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19"/>
  </p:notesMasterIdLst>
  <p:sldIdLst>
    <p:sldId id="256" r:id="rId3"/>
    <p:sldId id="257" r:id="rId4"/>
    <p:sldId id="258" r:id="rId5"/>
    <p:sldId id="261" r:id="rId6"/>
    <p:sldId id="280" r:id="rId7"/>
    <p:sldId id="285" r:id="rId8"/>
    <p:sldId id="286" r:id="rId9"/>
    <p:sldId id="287" r:id="rId10"/>
    <p:sldId id="263" r:id="rId11"/>
    <p:sldId id="292" r:id="rId12"/>
    <p:sldId id="288" r:id="rId13"/>
    <p:sldId id="289" r:id="rId14"/>
    <p:sldId id="290" r:id="rId15"/>
    <p:sldId id="272" r:id="rId16"/>
    <p:sldId id="267" r:id="rId17"/>
    <p:sldId id="268"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gaOHw/fP4wp4vQykvKcMOD75Uzs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lo" initials="" lastIdx="1" clrIdx="0"/>
  <p:cmAuthor id="1" name="matiasvergara@efectoeducativo.cl" initials="m" lastIdx="2" clrIdx="1">
    <p:extLst>
      <p:ext uri="{19B8F6BF-5375-455C-9EA6-DF929625EA0E}">
        <p15:presenceInfo xmlns:p15="http://schemas.microsoft.com/office/powerpoint/2012/main" userId="matiasvergara@efectoeducativo.c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C4E"/>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Oblivian Text" panose="00000500000000000000" pitchFamily="50" charset="0"/>
        <a:ea typeface="Oblivian Text" panose="00000500000000000000" pitchFamily="50"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1" name="Google Shape;11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3" name="Google Shape;17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4" name="Google Shape;14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1788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1" name="Google Shape;19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0608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30" name="Google Shape;23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52" name="Google Shape;35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79" name="Google Shape;37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BBFC9F-6054-4712-AB3F-A6BB8C25798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8338E934-7BF3-4994-96A9-4F072EA66D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B37DBEFF-52D2-4747-9C12-BB48FF1E3B98}"/>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5" name="Marcador de pie de página 4">
            <a:extLst>
              <a:ext uri="{FF2B5EF4-FFF2-40B4-BE49-F238E27FC236}">
                <a16:creationId xmlns:a16="http://schemas.microsoft.com/office/drawing/2014/main" id="{A1E9EC25-B888-449B-911E-1FA1E86E180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55BF715A-53D2-4D49-9034-DB326AFCE0BA}"/>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501728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23CEF2-3506-41F1-979D-9865E31D9C91}"/>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133225C-C922-402E-93E1-B11DF02B9B57}"/>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33C2F090-52ED-42AD-8AA9-D015EAD6F466}"/>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5" name="Marcador de pie de página 4">
            <a:extLst>
              <a:ext uri="{FF2B5EF4-FFF2-40B4-BE49-F238E27FC236}">
                <a16:creationId xmlns:a16="http://schemas.microsoft.com/office/drawing/2014/main" id="{B9BF7B56-B0DD-4C9D-A8F9-36CDCBC0E88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070E4F3-3AE7-41EE-B966-001B1530E28E}"/>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3112453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C9F4AD-BEB9-45D7-BC23-5DE8A0702BF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00CAA9D7-D34C-4D4D-8984-FBF6C6EEB3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C215DDE8-252D-4831-9FC6-59BF55B0BF96}"/>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5" name="Marcador de pie de página 4">
            <a:extLst>
              <a:ext uri="{FF2B5EF4-FFF2-40B4-BE49-F238E27FC236}">
                <a16:creationId xmlns:a16="http://schemas.microsoft.com/office/drawing/2014/main" id="{4475B809-1989-4F8E-BBA9-96BC4A417E5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C0E19388-A6AC-4C47-A150-82A256DF5D44}"/>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2236851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F89E7F-E460-4C13-9370-E89759232B00}"/>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41109A75-8894-4869-BCCE-7DAE84BD60A3}"/>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ABCFF93C-9399-45B8-BBCA-8D28FA570E9A}"/>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B57E2E82-CF99-4CD3-A7A7-CDE71620551A}"/>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6" name="Marcador de pie de página 5">
            <a:extLst>
              <a:ext uri="{FF2B5EF4-FFF2-40B4-BE49-F238E27FC236}">
                <a16:creationId xmlns:a16="http://schemas.microsoft.com/office/drawing/2014/main" id="{D93B78DD-AE53-4BC9-9A47-890D704331D3}"/>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383C7E39-FC20-475C-B4D9-8909A04D8AB4}"/>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3326422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9F37D8-C9AC-485D-A718-68D6764D171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18A6CD3E-7A5D-4D7D-9551-2741DBCF02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E3427F55-81A2-4EE8-87A7-3A17FD00B75C}"/>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01D7747B-21A2-4FEA-AA82-FDCC7F1DB5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EA5DDC36-BAF9-446D-A873-2AEF593458A2}"/>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DC6808D7-3E5E-4609-B53E-A324018D467D}"/>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8" name="Marcador de pie de página 7">
            <a:extLst>
              <a:ext uri="{FF2B5EF4-FFF2-40B4-BE49-F238E27FC236}">
                <a16:creationId xmlns:a16="http://schemas.microsoft.com/office/drawing/2014/main" id="{22281E78-6C9E-4987-BB10-4C3638702C4E}"/>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35F72F2F-F62D-40BE-A999-351B0ACEDC97}"/>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3168185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BECB63-16BD-4032-AB6B-93294E60D2D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B622B50F-3ED4-412F-B1DE-EE38B7506E5F}"/>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4" name="Marcador de pie de página 3">
            <a:extLst>
              <a:ext uri="{FF2B5EF4-FFF2-40B4-BE49-F238E27FC236}">
                <a16:creationId xmlns:a16="http://schemas.microsoft.com/office/drawing/2014/main" id="{5686F87E-2821-404D-9C72-3634CFFAD50B}"/>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8AB58BCF-ED3F-4A19-9F80-9FE9E33E7E67}"/>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22391020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33FCDC-74B6-4DCB-8316-825F51AD8650}"/>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3" name="Marcador de pie de página 2">
            <a:extLst>
              <a:ext uri="{FF2B5EF4-FFF2-40B4-BE49-F238E27FC236}">
                <a16:creationId xmlns:a16="http://schemas.microsoft.com/office/drawing/2014/main" id="{D104969E-BC15-448F-B972-860B33B64C16}"/>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614F6123-4CEA-4073-A8F1-4D6DA65ADB41}"/>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3514326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D08536-1033-464D-92B3-DD1D1EA5A5E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0AABE134-2880-4461-8111-CA6EA201A1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E0B6113B-DCE5-469D-BF84-BD0D8AF876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0BC066DA-6386-48D4-ACB4-AE46987E1F10}"/>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6" name="Marcador de pie de página 5">
            <a:extLst>
              <a:ext uri="{FF2B5EF4-FFF2-40B4-BE49-F238E27FC236}">
                <a16:creationId xmlns:a16="http://schemas.microsoft.com/office/drawing/2014/main" id="{BD04F123-F492-4269-9031-D156E9F8A017}"/>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A53FBB64-90A3-45D8-BDE8-16528D6737FD}"/>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948574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78D3AB-68BD-4FA4-9185-40AA9D6B51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40ACFCF9-8707-448E-A978-180E4F17F6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3F69CD55-9F1B-4959-BDEC-342A5C6BD3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AC7542AD-919B-4AED-89A4-0B6062AC86D4}"/>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6" name="Marcador de pie de página 5">
            <a:extLst>
              <a:ext uri="{FF2B5EF4-FFF2-40B4-BE49-F238E27FC236}">
                <a16:creationId xmlns:a16="http://schemas.microsoft.com/office/drawing/2014/main" id="{CD19C382-7424-4F89-B0B4-344B33C56898}"/>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CC248032-B409-4D97-B68D-9F0599602EAE}"/>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4130520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F9C7F5-BA87-4BB9-BE71-D186F6022A94}"/>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B476F425-1DFD-4A15-8F28-2E32E1E649C6}"/>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0E21F7BC-6FB7-49B1-AF6C-2F4D4860AF60}"/>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5" name="Marcador de pie de página 4">
            <a:extLst>
              <a:ext uri="{FF2B5EF4-FFF2-40B4-BE49-F238E27FC236}">
                <a16:creationId xmlns:a16="http://schemas.microsoft.com/office/drawing/2014/main" id="{3E491305-6D3E-48FC-8C4F-D60D68F1669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926F4F45-E25F-4D2A-89BA-5D9BD22AD1D5}"/>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22958019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CD5D743-0055-4C30-BCF8-7C2779D4B28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03577714-7BE9-4350-AF55-B7294B0AC939}"/>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2E1DC24A-6249-44E6-87C9-AE17DF0D0041}"/>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5" name="Marcador de pie de página 4">
            <a:extLst>
              <a:ext uri="{FF2B5EF4-FFF2-40B4-BE49-F238E27FC236}">
                <a16:creationId xmlns:a16="http://schemas.microsoft.com/office/drawing/2014/main" id="{9B4A6A49-9401-4E28-B2F9-C2CAC1916B58}"/>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B2719820-97C8-401B-BE17-4DD7AB731FBC}"/>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1360543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3"/>
          <p:cNvSpPr>
            <a:spLocks noGrp="1"/>
          </p:cNvSpPr>
          <p:nvPr>
            <p:ph type="pic" idx="2"/>
          </p:nvPr>
        </p:nvSpPr>
        <p:spPr>
          <a:xfrm>
            <a:off x="5183188" y="987425"/>
            <a:ext cx="6172200" cy="4873625"/>
          </a:xfrm>
          <a:prstGeom prst="rect">
            <a:avLst/>
          </a:prstGeom>
          <a:noFill/>
          <a:ln>
            <a:noFill/>
          </a:ln>
        </p:spPr>
      </p:sp>
      <p:sp>
        <p:nvSpPr>
          <p:cNvPr id="64" name="Google Shape;64;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C1C79BA-7DC3-4BFD-8D81-8364C28B21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ABE518A9-DC46-4642-BCDE-E6994F1503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7FB981F5-030F-4E23-A643-D0323D529B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FC429-14B6-482D-B645-74AAF7C7EC4C}" type="datetimeFigureOut">
              <a:rPr lang="es-CL" smtClean="0"/>
              <a:t>22-12-2024</a:t>
            </a:fld>
            <a:endParaRPr lang="es-CL"/>
          </a:p>
        </p:txBody>
      </p:sp>
      <p:sp>
        <p:nvSpPr>
          <p:cNvPr id="5" name="Marcador de pie de página 4">
            <a:extLst>
              <a:ext uri="{FF2B5EF4-FFF2-40B4-BE49-F238E27FC236}">
                <a16:creationId xmlns:a16="http://schemas.microsoft.com/office/drawing/2014/main" id="{B33D8ACB-678B-4701-9839-C77EB1B109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AFB61BB8-087C-4B61-85E9-138DC5C394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648AE-74DE-4272-9F9E-945616CE4C1B}" type="slidenum">
              <a:rPr lang="es-CL" smtClean="0"/>
              <a:t>‹#›</a:t>
            </a:fld>
            <a:endParaRPr lang="es-CL"/>
          </a:p>
        </p:txBody>
      </p:sp>
    </p:spTree>
    <p:extLst>
      <p:ext uri="{BB962C8B-B14F-4D97-AF65-F5344CB8AC3E}">
        <p14:creationId xmlns:p14="http://schemas.microsoft.com/office/powerpoint/2010/main" val="2341828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34.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slide" Target="slide2.xml"/><Relationship Id="rId7" Type="http://schemas.openxmlformats.org/officeDocument/2006/relationships/image" Target="../media/image4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43.pn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 Target="slide3.xml"/><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slide" Target="slide15.xml"/><Relationship Id="rId4" Type="http://schemas.openxmlformats.org/officeDocument/2006/relationships/slide" Target="slide9.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slide" Target="slide2.xml"/><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6.png"/><Relationship Id="rId12"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image" Target="../media/image17.png"/><Relationship Id="rId5" Type="http://schemas.openxmlformats.org/officeDocument/2006/relationships/image" Target="../media/image5.png"/><Relationship Id="rId15" Type="http://schemas.openxmlformats.org/officeDocument/2006/relationships/image" Target="../media/image10.png"/><Relationship Id="rId10"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8.png"/><Relationship Id="rId1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24.png"/><Relationship Id="rId5" Type="http://schemas.openxmlformats.org/officeDocument/2006/relationships/slide" Target="slide2.xml"/><Relationship Id="rId10" Type="http://schemas.openxmlformats.org/officeDocument/2006/relationships/image" Target="../media/image23.png"/><Relationship Id="rId4" Type="http://schemas.openxmlformats.org/officeDocument/2006/relationships/image" Target="../media/image5.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0.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9.png"/><Relationship Id="rId5" Type="http://schemas.openxmlformats.org/officeDocument/2006/relationships/image" Target="../media/image6.png"/><Relationship Id="rId10" Type="http://schemas.openxmlformats.org/officeDocument/2006/relationships/image" Target="../media/image28.svg"/><Relationship Id="rId4" Type="http://schemas.openxmlformats.org/officeDocument/2006/relationships/slide" Target="slide2.xml"/><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1.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image" Target="../media/image33.png"/><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image" Target="../media/image32.jp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
          <p:cNvSpPr txBox="1"/>
          <p:nvPr/>
        </p:nvSpPr>
        <p:spPr>
          <a:xfrm>
            <a:off x="4908176" y="6100196"/>
            <a:ext cx="6710577" cy="406401"/>
          </a:xfrm>
          <a:prstGeom prst="rect">
            <a:avLst/>
          </a:prstGeom>
          <a:noFill/>
          <a:ln>
            <a:noFill/>
          </a:ln>
        </p:spPr>
        <p:txBody>
          <a:bodyPr spcFirstLastPara="1" wrap="square" lIns="91425" tIns="45700" rIns="91425" bIns="45700" anchor="b" anchorCtr="0">
            <a:noAutofit/>
          </a:bodyPr>
          <a:lstStyle/>
          <a:p>
            <a:pPr algn="r"/>
            <a:r>
              <a:rPr lang="en-US" sz="1800" dirty="0">
                <a:solidFill>
                  <a:schemeClr val="bg1"/>
                </a:solidFill>
                <a:latin typeface="Outfit Medium" pitchFamily="2" charset="0"/>
              </a:rPr>
              <a:t>Reflections: Which surface reflects more light?</a:t>
            </a:r>
            <a:endParaRPr lang="es-CL" sz="1800" dirty="0">
              <a:solidFill>
                <a:schemeClr val="bg1"/>
              </a:solidFill>
              <a:latin typeface="Outfit Medium" pitchFamily="2" charset="0"/>
            </a:endParaRPr>
          </a:p>
        </p:txBody>
      </p:sp>
      <p:pic>
        <p:nvPicPr>
          <p:cNvPr id="85" name="Google Shape;85;p1"/>
          <p:cNvPicPr preferRelativeResize="0"/>
          <p:nvPr/>
        </p:nvPicPr>
        <p:blipFill rotWithShape="1">
          <a:blip r:embed="rId4">
            <a:alphaModFix/>
          </a:blip>
          <a:srcRect/>
          <a:stretch/>
        </p:blipFill>
        <p:spPr>
          <a:xfrm>
            <a:off x="8761445" y="3733826"/>
            <a:ext cx="2857308" cy="917731"/>
          </a:xfrm>
          <a:prstGeom prst="rect">
            <a:avLst/>
          </a:prstGeom>
          <a:noFill/>
          <a:ln>
            <a:noFill/>
          </a:ln>
        </p:spPr>
      </p:pic>
      <p:sp>
        <p:nvSpPr>
          <p:cNvPr id="86" name="Google Shape;86;p1"/>
          <p:cNvSpPr txBox="1"/>
          <p:nvPr/>
        </p:nvSpPr>
        <p:spPr>
          <a:xfrm>
            <a:off x="8854751" y="4651557"/>
            <a:ext cx="2764002" cy="406401"/>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F2DCC7"/>
              </a:buClr>
              <a:buSzPts val="2800"/>
              <a:buFont typeface="Arial"/>
              <a:buNone/>
            </a:pPr>
            <a:r>
              <a:rPr lang="es-MX" sz="2800" b="1" i="0" u="none" strike="noStrike" cap="none" dirty="0">
                <a:solidFill>
                  <a:srgbClr val="F2DCC7"/>
                </a:solidFill>
                <a:latin typeface="Outfit Medium" pitchFamily="2" charset="0"/>
                <a:sym typeface="Arial"/>
              </a:rPr>
              <a:t>SCIENCE</a:t>
            </a:r>
            <a:endParaRPr dirty="0">
              <a:latin typeface="Outfit Medium" pitchFamily="2" charset="0"/>
            </a:endParaRPr>
          </a:p>
        </p:txBody>
      </p:sp>
      <p:pic>
        <p:nvPicPr>
          <p:cNvPr id="87" name="Google Shape;87;p1"/>
          <p:cNvPicPr preferRelativeResize="0"/>
          <p:nvPr/>
        </p:nvPicPr>
        <p:blipFill rotWithShape="1">
          <a:blip r:embed="rId5">
            <a:alphaModFix/>
          </a:blip>
          <a:srcRect/>
          <a:stretch/>
        </p:blipFill>
        <p:spPr>
          <a:xfrm>
            <a:off x="8677469" y="445533"/>
            <a:ext cx="2941284" cy="81716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esquinas redondeadas 61">
            <a:extLst>
              <a:ext uri="{FF2B5EF4-FFF2-40B4-BE49-F238E27FC236}">
                <a16:creationId xmlns:a16="http://schemas.microsoft.com/office/drawing/2014/main" id="{6E034E21-9A78-4FEA-A479-594C7830A96C}"/>
              </a:ext>
            </a:extLst>
          </p:cNvPr>
          <p:cNvSpPr/>
          <p:nvPr/>
        </p:nvSpPr>
        <p:spPr>
          <a:xfrm>
            <a:off x="951703" y="2342551"/>
            <a:ext cx="10218501" cy="4083066"/>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0" name="Grupo 19">
            <a:extLst>
              <a:ext uri="{FF2B5EF4-FFF2-40B4-BE49-F238E27FC236}">
                <a16:creationId xmlns:a16="http://schemas.microsoft.com/office/drawing/2014/main" id="{AAE47503-9CBC-4574-815A-EA4408BB6D0F}"/>
              </a:ext>
            </a:extLst>
          </p:cNvPr>
          <p:cNvGrpSpPr/>
          <p:nvPr/>
        </p:nvGrpSpPr>
        <p:grpSpPr>
          <a:xfrm>
            <a:off x="1233915" y="2573718"/>
            <a:ext cx="652932" cy="652932"/>
            <a:chOff x="2072276" y="1848077"/>
            <a:chExt cx="676048" cy="676048"/>
          </a:xfrm>
        </p:grpSpPr>
        <p:sp>
          <p:nvSpPr>
            <p:cNvPr id="21" name="Elipse 20">
              <a:extLst>
                <a:ext uri="{FF2B5EF4-FFF2-40B4-BE49-F238E27FC236}">
                  <a16:creationId xmlns:a16="http://schemas.microsoft.com/office/drawing/2014/main" id="{0F290BFD-2D64-44AE-A1EE-C0FDD6F6BC80}"/>
                </a:ext>
              </a:extLst>
            </p:cNvPr>
            <p:cNvSpPr/>
            <p:nvPr/>
          </p:nvSpPr>
          <p:spPr>
            <a:xfrm>
              <a:off x="2072276" y="1848077"/>
              <a:ext cx="676048" cy="676048"/>
            </a:xfrm>
            <a:prstGeom prst="ellipse">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solidFill>
                  <a:srgbClr val="565380"/>
                </a:solidFill>
                <a:latin typeface="Outfit Medium" pitchFamily="2" charset="0"/>
              </a:endParaRPr>
            </a:p>
          </p:txBody>
        </p:sp>
        <p:sp>
          <p:nvSpPr>
            <p:cNvPr id="22" name="Elipse 21">
              <a:extLst>
                <a:ext uri="{FF2B5EF4-FFF2-40B4-BE49-F238E27FC236}">
                  <a16:creationId xmlns:a16="http://schemas.microsoft.com/office/drawing/2014/main" id="{EC7054EB-B0D2-4EB9-94D5-2AAFC0372790}"/>
                </a:ext>
              </a:extLst>
            </p:cNvPr>
            <p:cNvSpPr/>
            <p:nvPr/>
          </p:nvSpPr>
          <p:spPr>
            <a:xfrm>
              <a:off x="2195472" y="1967793"/>
              <a:ext cx="429655" cy="429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026C4E"/>
                  </a:solidFill>
                  <a:latin typeface="Outfit Medium" pitchFamily="2" charset="0"/>
                </a:rPr>
                <a:t>1</a:t>
              </a:r>
              <a:endParaRPr lang="es-CL" b="1" dirty="0">
                <a:solidFill>
                  <a:srgbClr val="026C4E"/>
                </a:solidFill>
                <a:latin typeface="Outfit Medium" pitchFamily="2" charset="0"/>
              </a:endParaRPr>
            </a:p>
          </p:txBody>
        </p:sp>
      </p:grpSp>
      <p:sp>
        <p:nvSpPr>
          <p:cNvPr id="9" name="CuadroTexto 8">
            <a:extLst>
              <a:ext uri="{FF2B5EF4-FFF2-40B4-BE49-F238E27FC236}">
                <a16:creationId xmlns:a16="http://schemas.microsoft.com/office/drawing/2014/main" id="{03978477-44D8-4127-B477-391A3CE34313}"/>
              </a:ext>
            </a:extLst>
          </p:cNvPr>
          <p:cNvSpPr txBox="1"/>
          <p:nvPr/>
        </p:nvSpPr>
        <p:spPr>
          <a:xfrm>
            <a:off x="2122712" y="2689341"/>
            <a:ext cx="7569927" cy="307777"/>
          </a:xfrm>
          <a:prstGeom prst="rect">
            <a:avLst/>
          </a:prstGeom>
          <a:noFill/>
        </p:spPr>
        <p:txBody>
          <a:bodyPr wrap="square" rtlCol="0">
            <a:spAutoFit/>
          </a:bodyPr>
          <a:lstStyle/>
          <a:p>
            <a:r>
              <a:rPr lang="en-US" dirty="0">
                <a:solidFill>
                  <a:schemeClr val="tx1">
                    <a:lumMod val="75000"/>
                    <a:lumOff val="25000"/>
                  </a:schemeClr>
                </a:solidFill>
                <a:latin typeface="Outfit" pitchFamily="2" charset="0"/>
              </a:rPr>
              <a:t>To change the Y-axis values of a graph you must do the following:</a:t>
            </a:r>
            <a:endParaRPr lang="es-ES" dirty="0">
              <a:solidFill>
                <a:schemeClr val="tx1">
                  <a:lumMod val="75000"/>
                  <a:lumOff val="25000"/>
                </a:schemeClr>
              </a:solidFill>
              <a:latin typeface="Outfit" pitchFamily="2" charset="0"/>
            </a:endParaRPr>
          </a:p>
        </p:txBody>
      </p:sp>
      <p:sp>
        <p:nvSpPr>
          <p:cNvPr id="39" name="Rectángulo 38">
            <a:extLst>
              <a:ext uri="{FF2B5EF4-FFF2-40B4-BE49-F238E27FC236}">
                <a16:creationId xmlns:a16="http://schemas.microsoft.com/office/drawing/2014/main" id="{2A4C790B-EF0B-4FEC-BFA4-FB630AB6D1AB}"/>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0" name="Imagen 39">
            <a:hlinkClick r:id="" action="ppaction://hlinkshowjump?jump=previousslide"/>
            <a:extLst>
              <a:ext uri="{FF2B5EF4-FFF2-40B4-BE49-F238E27FC236}">
                <a16:creationId xmlns:a16="http://schemas.microsoft.com/office/drawing/2014/main" id="{5E351AD5-BB20-499D-A28F-6B7CCE7148D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41" name="Imagen 40">
            <a:hlinkClick r:id="rId3" action="ppaction://hlinksldjump"/>
            <a:extLst>
              <a:ext uri="{FF2B5EF4-FFF2-40B4-BE49-F238E27FC236}">
                <a16:creationId xmlns:a16="http://schemas.microsoft.com/office/drawing/2014/main" id="{E38B74CB-C107-4C90-8A46-0B1A4AD6FCE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42" name="Imagen 41">
            <a:hlinkClick r:id="" action="ppaction://hlinkshowjump?jump=nextslide"/>
            <a:extLst>
              <a:ext uri="{FF2B5EF4-FFF2-40B4-BE49-F238E27FC236}">
                <a16:creationId xmlns:a16="http://schemas.microsoft.com/office/drawing/2014/main" id="{F4D7B57C-6754-4979-841F-64270674921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43" name="Imagen 42">
            <a:extLst>
              <a:ext uri="{FF2B5EF4-FFF2-40B4-BE49-F238E27FC236}">
                <a16:creationId xmlns:a16="http://schemas.microsoft.com/office/drawing/2014/main" id="{A702F738-A3AC-4EE1-A89A-4BB8B4396127}"/>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57" name="Elipse 56">
            <a:extLst>
              <a:ext uri="{FF2B5EF4-FFF2-40B4-BE49-F238E27FC236}">
                <a16:creationId xmlns:a16="http://schemas.microsoft.com/office/drawing/2014/main" id="{AD8FA60D-C8E0-4E12-9B60-AE4A73544797}"/>
              </a:ext>
            </a:extLst>
          </p:cNvPr>
          <p:cNvSpPr/>
          <p:nvPr/>
        </p:nvSpPr>
        <p:spPr>
          <a:xfrm>
            <a:off x="1972910" y="1545510"/>
            <a:ext cx="302400"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FE999D"/>
                </a:solidFill>
                <a:latin typeface="Oblivian Text" panose="00000500000000000000" pitchFamily="50" charset="0"/>
              </a:rPr>
              <a:t>2</a:t>
            </a:r>
            <a:endParaRPr lang="es-CL" sz="1200" b="1" dirty="0">
              <a:solidFill>
                <a:srgbClr val="FE999D"/>
              </a:solidFill>
              <a:latin typeface="Oblivian Text" panose="00000500000000000000" pitchFamily="50" charset="0"/>
            </a:endParaRPr>
          </a:p>
        </p:txBody>
      </p:sp>
      <p:sp>
        <p:nvSpPr>
          <p:cNvPr id="4" name="Rectángulo 3"/>
          <p:cNvSpPr/>
          <p:nvPr/>
        </p:nvSpPr>
        <p:spPr>
          <a:xfrm>
            <a:off x="2122711" y="3271655"/>
            <a:ext cx="4283019" cy="1384995"/>
          </a:xfrm>
          <a:prstGeom prst="rect">
            <a:avLst/>
          </a:prstGeom>
        </p:spPr>
        <p:txBody>
          <a:bodyPr wrap="square">
            <a:spAutoFit/>
          </a:bodyPr>
          <a:lstStyle/>
          <a:p>
            <a:pPr marL="228600" indent="-228600">
              <a:buFont typeface="+mj-lt"/>
              <a:buAutoNum type="arabicPeriod"/>
            </a:pPr>
            <a:r>
              <a:rPr lang="en-US" dirty="0">
                <a:solidFill>
                  <a:srgbClr val="026C4E"/>
                </a:solidFill>
                <a:latin typeface="Outfit" pitchFamily="2" charset="0"/>
              </a:rPr>
              <a:t>Double click on the Y-axis name.</a:t>
            </a:r>
          </a:p>
          <a:p>
            <a:pPr marL="228600" indent="-228600">
              <a:buFont typeface="+mj-lt"/>
              <a:buAutoNum type="arabicPeriod"/>
            </a:pPr>
            <a:endParaRPr lang="en-US" dirty="0">
              <a:solidFill>
                <a:srgbClr val="026C4E"/>
              </a:solidFill>
              <a:latin typeface="Outfit" pitchFamily="2" charset="0"/>
            </a:endParaRPr>
          </a:p>
          <a:p>
            <a:pPr marL="228600" indent="-228600">
              <a:buFont typeface="+mj-lt"/>
              <a:buAutoNum type="arabicPeriod"/>
            </a:pPr>
            <a:r>
              <a:rPr lang="en-US" dirty="0">
                <a:solidFill>
                  <a:srgbClr val="026C4E"/>
                </a:solidFill>
                <a:latin typeface="Outfit" pitchFamily="2" charset="0"/>
              </a:rPr>
              <a:t>A dialog box will open in which you will have to enter the maximum and minimum values.</a:t>
            </a:r>
          </a:p>
          <a:p>
            <a:pPr marL="228600" indent="-228600">
              <a:buFont typeface="+mj-lt"/>
              <a:buAutoNum type="arabicPeriod"/>
            </a:pPr>
            <a:endParaRPr lang="en-US" dirty="0">
              <a:solidFill>
                <a:srgbClr val="026C4E"/>
              </a:solidFill>
              <a:latin typeface="Outfit" pitchFamily="2" charset="0"/>
            </a:endParaRPr>
          </a:p>
          <a:p>
            <a:pPr marL="228600" indent="-228600">
              <a:buFont typeface="+mj-lt"/>
              <a:buAutoNum type="arabicPeriod"/>
            </a:pPr>
            <a:r>
              <a:rPr lang="en-US" dirty="0">
                <a:solidFill>
                  <a:srgbClr val="026C4E"/>
                </a:solidFill>
                <a:latin typeface="Outfit" pitchFamily="2" charset="0"/>
              </a:rPr>
              <a:t>Once you have entered the values, click on “Apply”.</a:t>
            </a:r>
            <a:endParaRPr lang="es-ES" dirty="0">
              <a:solidFill>
                <a:srgbClr val="026C4E"/>
              </a:solidFill>
              <a:latin typeface="Outfit" pitchFamily="2" charset="0"/>
            </a:endParaRPr>
          </a:p>
        </p:txBody>
      </p:sp>
      <p:grpSp>
        <p:nvGrpSpPr>
          <p:cNvPr id="23" name="Grupo 22">
            <a:extLst>
              <a:ext uri="{FF2B5EF4-FFF2-40B4-BE49-F238E27FC236}">
                <a16:creationId xmlns:a16="http://schemas.microsoft.com/office/drawing/2014/main" id="{8C61937A-2CB5-4CED-B51D-DAB774C6A3F7}"/>
              </a:ext>
            </a:extLst>
          </p:cNvPr>
          <p:cNvGrpSpPr/>
          <p:nvPr/>
        </p:nvGrpSpPr>
        <p:grpSpPr>
          <a:xfrm>
            <a:off x="951703" y="1589244"/>
            <a:ext cx="2740044" cy="442980"/>
            <a:chOff x="951703" y="1589244"/>
            <a:chExt cx="2740044" cy="442980"/>
          </a:xfrm>
        </p:grpSpPr>
        <p:sp>
          <p:nvSpPr>
            <p:cNvPr id="24" name="Rectángulo: esquinas redondeadas 32">
              <a:extLst>
                <a:ext uri="{FF2B5EF4-FFF2-40B4-BE49-F238E27FC236}">
                  <a16:creationId xmlns:a16="http://schemas.microsoft.com/office/drawing/2014/main" id="{BE58E9E3-1B83-4B4D-A704-7904F5C4AF1E}"/>
                </a:ext>
              </a:extLst>
            </p:cNvPr>
            <p:cNvSpPr/>
            <p:nvPr/>
          </p:nvSpPr>
          <p:spPr>
            <a:xfrm>
              <a:off x="951703" y="1589244"/>
              <a:ext cx="2740044" cy="442980"/>
            </a:xfrm>
            <a:prstGeom prst="roundRect">
              <a:avLst>
                <a:gd name="adj" fmla="val 50000"/>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Outfit Medium" pitchFamily="2" charset="0"/>
                </a:rPr>
                <a:t>Data </a:t>
              </a:r>
              <a:r>
                <a:rPr lang="es-MX" sz="1600" dirty="0" err="1">
                  <a:latin typeface="Outfit Medium" pitchFamily="2" charset="0"/>
                </a:rPr>
                <a:t>analysis</a:t>
              </a:r>
              <a:endParaRPr lang="es-CL" sz="1600" dirty="0">
                <a:highlight>
                  <a:srgbClr val="C0C0C0"/>
                </a:highlight>
                <a:latin typeface="Outfit Medium" pitchFamily="2" charset="0"/>
              </a:endParaRPr>
            </a:p>
          </p:txBody>
        </p:sp>
        <p:sp>
          <p:nvSpPr>
            <p:cNvPr id="26" name="Elipse 25">
              <a:extLst>
                <a:ext uri="{FF2B5EF4-FFF2-40B4-BE49-F238E27FC236}">
                  <a16:creationId xmlns:a16="http://schemas.microsoft.com/office/drawing/2014/main" id="{02127E0B-ADE1-4D34-80C7-9A47720E1F1D}"/>
                </a:ext>
              </a:extLst>
            </p:cNvPr>
            <p:cNvSpPr/>
            <p:nvPr/>
          </p:nvSpPr>
          <p:spPr>
            <a:xfrm>
              <a:off x="1021796" y="1659644"/>
              <a:ext cx="302179"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026C4E"/>
                  </a:solidFill>
                  <a:latin typeface="Outfit Medium" pitchFamily="2" charset="0"/>
                </a:rPr>
                <a:t>4</a:t>
              </a:r>
              <a:endParaRPr lang="es-CL" sz="1200" b="1" dirty="0">
                <a:solidFill>
                  <a:srgbClr val="026C4E"/>
                </a:solidFill>
                <a:latin typeface="Outfit Medium" pitchFamily="2" charset="0"/>
              </a:endParaRPr>
            </a:p>
          </p:txBody>
        </p:sp>
      </p:grpSp>
      <p:pic>
        <p:nvPicPr>
          <p:cNvPr id="3" name="Imagen 2" descr="Interfaz de usuario gráfica, Texto, Aplicación, Chat o mensaje de texto&#10;&#10;Descripción generada automáticamente">
            <a:extLst>
              <a:ext uri="{FF2B5EF4-FFF2-40B4-BE49-F238E27FC236}">
                <a16:creationId xmlns:a16="http://schemas.microsoft.com/office/drawing/2014/main" id="{6AA43716-7DF8-505B-71DE-FDB8CA700F5A}"/>
              </a:ext>
            </a:extLst>
          </p:cNvPr>
          <p:cNvPicPr>
            <a:picLocks noChangeAspect="1"/>
          </p:cNvPicPr>
          <p:nvPr/>
        </p:nvPicPr>
        <p:blipFill>
          <a:blip r:embed="rId7"/>
          <a:stretch>
            <a:fillRect/>
          </a:stretch>
        </p:blipFill>
        <p:spPr>
          <a:xfrm>
            <a:off x="7271456" y="3271655"/>
            <a:ext cx="2693618" cy="2746860"/>
          </a:xfrm>
          <a:prstGeom prst="rect">
            <a:avLst/>
          </a:prstGeom>
        </p:spPr>
      </p:pic>
    </p:spTree>
    <p:extLst>
      <p:ext uri="{BB962C8B-B14F-4D97-AF65-F5344CB8AC3E}">
        <p14:creationId xmlns:p14="http://schemas.microsoft.com/office/powerpoint/2010/main" val="1257441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esquinas redondeadas 61">
            <a:extLst>
              <a:ext uri="{FF2B5EF4-FFF2-40B4-BE49-F238E27FC236}">
                <a16:creationId xmlns:a16="http://schemas.microsoft.com/office/drawing/2014/main" id="{FD2686B1-BA85-4FDA-A4BA-27A4E40BFA38}"/>
              </a:ext>
            </a:extLst>
          </p:cNvPr>
          <p:cNvSpPr/>
          <p:nvPr/>
        </p:nvSpPr>
        <p:spPr>
          <a:xfrm>
            <a:off x="951703" y="2342551"/>
            <a:ext cx="10218501" cy="4083066"/>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4" name="Grupo 23">
            <a:extLst>
              <a:ext uri="{FF2B5EF4-FFF2-40B4-BE49-F238E27FC236}">
                <a16:creationId xmlns:a16="http://schemas.microsoft.com/office/drawing/2014/main" id="{9C301606-7DDB-453C-B398-68D8CDF37B33}"/>
              </a:ext>
            </a:extLst>
          </p:cNvPr>
          <p:cNvGrpSpPr/>
          <p:nvPr/>
        </p:nvGrpSpPr>
        <p:grpSpPr>
          <a:xfrm>
            <a:off x="1233915" y="2573718"/>
            <a:ext cx="652932" cy="652932"/>
            <a:chOff x="2072276" y="1848077"/>
            <a:chExt cx="676048" cy="676048"/>
          </a:xfrm>
        </p:grpSpPr>
        <p:sp>
          <p:nvSpPr>
            <p:cNvPr id="25" name="Elipse 24">
              <a:extLst>
                <a:ext uri="{FF2B5EF4-FFF2-40B4-BE49-F238E27FC236}">
                  <a16:creationId xmlns:a16="http://schemas.microsoft.com/office/drawing/2014/main" id="{814F6E82-323E-4783-AAF9-31F15A6944DD}"/>
                </a:ext>
              </a:extLst>
            </p:cNvPr>
            <p:cNvSpPr/>
            <p:nvPr/>
          </p:nvSpPr>
          <p:spPr>
            <a:xfrm>
              <a:off x="2072276" y="1848077"/>
              <a:ext cx="676048" cy="676048"/>
            </a:xfrm>
            <a:prstGeom prst="ellipse">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solidFill>
                  <a:srgbClr val="565380"/>
                </a:solidFill>
                <a:latin typeface="Outfit Medium" pitchFamily="2" charset="0"/>
              </a:endParaRPr>
            </a:p>
          </p:txBody>
        </p:sp>
        <p:sp>
          <p:nvSpPr>
            <p:cNvPr id="31" name="Elipse 30">
              <a:extLst>
                <a:ext uri="{FF2B5EF4-FFF2-40B4-BE49-F238E27FC236}">
                  <a16:creationId xmlns:a16="http://schemas.microsoft.com/office/drawing/2014/main" id="{3EB8C899-90D2-4F4E-B769-6D3BB5C5DFDC}"/>
                </a:ext>
              </a:extLst>
            </p:cNvPr>
            <p:cNvSpPr/>
            <p:nvPr/>
          </p:nvSpPr>
          <p:spPr>
            <a:xfrm>
              <a:off x="2195472" y="1967793"/>
              <a:ext cx="429655" cy="429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026C4E"/>
                  </a:solidFill>
                  <a:latin typeface="Outfit Medium" pitchFamily="2" charset="0"/>
                </a:rPr>
                <a:t>2</a:t>
              </a:r>
              <a:endParaRPr lang="es-CL" b="1" dirty="0">
                <a:solidFill>
                  <a:srgbClr val="026C4E"/>
                </a:solidFill>
                <a:latin typeface="Outfit Medium" pitchFamily="2" charset="0"/>
              </a:endParaRPr>
            </a:p>
          </p:txBody>
        </p:sp>
      </p:grpSp>
      <p:pic>
        <p:nvPicPr>
          <p:cNvPr id="35" name="Imagen 34">
            <a:extLst>
              <a:ext uri="{FF2B5EF4-FFF2-40B4-BE49-F238E27FC236}">
                <a16:creationId xmlns:a16="http://schemas.microsoft.com/office/drawing/2014/main" id="{EFD2CE5D-FA84-4527-9444-246E03D8214B}"/>
              </a:ext>
            </a:extLst>
          </p:cNvPr>
          <p:cNvPicPr>
            <a:picLocks noChangeAspect="1"/>
          </p:cNvPicPr>
          <p:nvPr/>
        </p:nvPicPr>
        <p:blipFill>
          <a:blip r:embed="rId2"/>
          <a:stretch>
            <a:fillRect/>
          </a:stretch>
        </p:blipFill>
        <p:spPr>
          <a:xfrm>
            <a:off x="2543447" y="4337262"/>
            <a:ext cx="997253" cy="997253"/>
          </a:xfrm>
          <a:prstGeom prst="rect">
            <a:avLst/>
          </a:prstGeom>
        </p:spPr>
      </p:pic>
      <p:sp>
        <p:nvSpPr>
          <p:cNvPr id="26" name="Rectángulo 25">
            <a:extLst>
              <a:ext uri="{FF2B5EF4-FFF2-40B4-BE49-F238E27FC236}">
                <a16:creationId xmlns:a16="http://schemas.microsoft.com/office/drawing/2014/main" id="{9BE2860E-B2E3-4E91-B9E1-2C4486E0FBA8}"/>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7" name="Imagen 26">
            <a:hlinkClick r:id="" action="ppaction://hlinkshowjump?jump=previousslide"/>
            <a:extLst>
              <a:ext uri="{FF2B5EF4-FFF2-40B4-BE49-F238E27FC236}">
                <a16:creationId xmlns:a16="http://schemas.microsoft.com/office/drawing/2014/main" id="{119842EA-BBD5-45CA-97AA-496806798A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8" name="Imagen 27">
            <a:hlinkClick r:id="rId4" action="ppaction://hlinksldjump"/>
            <a:extLst>
              <a:ext uri="{FF2B5EF4-FFF2-40B4-BE49-F238E27FC236}">
                <a16:creationId xmlns:a16="http://schemas.microsoft.com/office/drawing/2014/main" id="{534B95B7-6D07-489F-B278-ACFFC20235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29" name="Imagen 28">
            <a:hlinkClick r:id="" action="ppaction://hlinkshowjump?jump=nextslide"/>
            <a:extLst>
              <a:ext uri="{FF2B5EF4-FFF2-40B4-BE49-F238E27FC236}">
                <a16:creationId xmlns:a16="http://schemas.microsoft.com/office/drawing/2014/main" id="{184EE9E2-2F7B-4D72-8D72-85D7A3B7A9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30" name="Imagen 29">
            <a:extLst>
              <a:ext uri="{FF2B5EF4-FFF2-40B4-BE49-F238E27FC236}">
                <a16:creationId xmlns:a16="http://schemas.microsoft.com/office/drawing/2014/main" id="{0B5A8A29-F272-4DFB-B2DB-AFC8D122666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32" name="Grupo 31">
            <a:extLst>
              <a:ext uri="{FF2B5EF4-FFF2-40B4-BE49-F238E27FC236}">
                <a16:creationId xmlns:a16="http://schemas.microsoft.com/office/drawing/2014/main" id="{8C61937A-2CB5-4CED-B51D-DAB774C6A3F7}"/>
              </a:ext>
            </a:extLst>
          </p:cNvPr>
          <p:cNvGrpSpPr/>
          <p:nvPr/>
        </p:nvGrpSpPr>
        <p:grpSpPr>
          <a:xfrm>
            <a:off x="951703" y="1589244"/>
            <a:ext cx="2740044" cy="442980"/>
            <a:chOff x="951703" y="1589244"/>
            <a:chExt cx="2740044" cy="442980"/>
          </a:xfrm>
        </p:grpSpPr>
        <p:sp>
          <p:nvSpPr>
            <p:cNvPr id="33" name="Rectángulo: esquinas redondeadas 32">
              <a:extLst>
                <a:ext uri="{FF2B5EF4-FFF2-40B4-BE49-F238E27FC236}">
                  <a16:creationId xmlns:a16="http://schemas.microsoft.com/office/drawing/2014/main" id="{BE58E9E3-1B83-4B4D-A704-7904F5C4AF1E}"/>
                </a:ext>
              </a:extLst>
            </p:cNvPr>
            <p:cNvSpPr/>
            <p:nvPr/>
          </p:nvSpPr>
          <p:spPr>
            <a:xfrm>
              <a:off x="951703" y="1589244"/>
              <a:ext cx="2740044" cy="442980"/>
            </a:xfrm>
            <a:prstGeom prst="roundRect">
              <a:avLst>
                <a:gd name="adj" fmla="val 50000"/>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Outfit Medium" pitchFamily="2" charset="0"/>
                </a:rPr>
                <a:t>Data </a:t>
              </a:r>
              <a:r>
                <a:rPr lang="es-MX" sz="1600" dirty="0" err="1">
                  <a:latin typeface="Outfit Medium" pitchFamily="2" charset="0"/>
                </a:rPr>
                <a:t>analysis</a:t>
              </a:r>
              <a:endParaRPr lang="es-CL" sz="1600" dirty="0">
                <a:highlight>
                  <a:srgbClr val="C0C0C0"/>
                </a:highlight>
                <a:latin typeface="Outfit Medium" pitchFamily="2" charset="0"/>
              </a:endParaRPr>
            </a:p>
          </p:txBody>
        </p:sp>
        <p:sp>
          <p:nvSpPr>
            <p:cNvPr id="34" name="Elipse 33">
              <a:extLst>
                <a:ext uri="{FF2B5EF4-FFF2-40B4-BE49-F238E27FC236}">
                  <a16:creationId xmlns:a16="http://schemas.microsoft.com/office/drawing/2014/main" id="{02127E0B-ADE1-4D34-80C7-9A47720E1F1D}"/>
                </a:ext>
              </a:extLst>
            </p:cNvPr>
            <p:cNvSpPr/>
            <p:nvPr/>
          </p:nvSpPr>
          <p:spPr>
            <a:xfrm>
              <a:off x="1021796" y="1659644"/>
              <a:ext cx="302179"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026C4E"/>
                  </a:solidFill>
                  <a:latin typeface="Outfit Medium" pitchFamily="2" charset="0"/>
                </a:rPr>
                <a:t>4</a:t>
              </a:r>
              <a:endParaRPr lang="es-CL" sz="1200" b="1" dirty="0">
                <a:solidFill>
                  <a:srgbClr val="026C4E"/>
                </a:solidFill>
                <a:latin typeface="Outfit Medium" pitchFamily="2" charset="0"/>
              </a:endParaRPr>
            </a:p>
          </p:txBody>
        </p:sp>
      </p:grpSp>
      <p:sp>
        <p:nvSpPr>
          <p:cNvPr id="14" name="Rectángulo 13"/>
          <p:cNvSpPr/>
          <p:nvPr/>
        </p:nvSpPr>
        <p:spPr>
          <a:xfrm>
            <a:off x="5553770" y="2919639"/>
            <a:ext cx="4168977" cy="369332"/>
          </a:xfrm>
          <a:prstGeom prst="rect">
            <a:avLst/>
          </a:prstGeom>
        </p:spPr>
        <p:txBody>
          <a:bodyPr wrap="square">
            <a:spAutoFit/>
          </a:bodyPr>
          <a:lstStyle/>
          <a:p>
            <a:pPr algn="ctr"/>
            <a:r>
              <a:rPr lang="es-MX" sz="1800" b="1" dirty="0">
                <a:solidFill>
                  <a:srgbClr val="026C4E"/>
                </a:solidFill>
                <a:latin typeface="Outfit Medium" pitchFamily="2" charset="0"/>
              </a:rPr>
              <a:t>GRAPH WITH MARKERS</a:t>
            </a:r>
          </a:p>
        </p:txBody>
      </p:sp>
      <p:sp>
        <p:nvSpPr>
          <p:cNvPr id="15" name="CuadroTexto 14">
            <a:extLst>
              <a:ext uri="{FF2B5EF4-FFF2-40B4-BE49-F238E27FC236}">
                <a16:creationId xmlns:a16="http://schemas.microsoft.com/office/drawing/2014/main" id="{F835D28E-6402-46C9-A03D-0F5F620F1BC3}"/>
              </a:ext>
            </a:extLst>
          </p:cNvPr>
          <p:cNvSpPr txBox="1"/>
          <p:nvPr/>
        </p:nvSpPr>
        <p:spPr>
          <a:xfrm>
            <a:off x="2005831" y="2951215"/>
            <a:ext cx="2284815" cy="954107"/>
          </a:xfrm>
          <a:prstGeom prst="rect">
            <a:avLst/>
          </a:prstGeom>
          <a:noFill/>
        </p:spPr>
        <p:txBody>
          <a:bodyPr wrap="square" rtlCol="0">
            <a:spAutoFit/>
          </a:bodyPr>
          <a:lstStyle/>
          <a:p>
            <a:r>
              <a:rPr lang="en-US" sz="1400" dirty="0">
                <a:solidFill>
                  <a:srgbClr val="626262"/>
                </a:solidFill>
                <a:latin typeface="Outfit" pitchFamily="2" charset="0"/>
              </a:rPr>
              <a:t>Use markers to add labels to the graph columns. To do this you must select the “Marker” icon:</a:t>
            </a:r>
            <a:endParaRPr lang="es-MX" sz="1400" dirty="0">
              <a:solidFill>
                <a:srgbClr val="626262"/>
              </a:solidFill>
              <a:latin typeface="Outfit" pitchFamily="2" charset="0"/>
            </a:endParaRPr>
          </a:p>
        </p:txBody>
      </p:sp>
      <p:pic>
        <p:nvPicPr>
          <p:cNvPr id="20" name="Imagen 19"/>
          <p:cNvPicPr>
            <a:picLocks noChangeAspect="1"/>
          </p:cNvPicPr>
          <p:nvPr/>
        </p:nvPicPr>
        <p:blipFill>
          <a:blip r:embed="rId8"/>
          <a:stretch>
            <a:fillRect/>
          </a:stretch>
        </p:blipFill>
        <p:spPr>
          <a:xfrm>
            <a:off x="4521981" y="3428982"/>
            <a:ext cx="6232557" cy="2449623"/>
          </a:xfrm>
          <a:prstGeom prst="rect">
            <a:avLst/>
          </a:prstGeom>
        </p:spPr>
      </p:pic>
    </p:spTree>
    <p:extLst>
      <p:ext uri="{BB962C8B-B14F-4D97-AF65-F5344CB8AC3E}">
        <p14:creationId xmlns:p14="http://schemas.microsoft.com/office/powerpoint/2010/main" val="2235892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esquinas redondeadas 61">
            <a:extLst>
              <a:ext uri="{FF2B5EF4-FFF2-40B4-BE49-F238E27FC236}">
                <a16:creationId xmlns:a16="http://schemas.microsoft.com/office/drawing/2014/main" id="{6E034E21-9A78-4FEA-A479-594C7830A96C}"/>
              </a:ext>
            </a:extLst>
          </p:cNvPr>
          <p:cNvSpPr/>
          <p:nvPr/>
        </p:nvSpPr>
        <p:spPr>
          <a:xfrm>
            <a:off x="951703" y="2342551"/>
            <a:ext cx="10218501" cy="4083066"/>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0" name="Grupo 19">
            <a:extLst>
              <a:ext uri="{FF2B5EF4-FFF2-40B4-BE49-F238E27FC236}">
                <a16:creationId xmlns:a16="http://schemas.microsoft.com/office/drawing/2014/main" id="{AAE47503-9CBC-4574-815A-EA4408BB6D0F}"/>
              </a:ext>
            </a:extLst>
          </p:cNvPr>
          <p:cNvGrpSpPr/>
          <p:nvPr/>
        </p:nvGrpSpPr>
        <p:grpSpPr>
          <a:xfrm>
            <a:off x="1233915" y="2573718"/>
            <a:ext cx="652932" cy="652932"/>
            <a:chOff x="2072276" y="1848077"/>
            <a:chExt cx="676048" cy="676048"/>
          </a:xfrm>
        </p:grpSpPr>
        <p:sp>
          <p:nvSpPr>
            <p:cNvPr id="21" name="Elipse 20">
              <a:extLst>
                <a:ext uri="{FF2B5EF4-FFF2-40B4-BE49-F238E27FC236}">
                  <a16:creationId xmlns:a16="http://schemas.microsoft.com/office/drawing/2014/main" id="{0F290BFD-2D64-44AE-A1EE-C0FDD6F6BC80}"/>
                </a:ext>
              </a:extLst>
            </p:cNvPr>
            <p:cNvSpPr/>
            <p:nvPr/>
          </p:nvSpPr>
          <p:spPr>
            <a:xfrm>
              <a:off x="2072276" y="1848077"/>
              <a:ext cx="676048" cy="676048"/>
            </a:xfrm>
            <a:prstGeom prst="ellipse">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solidFill>
                  <a:srgbClr val="565380"/>
                </a:solidFill>
                <a:latin typeface="Outfit Medium" pitchFamily="2" charset="0"/>
              </a:endParaRPr>
            </a:p>
          </p:txBody>
        </p:sp>
        <p:sp>
          <p:nvSpPr>
            <p:cNvPr id="22" name="Elipse 21">
              <a:extLst>
                <a:ext uri="{FF2B5EF4-FFF2-40B4-BE49-F238E27FC236}">
                  <a16:creationId xmlns:a16="http://schemas.microsoft.com/office/drawing/2014/main" id="{EC7054EB-B0D2-4EB9-94D5-2AAFC0372790}"/>
                </a:ext>
              </a:extLst>
            </p:cNvPr>
            <p:cNvSpPr/>
            <p:nvPr/>
          </p:nvSpPr>
          <p:spPr>
            <a:xfrm>
              <a:off x="2195472" y="1967793"/>
              <a:ext cx="429655" cy="429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026C4E"/>
                  </a:solidFill>
                  <a:latin typeface="Outfit Medium" pitchFamily="2" charset="0"/>
                </a:rPr>
                <a:t>3</a:t>
              </a:r>
              <a:endParaRPr lang="es-CL" b="1" dirty="0">
                <a:solidFill>
                  <a:srgbClr val="026C4E"/>
                </a:solidFill>
                <a:latin typeface="Outfit Medium" pitchFamily="2" charset="0"/>
              </a:endParaRPr>
            </a:p>
          </p:txBody>
        </p:sp>
      </p:grpSp>
      <p:sp>
        <p:nvSpPr>
          <p:cNvPr id="9" name="CuadroTexto 8">
            <a:extLst>
              <a:ext uri="{FF2B5EF4-FFF2-40B4-BE49-F238E27FC236}">
                <a16:creationId xmlns:a16="http://schemas.microsoft.com/office/drawing/2014/main" id="{03978477-44D8-4127-B477-391A3CE34313}"/>
              </a:ext>
            </a:extLst>
          </p:cNvPr>
          <p:cNvSpPr txBox="1"/>
          <p:nvPr/>
        </p:nvSpPr>
        <p:spPr>
          <a:xfrm>
            <a:off x="2122712" y="2689341"/>
            <a:ext cx="7569927" cy="307777"/>
          </a:xfrm>
          <a:prstGeom prst="rect">
            <a:avLst/>
          </a:prstGeom>
          <a:noFill/>
        </p:spPr>
        <p:txBody>
          <a:bodyPr wrap="square" rtlCol="0">
            <a:spAutoFit/>
          </a:bodyPr>
          <a:lstStyle/>
          <a:p>
            <a:r>
              <a:rPr lang="en-US" sz="1400" dirty="0">
                <a:solidFill>
                  <a:schemeClr val="tx1">
                    <a:lumMod val="75000"/>
                    <a:lumOff val="25000"/>
                  </a:schemeClr>
                </a:solidFill>
                <a:latin typeface="Outfit" pitchFamily="2" charset="0"/>
              </a:rPr>
              <a:t>To add photos to the notes within a graph you must do the following:</a:t>
            </a:r>
            <a:r>
              <a:rPr lang="es-MX" sz="1400" dirty="0">
                <a:solidFill>
                  <a:srgbClr val="026C4E"/>
                </a:solidFill>
                <a:latin typeface="Outfit" pitchFamily="2" charset="0"/>
              </a:rPr>
              <a:t> </a:t>
            </a:r>
          </a:p>
        </p:txBody>
      </p:sp>
      <p:sp>
        <p:nvSpPr>
          <p:cNvPr id="39" name="Rectángulo 38">
            <a:extLst>
              <a:ext uri="{FF2B5EF4-FFF2-40B4-BE49-F238E27FC236}">
                <a16:creationId xmlns:a16="http://schemas.microsoft.com/office/drawing/2014/main" id="{2A4C790B-EF0B-4FEC-BFA4-FB630AB6D1AB}"/>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0" name="Imagen 39">
            <a:hlinkClick r:id="" action="ppaction://hlinkshowjump?jump=previousslide"/>
            <a:extLst>
              <a:ext uri="{FF2B5EF4-FFF2-40B4-BE49-F238E27FC236}">
                <a16:creationId xmlns:a16="http://schemas.microsoft.com/office/drawing/2014/main" id="{5E351AD5-BB20-499D-A28F-6B7CCE7148D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41" name="Imagen 40">
            <a:hlinkClick r:id="rId3" action="ppaction://hlinksldjump"/>
            <a:extLst>
              <a:ext uri="{FF2B5EF4-FFF2-40B4-BE49-F238E27FC236}">
                <a16:creationId xmlns:a16="http://schemas.microsoft.com/office/drawing/2014/main" id="{E38B74CB-C107-4C90-8A46-0B1A4AD6FCE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42" name="Imagen 41">
            <a:hlinkClick r:id="" action="ppaction://hlinkshowjump?jump=nextslide"/>
            <a:extLst>
              <a:ext uri="{FF2B5EF4-FFF2-40B4-BE49-F238E27FC236}">
                <a16:creationId xmlns:a16="http://schemas.microsoft.com/office/drawing/2014/main" id="{F4D7B57C-6754-4979-841F-64270674921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43" name="Imagen 42">
            <a:extLst>
              <a:ext uri="{FF2B5EF4-FFF2-40B4-BE49-F238E27FC236}">
                <a16:creationId xmlns:a16="http://schemas.microsoft.com/office/drawing/2014/main" id="{A702F738-A3AC-4EE1-A89A-4BB8B4396127}"/>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57" name="Elipse 56">
            <a:extLst>
              <a:ext uri="{FF2B5EF4-FFF2-40B4-BE49-F238E27FC236}">
                <a16:creationId xmlns:a16="http://schemas.microsoft.com/office/drawing/2014/main" id="{AD8FA60D-C8E0-4E12-9B60-AE4A73544797}"/>
              </a:ext>
            </a:extLst>
          </p:cNvPr>
          <p:cNvSpPr/>
          <p:nvPr/>
        </p:nvSpPr>
        <p:spPr>
          <a:xfrm>
            <a:off x="1972910" y="1545510"/>
            <a:ext cx="302400"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FE999D"/>
                </a:solidFill>
                <a:latin typeface="Oblivian Text" panose="00000500000000000000" pitchFamily="50" charset="0"/>
              </a:rPr>
              <a:t>2</a:t>
            </a:r>
            <a:endParaRPr lang="es-CL" sz="1200" b="1" dirty="0">
              <a:solidFill>
                <a:srgbClr val="FE999D"/>
              </a:solidFill>
              <a:latin typeface="Oblivian Text" panose="00000500000000000000" pitchFamily="50" charset="0"/>
            </a:endParaRPr>
          </a:p>
        </p:txBody>
      </p:sp>
      <p:sp>
        <p:nvSpPr>
          <p:cNvPr id="4" name="Rectángulo 3"/>
          <p:cNvSpPr/>
          <p:nvPr/>
        </p:nvSpPr>
        <p:spPr>
          <a:xfrm>
            <a:off x="2122711" y="3271655"/>
            <a:ext cx="4283019" cy="2031325"/>
          </a:xfrm>
          <a:prstGeom prst="rect">
            <a:avLst/>
          </a:prstGeom>
        </p:spPr>
        <p:txBody>
          <a:bodyPr wrap="square">
            <a:spAutoFit/>
          </a:bodyPr>
          <a:lstStyle/>
          <a:p>
            <a:pPr marL="228600" indent="-228600">
              <a:buFont typeface="+mj-lt"/>
              <a:buAutoNum type="arabicPeriod"/>
            </a:pPr>
            <a:r>
              <a:rPr lang="es-MX" sz="1400" dirty="0" err="1">
                <a:solidFill>
                  <a:srgbClr val="026C4E"/>
                </a:solidFill>
                <a:latin typeface="Outfit" pitchFamily="2" charset="0"/>
              </a:rPr>
              <a:t>Select</a:t>
            </a:r>
            <a:r>
              <a:rPr lang="es-MX" sz="1400" dirty="0">
                <a:solidFill>
                  <a:srgbClr val="026C4E"/>
                </a:solidFill>
                <a:latin typeface="Outfit" pitchFamily="2" charset="0"/>
              </a:rPr>
              <a:t> </a:t>
            </a:r>
            <a:r>
              <a:rPr lang="es-MX" sz="1400" dirty="0" err="1">
                <a:solidFill>
                  <a:srgbClr val="026C4E"/>
                </a:solidFill>
                <a:latin typeface="Outfit" pitchFamily="2" charset="0"/>
              </a:rPr>
              <a:t>the</a:t>
            </a:r>
            <a:r>
              <a:rPr lang="es-MX" sz="1400" dirty="0">
                <a:solidFill>
                  <a:srgbClr val="026C4E"/>
                </a:solidFill>
                <a:latin typeface="Outfit" pitchFamily="2" charset="0"/>
              </a:rPr>
              <a:t> note </a:t>
            </a:r>
            <a:r>
              <a:rPr lang="es-MX" sz="1400" dirty="0" err="1">
                <a:solidFill>
                  <a:srgbClr val="026C4E"/>
                </a:solidFill>
                <a:latin typeface="Outfit" pitchFamily="2" charset="0"/>
              </a:rPr>
              <a:t>icon</a:t>
            </a:r>
            <a:r>
              <a:rPr lang="es-MX" sz="1400" dirty="0">
                <a:solidFill>
                  <a:srgbClr val="026C4E"/>
                </a:solidFill>
                <a:latin typeface="Outfit" pitchFamily="2" charset="0"/>
              </a:rPr>
              <a:t>.</a:t>
            </a:r>
          </a:p>
          <a:p>
            <a:pPr marL="228600" indent="-228600">
              <a:buFont typeface="+mj-lt"/>
              <a:buAutoNum type="arabicPeriod"/>
            </a:pPr>
            <a:endParaRPr lang="es-MX" dirty="0">
              <a:solidFill>
                <a:srgbClr val="026C4E"/>
              </a:solidFill>
              <a:latin typeface="Outfit" pitchFamily="2" charset="0"/>
            </a:endParaRPr>
          </a:p>
          <a:p>
            <a:pPr marL="228600" indent="-228600">
              <a:buFont typeface="+mj-lt"/>
              <a:buAutoNum type="arabicPeriod"/>
            </a:pPr>
            <a:r>
              <a:rPr lang="en-US" sz="1400" dirty="0">
                <a:solidFill>
                  <a:srgbClr val="026C4E"/>
                </a:solidFill>
                <a:latin typeface="Outfit" pitchFamily="2" charset="0"/>
              </a:rPr>
              <a:t>Click on the bar where you want to add a note.</a:t>
            </a:r>
          </a:p>
          <a:p>
            <a:pPr marL="228600" indent="-228600">
              <a:buFont typeface="+mj-lt"/>
              <a:buAutoNum type="arabicPeriod"/>
            </a:pPr>
            <a:endParaRPr lang="en-US" dirty="0">
              <a:solidFill>
                <a:srgbClr val="026C4E"/>
              </a:solidFill>
              <a:latin typeface="Outfit" pitchFamily="2" charset="0"/>
            </a:endParaRPr>
          </a:p>
          <a:p>
            <a:pPr marL="228600" indent="-228600">
              <a:buFont typeface="+mj-lt"/>
              <a:buAutoNum type="arabicPeriod"/>
            </a:pPr>
            <a:r>
              <a:rPr lang="en-US" sz="1400" dirty="0">
                <a:solidFill>
                  <a:srgbClr val="026C4E"/>
                </a:solidFill>
                <a:latin typeface="Outfit" pitchFamily="2" charset="0"/>
              </a:rPr>
              <a:t>A dialog box will open and allow you to add the note with text and images.</a:t>
            </a:r>
          </a:p>
          <a:p>
            <a:pPr marL="228600" indent="-228600">
              <a:buFont typeface="+mj-lt"/>
              <a:buAutoNum type="arabicPeriod"/>
            </a:pPr>
            <a:endParaRPr lang="en-US" dirty="0">
              <a:solidFill>
                <a:srgbClr val="026C4E"/>
              </a:solidFill>
              <a:latin typeface="Outfit" pitchFamily="2" charset="0"/>
            </a:endParaRPr>
          </a:p>
          <a:p>
            <a:pPr marL="228600" indent="-228600">
              <a:buFont typeface="+mj-lt"/>
              <a:buAutoNum type="arabicPeriod"/>
            </a:pPr>
            <a:r>
              <a:rPr lang="en-US" sz="1400" dirty="0">
                <a:solidFill>
                  <a:srgbClr val="026C4E"/>
                </a:solidFill>
                <a:latin typeface="Outfit" pitchFamily="2" charset="0"/>
              </a:rPr>
              <a:t>Take a picture of the surface used in the activity and select it for the note image.</a:t>
            </a:r>
            <a:endParaRPr lang="es-MX" sz="1400" dirty="0">
              <a:solidFill>
                <a:srgbClr val="026C4E"/>
              </a:solidFill>
              <a:latin typeface="Outfit" pitchFamily="2" charset="0"/>
            </a:endParaRPr>
          </a:p>
        </p:txBody>
      </p:sp>
      <p:pic>
        <p:nvPicPr>
          <p:cNvPr id="2" name="Imagen 1"/>
          <p:cNvPicPr>
            <a:picLocks noChangeAspect="1"/>
          </p:cNvPicPr>
          <p:nvPr/>
        </p:nvPicPr>
        <p:blipFill>
          <a:blip r:embed="rId7"/>
          <a:stretch>
            <a:fillRect/>
          </a:stretch>
        </p:blipFill>
        <p:spPr>
          <a:xfrm>
            <a:off x="6831830" y="4287317"/>
            <a:ext cx="3153055" cy="1512614"/>
          </a:xfrm>
          <a:prstGeom prst="roundRect">
            <a:avLst>
              <a:gd name="adj" fmla="val 13076"/>
            </a:avLst>
          </a:prstGeom>
        </p:spPr>
      </p:pic>
      <p:grpSp>
        <p:nvGrpSpPr>
          <p:cNvPr id="23" name="Grupo 22">
            <a:extLst>
              <a:ext uri="{FF2B5EF4-FFF2-40B4-BE49-F238E27FC236}">
                <a16:creationId xmlns:a16="http://schemas.microsoft.com/office/drawing/2014/main" id="{8C61937A-2CB5-4CED-B51D-DAB774C6A3F7}"/>
              </a:ext>
            </a:extLst>
          </p:cNvPr>
          <p:cNvGrpSpPr/>
          <p:nvPr/>
        </p:nvGrpSpPr>
        <p:grpSpPr>
          <a:xfrm>
            <a:off x="951703" y="1589244"/>
            <a:ext cx="2740044" cy="442980"/>
            <a:chOff x="951703" y="1589244"/>
            <a:chExt cx="2740044" cy="442980"/>
          </a:xfrm>
        </p:grpSpPr>
        <p:sp>
          <p:nvSpPr>
            <p:cNvPr id="24" name="Rectángulo: esquinas redondeadas 32">
              <a:extLst>
                <a:ext uri="{FF2B5EF4-FFF2-40B4-BE49-F238E27FC236}">
                  <a16:creationId xmlns:a16="http://schemas.microsoft.com/office/drawing/2014/main" id="{BE58E9E3-1B83-4B4D-A704-7904F5C4AF1E}"/>
                </a:ext>
              </a:extLst>
            </p:cNvPr>
            <p:cNvSpPr/>
            <p:nvPr/>
          </p:nvSpPr>
          <p:spPr>
            <a:xfrm>
              <a:off x="951703" y="1589244"/>
              <a:ext cx="2740044" cy="442980"/>
            </a:xfrm>
            <a:prstGeom prst="roundRect">
              <a:avLst>
                <a:gd name="adj" fmla="val 50000"/>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Outfit Medium" pitchFamily="2" charset="0"/>
                </a:rPr>
                <a:t>Data </a:t>
              </a:r>
              <a:r>
                <a:rPr lang="es-MX" sz="1600" dirty="0" err="1">
                  <a:latin typeface="Outfit Medium" pitchFamily="2" charset="0"/>
                </a:rPr>
                <a:t>analysis</a:t>
              </a:r>
              <a:endParaRPr lang="es-CL" sz="1600" dirty="0">
                <a:highlight>
                  <a:srgbClr val="C0C0C0"/>
                </a:highlight>
                <a:latin typeface="Outfit Medium" pitchFamily="2" charset="0"/>
              </a:endParaRPr>
            </a:p>
          </p:txBody>
        </p:sp>
        <p:sp>
          <p:nvSpPr>
            <p:cNvPr id="26" name="Elipse 25">
              <a:extLst>
                <a:ext uri="{FF2B5EF4-FFF2-40B4-BE49-F238E27FC236}">
                  <a16:creationId xmlns:a16="http://schemas.microsoft.com/office/drawing/2014/main" id="{02127E0B-ADE1-4D34-80C7-9A47720E1F1D}"/>
                </a:ext>
              </a:extLst>
            </p:cNvPr>
            <p:cNvSpPr/>
            <p:nvPr/>
          </p:nvSpPr>
          <p:spPr>
            <a:xfrm>
              <a:off x="1021796" y="1659644"/>
              <a:ext cx="302179"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026C4E"/>
                  </a:solidFill>
                  <a:latin typeface="Outfit Medium" pitchFamily="2" charset="0"/>
                </a:rPr>
                <a:t>4</a:t>
              </a:r>
              <a:endParaRPr lang="es-CL" sz="1200" b="1" dirty="0">
                <a:solidFill>
                  <a:srgbClr val="026C4E"/>
                </a:solidFill>
                <a:latin typeface="Outfit Medium" pitchFamily="2" charset="0"/>
              </a:endParaRPr>
            </a:p>
          </p:txBody>
        </p:sp>
      </p:grpSp>
      <p:pic>
        <p:nvPicPr>
          <p:cNvPr id="5" name="Imagen 4">
            <a:extLst>
              <a:ext uri="{FF2B5EF4-FFF2-40B4-BE49-F238E27FC236}">
                <a16:creationId xmlns:a16="http://schemas.microsoft.com/office/drawing/2014/main" id="{B085DC2D-E0A4-46B9-827F-3E40DEBD04E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60528" y="2999131"/>
            <a:ext cx="689554" cy="689554"/>
          </a:xfrm>
          <a:prstGeom prst="rect">
            <a:avLst/>
          </a:prstGeom>
        </p:spPr>
      </p:pic>
    </p:spTree>
    <p:extLst>
      <p:ext uri="{BB962C8B-B14F-4D97-AF65-F5344CB8AC3E}">
        <p14:creationId xmlns:p14="http://schemas.microsoft.com/office/powerpoint/2010/main" val="1261871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esquinas redondeadas 61">
            <a:extLst>
              <a:ext uri="{FF2B5EF4-FFF2-40B4-BE49-F238E27FC236}">
                <a16:creationId xmlns:a16="http://schemas.microsoft.com/office/drawing/2014/main" id="{4DCD511E-5AC9-4E96-A79E-EF90BBCE3018}"/>
              </a:ext>
            </a:extLst>
          </p:cNvPr>
          <p:cNvSpPr/>
          <p:nvPr/>
        </p:nvSpPr>
        <p:spPr>
          <a:xfrm>
            <a:off x="951703" y="2342551"/>
            <a:ext cx="10218501" cy="4083066"/>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7" name="Grupo 16">
            <a:extLst>
              <a:ext uri="{FF2B5EF4-FFF2-40B4-BE49-F238E27FC236}">
                <a16:creationId xmlns:a16="http://schemas.microsoft.com/office/drawing/2014/main" id="{D6DC28ED-4512-4070-B2E0-48DB43937CD9}"/>
              </a:ext>
            </a:extLst>
          </p:cNvPr>
          <p:cNvGrpSpPr/>
          <p:nvPr/>
        </p:nvGrpSpPr>
        <p:grpSpPr>
          <a:xfrm>
            <a:off x="1233915" y="2573718"/>
            <a:ext cx="652932" cy="652932"/>
            <a:chOff x="2072276" y="1848077"/>
            <a:chExt cx="676048" cy="676048"/>
          </a:xfrm>
        </p:grpSpPr>
        <p:sp>
          <p:nvSpPr>
            <p:cNvPr id="18" name="Elipse 17">
              <a:extLst>
                <a:ext uri="{FF2B5EF4-FFF2-40B4-BE49-F238E27FC236}">
                  <a16:creationId xmlns:a16="http://schemas.microsoft.com/office/drawing/2014/main" id="{0428EEE0-7EBC-48A8-B1E6-EB8C191CA994}"/>
                </a:ext>
              </a:extLst>
            </p:cNvPr>
            <p:cNvSpPr/>
            <p:nvPr/>
          </p:nvSpPr>
          <p:spPr>
            <a:xfrm>
              <a:off x="2072276" y="1848077"/>
              <a:ext cx="676048" cy="676048"/>
            </a:xfrm>
            <a:prstGeom prst="ellipse">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solidFill>
                  <a:srgbClr val="565380"/>
                </a:solidFill>
                <a:latin typeface="Outfit Medium" pitchFamily="2" charset="0"/>
              </a:endParaRPr>
            </a:p>
          </p:txBody>
        </p:sp>
        <p:sp>
          <p:nvSpPr>
            <p:cNvPr id="23" name="Elipse 22">
              <a:extLst>
                <a:ext uri="{FF2B5EF4-FFF2-40B4-BE49-F238E27FC236}">
                  <a16:creationId xmlns:a16="http://schemas.microsoft.com/office/drawing/2014/main" id="{B41415CE-5FDB-4FC4-A8D2-1693F9897440}"/>
                </a:ext>
              </a:extLst>
            </p:cNvPr>
            <p:cNvSpPr/>
            <p:nvPr/>
          </p:nvSpPr>
          <p:spPr>
            <a:xfrm>
              <a:off x="2195472" y="1967793"/>
              <a:ext cx="429655" cy="429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026C4E"/>
                  </a:solidFill>
                  <a:latin typeface="Outfit Medium" pitchFamily="2" charset="0"/>
                </a:rPr>
                <a:t>4</a:t>
              </a:r>
              <a:endParaRPr lang="es-CL" b="1" dirty="0">
                <a:solidFill>
                  <a:srgbClr val="026C4E"/>
                </a:solidFill>
                <a:latin typeface="Outfit Medium" pitchFamily="2" charset="0"/>
              </a:endParaRPr>
            </a:p>
          </p:txBody>
        </p:sp>
      </p:grpSp>
      <p:sp>
        <p:nvSpPr>
          <p:cNvPr id="26" name="Rectángulo 25">
            <a:extLst>
              <a:ext uri="{FF2B5EF4-FFF2-40B4-BE49-F238E27FC236}">
                <a16:creationId xmlns:a16="http://schemas.microsoft.com/office/drawing/2014/main" id="{9BE2860E-B2E3-4E91-B9E1-2C4486E0FBA8}"/>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7" name="Imagen 26">
            <a:hlinkClick r:id="" action="ppaction://hlinkshowjump?jump=previousslide"/>
            <a:extLst>
              <a:ext uri="{FF2B5EF4-FFF2-40B4-BE49-F238E27FC236}">
                <a16:creationId xmlns:a16="http://schemas.microsoft.com/office/drawing/2014/main" id="{119842EA-BBD5-45CA-97AA-496806798A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8" name="Imagen 27">
            <a:hlinkClick r:id="rId3" action="ppaction://hlinksldjump"/>
            <a:extLst>
              <a:ext uri="{FF2B5EF4-FFF2-40B4-BE49-F238E27FC236}">
                <a16:creationId xmlns:a16="http://schemas.microsoft.com/office/drawing/2014/main" id="{534B95B7-6D07-489F-B278-ACFFC20235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29" name="Imagen 28">
            <a:hlinkClick r:id="" action="ppaction://hlinkshowjump?jump=nextslide"/>
            <a:extLst>
              <a:ext uri="{FF2B5EF4-FFF2-40B4-BE49-F238E27FC236}">
                <a16:creationId xmlns:a16="http://schemas.microsoft.com/office/drawing/2014/main" id="{184EE9E2-2F7B-4D72-8D72-85D7A3B7A9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30" name="Imagen 29">
            <a:extLst>
              <a:ext uri="{FF2B5EF4-FFF2-40B4-BE49-F238E27FC236}">
                <a16:creationId xmlns:a16="http://schemas.microsoft.com/office/drawing/2014/main" id="{0B5A8A29-F272-4DFB-B2DB-AFC8D122666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32" name="Grupo 31">
            <a:extLst>
              <a:ext uri="{FF2B5EF4-FFF2-40B4-BE49-F238E27FC236}">
                <a16:creationId xmlns:a16="http://schemas.microsoft.com/office/drawing/2014/main" id="{8C61937A-2CB5-4CED-B51D-DAB774C6A3F7}"/>
              </a:ext>
            </a:extLst>
          </p:cNvPr>
          <p:cNvGrpSpPr/>
          <p:nvPr/>
        </p:nvGrpSpPr>
        <p:grpSpPr>
          <a:xfrm>
            <a:off x="951703" y="1589244"/>
            <a:ext cx="2740044" cy="442980"/>
            <a:chOff x="951703" y="1589244"/>
            <a:chExt cx="2740044" cy="442980"/>
          </a:xfrm>
        </p:grpSpPr>
        <p:sp>
          <p:nvSpPr>
            <p:cNvPr id="33" name="Rectángulo: esquinas redondeadas 32">
              <a:extLst>
                <a:ext uri="{FF2B5EF4-FFF2-40B4-BE49-F238E27FC236}">
                  <a16:creationId xmlns:a16="http://schemas.microsoft.com/office/drawing/2014/main" id="{BE58E9E3-1B83-4B4D-A704-7904F5C4AF1E}"/>
                </a:ext>
              </a:extLst>
            </p:cNvPr>
            <p:cNvSpPr/>
            <p:nvPr/>
          </p:nvSpPr>
          <p:spPr>
            <a:xfrm>
              <a:off x="951703" y="1589244"/>
              <a:ext cx="2740044" cy="442980"/>
            </a:xfrm>
            <a:prstGeom prst="roundRect">
              <a:avLst>
                <a:gd name="adj" fmla="val 50000"/>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Outfit Medium" pitchFamily="2" charset="0"/>
                </a:rPr>
                <a:t>Data </a:t>
              </a:r>
              <a:r>
                <a:rPr lang="es-MX" sz="1600" dirty="0" err="1">
                  <a:latin typeface="Outfit Medium" pitchFamily="2" charset="0"/>
                </a:rPr>
                <a:t>analysis</a:t>
              </a:r>
              <a:endParaRPr lang="es-CL" sz="1600" dirty="0">
                <a:highlight>
                  <a:srgbClr val="C0C0C0"/>
                </a:highlight>
                <a:latin typeface="Outfit Medium" pitchFamily="2" charset="0"/>
              </a:endParaRPr>
            </a:p>
          </p:txBody>
        </p:sp>
        <p:sp>
          <p:nvSpPr>
            <p:cNvPr id="34" name="Elipse 33">
              <a:extLst>
                <a:ext uri="{FF2B5EF4-FFF2-40B4-BE49-F238E27FC236}">
                  <a16:creationId xmlns:a16="http://schemas.microsoft.com/office/drawing/2014/main" id="{02127E0B-ADE1-4D34-80C7-9A47720E1F1D}"/>
                </a:ext>
              </a:extLst>
            </p:cNvPr>
            <p:cNvSpPr/>
            <p:nvPr/>
          </p:nvSpPr>
          <p:spPr>
            <a:xfrm>
              <a:off x="1021796" y="1659644"/>
              <a:ext cx="302179"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026C4E"/>
                  </a:solidFill>
                  <a:latin typeface="Outfit Medium" pitchFamily="2" charset="0"/>
                </a:rPr>
                <a:t>4</a:t>
              </a:r>
              <a:endParaRPr lang="es-CL" sz="1200" b="1" dirty="0">
                <a:solidFill>
                  <a:srgbClr val="026C4E"/>
                </a:solidFill>
                <a:latin typeface="Outfit Medium" pitchFamily="2" charset="0"/>
              </a:endParaRPr>
            </a:p>
          </p:txBody>
        </p:sp>
      </p:grpSp>
      <p:sp>
        <p:nvSpPr>
          <p:cNvPr id="14" name="Rectángulo 13"/>
          <p:cNvSpPr/>
          <p:nvPr/>
        </p:nvSpPr>
        <p:spPr>
          <a:xfrm>
            <a:off x="4985982" y="2689341"/>
            <a:ext cx="2149948" cy="369332"/>
          </a:xfrm>
          <a:prstGeom prst="rect">
            <a:avLst/>
          </a:prstGeom>
        </p:spPr>
        <p:txBody>
          <a:bodyPr wrap="none">
            <a:spAutoFit/>
          </a:bodyPr>
          <a:lstStyle/>
          <a:p>
            <a:pPr algn="ctr"/>
            <a:r>
              <a:rPr lang="es-MX" sz="1800" b="1" dirty="0">
                <a:solidFill>
                  <a:srgbClr val="026C4E"/>
                </a:solidFill>
                <a:latin typeface="Outfit Medium" pitchFamily="2" charset="0"/>
              </a:rPr>
              <a:t>GRAPH WITH NOTES</a:t>
            </a:r>
          </a:p>
        </p:txBody>
      </p:sp>
      <p:pic>
        <p:nvPicPr>
          <p:cNvPr id="19" name="Imagen 18"/>
          <p:cNvPicPr>
            <a:picLocks noChangeAspect="1"/>
          </p:cNvPicPr>
          <p:nvPr/>
        </p:nvPicPr>
        <p:blipFill>
          <a:blip r:embed="rId7"/>
          <a:stretch>
            <a:fillRect/>
          </a:stretch>
        </p:blipFill>
        <p:spPr>
          <a:xfrm>
            <a:off x="2476534" y="3151028"/>
            <a:ext cx="7238932" cy="2761518"/>
          </a:xfrm>
          <a:prstGeom prst="rect">
            <a:avLst/>
          </a:prstGeom>
        </p:spPr>
      </p:pic>
    </p:spTree>
    <p:extLst>
      <p:ext uri="{BB962C8B-B14F-4D97-AF65-F5344CB8AC3E}">
        <p14:creationId xmlns:p14="http://schemas.microsoft.com/office/powerpoint/2010/main" val="1132956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esquinas redondeadas 29">
            <a:extLst>
              <a:ext uri="{FF2B5EF4-FFF2-40B4-BE49-F238E27FC236}">
                <a16:creationId xmlns:a16="http://schemas.microsoft.com/office/drawing/2014/main" id="{D5380274-A15E-472B-866F-18E1BBF09F53}"/>
              </a:ext>
            </a:extLst>
          </p:cNvPr>
          <p:cNvSpPr/>
          <p:nvPr/>
        </p:nvSpPr>
        <p:spPr>
          <a:xfrm>
            <a:off x="6458499" y="2214992"/>
            <a:ext cx="182430" cy="1293197"/>
          </a:xfrm>
          <a:prstGeom prst="roundRect">
            <a:avLst>
              <a:gd name="adj" fmla="val 50000"/>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4" name="Rectángulo: esquinas redondeadas 33">
            <a:extLst>
              <a:ext uri="{FF2B5EF4-FFF2-40B4-BE49-F238E27FC236}">
                <a16:creationId xmlns:a16="http://schemas.microsoft.com/office/drawing/2014/main" id="{1153001C-D62F-40B4-9E13-AF52F308B7D9}"/>
              </a:ext>
            </a:extLst>
          </p:cNvPr>
          <p:cNvSpPr/>
          <p:nvPr/>
        </p:nvSpPr>
        <p:spPr>
          <a:xfrm>
            <a:off x="6759670" y="2215071"/>
            <a:ext cx="4879675" cy="1293197"/>
          </a:xfrm>
          <a:prstGeom prst="roundRect">
            <a:avLst>
              <a:gd name="adj" fmla="val 8073"/>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grpSp>
        <p:nvGrpSpPr>
          <p:cNvPr id="35" name="Grupo 34">
            <a:extLst>
              <a:ext uri="{FF2B5EF4-FFF2-40B4-BE49-F238E27FC236}">
                <a16:creationId xmlns:a16="http://schemas.microsoft.com/office/drawing/2014/main" id="{F0216795-7185-4DFC-BE3A-AE8D23C10AE2}"/>
              </a:ext>
            </a:extLst>
          </p:cNvPr>
          <p:cNvGrpSpPr/>
          <p:nvPr/>
        </p:nvGrpSpPr>
        <p:grpSpPr>
          <a:xfrm>
            <a:off x="6202171" y="2215071"/>
            <a:ext cx="712493" cy="712493"/>
            <a:chOff x="1573425" y="1903684"/>
            <a:chExt cx="824920" cy="824920"/>
          </a:xfrm>
        </p:grpSpPr>
        <p:sp>
          <p:nvSpPr>
            <p:cNvPr id="36" name="Elipse 35">
              <a:extLst>
                <a:ext uri="{FF2B5EF4-FFF2-40B4-BE49-F238E27FC236}">
                  <a16:creationId xmlns:a16="http://schemas.microsoft.com/office/drawing/2014/main" id="{118653BF-FE18-4955-8764-F595E643EE68}"/>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37" name="Elipse 36">
              <a:extLst>
                <a:ext uri="{FF2B5EF4-FFF2-40B4-BE49-F238E27FC236}">
                  <a16:creationId xmlns:a16="http://schemas.microsoft.com/office/drawing/2014/main" id="{E953A823-D05E-43E5-8F26-F4DEF9512C68}"/>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4</a:t>
              </a:r>
              <a:endParaRPr lang="es-CL" sz="1400" dirty="0">
                <a:solidFill>
                  <a:schemeClr val="tx1">
                    <a:lumMod val="65000"/>
                    <a:lumOff val="35000"/>
                  </a:schemeClr>
                </a:solidFill>
                <a:latin typeface="Outfit Medium" pitchFamily="2" charset="0"/>
              </a:endParaRPr>
            </a:p>
          </p:txBody>
        </p:sp>
      </p:grpSp>
      <p:sp>
        <p:nvSpPr>
          <p:cNvPr id="43" name="CuadroTexto 42">
            <a:extLst>
              <a:ext uri="{FF2B5EF4-FFF2-40B4-BE49-F238E27FC236}">
                <a16:creationId xmlns:a16="http://schemas.microsoft.com/office/drawing/2014/main" id="{3138E55B-636E-42AC-A5B8-6569ABB5984C}"/>
              </a:ext>
            </a:extLst>
          </p:cNvPr>
          <p:cNvSpPr txBox="1"/>
          <p:nvPr/>
        </p:nvSpPr>
        <p:spPr>
          <a:xfrm>
            <a:off x="6960447" y="2333811"/>
            <a:ext cx="4078940" cy="276999"/>
          </a:xfrm>
          <a:prstGeom prst="rect">
            <a:avLst/>
          </a:prstGeom>
          <a:noFill/>
        </p:spPr>
        <p:txBody>
          <a:bodyPr wrap="square" rtlCol="0">
            <a:spAutoFit/>
          </a:bodyPr>
          <a:lstStyle/>
          <a:p>
            <a:r>
              <a:rPr lang="es-CL" sz="1200" dirty="0" err="1">
                <a:solidFill>
                  <a:srgbClr val="565380"/>
                </a:solidFill>
                <a:latin typeface="Outfit Medium" pitchFamily="2" charset="0"/>
              </a:rPr>
              <a:t>Let's</a:t>
            </a:r>
            <a:r>
              <a:rPr lang="es-CL" sz="1200" dirty="0">
                <a:solidFill>
                  <a:srgbClr val="565380"/>
                </a:solidFill>
                <a:latin typeface="Outfit Medium" pitchFamily="2" charset="0"/>
              </a:rPr>
              <a:t> </a:t>
            </a:r>
            <a:r>
              <a:rPr lang="es-CL" sz="1200" dirty="0" err="1">
                <a:solidFill>
                  <a:srgbClr val="565380"/>
                </a:solidFill>
                <a:latin typeface="Outfit Medium" pitchFamily="2" charset="0"/>
              </a:rPr>
              <a:t>keep</a:t>
            </a:r>
            <a:r>
              <a:rPr lang="es-CL" sz="1200" dirty="0">
                <a:solidFill>
                  <a:srgbClr val="565380"/>
                </a:solidFill>
                <a:latin typeface="Outfit Medium" pitchFamily="2" charset="0"/>
              </a:rPr>
              <a:t> </a:t>
            </a:r>
            <a:r>
              <a:rPr lang="es-CL" sz="1200" dirty="0" err="1">
                <a:solidFill>
                  <a:srgbClr val="565380"/>
                </a:solidFill>
                <a:latin typeface="Outfit Medium" pitchFamily="2" charset="0"/>
              </a:rPr>
              <a:t>experimenting</a:t>
            </a:r>
            <a:r>
              <a:rPr lang="es-CL" sz="1200" dirty="0">
                <a:solidFill>
                  <a:srgbClr val="565380"/>
                </a:solidFill>
                <a:latin typeface="Outfit Medium" pitchFamily="2" charset="0"/>
              </a:rPr>
              <a:t>!</a:t>
            </a:r>
          </a:p>
        </p:txBody>
      </p:sp>
      <p:sp>
        <p:nvSpPr>
          <p:cNvPr id="44" name="CuadroTexto 43">
            <a:extLst>
              <a:ext uri="{FF2B5EF4-FFF2-40B4-BE49-F238E27FC236}">
                <a16:creationId xmlns:a16="http://schemas.microsoft.com/office/drawing/2014/main" id="{4B9E6752-6319-4441-A5D6-831EA4B41F12}"/>
              </a:ext>
            </a:extLst>
          </p:cNvPr>
          <p:cNvSpPr txBox="1"/>
          <p:nvPr/>
        </p:nvSpPr>
        <p:spPr>
          <a:xfrm>
            <a:off x="6960447" y="2620387"/>
            <a:ext cx="4494623" cy="646331"/>
          </a:xfrm>
          <a:prstGeom prst="rect">
            <a:avLst/>
          </a:prstGeom>
          <a:noFill/>
        </p:spPr>
        <p:txBody>
          <a:bodyPr wrap="square" rtlCol="0">
            <a:spAutoFit/>
          </a:bodyPr>
          <a:lstStyle/>
          <a:p>
            <a:pPr algn="just"/>
            <a:r>
              <a:rPr lang="en-US" sz="1200" dirty="0">
                <a:solidFill>
                  <a:schemeClr val="tx1">
                    <a:lumMod val="65000"/>
                    <a:lumOff val="35000"/>
                  </a:schemeClr>
                </a:solidFill>
                <a:latin typeface="Outfit" pitchFamily="2" charset="0"/>
              </a:rPr>
              <a:t>What do you think the light reflection will be like on other colored surfaces? Formulate your hypothesis and experiment using the </a:t>
            </a:r>
            <a:r>
              <a:rPr lang="en-US" sz="1200" dirty="0" err="1">
                <a:solidFill>
                  <a:schemeClr val="tx1">
                    <a:lumMod val="65000"/>
                    <a:lumOff val="35000"/>
                  </a:schemeClr>
                </a:solidFill>
                <a:latin typeface="Outfit" pitchFamily="2" charset="0"/>
              </a:rPr>
              <a:t>Xploris</a:t>
            </a:r>
            <a:r>
              <a:rPr lang="en-US" sz="1200" dirty="0">
                <a:solidFill>
                  <a:schemeClr val="tx1">
                    <a:lumMod val="65000"/>
                    <a:lumOff val="35000"/>
                  </a:schemeClr>
                </a:solidFill>
                <a:latin typeface="Outfit" pitchFamily="2" charset="0"/>
              </a:rPr>
              <a:t> sensor by measuring the light on different colored leaves.</a:t>
            </a:r>
            <a:endParaRPr lang="es-MX" sz="1200" dirty="0">
              <a:solidFill>
                <a:schemeClr val="tx1">
                  <a:lumMod val="65000"/>
                  <a:lumOff val="35000"/>
                </a:schemeClr>
              </a:solidFill>
              <a:latin typeface="Outfit" pitchFamily="2" charset="0"/>
            </a:endParaRPr>
          </a:p>
        </p:txBody>
      </p:sp>
      <p:sp>
        <p:nvSpPr>
          <p:cNvPr id="11" name="Rectángulo: esquinas redondeadas 10">
            <a:extLst>
              <a:ext uri="{FF2B5EF4-FFF2-40B4-BE49-F238E27FC236}">
                <a16:creationId xmlns:a16="http://schemas.microsoft.com/office/drawing/2014/main" id="{4D92457D-1792-4BE8-AD49-ED1DA199350A}"/>
              </a:ext>
            </a:extLst>
          </p:cNvPr>
          <p:cNvSpPr/>
          <p:nvPr/>
        </p:nvSpPr>
        <p:spPr>
          <a:xfrm>
            <a:off x="904461" y="2215556"/>
            <a:ext cx="194966" cy="3954474"/>
          </a:xfrm>
          <a:prstGeom prst="roundRect">
            <a:avLst>
              <a:gd name="adj" fmla="val 50000"/>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esquinas redondeadas 64">
            <a:extLst>
              <a:ext uri="{FF2B5EF4-FFF2-40B4-BE49-F238E27FC236}">
                <a16:creationId xmlns:a16="http://schemas.microsoft.com/office/drawing/2014/main" id="{9AF76F92-3872-405C-AA91-A28F4D6F1A5C}"/>
              </a:ext>
            </a:extLst>
          </p:cNvPr>
          <p:cNvSpPr/>
          <p:nvPr/>
        </p:nvSpPr>
        <p:spPr>
          <a:xfrm>
            <a:off x="1216324" y="3418032"/>
            <a:ext cx="4879676" cy="1293276"/>
          </a:xfrm>
          <a:prstGeom prst="roundRect">
            <a:avLst>
              <a:gd name="adj" fmla="val 8073"/>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grpSp>
        <p:nvGrpSpPr>
          <p:cNvPr id="66" name="Grupo 65">
            <a:extLst>
              <a:ext uri="{FF2B5EF4-FFF2-40B4-BE49-F238E27FC236}">
                <a16:creationId xmlns:a16="http://schemas.microsoft.com/office/drawing/2014/main" id="{74D61CE8-B2CF-4B93-8A15-60A1C879C77D}"/>
              </a:ext>
            </a:extLst>
          </p:cNvPr>
          <p:cNvGrpSpPr/>
          <p:nvPr/>
        </p:nvGrpSpPr>
        <p:grpSpPr>
          <a:xfrm>
            <a:off x="638943" y="3421187"/>
            <a:ext cx="712493" cy="712493"/>
            <a:chOff x="1573425" y="1903684"/>
            <a:chExt cx="824920" cy="824920"/>
          </a:xfrm>
        </p:grpSpPr>
        <p:sp>
          <p:nvSpPr>
            <p:cNvPr id="67" name="Elipse 66">
              <a:extLst>
                <a:ext uri="{FF2B5EF4-FFF2-40B4-BE49-F238E27FC236}">
                  <a16:creationId xmlns:a16="http://schemas.microsoft.com/office/drawing/2014/main" id="{6CB8BADB-7301-4F7E-BD12-A92DCEA3224E}"/>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68" name="Elipse 67">
              <a:extLst>
                <a:ext uri="{FF2B5EF4-FFF2-40B4-BE49-F238E27FC236}">
                  <a16:creationId xmlns:a16="http://schemas.microsoft.com/office/drawing/2014/main" id="{D2F06544-C6DA-4C1F-A456-568644D62E37}"/>
                </a:ext>
              </a:extLst>
            </p:cNvPr>
            <p:cNvSpPr/>
            <p:nvPr/>
          </p:nvSpPr>
          <p:spPr>
            <a:xfrm>
              <a:off x="1710901" y="2041160"/>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2</a:t>
              </a:r>
              <a:endParaRPr lang="es-CL" sz="1400" dirty="0">
                <a:solidFill>
                  <a:schemeClr val="tx1">
                    <a:lumMod val="65000"/>
                    <a:lumOff val="35000"/>
                  </a:schemeClr>
                </a:solidFill>
                <a:latin typeface="Outfit Medium" pitchFamily="2" charset="0"/>
              </a:endParaRPr>
            </a:p>
          </p:txBody>
        </p:sp>
      </p:grpSp>
      <p:sp>
        <p:nvSpPr>
          <p:cNvPr id="64" name="Rectángulo: esquinas redondeadas 63">
            <a:extLst>
              <a:ext uri="{FF2B5EF4-FFF2-40B4-BE49-F238E27FC236}">
                <a16:creationId xmlns:a16="http://schemas.microsoft.com/office/drawing/2014/main" id="{B68D6509-71DC-4DF9-B418-9D7A99032B0F}"/>
              </a:ext>
            </a:extLst>
          </p:cNvPr>
          <p:cNvSpPr/>
          <p:nvPr/>
        </p:nvSpPr>
        <p:spPr>
          <a:xfrm>
            <a:off x="1216323" y="2226321"/>
            <a:ext cx="4879675" cy="1047905"/>
          </a:xfrm>
          <a:prstGeom prst="roundRect">
            <a:avLst>
              <a:gd name="adj" fmla="val 8073"/>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sp>
        <p:nvSpPr>
          <p:cNvPr id="13" name="CuadroTexto 12">
            <a:extLst>
              <a:ext uri="{FF2B5EF4-FFF2-40B4-BE49-F238E27FC236}">
                <a16:creationId xmlns:a16="http://schemas.microsoft.com/office/drawing/2014/main" id="{12E5A2F4-9006-4E2C-A2DE-3B7F1132C997}"/>
              </a:ext>
            </a:extLst>
          </p:cNvPr>
          <p:cNvSpPr txBox="1"/>
          <p:nvPr/>
        </p:nvSpPr>
        <p:spPr>
          <a:xfrm>
            <a:off x="1408848" y="2659576"/>
            <a:ext cx="4494623" cy="276999"/>
          </a:xfrm>
          <a:prstGeom prst="rect">
            <a:avLst/>
          </a:prstGeom>
          <a:noFill/>
        </p:spPr>
        <p:txBody>
          <a:bodyPr wrap="square" rtlCol="0">
            <a:spAutoFit/>
          </a:bodyPr>
          <a:lstStyle/>
          <a:p>
            <a:pPr algn="just"/>
            <a:r>
              <a:rPr lang="en-US" sz="1200" dirty="0">
                <a:solidFill>
                  <a:schemeClr val="tx1">
                    <a:lumMod val="65000"/>
                    <a:lumOff val="35000"/>
                  </a:schemeClr>
                </a:solidFill>
                <a:latin typeface="Outfit" pitchFamily="2" charset="0"/>
              </a:rPr>
              <a:t>Which of the surfaces reflected more light and which reflected less?</a:t>
            </a:r>
            <a:endParaRPr lang="es-CL" sz="1200" dirty="0">
              <a:solidFill>
                <a:schemeClr val="tx1">
                  <a:lumMod val="65000"/>
                  <a:lumOff val="35000"/>
                </a:schemeClr>
              </a:solidFill>
              <a:latin typeface="Outfit" pitchFamily="2" charset="0"/>
            </a:endParaRPr>
          </a:p>
        </p:txBody>
      </p:sp>
      <p:sp>
        <p:nvSpPr>
          <p:cNvPr id="17" name="CuadroTexto 16">
            <a:extLst>
              <a:ext uri="{FF2B5EF4-FFF2-40B4-BE49-F238E27FC236}">
                <a16:creationId xmlns:a16="http://schemas.microsoft.com/office/drawing/2014/main" id="{5029B39E-1050-4131-AA13-5A3ADC9D3FF0}"/>
              </a:ext>
            </a:extLst>
          </p:cNvPr>
          <p:cNvSpPr txBox="1"/>
          <p:nvPr/>
        </p:nvSpPr>
        <p:spPr>
          <a:xfrm>
            <a:off x="1408848" y="2316848"/>
            <a:ext cx="2364547" cy="276999"/>
          </a:xfrm>
          <a:prstGeom prst="rect">
            <a:avLst/>
          </a:prstGeom>
          <a:noFill/>
        </p:spPr>
        <p:txBody>
          <a:bodyPr wrap="square" rtlCol="0">
            <a:spAutoFit/>
          </a:bodyPr>
          <a:lstStyle/>
          <a:p>
            <a:r>
              <a:rPr lang="en-US" sz="1200" dirty="0">
                <a:solidFill>
                  <a:srgbClr val="565380"/>
                </a:solidFill>
                <a:latin typeface="Outfit Medium" pitchFamily="2" charset="0"/>
                <a:sym typeface="Arial"/>
              </a:rPr>
              <a:t>Let's take a look at the graph</a:t>
            </a:r>
            <a:endParaRPr lang="es-CL" sz="1200" dirty="0">
              <a:solidFill>
                <a:srgbClr val="565380"/>
              </a:solidFill>
              <a:latin typeface="Outfit Medium" pitchFamily="2" charset="0"/>
            </a:endParaRPr>
          </a:p>
        </p:txBody>
      </p:sp>
      <p:grpSp>
        <p:nvGrpSpPr>
          <p:cNvPr id="4" name="Grupo 3">
            <a:extLst>
              <a:ext uri="{FF2B5EF4-FFF2-40B4-BE49-F238E27FC236}">
                <a16:creationId xmlns:a16="http://schemas.microsoft.com/office/drawing/2014/main" id="{4E179A25-3449-41B7-BC3F-40661D243BE7}"/>
              </a:ext>
            </a:extLst>
          </p:cNvPr>
          <p:cNvGrpSpPr/>
          <p:nvPr/>
        </p:nvGrpSpPr>
        <p:grpSpPr>
          <a:xfrm>
            <a:off x="660669" y="2195269"/>
            <a:ext cx="712493" cy="712493"/>
            <a:chOff x="1573425" y="1903684"/>
            <a:chExt cx="824920" cy="824920"/>
          </a:xfrm>
        </p:grpSpPr>
        <p:sp>
          <p:nvSpPr>
            <p:cNvPr id="25" name="Elipse 24">
              <a:extLst>
                <a:ext uri="{FF2B5EF4-FFF2-40B4-BE49-F238E27FC236}">
                  <a16:creationId xmlns:a16="http://schemas.microsoft.com/office/drawing/2014/main" id="{F2B72A59-779F-4097-9F78-7B6B32E791E6}"/>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26" name="Elipse 25">
              <a:extLst>
                <a:ext uri="{FF2B5EF4-FFF2-40B4-BE49-F238E27FC236}">
                  <a16:creationId xmlns:a16="http://schemas.microsoft.com/office/drawing/2014/main" id="{DB9BAA21-D3F9-4652-A71B-82070DA8DB25}"/>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1</a:t>
              </a:r>
              <a:endParaRPr lang="es-CL" sz="1400" dirty="0">
                <a:solidFill>
                  <a:schemeClr val="tx1">
                    <a:lumMod val="65000"/>
                    <a:lumOff val="35000"/>
                  </a:schemeClr>
                </a:solidFill>
                <a:latin typeface="Outfit Medium" pitchFamily="2" charset="0"/>
              </a:endParaRPr>
            </a:p>
          </p:txBody>
        </p:sp>
      </p:grpSp>
      <p:sp>
        <p:nvSpPr>
          <p:cNvPr id="31" name="CuadroTexto 30">
            <a:extLst>
              <a:ext uri="{FF2B5EF4-FFF2-40B4-BE49-F238E27FC236}">
                <a16:creationId xmlns:a16="http://schemas.microsoft.com/office/drawing/2014/main" id="{CB0EA57A-C2E1-461A-A8DD-D8D0DFE29A1E}"/>
              </a:ext>
            </a:extLst>
          </p:cNvPr>
          <p:cNvSpPr txBox="1"/>
          <p:nvPr/>
        </p:nvSpPr>
        <p:spPr>
          <a:xfrm>
            <a:off x="1406648" y="3786080"/>
            <a:ext cx="4405118" cy="646331"/>
          </a:xfrm>
          <a:prstGeom prst="rect">
            <a:avLst/>
          </a:prstGeom>
          <a:noFill/>
        </p:spPr>
        <p:txBody>
          <a:bodyPr wrap="square" rtlCol="0">
            <a:spAutoFit/>
          </a:bodyPr>
          <a:lstStyle/>
          <a:p>
            <a:pPr algn="just"/>
            <a:r>
              <a:rPr lang="en-US" sz="1200" dirty="0">
                <a:solidFill>
                  <a:schemeClr val="tx1">
                    <a:lumMod val="65000"/>
                    <a:lumOff val="35000"/>
                  </a:schemeClr>
                </a:solidFill>
                <a:latin typeface="Outfit" pitchFamily="2" charset="0"/>
              </a:rPr>
              <a:t>Which of the surfaces absorbed more light and which absorbed less? Did your answers to questions 1 and 2 match what you expected before doing the experiment?</a:t>
            </a:r>
            <a:endParaRPr lang="es-CL" sz="1200" dirty="0">
              <a:solidFill>
                <a:schemeClr val="tx1">
                  <a:lumMod val="65000"/>
                  <a:lumOff val="35000"/>
                </a:schemeClr>
              </a:solidFill>
              <a:latin typeface="Outfit" pitchFamily="2" charset="0"/>
            </a:endParaRPr>
          </a:p>
        </p:txBody>
      </p:sp>
      <p:sp>
        <p:nvSpPr>
          <p:cNvPr id="32" name="CuadroTexto 31">
            <a:extLst>
              <a:ext uri="{FF2B5EF4-FFF2-40B4-BE49-F238E27FC236}">
                <a16:creationId xmlns:a16="http://schemas.microsoft.com/office/drawing/2014/main" id="{3511E488-8C86-4014-94A1-7FA20B44DF00}"/>
              </a:ext>
            </a:extLst>
          </p:cNvPr>
          <p:cNvSpPr txBox="1"/>
          <p:nvPr/>
        </p:nvSpPr>
        <p:spPr>
          <a:xfrm>
            <a:off x="1406648" y="3478748"/>
            <a:ext cx="2364547" cy="276999"/>
          </a:xfrm>
          <a:prstGeom prst="rect">
            <a:avLst/>
          </a:prstGeom>
          <a:noFill/>
        </p:spPr>
        <p:txBody>
          <a:bodyPr wrap="square" rtlCol="0">
            <a:spAutoFit/>
          </a:bodyPr>
          <a:lstStyle/>
          <a:p>
            <a:r>
              <a:rPr lang="en-US" sz="1200" dirty="0">
                <a:solidFill>
                  <a:srgbClr val="565380"/>
                </a:solidFill>
                <a:latin typeface="Outfit Medium" pitchFamily="2" charset="0"/>
                <a:sym typeface="Arial"/>
              </a:rPr>
              <a:t>Let's take a look at the graph</a:t>
            </a:r>
            <a:endParaRPr lang="es-CL" sz="1200" dirty="0">
              <a:solidFill>
                <a:srgbClr val="565380"/>
              </a:solidFill>
              <a:latin typeface="Outfit Medium" pitchFamily="2" charset="0"/>
            </a:endParaRPr>
          </a:p>
        </p:txBody>
      </p:sp>
      <p:sp>
        <p:nvSpPr>
          <p:cNvPr id="51" name="Rectángulo 50">
            <a:extLst>
              <a:ext uri="{FF2B5EF4-FFF2-40B4-BE49-F238E27FC236}">
                <a16:creationId xmlns:a16="http://schemas.microsoft.com/office/drawing/2014/main" id="{93CE68C2-6E3F-4354-A9BD-CFC77DB3717A}"/>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52" name="Imagen 51">
            <a:hlinkClick r:id="" action="ppaction://hlinkshowjump?jump=previousslide"/>
            <a:extLst>
              <a:ext uri="{FF2B5EF4-FFF2-40B4-BE49-F238E27FC236}">
                <a16:creationId xmlns:a16="http://schemas.microsoft.com/office/drawing/2014/main" id="{B097AB56-0167-481A-999C-3BA081F8ABF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53" name="Imagen 52">
            <a:hlinkClick r:id="" action="ppaction://noaction"/>
            <a:extLst>
              <a:ext uri="{FF2B5EF4-FFF2-40B4-BE49-F238E27FC236}">
                <a16:creationId xmlns:a16="http://schemas.microsoft.com/office/drawing/2014/main" id="{C3F5D7C4-44FD-435A-868B-B3CA7A4A778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54" name="Imagen 53">
            <a:hlinkClick r:id="" action="ppaction://hlinkshowjump?jump=nextslide"/>
            <a:extLst>
              <a:ext uri="{FF2B5EF4-FFF2-40B4-BE49-F238E27FC236}">
                <a16:creationId xmlns:a16="http://schemas.microsoft.com/office/drawing/2014/main" id="{E540EB4B-EFB6-4C98-9A69-81C8785D494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55" name="Imagen 54">
            <a:extLst>
              <a:ext uri="{FF2B5EF4-FFF2-40B4-BE49-F238E27FC236}">
                <a16:creationId xmlns:a16="http://schemas.microsoft.com/office/drawing/2014/main" id="{1B2F34B1-76D1-40CF-8943-6E7B71B7C09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69" name="Rectángulo: esquinas redondeadas 68">
            <a:extLst>
              <a:ext uri="{FF2B5EF4-FFF2-40B4-BE49-F238E27FC236}">
                <a16:creationId xmlns:a16="http://schemas.microsoft.com/office/drawing/2014/main" id="{473C95C5-6FD1-4CF5-A79E-073485248423}"/>
              </a:ext>
            </a:extLst>
          </p:cNvPr>
          <p:cNvSpPr/>
          <p:nvPr/>
        </p:nvSpPr>
        <p:spPr>
          <a:xfrm>
            <a:off x="1216323" y="4876753"/>
            <a:ext cx="4879675" cy="1293276"/>
          </a:xfrm>
          <a:prstGeom prst="roundRect">
            <a:avLst>
              <a:gd name="adj" fmla="val 8073"/>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grpSp>
        <p:nvGrpSpPr>
          <p:cNvPr id="72" name="Grupo 71">
            <a:extLst>
              <a:ext uri="{FF2B5EF4-FFF2-40B4-BE49-F238E27FC236}">
                <a16:creationId xmlns:a16="http://schemas.microsoft.com/office/drawing/2014/main" id="{D36C9946-A27E-49C1-9A64-A6FCC34D395C}"/>
              </a:ext>
            </a:extLst>
          </p:cNvPr>
          <p:cNvGrpSpPr/>
          <p:nvPr/>
        </p:nvGrpSpPr>
        <p:grpSpPr>
          <a:xfrm>
            <a:off x="638943" y="4876753"/>
            <a:ext cx="712493" cy="712493"/>
            <a:chOff x="1573425" y="1903684"/>
            <a:chExt cx="824920" cy="824920"/>
          </a:xfrm>
        </p:grpSpPr>
        <p:sp>
          <p:nvSpPr>
            <p:cNvPr id="73" name="Elipse 72">
              <a:extLst>
                <a:ext uri="{FF2B5EF4-FFF2-40B4-BE49-F238E27FC236}">
                  <a16:creationId xmlns:a16="http://schemas.microsoft.com/office/drawing/2014/main" id="{E2AB503C-5547-4C6D-A70A-9B47C3409FB0}"/>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74" name="Elipse 73">
              <a:extLst>
                <a:ext uri="{FF2B5EF4-FFF2-40B4-BE49-F238E27FC236}">
                  <a16:creationId xmlns:a16="http://schemas.microsoft.com/office/drawing/2014/main" id="{69DF6919-829D-4C4A-811F-8DBC804D6D66}"/>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3</a:t>
              </a:r>
              <a:endParaRPr lang="es-CL" sz="1400" dirty="0">
                <a:solidFill>
                  <a:schemeClr val="tx1">
                    <a:lumMod val="65000"/>
                    <a:lumOff val="35000"/>
                  </a:schemeClr>
                </a:solidFill>
                <a:latin typeface="Outfit Medium" pitchFamily="2" charset="0"/>
              </a:endParaRPr>
            </a:p>
          </p:txBody>
        </p:sp>
      </p:grpSp>
      <p:sp>
        <p:nvSpPr>
          <p:cNvPr id="82" name="CuadroTexto 81">
            <a:extLst>
              <a:ext uri="{FF2B5EF4-FFF2-40B4-BE49-F238E27FC236}">
                <a16:creationId xmlns:a16="http://schemas.microsoft.com/office/drawing/2014/main" id="{7C1E34A6-9D46-4077-A38F-B0195F7A7B4E}"/>
              </a:ext>
            </a:extLst>
          </p:cNvPr>
          <p:cNvSpPr txBox="1"/>
          <p:nvPr/>
        </p:nvSpPr>
        <p:spPr>
          <a:xfrm>
            <a:off x="1406648" y="5319817"/>
            <a:ext cx="4494623" cy="646331"/>
          </a:xfrm>
          <a:prstGeom prst="rect">
            <a:avLst/>
          </a:prstGeom>
          <a:noFill/>
        </p:spPr>
        <p:txBody>
          <a:bodyPr wrap="square" rtlCol="0">
            <a:spAutoFit/>
          </a:bodyPr>
          <a:lstStyle/>
          <a:p>
            <a:pPr algn="just"/>
            <a:r>
              <a:rPr lang="en-US" sz="1200" dirty="0">
                <a:solidFill>
                  <a:schemeClr val="tx1">
                    <a:lumMod val="65000"/>
                    <a:lumOff val="35000"/>
                  </a:schemeClr>
                </a:solidFill>
                <a:latin typeface="Outfit" pitchFamily="2" charset="0"/>
              </a:rPr>
              <a:t>It is said that on hot days you should avoid black clothing and go for light colors. In what way do you think heat can be related to the light absorbed by the fabric of clothing?</a:t>
            </a:r>
            <a:endParaRPr lang="es-CL" sz="1200" dirty="0">
              <a:solidFill>
                <a:schemeClr val="tx1">
                  <a:lumMod val="65000"/>
                  <a:lumOff val="35000"/>
                </a:schemeClr>
              </a:solidFill>
              <a:latin typeface="Outfit" pitchFamily="2" charset="0"/>
            </a:endParaRPr>
          </a:p>
        </p:txBody>
      </p:sp>
      <p:sp>
        <p:nvSpPr>
          <p:cNvPr id="83" name="CuadroTexto 82">
            <a:extLst>
              <a:ext uri="{FF2B5EF4-FFF2-40B4-BE49-F238E27FC236}">
                <a16:creationId xmlns:a16="http://schemas.microsoft.com/office/drawing/2014/main" id="{9D7A52B2-F7B4-490F-9C9C-E90B23A119CF}"/>
              </a:ext>
            </a:extLst>
          </p:cNvPr>
          <p:cNvSpPr txBox="1"/>
          <p:nvPr/>
        </p:nvSpPr>
        <p:spPr>
          <a:xfrm>
            <a:off x="1406648" y="5025645"/>
            <a:ext cx="2864093" cy="276999"/>
          </a:xfrm>
          <a:prstGeom prst="rect">
            <a:avLst/>
          </a:prstGeom>
          <a:noFill/>
        </p:spPr>
        <p:txBody>
          <a:bodyPr wrap="square" rtlCol="0">
            <a:spAutoFit/>
          </a:bodyPr>
          <a:lstStyle/>
          <a:p>
            <a:r>
              <a:rPr lang="es-CL" sz="1200" dirty="0" err="1">
                <a:solidFill>
                  <a:srgbClr val="565380"/>
                </a:solidFill>
                <a:latin typeface="Outfit Medium" pitchFamily="2" charset="0"/>
              </a:rPr>
              <a:t>Let's</a:t>
            </a:r>
            <a:r>
              <a:rPr lang="es-CL" sz="1200" dirty="0">
                <a:solidFill>
                  <a:srgbClr val="565380"/>
                </a:solidFill>
                <a:latin typeface="Outfit Medium" pitchFamily="2" charset="0"/>
              </a:rPr>
              <a:t> relate </a:t>
            </a:r>
            <a:r>
              <a:rPr lang="es-CL" sz="1200" dirty="0" err="1">
                <a:solidFill>
                  <a:srgbClr val="565380"/>
                </a:solidFill>
                <a:latin typeface="Outfit Medium" pitchFamily="2" charset="0"/>
              </a:rPr>
              <a:t>the</a:t>
            </a:r>
            <a:r>
              <a:rPr lang="es-CL" sz="1200" dirty="0">
                <a:solidFill>
                  <a:srgbClr val="565380"/>
                </a:solidFill>
                <a:latin typeface="Outfit Medium" pitchFamily="2" charset="0"/>
              </a:rPr>
              <a:t> data</a:t>
            </a:r>
          </a:p>
        </p:txBody>
      </p:sp>
      <p:pic>
        <p:nvPicPr>
          <p:cNvPr id="5" name="Imagen 4">
            <a:extLst>
              <a:ext uri="{FF2B5EF4-FFF2-40B4-BE49-F238E27FC236}">
                <a16:creationId xmlns:a16="http://schemas.microsoft.com/office/drawing/2014/main" id="{0616B0EA-01E2-4CD5-A397-A355D3992D77}"/>
              </a:ext>
            </a:extLst>
          </p:cNvPr>
          <p:cNvPicPr>
            <a:picLocks noChangeAspect="1"/>
          </p:cNvPicPr>
          <p:nvPr/>
        </p:nvPicPr>
        <p:blipFill>
          <a:blip r:embed="rId6"/>
          <a:stretch>
            <a:fillRect/>
          </a:stretch>
        </p:blipFill>
        <p:spPr>
          <a:xfrm>
            <a:off x="7586361" y="3702183"/>
            <a:ext cx="2827111" cy="2586620"/>
          </a:xfrm>
          <a:prstGeom prst="rect">
            <a:avLst/>
          </a:prstGeom>
        </p:spPr>
      </p:pic>
      <p:grpSp>
        <p:nvGrpSpPr>
          <p:cNvPr id="3" name="Grupo 2">
            <a:extLst>
              <a:ext uri="{FF2B5EF4-FFF2-40B4-BE49-F238E27FC236}">
                <a16:creationId xmlns:a16="http://schemas.microsoft.com/office/drawing/2014/main" id="{8684453C-3AF4-5C98-AA37-B29F456DA626}"/>
              </a:ext>
            </a:extLst>
          </p:cNvPr>
          <p:cNvGrpSpPr/>
          <p:nvPr/>
        </p:nvGrpSpPr>
        <p:grpSpPr>
          <a:xfrm>
            <a:off x="692440" y="1440319"/>
            <a:ext cx="2228313" cy="442980"/>
            <a:chOff x="951703" y="1589244"/>
            <a:chExt cx="1926377" cy="442980"/>
          </a:xfrm>
        </p:grpSpPr>
        <p:sp>
          <p:nvSpPr>
            <p:cNvPr id="6" name="Rectángulo: esquinas redondeadas 5">
              <a:extLst>
                <a:ext uri="{FF2B5EF4-FFF2-40B4-BE49-F238E27FC236}">
                  <a16:creationId xmlns:a16="http://schemas.microsoft.com/office/drawing/2014/main" id="{40E07429-8B34-752E-F35D-6DF583F873A8}"/>
                </a:ext>
              </a:extLst>
            </p:cNvPr>
            <p:cNvSpPr/>
            <p:nvPr/>
          </p:nvSpPr>
          <p:spPr>
            <a:xfrm>
              <a:off x="951703" y="1589244"/>
              <a:ext cx="1926377" cy="442980"/>
            </a:xfrm>
            <a:prstGeom prst="roundRect">
              <a:avLst>
                <a:gd name="adj" fmla="val 50000"/>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Questions</a:t>
              </a:r>
              <a:endParaRPr lang="es-MX" sz="1600" dirty="0">
                <a:latin typeface="Outfit Medium" pitchFamily="2" charset="0"/>
              </a:endParaRPr>
            </a:p>
          </p:txBody>
        </p:sp>
        <p:sp>
          <p:nvSpPr>
            <p:cNvPr id="7" name="Elipse 6">
              <a:extLst>
                <a:ext uri="{FF2B5EF4-FFF2-40B4-BE49-F238E27FC236}">
                  <a16:creationId xmlns:a16="http://schemas.microsoft.com/office/drawing/2014/main" id="{67A8445A-CDE2-E814-1487-05B4348EBEE6}"/>
                </a:ext>
              </a:extLst>
            </p:cNvPr>
            <p:cNvSpPr/>
            <p:nvPr/>
          </p:nvSpPr>
          <p:spPr>
            <a:xfrm>
              <a:off x="1021796" y="1659644"/>
              <a:ext cx="261425"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565380"/>
                  </a:solidFill>
                  <a:latin typeface="Outfit Medium" pitchFamily="2" charset="0"/>
                </a:rPr>
                <a:t>5</a:t>
              </a:r>
              <a:endParaRPr lang="es-CL" sz="1200" b="1" dirty="0">
                <a:solidFill>
                  <a:srgbClr val="565380"/>
                </a:solidFill>
                <a:latin typeface="Outfit Medium" pitchFamily="2" charset="0"/>
              </a:endParaRPr>
            </a:p>
          </p:txBody>
        </p:sp>
      </p:grpSp>
    </p:spTree>
    <p:extLst>
      <p:ext uri="{BB962C8B-B14F-4D97-AF65-F5344CB8AC3E}">
        <p14:creationId xmlns:p14="http://schemas.microsoft.com/office/powerpoint/2010/main" val="449809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25" name="Google Shape;355;p12">
            <a:extLst>
              <a:ext uri="{FF2B5EF4-FFF2-40B4-BE49-F238E27FC236}">
                <a16:creationId xmlns:a16="http://schemas.microsoft.com/office/drawing/2014/main" id="{F7B95B29-0E36-477E-9E36-8363D2144690}"/>
              </a:ext>
            </a:extLst>
          </p:cNvPr>
          <p:cNvSpPr/>
          <p:nvPr/>
        </p:nvSpPr>
        <p:spPr>
          <a:xfrm>
            <a:off x="1254065" y="4721058"/>
            <a:ext cx="9936258" cy="986287"/>
          </a:xfrm>
          <a:prstGeom prst="roundRect">
            <a:avLst>
              <a:gd name="adj" fmla="val 50000"/>
            </a:avLst>
          </a:prstGeom>
          <a:solidFill>
            <a:srgbClr val="D5DB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lt1"/>
              </a:solidFill>
              <a:latin typeface="Calibri"/>
              <a:ea typeface="Calibri"/>
              <a:cs typeface="Calibri"/>
              <a:sym typeface="Calibri"/>
            </a:endParaRPr>
          </a:p>
        </p:txBody>
      </p:sp>
      <p:sp>
        <p:nvSpPr>
          <p:cNvPr id="355" name="Google Shape;355;p12"/>
          <p:cNvSpPr/>
          <p:nvPr/>
        </p:nvSpPr>
        <p:spPr>
          <a:xfrm>
            <a:off x="1254065" y="3607369"/>
            <a:ext cx="9936258" cy="986287"/>
          </a:xfrm>
          <a:prstGeom prst="roundRect">
            <a:avLst>
              <a:gd name="adj" fmla="val 50000"/>
            </a:avLst>
          </a:prstGeom>
          <a:solidFill>
            <a:srgbClr val="D5DB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lt1"/>
              </a:solidFill>
              <a:latin typeface="Calibri"/>
              <a:ea typeface="Calibri"/>
              <a:cs typeface="Calibri"/>
              <a:sym typeface="Calibri"/>
            </a:endParaRPr>
          </a:p>
        </p:txBody>
      </p:sp>
      <p:grpSp>
        <p:nvGrpSpPr>
          <p:cNvPr id="356" name="Google Shape;356;p12"/>
          <p:cNvGrpSpPr/>
          <p:nvPr/>
        </p:nvGrpSpPr>
        <p:grpSpPr>
          <a:xfrm>
            <a:off x="1501107" y="3744265"/>
            <a:ext cx="712493" cy="712493"/>
            <a:chOff x="1573425" y="1903684"/>
            <a:chExt cx="824920" cy="824920"/>
          </a:xfrm>
        </p:grpSpPr>
        <p:sp>
          <p:nvSpPr>
            <p:cNvPr id="357" name="Google Shape;357;p12"/>
            <p:cNvSpPr/>
            <p:nvPr/>
          </p:nvSpPr>
          <p:spPr>
            <a:xfrm rot="10800000">
              <a:off x="1573425" y="1903684"/>
              <a:ext cx="824920" cy="824920"/>
            </a:xfrm>
            <a:prstGeom prst="ellipse">
              <a:avLst/>
            </a:prstGeom>
            <a:solidFill>
              <a:srgbClr val="EAA6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dirty="0">
                <a:solidFill>
                  <a:srgbClr val="595959"/>
                </a:solidFill>
                <a:latin typeface="Oblivian Text" panose="00000500000000000000" pitchFamily="50" charset="0"/>
                <a:sym typeface="Arial"/>
              </a:endParaRPr>
            </a:p>
          </p:txBody>
        </p:sp>
        <p:sp>
          <p:nvSpPr>
            <p:cNvPr id="358" name="Google Shape;358;p12"/>
            <p:cNvSpPr/>
            <p:nvPr/>
          </p:nvSpPr>
          <p:spPr>
            <a:xfrm>
              <a:off x="1710902" y="2041161"/>
              <a:ext cx="549966" cy="54996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dirty="0">
                <a:solidFill>
                  <a:srgbClr val="595959"/>
                </a:solidFill>
                <a:latin typeface="Oblivian Text" panose="00000500000000000000" pitchFamily="50" charset="0"/>
                <a:sym typeface="Arial"/>
              </a:endParaRPr>
            </a:p>
          </p:txBody>
        </p:sp>
      </p:grpSp>
      <p:sp>
        <p:nvSpPr>
          <p:cNvPr id="359" name="Google Shape;359;p12"/>
          <p:cNvSpPr/>
          <p:nvPr/>
        </p:nvSpPr>
        <p:spPr>
          <a:xfrm>
            <a:off x="1254065" y="2493680"/>
            <a:ext cx="9936258" cy="986287"/>
          </a:xfrm>
          <a:prstGeom prst="roundRect">
            <a:avLst>
              <a:gd name="adj" fmla="val 50000"/>
            </a:avLst>
          </a:prstGeom>
          <a:solidFill>
            <a:srgbClr val="D5DB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lt1"/>
              </a:solidFill>
              <a:latin typeface="Calibri"/>
              <a:ea typeface="Calibri"/>
              <a:cs typeface="Calibri"/>
              <a:sym typeface="Calibri"/>
            </a:endParaRPr>
          </a:p>
        </p:txBody>
      </p:sp>
      <p:sp>
        <p:nvSpPr>
          <p:cNvPr id="360" name="Google Shape;360;p12"/>
          <p:cNvSpPr txBox="1">
            <a:spLocks noGrp="1"/>
          </p:cNvSpPr>
          <p:nvPr>
            <p:ph type="body" idx="1"/>
          </p:nvPr>
        </p:nvSpPr>
        <p:spPr>
          <a:xfrm>
            <a:off x="2460641" y="2630155"/>
            <a:ext cx="8372142" cy="712494"/>
          </a:xfrm>
          <a:prstGeom prst="rect">
            <a:avLst/>
          </a:prstGeom>
          <a:noFill/>
          <a:ln>
            <a:noFill/>
          </a:ln>
        </p:spPr>
        <p:txBody>
          <a:bodyPr spcFirstLastPara="1" wrap="square" lIns="91425" tIns="45700" rIns="91425" bIns="45700" anchor="t" anchorCtr="0">
            <a:normAutofit/>
          </a:bodyPr>
          <a:lstStyle/>
          <a:p>
            <a:pPr marL="0" indent="0" algn="just">
              <a:buNone/>
            </a:pPr>
            <a:r>
              <a:rPr lang="en-US" sz="1400" dirty="0">
                <a:solidFill>
                  <a:schemeClr val="tx1">
                    <a:lumMod val="65000"/>
                    <a:lumOff val="35000"/>
                  </a:schemeClr>
                </a:solidFill>
                <a:latin typeface="Outfit Medium" pitchFamily="2" charset="0"/>
              </a:rPr>
              <a:t>We used the </a:t>
            </a:r>
            <a:r>
              <a:rPr lang="en-US" sz="1400" dirty="0" err="1">
                <a:solidFill>
                  <a:schemeClr val="tx1">
                    <a:lumMod val="65000"/>
                    <a:lumOff val="35000"/>
                  </a:schemeClr>
                </a:solidFill>
                <a:latin typeface="Outfit Medium" pitchFamily="2" charset="0"/>
              </a:rPr>
              <a:t>Xploris</a:t>
            </a:r>
            <a:r>
              <a:rPr lang="en-US" sz="1400" dirty="0">
                <a:solidFill>
                  <a:schemeClr val="tx1">
                    <a:lumMod val="65000"/>
                    <a:lumOff val="35000"/>
                  </a:schemeClr>
                </a:solidFill>
                <a:latin typeface="Outfit Medium" pitchFamily="2" charset="0"/>
              </a:rPr>
              <a:t> light sensor to measure the light reflected by 3 surfaces: a sheet of white paper, a sheet of black paper and aluminum foil when exposed to direct sunlight.</a:t>
            </a:r>
            <a:endParaRPr lang="es-CL" sz="1400" dirty="0">
              <a:solidFill>
                <a:schemeClr val="tx1">
                  <a:lumMod val="65000"/>
                  <a:lumOff val="35000"/>
                </a:schemeClr>
              </a:solidFill>
              <a:latin typeface="Outfit Medium" pitchFamily="2" charset="0"/>
            </a:endParaRPr>
          </a:p>
        </p:txBody>
      </p:sp>
      <p:sp>
        <p:nvSpPr>
          <p:cNvPr id="361" name="Google Shape;361;p12"/>
          <p:cNvSpPr/>
          <p:nvPr/>
        </p:nvSpPr>
        <p:spPr>
          <a:xfrm>
            <a:off x="0" y="-155"/>
            <a:ext cx="12192000" cy="1047905"/>
          </a:xfrm>
          <a:prstGeom prst="rect">
            <a:avLst/>
          </a:prstGeom>
          <a:solidFill>
            <a:srgbClr val="569F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62" name="Google Shape;362;p12">
            <a:hlinkClick r:id="" action="ppaction://hlinkshowjump?jump=previousslide"/>
          </p:cNvPr>
          <p:cNvPicPr preferRelativeResize="0"/>
          <p:nvPr/>
        </p:nvPicPr>
        <p:blipFill rotWithShape="1">
          <a:blip r:embed="rId3">
            <a:alphaModFix/>
          </a:blip>
          <a:srcRect/>
          <a:stretch/>
        </p:blipFill>
        <p:spPr>
          <a:xfrm>
            <a:off x="9505034" y="123744"/>
            <a:ext cx="740124" cy="740124"/>
          </a:xfrm>
          <a:prstGeom prst="rect">
            <a:avLst/>
          </a:prstGeom>
          <a:noFill/>
          <a:ln>
            <a:noFill/>
          </a:ln>
        </p:spPr>
      </p:pic>
      <p:pic>
        <p:nvPicPr>
          <p:cNvPr id="363" name="Google Shape;363;p12">
            <a:hlinkClick r:id="rId4" action="ppaction://hlinksldjump"/>
          </p:cNvPr>
          <p:cNvPicPr preferRelativeResize="0"/>
          <p:nvPr/>
        </p:nvPicPr>
        <p:blipFill rotWithShape="1">
          <a:blip r:embed="rId5">
            <a:alphaModFix/>
          </a:blip>
          <a:srcRect/>
          <a:stretch/>
        </p:blipFill>
        <p:spPr>
          <a:xfrm>
            <a:off x="11170204" y="122350"/>
            <a:ext cx="740124" cy="740124"/>
          </a:xfrm>
          <a:prstGeom prst="rect">
            <a:avLst/>
          </a:prstGeom>
          <a:noFill/>
          <a:ln>
            <a:noFill/>
          </a:ln>
        </p:spPr>
      </p:pic>
      <p:pic>
        <p:nvPicPr>
          <p:cNvPr id="364" name="Google Shape;364;p12">
            <a:hlinkClick r:id="" action="ppaction://hlinkshowjump?jump=nextslide"/>
          </p:cNvPr>
          <p:cNvPicPr preferRelativeResize="0"/>
          <p:nvPr/>
        </p:nvPicPr>
        <p:blipFill rotWithShape="1">
          <a:blip r:embed="rId6">
            <a:alphaModFix/>
          </a:blip>
          <a:srcRect/>
          <a:stretch/>
        </p:blipFill>
        <p:spPr>
          <a:xfrm>
            <a:off x="10233751" y="122350"/>
            <a:ext cx="740124" cy="741518"/>
          </a:xfrm>
          <a:prstGeom prst="rect">
            <a:avLst/>
          </a:prstGeom>
          <a:noFill/>
          <a:ln>
            <a:noFill/>
          </a:ln>
        </p:spPr>
      </p:pic>
      <p:pic>
        <p:nvPicPr>
          <p:cNvPr id="365" name="Google Shape;365;p12"/>
          <p:cNvPicPr preferRelativeResize="0"/>
          <p:nvPr/>
        </p:nvPicPr>
        <p:blipFill rotWithShape="1">
          <a:blip r:embed="rId7">
            <a:alphaModFix/>
          </a:blip>
          <a:srcRect/>
          <a:stretch/>
        </p:blipFill>
        <p:spPr>
          <a:xfrm>
            <a:off x="692441" y="292484"/>
            <a:ext cx="1665170" cy="462626"/>
          </a:xfrm>
          <a:prstGeom prst="rect">
            <a:avLst/>
          </a:prstGeom>
          <a:noFill/>
          <a:ln>
            <a:noFill/>
          </a:ln>
        </p:spPr>
      </p:pic>
      <p:grpSp>
        <p:nvGrpSpPr>
          <p:cNvPr id="366" name="Google Shape;366;p12"/>
          <p:cNvGrpSpPr/>
          <p:nvPr/>
        </p:nvGrpSpPr>
        <p:grpSpPr>
          <a:xfrm>
            <a:off x="692441" y="1440319"/>
            <a:ext cx="3636368" cy="442980"/>
            <a:chOff x="951703" y="1589244"/>
            <a:chExt cx="3636368" cy="442980"/>
          </a:xfrm>
        </p:grpSpPr>
        <p:sp>
          <p:nvSpPr>
            <p:cNvPr id="367" name="Google Shape;367;p12"/>
            <p:cNvSpPr/>
            <p:nvPr/>
          </p:nvSpPr>
          <p:spPr>
            <a:xfrm>
              <a:off x="951703" y="1589244"/>
              <a:ext cx="3636368" cy="442980"/>
            </a:xfrm>
            <a:prstGeom prst="roundRect">
              <a:avLst>
                <a:gd name="adj" fmla="val 50000"/>
              </a:avLst>
            </a:prstGeom>
            <a:solidFill>
              <a:srgbClr val="DD21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600" dirty="0" err="1">
                  <a:solidFill>
                    <a:schemeClr val="lt1"/>
                  </a:solidFill>
                  <a:latin typeface="Outfit Medium" pitchFamily="2" charset="0"/>
                  <a:sym typeface="Arial"/>
                </a:rPr>
                <a:t>Activity</a:t>
              </a:r>
              <a:r>
                <a:rPr lang="es-MX" sz="1600" dirty="0">
                  <a:solidFill>
                    <a:schemeClr val="lt1"/>
                  </a:solidFill>
                  <a:latin typeface="Outfit Medium" pitchFamily="2" charset="0"/>
                  <a:sym typeface="Arial"/>
                </a:rPr>
                <a:t> </a:t>
              </a:r>
              <a:r>
                <a:rPr lang="es-MX" sz="1600" dirty="0" err="1">
                  <a:solidFill>
                    <a:schemeClr val="lt1"/>
                  </a:solidFill>
                  <a:latin typeface="Outfit Medium" pitchFamily="2" charset="0"/>
                  <a:sym typeface="Arial"/>
                </a:rPr>
                <a:t>summary</a:t>
              </a:r>
              <a:endParaRPr dirty="0">
                <a:latin typeface="Outfit Medium" pitchFamily="2" charset="0"/>
              </a:endParaRPr>
            </a:p>
          </p:txBody>
        </p:sp>
        <p:sp>
          <p:nvSpPr>
            <p:cNvPr id="368" name="Google Shape;368;p12"/>
            <p:cNvSpPr/>
            <p:nvPr/>
          </p:nvSpPr>
          <p:spPr>
            <a:xfrm>
              <a:off x="1021796" y="1659644"/>
              <a:ext cx="302179" cy="3021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200" b="1" dirty="0">
                  <a:solidFill>
                    <a:srgbClr val="DD2120"/>
                  </a:solidFill>
                  <a:latin typeface="Outfit Medium" pitchFamily="2" charset="0"/>
                  <a:sym typeface="Arial"/>
                </a:rPr>
                <a:t>6</a:t>
              </a:r>
              <a:endParaRPr sz="1200" b="1" dirty="0">
                <a:solidFill>
                  <a:srgbClr val="DD2120"/>
                </a:solidFill>
                <a:latin typeface="Outfit Medium" pitchFamily="2" charset="0"/>
                <a:sym typeface="Arial"/>
              </a:endParaRPr>
            </a:p>
          </p:txBody>
        </p:sp>
      </p:grpSp>
      <p:grpSp>
        <p:nvGrpSpPr>
          <p:cNvPr id="369" name="Google Shape;369;p12"/>
          <p:cNvGrpSpPr/>
          <p:nvPr/>
        </p:nvGrpSpPr>
        <p:grpSpPr>
          <a:xfrm>
            <a:off x="1501107" y="2630576"/>
            <a:ext cx="712493" cy="712493"/>
            <a:chOff x="1573425" y="1903684"/>
            <a:chExt cx="824920" cy="824920"/>
          </a:xfrm>
        </p:grpSpPr>
        <p:sp>
          <p:nvSpPr>
            <p:cNvPr id="370" name="Google Shape;370;p12"/>
            <p:cNvSpPr/>
            <p:nvPr/>
          </p:nvSpPr>
          <p:spPr>
            <a:xfrm rot="10800000">
              <a:off x="1573425" y="1903684"/>
              <a:ext cx="824920" cy="824920"/>
            </a:xfrm>
            <a:prstGeom prst="ellipse">
              <a:avLst/>
            </a:prstGeom>
            <a:solidFill>
              <a:srgbClr val="569F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dirty="0">
                <a:solidFill>
                  <a:srgbClr val="595959"/>
                </a:solidFill>
                <a:latin typeface="Oblivian Text" panose="00000500000000000000" pitchFamily="50" charset="0"/>
                <a:sym typeface="Arial"/>
              </a:endParaRPr>
            </a:p>
          </p:txBody>
        </p:sp>
        <p:sp>
          <p:nvSpPr>
            <p:cNvPr id="371" name="Google Shape;371;p12"/>
            <p:cNvSpPr/>
            <p:nvPr/>
          </p:nvSpPr>
          <p:spPr>
            <a:xfrm>
              <a:off x="1710902" y="2041161"/>
              <a:ext cx="549966" cy="54996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dirty="0">
                <a:solidFill>
                  <a:srgbClr val="595959"/>
                </a:solidFill>
                <a:latin typeface="Oblivian Text" panose="00000500000000000000" pitchFamily="50" charset="0"/>
                <a:sym typeface="Arial"/>
              </a:endParaRPr>
            </a:p>
          </p:txBody>
        </p:sp>
      </p:grpSp>
      <p:sp>
        <p:nvSpPr>
          <p:cNvPr id="372" name="Google Shape;372;p12"/>
          <p:cNvSpPr/>
          <p:nvPr/>
        </p:nvSpPr>
        <p:spPr>
          <a:xfrm>
            <a:off x="2460641" y="3724263"/>
            <a:ext cx="8372142" cy="523180"/>
          </a:xfrm>
          <a:prstGeom prst="rect">
            <a:avLst/>
          </a:prstGeom>
          <a:noFill/>
          <a:ln>
            <a:noFill/>
          </a:ln>
        </p:spPr>
        <p:txBody>
          <a:bodyPr spcFirstLastPara="1" wrap="square" lIns="91425" tIns="45700" rIns="91425" bIns="45700" anchor="t" anchorCtr="0">
            <a:spAutoFit/>
          </a:bodyPr>
          <a:lstStyle/>
          <a:p>
            <a:pPr algn="just"/>
            <a:r>
              <a:rPr lang="en-US" dirty="0">
                <a:solidFill>
                  <a:schemeClr val="tx1">
                    <a:lumMod val="65000"/>
                    <a:lumOff val="35000"/>
                  </a:schemeClr>
                </a:solidFill>
                <a:latin typeface="Outfit Medium" pitchFamily="2" charset="0"/>
              </a:rPr>
              <a:t>We created a bar graph and analyzed the data to establish which surface reflected more light and which reflected less and compared the data obtained with what we thought before doing the experiment.</a:t>
            </a:r>
            <a:endParaRPr lang="es-CL" dirty="0">
              <a:solidFill>
                <a:schemeClr val="tx1">
                  <a:lumMod val="65000"/>
                  <a:lumOff val="35000"/>
                </a:schemeClr>
              </a:solidFill>
              <a:latin typeface="Outfit Medium" pitchFamily="2" charset="0"/>
            </a:endParaRPr>
          </a:p>
        </p:txBody>
      </p:sp>
      <p:sp>
        <p:nvSpPr>
          <p:cNvPr id="373" name="Google Shape;373;p12"/>
          <p:cNvSpPr/>
          <p:nvPr/>
        </p:nvSpPr>
        <p:spPr>
          <a:xfrm>
            <a:off x="2460641" y="4867062"/>
            <a:ext cx="8372142" cy="523180"/>
          </a:xfrm>
          <a:prstGeom prst="rect">
            <a:avLst/>
          </a:prstGeom>
          <a:noFill/>
          <a:ln>
            <a:noFill/>
          </a:ln>
        </p:spPr>
        <p:txBody>
          <a:bodyPr spcFirstLastPara="1" wrap="square" lIns="91425" tIns="45700" rIns="91425" bIns="45700" anchor="t" anchorCtr="0">
            <a:spAutoFit/>
          </a:bodyPr>
          <a:lstStyle/>
          <a:p>
            <a:pPr algn="just"/>
            <a:r>
              <a:rPr lang="en-US" dirty="0">
                <a:solidFill>
                  <a:schemeClr val="tx1">
                    <a:lumMod val="65000"/>
                    <a:lumOff val="35000"/>
                  </a:schemeClr>
                </a:solidFill>
                <a:latin typeface="Outfit Medium" pitchFamily="2" charset="0"/>
              </a:rPr>
              <a:t>We reflected on light absorption and the suitability of certain clothing for use on warm days. In addition, we experimented again by varying the colors of the leaves used in the procedure.</a:t>
            </a:r>
            <a:endParaRPr lang="es-CL" dirty="0">
              <a:solidFill>
                <a:schemeClr val="tx1">
                  <a:lumMod val="65000"/>
                  <a:lumOff val="35000"/>
                </a:schemeClr>
              </a:solidFill>
              <a:latin typeface="Outfit Medium" pitchFamily="2" charset="0"/>
            </a:endParaRPr>
          </a:p>
        </p:txBody>
      </p:sp>
      <p:grpSp>
        <p:nvGrpSpPr>
          <p:cNvPr id="374" name="Google Shape;374;p12"/>
          <p:cNvGrpSpPr/>
          <p:nvPr/>
        </p:nvGrpSpPr>
        <p:grpSpPr>
          <a:xfrm>
            <a:off x="1525026" y="4857954"/>
            <a:ext cx="712493" cy="712493"/>
            <a:chOff x="1573425" y="1903684"/>
            <a:chExt cx="824920" cy="824920"/>
          </a:xfrm>
        </p:grpSpPr>
        <p:sp>
          <p:nvSpPr>
            <p:cNvPr id="375" name="Google Shape;375;p12"/>
            <p:cNvSpPr/>
            <p:nvPr/>
          </p:nvSpPr>
          <p:spPr>
            <a:xfrm rot="10800000">
              <a:off x="1573425" y="1903684"/>
              <a:ext cx="824920" cy="824920"/>
            </a:xfrm>
            <a:prstGeom prst="ellipse">
              <a:avLst/>
            </a:prstGeom>
            <a:solidFill>
              <a:srgbClr val="FE99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dirty="0">
                <a:solidFill>
                  <a:srgbClr val="595959"/>
                </a:solidFill>
                <a:latin typeface="Oblivian Text" panose="00000500000000000000" pitchFamily="50" charset="0"/>
                <a:sym typeface="Arial"/>
              </a:endParaRPr>
            </a:p>
          </p:txBody>
        </p:sp>
        <p:sp>
          <p:nvSpPr>
            <p:cNvPr id="376" name="Google Shape;376;p12"/>
            <p:cNvSpPr/>
            <p:nvPr/>
          </p:nvSpPr>
          <p:spPr>
            <a:xfrm>
              <a:off x="1710902" y="2041161"/>
              <a:ext cx="549966" cy="54996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dirty="0">
                <a:solidFill>
                  <a:srgbClr val="595959"/>
                </a:solidFill>
                <a:latin typeface="Oblivian Text" panose="00000500000000000000" pitchFamily="50" charset="0"/>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0"/>
        <p:cNvGrpSpPr/>
        <p:nvPr/>
      </p:nvGrpSpPr>
      <p:grpSpPr>
        <a:xfrm>
          <a:off x="0" y="0"/>
          <a:ext cx="0" cy="0"/>
          <a:chOff x="0" y="0"/>
          <a:chExt cx="0" cy="0"/>
        </a:xfrm>
      </p:grpSpPr>
      <p:pic>
        <p:nvPicPr>
          <p:cNvPr id="381" name="Google Shape;381;p13"/>
          <p:cNvPicPr preferRelativeResize="0"/>
          <p:nvPr/>
        </p:nvPicPr>
        <p:blipFill rotWithShape="1">
          <a:blip r:embed="rId4">
            <a:alphaModFix/>
          </a:blip>
          <a:srcRect/>
          <a:stretch/>
        </p:blipFill>
        <p:spPr>
          <a:xfrm>
            <a:off x="534081" y="555258"/>
            <a:ext cx="3267450" cy="907781"/>
          </a:xfrm>
          <a:prstGeom prst="rect">
            <a:avLst/>
          </a:prstGeom>
          <a:noFill/>
          <a:ln>
            <a:noFill/>
          </a:ln>
        </p:spPr>
      </p:pic>
      <p:pic>
        <p:nvPicPr>
          <p:cNvPr id="382" name="Google Shape;382;p13"/>
          <p:cNvPicPr preferRelativeResize="0"/>
          <p:nvPr/>
        </p:nvPicPr>
        <p:blipFill rotWithShape="1">
          <a:blip r:embed="rId5">
            <a:alphaModFix/>
          </a:blip>
          <a:srcRect/>
          <a:stretch/>
        </p:blipFill>
        <p:spPr>
          <a:xfrm>
            <a:off x="9118629" y="3733827"/>
            <a:ext cx="2500124" cy="803008"/>
          </a:xfrm>
          <a:prstGeom prst="rect">
            <a:avLst/>
          </a:prstGeom>
          <a:noFill/>
          <a:ln>
            <a:noFill/>
          </a:ln>
        </p:spPr>
      </p:pic>
      <p:sp>
        <p:nvSpPr>
          <p:cNvPr id="383" name="Google Shape;383;p13"/>
          <p:cNvSpPr txBox="1"/>
          <p:nvPr/>
        </p:nvSpPr>
        <p:spPr>
          <a:xfrm>
            <a:off x="9200271" y="4536835"/>
            <a:ext cx="2418482" cy="355598"/>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F2DCC7"/>
              </a:buClr>
              <a:buSzPts val="2800"/>
              <a:buFont typeface="Arial"/>
              <a:buNone/>
            </a:pPr>
            <a:r>
              <a:rPr lang="es-MX" sz="2800" b="1" dirty="0">
                <a:solidFill>
                  <a:srgbClr val="F2DCC7"/>
                </a:solidFill>
                <a:latin typeface="Outfit Medium" pitchFamily="2" charset="0"/>
                <a:sym typeface="Arial"/>
              </a:rPr>
              <a:t>SCIENCES</a:t>
            </a:r>
            <a:endParaRPr dirty="0">
              <a:latin typeface="Outfit Medium" pitchFamily="2" charset="0"/>
            </a:endParaRPr>
          </a:p>
        </p:txBody>
      </p:sp>
      <p:sp>
        <p:nvSpPr>
          <p:cNvPr id="6" name="Google Shape;84;p1">
            <a:extLst>
              <a:ext uri="{FF2B5EF4-FFF2-40B4-BE49-F238E27FC236}">
                <a16:creationId xmlns:a16="http://schemas.microsoft.com/office/drawing/2014/main" id="{D34B283C-CAFA-40E1-B139-4713F2CFCC6B}"/>
              </a:ext>
            </a:extLst>
          </p:cNvPr>
          <p:cNvSpPr txBox="1"/>
          <p:nvPr/>
        </p:nvSpPr>
        <p:spPr>
          <a:xfrm>
            <a:off x="4908176" y="6100196"/>
            <a:ext cx="6710577" cy="406401"/>
          </a:xfrm>
          <a:prstGeom prst="rect">
            <a:avLst/>
          </a:prstGeom>
          <a:noFill/>
          <a:ln>
            <a:noFill/>
          </a:ln>
        </p:spPr>
        <p:txBody>
          <a:bodyPr spcFirstLastPara="1" wrap="square" lIns="91425" tIns="45700" rIns="91425" bIns="45700" anchor="b" anchorCtr="0">
            <a:noAutofit/>
          </a:bodyPr>
          <a:lstStyle/>
          <a:p>
            <a:pPr algn="r"/>
            <a:r>
              <a:rPr lang="en-US" sz="1800">
                <a:solidFill>
                  <a:schemeClr val="bg1"/>
                </a:solidFill>
                <a:latin typeface="Outfit Medium" pitchFamily="2" charset="0"/>
              </a:rPr>
              <a:t>Reflections: Which surface reflects more light?</a:t>
            </a:r>
            <a:endParaRPr lang="es-CL" sz="1800" dirty="0">
              <a:solidFill>
                <a:schemeClr val="bg1"/>
              </a:solidFill>
              <a:latin typeface="Outfit Medium" pitchFamily="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p:nvPr/>
        </p:nvSpPr>
        <p:spPr>
          <a:xfrm>
            <a:off x="0" y="-155"/>
            <a:ext cx="5574471" cy="6858156"/>
          </a:xfrm>
          <a:prstGeom prst="rect">
            <a:avLst/>
          </a:prstGeom>
          <a:solidFill>
            <a:srgbClr val="569F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3" name="Google Shape;93;p2">
            <a:hlinkClick r:id="rId3" action="ppaction://hlinksldjump"/>
          </p:cNvPr>
          <p:cNvSpPr/>
          <p:nvPr/>
        </p:nvSpPr>
        <p:spPr>
          <a:xfrm>
            <a:off x="7484250" y="1535226"/>
            <a:ext cx="3658671" cy="654718"/>
          </a:xfrm>
          <a:prstGeom prst="roundRect">
            <a:avLst>
              <a:gd name="adj" fmla="val 50000"/>
            </a:avLst>
          </a:prstGeom>
          <a:solidFill>
            <a:srgbClr val="569F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600" b="0" i="0" u="none" strike="noStrike" cap="none" dirty="0" err="1">
                <a:solidFill>
                  <a:schemeClr val="lt1"/>
                </a:solidFill>
                <a:latin typeface="Outfit Medium" pitchFamily="2" charset="0"/>
                <a:sym typeface="Arial"/>
              </a:rPr>
              <a:t>Introduction</a:t>
            </a:r>
            <a:endParaRPr sz="1600" b="0" i="0" u="none" strike="noStrike" cap="none" dirty="0">
              <a:solidFill>
                <a:schemeClr val="lt1"/>
              </a:solidFill>
              <a:latin typeface="Outfit Medium" pitchFamily="2" charset="0"/>
              <a:sym typeface="Arial"/>
            </a:endParaRPr>
          </a:p>
        </p:txBody>
      </p:sp>
      <p:sp>
        <p:nvSpPr>
          <p:cNvPr id="94" name="Google Shape;94;p2">
            <a:hlinkClick r:id="rId4" action="ppaction://hlinksldjump"/>
          </p:cNvPr>
          <p:cNvSpPr/>
          <p:nvPr/>
        </p:nvSpPr>
        <p:spPr>
          <a:xfrm>
            <a:off x="7484244" y="3013476"/>
            <a:ext cx="3658671" cy="654718"/>
          </a:xfrm>
          <a:prstGeom prst="roundRect">
            <a:avLst>
              <a:gd name="adj" fmla="val 50000"/>
            </a:avLst>
          </a:prstGeom>
          <a:solidFill>
            <a:srgbClr val="EAA6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600" b="0" i="0" u="none" strike="noStrike" cap="none" dirty="0">
                <a:solidFill>
                  <a:schemeClr val="lt1"/>
                </a:solidFill>
                <a:latin typeface="Outfit Medium" pitchFamily="2" charset="0"/>
                <a:sym typeface="Arial"/>
              </a:rPr>
              <a:t>Data </a:t>
            </a:r>
            <a:r>
              <a:rPr lang="es-MX" sz="1600" b="0" i="0" u="none" strike="noStrike" cap="none" dirty="0" err="1">
                <a:solidFill>
                  <a:schemeClr val="lt1"/>
                </a:solidFill>
                <a:latin typeface="Outfit Medium" pitchFamily="2" charset="0"/>
                <a:sym typeface="Arial"/>
              </a:rPr>
              <a:t>collection</a:t>
            </a:r>
            <a:endParaRPr sz="1600" b="0" i="0" u="none" strike="noStrike" cap="none" dirty="0">
              <a:solidFill>
                <a:schemeClr val="lt1"/>
              </a:solidFill>
              <a:highlight>
                <a:srgbClr val="C0C0C0"/>
              </a:highlight>
              <a:latin typeface="Outfit Medium" pitchFamily="2" charset="0"/>
              <a:sym typeface="Arial"/>
            </a:endParaRPr>
          </a:p>
        </p:txBody>
      </p:sp>
      <p:sp>
        <p:nvSpPr>
          <p:cNvPr id="95" name="Google Shape;95;p2">
            <a:hlinkClick r:id="rId4" action="ppaction://hlinksldjump"/>
          </p:cNvPr>
          <p:cNvSpPr/>
          <p:nvPr/>
        </p:nvSpPr>
        <p:spPr>
          <a:xfrm>
            <a:off x="7484244" y="3743891"/>
            <a:ext cx="3658671" cy="654718"/>
          </a:xfrm>
          <a:prstGeom prst="roundRect">
            <a:avLst>
              <a:gd name="adj" fmla="val 50000"/>
            </a:avLst>
          </a:prstGeom>
          <a:solidFill>
            <a:srgbClr val="026C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600" b="0" i="0" u="none" strike="noStrike" cap="none" dirty="0">
                <a:solidFill>
                  <a:schemeClr val="lt1"/>
                </a:solidFill>
                <a:latin typeface="Outfit Medium" pitchFamily="2" charset="0"/>
                <a:sym typeface="Arial"/>
              </a:rPr>
              <a:t>Data </a:t>
            </a:r>
            <a:r>
              <a:rPr lang="es-MX" sz="1600" b="0" i="0" u="none" strike="noStrike" cap="none" dirty="0" err="1">
                <a:solidFill>
                  <a:schemeClr val="lt1"/>
                </a:solidFill>
                <a:latin typeface="Outfit Medium" pitchFamily="2" charset="0"/>
                <a:sym typeface="Arial"/>
              </a:rPr>
              <a:t>analysis</a:t>
            </a:r>
            <a:endParaRPr sz="1600" b="0" i="0" u="none" strike="noStrike" cap="none" dirty="0">
              <a:solidFill>
                <a:schemeClr val="lt1"/>
              </a:solidFill>
              <a:highlight>
                <a:srgbClr val="C0C0C0"/>
              </a:highlight>
              <a:latin typeface="Outfit Medium" pitchFamily="2" charset="0"/>
              <a:sym typeface="Arial"/>
            </a:endParaRPr>
          </a:p>
        </p:txBody>
      </p:sp>
      <p:sp>
        <p:nvSpPr>
          <p:cNvPr id="96" name="Google Shape;96;p2">
            <a:hlinkClick r:id="rId5" action="ppaction://hlinksldjump"/>
          </p:cNvPr>
          <p:cNvSpPr/>
          <p:nvPr/>
        </p:nvSpPr>
        <p:spPr>
          <a:xfrm>
            <a:off x="7484244" y="4491722"/>
            <a:ext cx="3658671" cy="654718"/>
          </a:xfrm>
          <a:prstGeom prst="roundRect">
            <a:avLst>
              <a:gd name="adj" fmla="val 50000"/>
            </a:avLst>
          </a:prstGeom>
          <a:solidFill>
            <a:srgbClr val="5653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600" b="0" i="0" u="none" strike="noStrike" cap="none" dirty="0" err="1">
                <a:solidFill>
                  <a:schemeClr val="lt1"/>
                </a:solidFill>
                <a:latin typeface="Outfit Medium" pitchFamily="2" charset="0"/>
                <a:sym typeface="Arial"/>
              </a:rPr>
              <a:t>Questions</a:t>
            </a:r>
            <a:endParaRPr sz="1600" b="0" i="0" u="none" strike="noStrike" cap="none" dirty="0">
              <a:solidFill>
                <a:schemeClr val="lt1"/>
              </a:solidFill>
              <a:highlight>
                <a:srgbClr val="C0C0C0"/>
              </a:highlight>
              <a:latin typeface="Outfit Medium" pitchFamily="2" charset="0"/>
              <a:sym typeface="Arial"/>
            </a:endParaRPr>
          </a:p>
        </p:txBody>
      </p:sp>
      <p:sp>
        <p:nvSpPr>
          <p:cNvPr id="97" name="Google Shape;97;p2"/>
          <p:cNvSpPr/>
          <p:nvPr/>
        </p:nvSpPr>
        <p:spPr>
          <a:xfrm>
            <a:off x="6617531" y="1535226"/>
            <a:ext cx="654717" cy="654717"/>
          </a:xfrm>
          <a:prstGeom prst="ellipse">
            <a:avLst/>
          </a:prstGeom>
          <a:solidFill>
            <a:srgbClr val="569F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b="1" i="0" u="none" strike="noStrike" cap="none" dirty="0">
                <a:solidFill>
                  <a:schemeClr val="lt1"/>
                </a:solidFill>
                <a:latin typeface="Outfit Medium" pitchFamily="2" charset="0"/>
                <a:sym typeface="Arial"/>
              </a:rPr>
              <a:t>1</a:t>
            </a:r>
            <a:endParaRPr sz="1800" b="1" i="0" u="none" strike="noStrike" cap="none" dirty="0">
              <a:solidFill>
                <a:schemeClr val="lt1"/>
              </a:solidFill>
              <a:latin typeface="Outfit Medium" pitchFamily="2" charset="0"/>
              <a:sym typeface="Arial"/>
            </a:endParaRPr>
          </a:p>
        </p:txBody>
      </p:sp>
      <p:sp>
        <p:nvSpPr>
          <p:cNvPr id="98" name="Google Shape;98;p2">
            <a:hlinkClick r:id="rId6" action="ppaction://hlinksldjump"/>
          </p:cNvPr>
          <p:cNvSpPr/>
          <p:nvPr/>
        </p:nvSpPr>
        <p:spPr>
          <a:xfrm>
            <a:off x="7484245" y="2283059"/>
            <a:ext cx="3658671" cy="654718"/>
          </a:xfrm>
          <a:prstGeom prst="roundRect">
            <a:avLst>
              <a:gd name="adj" fmla="val 50000"/>
            </a:avLst>
          </a:prstGeom>
          <a:solidFill>
            <a:srgbClr val="FE99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600" b="0" i="0" u="none" strike="noStrike" cap="none" dirty="0" err="1">
                <a:solidFill>
                  <a:schemeClr val="lt1"/>
                </a:solidFill>
                <a:latin typeface="Outfit Medium" pitchFamily="2" charset="0"/>
                <a:sym typeface="Arial"/>
              </a:rPr>
              <a:t>Setting</a:t>
            </a:r>
            <a:r>
              <a:rPr lang="es-MX" sz="1600" b="0" i="0" u="none" strike="noStrike" cap="none" dirty="0">
                <a:solidFill>
                  <a:schemeClr val="lt1"/>
                </a:solidFill>
                <a:latin typeface="Outfit Medium" pitchFamily="2" charset="0"/>
                <a:sym typeface="Arial"/>
              </a:rPr>
              <a:t> up </a:t>
            </a:r>
            <a:r>
              <a:rPr lang="es-MX" sz="1600" b="0" i="0" u="none" strike="noStrike" cap="none" dirty="0" err="1">
                <a:solidFill>
                  <a:schemeClr val="lt1"/>
                </a:solidFill>
                <a:latin typeface="Outfit Medium" pitchFamily="2" charset="0"/>
                <a:sym typeface="Arial"/>
              </a:rPr>
              <a:t>the</a:t>
            </a:r>
            <a:r>
              <a:rPr lang="es-MX" sz="1600" b="0" i="0" u="none" strike="noStrike" cap="none" dirty="0">
                <a:solidFill>
                  <a:schemeClr val="lt1"/>
                </a:solidFill>
                <a:latin typeface="Outfit Medium" pitchFamily="2" charset="0"/>
                <a:sym typeface="Arial"/>
              </a:rPr>
              <a:t> </a:t>
            </a:r>
            <a:r>
              <a:rPr lang="es-MX" sz="1600" b="0" i="0" u="none" strike="noStrike" cap="none" dirty="0" err="1">
                <a:solidFill>
                  <a:schemeClr val="lt1"/>
                </a:solidFill>
                <a:latin typeface="Outfit Medium" pitchFamily="2" charset="0"/>
                <a:sym typeface="Arial"/>
              </a:rPr>
              <a:t>experiment</a:t>
            </a:r>
            <a:endParaRPr sz="1600" b="0" i="0" u="none" strike="noStrike" cap="none" dirty="0">
              <a:solidFill>
                <a:schemeClr val="lt1"/>
              </a:solidFill>
              <a:highlight>
                <a:srgbClr val="C0C0C0"/>
              </a:highlight>
              <a:latin typeface="Outfit Medium" pitchFamily="2" charset="0"/>
              <a:sym typeface="Arial"/>
            </a:endParaRPr>
          </a:p>
        </p:txBody>
      </p:sp>
      <p:sp>
        <p:nvSpPr>
          <p:cNvPr id="99" name="Google Shape;99;p2"/>
          <p:cNvSpPr/>
          <p:nvPr/>
        </p:nvSpPr>
        <p:spPr>
          <a:xfrm>
            <a:off x="6617531" y="2283058"/>
            <a:ext cx="654717" cy="654717"/>
          </a:xfrm>
          <a:prstGeom prst="ellipse">
            <a:avLst/>
          </a:prstGeom>
          <a:solidFill>
            <a:srgbClr val="FE99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b="1" i="0" u="none" strike="noStrike" cap="none" dirty="0">
                <a:solidFill>
                  <a:schemeClr val="lt1"/>
                </a:solidFill>
                <a:latin typeface="Outfit Medium" pitchFamily="2" charset="0"/>
                <a:sym typeface="Arial"/>
              </a:rPr>
              <a:t>2</a:t>
            </a:r>
            <a:endParaRPr sz="1800" b="1" i="0" u="none" strike="noStrike" cap="none" dirty="0">
              <a:solidFill>
                <a:schemeClr val="lt1"/>
              </a:solidFill>
              <a:latin typeface="Outfit Medium" pitchFamily="2" charset="0"/>
              <a:sym typeface="Arial"/>
            </a:endParaRPr>
          </a:p>
        </p:txBody>
      </p:sp>
      <p:sp>
        <p:nvSpPr>
          <p:cNvPr id="100" name="Google Shape;100;p2"/>
          <p:cNvSpPr/>
          <p:nvPr/>
        </p:nvSpPr>
        <p:spPr>
          <a:xfrm>
            <a:off x="6617531" y="3013474"/>
            <a:ext cx="654717" cy="654717"/>
          </a:xfrm>
          <a:prstGeom prst="ellipse">
            <a:avLst/>
          </a:prstGeom>
          <a:solidFill>
            <a:srgbClr val="EAA6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b="1" i="0" u="none" strike="noStrike" cap="none" dirty="0">
                <a:solidFill>
                  <a:schemeClr val="lt1"/>
                </a:solidFill>
                <a:latin typeface="Outfit Medium" pitchFamily="2" charset="0"/>
                <a:sym typeface="Arial"/>
              </a:rPr>
              <a:t>3</a:t>
            </a:r>
            <a:endParaRPr sz="1800" b="1" i="0" u="none" strike="noStrike" cap="none" dirty="0">
              <a:solidFill>
                <a:schemeClr val="lt1"/>
              </a:solidFill>
              <a:latin typeface="Outfit Medium" pitchFamily="2" charset="0"/>
              <a:sym typeface="Arial"/>
            </a:endParaRPr>
          </a:p>
        </p:txBody>
      </p:sp>
      <p:sp>
        <p:nvSpPr>
          <p:cNvPr id="101" name="Google Shape;101;p2"/>
          <p:cNvSpPr/>
          <p:nvPr/>
        </p:nvSpPr>
        <p:spPr>
          <a:xfrm>
            <a:off x="6617531" y="3743888"/>
            <a:ext cx="654717" cy="654717"/>
          </a:xfrm>
          <a:prstGeom prst="ellipse">
            <a:avLst/>
          </a:prstGeom>
          <a:solidFill>
            <a:srgbClr val="026C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b="1" i="0" u="none" strike="noStrike" cap="none" dirty="0">
                <a:solidFill>
                  <a:schemeClr val="lt1"/>
                </a:solidFill>
                <a:latin typeface="Outfit Medium" pitchFamily="2" charset="0"/>
                <a:sym typeface="Arial"/>
              </a:rPr>
              <a:t>4</a:t>
            </a:r>
            <a:endParaRPr sz="1800" b="1" i="0" u="none" strike="noStrike" cap="none" dirty="0">
              <a:solidFill>
                <a:schemeClr val="lt1"/>
              </a:solidFill>
              <a:latin typeface="Outfit Medium" pitchFamily="2" charset="0"/>
              <a:sym typeface="Arial"/>
            </a:endParaRPr>
          </a:p>
        </p:txBody>
      </p:sp>
      <p:sp>
        <p:nvSpPr>
          <p:cNvPr id="102" name="Google Shape;102;p2"/>
          <p:cNvSpPr/>
          <p:nvPr/>
        </p:nvSpPr>
        <p:spPr>
          <a:xfrm>
            <a:off x="6617532" y="4491722"/>
            <a:ext cx="654717" cy="654717"/>
          </a:xfrm>
          <a:prstGeom prst="ellipse">
            <a:avLst/>
          </a:prstGeom>
          <a:solidFill>
            <a:srgbClr val="5653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b="1" i="0" u="none" strike="noStrike" cap="none" dirty="0">
                <a:solidFill>
                  <a:schemeClr val="lt1"/>
                </a:solidFill>
                <a:latin typeface="Outfit Medium" pitchFamily="2" charset="0"/>
                <a:sym typeface="Arial"/>
              </a:rPr>
              <a:t>5</a:t>
            </a:r>
            <a:endParaRPr sz="1800" b="1" i="0" u="none" strike="noStrike" cap="none" dirty="0">
              <a:solidFill>
                <a:schemeClr val="lt1"/>
              </a:solidFill>
              <a:latin typeface="Outfit Medium" pitchFamily="2" charset="0"/>
              <a:sym typeface="Arial"/>
            </a:endParaRPr>
          </a:p>
        </p:txBody>
      </p:sp>
      <p:pic>
        <p:nvPicPr>
          <p:cNvPr id="103" name="Google Shape;103;p2"/>
          <p:cNvPicPr preferRelativeResize="0"/>
          <p:nvPr/>
        </p:nvPicPr>
        <p:blipFill rotWithShape="1">
          <a:blip r:embed="rId7">
            <a:alphaModFix/>
          </a:blip>
          <a:srcRect/>
          <a:stretch/>
        </p:blipFill>
        <p:spPr>
          <a:xfrm>
            <a:off x="518850" y="5894271"/>
            <a:ext cx="1802449" cy="500766"/>
          </a:xfrm>
          <a:prstGeom prst="rect">
            <a:avLst/>
          </a:prstGeom>
          <a:noFill/>
          <a:ln>
            <a:noFill/>
          </a:ln>
        </p:spPr>
      </p:pic>
      <p:sp>
        <p:nvSpPr>
          <p:cNvPr id="104" name="Google Shape;104;p2"/>
          <p:cNvSpPr txBox="1"/>
          <p:nvPr/>
        </p:nvSpPr>
        <p:spPr>
          <a:xfrm>
            <a:off x="5918285" y="656711"/>
            <a:ext cx="5973668" cy="481527"/>
          </a:xfrm>
          <a:prstGeom prst="rect">
            <a:avLst/>
          </a:prstGeom>
          <a:noFill/>
          <a:ln>
            <a:noFill/>
          </a:ln>
        </p:spPr>
        <p:txBody>
          <a:bodyPr spcFirstLastPara="1" wrap="square" lIns="91425" tIns="45700" rIns="91425" bIns="45700" anchor="b" anchorCtr="0">
            <a:noAutofit/>
          </a:bodyPr>
          <a:lstStyle/>
          <a:p>
            <a:pPr lvl="0" algn="ctr">
              <a:lnSpc>
                <a:spcPct val="90000"/>
              </a:lnSpc>
              <a:buClr>
                <a:srgbClr val="026C4E"/>
              </a:buClr>
              <a:buSzPts val="1600"/>
            </a:pPr>
            <a:r>
              <a:rPr lang="en-US" sz="1600" dirty="0">
                <a:solidFill>
                  <a:srgbClr val="026C4E"/>
                </a:solidFill>
                <a:latin typeface="Outfit Medium" pitchFamily="2" charset="0"/>
              </a:rPr>
              <a:t>WHICH SURFACE REFLECTS MORE LIGHT?</a:t>
            </a:r>
            <a:endParaRPr lang="es-MX" sz="1600" dirty="0">
              <a:solidFill>
                <a:srgbClr val="026C4E"/>
              </a:solidFill>
              <a:latin typeface="Outfit Medium" pitchFamily="2" charset="0"/>
            </a:endParaRPr>
          </a:p>
        </p:txBody>
      </p:sp>
      <p:pic>
        <p:nvPicPr>
          <p:cNvPr id="105" name="Google Shape;105;p2"/>
          <p:cNvPicPr preferRelativeResize="0"/>
          <p:nvPr/>
        </p:nvPicPr>
        <p:blipFill rotWithShape="1">
          <a:blip r:embed="rId8">
            <a:alphaModFix/>
          </a:blip>
          <a:srcRect/>
          <a:stretch/>
        </p:blipFill>
        <p:spPr>
          <a:xfrm>
            <a:off x="1420075" y="2613384"/>
            <a:ext cx="2857308" cy="917731"/>
          </a:xfrm>
          <a:prstGeom prst="rect">
            <a:avLst/>
          </a:prstGeom>
          <a:noFill/>
          <a:ln>
            <a:noFill/>
          </a:ln>
        </p:spPr>
      </p:pic>
      <p:sp>
        <p:nvSpPr>
          <p:cNvPr id="106" name="Google Shape;106;p2"/>
          <p:cNvSpPr txBox="1"/>
          <p:nvPr/>
        </p:nvSpPr>
        <p:spPr>
          <a:xfrm>
            <a:off x="1466728" y="3531115"/>
            <a:ext cx="2764002" cy="40640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2DCC7"/>
              </a:buClr>
              <a:buSzPts val="2800"/>
              <a:buFont typeface="Arial"/>
              <a:buNone/>
            </a:pPr>
            <a:r>
              <a:rPr lang="es-MX" sz="2800" b="1" i="0" u="none" strike="noStrike" cap="none" dirty="0">
                <a:solidFill>
                  <a:srgbClr val="F2DCC7"/>
                </a:solidFill>
                <a:latin typeface="Outfit Medium" pitchFamily="2" charset="0"/>
                <a:sym typeface="Arial"/>
              </a:rPr>
              <a:t>SCIENCES</a:t>
            </a:r>
            <a:endParaRPr dirty="0">
              <a:latin typeface="Outfit Medium" pitchFamily="2" charset="0"/>
            </a:endParaRPr>
          </a:p>
        </p:txBody>
      </p:sp>
      <p:sp>
        <p:nvSpPr>
          <p:cNvPr id="107" name="Google Shape;107;p2">
            <a:hlinkClick r:id="rId5" action="ppaction://hlinksldjump"/>
          </p:cNvPr>
          <p:cNvSpPr/>
          <p:nvPr/>
        </p:nvSpPr>
        <p:spPr>
          <a:xfrm>
            <a:off x="7484243" y="5239553"/>
            <a:ext cx="3658671" cy="654718"/>
          </a:xfrm>
          <a:prstGeom prst="roundRect">
            <a:avLst>
              <a:gd name="adj" fmla="val 50000"/>
            </a:avLst>
          </a:prstGeom>
          <a:solidFill>
            <a:srgbClr val="DD21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600" b="0" i="0" u="none" strike="noStrike" cap="none" dirty="0" err="1">
                <a:solidFill>
                  <a:schemeClr val="lt1"/>
                </a:solidFill>
                <a:latin typeface="Outfit Medium" pitchFamily="2" charset="0"/>
                <a:sym typeface="Arial"/>
              </a:rPr>
              <a:t>Activity</a:t>
            </a:r>
            <a:r>
              <a:rPr lang="es-MX" sz="1600" b="0" i="0" u="none" strike="noStrike" cap="none" dirty="0">
                <a:solidFill>
                  <a:schemeClr val="lt1"/>
                </a:solidFill>
                <a:latin typeface="Outfit Medium" pitchFamily="2" charset="0"/>
                <a:sym typeface="Arial"/>
              </a:rPr>
              <a:t> </a:t>
            </a:r>
            <a:r>
              <a:rPr lang="es-MX" sz="1600" b="0" i="0" u="none" strike="noStrike" cap="none" dirty="0" err="1">
                <a:solidFill>
                  <a:schemeClr val="lt1"/>
                </a:solidFill>
                <a:latin typeface="Outfit Medium" pitchFamily="2" charset="0"/>
                <a:sym typeface="Arial"/>
              </a:rPr>
              <a:t>summary</a:t>
            </a:r>
            <a:endParaRPr dirty="0">
              <a:latin typeface="Outfit Medium" pitchFamily="2" charset="0"/>
            </a:endParaRPr>
          </a:p>
        </p:txBody>
      </p:sp>
      <p:sp>
        <p:nvSpPr>
          <p:cNvPr id="108" name="Google Shape;108;p2"/>
          <p:cNvSpPr/>
          <p:nvPr/>
        </p:nvSpPr>
        <p:spPr>
          <a:xfrm>
            <a:off x="6617531" y="5239553"/>
            <a:ext cx="654717" cy="654717"/>
          </a:xfrm>
          <a:prstGeom prst="ellipse">
            <a:avLst/>
          </a:prstGeom>
          <a:solidFill>
            <a:srgbClr val="DD21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b="1" i="0" u="none" strike="noStrike" cap="none" dirty="0">
                <a:solidFill>
                  <a:schemeClr val="lt1"/>
                </a:solidFill>
                <a:latin typeface="Outfit Medium" pitchFamily="2" charset="0"/>
                <a:sym typeface="Arial"/>
              </a:rPr>
              <a:t>6</a:t>
            </a:r>
            <a:endParaRPr sz="1800" b="1" i="0" u="none" strike="noStrike" cap="none" dirty="0">
              <a:solidFill>
                <a:schemeClr val="lt1"/>
              </a:solidFill>
              <a:latin typeface="Outfit Medium" pitchFamily="2" charset="0"/>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3" name="Rectángulo: esquinas redondeadas 12">
            <a:extLst>
              <a:ext uri="{FF2B5EF4-FFF2-40B4-BE49-F238E27FC236}">
                <a16:creationId xmlns:a16="http://schemas.microsoft.com/office/drawing/2014/main" id="{4146AE3F-BFAB-40E5-8C9E-028DF391F8C4}"/>
              </a:ext>
            </a:extLst>
          </p:cNvPr>
          <p:cNvSpPr/>
          <p:nvPr/>
        </p:nvSpPr>
        <p:spPr>
          <a:xfrm>
            <a:off x="6190700" y="1589244"/>
            <a:ext cx="4979504" cy="3806544"/>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13" name="Google Shape;113;p3"/>
          <p:cNvSpPr/>
          <p:nvPr/>
        </p:nvSpPr>
        <p:spPr>
          <a:xfrm>
            <a:off x="0" y="-155"/>
            <a:ext cx="12192000" cy="1047905"/>
          </a:xfrm>
          <a:prstGeom prst="rect">
            <a:avLst/>
          </a:prstGeom>
          <a:solidFill>
            <a:srgbClr val="569F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4" name="Google Shape;114;p3"/>
          <p:cNvSpPr txBox="1"/>
          <p:nvPr/>
        </p:nvSpPr>
        <p:spPr>
          <a:xfrm>
            <a:off x="951703" y="2211665"/>
            <a:ext cx="4979504" cy="2893059"/>
          </a:xfrm>
          <a:prstGeom prst="rect">
            <a:avLst/>
          </a:prstGeom>
          <a:noFill/>
          <a:ln>
            <a:noFill/>
          </a:ln>
        </p:spPr>
        <p:txBody>
          <a:bodyPr spcFirstLastPara="1" wrap="square" lIns="91425" tIns="45700" rIns="91425" bIns="45700" anchor="t" anchorCtr="0">
            <a:spAutoFit/>
          </a:bodyPr>
          <a:lstStyle/>
          <a:p>
            <a:pPr algn="just"/>
            <a:r>
              <a:rPr lang="en-US" dirty="0">
                <a:solidFill>
                  <a:schemeClr val="tx1">
                    <a:lumMod val="65000"/>
                    <a:lumOff val="35000"/>
                  </a:schemeClr>
                </a:solidFill>
                <a:latin typeface="Outfit" pitchFamily="2" charset="0"/>
              </a:rPr>
              <a:t>Have you ever wondered why we perceive objects in different colors? This occurs because white light contains all colors combined. When it hits an object, that object absorbs all colors except for the one we see, which is reflected towards our eyes. For instance, a red apple absorbs all colors except red, which it reflects, allowing us to see it as red.</a:t>
            </a:r>
          </a:p>
          <a:p>
            <a:pPr algn="just"/>
            <a:endParaRPr lang="es-CL" dirty="0">
              <a:solidFill>
                <a:schemeClr val="tx1">
                  <a:lumMod val="65000"/>
                  <a:lumOff val="35000"/>
                </a:schemeClr>
              </a:solidFill>
              <a:latin typeface="Outfit" pitchFamily="2" charset="0"/>
            </a:endParaRPr>
          </a:p>
          <a:p>
            <a:pPr algn="just"/>
            <a:r>
              <a:rPr lang="en-US" dirty="0">
                <a:solidFill>
                  <a:schemeClr val="tx1">
                    <a:lumMod val="65000"/>
                    <a:lumOff val="35000"/>
                  </a:schemeClr>
                </a:solidFill>
                <a:latin typeface="Outfit" pitchFamily="2" charset="0"/>
              </a:rPr>
              <a:t>From the text above we can deduce that not all objects reflect light in the same way, so in this lesson you are going to compare how much light is reflected by 3 different surfaces using the </a:t>
            </a:r>
            <a:r>
              <a:rPr lang="en-US" dirty="0" err="1">
                <a:solidFill>
                  <a:schemeClr val="tx1">
                    <a:lumMod val="65000"/>
                    <a:lumOff val="35000"/>
                  </a:schemeClr>
                </a:solidFill>
                <a:latin typeface="Outfit" pitchFamily="2" charset="0"/>
              </a:rPr>
              <a:t>Xploris</a:t>
            </a:r>
            <a:r>
              <a:rPr lang="en-US" dirty="0">
                <a:solidFill>
                  <a:schemeClr val="tx1">
                    <a:lumMod val="65000"/>
                    <a:lumOff val="35000"/>
                  </a:schemeClr>
                </a:solidFill>
                <a:latin typeface="Outfit" pitchFamily="2" charset="0"/>
              </a:rPr>
              <a:t> light sensor.</a:t>
            </a:r>
          </a:p>
          <a:p>
            <a:pPr algn="just"/>
            <a:endParaRPr lang="es-CL" dirty="0">
              <a:solidFill>
                <a:schemeClr val="tx1">
                  <a:lumMod val="65000"/>
                  <a:lumOff val="35000"/>
                </a:schemeClr>
              </a:solidFill>
              <a:latin typeface="Outfit" pitchFamily="2" charset="0"/>
            </a:endParaRPr>
          </a:p>
          <a:p>
            <a:pPr algn="just"/>
            <a:r>
              <a:rPr lang="en-US" dirty="0">
                <a:solidFill>
                  <a:schemeClr val="tx1">
                    <a:lumMod val="65000"/>
                    <a:lumOff val="35000"/>
                  </a:schemeClr>
                </a:solidFill>
                <a:latin typeface="Outfit" pitchFamily="2" charset="0"/>
              </a:rPr>
              <a:t>The question you will answer will be:</a:t>
            </a:r>
            <a:endParaRPr lang="es-CL" dirty="0">
              <a:solidFill>
                <a:schemeClr val="tx1">
                  <a:lumMod val="65000"/>
                  <a:lumOff val="35000"/>
                </a:schemeClr>
              </a:solidFill>
              <a:latin typeface="Outfit" pitchFamily="2" charset="0"/>
            </a:endParaRPr>
          </a:p>
        </p:txBody>
      </p:sp>
      <p:pic>
        <p:nvPicPr>
          <p:cNvPr id="115" name="Google Shape;115;p3">
            <a:hlinkClick r:id="" action="ppaction://hlinkshowjump?jump=previousslide"/>
          </p:cNvPr>
          <p:cNvPicPr preferRelativeResize="0"/>
          <p:nvPr/>
        </p:nvPicPr>
        <p:blipFill rotWithShape="1">
          <a:blip r:embed="rId3">
            <a:alphaModFix/>
          </a:blip>
          <a:srcRect/>
          <a:stretch/>
        </p:blipFill>
        <p:spPr>
          <a:xfrm>
            <a:off x="9505034" y="123744"/>
            <a:ext cx="740124" cy="740124"/>
          </a:xfrm>
          <a:prstGeom prst="rect">
            <a:avLst/>
          </a:prstGeom>
          <a:noFill/>
          <a:ln>
            <a:noFill/>
          </a:ln>
        </p:spPr>
      </p:pic>
      <p:pic>
        <p:nvPicPr>
          <p:cNvPr id="116" name="Google Shape;116;p3">
            <a:hlinkClick r:id="rId4" action="ppaction://hlinksldjump"/>
          </p:cNvPr>
          <p:cNvPicPr preferRelativeResize="0"/>
          <p:nvPr/>
        </p:nvPicPr>
        <p:blipFill rotWithShape="1">
          <a:blip r:embed="rId5">
            <a:alphaModFix/>
          </a:blip>
          <a:srcRect/>
          <a:stretch/>
        </p:blipFill>
        <p:spPr>
          <a:xfrm>
            <a:off x="11170204" y="122350"/>
            <a:ext cx="740124" cy="740124"/>
          </a:xfrm>
          <a:prstGeom prst="rect">
            <a:avLst/>
          </a:prstGeom>
          <a:noFill/>
          <a:ln>
            <a:noFill/>
          </a:ln>
        </p:spPr>
      </p:pic>
      <p:pic>
        <p:nvPicPr>
          <p:cNvPr id="117" name="Google Shape;117;p3">
            <a:hlinkClick r:id="" action="ppaction://hlinkshowjump?jump=nextslide"/>
          </p:cNvPr>
          <p:cNvPicPr preferRelativeResize="0"/>
          <p:nvPr/>
        </p:nvPicPr>
        <p:blipFill rotWithShape="1">
          <a:blip r:embed="rId6">
            <a:alphaModFix/>
          </a:blip>
          <a:srcRect/>
          <a:stretch/>
        </p:blipFill>
        <p:spPr>
          <a:xfrm>
            <a:off x="10233751" y="122350"/>
            <a:ext cx="740124" cy="741518"/>
          </a:xfrm>
          <a:prstGeom prst="rect">
            <a:avLst/>
          </a:prstGeom>
          <a:noFill/>
          <a:ln>
            <a:noFill/>
          </a:ln>
        </p:spPr>
      </p:pic>
      <p:sp>
        <p:nvSpPr>
          <p:cNvPr id="118" name="Google Shape;118;p3"/>
          <p:cNvSpPr/>
          <p:nvPr/>
        </p:nvSpPr>
        <p:spPr>
          <a:xfrm>
            <a:off x="1271050" y="5937282"/>
            <a:ext cx="9649900" cy="541493"/>
          </a:xfrm>
          <a:prstGeom prst="roundRect">
            <a:avLst>
              <a:gd name="adj" fmla="val 50000"/>
            </a:avLst>
          </a:prstGeom>
          <a:solidFill>
            <a:srgbClr val="026C4E"/>
          </a:solidFill>
          <a:ln>
            <a:noFill/>
          </a:ln>
        </p:spPr>
        <p:txBody>
          <a:bodyPr spcFirstLastPara="1" wrap="square" lIns="91425" tIns="45700" rIns="91425" bIns="45700" anchor="ctr" anchorCtr="0">
            <a:noAutofit/>
          </a:bodyPr>
          <a:lstStyle/>
          <a:p>
            <a:pPr lvl="0" algn="ctr"/>
            <a:r>
              <a:rPr lang="en-US" b="1" dirty="0">
                <a:solidFill>
                  <a:schemeClr val="lt1"/>
                </a:solidFill>
                <a:latin typeface="Outfit" pitchFamily="2" charset="0"/>
                <a:ea typeface="Calibri"/>
                <a:cs typeface="Calibri"/>
                <a:sym typeface="Calibri"/>
              </a:rPr>
              <a:t>Which of the following materials reflects more light and which reflects less: white paper, black paper, or aluminum foil?</a:t>
            </a:r>
            <a:endParaRPr lang="es-MX" b="1" dirty="0">
              <a:solidFill>
                <a:schemeClr val="lt1"/>
              </a:solidFill>
              <a:latin typeface="Outfit" pitchFamily="2" charset="0"/>
              <a:ea typeface="Calibri"/>
              <a:cs typeface="Calibri"/>
              <a:sym typeface="Calibri"/>
            </a:endParaRPr>
          </a:p>
        </p:txBody>
      </p:sp>
      <p:pic>
        <p:nvPicPr>
          <p:cNvPr id="119" name="Google Shape;119;p3"/>
          <p:cNvPicPr preferRelativeResize="0"/>
          <p:nvPr/>
        </p:nvPicPr>
        <p:blipFill rotWithShape="1">
          <a:blip r:embed="rId7">
            <a:alphaModFix/>
          </a:blip>
          <a:srcRect/>
          <a:stretch/>
        </p:blipFill>
        <p:spPr>
          <a:xfrm>
            <a:off x="692441" y="292484"/>
            <a:ext cx="1665170" cy="462626"/>
          </a:xfrm>
          <a:prstGeom prst="rect">
            <a:avLst/>
          </a:prstGeom>
          <a:noFill/>
          <a:ln>
            <a:noFill/>
          </a:ln>
        </p:spPr>
      </p:pic>
      <p:grpSp>
        <p:nvGrpSpPr>
          <p:cNvPr id="120" name="Google Shape;120;p3"/>
          <p:cNvGrpSpPr/>
          <p:nvPr/>
        </p:nvGrpSpPr>
        <p:grpSpPr>
          <a:xfrm>
            <a:off x="951703" y="1589244"/>
            <a:ext cx="2312002" cy="442980"/>
            <a:chOff x="951703" y="1589244"/>
            <a:chExt cx="2312002" cy="442980"/>
          </a:xfrm>
        </p:grpSpPr>
        <p:sp>
          <p:nvSpPr>
            <p:cNvPr id="121" name="Google Shape;121;p3"/>
            <p:cNvSpPr/>
            <p:nvPr/>
          </p:nvSpPr>
          <p:spPr>
            <a:xfrm>
              <a:off x="951703" y="1589244"/>
              <a:ext cx="2312002" cy="442980"/>
            </a:xfrm>
            <a:prstGeom prst="roundRect">
              <a:avLst>
                <a:gd name="adj" fmla="val 50000"/>
              </a:avLst>
            </a:prstGeom>
            <a:solidFill>
              <a:srgbClr val="569F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600" dirty="0" err="1">
                  <a:solidFill>
                    <a:schemeClr val="lt1"/>
                  </a:solidFill>
                  <a:latin typeface="Outfit Medium" pitchFamily="2" charset="0"/>
                  <a:sym typeface="Arial"/>
                </a:rPr>
                <a:t>Introduction</a:t>
              </a:r>
              <a:endParaRPr sz="1600" dirty="0">
                <a:solidFill>
                  <a:schemeClr val="lt1"/>
                </a:solidFill>
                <a:latin typeface="Outfit Medium" pitchFamily="2" charset="0"/>
                <a:sym typeface="Arial"/>
              </a:endParaRPr>
            </a:p>
          </p:txBody>
        </p:sp>
        <p:sp>
          <p:nvSpPr>
            <p:cNvPr id="122" name="Google Shape;122;p3"/>
            <p:cNvSpPr/>
            <p:nvPr/>
          </p:nvSpPr>
          <p:spPr>
            <a:xfrm>
              <a:off x="1021796" y="1659644"/>
              <a:ext cx="302179" cy="3021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200" b="1" dirty="0">
                  <a:solidFill>
                    <a:srgbClr val="569FA8"/>
                  </a:solidFill>
                  <a:latin typeface="Outfit Medium" pitchFamily="2" charset="0"/>
                  <a:sym typeface="Arial"/>
                </a:rPr>
                <a:t>1</a:t>
              </a:r>
              <a:endParaRPr sz="1200" b="1" dirty="0">
                <a:solidFill>
                  <a:srgbClr val="569FA8"/>
                </a:solidFill>
                <a:latin typeface="Outfit Medium" pitchFamily="2" charset="0"/>
                <a:sym typeface="Arial"/>
              </a:endParaRPr>
            </a:p>
          </p:txBody>
        </p:sp>
      </p:grpSp>
      <p:pic>
        <p:nvPicPr>
          <p:cNvPr id="3" name="Imagen 2">
            <a:extLst>
              <a:ext uri="{FF2B5EF4-FFF2-40B4-BE49-F238E27FC236}">
                <a16:creationId xmlns:a16="http://schemas.microsoft.com/office/drawing/2014/main" id="{7D035047-2CA4-4ADB-BB73-DBCAB97821CC}"/>
              </a:ext>
            </a:extLst>
          </p:cNvPr>
          <p:cNvPicPr>
            <a:picLocks noChangeAspect="1"/>
          </p:cNvPicPr>
          <p:nvPr/>
        </p:nvPicPr>
        <p:blipFill>
          <a:blip r:embed="rId8"/>
          <a:srcRect/>
          <a:stretch/>
        </p:blipFill>
        <p:spPr>
          <a:xfrm>
            <a:off x="6357448" y="2211665"/>
            <a:ext cx="4566909" cy="268345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 name="Rectángulo: esquinas redondeadas 16">
            <a:extLst>
              <a:ext uri="{FF2B5EF4-FFF2-40B4-BE49-F238E27FC236}">
                <a16:creationId xmlns:a16="http://schemas.microsoft.com/office/drawing/2014/main" id="{855C7DF6-5F5D-452C-BD82-9C61F1DA20B5}"/>
              </a:ext>
            </a:extLst>
          </p:cNvPr>
          <p:cNvSpPr/>
          <p:nvPr/>
        </p:nvSpPr>
        <p:spPr>
          <a:xfrm>
            <a:off x="951703" y="3429001"/>
            <a:ext cx="10218501" cy="2909512"/>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3" name="Imagen 2" descr="Forma&#10;&#10;Descripción generada automáticamente">
            <a:extLst>
              <a:ext uri="{FF2B5EF4-FFF2-40B4-BE49-F238E27FC236}">
                <a16:creationId xmlns:a16="http://schemas.microsoft.com/office/drawing/2014/main" id="{02803B58-7FA3-9521-7152-C48ACC140FC4}"/>
              </a:ext>
            </a:extLst>
          </p:cNvPr>
          <p:cNvPicPr>
            <a:picLocks noChangeAspect="1"/>
          </p:cNvPicPr>
          <p:nvPr/>
        </p:nvPicPr>
        <p:blipFill>
          <a:blip r:embed="rId3"/>
          <a:stretch>
            <a:fillRect/>
          </a:stretch>
        </p:blipFill>
        <p:spPr>
          <a:xfrm>
            <a:off x="2412042" y="3986902"/>
            <a:ext cx="1976943" cy="1976943"/>
          </a:xfrm>
          <a:prstGeom prst="rect">
            <a:avLst/>
          </a:prstGeom>
        </p:spPr>
      </p:pic>
      <p:sp>
        <p:nvSpPr>
          <p:cNvPr id="175" name="Google Shape;175;p6"/>
          <p:cNvSpPr txBox="1"/>
          <p:nvPr/>
        </p:nvSpPr>
        <p:spPr>
          <a:xfrm>
            <a:off x="951703" y="2181117"/>
            <a:ext cx="10218501" cy="1169511"/>
          </a:xfrm>
          <a:prstGeom prst="rect">
            <a:avLst/>
          </a:prstGeom>
          <a:noFill/>
          <a:ln>
            <a:noFill/>
          </a:ln>
        </p:spPr>
        <p:txBody>
          <a:bodyPr spcFirstLastPara="1" wrap="square" lIns="91425" tIns="45700" rIns="91425" bIns="45700" anchor="t" anchorCtr="0">
            <a:spAutoFit/>
          </a:bodyPr>
          <a:lstStyle/>
          <a:p>
            <a:pPr algn="just"/>
            <a:r>
              <a:rPr lang="en-US" dirty="0">
                <a:solidFill>
                  <a:schemeClr val="tx1">
                    <a:lumMod val="65000"/>
                    <a:lumOff val="35000"/>
                  </a:schemeClr>
                </a:solidFill>
                <a:latin typeface="Outfit" pitchFamily="2" charset="0"/>
              </a:rPr>
              <a:t>You will expose 3 surfaces directly to the sun and measure how much light they reflect using the </a:t>
            </a:r>
            <a:r>
              <a:rPr lang="en-US" dirty="0" err="1">
                <a:solidFill>
                  <a:schemeClr val="tx1">
                    <a:lumMod val="65000"/>
                    <a:lumOff val="35000"/>
                  </a:schemeClr>
                </a:solidFill>
                <a:latin typeface="Outfit" pitchFamily="2" charset="0"/>
              </a:rPr>
              <a:t>Xploris</a:t>
            </a:r>
            <a:r>
              <a:rPr lang="en-US" dirty="0">
                <a:solidFill>
                  <a:schemeClr val="tx1">
                    <a:lumMod val="65000"/>
                    <a:lumOff val="35000"/>
                  </a:schemeClr>
                </a:solidFill>
                <a:latin typeface="Outfit" pitchFamily="2" charset="0"/>
              </a:rPr>
              <a:t> light sensor. The surfaces you will use are: a sheet of white paper, aluminum foil and a sheet of black paper.</a:t>
            </a:r>
          </a:p>
          <a:p>
            <a:pPr algn="just"/>
            <a:endParaRPr lang="es-CL" dirty="0">
              <a:solidFill>
                <a:schemeClr val="tx1">
                  <a:lumMod val="65000"/>
                  <a:lumOff val="35000"/>
                </a:schemeClr>
              </a:solidFill>
              <a:latin typeface="Outfit" pitchFamily="2" charset="0"/>
            </a:endParaRPr>
          </a:p>
          <a:p>
            <a:pPr algn="just"/>
            <a:r>
              <a:rPr lang="en-US" dirty="0">
                <a:solidFill>
                  <a:schemeClr val="tx1">
                    <a:lumMod val="65000"/>
                    <a:lumOff val="35000"/>
                  </a:schemeClr>
                </a:solidFill>
                <a:latin typeface="Outfit" pitchFamily="2" charset="0"/>
              </a:rPr>
              <a:t>To take a measurement, we suggest looking carefully at the </a:t>
            </a:r>
            <a:r>
              <a:rPr lang="en-US" dirty="0" err="1">
                <a:solidFill>
                  <a:schemeClr val="tx1">
                    <a:lumMod val="65000"/>
                    <a:lumOff val="35000"/>
                  </a:schemeClr>
                </a:solidFill>
                <a:latin typeface="Outfit" pitchFamily="2" charset="0"/>
              </a:rPr>
              <a:t>Xploris</a:t>
            </a:r>
            <a:r>
              <a:rPr lang="en-US" dirty="0">
                <a:solidFill>
                  <a:schemeClr val="tx1">
                    <a:lumMod val="65000"/>
                    <a:lumOff val="35000"/>
                  </a:schemeClr>
                </a:solidFill>
                <a:latin typeface="Outfit" pitchFamily="2" charset="0"/>
              </a:rPr>
              <a:t> screen until the light intensity stabilizes and then taking the measurement.</a:t>
            </a:r>
            <a:endParaRPr lang="es-CL" dirty="0">
              <a:solidFill>
                <a:schemeClr val="tx1">
                  <a:lumMod val="65000"/>
                  <a:lumOff val="35000"/>
                </a:schemeClr>
              </a:solidFill>
              <a:latin typeface="Outfit" pitchFamily="2" charset="0"/>
            </a:endParaRPr>
          </a:p>
        </p:txBody>
      </p:sp>
      <p:sp>
        <p:nvSpPr>
          <p:cNvPr id="176" name="Google Shape;176;p6"/>
          <p:cNvSpPr/>
          <p:nvPr/>
        </p:nvSpPr>
        <p:spPr>
          <a:xfrm>
            <a:off x="0" y="-155"/>
            <a:ext cx="12192000" cy="1047905"/>
          </a:xfrm>
          <a:prstGeom prst="rect">
            <a:avLst/>
          </a:prstGeom>
          <a:solidFill>
            <a:srgbClr val="569F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7" name="Google Shape;177;p6">
            <a:hlinkClick r:id="" action="ppaction://hlinkshowjump?jump=previousslide"/>
          </p:cNvPr>
          <p:cNvPicPr preferRelativeResize="0"/>
          <p:nvPr/>
        </p:nvPicPr>
        <p:blipFill rotWithShape="1">
          <a:blip r:embed="rId4">
            <a:alphaModFix/>
          </a:blip>
          <a:srcRect/>
          <a:stretch/>
        </p:blipFill>
        <p:spPr>
          <a:xfrm>
            <a:off x="9505034" y="123744"/>
            <a:ext cx="740124" cy="740124"/>
          </a:xfrm>
          <a:prstGeom prst="rect">
            <a:avLst/>
          </a:prstGeom>
          <a:noFill/>
          <a:ln>
            <a:noFill/>
          </a:ln>
        </p:spPr>
      </p:pic>
      <p:pic>
        <p:nvPicPr>
          <p:cNvPr id="178" name="Google Shape;178;p6">
            <a:hlinkClick r:id="rId5" action="ppaction://hlinksldjump"/>
          </p:cNvPr>
          <p:cNvPicPr preferRelativeResize="0"/>
          <p:nvPr/>
        </p:nvPicPr>
        <p:blipFill rotWithShape="1">
          <a:blip r:embed="rId6">
            <a:alphaModFix/>
          </a:blip>
          <a:srcRect/>
          <a:stretch/>
        </p:blipFill>
        <p:spPr>
          <a:xfrm>
            <a:off x="11170204" y="122350"/>
            <a:ext cx="740124" cy="740124"/>
          </a:xfrm>
          <a:prstGeom prst="rect">
            <a:avLst/>
          </a:prstGeom>
          <a:noFill/>
          <a:ln>
            <a:noFill/>
          </a:ln>
        </p:spPr>
      </p:pic>
      <p:pic>
        <p:nvPicPr>
          <p:cNvPr id="179" name="Google Shape;179;p6">
            <a:hlinkClick r:id="" action="ppaction://hlinkshowjump?jump=nextslide"/>
          </p:cNvPr>
          <p:cNvPicPr preferRelativeResize="0"/>
          <p:nvPr/>
        </p:nvPicPr>
        <p:blipFill rotWithShape="1">
          <a:blip r:embed="rId7">
            <a:alphaModFix/>
          </a:blip>
          <a:srcRect/>
          <a:stretch/>
        </p:blipFill>
        <p:spPr>
          <a:xfrm>
            <a:off x="10233751" y="122350"/>
            <a:ext cx="740124" cy="741518"/>
          </a:xfrm>
          <a:prstGeom prst="rect">
            <a:avLst/>
          </a:prstGeom>
          <a:noFill/>
          <a:ln>
            <a:noFill/>
          </a:ln>
        </p:spPr>
      </p:pic>
      <p:pic>
        <p:nvPicPr>
          <p:cNvPr id="180" name="Google Shape;180;p6"/>
          <p:cNvPicPr preferRelativeResize="0"/>
          <p:nvPr/>
        </p:nvPicPr>
        <p:blipFill rotWithShape="1">
          <a:blip r:embed="rId8">
            <a:alphaModFix/>
          </a:blip>
          <a:srcRect/>
          <a:stretch/>
        </p:blipFill>
        <p:spPr>
          <a:xfrm>
            <a:off x="692441" y="292484"/>
            <a:ext cx="1665170" cy="462626"/>
          </a:xfrm>
          <a:prstGeom prst="rect">
            <a:avLst/>
          </a:prstGeom>
          <a:noFill/>
          <a:ln>
            <a:noFill/>
          </a:ln>
        </p:spPr>
      </p:pic>
      <p:grpSp>
        <p:nvGrpSpPr>
          <p:cNvPr id="28" name="Grupo 27">
            <a:extLst>
              <a:ext uri="{FF2B5EF4-FFF2-40B4-BE49-F238E27FC236}">
                <a16:creationId xmlns:a16="http://schemas.microsoft.com/office/drawing/2014/main" id="{260D6F52-AA3D-4456-9B12-9E1A161B5412}"/>
              </a:ext>
            </a:extLst>
          </p:cNvPr>
          <p:cNvGrpSpPr/>
          <p:nvPr/>
        </p:nvGrpSpPr>
        <p:grpSpPr>
          <a:xfrm>
            <a:off x="951703" y="1589244"/>
            <a:ext cx="4482446" cy="442980"/>
            <a:chOff x="951703" y="1589244"/>
            <a:chExt cx="4084531" cy="442980"/>
          </a:xfrm>
        </p:grpSpPr>
        <p:sp>
          <p:nvSpPr>
            <p:cNvPr id="29" name="Rectángulo: esquinas redondeadas 28">
              <a:extLst>
                <a:ext uri="{FF2B5EF4-FFF2-40B4-BE49-F238E27FC236}">
                  <a16:creationId xmlns:a16="http://schemas.microsoft.com/office/drawing/2014/main" id="{B6C08CB0-0627-4878-B590-21607AD1EB5D}"/>
                </a:ext>
              </a:extLst>
            </p:cNvPr>
            <p:cNvSpPr/>
            <p:nvPr/>
          </p:nvSpPr>
          <p:spPr>
            <a:xfrm>
              <a:off x="951703" y="1589244"/>
              <a:ext cx="4084531" cy="442980"/>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Setting</a:t>
              </a:r>
              <a:r>
                <a:rPr lang="es-MX" sz="1600" dirty="0">
                  <a:latin typeface="Outfit Medium" pitchFamily="2" charset="0"/>
                </a:rPr>
                <a:t> up </a:t>
              </a:r>
              <a:r>
                <a:rPr lang="es-MX" sz="1600" dirty="0" err="1">
                  <a:latin typeface="Outfit Medium" pitchFamily="2" charset="0"/>
                </a:rPr>
                <a:t>the</a:t>
              </a:r>
              <a:r>
                <a:rPr lang="es-MX" sz="1600" dirty="0">
                  <a:latin typeface="Outfit Medium" pitchFamily="2" charset="0"/>
                </a:rPr>
                <a:t> </a:t>
              </a:r>
              <a:r>
                <a:rPr lang="es-MX" sz="1600" dirty="0" err="1">
                  <a:latin typeface="Outfit Medium" pitchFamily="2" charset="0"/>
                </a:rPr>
                <a:t>experiment</a:t>
              </a:r>
              <a:endParaRPr lang="es-CL" sz="1600" dirty="0">
                <a:highlight>
                  <a:srgbClr val="C0C0C0"/>
                </a:highlight>
                <a:latin typeface="Outfit Medium" pitchFamily="2" charset="0"/>
              </a:endParaRPr>
            </a:p>
          </p:txBody>
        </p:sp>
        <p:sp>
          <p:nvSpPr>
            <p:cNvPr id="30" name="Elipse 29">
              <a:extLst>
                <a:ext uri="{FF2B5EF4-FFF2-40B4-BE49-F238E27FC236}">
                  <a16:creationId xmlns:a16="http://schemas.microsoft.com/office/drawing/2014/main" id="{5029AE34-FD33-4EA2-90E6-A74436424E6F}"/>
                </a:ext>
              </a:extLst>
            </p:cNvPr>
            <p:cNvSpPr/>
            <p:nvPr/>
          </p:nvSpPr>
          <p:spPr>
            <a:xfrm>
              <a:off x="1021796" y="1659644"/>
              <a:ext cx="275555"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FE999D"/>
                  </a:solidFill>
                  <a:latin typeface="Outfit Medium" pitchFamily="2" charset="0"/>
                </a:rPr>
                <a:t>2</a:t>
              </a:r>
              <a:endParaRPr lang="es-CL" sz="1200" b="1" dirty="0">
                <a:solidFill>
                  <a:srgbClr val="FE999D"/>
                </a:solidFill>
                <a:latin typeface="Outfit Medium" pitchFamily="2" charset="0"/>
              </a:endParaRPr>
            </a:p>
          </p:txBody>
        </p:sp>
      </p:grpSp>
      <p:pic>
        <p:nvPicPr>
          <p:cNvPr id="22" name="Imagen 21">
            <a:extLst>
              <a:ext uri="{FF2B5EF4-FFF2-40B4-BE49-F238E27FC236}">
                <a16:creationId xmlns:a16="http://schemas.microsoft.com/office/drawing/2014/main" id="{BAD427D1-5B88-447B-B543-65BE52C08F4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40692" y="3633379"/>
            <a:ext cx="905456" cy="905456"/>
          </a:xfrm>
          <a:prstGeom prst="rect">
            <a:avLst/>
          </a:prstGeom>
        </p:spPr>
      </p:pic>
      <p:sp>
        <p:nvSpPr>
          <p:cNvPr id="18" name="Rectángulo redondeado 3">
            <a:extLst>
              <a:ext uri="{FF2B5EF4-FFF2-40B4-BE49-F238E27FC236}">
                <a16:creationId xmlns:a16="http://schemas.microsoft.com/office/drawing/2014/main" id="{4598A402-3134-4C61-B624-13ACC235ED2E}"/>
              </a:ext>
            </a:extLst>
          </p:cNvPr>
          <p:cNvSpPr/>
          <p:nvPr/>
        </p:nvSpPr>
        <p:spPr>
          <a:xfrm>
            <a:off x="2680253" y="4129734"/>
            <a:ext cx="415907" cy="409101"/>
          </a:xfrm>
          <a:prstGeom prst="roundRect">
            <a:avLst/>
          </a:prstGeom>
          <a:noFill/>
          <a:ln w="38100">
            <a:solidFill>
              <a:srgbClr val="DD2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Conector recto de flecha 22">
            <a:extLst>
              <a:ext uri="{FF2B5EF4-FFF2-40B4-BE49-F238E27FC236}">
                <a16:creationId xmlns:a16="http://schemas.microsoft.com/office/drawing/2014/main" id="{6521CA5C-BF15-46AA-8235-015C0FDE9A3A}"/>
              </a:ext>
            </a:extLst>
          </p:cNvPr>
          <p:cNvCxnSpPr>
            <a:cxnSpLocks/>
          </p:cNvCxnSpPr>
          <p:nvPr/>
        </p:nvCxnSpPr>
        <p:spPr>
          <a:xfrm flipV="1">
            <a:off x="1848451" y="4480389"/>
            <a:ext cx="758148" cy="595203"/>
          </a:xfrm>
          <a:prstGeom prst="straightConnector1">
            <a:avLst/>
          </a:prstGeom>
          <a:ln w="57150">
            <a:solidFill>
              <a:srgbClr val="DD2120"/>
            </a:solidFill>
            <a:tailEnd type="triangle"/>
          </a:ln>
        </p:spPr>
        <p:style>
          <a:lnRef idx="1">
            <a:schemeClr val="accent1"/>
          </a:lnRef>
          <a:fillRef idx="0">
            <a:schemeClr val="accent1"/>
          </a:fillRef>
          <a:effectRef idx="0">
            <a:schemeClr val="accent1"/>
          </a:effectRef>
          <a:fontRef idx="minor">
            <a:schemeClr val="tx1"/>
          </a:fontRef>
        </p:style>
      </p:cxnSp>
      <p:pic>
        <p:nvPicPr>
          <p:cNvPr id="19" name="Imagen 18" descr="Forma&#10;&#10;Descripción generada automáticamente con confianza media">
            <a:extLst>
              <a:ext uri="{FF2B5EF4-FFF2-40B4-BE49-F238E27FC236}">
                <a16:creationId xmlns:a16="http://schemas.microsoft.com/office/drawing/2014/main" id="{240C0423-005B-4B29-F7DB-658EA2B6015C}"/>
              </a:ext>
            </a:extLst>
          </p:cNvPr>
          <p:cNvPicPr>
            <a:picLocks noChangeAspect="1"/>
          </p:cNvPicPr>
          <p:nvPr/>
        </p:nvPicPr>
        <p:blipFill>
          <a:blip r:embed="rId10"/>
          <a:stretch>
            <a:fillRect/>
          </a:stretch>
        </p:blipFill>
        <p:spPr>
          <a:xfrm>
            <a:off x="5493205" y="3796649"/>
            <a:ext cx="4619623" cy="254186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71A5AF86-7BE0-4C90-A118-3414AF9626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8956" y="1742213"/>
            <a:ext cx="4482446" cy="4482446"/>
          </a:xfrm>
          <a:prstGeom prst="rect">
            <a:avLst/>
          </a:prstGeom>
        </p:spPr>
      </p:pic>
      <p:sp>
        <p:nvSpPr>
          <p:cNvPr id="2" name="Rectángulo: esquinas redondeadas 1">
            <a:extLst>
              <a:ext uri="{FF2B5EF4-FFF2-40B4-BE49-F238E27FC236}">
                <a16:creationId xmlns:a16="http://schemas.microsoft.com/office/drawing/2014/main" id="{827D5420-46D6-4B9C-95F5-FDF54E99B155}"/>
              </a:ext>
            </a:extLst>
          </p:cNvPr>
          <p:cNvSpPr/>
          <p:nvPr/>
        </p:nvSpPr>
        <p:spPr>
          <a:xfrm>
            <a:off x="951703" y="3429000"/>
            <a:ext cx="4722490" cy="110887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ángulo 41">
            <a:extLst>
              <a:ext uri="{FF2B5EF4-FFF2-40B4-BE49-F238E27FC236}">
                <a16:creationId xmlns:a16="http://schemas.microsoft.com/office/drawing/2014/main" id="{252FB905-4A68-415F-863F-CE673400B4A1}"/>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3" name="Imagen 42">
            <a:hlinkClick r:id="" action="ppaction://hlinkshowjump?jump=previousslide"/>
            <a:extLst>
              <a:ext uri="{FF2B5EF4-FFF2-40B4-BE49-F238E27FC236}">
                <a16:creationId xmlns:a16="http://schemas.microsoft.com/office/drawing/2014/main" id="{7498E2CA-DD02-4782-B22A-6DDD2D7C9FC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44" name="Imagen 43">
            <a:hlinkClick r:id="" action="ppaction://noaction"/>
            <a:extLst>
              <a:ext uri="{FF2B5EF4-FFF2-40B4-BE49-F238E27FC236}">
                <a16:creationId xmlns:a16="http://schemas.microsoft.com/office/drawing/2014/main" id="{A6433EE2-3071-4694-BC9A-F839AD021A2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45" name="Imagen 44">
            <a:hlinkClick r:id="" action="ppaction://hlinkshowjump?jump=nextslide"/>
            <a:extLst>
              <a:ext uri="{FF2B5EF4-FFF2-40B4-BE49-F238E27FC236}">
                <a16:creationId xmlns:a16="http://schemas.microsoft.com/office/drawing/2014/main" id="{9C7DC8C5-F1D1-4830-9E42-EC2AF1ACFEA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46" name="Imagen 45">
            <a:extLst>
              <a:ext uri="{FF2B5EF4-FFF2-40B4-BE49-F238E27FC236}">
                <a16:creationId xmlns:a16="http://schemas.microsoft.com/office/drawing/2014/main" id="{02CBD655-E6A0-4083-98E9-2EB5D87D672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24" name="CuadroTexto 23">
            <a:extLst>
              <a:ext uri="{FF2B5EF4-FFF2-40B4-BE49-F238E27FC236}">
                <a16:creationId xmlns:a16="http://schemas.microsoft.com/office/drawing/2014/main" id="{03978477-44D8-4127-B477-391A3CE34313}"/>
              </a:ext>
            </a:extLst>
          </p:cNvPr>
          <p:cNvSpPr txBox="1"/>
          <p:nvPr/>
        </p:nvSpPr>
        <p:spPr>
          <a:xfrm>
            <a:off x="1064562" y="3614104"/>
            <a:ext cx="449677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Outfit" pitchFamily="2" charset="0"/>
                <a:ea typeface="+mn-ea"/>
                <a:cs typeface="+mn-cs"/>
              </a:rPr>
              <a:t>The “light” sensor is located at the back of the </a:t>
            </a:r>
            <a:r>
              <a:rPr kumimoji="0" lang="en-US" sz="1400" b="0" i="0" u="none" strike="noStrike" kern="1200" cap="none" spc="0" normalizeH="0" baseline="0" noProof="0" dirty="0" err="1">
                <a:ln>
                  <a:noFill/>
                </a:ln>
                <a:solidFill>
                  <a:prstClr val="black">
                    <a:lumMod val="65000"/>
                    <a:lumOff val="35000"/>
                  </a:prstClr>
                </a:solidFill>
                <a:effectLst/>
                <a:uLnTx/>
                <a:uFillTx/>
                <a:latin typeface="Outfit" pitchFamily="2" charset="0"/>
                <a:ea typeface="+mn-ea"/>
                <a:cs typeface="+mn-cs"/>
              </a:rPr>
              <a:t>Xploris</a:t>
            </a:r>
            <a:r>
              <a:rPr kumimoji="0" lang="en-US" sz="1400" b="0" i="0" u="none" strike="noStrike" kern="1200" cap="none" spc="0" normalizeH="0" baseline="0" noProof="0" dirty="0">
                <a:ln>
                  <a:noFill/>
                </a:ln>
                <a:solidFill>
                  <a:prstClr val="black">
                    <a:lumMod val="65000"/>
                    <a:lumOff val="35000"/>
                  </a:prstClr>
                </a:solidFill>
                <a:effectLst/>
                <a:uLnTx/>
                <a:uFillTx/>
                <a:latin typeface="Outfit" pitchFamily="2" charset="0"/>
                <a:ea typeface="+mn-ea"/>
                <a:cs typeface="+mn-cs"/>
              </a:rPr>
              <a:t>, make sure it is uncovered as shown in the picture.</a:t>
            </a:r>
            <a:endParaRPr kumimoji="0" lang="es-CL" sz="1400" b="1" i="0" u="none" strike="noStrike" kern="1200" cap="none" spc="0" normalizeH="0" baseline="0" noProof="0" dirty="0">
              <a:ln>
                <a:noFill/>
              </a:ln>
              <a:solidFill>
                <a:prstClr val="black">
                  <a:lumMod val="65000"/>
                  <a:lumOff val="35000"/>
                </a:prstClr>
              </a:solidFill>
              <a:effectLst/>
              <a:uLnTx/>
              <a:uFillTx/>
              <a:latin typeface="Outfit" pitchFamily="2" charset="0"/>
              <a:ea typeface="+mn-ea"/>
              <a:cs typeface="+mn-cs"/>
            </a:endParaRPr>
          </a:p>
        </p:txBody>
      </p:sp>
      <p:cxnSp>
        <p:nvCxnSpPr>
          <p:cNvPr id="3" name="Conector recto de flecha 2"/>
          <p:cNvCxnSpPr>
            <a:cxnSpLocks/>
            <a:stCxn id="2" idx="3"/>
          </p:cNvCxnSpPr>
          <p:nvPr/>
        </p:nvCxnSpPr>
        <p:spPr>
          <a:xfrm flipV="1">
            <a:off x="5674193" y="3151762"/>
            <a:ext cx="3644905" cy="831674"/>
          </a:xfrm>
          <a:prstGeom prst="straightConnector1">
            <a:avLst/>
          </a:prstGeom>
          <a:ln w="57150">
            <a:solidFill>
              <a:srgbClr val="DD2120"/>
            </a:solidFill>
            <a:tailEnd type="triangle"/>
          </a:ln>
        </p:spPr>
        <p:style>
          <a:lnRef idx="1">
            <a:schemeClr val="accent1"/>
          </a:lnRef>
          <a:fillRef idx="0">
            <a:schemeClr val="accent1"/>
          </a:fillRef>
          <a:effectRef idx="0">
            <a:schemeClr val="accent1"/>
          </a:effectRef>
          <a:fontRef idx="minor">
            <a:schemeClr val="tx1"/>
          </a:fontRef>
        </p:style>
      </p:cxnSp>
      <p:sp>
        <p:nvSpPr>
          <p:cNvPr id="4" name="Rectángulo redondeado 3"/>
          <p:cNvSpPr/>
          <p:nvPr/>
        </p:nvSpPr>
        <p:spPr>
          <a:xfrm>
            <a:off x="9419129" y="2657620"/>
            <a:ext cx="772401" cy="693559"/>
          </a:xfrm>
          <a:prstGeom prst="roundRect">
            <a:avLst/>
          </a:prstGeom>
          <a:noFill/>
          <a:ln w="38100">
            <a:solidFill>
              <a:srgbClr val="DD2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6" name="Grupo 15">
            <a:extLst>
              <a:ext uri="{FF2B5EF4-FFF2-40B4-BE49-F238E27FC236}">
                <a16:creationId xmlns:a16="http://schemas.microsoft.com/office/drawing/2014/main" id="{B2386CDD-5B81-44D9-B637-6291F5A73644}"/>
              </a:ext>
            </a:extLst>
          </p:cNvPr>
          <p:cNvGrpSpPr/>
          <p:nvPr/>
        </p:nvGrpSpPr>
        <p:grpSpPr>
          <a:xfrm>
            <a:off x="951703" y="1589244"/>
            <a:ext cx="4482446" cy="442980"/>
            <a:chOff x="951703" y="1589244"/>
            <a:chExt cx="4084531" cy="442980"/>
          </a:xfrm>
        </p:grpSpPr>
        <p:sp>
          <p:nvSpPr>
            <p:cNvPr id="17" name="Rectángulo: esquinas redondeadas 16">
              <a:extLst>
                <a:ext uri="{FF2B5EF4-FFF2-40B4-BE49-F238E27FC236}">
                  <a16:creationId xmlns:a16="http://schemas.microsoft.com/office/drawing/2014/main" id="{63A868E9-6696-4547-934E-06A6D4558D69}"/>
                </a:ext>
              </a:extLst>
            </p:cNvPr>
            <p:cNvSpPr/>
            <p:nvPr/>
          </p:nvSpPr>
          <p:spPr>
            <a:xfrm>
              <a:off x="951703" y="1589244"/>
              <a:ext cx="4084531" cy="442980"/>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Setting</a:t>
              </a:r>
              <a:r>
                <a:rPr lang="es-MX" sz="1600" dirty="0">
                  <a:latin typeface="Outfit Medium" pitchFamily="2" charset="0"/>
                </a:rPr>
                <a:t> up </a:t>
              </a:r>
              <a:r>
                <a:rPr lang="es-MX" sz="1600" dirty="0" err="1">
                  <a:latin typeface="Outfit Medium" pitchFamily="2" charset="0"/>
                </a:rPr>
                <a:t>the</a:t>
              </a:r>
              <a:r>
                <a:rPr lang="es-MX" sz="1600" dirty="0">
                  <a:latin typeface="Outfit Medium" pitchFamily="2" charset="0"/>
                </a:rPr>
                <a:t> </a:t>
              </a:r>
              <a:r>
                <a:rPr lang="es-MX" sz="1600" dirty="0" err="1">
                  <a:latin typeface="Outfit Medium" pitchFamily="2" charset="0"/>
                </a:rPr>
                <a:t>experiment</a:t>
              </a:r>
              <a:endParaRPr lang="es-CL" sz="1600" dirty="0">
                <a:highlight>
                  <a:srgbClr val="C0C0C0"/>
                </a:highlight>
                <a:latin typeface="Outfit Medium" pitchFamily="2" charset="0"/>
              </a:endParaRPr>
            </a:p>
          </p:txBody>
        </p:sp>
        <p:sp>
          <p:nvSpPr>
            <p:cNvPr id="18" name="Elipse 17">
              <a:extLst>
                <a:ext uri="{FF2B5EF4-FFF2-40B4-BE49-F238E27FC236}">
                  <a16:creationId xmlns:a16="http://schemas.microsoft.com/office/drawing/2014/main" id="{8FDF1F29-984A-4F60-A447-E6CA4DF03EA4}"/>
                </a:ext>
              </a:extLst>
            </p:cNvPr>
            <p:cNvSpPr/>
            <p:nvPr/>
          </p:nvSpPr>
          <p:spPr>
            <a:xfrm>
              <a:off x="1021796" y="1659644"/>
              <a:ext cx="275555"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a:ln>
                    <a:noFill/>
                  </a:ln>
                  <a:solidFill>
                    <a:srgbClr val="FE999D"/>
                  </a:solidFill>
                  <a:effectLst/>
                  <a:uLnTx/>
                  <a:uFillTx/>
                  <a:latin typeface="Outfit Medium" pitchFamily="2" charset="0"/>
                </a:rPr>
                <a:t>2</a:t>
              </a:r>
              <a:endParaRPr kumimoji="0" lang="es-CL" sz="1200" b="1" i="0" u="none" strike="noStrike" kern="1200" cap="none" spc="0" normalizeH="0" baseline="0" noProof="0" dirty="0">
                <a:ln>
                  <a:noFill/>
                </a:ln>
                <a:solidFill>
                  <a:srgbClr val="FE999D"/>
                </a:solidFill>
                <a:effectLst/>
                <a:uLnTx/>
                <a:uFillTx/>
                <a:latin typeface="Outfit Medium" pitchFamily="2" charset="0"/>
              </a:endParaRPr>
            </a:p>
          </p:txBody>
        </p:sp>
      </p:grpSp>
    </p:spTree>
    <p:extLst>
      <p:ext uri="{BB962C8B-B14F-4D97-AF65-F5344CB8AC3E}">
        <p14:creationId xmlns:p14="http://schemas.microsoft.com/office/powerpoint/2010/main" val="3671521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30" name="Rectángulo: esquinas redondeadas 29">
            <a:extLst>
              <a:ext uri="{FF2B5EF4-FFF2-40B4-BE49-F238E27FC236}">
                <a16:creationId xmlns:a16="http://schemas.microsoft.com/office/drawing/2014/main" id="{109A87E9-8254-4470-9F52-9ED0C6C50432}"/>
              </a:ext>
            </a:extLst>
          </p:cNvPr>
          <p:cNvSpPr/>
          <p:nvPr/>
        </p:nvSpPr>
        <p:spPr>
          <a:xfrm>
            <a:off x="4966298" y="2233481"/>
            <a:ext cx="6627613" cy="4093031"/>
          </a:xfrm>
          <a:prstGeom prst="roundRect">
            <a:avLst>
              <a:gd name="adj" fmla="val 75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L"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1" name="Google Shape;150;p5">
            <a:extLst>
              <a:ext uri="{FF2B5EF4-FFF2-40B4-BE49-F238E27FC236}">
                <a16:creationId xmlns:a16="http://schemas.microsoft.com/office/drawing/2014/main" id="{7FC9DBD9-CE67-46FC-92E3-2C2E80E16CFB}"/>
              </a:ext>
            </a:extLst>
          </p:cNvPr>
          <p:cNvSpPr/>
          <p:nvPr/>
        </p:nvSpPr>
        <p:spPr>
          <a:xfrm>
            <a:off x="4966296" y="3712068"/>
            <a:ext cx="6627613" cy="941074"/>
          </a:xfrm>
          <a:prstGeom prst="rect">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2" name="Rectángulo: esquinas superiores redondeadas 31">
            <a:extLst>
              <a:ext uri="{FF2B5EF4-FFF2-40B4-BE49-F238E27FC236}">
                <a16:creationId xmlns:a16="http://schemas.microsoft.com/office/drawing/2014/main" id="{1E5F3D2F-6061-4B32-92CF-C1493051FC1C}"/>
              </a:ext>
            </a:extLst>
          </p:cNvPr>
          <p:cNvSpPr/>
          <p:nvPr/>
        </p:nvSpPr>
        <p:spPr>
          <a:xfrm>
            <a:off x="4966296" y="2233482"/>
            <a:ext cx="6627613" cy="691000"/>
          </a:xfrm>
          <a:prstGeom prst="round2SameRect">
            <a:avLst>
              <a:gd name="adj1" fmla="val 42576"/>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L"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7" name="Google Shape;147;p5"/>
          <p:cNvSpPr txBox="1"/>
          <p:nvPr/>
        </p:nvSpPr>
        <p:spPr>
          <a:xfrm>
            <a:off x="6871421" y="3827066"/>
            <a:ext cx="4591196" cy="523180"/>
          </a:xfrm>
          <a:prstGeom prst="rect">
            <a:avLst/>
          </a:prstGeom>
          <a:noFill/>
          <a:ln>
            <a:noFill/>
          </a:ln>
        </p:spPr>
        <p:txBody>
          <a:bodyPr spcFirstLastPara="1" wrap="square" lIns="91425" tIns="45700" rIns="91425" bIns="45700" anchor="t" anchorCtr="0">
            <a:spAutoFit/>
          </a:bodyPr>
          <a:lstStyle/>
          <a:p>
            <a:pPr>
              <a:defRPr/>
            </a:pP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Once inside </a:t>
            </a:r>
            <a:r>
              <a:rPr kumimoji="0" lang="en-US" sz="1400" b="0" i="0" u="none" strike="noStrike" kern="0" cap="none" spc="0" normalizeH="0" baseline="0" noProof="0" dirty="0" err="1">
                <a:ln>
                  <a:noFill/>
                </a:ln>
                <a:solidFill>
                  <a:srgbClr val="595959"/>
                </a:solidFill>
                <a:effectLst/>
                <a:uLnTx/>
                <a:uFillTx/>
                <a:latin typeface="Outfit" pitchFamily="2" charset="0"/>
                <a:cs typeface="Arial"/>
                <a:sym typeface="Arial"/>
              </a:rPr>
              <a:t>XploriLab</a:t>
            </a: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 select the icon to connect the device via cable or </a:t>
            </a:r>
            <a:r>
              <a:rPr kumimoji="0" lang="en-US" sz="1400" b="0" i="0" u="none" strike="noStrike" kern="0" cap="none" spc="0" normalizeH="0" baseline="0" noProof="0" dirty="0" err="1">
                <a:ln>
                  <a:noFill/>
                </a:ln>
                <a:solidFill>
                  <a:srgbClr val="595959"/>
                </a:solidFill>
                <a:effectLst/>
                <a:uLnTx/>
                <a:uFillTx/>
                <a:latin typeface="Outfit" pitchFamily="2" charset="0"/>
                <a:cs typeface="Arial"/>
                <a:sym typeface="Arial"/>
              </a:rPr>
              <a:t>bluetooth</a:t>
            </a: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 as applicable</a:t>
            </a:r>
            <a:r>
              <a:rPr kumimoji="0" lang="es-MX" sz="1400" b="0" i="0" u="none" strike="noStrike" kern="0" cap="none" spc="0" normalizeH="0" baseline="0" noProof="0" dirty="0">
                <a:ln>
                  <a:noFill/>
                </a:ln>
                <a:solidFill>
                  <a:srgbClr val="595959"/>
                </a:solidFill>
                <a:effectLst/>
                <a:uLnTx/>
                <a:uFillTx/>
                <a:latin typeface="Outfit" pitchFamily="2" charset="0"/>
                <a:cs typeface="Arial"/>
                <a:sym typeface="Arial"/>
              </a:rPr>
              <a:t>.</a:t>
            </a:r>
            <a:endParaRPr kumimoji="0" sz="1400" b="1" i="0" u="none" strike="noStrike" kern="0" cap="none" spc="0" normalizeH="0" baseline="0" noProof="0" dirty="0">
              <a:ln>
                <a:noFill/>
              </a:ln>
              <a:solidFill>
                <a:srgbClr val="595959"/>
              </a:solidFill>
              <a:effectLst/>
              <a:uLnTx/>
              <a:uFillTx/>
              <a:latin typeface="Outfit" pitchFamily="2" charset="0"/>
              <a:cs typeface="Arial"/>
              <a:sym typeface="Arial"/>
            </a:endParaRPr>
          </a:p>
        </p:txBody>
      </p:sp>
      <p:pic>
        <p:nvPicPr>
          <p:cNvPr id="148" name="Google Shape;148;p5"/>
          <p:cNvPicPr preferRelativeResize="0"/>
          <p:nvPr/>
        </p:nvPicPr>
        <p:blipFill rotWithShape="1">
          <a:blip r:embed="rId3">
            <a:alphaModFix/>
          </a:blip>
          <a:srcRect/>
          <a:stretch/>
        </p:blipFill>
        <p:spPr>
          <a:xfrm>
            <a:off x="5187203" y="3877664"/>
            <a:ext cx="601189" cy="601189"/>
          </a:xfrm>
          <a:prstGeom prst="rect">
            <a:avLst/>
          </a:prstGeom>
          <a:noFill/>
          <a:ln>
            <a:noFill/>
          </a:ln>
        </p:spPr>
      </p:pic>
      <p:pic>
        <p:nvPicPr>
          <p:cNvPr id="149" name="Google Shape;149;p5"/>
          <p:cNvPicPr preferRelativeResize="0"/>
          <p:nvPr/>
        </p:nvPicPr>
        <p:blipFill rotWithShape="1">
          <a:blip r:embed="rId4">
            <a:alphaModFix/>
          </a:blip>
          <a:srcRect/>
          <a:stretch/>
        </p:blipFill>
        <p:spPr>
          <a:xfrm>
            <a:off x="5695687" y="3877664"/>
            <a:ext cx="603603" cy="601189"/>
          </a:xfrm>
          <a:prstGeom prst="rect">
            <a:avLst/>
          </a:prstGeom>
          <a:noFill/>
          <a:ln>
            <a:noFill/>
          </a:ln>
        </p:spPr>
      </p:pic>
      <p:sp>
        <p:nvSpPr>
          <p:cNvPr id="151" name="Google Shape;151;p5"/>
          <p:cNvSpPr txBox="1"/>
          <p:nvPr/>
        </p:nvSpPr>
        <p:spPr>
          <a:xfrm>
            <a:off x="6871421" y="2329696"/>
            <a:ext cx="4722490" cy="523180"/>
          </a:xfrm>
          <a:prstGeom prst="rect">
            <a:avLst/>
          </a:prstGeom>
          <a:noFill/>
          <a:ln>
            <a:noFill/>
          </a:ln>
        </p:spPr>
        <p:txBody>
          <a:bodyPr spcFirstLastPara="1" wrap="square" lIns="91425" tIns="45700" rIns="91425" bIns="45700" anchor="t" anchorCtr="0">
            <a:spAutoFit/>
          </a:bodyPr>
          <a:lstStyle/>
          <a:p>
            <a:pPr>
              <a:defRPr/>
            </a:pP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Turn on your </a:t>
            </a:r>
            <a:r>
              <a:rPr kumimoji="0" lang="en-US" sz="1400" b="0" i="0" u="none" strike="noStrike" kern="0" cap="none" spc="0" normalizeH="0" baseline="0" noProof="0" dirty="0" err="1">
                <a:ln>
                  <a:noFill/>
                </a:ln>
                <a:solidFill>
                  <a:srgbClr val="595959"/>
                </a:solidFill>
                <a:effectLst/>
                <a:uLnTx/>
                <a:uFillTx/>
                <a:latin typeface="Outfit" pitchFamily="2" charset="0"/>
                <a:cs typeface="Arial"/>
                <a:sym typeface="Arial"/>
              </a:rPr>
              <a:t>Xploris</a:t>
            </a: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 and connect it to your computer or tablet</a:t>
            </a:r>
            <a:r>
              <a:rPr kumimoji="0" lang="es-MX" sz="1400" b="0" i="0" u="none" strike="noStrike" kern="0" cap="none" spc="0" normalizeH="0" baseline="0" noProof="0" dirty="0">
                <a:ln>
                  <a:noFill/>
                </a:ln>
                <a:solidFill>
                  <a:srgbClr val="595959"/>
                </a:solidFill>
                <a:effectLst/>
                <a:uLnTx/>
                <a:uFillTx/>
                <a:latin typeface="Outfit" pitchFamily="2" charset="0"/>
                <a:cs typeface="Arial"/>
                <a:sym typeface="Arial"/>
              </a:rPr>
              <a:t>.</a:t>
            </a:r>
            <a:endParaRPr kumimoji="0" sz="1400" b="1" i="0" u="none" strike="noStrike" kern="0" cap="none" spc="0" normalizeH="0" baseline="0" noProof="0" dirty="0">
              <a:ln>
                <a:noFill/>
              </a:ln>
              <a:solidFill>
                <a:srgbClr val="595959"/>
              </a:solidFill>
              <a:effectLst/>
              <a:uLnTx/>
              <a:uFillTx/>
              <a:latin typeface="Outfit" pitchFamily="2" charset="0"/>
              <a:cs typeface="Arial"/>
              <a:sym typeface="Arial"/>
            </a:endParaRPr>
          </a:p>
        </p:txBody>
      </p:sp>
      <p:sp>
        <p:nvSpPr>
          <p:cNvPr id="152" name="Google Shape;152;p5"/>
          <p:cNvSpPr/>
          <p:nvPr/>
        </p:nvSpPr>
        <p:spPr>
          <a:xfrm>
            <a:off x="0" y="-155"/>
            <a:ext cx="12192000" cy="1047905"/>
          </a:xfrm>
          <a:prstGeom prst="rect">
            <a:avLst/>
          </a:prstGeom>
          <a:solidFill>
            <a:srgbClr val="569FA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53" name="Google Shape;153;p5">
            <a:hlinkClick r:id="" action="ppaction://hlinkshowjump?jump=previousslide"/>
          </p:cNvPr>
          <p:cNvPicPr preferRelativeResize="0"/>
          <p:nvPr/>
        </p:nvPicPr>
        <p:blipFill rotWithShape="1">
          <a:blip r:embed="rId5">
            <a:alphaModFix/>
          </a:blip>
          <a:srcRect/>
          <a:stretch/>
        </p:blipFill>
        <p:spPr>
          <a:xfrm>
            <a:off x="9505034" y="123744"/>
            <a:ext cx="740124" cy="740124"/>
          </a:xfrm>
          <a:prstGeom prst="rect">
            <a:avLst/>
          </a:prstGeom>
          <a:noFill/>
          <a:ln>
            <a:noFill/>
          </a:ln>
        </p:spPr>
      </p:pic>
      <p:pic>
        <p:nvPicPr>
          <p:cNvPr id="154" name="Google Shape;154;p5">
            <a:hlinkClick r:id="rId6" action="ppaction://hlinksldjump"/>
          </p:cNvPr>
          <p:cNvPicPr preferRelativeResize="0"/>
          <p:nvPr/>
        </p:nvPicPr>
        <p:blipFill rotWithShape="1">
          <a:blip r:embed="rId7">
            <a:alphaModFix/>
          </a:blip>
          <a:srcRect/>
          <a:stretch/>
        </p:blipFill>
        <p:spPr>
          <a:xfrm>
            <a:off x="11170204" y="122350"/>
            <a:ext cx="740124" cy="740124"/>
          </a:xfrm>
          <a:prstGeom prst="rect">
            <a:avLst/>
          </a:prstGeom>
          <a:noFill/>
          <a:ln>
            <a:noFill/>
          </a:ln>
        </p:spPr>
      </p:pic>
      <p:pic>
        <p:nvPicPr>
          <p:cNvPr id="155" name="Google Shape;155;p5">
            <a:hlinkClick r:id="" action="ppaction://hlinkshowjump?jump=nextslide"/>
          </p:cNvPr>
          <p:cNvPicPr preferRelativeResize="0"/>
          <p:nvPr/>
        </p:nvPicPr>
        <p:blipFill rotWithShape="1">
          <a:blip r:embed="rId8">
            <a:alphaModFix/>
          </a:blip>
          <a:srcRect/>
          <a:stretch/>
        </p:blipFill>
        <p:spPr>
          <a:xfrm>
            <a:off x="10233751" y="122350"/>
            <a:ext cx="740124" cy="741518"/>
          </a:xfrm>
          <a:prstGeom prst="rect">
            <a:avLst/>
          </a:prstGeom>
          <a:noFill/>
          <a:ln>
            <a:noFill/>
          </a:ln>
        </p:spPr>
      </p:pic>
      <p:pic>
        <p:nvPicPr>
          <p:cNvPr id="156" name="Google Shape;156;p5"/>
          <p:cNvPicPr preferRelativeResize="0"/>
          <p:nvPr/>
        </p:nvPicPr>
        <p:blipFill rotWithShape="1">
          <a:blip r:embed="rId9">
            <a:alphaModFix/>
          </a:blip>
          <a:srcRect/>
          <a:stretch/>
        </p:blipFill>
        <p:spPr>
          <a:xfrm>
            <a:off x="692441" y="292484"/>
            <a:ext cx="1665170" cy="462626"/>
          </a:xfrm>
          <a:prstGeom prst="rect">
            <a:avLst/>
          </a:prstGeom>
          <a:noFill/>
          <a:ln>
            <a:noFill/>
          </a:ln>
        </p:spPr>
      </p:pic>
      <p:pic>
        <p:nvPicPr>
          <p:cNvPr id="161" name="Google Shape;161;p5"/>
          <p:cNvPicPr preferRelativeResize="0"/>
          <p:nvPr/>
        </p:nvPicPr>
        <p:blipFill rotWithShape="1">
          <a:blip r:embed="rId10">
            <a:alphaModFix/>
          </a:blip>
          <a:srcRect/>
          <a:stretch/>
        </p:blipFill>
        <p:spPr>
          <a:xfrm>
            <a:off x="5452029" y="3033747"/>
            <a:ext cx="569483" cy="569056"/>
          </a:xfrm>
          <a:prstGeom prst="rect">
            <a:avLst/>
          </a:prstGeom>
          <a:noFill/>
          <a:ln>
            <a:noFill/>
          </a:ln>
        </p:spPr>
      </p:pic>
      <p:sp>
        <p:nvSpPr>
          <p:cNvPr id="162" name="Google Shape;162;p5"/>
          <p:cNvSpPr txBox="1"/>
          <p:nvPr/>
        </p:nvSpPr>
        <p:spPr>
          <a:xfrm>
            <a:off x="6871421" y="3042903"/>
            <a:ext cx="4591196" cy="30773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Open the </a:t>
            </a:r>
            <a:r>
              <a:rPr kumimoji="0" lang="en-US" sz="1400" b="0" i="0" u="none" strike="noStrike" kern="0" cap="none" spc="0" normalizeH="0" baseline="0" noProof="0" dirty="0" err="1">
                <a:ln>
                  <a:noFill/>
                </a:ln>
                <a:solidFill>
                  <a:srgbClr val="595959"/>
                </a:solidFill>
                <a:effectLst/>
                <a:uLnTx/>
                <a:uFillTx/>
                <a:latin typeface="Outfit" pitchFamily="2" charset="0"/>
                <a:cs typeface="Arial"/>
                <a:sym typeface="Arial"/>
              </a:rPr>
              <a:t>XploriLab</a:t>
            </a: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 software on your computer or tablet.</a:t>
            </a:r>
            <a:endParaRPr kumimoji="0" lang="en-US" sz="1400" b="1" i="0" u="none" strike="noStrike" kern="0" cap="none" spc="0" normalizeH="0" baseline="0" noProof="0" dirty="0">
              <a:ln>
                <a:noFill/>
              </a:ln>
              <a:solidFill>
                <a:srgbClr val="595959"/>
              </a:solidFill>
              <a:effectLst/>
              <a:uLnTx/>
              <a:uFillTx/>
              <a:latin typeface="Outfit" pitchFamily="2" charset="0"/>
              <a:cs typeface="Arial"/>
              <a:sym typeface="Arial"/>
            </a:endParaRPr>
          </a:p>
        </p:txBody>
      </p:sp>
      <p:pic>
        <p:nvPicPr>
          <p:cNvPr id="163" name="Google Shape;163;p5"/>
          <p:cNvPicPr preferRelativeResize="0"/>
          <p:nvPr/>
        </p:nvPicPr>
        <p:blipFill rotWithShape="1">
          <a:blip r:embed="rId11">
            <a:alphaModFix/>
          </a:blip>
          <a:srcRect/>
          <a:stretch/>
        </p:blipFill>
        <p:spPr>
          <a:xfrm>
            <a:off x="5487798" y="2285646"/>
            <a:ext cx="478988" cy="566077"/>
          </a:xfrm>
          <a:prstGeom prst="rect">
            <a:avLst/>
          </a:prstGeom>
          <a:noFill/>
          <a:ln>
            <a:noFill/>
          </a:ln>
        </p:spPr>
      </p:pic>
      <p:pic>
        <p:nvPicPr>
          <p:cNvPr id="164" name="Google Shape;164;p5"/>
          <p:cNvPicPr preferRelativeResize="0"/>
          <p:nvPr/>
        </p:nvPicPr>
        <p:blipFill rotWithShape="1">
          <a:blip r:embed="rId12">
            <a:alphaModFix/>
          </a:blip>
          <a:srcRect/>
          <a:stretch/>
        </p:blipFill>
        <p:spPr>
          <a:xfrm>
            <a:off x="5187203" y="4805695"/>
            <a:ext cx="921583" cy="1340484"/>
          </a:xfrm>
          <a:prstGeom prst="rect">
            <a:avLst/>
          </a:prstGeom>
          <a:noFill/>
          <a:ln>
            <a:noFill/>
          </a:ln>
        </p:spPr>
      </p:pic>
      <p:pic>
        <p:nvPicPr>
          <p:cNvPr id="165" name="Google Shape;165;p5"/>
          <p:cNvPicPr preferRelativeResize="0"/>
          <p:nvPr/>
        </p:nvPicPr>
        <p:blipFill rotWithShape="1">
          <a:blip r:embed="rId13">
            <a:alphaModFix/>
          </a:blip>
          <a:srcRect/>
          <a:stretch/>
        </p:blipFill>
        <p:spPr>
          <a:xfrm>
            <a:off x="6371069" y="4805694"/>
            <a:ext cx="1068198" cy="1340485"/>
          </a:xfrm>
          <a:prstGeom prst="rect">
            <a:avLst/>
          </a:prstGeom>
          <a:noFill/>
          <a:ln>
            <a:noFill/>
          </a:ln>
        </p:spPr>
      </p:pic>
      <p:sp>
        <p:nvSpPr>
          <p:cNvPr id="166" name="Google Shape;166;p5"/>
          <p:cNvSpPr txBox="1"/>
          <p:nvPr/>
        </p:nvSpPr>
        <p:spPr>
          <a:xfrm>
            <a:off x="7516295" y="5214346"/>
            <a:ext cx="3653909" cy="523180"/>
          </a:xfrm>
          <a:prstGeom prst="rect">
            <a:avLst/>
          </a:prstGeom>
          <a:noFill/>
          <a:ln>
            <a:noFill/>
          </a:ln>
        </p:spPr>
        <p:txBody>
          <a:bodyPr spcFirstLastPara="1" wrap="square" lIns="91425" tIns="45700" rIns="91425" bIns="45700" anchor="t" anchorCtr="0">
            <a:spAutoFit/>
          </a:bodyPr>
          <a:lstStyle/>
          <a:p>
            <a:pPr>
              <a:buClr>
                <a:srgbClr val="000000"/>
              </a:buClr>
              <a:defRPr/>
            </a:pPr>
            <a:r>
              <a:rPr lang="en-US" sz="1400" dirty="0">
                <a:solidFill>
                  <a:srgbClr val="595959"/>
                </a:solidFill>
                <a:latin typeface="Outfit" pitchFamily="2" charset="0"/>
                <a:sym typeface="Arial"/>
              </a:rPr>
              <a:t>Go to the SCIENCE section and then to DATA LOGGER</a:t>
            </a: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a:t>
            </a:r>
            <a:endParaRPr kumimoji="0" lang="en-US" sz="1400" b="1" i="0" u="none" strike="noStrike" kern="0" cap="none" spc="0" normalizeH="0" baseline="0" noProof="0" dirty="0">
              <a:ln>
                <a:noFill/>
              </a:ln>
              <a:solidFill>
                <a:srgbClr val="595959"/>
              </a:solidFill>
              <a:effectLst/>
              <a:uLnTx/>
              <a:uFillTx/>
              <a:latin typeface="Outfit" pitchFamily="2" charset="0"/>
              <a:cs typeface="Arial"/>
              <a:sym typeface="Arial"/>
            </a:endParaRPr>
          </a:p>
        </p:txBody>
      </p:sp>
      <p:pic>
        <p:nvPicPr>
          <p:cNvPr id="169" name="Google Shape;169;p5"/>
          <p:cNvPicPr preferRelativeResize="0"/>
          <p:nvPr/>
        </p:nvPicPr>
        <p:blipFill rotWithShape="1">
          <a:blip r:embed="rId14">
            <a:alphaModFix/>
          </a:blip>
          <a:srcRect/>
          <a:stretch/>
        </p:blipFill>
        <p:spPr>
          <a:xfrm>
            <a:off x="5490471" y="4027581"/>
            <a:ext cx="251452" cy="320572"/>
          </a:xfrm>
          <a:prstGeom prst="rect">
            <a:avLst/>
          </a:prstGeom>
          <a:noFill/>
          <a:ln>
            <a:noFill/>
          </a:ln>
        </p:spPr>
      </p:pic>
      <p:sp>
        <p:nvSpPr>
          <p:cNvPr id="170" name="Google Shape;170;p5"/>
          <p:cNvSpPr/>
          <p:nvPr/>
        </p:nvSpPr>
        <p:spPr>
          <a:xfrm>
            <a:off x="6186258" y="5350427"/>
            <a:ext cx="218114" cy="251018"/>
          </a:xfrm>
          <a:prstGeom prst="rightArrow">
            <a:avLst>
              <a:gd name="adj1" fmla="val 50000"/>
              <a:gd name="adj2" fmla="val 50000"/>
            </a:avLst>
          </a:prstGeom>
          <a:solidFill>
            <a:srgbClr val="75707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27" name="Grupo 26">
            <a:extLst>
              <a:ext uri="{FF2B5EF4-FFF2-40B4-BE49-F238E27FC236}">
                <a16:creationId xmlns:a16="http://schemas.microsoft.com/office/drawing/2014/main" id="{2D9BCE8B-51F5-4FB3-AF64-546EB59BDAF5}"/>
              </a:ext>
            </a:extLst>
          </p:cNvPr>
          <p:cNvGrpSpPr/>
          <p:nvPr/>
        </p:nvGrpSpPr>
        <p:grpSpPr>
          <a:xfrm>
            <a:off x="951703" y="1589244"/>
            <a:ext cx="4482446" cy="442980"/>
            <a:chOff x="951703" y="1589244"/>
            <a:chExt cx="4084531" cy="442980"/>
          </a:xfrm>
        </p:grpSpPr>
        <p:sp>
          <p:nvSpPr>
            <p:cNvPr id="28" name="Rectángulo: esquinas redondeadas 27">
              <a:extLst>
                <a:ext uri="{FF2B5EF4-FFF2-40B4-BE49-F238E27FC236}">
                  <a16:creationId xmlns:a16="http://schemas.microsoft.com/office/drawing/2014/main" id="{C7B316E3-068A-413D-BB1B-E2716CF0E56E}"/>
                </a:ext>
              </a:extLst>
            </p:cNvPr>
            <p:cNvSpPr/>
            <p:nvPr/>
          </p:nvSpPr>
          <p:spPr>
            <a:xfrm>
              <a:off x="951703" y="1589244"/>
              <a:ext cx="4084531" cy="442980"/>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Setting</a:t>
              </a:r>
              <a:r>
                <a:rPr lang="es-MX" sz="1600" dirty="0">
                  <a:latin typeface="Outfit Medium" pitchFamily="2" charset="0"/>
                </a:rPr>
                <a:t> up </a:t>
              </a:r>
              <a:r>
                <a:rPr lang="es-MX" sz="1600" dirty="0" err="1">
                  <a:latin typeface="Outfit Medium" pitchFamily="2" charset="0"/>
                </a:rPr>
                <a:t>the</a:t>
              </a:r>
              <a:r>
                <a:rPr lang="es-MX" sz="1600" dirty="0">
                  <a:latin typeface="Outfit Medium" pitchFamily="2" charset="0"/>
                </a:rPr>
                <a:t> </a:t>
              </a:r>
              <a:r>
                <a:rPr lang="es-MX" sz="1600" dirty="0" err="1">
                  <a:latin typeface="Outfit Medium" pitchFamily="2" charset="0"/>
                </a:rPr>
                <a:t>experiment</a:t>
              </a:r>
              <a:endParaRPr lang="es-CL" sz="1600" dirty="0">
                <a:highlight>
                  <a:srgbClr val="C0C0C0"/>
                </a:highlight>
                <a:latin typeface="Outfit Medium" pitchFamily="2" charset="0"/>
              </a:endParaRPr>
            </a:p>
          </p:txBody>
        </p:sp>
        <p:sp>
          <p:nvSpPr>
            <p:cNvPr id="29" name="Elipse 28">
              <a:extLst>
                <a:ext uri="{FF2B5EF4-FFF2-40B4-BE49-F238E27FC236}">
                  <a16:creationId xmlns:a16="http://schemas.microsoft.com/office/drawing/2014/main" id="{F0FE6D15-9647-4040-A3CC-01C76057A221}"/>
                </a:ext>
              </a:extLst>
            </p:cNvPr>
            <p:cNvSpPr/>
            <p:nvPr/>
          </p:nvSpPr>
          <p:spPr>
            <a:xfrm>
              <a:off x="1021796" y="1659644"/>
              <a:ext cx="275555"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200" b="1" i="0" u="none" strike="noStrike" kern="0" cap="none" spc="0" normalizeH="0" baseline="0" noProof="0" dirty="0">
                  <a:ln>
                    <a:noFill/>
                  </a:ln>
                  <a:solidFill>
                    <a:srgbClr val="FE999D"/>
                  </a:solidFill>
                  <a:effectLst/>
                  <a:uLnTx/>
                  <a:uFillTx/>
                  <a:latin typeface="Outfit Medium" pitchFamily="2" charset="0"/>
                  <a:ea typeface="+mn-ea"/>
                  <a:cs typeface="+mn-cs"/>
                  <a:sym typeface="Arial"/>
                </a:rPr>
                <a:t>2</a:t>
              </a:r>
              <a:endParaRPr kumimoji="0" lang="es-CL" sz="1200" b="1" i="0" u="none" strike="noStrike" kern="0" cap="none" spc="0" normalizeH="0" baseline="0" noProof="0" dirty="0">
                <a:ln>
                  <a:noFill/>
                </a:ln>
                <a:solidFill>
                  <a:srgbClr val="FE999D"/>
                </a:solidFill>
                <a:effectLst/>
                <a:uLnTx/>
                <a:uFillTx/>
                <a:latin typeface="Outfit Medium" pitchFamily="2" charset="0"/>
                <a:ea typeface="+mn-ea"/>
                <a:cs typeface="+mn-cs"/>
                <a:sym typeface="Arial"/>
              </a:endParaRPr>
            </a:p>
          </p:txBody>
        </p:sp>
      </p:grpSp>
      <p:pic>
        <p:nvPicPr>
          <p:cNvPr id="26" name="Imagen 25">
            <a:extLst>
              <a:ext uri="{FF2B5EF4-FFF2-40B4-BE49-F238E27FC236}">
                <a16:creationId xmlns:a16="http://schemas.microsoft.com/office/drawing/2014/main" id="{873FDCD9-42AD-474C-980A-92312728349C}"/>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1152309" y="2642020"/>
            <a:ext cx="3022935" cy="3022935"/>
          </a:xfrm>
          <a:prstGeom prst="rect">
            <a:avLst/>
          </a:prstGeom>
        </p:spPr>
      </p:pic>
    </p:spTree>
    <p:extLst>
      <p:ext uri="{BB962C8B-B14F-4D97-AF65-F5344CB8AC3E}">
        <p14:creationId xmlns:p14="http://schemas.microsoft.com/office/powerpoint/2010/main" val="1352533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52" name="Rectángulo: esquinas redondeadas 51">
            <a:extLst>
              <a:ext uri="{FF2B5EF4-FFF2-40B4-BE49-F238E27FC236}">
                <a16:creationId xmlns:a16="http://schemas.microsoft.com/office/drawing/2014/main" id="{6303D4AA-BDF5-4B12-A692-71E4BF5A4DFA}"/>
              </a:ext>
            </a:extLst>
          </p:cNvPr>
          <p:cNvSpPr/>
          <p:nvPr/>
        </p:nvSpPr>
        <p:spPr>
          <a:xfrm>
            <a:off x="951704" y="2345450"/>
            <a:ext cx="10218500" cy="4121451"/>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3" name="Imagen 2">
            <a:extLst>
              <a:ext uri="{FF2B5EF4-FFF2-40B4-BE49-F238E27FC236}">
                <a16:creationId xmlns:a16="http://schemas.microsoft.com/office/drawing/2014/main" id="{DE1A5D77-659E-4748-94DA-4606FF22040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20403" y="2497136"/>
            <a:ext cx="2765735" cy="3801072"/>
          </a:xfrm>
          <a:prstGeom prst="rect">
            <a:avLst/>
          </a:prstGeom>
        </p:spPr>
      </p:pic>
      <p:sp>
        <p:nvSpPr>
          <p:cNvPr id="198" name="Google Shape;198;p7"/>
          <p:cNvSpPr txBox="1"/>
          <p:nvPr/>
        </p:nvSpPr>
        <p:spPr>
          <a:xfrm>
            <a:off x="2357612" y="2988630"/>
            <a:ext cx="3445290" cy="22467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rgbClr val="3F3F3F"/>
                </a:solidFill>
                <a:latin typeface="Outfit" pitchFamily="2" charset="0"/>
                <a:sym typeface="Arial"/>
              </a:rPr>
              <a:t>To start any configuration related to the sensors, please select the “setup” icon.</a:t>
            </a:r>
          </a:p>
          <a:p>
            <a:pPr marL="0" marR="0" lvl="0" indent="0" algn="l" rtl="0">
              <a:spcBef>
                <a:spcPts val="0"/>
              </a:spcBef>
              <a:spcAft>
                <a:spcPts val="0"/>
              </a:spcAft>
              <a:buNone/>
            </a:pPr>
            <a:endParaRPr lang="es-MX" sz="1400" dirty="0">
              <a:solidFill>
                <a:srgbClr val="3F3F3F"/>
              </a:solidFill>
              <a:latin typeface="Outfit" pitchFamily="2" charset="0"/>
              <a:sym typeface="Arial"/>
            </a:endParaRPr>
          </a:p>
          <a:p>
            <a:r>
              <a:rPr lang="en-US" dirty="0">
                <a:solidFill>
                  <a:srgbClr val="3F3F3F"/>
                </a:solidFill>
                <a:latin typeface="Outfit" pitchFamily="2" charset="0"/>
              </a:rPr>
              <a:t>The sensor you will use for this activity is the </a:t>
            </a:r>
            <a:r>
              <a:rPr lang="es-ES" sz="1400" b="1" dirty="0">
                <a:solidFill>
                  <a:srgbClr val="026C4E"/>
                </a:solidFill>
                <a:latin typeface="Outfit" pitchFamily="2" charset="0"/>
                <a:sym typeface="Arial"/>
              </a:rPr>
              <a:t>light</a:t>
            </a:r>
            <a:r>
              <a:rPr lang="es-ES" sz="1400" dirty="0">
                <a:solidFill>
                  <a:srgbClr val="3F3F3F"/>
                </a:solidFill>
                <a:latin typeface="Outfit" pitchFamily="2" charset="0"/>
                <a:sym typeface="Arial"/>
              </a:rPr>
              <a:t> </a:t>
            </a:r>
            <a:r>
              <a:rPr lang="en-US" dirty="0">
                <a:solidFill>
                  <a:srgbClr val="3F3F3F"/>
                </a:solidFill>
                <a:latin typeface="Outfit" pitchFamily="2" charset="0"/>
              </a:rPr>
              <a:t>sensor and you will configure it to take </a:t>
            </a:r>
            <a:r>
              <a:rPr lang="en-US" sz="1400" b="1" dirty="0">
                <a:solidFill>
                  <a:srgbClr val="026C4E"/>
                </a:solidFill>
                <a:latin typeface="Outfit" pitchFamily="2" charset="0"/>
              </a:rPr>
              <a:t>manual measurements with a total of 10 samples.</a:t>
            </a:r>
          </a:p>
          <a:p>
            <a:endParaRPr lang="es-MX" sz="1400" dirty="0">
              <a:solidFill>
                <a:srgbClr val="3F3F3F"/>
              </a:solidFill>
              <a:latin typeface="Outfit" pitchFamily="2" charset="0"/>
            </a:endParaRPr>
          </a:p>
          <a:p>
            <a:pPr marL="0" marR="0" lvl="0" indent="0" algn="l" rtl="0">
              <a:spcBef>
                <a:spcPts val="0"/>
              </a:spcBef>
              <a:spcAft>
                <a:spcPts val="0"/>
              </a:spcAft>
              <a:buNone/>
            </a:pPr>
            <a:r>
              <a:rPr lang="en-US" sz="1400" dirty="0">
                <a:solidFill>
                  <a:srgbClr val="3F3F3F"/>
                </a:solidFill>
                <a:latin typeface="Outfit" pitchFamily="2" charset="0"/>
              </a:rPr>
              <a:t>Once the configuration has been completed, select “Apply” to save it.</a:t>
            </a:r>
            <a:endParaRPr lang="es-MX" sz="1400" dirty="0">
              <a:solidFill>
                <a:srgbClr val="3F3F3F"/>
              </a:solidFill>
              <a:latin typeface="Outfit" pitchFamily="2" charset="0"/>
            </a:endParaRPr>
          </a:p>
        </p:txBody>
      </p:sp>
      <p:grpSp>
        <p:nvGrpSpPr>
          <p:cNvPr id="199" name="Google Shape;199;p7"/>
          <p:cNvGrpSpPr/>
          <p:nvPr/>
        </p:nvGrpSpPr>
        <p:grpSpPr>
          <a:xfrm>
            <a:off x="1341123" y="2776068"/>
            <a:ext cx="652932" cy="652932"/>
            <a:chOff x="2072276" y="1848077"/>
            <a:chExt cx="676048" cy="676048"/>
          </a:xfrm>
        </p:grpSpPr>
        <p:sp>
          <p:nvSpPr>
            <p:cNvPr id="200" name="Google Shape;200;p7"/>
            <p:cNvSpPr/>
            <p:nvPr/>
          </p:nvSpPr>
          <p:spPr>
            <a:xfrm>
              <a:off x="2072276" y="1848077"/>
              <a:ext cx="676048" cy="676048"/>
            </a:xfrm>
            <a:prstGeom prst="ellipse">
              <a:avLst/>
            </a:prstGeom>
            <a:solidFill>
              <a:srgbClr val="026C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565380"/>
                </a:solidFill>
                <a:latin typeface="Outfit Medium" pitchFamily="2" charset="0"/>
                <a:sym typeface="Arial"/>
              </a:endParaRPr>
            </a:p>
          </p:txBody>
        </p:sp>
        <p:sp>
          <p:nvSpPr>
            <p:cNvPr id="201" name="Google Shape;201;p7"/>
            <p:cNvSpPr/>
            <p:nvPr/>
          </p:nvSpPr>
          <p:spPr>
            <a:xfrm>
              <a:off x="2195472" y="1967793"/>
              <a:ext cx="429655" cy="42965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b="1" dirty="0">
                  <a:solidFill>
                    <a:srgbClr val="026C4E"/>
                  </a:solidFill>
                  <a:latin typeface="Outfit Medium" pitchFamily="2" charset="0"/>
                  <a:sym typeface="Arial"/>
                </a:rPr>
                <a:t>1</a:t>
              </a:r>
              <a:endParaRPr sz="1800" b="1" dirty="0">
                <a:solidFill>
                  <a:srgbClr val="026C4E"/>
                </a:solidFill>
                <a:latin typeface="Outfit Medium" pitchFamily="2" charset="0"/>
                <a:sym typeface="Arial"/>
              </a:endParaRPr>
            </a:p>
          </p:txBody>
        </p:sp>
      </p:grpSp>
      <p:sp>
        <p:nvSpPr>
          <p:cNvPr id="203" name="Google Shape;203;p7"/>
          <p:cNvSpPr/>
          <p:nvPr/>
        </p:nvSpPr>
        <p:spPr>
          <a:xfrm>
            <a:off x="0" y="-155"/>
            <a:ext cx="12192000" cy="1047905"/>
          </a:xfrm>
          <a:prstGeom prst="rect">
            <a:avLst/>
          </a:prstGeom>
          <a:solidFill>
            <a:srgbClr val="569F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7">
            <a:hlinkClick r:id="" action="ppaction://hlinkshowjump?jump=previousslide"/>
          </p:cNvPr>
          <p:cNvPicPr preferRelativeResize="0"/>
          <p:nvPr/>
        </p:nvPicPr>
        <p:blipFill rotWithShape="1">
          <a:blip r:embed="rId4">
            <a:alphaModFix/>
          </a:blip>
          <a:srcRect/>
          <a:stretch/>
        </p:blipFill>
        <p:spPr>
          <a:xfrm>
            <a:off x="9505034" y="123744"/>
            <a:ext cx="740124" cy="740124"/>
          </a:xfrm>
          <a:prstGeom prst="rect">
            <a:avLst/>
          </a:prstGeom>
          <a:noFill/>
          <a:ln>
            <a:noFill/>
          </a:ln>
        </p:spPr>
      </p:pic>
      <p:pic>
        <p:nvPicPr>
          <p:cNvPr id="205" name="Google Shape;205;p7">
            <a:hlinkClick r:id="rId5" action="ppaction://hlinksldjump"/>
          </p:cNvPr>
          <p:cNvPicPr preferRelativeResize="0"/>
          <p:nvPr/>
        </p:nvPicPr>
        <p:blipFill rotWithShape="1">
          <a:blip r:embed="rId6">
            <a:alphaModFix/>
          </a:blip>
          <a:srcRect/>
          <a:stretch/>
        </p:blipFill>
        <p:spPr>
          <a:xfrm>
            <a:off x="11170204" y="122350"/>
            <a:ext cx="740124" cy="740124"/>
          </a:xfrm>
          <a:prstGeom prst="rect">
            <a:avLst/>
          </a:prstGeom>
          <a:noFill/>
          <a:ln>
            <a:noFill/>
          </a:ln>
        </p:spPr>
      </p:pic>
      <p:pic>
        <p:nvPicPr>
          <p:cNvPr id="206" name="Google Shape;206;p7">
            <a:hlinkClick r:id="" action="ppaction://hlinkshowjump?jump=nextslide"/>
          </p:cNvPr>
          <p:cNvPicPr preferRelativeResize="0"/>
          <p:nvPr/>
        </p:nvPicPr>
        <p:blipFill rotWithShape="1">
          <a:blip r:embed="rId7">
            <a:alphaModFix/>
          </a:blip>
          <a:srcRect/>
          <a:stretch/>
        </p:blipFill>
        <p:spPr>
          <a:xfrm>
            <a:off x="10233751" y="122350"/>
            <a:ext cx="740124" cy="741518"/>
          </a:xfrm>
          <a:prstGeom prst="rect">
            <a:avLst/>
          </a:prstGeom>
          <a:noFill/>
          <a:ln>
            <a:noFill/>
          </a:ln>
        </p:spPr>
      </p:pic>
      <p:pic>
        <p:nvPicPr>
          <p:cNvPr id="207" name="Google Shape;207;p7"/>
          <p:cNvPicPr preferRelativeResize="0"/>
          <p:nvPr/>
        </p:nvPicPr>
        <p:blipFill rotWithShape="1">
          <a:blip r:embed="rId8">
            <a:alphaModFix/>
          </a:blip>
          <a:srcRect/>
          <a:stretch/>
        </p:blipFill>
        <p:spPr>
          <a:xfrm>
            <a:off x="692441" y="292484"/>
            <a:ext cx="1665170" cy="462626"/>
          </a:xfrm>
          <a:prstGeom prst="rect">
            <a:avLst/>
          </a:prstGeom>
          <a:noFill/>
          <a:ln>
            <a:noFill/>
          </a:ln>
        </p:spPr>
      </p:pic>
      <p:pic>
        <p:nvPicPr>
          <p:cNvPr id="208" name="Google Shape;208;p7"/>
          <p:cNvPicPr preferRelativeResize="0"/>
          <p:nvPr/>
        </p:nvPicPr>
        <p:blipFill rotWithShape="1">
          <a:blip r:embed="rId9">
            <a:alphaModFix/>
          </a:blip>
          <a:srcRect/>
          <a:stretch/>
        </p:blipFill>
        <p:spPr>
          <a:xfrm>
            <a:off x="951704" y="1382827"/>
            <a:ext cx="762228" cy="761656"/>
          </a:xfrm>
          <a:prstGeom prst="rect">
            <a:avLst/>
          </a:prstGeom>
          <a:noFill/>
          <a:ln>
            <a:noFill/>
          </a:ln>
        </p:spPr>
      </p:pic>
      <p:sp>
        <p:nvSpPr>
          <p:cNvPr id="209" name="Google Shape;209;p7"/>
          <p:cNvSpPr txBox="1">
            <a:spLocks noGrp="1"/>
          </p:cNvSpPr>
          <p:nvPr>
            <p:ph type="ctrTitle"/>
          </p:nvPr>
        </p:nvSpPr>
        <p:spPr>
          <a:xfrm>
            <a:off x="2227179" y="1890264"/>
            <a:ext cx="3693176" cy="27600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65380"/>
              </a:buClr>
              <a:buSzPts val="1400"/>
              <a:buFont typeface="Arial"/>
              <a:buNone/>
            </a:pPr>
            <a:r>
              <a:rPr lang="es-MX" sz="1400" dirty="0" err="1">
                <a:solidFill>
                  <a:srgbClr val="565380"/>
                </a:solidFill>
                <a:latin typeface="Outfit Medium" pitchFamily="2" charset="0"/>
                <a:ea typeface="Arial"/>
                <a:cs typeface="Arial"/>
                <a:sym typeface="Arial"/>
              </a:rPr>
              <a:t>XploriLab</a:t>
            </a:r>
            <a:r>
              <a:rPr lang="es-MX" sz="1400" dirty="0">
                <a:solidFill>
                  <a:srgbClr val="565380"/>
                </a:solidFill>
                <a:latin typeface="Outfit Medium" pitchFamily="2" charset="0"/>
                <a:ea typeface="Arial"/>
                <a:cs typeface="Arial"/>
                <a:sym typeface="Arial"/>
              </a:rPr>
              <a:t> software </a:t>
            </a:r>
            <a:r>
              <a:rPr lang="es-MX" sz="1400" dirty="0" err="1">
                <a:solidFill>
                  <a:srgbClr val="565380"/>
                </a:solidFill>
                <a:latin typeface="Outfit Medium" pitchFamily="2" charset="0"/>
                <a:ea typeface="Arial"/>
                <a:cs typeface="Arial"/>
                <a:sym typeface="Arial"/>
              </a:rPr>
              <a:t>configuration</a:t>
            </a:r>
            <a:endParaRPr sz="1400" dirty="0">
              <a:solidFill>
                <a:srgbClr val="565380"/>
              </a:solidFill>
              <a:latin typeface="Outfit Medium" pitchFamily="2" charset="0"/>
              <a:ea typeface="Arial"/>
              <a:cs typeface="Arial"/>
              <a:sym typeface="Arial"/>
            </a:endParaRPr>
          </a:p>
        </p:txBody>
      </p:sp>
      <p:pic>
        <p:nvPicPr>
          <p:cNvPr id="210" name="Google Shape;210;p7" descr="Cursor"/>
          <p:cNvPicPr preferRelativeResize="0"/>
          <p:nvPr/>
        </p:nvPicPr>
        <p:blipFill rotWithShape="1">
          <a:blip r:embed="rId10">
            <a:alphaModFix/>
          </a:blip>
          <a:srcRect/>
          <a:stretch/>
        </p:blipFill>
        <p:spPr>
          <a:xfrm>
            <a:off x="1965607" y="1846881"/>
            <a:ext cx="297602" cy="297602"/>
          </a:xfrm>
          <a:prstGeom prst="rect">
            <a:avLst/>
          </a:prstGeom>
          <a:noFill/>
          <a:ln>
            <a:noFill/>
          </a:ln>
        </p:spPr>
      </p:pic>
      <p:grpSp>
        <p:nvGrpSpPr>
          <p:cNvPr id="59" name="Grupo 58">
            <a:extLst>
              <a:ext uri="{FF2B5EF4-FFF2-40B4-BE49-F238E27FC236}">
                <a16:creationId xmlns:a16="http://schemas.microsoft.com/office/drawing/2014/main" id="{3B60A6A0-CB8D-4A6B-8176-B23FCE1EEFCB}"/>
              </a:ext>
            </a:extLst>
          </p:cNvPr>
          <p:cNvGrpSpPr/>
          <p:nvPr/>
        </p:nvGrpSpPr>
        <p:grpSpPr>
          <a:xfrm>
            <a:off x="1887013" y="1377289"/>
            <a:ext cx="4521557" cy="442980"/>
            <a:chOff x="951703" y="1589244"/>
            <a:chExt cx="4084531" cy="442980"/>
          </a:xfrm>
        </p:grpSpPr>
        <p:sp>
          <p:nvSpPr>
            <p:cNvPr id="60" name="Rectángulo: esquinas redondeadas 59">
              <a:extLst>
                <a:ext uri="{FF2B5EF4-FFF2-40B4-BE49-F238E27FC236}">
                  <a16:creationId xmlns:a16="http://schemas.microsoft.com/office/drawing/2014/main" id="{9A9A4BF1-BCD7-4395-B436-987BDFA3E164}"/>
                </a:ext>
              </a:extLst>
            </p:cNvPr>
            <p:cNvSpPr/>
            <p:nvPr/>
          </p:nvSpPr>
          <p:spPr>
            <a:xfrm>
              <a:off x="951703" y="1589244"/>
              <a:ext cx="4084531" cy="442980"/>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Setting</a:t>
              </a:r>
              <a:r>
                <a:rPr lang="es-MX" sz="1600" dirty="0">
                  <a:latin typeface="Outfit Medium" pitchFamily="2" charset="0"/>
                </a:rPr>
                <a:t> up </a:t>
              </a:r>
              <a:r>
                <a:rPr lang="es-MX" sz="1600" dirty="0" err="1">
                  <a:latin typeface="Outfit Medium" pitchFamily="2" charset="0"/>
                </a:rPr>
                <a:t>the</a:t>
              </a:r>
              <a:r>
                <a:rPr lang="es-MX" sz="1600" dirty="0">
                  <a:latin typeface="Outfit Medium" pitchFamily="2" charset="0"/>
                </a:rPr>
                <a:t> </a:t>
              </a:r>
              <a:r>
                <a:rPr lang="es-MX" sz="1600" dirty="0" err="1">
                  <a:latin typeface="Outfit Medium" pitchFamily="2" charset="0"/>
                </a:rPr>
                <a:t>experiment</a:t>
              </a:r>
              <a:endParaRPr lang="es-CL" sz="1600" dirty="0">
                <a:highlight>
                  <a:srgbClr val="C0C0C0"/>
                </a:highlight>
                <a:latin typeface="Outfit Medium" pitchFamily="2" charset="0"/>
              </a:endParaRPr>
            </a:p>
          </p:txBody>
        </p:sp>
        <p:sp>
          <p:nvSpPr>
            <p:cNvPr id="61" name="Elipse 60">
              <a:extLst>
                <a:ext uri="{FF2B5EF4-FFF2-40B4-BE49-F238E27FC236}">
                  <a16:creationId xmlns:a16="http://schemas.microsoft.com/office/drawing/2014/main" id="{4BA2BC66-4AAD-40D2-A4AE-715ECF299A56}"/>
                </a:ext>
              </a:extLst>
            </p:cNvPr>
            <p:cNvSpPr/>
            <p:nvPr/>
          </p:nvSpPr>
          <p:spPr>
            <a:xfrm>
              <a:off x="1021796" y="1659644"/>
              <a:ext cx="273172"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FE999D"/>
                  </a:solidFill>
                  <a:latin typeface="Outfit Medium" pitchFamily="2" charset="0"/>
                </a:rPr>
                <a:t>2</a:t>
              </a:r>
              <a:endParaRPr lang="es-CL" sz="1200" b="1" dirty="0">
                <a:solidFill>
                  <a:srgbClr val="FE999D"/>
                </a:solidFill>
                <a:latin typeface="Outfit Medium" pitchFamily="2" charset="0"/>
              </a:endParaRPr>
            </a:p>
          </p:txBody>
        </p:sp>
      </p:grpSp>
      <p:grpSp>
        <p:nvGrpSpPr>
          <p:cNvPr id="215" name="Google Shape;215;p7"/>
          <p:cNvGrpSpPr/>
          <p:nvPr/>
        </p:nvGrpSpPr>
        <p:grpSpPr>
          <a:xfrm>
            <a:off x="9803149" y="2946515"/>
            <a:ext cx="246488" cy="256763"/>
            <a:chOff x="4113322" y="5382890"/>
            <a:chExt cx="357406" cy="372304"/>
          </a:xfrm>
        </p:grpSpPr>
        <p:sp>
          <p:nvSpPr>
            <p:cNvPr id="216" name="Google Shape;216;p7"/>
            <p:cNvSpPr/>
            <p:nvPr/>
          </p:nvSpPr>
          <p:spPr>
            <a:xfrm>
              <a:off x="4113322" y="5397789"/>
              <a:ext cx="357406" cy="357405"/>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FE999D"/>
                </a:solidFill>
                <a:latin typeface="Outfit Medium" pitchFamily="2" charset="0"/>
                <a:sym typeface="Arial"/>
              </a:endParaRPr>
            </a:p>
          </p:txBody>
        </p:sp>
        <p:pic>
          <p:nvPicPr>
            <p:cNvPr id="217" name="Google Shape;217;p7"/>
            <p:cNvPicPr preferRelativeResize="0"/>
            <p:nvPr/>
          </p:nvPicPr>
          <p:blipFill rotWithShape="1">
            <a:blip r:embed="rId11">
              <a:alphaModFix/>
            </a:blip>
            <a:srcRect/>
            <a:stretch/>
          </p:blipFill>
          <p:spPr>
            <a:xfrm>
              <a:off x="4223288" y="5382890"/>
              <a:ext cx="238392" cy="303922"/>
            </a:xfrm>
            <a:prstGeom prst="rect">
              <a:avLst/>
            </a:prstGeom>
            <a:noFill/>
            <a:ln>
              <a:noFill/>
            </a:ln>
          </p:spPr>
        </p:pic>
      </p:grpSp>
      <p:grpSp>
        <p:nvGrpSpPr>
          <p:cNvPr id="218" name="Google Shape;218;p7"/>
          <p:cNvGrpSpPr/>
          <p:nvPr/>
        </p:nvGrpSpPr>
        <p:grpSpPr>
          <a:xfrm>
            <a:off x="9732031" y="5409483"/>
            <a:ext cx="246488" cy="256763"/>
            <a:chOff x="4113322" y="5382890"/>
            <a:chExt cx="357406" cy="372304"/>
          </a:xfrm>
        </p:grpSpPr>
        <p:sp>
          <p:nvSpPr>
            <p:cNvPr id="219" name="Google Shape;219;p7"/>
            <p:cNvSpPr/>
            <p:nvPr/>
          </p:nvSpPr>
          <p:spPr>
            <a:xfrm>
              <a:off x="4113322" y="5397789"/>
              <a:ext cx="357406" cy="357405"/>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FE999D"/>
                </a:solidFill>
                <a:latin typeface="Outfit Medium" pitchFamily="2" charset="0"/>
                <a:sym typeface="Arial"/>
              </a:endParaRPr>
            </a:p>
          </p:txBody>
        </p:sp>
        <p:pic>
          <p:nvPicPr>
            <p:cNvPr id="220" name="Google Shape;220;p7"/>
            <p:cNvPicPr preferRelativeResize="0"/>
            <p:nvPr/>
          </p:nvPicPr>
          <p:blipFill rotWithShape="1">
            <a:blip r:embed="rId11">
              <a:alphaModFix/>
            </a:blip>
            <a:srcRect/>
            <a:stretch/>
          </p:blipFill>
          <p:spPr>
            <a:xfrm>
              <a:off x="4223288" y="5382890"/>
              <a:ext cx="238392" cy="303922"/>
            </a:xfrm>
            <a:prstGeom prst="rect">
              <a:avLst/>
            </a:prstGeom>
            <a:noFill/>
            <a:ln>
              <a:noFill/>
            </a:ln>
          </p:spPr>
        </p:pic>
      </p:grpSp>
      <p:grpSp>
        <p:nvGrpSpPr>
          <p:cNvPr id="221" name="Google Shape;221;p7"/>
          <p:cNvGrpSpPr/>
          <p:nvPr/>
        </p:nvGrpSpPr>
        <p:grpSpPr>
          <a:xfrm>
            <a:off x="8576217" y="5398243"/>
            <a:ext cx="246488" cy="256763"/>
            <a:chOff x="4113322" y="5382890"/>
            <a:chExt cx="357406" cy="372304"/>
          </a:xfrm>
        </p:grpSpPr>
        <p:sp>
          <p:nvSpPr>
            <p:cNvPr id="222" name="Google Shape;222;p7"/>
            <p:cNvSpPr/>
            <p:nvPr/>
          </p:nvSpPr>
          <p:spPr>
            <a:xfrm>
              <a:off x="4113322" y="5397789"/>
              <a:ext cx="357406" cy="357405"/>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FE999D"/>
                </a:solidFill>
                <a:latin typeface="Outfit Medium" pitchFamily="2" charset="0"/>
                <a:sym typeface="Arial"/>
              </a:endParaRPr>
            </a:p>
          </p:txBody>
        </p:sp>
        <p:pic>
          <p:nvPicPr>
            <p:cNvPr id="223" name="Google Shape;223;p7"/>
            <p:cNvPicPr preferRelativeResize="0"/>
            <p:nvPr/>
          </p:nvPicPr>
          <p:blipFill rotWithShape="1">
            <a:blip r:embed="rId11">
              <a:alphaModFix/>
            </a:blip>
            <a:srcRect/>
            <a:stretch/>
          </p:blipFill>
          <p:spPr>
            <a:xfrm>
              <a:off x="4223288" y="5382890"/>
              <a:ext cx="238392" cy="303922"/>
            </a:xfrm>
            <a:prstGeom prst="rect">
              <a:avLst/>
            </a:prstGeom>
            <a:noFill/>
            <a:ln>
              <a:noFill/>
            </a:ln>
          </p:spPr>
        </p:pic>
      </p:grpSp>
      <p:sp>
        <p:nvSpPr>
          <p:cNvPr id="29" name="Rectángulo 28"/>
          <p:cNvSpPr/>
          <p:nvPr/>
        </p:nvSpPr>
        <p:spPr>
          <a:xfrm>
            <a:off x="9172583" y="5524771"/>
            <a:ext cx="221226" cy="147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1" name="Imagen 30">
            <a:extLst>
              <a:ext uri="{FF2B5EF4-FFF2-40B4-BE49-F238E27FC236}">
                <a16:creationId xmlns:a16="http://schemas.microsoft.com/office/drawing/2014/main" id="{D814375C-8E64-484E-9EC9-192521949263}"/>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5854251" y="2891691"/>
            <a:ext cx="827578" cy="829970"/>
          </a:xfrm>
          <a:prstGeom prst="rect">
            <a:avLst/>
          </a:prstGeom>
        </p:spPr>
      </p:pic>
    </p:spTree>
    <p:extLst>
      <p:ext uri="{BB962C8B-B14F-4D97-AF65-F5344CB8AC3E}">
        <p14:creationId xmlns:p14="http://schemas.microsoft.com/office/powerpoint/2010/main" val="129675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esquinas redondeadas 61">
            <a:extLst>
              <a:ext uri="{FF2B5EF4-FFF2-40B4-BE49-F238E27FC236}">
                <a16:creationId xmlns:a16="http://schemas.microsoft.com/office/drawing/2014/main" id="{2237F837-5B5C-4A3C-960A-F450B3F0EE7E}"/>
              </a:ext>
            </a:extLst>
          </p:cNvPr>
          <p:cNvSpPr/>
          <p:nvPr/>
        </p:nvSpPr>
        <p:spPr>
          <a:xfrm>
            <a:off x="960009" y="2574164"/>
            <a:ext cx="4959737" cy="3493194"/>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3" name="Imagen 12">
            <a:extLst>
              <a:ext uri="{FF2B5EF4-FFF2-40B4-BE49-F238E27FC236}">
                <a16:creationId xmlns:a16="http://schemas.microsoft.com/office/drawing/2014/main" id="{7DAAA6B8-D7C6-41A1-8714-440ECBA3043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667942" y="3860557"/>
            <a:ext cx="2013525" cy="1547157"/>
          </a:xfrm>
          <a:prstGeom prst="rect">
            <a:avLst/>
          </a:prstGeom>
        </p:spPr>
      </p:pic>
      <p:grpSp>
        <p:nvGrpSpPr>
          <p:cNvPr id="31" name="Grupo 30">
            <a:extLst>
              <a:ext uri="{FF2B5EF4-FFF2-40B4-BE49-F238E27FC236}">
                <a16:creationId xmlns:a16="http://schemas.microsoft.com/office/drawing/2014/main" id="{197A9E7C-F6F8-4550-8526-DF5E94E8E624}"/>
              </a:ext>
            </a:extLst>
          </p:cNvPr>
          <p:cNvGrpSpPr/>
          <p:nvPr/>
        </p:nvGrpSpPr>
        <p:grpSpPr>
          <a:xfrm>
            <a:off x="1242221" y="2805331"/>
            <a:ext cx="652932" cy="652932"/>
            <a:chOff x="2072276" y="1848077"/>
            <a:chExt cx="676048" cy="676048"/>
          </a:xfrm>
        </p:grpSpPr>
        <p:sp>
          <p:nvSpPr>
            <p:cNvPr id="34" name="Elipse 33">
              <a:extLst>
                <a:ext uri="{FF2B5EF4-FFF2-40B4-BE49-F238E27FC236}">
                  <a16:creationId xmlns:a16="http://schemas.microsoft.com/office/drawing/2014/main" id="{0CDD7EE9-AD46-4E12-8187-B4B77DE1AAED}"/>
                </a:ext>
              </a:extLst>
            </p:cNvPr>
            <p:cNvSpPr/>
            <p:nvPr/>
          </p:nvSpPr>
          <p:spPr>
            <a:xfrm>
              <a:off x="2072276" y="1848077"/>
              <a:ext cx="676048" cy="676048"/>
            </a:xfrm>
            <a:prstGeom prst="ellipse">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solidFill>
                  <a:srgbClr val="565380"/>
                </a:solidFill>
                <a:latin typeface="Outfit Medium" pitchFamily="2" charset="0"/>
              </a:endParaRPr>
            </a:p>
          </p:txBody>
        </p:sp>
        <p:sp>
          <p:nvSpPr>
            <p:cNvPr id="35" name="Elipse 34">
              <a:extLst>
                <a:ext uri="{FF2B5EF4-FFF2-40B4-BE49-F238E27FC236}">
                  <a16:creationId xmlns:a16="http://schemas.microsoft.com/office/drawing/2014/main" id="{D5831730-4197-40FB-94E9-0DCA92EBE257}"/>
                </a:ext>
              </a:extLst>
            </p:cNvPr>
            <p:cNvSpPr/>
            <p:nvPr/>
          </p:nvSpPr>
          <p:spPr>
            <a:xfrm>
              <a:off x="2195472" y="1967793"/>
              <a:ext cx="429655" cy="429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026C4E"/>
                  </a:solidFill>
                  <a:latin typeface="Outfit Medium" pitchFamily="2" charset="0"/>
                </a:rPr>
                <a:t>2</a:t>
              </a:r>
              <a:endParaRPr lang="es-CL" b="1" dirty="0">
                <a:solidFill>
                  <a:srgbClr val="026C4E"/>
                </a:solidFill>
                <a:latin typeface="Outfit Medium" pitchFamily="2" charset="0"/>
              </a:endParaRPr>
            </a:p>
          </p:txBody>
        </p:sp>
      </p:grpSp>
      <p:sp>
        <p:nvSpPr>
          <p:cNvPr id="36" name="Rectángulo: esquinas redondeadas 61">
            <a:extLst>
              <a:ext uri="{FF2B5EF4-FFF2-40B4-BE49-F238E27FC236}">
                <a16:creationId xmlns:a16="http://schemas.microsoft.com/office/drawing/2014/main" id="{B4058BCC-9296-4CB2-A456-15E8C9FF1968}"/>
              </a:ext>
            </a:extLst>
          </p:cNvPr>
          <p:cNvSpPr/>
          <p:nvPr/>
        </p:nvSpPr>
        <p:spPr>
          <a:xfrm>
            <a:off x="6169409" y="2580047"/>
            <a:ext cx="4959737" cy="3483128"/>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37" name="Grupo 36">
            <a:extLst>
              <a:ext uri="{FF2B5EF4-FFF2-40B4-BE49-F238E27FC236}">
                <a16:creationId xmlns:a16="http://schemas.microsoft.com/office/drawing/2014/main" id="{1C41E3A9-7754-405B-9BD3-7810EBF2E2CE}"/>
              </a:ext>
            </a:extLst>
          </p:cNvPr>
          <p:cNvGrpSpPr/>
          <p:nvPr/>
        </p:nvGrpSpPr>
        <p:grpSpPr>
          <a:xfrm>
            <a:off x="6450980" y="2801970"/>
            <a:ext cx="652932" cy="652932"/>
            <a:chOff x="2072276" y="1848077"/>
            <a:chExt cx="676048" cy="676048"/>
          </a:xfrm>
        </p:grpSpPr>
        <p:sp>
          <p:nvSpPr>
            <p:cNvPr id="44" name="Elipse 43">
              <a:extLst>
                <a:ext uri="{FF2B5EF4-FFF2-40B4-BE49-F238E27FC236}">
                  <a16:creationId xmlns:a16="http://schemas.microsoft.com/office/drawing/2014/main" id="{5654C18D-1462-47AE-976A-E87C69955043}"/>
                </a:ext>
              </a:extLst>
            </p:cNvPr>
            <p:cNvSpPr/>
            <p:nvPr/>
          </p:nvSpPr>
          <p:spPr>
            <a:xfrm>
              <a:off x="2072276" y="1848077"/>
              <a:ext cx="676048" cy="676048"/>
            </a:xfrm>
            <a:prstGeom prst="ellipse">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solidFill>
                  <a:srgbClr val="565380"/>
                </a:solidFill>
                <a:latin typeface="Outfit Medium" pitchFamily="2" charset="0"/>
              </a:endParaRPr>
            </a:p>
          </p:txBody>
        </p:sp>
        <p:sp>
          <p:nvSpPr>
            <p:cNvPr id="45" name="Elipse 44">
              <a:extLst>
                <a:ext uri="{FF2B5EF4-FFF2-40B4-BE49-F238E27FC236}">
                  <a16:creationId xmlns:a16="http://schemas.microsoft.com/office/drawing/2014/main" id="{40DBE7D0-FEAE-4E81-83E6-B93A9CFECF86}"/>
                </a:ext>
              </a:extLst>
            </p:cNvPr>
            <p:cNvSpPr/>
            <p:nvPr/>
          </p:nvSpPr>
          <p:spPr>
            <a:xfrm>
              <a:off x="2195472" y="1967793"/>
              <a:ext cx="429655" cy="429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026C4E"/>
                  </a:solidFill>
                  <a:latin typeface="Outfit Medium" pitchFamily="2" charset="0"/>
                </a:rPr>
                <a:t>3</a:t>
              </a:r>
              <a:endParaRPr lang="es-CL" b="1" dirty="0">
                <a:solidFill>
                  <a:srgbClr val="026C4E"/>
                </a:solidFill>
                <a:latin typeface="Outfit Medium" pitchFamily="2" charset="0"/>
              </a:endParaRPr>
            </a:p>
          </p:txBody>
        </p:sp>
      </p:grpSp>
      <p:sp>
        <p:nvSpPr>
          <p:cNvPr id="63" name="CuadroTexto 62">
            <a:extLst>
              <a:ext uri="{FF2B5EF4-FFF2-40B4-BE49-F238E27FC236}">
                <a16:creationId xmlns:a16="http://schemas.microsoft.com/office/drawing/2014/main" id="{6AE7B39A-0F9F-4DFA-80BE-F9AA6E6C4A1D}"/>
              </a:ext>
            </a:extLst>
          </p:cNvPr>
          <p:cNvSpPr txBox="1"/>
          <p:nvPr/>
        </p:nvSpPr>
        <p:spPr>
          <a:xfrm>
            <a:off x="2025832" y="2891195"/>
            <a:ext cx="3413148" cy="523220"/>
          </a:xfrm>
          <a:prstGeom prst="rect">
            <a:avLst/>
          </a:prstGeom>
          <a:noFill/>
        </p:spPr>
        <p:txBody>
          <a:bodyPr wrap="square" rtlCol="0">
            <a:spAutoFit/>
          </a:bodyPr>
          <a:lstStyle/>
          <a:p>
            <a:r>
              <a:rPr lang="en-US" dirty="0">
                <a:solidFill>
                  <a:schemeClr val="tx1">
                    <a:lumMod val="75000"/>
                    <a:lumOff val="25000"/>
                  </a:schemeClr>
                </a:solidFill>
                <a:latin typeface="Outfit" pitchFamily="2" charset="0"/>
              </a:rPr>
              <a:t>Click the “line” icon on display and select the “bars” option.</a:t>
            </a:r>
          </a:p>
        </p:txBody>
      </p:sp>
      <p:sp>
        <p:nvSpPr>
          <p:cNvPr id="39" name="Rectángulo 38">
            <a:extLst>
              <a:ext uri="{FF2B5EF4-FFF2-40B4-BE49-F238E27FC236}">
                <a16:creationId xmlns:a16="http://schemas.microsoft.com/office/drawing/2014/main" id="{2A4C790B-EF0B-4FEC-BFA4-FB630AB6D1AB}"/>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0" name="Imagen 39">
            <a:hlinkClick r:id="" action="ppaction://hlinkshowjump?jump=previousslide"/>
            <a:extLst>
              <a:ext uri="{FF2B5EF4-FFF2-40B4-BE49-F238E27FC236}">
                <a16:creationId xmlns:a16="http://schemas.microsoft.com/office/drawing/2014/main" id="{5E351AD5-BB20-499D-A28F-6B7CCE7148D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41" name="Imagen 40">
            <a:hlinkClick r:id="rId4" action="ppaction://hlinksldjump"/>
            <a:extLst>
              <a:ext uri="{FF2B5EF4-FFF2-40B4-BE49-F238E27FC236}">
                <a16:creationId xmlns:a16="http://schemas.microsoft.com/office/drawing/2014/main" id="{E38B74CB-C107-4C90-8A46-0B1A4AD6FCE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42" name="Imagen 41">
            <a:hlinkClick r:id="" action="ppaction://hlinkshowjump?jump=nextslide"/>
            <a:extLst>
              <a:ext uri="{FF2B5EF4-FFF2-40B4-BE49-F238E27FC236}">
                <a16:creationId xmlns:a16="http://schemas.microsoft.com/office/drawing/2014/main" id="{F4D7B57C-6754-4979-841F-64270674921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43" name="Imagen 42">
            <a:extLst>
              <a:ext uri="{FF2B5EF4-FFF2-40B4-BE49-F238E27FC236}">
                <a16:creationId xmlns:a16="http://schemas.microsoft.com/office/drawing/2014/main" id="{A702F738-A3AC-4EE1-A89A-4BB8B4396127}"/>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pic>
        <p:nvPicPr>
          <p:cNvPr id="14" name="Imagen 13">
            <a:extLst>
              <a:ext uri="{FF2B5EF4-FFF2-40B4-BE49-F238E27FC236}">
                <a16:creationId xmlns:a16="http://schemas.microsoft.com/office/drawing/2014/main" id="{B57394C6-3392-4EBB-A72F-18A39C903D7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60009" y="1480648"/>
            <a:ext cx="762228" cy="761656"/>
          </a:xfrm>
          <a:prstGeom prst="rect">
            <a:avLst/>
          </a:prstGeom>
        </p:spPr>
      </p:pic>
      <p:sp>
        <p:nvSpPr>
          <p:cNvPr id="48" name="Título 47">
            <a:extLst>
              <a:ext uri="{FF2B5EF4-FFF2-40B4-BE49-F238E27FC236}">
                <a16:creationId xmlns:a16="http://schemas.microsoft.com/office/drawing/2014/main" id="{A0D9BCDA-672A-4EAF-AB92-1BA5CF04F180}"/>
              </a:ext>
            </a:extLst>
          </p:cNvPr>
          <p:cNvSpPr>
            <a:spLocks noGrp="1"/>
          </p:cNvSpPr>
          <p:nvPr>
            <p:ph type="ctrTitle"/>
          </p:nvPr>
        </p:nvSpPr>
        <p:spPr>
          <a:xfrm>
            <a:off x="2235484" y="1988085"/>
            <a:ext cx="3693176" cy="276005"/>
          </a:xfrm>
        </p:spPr>
        <p:txBody>
          <a:bodyPr anchor="ctr">
            <a:noAutofit/>
          </a:bodyPr>
          <a:lstStyle/>
          <a:p>
            <a:pPr algn="l"/>
            <a:r>
              <a:rPr lang="es-MX" sz="1400" dirty="0" err="1">
                <a:solidFill>
                  <a:srgbClr val="565380"/>
                </a:solidFill>
                <a:latin typeface="Outfit Medium" pitchFamily="2" charset="0"/>
                <a:ea typeface="Arial"/>
                <a:cs typeface="Arial"/>
                <a:sym typeface="Arial"/>
              </a:rPr>
              <a:t>XploriLab</a:t>
            </a:r>
            <a:r>
              <a:rPr lang="es-MX" sz="1400" dirty="0">
                <a:solidFill>
                  <a:srgbClr val="565380"/>
                </a:solidFill>
                <a:latin typeface="Outfit Medium" pitchFamily="2" charset="0"/>
                <a:ea typeface="Arial"/>
                <a:cs typeface="Arial"/>
                <a:sym typeface="Arial"/>
              </a:rPr>
              <a:t> software </a:t>
            </a:r>
            <a:r>
              <a:rPr lang="es-MX" sz="1400" dirty="0" err="1">
                <a:solidFill>
                  <a:srgbClr val="565380"/>
                </a:solidFill>
                <a:latin typeface="Outfit Medium" pitchFamily="2" charset="0"/>
                <a:ea typeface="Arial"/>
                <a:cs typeface="Arial"/>
                <a:sym typeface="Arial"/>
              </a:rPr>
              <a:t>configuration</a:t>
            </a:r>
            <a:endParaRPr lang="es-CL" sz="1400" dirty="0">
              <a:solidFill>
                <a:srgbClr val="565380"/>
              </a:solidFill>
              <a:latin typeface="Outfit Medium" pitchFamily="2" charset="0"/>
            </a:endParaRPr>
          </a:p>
        </p:txBody>
      </p:sp>
      <p:pic>
        <p:nvPicPr>
          <p:cNvPr id="50" name="Gráfico 49" descr="Cursor">
            <a:extLst>
              <a:ext uri="{FF2B5EF4-FFF2-40B4-BE49-F238E27FC236}">
                <a16:creationId xmlns:a16="http://schemas.microsoft.com/office/drawing/2014/main" id="{49788137-4179-46B0-BD4D-36F61930C138}"/>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973912" y="1944702"/>
            <a:ext cx="297602" cy="297602"/>
          </a:xfrm>
          <a:prstGeom prst="rect">
            <a:avLst/>
          </a:prstGeom>
        </p:spPr>
      </p:pic>
      <p:grpSp>
        <p:nvGrpSpPr>
          <p:cNvPr id="55" name="Grupo 54">
            <a:extLst>
              <a:ext uri="{FF2B5EF4-FFF2-40B4-BE49-F238E27FC236}">
                <a16:creationId xmlns:a16="http://schemas.microsoft.com/office/drawing/2014/main" id="{0B94AAD3-B671-4234-97DB-9BFEF50A21C7}"/>
              </a:ext>
            </a:extLst>
          </p:cNvPr>
          <p:cNvGrpSpPr/>
          <p:nvPr/>
        </p:nvGrpSpPr>
        <p:grpSpPr>
          <a:xfrm>
            <a:off x="1895318" y="1475110"/>
            <a:ext cx="4521557" cy="442980"/>
            <a:chOff x="951703" y="1589244"/>
            <a:chExt cx="4084531" cy="442980"/>
          </a:xfrm>
        </p:grpSpPr>
        <p:sp>
          <p:nvSpPr>
            <p:cNvPr id="56" name="Rectángulo: esquinas redondeadas 55">
              <a:extLst>
                <a:ext uri="{FF2B5EF4-FFF2-40B4-BE49-F238E27FC236}">
                  <a16:creationId xmlns:a16="http://schemas.microsoft.com/office/drawing/2014/main" id="{7301FC54-9E4A-4086-A21E-7F72E5018ECF}"/>
                </a:ext>
              </a:extLst>
            </p:cNvPr>
            <p:cNvSpPr/>
            <p:nvPr/>
          </p:nvSpPr>
          <p:spPr>
            <a:xfrm>
              <a:off x="951703" y="1589244"/>
              <a:ext cx="4084531" cy="442980"/>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Setting</a:t>
              </a:r>
              <a:r>
                <a:rPr lang="es-MX" sz="1600" dirty="0">
                  <a:latin typeface="Outfit Medium" pitchFamily="2" charset="0"/>
                </a:rPr>
                <a:t> up </a:t>
              </a:r>
              <a:r>
                <a:rPr lang="es-MX" sz="1600" dirty="0" err="1">
                  <a:latin typeface="Outfit Medium" pitchFamily="2" charset="0"/>
                </a:rPr>
                <a:t>the</a:t>
              </a:r>
              <a:r>
                <a:rPr lang="es-MX" sz="1600" dirty="0">
                  <a:latin typeface="Outfit Medium" pitchFamily="2" charset="0"/>
                </a:rPr>
                <a:t> </a:t>
              </a:r>
              <a:r>
                <a:rPr lang="es-MX" sz="1600" dirty="0" err="1">
                  <a:latin typeface="Outfit Medium" pitchFamily="2" charset="0"/>
                </a:rPr>
                <a:t>experiment</a:t>
              </a:r>
              <a:endParaRPr lang="es-CL" sz="1600" dirty="0">
                <a:highlight>
                  <a:srgbClr val="C0C0C0"/>
                </a:highlight>
                <a:latin typeface="Outfit Medium" pitchFamily="2" charset="0"/>
              </a:endParaRPr>
            </a:p>
          </p:txBody>
        </p:sp>
        <p:sp>
          <p:nvSpPr>
            <p:cNvPr id="57" name="Elipse 56">
              <a:extLst>
                <a:ext uri="{FF2B5EF4-FFF2-40B4-BE49-F238E27FC236}">
                  <a16:creationId xmlns:a16="http://schemas.microsoft.com/office/drawing/2014/main" id="{AD8FA60D-C8E0-4E12-9B60-AE4A73544797}"/>
                </a:ext>
              </a:extLst>
            </p:cNvPr>
            <p:cNvSpPr/>
            <p:nvPr/>
          </p:nvSpPr>
          <p:spPr>
            <a:xfrm>
              <a:off x="1021796" y="1659644"/>
              <a:ext cx="273172"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FE999D"/>
                  </a:solidFill>
                  <a:latin typeface="Outfit Medium" pitchFamily="2" charset="0"/>
                </a:rPr>
                <a:t>2</a:t>
              </a:r>
              <a:endParaRPr lang="es-CL" sz="1200" b="1" dirty="0">
                <a:solidFill>
                  <a:srgbClr val="FE999D"/>
                </a:solidFill>
                <a:latin typeface="Outfit Medium" pitchFamily="2" charset="0"/>
              </a:endParaRPr>
            </a:p>
          </p:txBody>
        </p:sp>
      </p:grpSp>
      <p:sp>
        <p:nvSpPr>
          <p:cNvPr id="38" name="CuadroTexto 37">
            <a:extLst>
              <a:ext uri="{FF2B5EF4-FFF2-40B4-BE49-F238E27FC236}">
                <a16:creationId xmlns:a16="http://schemas.microsoft.com/office/drawing/2014/main" id="{A38EBB8F-46E9-4D86-9844-5C6AFA2B3752}"/>
              </a:ext>
            </a:extLst>
          </p:cNvPr>
          <p:cNvSpPr txBox="1"/>
          <p:nvPr/>
        </p:nvSpPr>
        <p:spPr>
          <a:xfrm>
            <a:off x="7385483" y="2891195"/>
            <a:ext cx="3255721" cy="954107"/>
          </a:xfrm>
          <a:prstGeom prst="rect">
            <a:avLst/>
          </a:prstGeom>
          <a:noFill/>
        </p:spPr>
        <p:txBody>
          <a:bodyPr wrap="square" rtlCol="0">
            <a:spAutoFit/>
          </a:bodyPr>
          <a:lstStyle/>
          <a:p>
            <a:r>
              <a:rPr lang="en-US" dirty="0">
                <a:solidFill>
                  <a:schemeClr val="tx1">
                    <a:lumMod val="75000"/>
                    <a:lumOff val="25000"/>
                  </a:schemeClr>
                </a:solidFill>
                <a:latin typeface="Outfit" pitchFamily="2" charset="0"/>
              </a:rPr>
              <a:t>Click the </a:t>
            </a:r>
            <a:r>
              <a:rPr lang="en-US" dirty="0">
                <a:solidFill>
                  <a:srgbClr val="026C4E"/>
                </a:solidFill>
                <a:latin typeface="Outfit" pitchFamily="2" charset="0"/>
              </a:rPr>
              <a:t>PLAY </a:t>
            </a:r>
            <a:r>
              <a:rPr lang="en-US" dirty="0">
                <a:solidFill>
                  <a:schemeClr val="tx1">
                    <a:lumMod val="75000"/>
                    <a:lumOff val="25000"/>
                  </a:schemeClr>
                </a:solidFill>
                <a:latin typeface="Outfit" pitchFamily="2" charset="0"/>
              </a:rPr>
              <a:t>icon to start recording. Then, when you want to collect a new measurement -   press the Light key on the </a:t>
            </a:r>
            <a:r>
              <a:rPr lang="en-US" dirty="0" err="1">
                <a:solidFill>
                  <a:schemeClr val="tx1">
                    <a:lumMod val="75000"/>
                    <a:lumOff val="25000"/>
                  </a:schemeClr>
                </a:solidFill>
                <a:latin typeface="Outfit" pitchFamily="2" charset="0"/>
              </a:rPr>
              <a:t>Xploris</a:t>
            </a:r>
            <a:r>
              <a:rPr lang="en-US" dirty="0">
                <a:solidFill>
                  <a:schemeClr val="tx1">
                    <a:lumMod val="75000"/>
                    <a:lumOff val="25000"/>
                  </a:schemeClr>
                </a:solidFill>
                <a:latin typeface="Outfit" pitchFamily="2" charset="0"/>
              </a:rPr>
              <a:t>.</a:t>
            </a:r>
          </a:p>
        </p:txBody>
      </p:sp>
      <p:cxnSp>
        <p:nvCxnSpPr>
          <p:cNvPr id="5" name="Conector recto de flecha 4"/>
          <p:cNvCxnSpPr/>
          <p:nvPr/>
        </p:nvCxnSpPr>
        <p:spPr>
          <a:xfrm flipV="1">
            <a:off x="2830626" y="4582026"/>
            <a:ext cx="737419" cy="9832"/>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2675A591-5C1E-49FD-9A55-D360B3EB370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63946" y="4454551"/>
            <a:ext cx="1200329" cy="1200329"/>
          </a:xfrm>
          <a:prstGeom prst="rect">
            <a:avLst/>
          </a:prstGeom>
          <a:effectLst>
            <a:outerShdw blurRad="50800" dist="38100" dir="2700000" sx="101000" sy="101000" algn="tl" rotWithShape="0">
              <a:prstClr val="black">
                <a:alpha val="40000"/>
              </a:prstClr>
            </a:outerShdw>
          </a:effectLst>
        </p:spPr>
      </p:pic>
      <p:grpSp>
        <p:nvGrpSpPr>
          <p:cNvPr id="46" name="Google Shape;215;p7">
            <a:extLst>
              <a:ext uri="{FF2B5EF4-FFF2-40B4-BE49-F238E27FC236}">
                <a16:creationId xmlns:a16="http://schemas.microsoft.com/office/drawing/2014/main" id="{547289B1-FCAB-4B2E-AE4D-49472945FA74}"/>
              </a:ext>
            </a:extLst>
          </p:cNvPr>
          <p:cNvGrpSpPr/>
          <p:nvPr/>
        </p:nvGrpSpPr>
        <p:grpSpPr>
          <a:xfrm>
            <a:off x="5048897" y="4421581"/>
            <a:ext cx="246488" cy="256763"/>
            <a:chOff x="4113322" y="5382890"/>
            <a:chExt cx="357406" cy="372304"/>
          </a:xfrm>
        </p:grpSpPr>
        <p:sp>
          <p:nvSpPr>
            <p:cNvPr id="47" name="Google Shape;216;p7">
              <a:extLst>
                <a:ext uri="{FF2B5EF4-FFF2-40B4-BE49-F238E27FC236}">
                  <a16:creationId xmlns:a16="http://schemas.microsoft.com/office/drawing/2014/main" id="{CA7856FF-1B6F-4CA0-BCEC-936B7C24DF20}"/>
                </a:ext>
              </a:extLst>
            </p:cNvPr>
            <p:cNvSpPr/>
            <p:nvPr/>
          </p:nvSpPr>
          <p:spPr>
            <a:xfrm>
              <a:off x="4113322" y="5397789"/>
              <a:ext cx="357406" cy="357405"/>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FE999D"/>
                </a:solidFill>
                <a:latin typeface="Outfit Medium" pitchFamily="2" charset="0"/>
                <a:sym typeface="Arial"/>
              </a:endParaRPr>
            </a:p>
          </p:txBody>
        </p:sp>
        <p:pic>
          <p:nvPicPr>
            <p:cNvPr id="49" name="Google Shape;217;p7">
              <a:extLst>
                <a:ext uri="{FF2B5EF4-FFF2-40B4-BE49-F238E27FC236}">
                  <a16:creationId xmlns:a16="http://schemas.microsoft.com/office/drawing/2014/main" id="{A948370F-21C9-4E7C-B650-C7F633CC6D5E}"/>
                </a:ext>
              </a:extLst>
            </p:cNvPr>
            <p:cNvPicPr preferRelativeResize="0"/>
            <p:nvPr/>
          </p:nvPicPr>
          <p:blipFill rotWithShape="1">
            <a:blip r:embed="rId12">
              <a:alphaModFix/>
            </a:blip>
            <a:srcRect/>
            <a:stretch/>
          </p:blipFill>
          <p:spPr>
            <a:xfrm>
              <a:off x="4223288" y="5382890"/>
              <a:ext cx="238392" cy="303922"/>
            </a:xfrm>
            <a:prstGeom prst="rect">
              <a:avLst/>
            </a:prstGeom>
            <a:noFill/>
            <a:ln>
              <a:noFill/>
            </a:ln>
          </p:spPr>
        </p:pic>
      </p:grpSp>
      <p:pic>
        <p:nvPicPr>
          <p:cNvPr id="8" name="Imagen 7">
            <a:extLst>
              <a:ext uri="{FF2B5EF4-FFF2-40B4-BE49-F238E27FC236}">
                <a16:creationId xmlns:a16="http://schemas.microsoft.com/office/drawing/2014/main" id="{2394F0EE-ED06-416F-81D3-E04B31994E43}"/>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1361205" y="4314015"/>
            <a:ext cx="1387768" cy="640242"/>
          </a:xfrm>
          <a:prstGeom prst="rect">
            <a:avLst/>
          </a:prstGeom>
        </p:spPr>
      </p:pic>
    </p:spTree>
    <p:extLst>
      <p:ext uri="{BB962C8B-B14F-4D97-AF65-F5344CB8AC3E}">
        <p14:creationId xmlns:p14="http://schemas.microsoft.com/office/powerpoint/2010/main" val="359861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15" name="Rectángulo: esquinas redondeadas 14">
            <a:extLst>
              <a:ext uri="{FF2B5EF4-FFF2-40B4-BE49-F238E27FC236}">
                <a16:creationId xmlns:a16="http://schemas.microsoft.com/office/drawing/2014/main" id="{43C27C03-9ABB-4AD0-B712-A35A7071E55A}"/>
              </a:ext>
            </a:extLst>
          </p:cNvPr>
          <p:cNvSpPr/>
          <p:nvPr/>
        </p:nvSpPr>
        <p:spPr>
          <a:xfrm>
            <a:off x="951704" y="3220890"/>
            <a:ext cx="10288593" cy="3117621"/>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5" name="Grupo 4">
            <a:extLst>
              <a:ext uri="{FF2B5EF4-FFF2-40B4-BE49-F238E27FC236}">
                <a16:creationId xmlns:a16="http://schemas.microsoft.com/office/drawing/2014/main" id="{A3C6FF4B-0EAB-450E-BEC3-F01D372A97FE}"/>
              </a:ext>
            </a:extLst>
          </p:cNvPr>
          <p:cNvGrpSpPr/>
          <p:nvPr/>
        </p:nvGrpSpPr>
        <p:grpSpPr>
          <a:xfrm>
            <a:off x="1945952" y="3816820"/>
            <a:ext cx="2235117" cy="2230665"/>
            <a:chOff x="1625496" y="3741927"/>
            <a:chExt cx="2235117" cy="2230665"/>
          </a:xfrm>
        </p:grpSpPr>
        <p:pic>
          <p:nvPicPr>
            <p:cNvPr id="242" name="Google Shape;242;p8"/>
            <p:cNvPicPr preferRelativeResize="0"/>
            <p:nvPr/>
          </p:nvPicPr>
          <p:blipFill rotWithShape="1">
            <a:blip r:embed="rId3">
              <a:alphaModFix/>
            </a:blip>
            <a:srcRect/>
            <a:stretch/>
          </p:blipFill>
          <p:spPr>
            <a:xfrm>
              <a:off x="1625496" y="3741927"/>
              <a:ext cx="2235117" cy="2230665"/>
            </a:xfrm>
            <a:prstGeom prst="rect">
              <a:avLst/>
            </a:prstGeom>
            <a:noFill/>
            <a:ln>
              <a:noFill/>
            </a:ln>
          </p:spPr>
        </p:pic>
        <p:pic>
          <p:nvPicPr>
            <p:cNvPr id="4" name="Imagen 3">
              <a:extLst>
                <a:ext uri="{FF2B5EF4-FFF2-40B4-BE49-F238E27FC236}">
                  <a16:creationId xmlns:a16="http://schemas.microsoft.com/office/drawing/2014/main" id="{D019BAB3-49AA-44F5-A3E4-0ED8449D54D5}"/>
                </a:ext>
              </a:extLst>
            </p:cNvPr>
            <p:cNvPicPr>
              <a:picLocks noChangeAspect="1"/>
            </p:cNvPicPr>
            <p:nvPr/>
          </p:nvPicPr>
          <p:blipFill>
            <a:blip r:embed="rId4"/>
            <a:stretch>
              <a:fillRect/>
            </a:stretch>
          </p:blipFill>
          <p:spPr>
            <a:xfrm>
              <a:off x="2277463" y="4400436"/>
              <a:ext cx="790761" cy="776429"/>
            </a:xfrm>
            <a:prstGeom prst="rect">
              <a:avLst/>
            </a:prstGeom>
          </p:spPr>
        </p:pic>
      </p:grpSp>
      <p:sp>
        <p:nvSpPr>
          <p:cNvPr id="232" name="Google Shape;232;p8"/>
          <p:cNvSpPr/>
          <p:nvPr/>
        </p:nvSpPr>
        <p:spPr>
          <a:xfrm>
            <a:off x="0" y="-155"/>
            <a:ext cx="12192000" cy="1047905"/>
          </a:xfrm>
          <a:prstGeom prst="rect">
            <a:avLst/>
          </a:prstGeom>
          <a:solidFill>
            <a:srgbClr val="569F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3" name="Google Shape;233;p8">
            <a:hlinkClick r:id="" action="ppaction://hlinkshowjump?jump=previousslide"/>
          </p:cNvPr>
          <p:cNvPicPr preferRelativeResize="0"/>
          <p:nvPr/>
        </p:nvPicPr>
        <p:blipFill rotWithShape="1">
          <a:blip r:embed="rId5">
            <a:alphaModFix/>
          </a:blip>
          <a:srcRect/>
          <a:stretch/>
        </p:blipFill>
        <p:spPr>
          <a:xfrm>
            <a:off x="9505034" y="123744"/>
            <a:ext cx="740124" cy="740124"/>
          </a:xfrm>
          <a:prstGeom prst="rect">
            <a:avLst/>
          </a:prstGeom>
          <a:noFill/>
          <a:ln>
            <a:noFill/>
          </a:ln>
        </p:spPr>
      </p:pic>
      <p:pic>
        <p:nvPicPr>
          <p:cNvPr id="234" name="Google Shape;234;p8">
            <a:hlinkClick r:id="rId6" action="ppaction://hlinksldjump"/>
          </p:cNvPr>
          <p:cNvPicPr preferRelativeResize="0"/>
          <p:nvPr/>
        </p:nvPicPr>
        <p:blipFill rotWithShape="1">
          <a:blip r:embed="rId7">
            <a:alphaModFix/>
          </a:blip>
          <a:srcRect/>
          <a:stretch/>
        </p:blipFill>
        <p:spPr>
          <a:xfrm>
            <a:off x="11170204" y="122350"/>
            <a:ext cx="740124" cy="740124"/>
          </a:xfrm>
          <a:prstGeom prst="rect">
            <a:avLst/>
          </a:prstGeom>
          <a:noFill/>
          <a:ln>
            <a:noFill/>
          </a:ln>
        </p:spPr>
      </p:pic>
      <p:pic>
        <p:nvPicPr>
          <p:cNvPr id="235" name="Google Shape;235;p8">
            <a:hlinkClick r:id="" action="ppaction://hlinkshowjump?jump=nextslide"/>
          </p:cNvPr>
          <p:cNvPicPr preferRelativeResize="0"/>
          <p:nvPr/>
        </p:nvPicPr>
        <p:blipFill rotWithShape="1">
          <a:blip r:embed="rId8">
            <a:alphaModFix/>
          </a:blip>
          <a:srcRect/>
          <a:stretch/>
        </p:blipFill>
        <p:spPr>
          <a:xfrm>
            <a:off x="10233751" y="122350"/>
            <a:ext cx="740124" cy="741518"/>
          </a:xfrm>
          <a:prstGeom prst="rect">
            <a:avLst/>
          </a:prstGeom>
          <a:noFill/>
          <a:ln>
            <a:noFill/>
          </a:ln>
        </p:spPr>
      </p:pic>
      <p:pic>
        <p:nvPicPr>
          <p:cNvPr id="236" name="Google Shape;236;p8"/>
          <p:cNvPicPr preferRelativeResize="0"/>
          <p:nvPr/>
        </p:nvPicPr>
        <p:blipFill rotWithShape="1">
          <a:blip r:embed="rId9">
            <a:alphaModFix/>
          </a:blip>
          <a:srcRect/>
          <a:stretch/>
        </p:blipFill>
        <p:spPr>
          <a:xfrm>
            <a:off x="692441" y="292484"/>
            <a:ext cx="1665170" cy="462626"/>
          </a:xfrm>
          <a:prstGeom prst="rect">
            <a:avLst/>
          </a:prstGeom>
          <a:noFill/>
          <a:ln>
            <a:noFill/>
          </a:ln>
        </p:spPr>
      </p:pic>
      <p:sp>
        <p:nvSpPr>
          <p:cNvPr id="237" name="Google Shape;237;p8"/>
          <p:cNvSpPr txBox="1"/>
          <p:nvPr/>
        </p:nvSpPr>
        <p:spPr>
          <a:xfrm>
            <a:off x="951704" y="2181117"/>
            <a:ext cx="10517764" cy="738623"/>
          </a:xfrm>
          <a:prstGeom prst="rect">
            <a:avLst/>
          </a:prstGeom>
          <a:noFill/>
          <a:ln>
            <a:noFill/>
          </a:ln>
        </p:spPr>
        <p:txBody>
          <a:bodyPr spcFirstLastPara="1" wrap="square" lIns="91425" tIns="45700" rIns="91425" bIns="45700" anchor="t" anchorCtr="0">
            <a:spAutoFit/>
          </a:bodyPr>
          <a:lstStyle/>
          <a:p>
            <a:pPr algn="just"/>
            <a:r>
              <a:rPr lang="en-US" dirty="0">
                <a:solidFill>
                  <a:schemeClr val="tx1">
                    <a:lumMod val="65000"/>
                    <a:lumOff val="35000"/>
                  </a:schemeClr>
                </a:solidFill>
                <a:latin typeface="Outfit" pitchFamily="2" charset="0"/>
              </a:rPr>
              <a:t>Carefully watch the </a:t>
            </a:r>
            <a:r>
              <a:rPr lang="en-US" dirty="0" err="1">
                <a:solidFill>
                  <a:schemeClr val="tx1">
                    <a:lumMod val="65000"/>
                    <a:lumOff val="35000"/>
                  </a:schemeClr>
                </a:solidFill>
                <a:latin typeface="Outfit" pitchFamily="2" charset="0"/>
              </a:rPr>
              <a:t>Xploris</a:t>
            </a:r>
            <a:r>
              <a:rPr lang="en-US" dirty="0">
                <a:solidFill>
                  <a:schemeClr val="tx1">
                    <a:lumMod val="65000"/>
                    <a:lumOff val="35000"/>
                  </a:schemeClr>
                </a:solidFill>
                <a:latin typeface="Outfit" pitchFamily="2" charset="0"/>
              </a:rPr>
              <a:t> screen to take measurements manually. Wait for the data to stabilize before recording them.</a:t>
            </a:r>
          </a:p>
          <a:p>
            <a:pPr algn="just"/>
            <a:endParaRPr lang="es-MX" dirty="0">
              <a:solidFill>
                <a:schemeClr val="tx1">
                  <a:lumMod val="65000"/>
                  <a:lumOff val="35000"/>
                </a:schemeClr>
              </a:solidFill>
              <a:latin typeface="Outfit" pitchFamily="2" charset="0"/>
            </a:endParaRPr>
          </a:p>
          <a:p>
            <a:pPr algn="just"/>
            <a:r>
              <a:rPr lang="en-US" dirty="0">
                <a:solidFill>
                  <a:schemeClr val="tx1">
                    <a:lumMod val="65000"/>
                    <a:lumOff val="35000"/>
                  </a:schemeClr>
                </a:solidFill>
                <a:latin typeface="Outfit" pitchFamily="2" charset="0"/>
              </a:rPr>
              <a:t>Take a sample for each of the surfaces, so you will get 3 bars, as in the graph below.</a:t>
            </a:r>
            <a:endParaRPr lang="es-MX" dirty="0">
              <a:solidFill>
                <a:schemeClr val="tx1">
                  <a:lumMod val="65000"/>
                  <a:lumOff val="35000"/>
                </a:schemeClr>
              </a:solidFill>
              <a:latin typeface="Outfit" pitchFamily="2" charset="0"/>
            </a:endParaRPr>
          </a:p>
        </p:txBody>
      </p:sp>
      <p:grpSp>
        <p:nvGrpSpPr>
          <p:cNvPr id="238" name="Google Shape;238;p8"/>
          <p:cNvGrpSpPr/>
          <p:nvPr/>
        </p:nvGrpSpPr>
        <p:grpSpPr>
          <a:xfrm>
            <a:off x="951704" y="1589244"/>
            <a:ext cx="3554982" cy="442980"/>
            <a:chOff x="951704" y="1589244"/>
            <a:chExt cx="3270976" cy="442980"/>
          </a:xfrm>
        </p:grpSpPr>
        <p:sp>
          <p:nvSpPr>
            <p:cNvPr id="239" name="Google Shape;239;p8"/>
            <p:cNvSpPr/>
            <p:nvPr/>
          </p:nvSpPr>
          <p:spPr>
            <a:xfrm>
              <a:off x="951704" y="1589244"/>
              <a:ext cx="3270976" cy="442980"/>
            </a:xfrm>
            <a:prstGeom prst="roundRect">
              <a:avLst>
                <a:gd name="adj" fmla="val 50000"/>
              </a:avLst>
            </a:prstGeom>
            <a:solidFill>
              <a:srgbClr val="EAA6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600" dirty="0">
                  <a:solidFill>
                    <a:schemeClr val="lt1"/>
                  </a:solidFill>
                  <a:latin typeface="Outfit Medium" pitchFamily="2" charset="0"/>
                  <a:sym typeface="Arial"/>
                </a:rPr>
                <a:t>Data </a:t>
              </a:r>
              <a:r>
                <a:rPr lang="es-MX" sz="1600" dirty="0" err="1">
                  <a:solidFill>
                    <a:schemeClr val="lt1"/>
                  </a:solidFill>
                  <a:latin typeface="Outfit Medium" pitchFamily="2" charset="0"/>
                  <a:sym typeface="Arial"/>
                </a:rPr>
                <a:t>collection</a:t>
              </a:r>
              <a:endParaRPr dirty="0">
                <a:latin typeface="Outfit Medium" pitchFamily="2" charset="0"/>
              </a:endParaRPr>
            </a:p>
          </p:txBody>
        </p:sp>
        <p:sp>
          <p:nvSpPr>
            <p:cNvPr id="240" name="Google Shape;240;p8"/>
            <p:cNvSpPr/>
            <p:nvPr/>
          </p:nvSpPr>
          <p:spPr>
            <a:xfrm>
              <a:off x="1021796" y="1659644"/>
              <a:ext cx="278241" cy="3021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200" b="1" dirty="0">
                  <a:solidFill>
                    <a:srgbClr val="EAA605"/>
                  </a:solidFill>
                  <a:latin typeface="Outfit Medium" pitchFamily="2" charset="0"/>
                </a:rPr>
                <a:t>3</a:t>
              </a:r>
              <a:endParaRPr sz="1200" b="1" dirty="0">
                <a:solidFill>
                  <a:srgbClr val="EAA605"/>
                </a:solidFill>
                <a:latin typeface="Outfit Medium" pitchFamily="2" charset="0"/>
                <a:sym typeface="Arial"/>
              </a:endParaRPr>
            </a:p>
          </p:txBody>
        </p:sp>
      </p:grpSp>
      <p:pic>
        <p:nvPicPr>
          <p:cNvPr id="17" name="Imagen 16">
            <a:extLst>
              <a:ext uri="{FF2B5EF4-FFF2-40B4-BE49-F238E27FC236}">
                <a16:creationId xmlns:a16="http://schemas.microsoft.com/office/drawing/2014/main" id="{EA6C854F-C635-4E2B-9C61-5C2BFFC9C4E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32397" y="3416366"/>
            <a:ext cx="943766" cy="943766"/>
          </a:xfrm>
          <a:prstGeom prst="rect">
            <a:avLst/>
          </a:prstGeom>
        </p:spPr>
      </p:pic>
      <p:sp>
        <p:nvSpPr>
          <p:cNvPr id="18" name="Rectángulo redondeado 3">
            <a:extLst>
              <a:ext uri="{FF2B5EF4-FFF2-40B4-BE49-F238E27FC236}">
                <a16:creationId xmlns:a16="http://schemas.microsoft.com/office/drawing/2014/main" id="{40802E02-089F-47F5-92DE-42B7D9AA2C1C}"/>
              </a:ext>
            </a:extLst>
          </p:cNvPr>
          <p:cNvSpPr/>
          <p:nvPr/>
        </p:nvSpPr>
        <p:spPr>
          <a:xfrm>
            <a:off x="2274421" y="3984946"/>
            <a:ext cx="480310" cy="490383"/>
          </a:xfrm>
          <a:prstGeom prst="roundRect">
            <a:avLst/>
          </a:prstGeom>
          <a:noFill/>
          <a:ln w="38100">
            <a:solidFill>
              <a:srgbClr val="DD2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Conector recto de flecha 18">
            <a:extLst>
              <a:ext uri="{FF2B5EF4-FFF2-40B4-BE49-F238E27FC236}">
                <a16:creationId xmlns:a16="http://schemas.microsoft.com/office/drawing/2014/main" id="{481EDFFD-55AD-403A-93CB-90AE83557E11}"/>
              </a:ext>
            </a:extLst>
          </p:cNvPr>
          <p:cNvCxnSpPr>
            <a:cxnSpLocks/>
          </p:cNvCxnSpPr>
          <p:nvPr/>
        </p:nvCxnSpPr>
        <p:spPr>
          <a:xfrm flipV="1">
            <a:off x="1466408" y="4374033"/>
            <a:ext cx="758148" cy="595203"/>
          </a:xfrm>
          <a:prstGeom prst="straightConnector1">
            <a:avLst/>
          </a:prstGeom>
          <a:ln w="57150">
            <a:solidFill>
              <a:srgbClr val="DD2120"/>
            </a:solidFill>
            <a:tailEnd type="triangle"/>
          </a:ln>
        </p:spPr>
        <p:style>
          <a:lnRef idx="1">
            <a:schemeClr val="accent1"/>
          </a:lnRef>
          <a:fillRef idx="0">
            <a:schemeClr val="accent1"/>
          </a:fillRef>
          <a:effectRef idx="0">
            <a:schemeClr val="accent1"/>
          </a:effectRef>
          <a:fontRef idx="minor">
            <a:schemeClr val="tx1"/>
          </a:fontRef>
        </p:style>
      </p:cxnSp>
      <p:pic>
        <p:nvPicPr>
          <p:cNvPr id="2" name="Imagen 1"/>
          <p:cNvPicPr>
            <a:picLocks noChangeAspect="1"/>
          </p:cNvPicPr>
          <p:nvPr/>
        </p:nvPicPr>
        <p:blipFill>
          <a:blip r:embed="rId11"/>
          <a:stretch>
            <a:fillRect/>
          </a:stretch>
        </p:blipFill>
        <p:spPr>
          <a:xfrm>
            <a:off x="5084619" y="4040437"/>
            <a:ext cx="5447026" cy="2118852"/>
          </a:xfrm>
          <a:prstGeom prst="rect">
            <a:avLst/>
          </a:prstGeom>
        </p:spPr>
      </p:pic>
      <p:sp>
        <p:nvSpPr>
          <p:cNvPr id="20" name="Rectángulo 19"/>
          <p:cNvSpPr/>
          <p:nvPr/>
        </p:nvSpPr>
        <p:spPr>
          <a:xfrm>
            <a:off x="6344887" y="3546143"/>
            <a:ext cx="2704587" cy="369332"/>
          </a:xfrm>
          <a:prstGeom prst="rect">
            <a:avLst/>
          </a:prstGeom>
        </p:spPr>
        <p:txBody>
          <a:bodyPr wrap="none">
            <a:spAutoFit/>
          </a:bodyPr>
          <a:lstStyle/>
          <a:p>
            <a:pPr algn="ctr"/>
            <a:r>
              <a:rPr lang="es-MX" sz="1800" b="1" dirty="0">
                <a:solidFill>
                  <a:srgbClr val="026C4E"/>
                </a:solidFill>
                <a:latin typeface="Outfit Medium" pitchFamily="2" charset="0"/>
              </a:rPr>
              <a:t>LIGHT REFLECTION GRAPH</a:t>
            </a: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400</TotalTime>
  <Words>930</Words>
  <Application>Microsoft Office PowerPoint</Application>
  <PresentationFormat>Widescreen</PresentationFormat>
  <Paragraphs>112</Paragraphs>
  <Slides>16</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Calibri Light</vt:lpstr>
      <vt:lpstr>Oblivian Text</vt:lpstr>
      <vt:lpstr>Outfit</vt:lpstr>
      <vt:lpstr>Outfit Medium</vt:lpstr>
      <vt:lpstr>Tema de Office</vt:lpstr>
      <vt:lpstr>1_Tema de Office</vt:lpstr>
      <vt:lpstr>PowerPoint Presentation</vt:lpstr>
      <vt:lpstr>PowerPoint Presentation</vt:lpstr>
      <vt:lpstr>PowerPoint Presentation</vt:lpstr>
      <vt:lpstr>PowerPoint Presentation</vt:lpstr>
      <vt:lpstr>PowerPoint Presentation</vt:lpstr>
      <vt:lpstr>PowerPoint Presentation</vt:lpstr>
      <vt:lpstr>XploriLab software configuration</vt:lpstr>
      <vt:lpstr>XploriLab software configuration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Cami</dc:creator>
  <cp:lastModifiedBy>גלוביסנס Globisens</cp:lastModifiedBy>
  <cp:revision>42</cp:revision>
  <dcterms:created xsi:type="dcterms:W3CDTF">2024-05-06T19:31:29Z</dcterms:created>
  <dcterms:modified xsi:type="dcterms:W3CDTF">2024-12-22T15:04:06Z</dcterms:modified>
</cp:coreProperties>
</file>