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7" r:id="rId4"/>
    <p:sldId id="258" r:id="rId5"/>
    <p:sldId id="267" r:id="rId6"/>
    <p:sldId id="284" r:id="rId7"/>
    <p:sldId id="260" r:id="rId8"/>
    <p:sldId id="278" r:id="rId9"/>
    <p:sldId id="279" r:id="rId10"/>
    <p:sldId id="276" r:id="rId11"/>
    <p:sldId id="277" r:id="rId12"/>
    <p:sldId id="269" r:id="rId13"/>
    <p:sldId id="281" r:id="rId14"/>
    <p:sldId id="282" r:id="rId15"/>
    <p:sldId id="272" r:id="rId16"/>
    <p:sldId id="273" r:id="rId17"/>
    <p:sldId id="265" r:id="rId1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 initials="C" lastIdx="2" clrIdx="0"/>
  <p:cmAuthor id="2" name="lilo" initials="l" lastIdx="14" clrIdx="1"/>
  <p:cmAuthor id="3" name="matiasvergara@efectoeducativo.cl" initials="m" lastIdx="3" clrIdx="2">
    <p:extLst>
      <p:ext uri="{19B8F6BF-5375-455C-9EA6-DF929625EA0E}">
        <p15:presenceInfo xmlns:p15="http://schemas.microsoft.com/office/powerpoint/2012/main" userId="matiasvergara@efectoeducativo.cl" providerId="None"/>
      </p:ext>
    </p:extLst>
  </p:cmAuthor>
  <p:cmAuthor id="4" name="Camila Vivanco" initials="CV" lastIdx="5" clrIdx="3">
    <p:extLst>
      <p:ext uri="{19B8F6BF-5375-455C-9EA6-DF929625EA0E}">
        <p15:presenceInfo xmlns:p15="http://schemas.microsoft.com/office/powerpoint/2012/main" userId="Camila Vivan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026C4E"/>
    <a:srgbClr val="DD2120"/>
    <a:srgbClr val="F3F3F3"/>
    <a:srgbClr val="FE999D"/>
    <a:srgbClr val="EAA605"/>
    <a:srgbClr val="569FA8"/>
    <a:srgbClr val="565380"/>
    <a:srgbClr val="F2D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9C64A-830D-4011-A148-D40456E24697}" type="datetimeFigureOut">
              <a:rPr lang="es-CL" smtClean="0"/>
              <a:t>22-12-2024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51C31-22ED-423D-BBEB-54257C1238DC}" type="slidenum">
              <a:rPr lang="es-CL" smtClean="0"/>
              <a:t>‹#›</a:t>
            </a:fld>
            <a:endParaRPr lang="es-CL"/>
          </a:p>
        </p:txBody>
      </p:sp>
    </p:spTree>
    <p:extLst>
      <p:ext uri="{BB962C8B-B14F-4D97-AF65-F5344CB8AC3E}">
        <p14:creationId xmlns:p14="http://schemas.microsoft.com/office/powerpoint/2010/main" val="52958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04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078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BFC9F-6054-4712-AB3F-A6BB8C257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338E934-7BF3-4994-96A9-4F072EA6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37DBEFF-52D2-4747-9C12-BB48FF1E3B98}"/>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A1E9EC25-B888-449B-911E-1FA1E86E180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F715A-53D2-4D49-9034-DB326AFCE0BA}"/>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8486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C7F5-BA87-4BB9-BE71-D186F6022A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76F425-1DFD-4A15-8F28-2E32E1E649C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21F7BC-6FB7-49B1-AF6C-2F4D4860AF6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3E491305-6D3E-48FC-8C4F-D60D68F166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6F4F45-E25F-4D2A-89BA-5D9BD22AD1D5}"/>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05080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D5D743-0055-4C30-BCF8-7C2779D4B2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577714-7BE9-4350-AF55-B7294B0AC93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1DC24A-6249-44E6-87C9-AE17DF0D0041}"/>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9B4A6A49-9401-4E28-B2F9-C2CAC1916B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719820-97C8-401B-BE17-4DD7AB731FBC}"/>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0988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233839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69481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587811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572676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986573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730981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4145224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98294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70455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864269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891184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4669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F4AD-BEB9-45D7-BC23-5DE8A0702B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0CAA9D7-D34C-4D4D-8984-FBF6C6EE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15DDE8-252D-4831-9FC6-59BF55B0BF9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4475B809-1989-4F8E-BBA9-96BC4A417E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E19388-A6AC-4C47-A150-82A256DF5D4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2301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89E7F-E460-4C13-9370-E89759232B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09A75-8894-4869-BCCE-7DAE84BD60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BCFF93C-9399-45B8-BBCA-8D28FA570E9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57E2E82-CF99-4CD3-A7A7-CDE71620551A}"/>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D93B78DD-AE53-4BC9-9A47-890D704331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3C7E39-FC20-475C-B4D9-8909A04D8AB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349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F37D8-C9AC-485D-A718-68D6764D17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A6CD3E-7A5D-4D7D-9551-2741DBCF0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3427F55-81A2-4EE8-87A7-3A17FD00B75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D7747B-21A2-4FEA-AA82-FDCC7F1DB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A5DDC36-BAF9-446D-A873-2AEF593458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6808D7-3E5E-4609-B53E-A324018D467D}"/>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8" name="Marcador de pie de página 7">
            <a:extLst>
              <a:ext uri="{FF2B5EF4-FFF2-40B4-BE49-F238E27FC236}">
                <a16:creationId xmlns:a16="http://schemas.microsoft.com/office/drawing/2014/main" id="{22281E78-6C9E-4987-BB10-4C3638702C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F72F2F-F62D-40BE-A999-351B0ACEDC9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11129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ECB63-16BD-4032-AB6B-93294E60D2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622B50F-3ED4-412F-B1DE-EE38B7506E5F}"/>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4" name="Marcador de pie de página 3">
            <a:extLst>
              <a:ext uri="{FF2B5EF4-FFF2-40B4-BE49-F238E27FC236}">
                <a16:creationId xmlns:a16="http://schemas.microsoft.com/office/drawing/2014/main" id="{5686F87E-2821-404D-9C72-3634CFFAD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AB58BCF-ED3F-4A19-9F80-9FE9E33E7E6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33667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3FCDC-74B6-4DCB-8316-825F51AD865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3" name="Marcador de pie de página 2">
            <a:extLst>
              <a:ext uri="{FF2B5EF4-FFF2-40B4-BE49-F238E27FC236}">
                <a16:creationId xmlns:a16="http://schemas.microsoft.com/office/drawing/2014/main" id="{D104969E-BC15-448F-B972-860B33B64C1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14F6123-4CEA-4073-A8F1-4D6DA65ADB41}"/>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7454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8536-1033-464D-92B3-DD1D1EA5A5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BE134-2880-4461-8111-CA6EA201A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B6113B-DCE5-469D-BF84-BD0D8AF8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C066DA-6386-48D4-ACB4-AE46987E1F1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BD04F123-F492-4269-9031-D156E9F8A01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FBB64-90A3-45D8-BDE8-16528D6737FD}"/>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0232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8D3AB-68BD-4FA4-9185-40AA9D6B51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ACFCF9-8707-448E-A978-180E4F17F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69CD55-9F1B-4959-BDEC-342A5C6BD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C7542AD-919B-4AED-89A4-0B6062AC86D4}"/>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CD19C382-7424-4F89-B0B4-344B33C568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248032-B409-4D97-B68D-9F0599602EA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2151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1C79BA-7DC3-4BFD-8D81-8364C28B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BE518A9-DC46-4642-BCDE-E6994F150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FB981F5-030F-4E23-A643-D0323D529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33D8ACB-678B-4701-9839-C77EB1B10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FB61BB8-087C-4B61-85E9-138DC5C39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48AE-74DE-4272-9F9E-945616CE4C1B}" type="slidenum">
              <a:rPr lang="es-CL" smtClean="0"/>
              <a:t>‹#›</a:t>
            </a:fld>
            <a:endParaRPr lang="es-CL"/>
          </a:p>
        </p:txBody>
      </p:sp>
    </p:spTree>
    <p:extLst>
      <p:ext uri="{BB962C8B-B14F-4D97-AF65-F5344CB8AC3E}">
        <p14:creationId xmlns:p14="http://schemas.microsoft.com/office/powerpoint/2010/main" val="232242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3252112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2.xml"/><Relationship Id="rId7"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2.xml"/><Relationship Id="rId7"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14.xml"/><Relationship Id="rId4" Type="http://schemas.openxmlformats.org/officeDocument/2006/relationships/slide" Target="slide11.xml"/><Relationship Id="rId9"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slide" Target="slide2.xml"/><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6.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png"/><Relationship Id="rId7" Type="http://schemas.openxmlformats.org/officeDocument/2006/relationships/image" Target="../media/image16.png"/><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9.png"/><Relationship Id="rId5" Type="http://schemas.openxmlformats.org/officeDocument/2006/relationships/slide" Target="slide2.xml"/><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9.png"/><Relationship Id="rId4" Type="http://schemas.openxmlformats.org/officeDocument/2006/relationships/slide" Target="slide2.xml"/><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5F25A59-1C2E-41A4-931A-C611D602B75E}"/>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dirty="0">
                <a:solidFill>
                  <a:schemeClr val="bg1"/>
                </a:solidFill>
                <a:latin typeface="Outfit Medium" pitchFamily="2" charset="0"/>
              </a:rPr>
              <a:t>Our heart: How do my heartbeats change?</a:t>
            </a:r>
            <a:endParaRPr lang="es-CL" sz="1800" dirty="0">
              <a:solidFill>
                <a:schemeClr val="bg1"/>
              </a:solidFill>
              <a:latin typeface="Outfit Medium" pitchFamily="2" charset="0"/>
            </a:endParaRPr>
          </a:p>
        </p:txBody>
      </p:sp>
      <p:pic>
        <p:nvPicPr>
          <p:cNvPr id="19" name="Imagen 18">
            <a:extLst>
              <a:ext uri="{FF2B5EF4-FFF2-40B4-BE49-F238E27FC236}">
                <a16:creationId xmlns:a16="http://schemas.microsoft.com/office/drawing/2014/main" id="{911A875C-8CA0-4B6C-A116-458A85883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20" name="Título 1">
            <a:extLst>
              <a:ext uri="{FF2B5EF4-FFF2-40B4-BE49-F238E27FC236}">
                <a16:creationId xmlns:a16="http://schemas.microsoft.com/office/drawing/2014/main" id="{92957794-2290-4943-B272-445DB6FDEA7D}"/>
              </a:ext>
            </a:extLst>
          </p:cNvPr>
          <p:cNvSpPr txBox="1">
            <a:spLocks/>
          </p:cNvSpPr>
          <p:nvPr/>
        </p:nvSpPr>
        <p:spPr>
          <a:xfrm>
            <a:off x="8854751" y="4651557"/>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dirty="0">
                <a:solidFill>
                  <a:srgbClr val="F2DCC7"/>
                </a:solidFill>
                <a:latin typeface="Outfit Medium" pitchFamily="2" charset="0"/>
              </a:rPr>
              <a:t>SCIENCE</a:t>
            </a:r>
          </a:p>
        </p:txBody>
      </p:sp>
      <p:pic>
        <p:nvPicPr>
          <p:cNvPr id="24" name="Imagen 23">
            <a:extLst>
              <a:ext uri="{FF2B5EF4-FFF2-40B4-BE49-F238E27FC236}">
                <a16:creationId xmlns:a16="http://schemas.microsoft.com/office/drawing/2014/main" id="{3C26FF35-7FD8-4808-8FE0-37E4F50D2F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7469" y="445533"/>
            <a:ext cx="2941284" cy="817164"/>
          </a:xfrm>
          <a:prstGeom prst="rect">
            <a:avLst/>
          </a:prstGeom>
        </p:spPr>
      </p:pic>
    </p:spTree>
    <p:extLst>
      <p:ext uri="{BB962C8B-B14F-4D97-AF65-F5344CB8AC3E}">
        <p14:creationId xmlns:p14="http://schemas.microsoft.com/office/powerpoint/2010/main" val="195805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7CFF9FA4-9813-4290-A95A-70E34BED82F9}"/>
              </a:ext>
            </a:extLst>
          </p:cNvPr>
          <p:cNvSpPr/>
          <p:nvPr/>
        </p:nvSpPr>
        <p:spPr>
          <a:xfrm>
            <a:off x="2050473" y="2853230"/>
            <a:ext cx="7934036" cy="3660691"/>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8" name="CuadroTexto 37">
            <a:extLst>
              <a:ext uri="{FF2B5EF4-FFF2-40B4-BE49-F238E27FC236}">
                <a16:creationId xmlns:a16="http://schemas.microsoft.com/office/drawing/2014/main" id="{F835D28E-6402-46C9-A03D-0F5F620F1BC3}"/>
              </a:ext>
            </a:extLst>
          </p:cNvPr>
          <p:cNvSpPr txBox="1"/>
          <p:nvPr/>
        </p:nvSpPr>
        <p:spPr>
          <a:xfrm>
            <a:off x="951704" y="2181117"/>
            <a:ext cx="10517764" cy="523220"/>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Then, disconnect the probe from the index finger and start jumping for 30 seconds. Measure your pulse and heart rate again immediately after exercising and save this second graph.</a:t>
            </a:r>
            <a:endParaRPr lang="es-MX" sz="1400" dirty="0">
              <a:solidFill>
                <a:schemeClr val="tx1">
                  <a:lumMod val="65000"/>
                  <a:lumOff val="35000"/>
                </a:schemeClr>
              </a:solidFill>
              <a:latin typeface="Outfit" pitchFamily="2" charset="0"/>
            </a:endParaRPr>
          </a:p>
        </p:txBody>
      </p:sp>
      <p:grpSp>
        <p:nvGrpSpPr>
          <p:cNvPr id="39" name="Grupo 38">
            <a:extLst>
              <a:ext uri="{FF2B5EF4-FFF2-40B4-BE49-F238E27FC236}">
                <a16:creationId xmlns:a16="http://schemas.microsoft.com/office/drawing/2014/main" id="{52B62835-53F9-4696-9C1B-D5315A8436D0}"/>
              </a:ext>
            </a:extLst>
          </p:cNvPr>
          <p:cNvGrpSpPr/>
          <p:nvPr/>
        </p:nvGrpSpPr>
        <p:grpSpPr>
          <a:xfrm>
            <a:off x="951704" y="1589244"/>
            <a:ext cx="3554982" cy="442980"/>
            <a:chOff x="951704" y="1589244"/>
            <a:chExt cx="3270976" cy="442980"/>
          </a:xfrm>
        </p:grpSpPr>
        <p:sp>
          <p:nvSpPr>
            <p:cNvPr id="40" name="Rectángulo: esquinas redondeadas 39">
              <a:extLst>
                <a:ext uri="{FF2B5EF4-FFF2-40B4-BE49-F238E27FC236}">
                  <a16:creationId xmlns:a16="http://schemas.microsoft.com/office/drawing/2014/main" id="{9786C7D7-3253-46DD-A30C-FF41B29BC97E}"/>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MX" sz="1600" dirty="0">
                <a:latin typeface="Outfit Medium" pitchFamily="2" charset="0"/>
              </a:endParaRPr>
            </a:p>
          </p:txBody>
        </p:sp>
        <p:sp>
          <p:nvSpPr>
            <p:cNvPr id="41" name="Elipse 40">
              <a:extLst>
                <a:ext uri="{FF2B5EF4-FFF2-40B4-BE49-F238E27FC236}">
                  <a16:creationId xmlns:a16="http://schemas.microsoft.com/office/drawing/2014/main" id="{3B2A44C5-F117-487E-AD05-85C0F1F7F81E}"/>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sp>
        <p:nvSpPr>
          <p:cNvPr id="4" name="Rectángulo 3"/>
          <p:cNvSpPr/>
          <p:nvPr/>
        </p:nvSpPr>
        <p:spPr>
          <a:xfrm>
            <a:off x="4787063" y="2979096"/>
            <a:ext cx="2460866" cy="369332"/>
          </a:xfrm>
          <a:prstGeom prst="rect">
            <a:avLst/>
          </a:prstGeom>
        </p:spPr>
        <p:txBody>
          <a:bodyPr wrap="none">
            <a:spAutoFit/>
          </a:bodyPr>
          <a:lstStyle/>
          <a:p>
            <a:pPr algn="ctr"/>
            <a:r>
              <a:rPr lang="es-MX" b="1" dirty="0">
                <a:solidFill>
                  <a:srgbClr val="026C4E"/>
                </a:solidFill>
                <a:latin typeface="Outfit Medium" pitchFamily="2" charset="0"/>
              </a:rPr>
              <a:t>GRAPH AFTER EXERCISE</a:t>
            </a:r>
          </a:p>
        </p:txBody>
      </p:sp>
      <p:pic>
        <p:nvPicPr>
          <p:cNvPr id="2" name="Imagen 1"/>
          <p:cNvPicPr>
            <a:picLocks noChangeAspect="1"/>
          </p:cNvPicPr>
          <p:nvPr/>
        </p:nvPicPr>
        <p:blipFill>
          <a:blip r:embed="rId7"/>
          <a:stretch>
            <a:fillRect/>
          </a:stretch>
        </p:blipFill>
        <p:spPr>
          <a:xfrm>
            <a:off x="2702655" y="3669162"/>
            <a:ext cx="6802380" cy="2621159"/>
          </a:xfrm>
          <a:prstGeom prst="rect">
            <a:avLst/>
          </a:prstGeom>
        </p:spPr>
      </p:pic>
    </p:spTree>
    <p:extLst>
      <p:ext uri="{BB962C8B-B14F-4D97-AF65-F5344CB8AC3E}">
        <p14:creationId xmlns:p14="http://schemas.microsoft.com/office/powerpoint/2010/main" val="109688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61">
            <a:extLst>
              <a:ext uri="{FF2B5EF4-FFF2-40B4-BE49-F238E27FC236}">
                <a16:creationId xmlns:a16="http://schemas.microsoft.com/office/drawing/2014/main" id="{EFE1915E-609B-47C2-A4F9-3E391209D48E}"/>
              </a:ext>
            </a:extLst>
          </p:cNvPr>
          <p:cNvSpPr/>
          <p:nvPr/>
        </p:nvSpPr>
        <p:spPr>
          <a:xfrm>
            <a:off x="951703" y="2342551"/>
            <a:ext cx="4959737"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5" name="Grupo 14">
            <a:extLst>
              <a:ext uri="{FF2B5EF4-FFF2-40B4-BE49-F238E27FC236}">
                <a16:creationId xmlns:a16="http://schemas.microsoft.com/office/drawing/2014/main" id="{65E3AFBE-7263-47BB-99FB-B38AD70A599C}"/>
              </a:ext>
            </a:extLst>
          </p:cNvPr>
          <p:cNvGrpSpPr/>
          <p:nvPr/>
        </p:nvGrpSpPr>
        <p:grpSpPr>
          <a:xfrm>
            <a:off x="1233915" y="2573718"/>
            <a:ext cx="652932" cy="652932"/>
            <a:chOff x="2072276" y="1848077"/>
            <a:chExt cx="676048" cy="676048"/>
          </a:xfrm>
        </p:grpSpPr>
        <p:sp>
          <p:nvSpPr>
            <p:cNvPr id="16" name="Elipse 15">
              <a:extLst>
                <a:ext uri="{FF2B5EF4-FFF2-40B4-BE49-F238E27FC236}">
                  <a16:creationId xmlns:a16="http://schemas.microsoft.com/office/drawing/2014/main" id="{45F5BB8B-2394-4764-91F8-320A45F29131}"/>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17" name="Elipse 16">
              <a:extLst>
                <a:ext uri="{FF2B5EF4-FFF2-40B4-BE49-F238E27FC236}">
                  <a16:creationId xmlns:a16="http://schemas.microsoft.com/office/drawing/2014/main" id="{EE051BE4-DC43-4620-98D6-31CEE55C1D28}"/>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sp>
        <p:nvSpPr>
          <p:cNvPr id="18" name="Rectángulo: esquinas redondeadas 61">
            <a:extLst>
              <a:ext uri="{FF2B5EF4-FFF2-40B4-BE49-F238E27FC236}">
                <a16:creationId xmlns:a16="http://schemas.microsoft.com/office/drawing/2014/main" id="{11449B38-9B39-4BF9-A181-7A05EFD5C67D}"/>
              </a:ext>
            </a:extLst>
          </p:cNvPr>
          <p:cNvSpPr/>
          <p:nvPr/>
        </p:nvSpPr>
        <p:spPr>
          <a:xfrm>
            <a:off x="6161103" y="2348434"/>
            <a:ext cx="4959737" cy="4071300"/>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9" name="Grupo 18">
            <a:extLst>
              <a:ext uri="{FF2B5EF4-FFF2-40B4-BE49-F238E27FC236}">
                <a16:creationId xmlns:a16="http://schemas.microsoft.com/office/drawing/2014/main" id="{8C94B190-B3FE-4424-9E10-ADE8CFC296B7}"/>
              </a:ext>
            </a:extLst>
          </p:cNvPr>
          <p:cNvGrpSpPr/>
          <p:nvPr/>
        </p:nvGrpSpPr>
        <p:grpSpPr>
          <a:xfrm>
            <a:off x="6442674" y="2570357"/>
            <a:ext cx="652932" cy="652932"/>
            <a:chOff x="2072276" y="1848077"/>
            <a:chExt cx="676048" cy="676048"/>
          </a:xfrm>
        </p:grpSpPr>
        <p:sp>
          <p:nvSpPr>
            <p:cNvPr id="20" name="Elipse 19">
              <a:extLst>
                <a:ext uri="{FF2B5EF4-FFF2-40B4-BE49-F238E27FC236}">
                  <a16:creationId xmlns:a16="http://schemas.microsoft.com/office/drawing/2014/main" id="{94B3F9F0-081F-48D8-ACEE-B7A02E0BC1E9}"/>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1" name="Elipse 20">
              <a:extLst>
                <a:ext uri="{FF2B5EF4-FFF2-40B4-BE49-F238E27FC236}">
                  <a16:creationId xmlns:a16="http://schemas.microsoft.com/office/drawing/2014/main" id="{31994641-E227-4C04-AB12-770B0AFEA55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pic>
        <p:nvPicPr>
          <p:cNvPr id="4" name="Imagen 3">
            <a:extLst>
              <a:ext uri="{FF2B5EF4-FFF2-40B4-BE49-F238E27FC236}">
                <a16:creationId xmlns:a16="http://schemas.microsoft.com/office/drawing/2014/main" id="{499A4FF4-AE12-45B2-887F-5A39610B1D3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231404" y="4065973"/>
            <a:ext cx="2819134" cy="1545892"/>
          </a:xfrm>
          <a:prstGeom prst="rect">
            <a:avLst/>
          </a:prstGeom>
        </p:spPr>
      </p:pic>
      <p:sp>
        <p:nvSpPr>
          <p:cNvPr id="23" name="CuadroTexto 22">
            <a:extLst>
              <a:ext uri="{FF2B5EF4-FFF2-40B4-BE49-F238E27FC236}">
                <a16:creationId xmlns:a16="http://schemas.microsoft.com/office/drawing/2014/main" id="{23B5CDC6-42A4-4541-BB43-A6A798BBDA95}"/>
              </a:ext>
            </a:extLst>
          </p:cNvPr>
          <p:cNvSpPr txBox="1"/>
          <p:nvPr/>
        </p:nvSpPr>
        <p:spPr>
          <a:xfrm>
            <a:off x="2135869" y="2685980"/>
            <a:ext cx="2930456" cy="1600438"/>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Use markers on the graph to</a:t>
            </a:r>
            <a:r>
              <a:rPr lang="es-MX" sz="1400" dirty="0">
                <a:solidFill>
                  <a:schemeClr val="tx1">
                    <a:lumMod val="65000"/>
                    <a:lumOff val="35000"/>
                  </a:schemeClr>
                </a:solidFill>
                <a:latin typeface="Outfit" pitchFamily="2" charset="0"/>
              </a:rPr>
              <a:t>:</a:t>
            </a:r>
          </a:p>
          <a:p>
            <a:pPr algn="just"/>
            <a:endParaRPr lang="es-MX"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Learn the heart rate at the end of the measurements before and after exercise by adding labels to the graph points using markers. To do this, select </a:t>
            </a:r>
            <a:r>
              <a:rPr lang="en-US" sz="1400">
                <a:solidFill>
                  <a:schemeClr val="tx1">
                    <a:lumMod val="65000"/>
                    <a:lumOff val="35000"/>
                  </a:schemeClr>
                </a:solidFill>
                <a:latin typeface="Outfit" pitchFamily="2" charset="0"/>
              </a:rPr>
              <a:t>the “Maker” </a:t>
            </a:r>
            <a:r>
              <a:rPr lang="en-US" sz="1400" dirty="0">
                <a:solidFill>
                  <a:schemeClr val="tx1">
                    <a:lumMod val="65000"/>
                    <a:lumOff val="35000"/>
                  </a:schemeClr>
                </a:solidFill>
                <a:latin typeface="Outfit" pitchFamily="2" charset="0"/>
              </a:rPr>
              <a:t>icon.</a:t>
            </a:r>
            <a:endParaRPr lang="es-ES" sz="1400" dirty="0">
              <a:solidFill>
                <a:schemeClr val="tx1">
                  <a:lumMod val="65000"/>
                  <a:lumOff val="35000"/>
                </a:schemeClr>
              </a:solidFill>
              <a:latin typeface="Outfit" pitchFamily="2" charset="0"/>
            </a:endParaRPr>
          </a:p>
        </p:txBody>
      </p:sp>
      <p:sp>
        <p:nvSpPr>
          <p:cNvPr id="24" name="CuadroTexto 23">
            <a:extLst>
              <a:ext uri="{FF2B5EF4-FFF2-40B4-BE49-F238E27FC236}">
                <a16:creationId xmlns:a16="http://schemas.microsoft.com/office/drawing/2014/main" id="{B23BA74F-CA20-46F2-896D-B7878FA79332}"/>
              </a:ext>
            </a:extLst>
          </p:cNvPr>
          <p:cNvSpPr txBox="1"/>
          <p:nvPr/>
        </p:nvSpPr>
        <p:spPr>
          <a:xfrm>
            <a:off x="7345269" y="2685980"/>
            <a:ext cx="2930456" cy="523220"/>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To lock the marker, select it and press the lock icon to lock it.</a:t>
            </a:r>
            <a:r>
              <a:rPr lang="es-ES" sz="1400" dirty="0">
                <a:solidFill>
                  <a:schemeClr val="tx1">
                    <a:lumMod val="65000"/>
                    <a:lumOff val="35000"/>
                  </a:schemeClr>
                </a:solidFill>
                <a:latin typeface="Outfit" pitchFamily="2" charset="0"/>
              </a:rPr>
              <a:t>.</a:t>
            </a:r>
          </a:p>
        </p:txBody>
      </p:sp>
      <p:grpSp>
        <p:nvGrpSpPr>
          <p:cNvPr id="25" name="Google Shape;221;p7">
            <a:extLst>
              <a:ext uri="{FF2B5EF4-FFF2-40B4-BE49-F238E27FC236}">
                <a16:creationId xmlns:a16="http://schemas.microsoft.com/office/drawing/2014/main" id="{F25579B3-8A8C-498A-92AF-6211C0D89A10}"/>
              </a:ext>
            </a:extLst>
          </p:cNvPr>
          <p:cNvGrpSpPr/>
          <p:nvPr/>
        </p:nvGrpSpPr>
        <p:grpSpPr>
          <a:xfrm>
            <a:off x="8394483" y="4417523"/>
            <a:ext cx="246488" cy="256763"/>
            <a:chOff x="4113322" y="5382890"/>
            <a:chExt cx="357406" cy="372304"/>
          </a:xfrm>
        </p:grpSpPr>
        <p:sp>
          <p:nvSpPr>
            <p:cNvPr id="35" name="Google Shape;222;p7">
              <a:extLst>
                <a:ext uri="{FF2B5EF4-FFF2-40B4-BE49-F238E27FC236}">
                  <a16:creationId xmlns:a16="http://schemas.microsoft.com/office/drawing/2014/main" id="{CE340340-4C00-4FED-B020-D0FDA0492C56}"/>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36" name="Google Shape;223;p7">
              <a:extLst>
                <a:ext uri="{FF2B5EF4-FFF2-40B4-BE49-F238E27FC236}">
                  <a16:creationId xmlns:a16="http://schemas.microsoft.com/office/drawing/2014/main" id="{FA37D2F5-F3E1-4D87-9331-5A857A0EAAB7}"/>
                </a:ext>
              </a:extLst>
            </p:cNvPr>
            <p:cNvPicPr preferRelativeResize="0"/>
            <p:nvPr/>
          </p:nvPicPr>
          <p:blipFill rotWithShape="1">
            <a:blip r:embed="rId8">
              <a:alphaModFix/>
            </a:blip>
            <a:srcRect/>
            <a:stretch/>
          </p:blipFill>
          <p:spPr>
            <a:xfrm>
              <a:off x="4223288" y="5382890"/>
              <a:ext cx="238392" cy="303922"/>
            </a:xfrm>
            <a:prstGeom prst="rect">
              <a:avLst/>
            </a:prstGeom>
            <a:noFill/>
            <a:ln>
              <a:noFill/>
            </a:ln>
          </p:spPr>
        </p:pic>
      </p:grpSp>
      <p:pic>
        <p:nvPicPr>
          <p:cNvPr id="37" name="Imagen 36">
            <a:extLst>
              <a:ext uri="{FF2B5EF4-FFF2-40B4-BE49-F238E27FC236}">
                <a16:creationId xmlns:a16="http://schemas.microsoft.com/office/drawing/2014/main" id="{69AA17A5-74A8-45E6-8BF5-2B49BCFA8A4C}"/>
              </a:ext>
            </a:extLst>
          </p:cNvPr>
          <p:cNvPicPr>
            <a:picLocks noChangeAspect="1"/>
          </p:cNvPicPr>
          <p:nvPr/>
        </p:nvPicPr>
        <p:blipFill>
          <a:blip r:embed="rId9"/>
          <a:stretch>
            <a:fillRect/>
          </a:stretch>
        </p:blipFill>
        <p:spPr>
          <a:xfrm>
            <a:off x="2932944" y="5288278"/>
            <a:ext cx="997253" cy="997253"/>
          </a:xfrm>
          <a:prstGeom prst="rect">
            <a:avLst/>
          </a:prstGeom>
        </p:spPr>
      </p:pic>
    </p:spTree>
    <p:extLst>
      <p:ext uri="{BB962C8B-B14F-4D97-AF65-F5344CB8AC3E}">
        <p14:creationId xmlns:p14="http://schemas.microsoft.com/office/powerpoint/2010/main" val="47878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esquinas redondeadas 61">
            <a:extLst>
              <a:ext uri="{FF2B5EF4-FFF2-40B4-BE49-F238E27FC236}">
                <a16:creationId xmlns:a16="http://schemas.microsoft.com/office/drawing/2014/main" id="{5676FF7E-4BBC-4093-B9A6-C3366DAEF995}"/>
              </a:ext>
            </a:extLst>
          </p:cNvPr>
          <p:cNvSpPr/>
          <p:nvPr/>
        </p:nvSpPr>
        <p:spPr>
          <a:xfrm>
            <a:off x="951704" y="2307226"/>
            <a:ext cx="9742422" cy="411839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14" name="Grupo 13">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15"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17" name="Elipse 16">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22" name="Rectángulo 21"/>
          <p:cNvSpPr/>
          <p:nvPr/>
        </p:nvSpPr>
        <p:spPr>
          <a:xfrm>
            <a:off x="4382568" y="2725319"/>
            <a:ext cx="3043141" cy="369332"/>
          </a:xfrm>
          <a:prstGeom prst="rect">
            <a:avLst/>
          </a:prstGeom>
        </p:spPr>
        <p:txBody>
          <a:bodyPr wrap="none">
            <a:spAutoFit/>
          </a:bodyPr>
          <a:lstStyle/>
          <a:p>
            <a:pPr algn="ctr"/>
            <a:r>
              <a:rPr lang="es-MX" b="1" dirty="0">
                <a:solidFill>
                  <a:srgbClr val="026C4E"/>
                </a:solidFill>
                <a:latin typeface="Outfit Medium" pitchFamily="2" charset="0"/>
              </a:rPr>
              <a:t>REST GRAPHIC WITH MARKER</a:t>
            </a:r>
          </a:p>
        </p:txBody>
      </p:sp>
      <p:grpSp>
        <p:nvGrpSpPr>
          <p:cNvPr id="27" name="Grupo 26">
            <a:extLst>
              <a:ext uri="{FF2B5EF4-FFF2-40B4-BE49-F238E27FC236}">
                <a16:creationId xmlns:a16="http://schemas.microsoft.com/office/drawing/2014/main" id="{5CDD3E2E-6788-423F-BE34-231AACAD9570}"/>
              </a:ext>
            </a:extLst>
          </p:cNvPr>
          <p:cNvGrpSpPr/>
          <p:nvPr/>
        </p:nvGrpSpPr>
        <p:grpSpPr>
          <a:xfrm>
            <a:off x="1198560" y="2506898"/>
            <a:ext cx="652932" cy="652932"/>
            <a:chOff x="2072276" y="1848077"/>
            <a:chExt cx="676048" cy="676048"/>
          </a:xfrm>
        </p:grpSpPr>
        <p:sp>
          <p:nvSpPr>
            <p:cNvPr id="28" name="Elipse 27">
              <a:extLst>
                <a:ext uri="{FF2B5EF4-FFF2-40B4-BE49-F238E27FC236}">
                  <a16:creationId xmlns:a16="http://schemas.microsoft.com/office/drawing/2014/main" id="{F10DB5D5-A130-473A-9265-1639CE26E6C6}"/>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9" name="Elipse 28">
              <a:extLst>
                <a:ext uri="{FF2B5EF4-FFF2-40B4-BE49-F238E27FC236}">
                  <a16:creationId xmlns:a16="http://schemas.microsoft.com/office/drawing/2014/main" id="{36DCDC83-B6FE-4205-9695-B90805E5C306}"/>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3</a:t>
              </a:r>
              <a:endParaRPr lang="es-CL" b="1" dirty="0">
                <a:solidFill>
                  <a:srgbClr val="026C4E"/>
                </a:solidFill>
                <a:latin typeface="Outfit Medium" pitchFamily="2" charset="0"/>
              </a:endParaRPr>
            </a:p>
          </p:txBody>
        </p:sp>
      </p:grpSp>
      <p:pic>
        <p:nvPicPr>
          <p:cNvPr id="16" name="Imagen 15"/>
          <p:cNvPicPr>
            <a:picLocks noChangeAspect="1"/>
          </p:cNvPicPr>
          <p:nvPr/>
        </p:nvPicPr>
        <p:blipFill>
          <a:blip r:embed="rId7"/>
          <a:stretch>
            <a:fillRect/>
          </a:stretch>
        </p:blipFill>
        <p:spPr>
          <a:xfrm>
            <a:off x="1933182" y="3232152"/>
            <a:ext cx="7941914" cy="2954643"/>
          </a:xfrm>
          <a:prstGeom prst="rect">
            <a:avLst/>
          </a:prstGeom>
        </p:spPr>
      </p:pic>
      <p:pic>
        <p:nvPicPr>
          <p:cNvPr id="2" name="Imagen 1"/>
          <p:cNvPicPr>
            <a:picLocks noChangeAspect="1"/>
          </p:cNvPicPr>
          <p:nvPr/>
        </p:nvPicPr>
        <p:blipFill>
          <a:blip r:embed="rId8"/>
          <a:stretch>
            <a:fillRect/>
          </a:stretch>
        </p:blipFill>
        <p:spPr>
          <a:xfrm>
            <a:off x="1933182" y="3232152"/>
            <a:ext cx="7941914" cy="3143985"/>
          </a:xfrm>
          <a:prstGeom prst="rect">
            <a:avLst/>
          </a:prstGeom>
        </p:spPr>
      </p:pic>
    </p:spTree>
    <p:extLst>
      <p:ext uri="{BB962C8B-B14F-4D97-AF65-F5344CB8AC3E}">
        <p14:creationId xmlns:p14="http://schemas.microsoft.com/office/powerpoint/2010/main" val="322511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esquinas redondeadas 61">
            <a:extLst>
              <a:ext uri="{FF2B5EF4-FFF2-40B4-BE49-F238E27FC236}">
                <a16:creationId xmlns:a16="http://schemas.microsoft.com/office/drawing/2014/main" id="{9FCB66DB-BFAC-4665-89EC-E7B1AA0EC6B3}"/>
              </a:ext>
            </a:extLst>
          </p:cNvPr>
          <p:cNvSpPr/>
          <p:nvPr/>
        </p:nvSpPr>
        <p:spPr>
          <a:xfrm>
            <a:off x="951704" y="2307226"/>
            <a:ext cx="9742422" cy="411839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2" name="Grupo 21">
            <a:extLst>
              <a:ext uri="{FF2B5EF4-FFF2-40B4-BE49-F238E27FC236}">
                <a16:creationId xmlns:a16="http://schemas.microsoft.com/office/drawing/2014/main" id="{DCAAE590-4722-414A-85AE-6CB0D4A296AC}"/>
              </a:ext>
            </a:extLst>
          </p:cNvPr>
          <p:cNvGrpSpPr/>
          <p:nvPr/>
        </p:nvGrpSpPr>
        <p:grpSpPr>
          <a:xfrm>
            <a:off x="1198560" y="2506898"/>
            <a:ext cx="652932" cy="652932"/>
            <a:chOff x="2072276" y="1848077"/>
            <a:chExt cx="676048" cy="676048"/>
          </a:xfrm>
        </p:grpSpPr>
        <p:sp>
          <p:nvSpPr>
            <p:cNvPr id="23" name="Elipse 22">
              <a:extLst>
                <a:ext uri="{FF2B5EF4-FFF2-40B4-BE49-F238E27FC236}">
                  <a16:creationId xmlns:a16="http://schemas.microsoft.com/office/drawing/2014/main" id="{7AFE3EEB-0B4E-4B60-BA13-EBFDB1874359}"/>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4" name="Elipse 23">
              <a:extLst>
                <a:ext uri="{FF2B5EF4-FFF2-40B4-BE49-F238E27FC236}">
                  <a16:creationId xmlns:a16="http://schemas.microsoft.com/office/drawing/2014/main" id="{2C49D7BF-488B-4412-B714-A4F44587FD6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4</a:t>
              </a:r>
              <a:endParaRPr lang="es-CL" b="1" dirty="0">
                <a:solidFill>
                  <a:srgbClr val="026C4E"/>
                </a:solidFill>
                <a:latin typeface="Outfit Medium" pitchFamily="2" charset="0"/>
              </a:endParaRPr>
            </a:p>
          </p:txBody>
        </p:sp>
      </p:gr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4" name="Rectángulo 3"/>
          <p:cNvSpPr/>
          <p:nvPr/>
        </p:nvSpPr>
        <p:spPr>
          <a:xfrm>
            <a:off x="4127383" y="2577817"/>
            <a:ext cx="3937232" cy="369332"/>
          </a:xfrm>
          <a:prstGeom prst="rect">
            <a:avLst/>
          </a:prstGeom>
        </p:spPr>
        <p:txBody>
          <a:bodyPr wrap="none">
            <a:spAutoFit/>
          </a:bodyPr>
          <a:lstStyle/>
          <a:p>
            <a:pPr algn="ctr"/>
            <a:r>
              <a:rPr lang="en-US" b="1" dirty="0">
                <a:solidFill>
                  <a:srgbClr val="026C4E"/>
                </a:solidFill>
                <a:latin typeface="Outfit Medium" pitchFamily="2" charset="0"/>
              </a:rPr>
              <a:t>GRAPH AFTER EXERCISE WITH MARKER</a:t>
            </a:r>
            <a:endParaRPr lang="es-MX" b="1" dirty="0">
              <a:solidFill>
                <a:srgbClr val="026C4E"/>
              </a:solidFill>
              <a:latin typeface="Outfit Medium" pitchFamily="2" charset="0"/>
            </a:endParaRPr>
          </a:p>
        </p:txBody>
      </p:sp>
      <p:grpSp>
        <p:nvGrpSpPr>
          <p:cNvPr id="14" name="Grupo 13">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15"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17" name="Elipse 16">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pic>
        <p:nvPicPr>
          <p:cNvPr id="19" name="Imagen 18"/>
          <p:cNvPicPr>
            <a:picLocks noChangeAspect="1"/>
          </p:cNvPicPr>
          <p:nvPr/>
        </p:nvPicPr>
        <p:blipFill>
          <a:blip r:embed="rId7"/>
          <a:stretch>
            <a:fillRect/>
          </a:stretch>
        </p:blipFill>
        <p:spPr>
          <a:xfrm>
            <a:off x="2127506" y="3102140"/>
            <a:ext cx="7939091" cy="3112782"/>
          </a:xfrm>
          <a:prstGeom prst="rect">
            <a:avLst/>
          </a:prstGeom>
        </p:spPr>
      </p:pic>
    </p:spTree>
    <p:extLst>
      <p:ext uri="{BB962C8B-B14F-4D97-AF65-F5344CB8AC3E}">
        <p14:creationId xmlns:p14="http://schemas.microsoft.com/office/powerpoint/2010/main" val="322384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ángulo: esquinas redondeadas 86">
            <a:extLst>
              <a:ext uri="{FF2B5EF4-FFF2-40B4-BE49-F238E27FC236}">
                <a16:creationId xmlns:a16="http://schemas.microsoft.com/office/drawing/2014/main" id="{4555A032-6D10-4535-BADA-01C0C0C04F89}"/>
              </a:ext>
            </a:extLst>
          </p:cNvPr>
          <p:cNvSpPr/>
          <p:nvPr/>
        </p:nvSpPr>
        <p:spPr>
          <a:xfrm>
            <a:off x="6458499" y="2214993"/>
            <a:ext cx="182430" cy="1059234"/>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esquinas redondeadas 10">
            <a:extLst>
              <a:ext uri="{FF2B5EF4-FFF2-40B4-BE49-F238E27FC236}">
                <a16:creationId xmlns:a16="http://schemas.microsoft.com/office/drawing/2014/main" id="{4D92457D-1792-4BE8-AD49-ED1DA199350A}"/>
              </a:ext>
            </a:extLst>
          </p:cNvPr>
          <p:cNvSpPr/>
          <p:nvPr/>
        </p:nvSpPr>
        <p:spPr>
          <a:xfrm>
            <a:off x="904461" y="2215556"/>
            <a:ext cx="194966" cy="3451236"/>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1216324" y="3418031"/>
            <a:ext cx="4879676"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638943" y="3421187"/>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1216323" y="2226321"/>
            <a:ext cx="4879675"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Medium" pitchFamily="2" charset="0"/>
            </a:endParaRPr>
          </a:p>
        </p:txBody>
      </p:sp>
      <p:sp>
        <p:nvSpPr>
          <p:cNvPr id="13" name="CuadroTexto 12">
            <a:extLst>
              <a:ext uri="{FF2B5EF4-FFF2-40B4-BE49-F238E27FC236}">
                <a16:creationId xmlns:a16="http://schemas.microsoft.com/office/drawing/2014/main" id="{12E5A2F4-9006-4E2C-A2DE-3B7F1132C997}"/>
              </a:ext>
            </a:extLst>
          </p:cNvPr>
          <p:cNvSpPr txBox="1"/>
          <p:nvPr/>
        </p:nvSpPr>
        <p:spPr>
          <a:xfrm>
            <a:off x="1408848" y="2608463"/>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Looking at your pulse measurements, what is your approximate resting pulse?</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1408848" y="2316848"/>
            <a:ext cx="3131879" cy="276999"/>
          </a:xfrm>
          <a:prstGeom prst="rect">
            <a:avLst/>
          </a:prstGeom>
          <a:noFill/>
        </p:spPr>
        <p:txBody>
          <a:bodyPr wrap="square" rtlCol="0">
            <a:spAutoFit/>
          </a:bodyPr>
          <a:lstStyle/>
          <a:p>
            <a:r>
              <a:rPr lang="en-US" sz="1200" dirty="0">
                <a:solidFill>
                  <a:srgbClr val="565380"/>
                </a:solidFill>
                <a:latin typeface="Outfit Medium" pitchFamily="2" charset="0"/>
              </a:rPr>
              <a:t>Let's take a look at the pulse graph</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660669" y="2195269"/>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1408848" y="3812827"/>
            <a:ext cx="4405118"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How long did it take you to return to your resting pulse after exercising?</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1408848" y="3556608"/>
            <a:ext cx="3465253" cy="276999"/>
          </a:xfrm>
          <a:prstGeom prst="rect">
            <a:avLst/>
          </a:prstGeom>
          <a:noFill/>
        </p:spPr>
        <p:txBody>
          <a:bodyPr wrap="square" rtlCol="0">
            <a:spAutoFit/>
          </a:bodyPr>
          <a:lstStyle/>
          <a:p>
            <a:r>
              <a:rPr lang="en-US" sz="1200" dirty="0">
                <a:solidFill>
                  <a:srgbClr val="565380"/>
                </a:solidFill>
                <a:latin typeface="Outfit Medium" pitchFamily="2" charset="0"/>
              </a:rPr>
              <a:t>Let's take a look at the pulse graph</a:t>
            </a:r>
            <a:endParaRPr lang="es-CL" sz="1200" dirty="0">
              <a:solidFill>
                <a:srgbClr val="565380"/>
              </a:solidFill>
              <a:latin typeface="Outfit Medium" pitchFamily="2" charset="0"/>
            </a:endParaRPr>
          </a:p>
        </p:txBody>
      </p:sp>
      <p:sp>
        <p:nvSpPr>
          <p:cNvPr id="51" name="Rectángulo 50">
            <a:extLst>
              <a:ext uri="{FF2B5EF4-FFF2-40B4-BE49-F238E27FC236}">
                <a16:creationId xmlns:a16="http://schemas.microsoft.com/office/drawing/2014/main" id="{93CE68C2-6E3F-4354-A9BD-CFC77DB3717A}"/>
              </a:ext>
            </a:extLst>
          </p:cNvPr>
          <p:cNvSpPr/>
          <p:nvPr/>
        </p:nvSpPr>
        <p:spPr>
          <a:xfrm>
            <a:off x="-2" y="-13247"/>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2" name="Imagen 51">
            <a:hlinkClick r:id="" action="ppaction://hlinkshowjump?jump=previousslide"/>
            <a:extLst>
              <a:ext uri="{FF2B5EF4-FFF2-40B4-BE49-F238E27FC236}">
                <a16:creationId xmlns:a16="http://schemas.microsoft.com/office/drawing/2014/main" id="{B097AB56-0167-481A-999C-3BA081F8A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3" name="Imagen 52">
            <a:hlinkClick r:id="rId3" action="ppaction://hlinksldjump"/>
            <a:extLst>
              <a:ext uri="{FF2B5EF4-FFF2-40B4-BE49-F238E27FC236}">
                <a16:creationId xmlns:a16="http://schemas.microsoft.com/office/drawing/2014/main" id="{C3F5D7C4-44FD-435A-868B-B3CA7A4A7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E540EB4B-EFB6-4C98-9A69-81C8785D4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5" name="Imagen 54">
            <a:extLst>
              <a:ext uri="{FF2B5EF4-FFF2-40B4-BE49-F238E27FC236}">
                <a16:creationId xmlns:a16="http://schemas.microsoft.com/office/drawing/2014/main" id="{1B2F34B1-76D1-40CF-8943-6E7B71B7C0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69" name="Rectángulo: esquinas redondeadas 68">
            <a:extLst>
              <a:ext uri="{FF2B5EF4-FFF2-40B4-BE49-F238E27FC236}">
                <a16:creationId xmlns:a16="http://schemas.microsoft.com/office/drawing/2014/main" id="{473C95C5-6FD1-4CF5-A79E-073485248423}"/>
              </a:ext>
            </a:extLst>
          </p:cNvPr>
          <p:cNvSpPr/>
          <p:nvPr/>
        </p:nvSpPr>
        <p:spPr>
          <a:xfrm>
            <a:off x="1216323" y="4618886"/>
            <a:ext cx="4879675"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651479" y="4609741"/>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75" name="Rectángulo: esquinas redondeadas 74">
            <a:extLst>
              <a:ext uri="{FF2B5EF4-FFF2-40B4-BE49-F238E27FC236}">
                <a16:creationId xmlns:a16="http://schemas.microsoft.com/office/drawing/2014/main" id="{52D0F420-299B-4A8D-A51B-C724FE9BC47E}"/>
              </a:ext>
            </a:extLst>
          </p:cNvPr>
          <p:cNvSpPr/>
          <p:nvPr/>
        </p:nvSpPr>
        <p:spPr>
          <a:xfrm>
            <a:off x="6759670" y="2215071"/>
            <a:ext cx="4879675" cy="121392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8" name="Grupo 77">
            <a:extLst>
              <a:ext uri="{FF2B5EF4-FFF2-40B4-BE49-F238E27FC236}">
                <a16:creationId xmlns:a16="http://schemas.microsoft.com/office/drawing/2014/main" id="{21D959A3-E71F-44A5-9CD2-6EE7C9D027D3}"/>
              </a:ext>
            </a:extLst>
          </p:cNvPr>
          <p:cNvGrpSpPr/>
          <p:nvPr/>
        </p:nvGrpSpPr>
        <p:grpSpPr>
          <a:xfrm>
            <a:off x="6202171" y="2215071"/>
            <a:ext cx="712493" cy="712493"/>
            <a:chOff x="1573425" y="1903684"/>
            <a:chExt cx="824920" cy="824920"/>
          </a:xfrm>
        </p:grpSpPr>
        <p:sp>
          <p:nvSpPr>
            <p:cNvPr id="79" name="Elipse 78">
              <a:extLst>
                <a:ext uri="{FF2B5EF4-FFF2-40B4-BE49-F238E27FC236}">
                  <a16:creationId xmlns:a16="http://schemas.microsoft.com/office/drawing/2014/main" id="{60A2B7BA-F863-48AE-88FA-5C66D4849F88}"/>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80" name="Elipse 79">
              <a:extLst>
                <a:ext uri="{FF2B5EF4-FFF2-40B4-BE49-F238E27FC236}">
                  <a16:creationId xmlns:a16="http://schemas.microsoft.com/office/drawing/2014/main" id="{CB089648-0670-46FE-8B5D-D047FBFDF3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1408848" y="5067741"/>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When you compare your heart rate before and after exercise, what can you conclude?</a:t>
            </a:r>
            <a:endParaRPr lang="es-MX"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1408848" y="4767894"/>
            <a:ext cx="4078940" cy="276999"/>
          </a:xfrm>
          <a:prstGeom prst="rect">
            <a:avLst/>
          </a:prstGeom>
          <a:noFill/>
        </p:spPr>
        <p:txBody>
          <a:bodyPr wrap="square" rtlCol="0">
            <a:spAutoFit/>
          </a:bodyPr>
          <a:lstStyle/>
          <a:p>
            <a:r>
              <a:rPr lang="en-US" sz="1200" dirty="0">
                <a:solidFill>
                  <a:srgbClr val="565380"/>
                </a:solidFill>
                <a:latin typeface="Outfit Medium" pitchFamily="2" charset="0"/>
              </a:rPr>
              <a:t>Let's take a look at the heart rate graph</a:t>
            </a:r>
            <a:endParaRPr lang="es-CL" sz="1200" dirty="0">
              <a:solidFill>
                <a:srgbClr val="565380"/>
              </a:solidFill>
              <a:latin typeface="Outfit Medium" pitchFamily="2" charset="0"/>
            </a:endParaRPr>
          </a:p>
        </p:txBody>
      </p:sp>
      <p:grpSp>
        <p:nvGrpSpPr>
          <p:cNvPr id="42" name="Grupo 41">
            <a:extLst>
              <a:ext uri="{FF2B5EF4-FFF2-40B4-BE49-F238E27FC236}">
                <a16:creationId xmlns:a16="http://schemas.microsoft.com/office/drawing/2014/main" id="{BC66E95F-4A85-4BE5-BC8F-B5A9C9CB8C97}"/>
              </a:ext>
            </a:extLst>
          </p:cNvPr>
          <p:cNvGrpSpPr/>
          <p:nvPr/>
        </p:nvGrpSpPr>
        <p:grpSpPr>
          <a:xfrm>
            <a:off x="692440" y="1440319"/>
            <a:ext cx="2228313" cy="442980"/>
            <a:chOff x="951703" y="1589244"/>
            <a:chExt cx="1926377" cy="442980"/>
          </a:xfrm>
        </p:grpSpPr>
        <p:sp>
          <p:nvSpPr>
            <p:cNvPr id="43" name="Rectángulo: esquinas redondeadas 42">
              <a:extLst>
                <a:ext uri="{FF2B5EF4-FFF2-40B4-BE49-F238E27FC236}">
                  <a16:creationId xmlns:a16="http://schemas.microsoft.com/office/drawing/2014/main" id="{3AD036EC-5207-42A7-92C6-A6217E85E54B}"/>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44" name="Elipse 43">
              <a:extLst>
                <a:ext uri="{FF2B5EF4-FFF2-40B4-BE49-F238E27FC236}">
                  <a16:creationId xmlns:a16="http://schemas.microsoft.com/office/drawing/2014/main" id="{E025FD79-D38D-43C3-B2FF-85C246D8F066}"/>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5</a:t>
              </a:r>
              <a:endParaRPr lang="es-CL" sz="1200" b="1" dirty="0">
                <a:solidFill>
                  <a:srgbClr val="565380"/>
                </a:solidFill>
                <a:latin typeface="Outfit Medium" pitchFamily="2" charset="0"/>
              </a:endParaRPr>
            </a:p>
          </p:txBody>
        </p:sp>
      </p:grpSp>
      <p:sp>
        <p:nvSpPr>
          <p:cNvPr id="45" name="CuadroTexto 44">
            <a:extLst>
              <a:ext uri="{FF2B5EF4-FFF2-40B4-BE49-F238E27FC236}">
                <a16:creationId xmlns:a16="http://schemas.microsoft.com/office/drawing/2014/main" id="{9D7A52B2-F7B4-490F-9C9C-E90B23A119CF}"/>
              </a:ext>
            </a:extLst>
          </p:cNvPr>
          <p:cNvSpPr txBox="1"/>
          <p:nvPr/>
        </p:nvSpPr>
        <p:spPr>
          <a:xfrm>
            <a:off x="6949563" y="2475708"/>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compare </a:t>
            </a:r>
            <a:r>
              <a:rPr lang="es-CL" sz="1200" dirty="0" err="1">
                <a:solidFill>
                  <a:srgbClr val="565380"/>
                </a:solidFill>
                <a:latin typeface="Outfit Medium" pitchFamily="2" charset="0"/>
              </a:rPr>
              <a:t>results</a:t>
            </a:r>
            <a:r>
              <a:rPr lang="es-CL" sz="1200" dirty="0">
                <a:solidFill>
                  <a:srgbClr val="565380"/>
                </a:solidFill>
                <a:latin typeface="Outfit Medium" pitchFamily="2" charset="0"/>
              </a:rPr>
              <a:t>!</a:t>
            </a:r>
          </a:p>
        </p:txBody>
      </p:sp>
      <p:sp>
        <p:nvSpPr>
          <p:cNvPr id="46" name="CuadroTexto 45">
            <a:extLst>
              <a:ext uri="{FF2B5EF4-FFF2-40B4-BE49-F238E27FC236}">
                <a16:creationId xmlns:a16="http://schemas.microsoft.com/office/drawing/2014/main" id="{7C1E34A6-9D46-4077-A38F-B0195F7A7B4E}"/>
              </a:ext>
            </a:extLst>
          </p:cNvPr>
          <p:cNvSpPr txBox="1"/>
          <p:nvPr/>
        </p:nvSpPr>
        <p:spPr>
          <a:xfrm>
            <a:off x="6949563" y="2727368"/>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Compare your measurements with those of other classmates and calculate the average resting heart rate of the class.</a:t>
            </a:r>
            <a:endParaRPr lang="es-MX" sz="1200" dirty="0">
              <a:solidFill>
                <a:schemeClr val="tx1">
                  <a:lumMod val="65000"/>
                  <a:lumOff val="35000"/>
                </a:schemeClr>
              </a:solidFill>
              <a:latin typeface="Outfit" pitchFamily="2" charset="0"/>
            </a:endParaRPr>
          </a:p>
        </p:txBody>
      </p:sp>
    </p:spTree>
    <p:extLst>
      <p:ext uri="{BB962C8B-B14F-4D97-AF65-F5344CB8AC3E}">
        <p14:creationId xmlns:p14="http://schemas.microsoft.com/office/powerpoint/2010/main" val="44980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0AE00087-DDEC-4C13-BDAF-67B2057B1423}"/>
              </a:ext>
            </a:extLst>
          </p:cNvPr>
          <p:cNvSpPr/>
          <p:nvPr/>
        </p:nvSpPr>
        <p:spPr>
          <a:xfrm>
            <a:off x="1254065" y="4712394"/>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26" name="Rectángulo: esquinas redondeadas 25">
            <a:extLst>
              <a:ext uri="{FF2B5EF4-FFF2-40B4-BE49-F238E27FC236}">
                <a16:creationId xmlns:a16="http://schemas.microsoft.com/office/drawing/2014/main" id="{8EC42075-B20B-4D9C-B6D7-40B8F365FACA}"/>
              </a:ext>
            </a:extLst>
          </p:cNvPr>
          <p:cNvSpPr/>
          <p:nvPr/>
        </p:nvSpPr>
        <p:spPr>
          <a:xfrm>
            <a:off x="1254065" y="3607369"/>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27" name="Grupo 26">
            <a:extLst>
              <a:ext uri="{FF2B5EF4-FFF2-40B4-BE49-F238E27FC236}">
                <a16:creationId xmlns:a16="http://schemas.microsoft.com/office/drawing/2014/main" id="{4C763EFB-706B-4769-980B-CBF21CDE0A65}"/>
              </a:ext>
            </a:extLst>
          </p:cNvPr>
          <p:cNvGrpSpPr/>
          <p:nvPr/>
        </p:nvGrpSpPr>
        <p:grpSpPr>
          <a:xfrm>
            <a:off x="1501107" y="3744265"/>
            <a:ext cx="712493" cy="712493"/>
            <a:chOff x="1573425" y="1903684"/>
            <a:chExt cx="824920" cy="824920"/>
          </a:xfrm>
        </p:grpSpPr>
        <p:sp>
          <p:nvSpPr>
            <p:cNvPr id="28" name="Elipse 27">
              <a:extLst>
                <a:ext uri="{FF2B5EF4-FFF2-40B4-BE49-F238E27FC236}">
                  <a16:creationId xmlns:a16="http://schemas.microsoft.com/office/drawing/2014/main" id="{877BD2AB-BB31-45FE-B385-64E74821775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29" name="Elipse 28">
              <a:extLst>
                <a:ext uri="{FF2B5EF4-FFF2-40B4-BE49-F238E27FC236}">
                  <a16:creationId xmlns:a16="http://schemas.microsoft.com/office/drawing/2014/main" id="{3123D5E3-3FF4-44A1-B7AB-7A5AA418E9F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5" name="Rectángulo: esquinas redondeadas 24">
            <a:extLst>
              <a:ext uri="{FF2B5EF4-FFF2-40B4-BE49-F238E27FC236}">
                <a16:creationId xmlns:a16="http://schemas.microsoft.com/office/drawing/2014/main" id="{B0C7376E-27F4-4325-A148-C423D67CD166}"/>
              </a:ext>
            </a:extLst>
          </p:cNvPr>
          <p:cNvSpPr/>
          <p:nvPr/>
        </p:nvSpPr>
        <p:spPr>
          <a:xfrm>
            <a:off x="1254065" y="2493680"/>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3" name="Marcador de contenido 2"/>
          <p:cNvSpPr>
            <a:spLocks noGrp="1"/>
          </p:cNvSpPr>
          <p:nvPr>
            <p:ph idx="1"/>
          </p:nvPr>
        </p:nvSpPr>
        <p:spPr>
          <a:xfrm>
            <a:off x="2460641" y="2630155"/>
            <a:ext cx="8372142" cy="712494"/>
          </a:xfrm>
        </p:spPr>
        <p:txBody>
          <a:bodyPr anchor="ctr">
            <a:normAutofit/>
          </a:bodyPr>
          <a:lstStyle/>
          <a:p>
            <a:pPr marL="0" indent="0" algn="just">
              <a:buNone/>
            </a:pPr>
            <a:r>
              <a:rPr lang="en-US" sz="1400" dirty="0">
                <a:solidFill>
                  <a:schemeClr val="tx1">
                    <a:lumMod val="65000"/>
                    <a:lumOff val="35000"/>
                  </a:schemeClr>
                </a:solidFill>
                <a:latin typeface="Outfit Medium" pitchFamily="2" charset="0"/>
              </a:rPr>
              <a:t>We used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heart rate and pulse sensors to measure these two parameters before and after exercise. We also built line graphs showing the recorded measurements.</a:t>
            </a:r>
            <a:endParaRPr lang="es-CL" sz="1400" dirty="0">
              <a:solidFill>
                <a:schemeClr val="tx1">
                  <a:lumMod val="65000"/>
                  <a:lumOff val="35000"/>
                </a:schemeClr>
              </a:solidFill>
              <a:latin typeface="Outfit Medium" pitchFamily="2" charset="0"/>
            </a:endParaRPr>
          </a:p>
        </p:txBody>
      </p:sp>
      <p:sp>
        <p:nvSpPr>
          <p:cNvPr id="4" name="Rectángulo 3">
            <a:extLst>
              <a:ext uri="{FF2B5EF4-FFF2-40B4-BE49-F238E27FC236}">
                <a16:creationId xmlns:a16="http://schemas.microsoft.com/office/drawing/2014/main" id="{6D49D38B-4068-4506-80C6-C6DCA0EF5AD0}"/>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hlinkClick r:id="" action="ppaction://hlinkshowjump?jump=previousslide"/>
            <a:extLst>
              <a:ext uri="{FF2B5EF4-FFF2-40B4-BE49-F238E27FC236}">
                <a16:creationId xmlns:a16="http://schemas.microsoft.com/office/drawing/2014/main" id="{F4647E07-42AC-41AE-8C42-FB95FD3846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6" name="Imagen 5">
            <a:hlinkClick r:id="rId3" action="ppaction://hlinksldjump"/>
            <a:extLst>
              <a:ext uri="{FF2B5EF4-FFF2-40B4-BE49-F238E27FC236}">
                <a16:creationId xmlns:a16="http://schemas.microsoft.com/office/drawing/2014/main" id="{60B25C88-DE08-481A-847E-2C1E8CFC1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7" name="Imagen 6">
            <a:hlinkClick r:id="" action="ppaction://hlinkshowjump?jump=nextslide"/>
            <a:extLst>
              <a:ext uri="{FF2B5EF4-FFF2-40B4-BE49-F238E27FC236}">
                <a16:creationId xmlns:a16="http://schemas.microsoft.com/office/drawing/2014/main" id="{1CE3F45F-0FA0-49B6-92B3-059A558E9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8" name="Imagen 7">
            <a:extLst>
              <a:ext uri="{FF2B5EF4-FFF2-40B4-BE49-F238E27FC236}">
                <a16:creationId xmlns:a16="http://schemas.microsoft.com/office/drawing/2014/main" id="{722CB578-4187-46D7-9955-396132B43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9" name="Grupo 8">
            <a:extLst>
              <a:ext uri="{FF2B5EF4-FFF2-40B4-BE49-F238E27FC236}">
                <a16:creationId xmlns:a16="http://schemas.microsoft.com/office/drawing/2014/main" id="{B4FBFF2A-2726-449A-8F9C-21DFEE22E218}"/>
              </a:ext>
            </a:extLst>
          </p:cNvPr>
          <p:cNvGrpSpPr/>
          <p:nvPr/>
        </p:nvGrpSpPr>
        <p:grpSpPr>
          <a:xfrm>
            <a:off x="692441" y="1440319"/>
            <a:ext cx="3636368" cy="442980"/>
            <a:chOff x="951703" y="1589244"/>
            <a:chExt cx="3636368" cy="442980"/>
          </a:xfrm>
        </p:grpSpPr>
        <p:sp>
          <p:nvSpPr>
            <p:cNvPr id="10" name="Rectángulo: esquinas redondeadas 9">
              <a:extLst>
                <a:ext uri="{FF2B5EF4-FFF2-40B4-BE49-F238E27FC236}">
                  <a16:creationId xmlns:a16="http://schemas.microsoft.com/office/drawing/2014/main" id="{A6C75E18-0FAA-4554-B48E-858291BF5C9D}"/>
                </a:ext>
              </a:extLst>
            </p:cNvPr>
            <p:cNvSpPr/>
            <p:nvPr/>
          </p:nvSpPr>
          <p:spPr>
            <a:xfrm>
              <a:off x="951703" y="1589244"/>
              <a:ext cx="3636368" cy="442980"/>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11" name="Elipse 10">
              <a:extLst>
                <a:ext uri="{FF2B5EF4-FFF2-40B4-BE49-F238E27FC236}">
                  <a16:creationId xmlns:a16="http://schemas.microsoft.com/office/drawing/2014/main" id="{F40C0D20-F4AC-4377-9B8B-29C7A091FE66}"/>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DD2120"/>
                  </a:solidFill>
                  <a:latin typeface="Outfit Medium" pitchFamily="2" charset="0"/>
                </a:rPr>
                <a:t>6</a:t>
              </a:r>
              <a:endParaRPr lang="es-CL" sz="1200" b="1" dirty="0">
                <a:solidFill>
                  <a:srgbClr val="DD2120"/>
                </a:solidFill>
                <a:latin typeface="Outfit Medium" pitchFamily="2" charset="0"/>
              </a:endParaRPr>
            </a:p>
          </p:txBody>
        </p:sp>
      </p:grpSp>
      <p:grpSp>
        <p:nvGrpSpPr>
          <p:cNvPr id="17" name="Grupo 16">
            <a:extLst>
              <a:ext uri="{FF2B5EF4-FFF2-40B4-BE49-F238E27FC236}">
                <a16:creationId xmlns:a16="http://schemas.microsoft.com/office/drawing/2014/main" id="{4A1F588E-BA30-4F39-A287-F72D0FA7F773}"/>
              </a:ext>
            </a:extLst>
          </p:cNvPr>
          <p:cNvGrpSpPr/>
          <p:nvPr/>
        </p:nvGrpSpPr>
        <p:grpSpPr>
          <a:xfrm>
            <a:off x="1501107" y="2630576"/>
            <a:ext cx="712493" cy="712493"/>
            <a:chOff x="1573425" y="1903684"/>
            <a:chExt cx="824920" cy="824920"/>
          </a:xfrm>
        </p:grpSpPr>
        <p:sp>
          <p:nvSpPr>
            <p:cNvPr id="18" name="Elipse 17">
              <a:extLst>
                <a:ext uri="{FF2B5EF4-FFF2-40B4-BE49-F238E27FC236}">
                  <a16:creationId xmlns:a16="http://schemas.microsoft.com/office/drawing/2014/main" id="{94C57005-9BB4-4977-AEB1-900780E218C5}"/>
                </a:ext>
              </a:extLst>
            </p:cNvPr>
            <p:cNvSpPr/>
            <p:nvPr/>
          </p:nvSpPr>
          <p:spPr>
            <a:xfrm rot="10800000">
              <a:off x="1573425" y="1903684"/>
              <a:ext cx="824920" cy="824920"/>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19" name="Elipse 18">
              <a:extLst>
                <a:ext uri="{FF2B5EF4-FFF2-40B4-BE49-F238E27FC236}">
                  <a16:creationId xmlns:a16="http://schemas.microsoft.com/office/drawing/2014/main" id="{AE7D7C56-A2BA-4D3F-88B3-78FCB92E6E27}"/>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3" name="Rectángulo 22">
            <a:extLst>
              <a:ext uri="{FF2B5EF4-FFF2-40B4-BE49-F238E27FC236}">
                <a16:creationId xmlns:a16="http://schemas.microsoft.com/office/drawing/2014/main" id="{33A109CD-6E4D-4F3C-956F-9E6D413D933A}"/>
              </a:ext>
            </a:extLst>
          </p:cNvPr>
          <p:cNvSpPr/>
          <p:nvPr/>
        </p:nvSpPr>
        <p:spPr>
          <a:xfrm>
            <a:off x="2460641" y="3731179"/>
            <a:ext cx="8372142" cy="523220"/>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analyzed the data to establish what our pulse and heart rate values were before and after exercise. We also established how long it took us to return to a resting state after physical activity.</a:t>
            </a:r>
            <a:endParaRPr lang="es-CL" dirty="0">
              <a:solidFill>
                <a:schemeClr val="tx1">
                  <a:lumMod val="65000"/>
                  <a:lumOff val="35000"/>
                </a:schemeClr>
              </a:solidFill>
              <a:latin typeface="Outfit Medium" pitchFamily="2" charset="0"/>
            </a:endParaRPr>
          </a:p>
        </p:txBody>
      </p:sp>
      <p:sp>
        <p:nvSpPr>
          <p:cNvPr id="24" name="Rectángulo 23">
            <a:extLst>
              <a:ext uri="{FF2B5EF4-FFF2-40B4-BE49-F238E27FC236}">
                <a16:creationId xmlns:a16="http://schemas.microsoft.com/office/drawing/2014/main" id="{3C5557A0-34B6-46BD-A680-3A084E774441}"/>
              </a:ext>
            </a:extLst>
          </p:cNvPr>
          <p:cNvSpPr/>
          <p:nvPr/>
        </p:nvSpPr>
        <p:spPr>
          <a:xfrm>
            <a:off x="2460641" y="4943927"/>
            <a:ext cx="8372142" cy="523220"/>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Finally, we compared the data obtained with those of other classmates and calculated the resting heart rate value of the class.</a:t>
            </a:r>
            <a:endParaRPr lang="es-CL" sz="1400" dirty="0">
              <a:solidFill>
                <a:schemeClr val="tx1">
                  <a:lumMod val="65000"/>
                  <a:lumOff val="35000"/>
                </a:schemeClr>
              </a:solidFill>
              <a:latin typeface="Outfit Medium" pitchFamily="2" charset="0"/>
            </a:endParaRPr>
          </a:p>
        </p:txBody>
      </p:sp>
      <p:grpSp>
        <p:nvGrpSpPr>
          <p:cNvPr id="31" name="Grupo 30">
            <a:extLst>
              <a:ext uri="{FF2B5EF4-FFF2-40B4-BE49-F238E27FC236}">
                <a16:creationId xmlns:a16="http://schemas.microsoft.com/office/drawing/2014/main" id="{6082C59A-0430-491C-9E6A-D45E3CC71B8B}"/>
              </a:ext>
            </a:extLst>
          </p:cNvPr>
          <p:cNvGrpSpPr/>
          <p:nvPr/>
        </p:nvGrpSpPr>
        <p:grpSpPr>
          <a:xfrm>
            <a:off x="1501107" y="4849292"/>
            <a:ext cx="712493" cy="712493"/>
            <a:chOff x="1573425" y="1903684"/>
            <a:chExt cx="824920" cy="824920"/>
          </a:xfrm>
        </p:grpSpPr>
        <p:sp>
          <p:nvSpPr>
            <p:cNvPr id="32" name="Elipse 31">
              <a:extLst>
                <a:ext uri="{FF2B5EF4-FFF2-40B4-BE49-F238E27FC236}">
                  <a16:creationId xmlns:a16="http://schemas.microsoft.com/office/drawing/2014/main" id="{C3A6CF8A-FAD5-4427-841A-C7BD29C6E08F}"/>
                </a:ext>
              </a:extLst>
            </p:cNvPr>
            <p:cNvSpPr/>
            <p:nvPr/>
          </p:nvSpPr>
          <p:spPr>
            <a:xfrm rot="10800000">
              <a:off x="1573425" y="1903684"/>
              <a:ext cx="824920" cy="824920"/>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33" name="Elipse 32">
              <a:extLst>
                <a:ext uri="{FF2B5EF4-FFF2-40B4-BE49-F238E27FC236}">
                  <a16:creationId xmlns:a16="http://schemas.microsoft.com/office/drawing/2014/main" id="{5A732E29-EF24-41BE-9786-807D0CA0615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Tree>
    <p:extLst>
      <p:ext uri="{BB962C8B-B14F-4D97-AF65-F5344CB8AC3E}">
        <p14:creationId xmlns:p14="http://schemas.microsoft.com/office/powerpoint/2010/main" val="398576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911BB92-FC29-4333-8B65-7BF838D6E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81" y="555258"/>
            <a:ext cx="3267450" cy="907781"/>
          </a:xfrm>
          <a:prstGeom prst="rect">
            <a:avLst/>
          </a:prstGeom>
        </p:spPr>
      </p:pic>
      <p:pic>
        <p:nvPicPr>
          <p:cNvPr id="16" name="Imagen 15">
            <a:extLst>
              <a:ext uri="{FF2B5EF4-FFF2-40B4-BE49-F238E27FC236}">
                <a16:creationId xmlns:a16="http://schemas.microsoft.com/office/drawing/2014/main" id="{7D0BDC88-DAE7-4069-842D-4C6C732F06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8629" y="3733827"/>
            <a:ext cx="2500124" cy="803008"/>
          </a:xfrm>
          <a:prstGeom prst="rect">
            <a:avLst/>
          </a:prstGeom>
        </p:spPr>
      </p:pic>
      <p:sp>
        <p:nvSpPr>
          <p:cNvPr id="17" name="Título 1">
            <a:extLst>
              <a:ext uri="{FF2B5EF4-FFF2-40B4-BE49-F238E27FC236}">
                <a16:creationId xmlns:a16="http://schemas.microsoft.com/office/drawing/2014/main" id="{494D5BAE-793C-4A9C-8ACE-E61C95FD8A2C}"/>
              </a:ext>
            </a:extLst>
          </p:cNvPr>
          <p:cNvSpPr txBox="1">
            <a:spLocks/>
          </p:cNvSpPr>
          <p:nvPr/>
        </p:nvSpPr>
        <p:spPr>
          <a:xfrm>
            <a:off x="9200271" y="4536835"/>
            <a:ext cx="2418482" cy="3555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SCIENCES</a:t>
            </a:r>
          </a:p>
        </p:txBody>
      </p:sp>
      <p:sp>
        <p:nvSpPr>
          <p:cNvPr id="6" name="Título 1">
            <a:extLst>
              <a:ext uri="{FF2B5EF4-FFF2-40B4-BE49-F238E27FC236}">
                <a16:creationId xmlns:a16="http://schemas.microsoft.com/office/drawing/2014/main" id="{B5085542-E115-4E57-B58A-C77D56772B25}"/>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dirty="0">
                <a:solidFill>
                  <a:schemeClr val="bg1"/>
                </a:solidFill>
                <a:latin typeface="Outfit Medium" pitchFamily="2" charset="0"/>
              </a:rPr>
              <a:t>Our heart: How do my </a:t>
            </a:r>
            <a:r>
              <a:rPr lang="en-US" sz="1800">
                <a:solidFill>
                  <a:schemeClr val="bg1"/>
                </a:solidFill>
                <a:latin typeface="Outfit Medium" pitchFamily="2" charset="0"/>
              </a:rPr>
              <a:t>heartbeats change</a:t>
            </a:r>
            <a:r>
              <a:rPr lang="es-CL" sz="1800">
                <a:solidFill>
                  <a:schemeClr val="bg1"/>
                </a:solidFill>
                <a:latin typeface="Outfit Medium" pitchFamily="2" charset="0"/>
              </a:rPr>
              <a:t>?</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274615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B1F95398-100E-4615-8465-885D908BFF20}"/>
              </a:ext>
            </a:extLst>
          </p:cNvPr>
          <p:cNvSpPr/>
          <p:nvPr/>
        </p:nvSpPr>
        <p:spPr>
          <a:xfrm>
            <a:off x="0" y="-155"/>
            <a:ext cx="5574471" cy="6858156"/>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esquinas redondeadas 1">
            <a:hlinkClick r:id="rId2" action="ppaction://hlinksldjump"/>
            <a:extLst>
              <a:ext uri="{FF2B5EF4-FFF2-40B4-BE49-F238E27FC236}">
                <a16:creationId xmlns:a16="http://schemas.microsoft.com/office/drawing/2014/main" id="{40AA67C2-F90D-4FA1-9C39-A9B5A2000432}"/>
              </a:ext>
            </a:extLst>
          </p:cNvPr>
          <p:cNvSpPr/>
          <p:nvPr/>
        </p:nvSpPr>
        <p:spPr>
          <a:xfrm>
            <a:off x="7484243" y="1535226"/>
            <a:ext cx="3658671" cy="654718"/>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12" name="Rectángulo: esquinas redondeadas 11">
            <a:hlinkClick r:id="rId3" action="ppaction://hlinksldjump"/>
            <a:extLst>
              <a:ext uri="{FF2B5EF4-FFF2-40B4-BE49-F238E27FC236}">
                <a16:creationId xmlns:a16="http://schemas.microsoft.com/office/drawing/2014/main" id="{EEF09189-B792-4B1B-B9E7-9F2AF5A85DEC}"/>
              </a:ext>
            </a:extLst>
          </p:cNvPr>
          <p:cNvSpPr/>
          <p:nvPr/>
        </p:nvSpPr>
        <p:spPr>
          <a:xfrm>
            <a:off x="7484244" y="3013476"/>
            <a:ext cx="3658671" cy="654718"/>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CL" sz="1600" dirty="0">
              <a:highlight>
                <a:srgbClr val="C0C0C0"/>
              </a:highlight>
              <a:latin typeface="Outfit Medium" pitchFamily="2" charset="0"/>
            </a:endParaRPr>
          </a:p>
        </p:txBody>
      </p:sp>
      <p:sp>
        <p:nvSpPr>
          <p:cNvPr id="13" name="Rectángulo: esquinas redondeadas 12">
            <a:hlinkClick r:id="rId4" action="ppaction://hlinksldjump"/>
            <a:extLst>
              <a:ext uri="{FF2B5EF4-FFF2-40B4-BE49-F238E27FC236}">
                <a16:creationId xmlns:a16="http://schemas.microsoft.com/office/drawing/2014/main" id="{31F160CD-BD93-446D-9A44-674E6056E9B4}"/>
              </a:ext>
            </a:extLst>
          </p:cNvPr>
          <p:cNvSpPr/>
          <p:nvPr/>
        </p:nvSpPr>
        <p:spPr>
          <a:xfrm>
            <a:off x="7484244" y="3743891"/>
            <a:ext cx="3658671" cy="654718"/>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14" name="Rectángulo: esquinas redondeadas 13">
            <a:hlinkClick r:id="rId5" action="ppaction://hlinksldjump"/>
            <a:extLst>
              <a:ext uri="{FF2B5EF4-FFF2-40B4-BE49-F238E27FC236}">
                <a16:creationId xmlns:a16="http://schemas.microsoft.com/office/drawing/2014/main" id="{244300A7-3605-4C7F-9466-A31B1F070440}"/>
              </a:ext>
            </a:extLst>
          </p:cNvPr>
          <p:cNvSpPr/>
          <p:nvPr/>
        </p:nvSpPr>
        <p:spPr>
          <a:xfrm>
            <a:off x="7484244" y="4491722"/>
            <a:ext cx="3658671" cy="654718"/>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CL" sz="1600" dirty="0">
              <a:highlight>
                <a:srgbClr val="C0C0C0"/>
              </a:highlight>
              <a:latin typeface="Outfit Medium" pitchFamily="2" charset="0"/>
            </a:endParaRPr>
          </a:p>
        </p:txBody>
      </p:sp>
      <p:sp>
        <p:nvSpPr>
          <p:cNvPr id="9" name="Elipse 8">
            <a:extLst>
              <a:ext uri="{FF2B5EF4-FFF2-40B4-BE49-F238E27FC236}">
                <a16:creationId xmlns:a16="http://schemas.microsoft.com/office/drawing/2014/main" id="{63A73AD6-497B-47F1-802B-6F0A13293B46}"/>
              </a:ext>
            </a:extLst>
          </p:cNvPr>
          <p:cNvSpPr/>
          <p:nvPr/>
        </p:nvSpPr>
        <p:spPr>
          <a:xfrm>
            <a:off x="6617531" y="1535226"/>
            <a:ext cx="654717" cy="654717"/>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1</a:t>
            </a:r>
            <a:endParaRPr lang="es-CL" b="1" dirty="0">
              <a:solidFill>
                <a:schemeClr val="bg1"/>
              </a:solidFill>
              <a:latin typeface="Outfit Medium" pitchFamily="2" charset="0"/>
            </a:endParaRPr>
          </a:p>
        </p:txBody>
      </p:sp>
      <p:sp>
        <p:nvSpPr>
          <p:cNvPr id="11" name="Rectángulo: esquinas redondeadas 10">
            <a:hlinkClick r:id="rId6" action="ppaction://hlinksldjump"/>
            <a:extLst>
              <a:ext uri="{FF2B5EF4-FFF2-40B4-BE49-F238E27FC236}">
                <a16:creationId xmlns:a16="http://schemas.microsoft.com/office/drawing/2014/main" id="{BAA5A445-73A3-436C-A6AC-79DC3BB89D3E}"/>
              </a:ext>
            </a:extLst>
          </p:cNvPr>
          <p:cNvSpPr/>
          <p:nvPr/>
        </p:nvSpPr>
        <p:spPr>
          <a:xfrm>
            <a:off x="7484245" y="2283059"/>
            <a:ext cx="3658671" cy="654718"/>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1" name="Elipse 20">
            <a:extLst>
              <a:ext uri="{FF2B5EF4-FFF2-40B4-BE49-F238E27FC236}">
                <a16:creationId xmlns:a16="http://schemas.microsoft.com/office/drawing/2014/main" id="{42F41092-FADC-49F2-A7FF-376D98EDC94F}"/>
              </a:ext>
            </a:extLst>
          </p:cNvPr>
          <p:cNvSpPr/>
          <p:nvPr/>
        </p:nvSpPr>
        <p:spPr>
          <a:xfrm>
            <a:off x="6617531" y="2283058"/>
            <a:ext cx="654717" cy="654717"/>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2</a:t>
            </a:r>
            <a:endParaRPr lang="es-CL" b="1" dirty="0">
              <a:solidFill>
                <a:schemeClr val="bg1"/>
              </a:solidFill>
              <a:latin typeface="Outfit Medium" pitchFamily="2" charset="0"/>
            </a:endParaRPr>
          </a:p>
        </p:txBody>
      </p:sp>
      <p:sp>
        <p:nvSpPr>
          <p:cNvPr id="22" name="Elipse 21">
            <a:extLst>
              <a:ext uri="{FF2B5EF4-FFF2-40B4-BE49-F238E27FC236}">
                <a16:creationId xmlns:a16="http://schemas.microsoft.com/office/drawing/2014/main" id="{5D5FF9A7-8176-4F33-BD9D-4E0D6495A34C}"/>
              </a:ext>
            </a:extLst>
          </p:cNvPr>
          <p:cNvSpPr/>
          <p:nvPr/>
        </p:nvSpPr>
        <p:spPr>
          <a:xfrm>
            <a:off x="6617531" y="3013474"/>
            <a:ext cx="654717" cy="654717"/>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3</a:t>
            </a:r>
            <a:endParaRPr lang="es-CL" b="1" dirty="0">
              <a:solidFill>
                <a:schemeClr val="bg1"/>
              </a:solidFill>
              <a:latin typeface="Outfit Medium" pitchFamily="2" charset="0"/>
            </a:endParaRPr>
          </a:p>
        </p:txBody>
      </p:sp>
      <p:sp>
        <p:nvSpPr>
          <p:cNvPr id="24" name="Elipse 23">
            <a:extLst>
              <a:ext uri="{FF2B5EF4-FFF2-40B4-BE49-F238E27FC236}">
                <a16:creationId xmlns:a16="http://schemas.microsoft.com/office/drawing/2014/main" id="{5F2497C1-1DF2-4C6E-B23D-3E66D705F826}"/>
              </a:ext>
            </a:extLst>
          </p:cNvPr>
          <p:cNvSpPr/>
          <p:nvPr/>
        </p:nvSpPr>
        <p:spPr>
          <a:xfrm>
            <a:off x="6617531" y="3743888"/>
            <a:ext cx="654717" cy="654717"/>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4</a:t>
            </a:r>
            <a:endParaRPr lang="es-CL" b="1" dirty="0">
              <a:solidFill>
                <a:schemeClr val="bg1"/>
              </a:solidFill>
              <a:latin typeface="Outfit Medium" pitchFamily="2" charset="0"/>
            </a:endParaRPr>
          </a:p>
        </p:txBody>
      </p:sp>
      <p:sp>
        <p:nvSpPr>
          <p:cNvPr id="25" name="Elipse 24">
            <a:extLst>
              <a:ext uri="{FF2B5EF4-FFF2-40B4-BE49-F238E27FC236}">
                <a16:creationId xmlns:a16="http://schemas.microsoft.com/office/drawing/2014/main" id="{C01B7B2E-3CEE-42D0-86E3-2050B30DFC6A}"/>
              </a:ext>
            </a:extLst>
          </p:cNvPr>
          <p:cNvSpPr/>
          <p:nvPr/>
        </p:nvSpPr>
        <p:spPr>
          <a:xfrm>
            <a:off x="6617532" y="4491722"/>
            <a:ext cx="654717" cy="654717"/>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5</a:t>
            </a:r>
            <a:endParaRPr lang="es-CL" b="1" dirty="0">
              <a:solidFill>
                <a:schemeClr val="bg1"/>
              </a:solidFill>
              <a:latin typeface="Outfit Medium" pitchFamily="2" charset="0"/>
            </a:endParaRPr>
          </a:p>
        </p:txBody>
      </p:sp>
      <p:pic>
        <p:nvPicPr>
          <p:cNvPr id="18" name="Imagen 17">
            <a:extLst>
              <a:ext uri="{FF2B5EF4-FFF2-40B4-BE49-F238E27FC236}">
                <a16:creationId xmlns:a16="http://schemas.microsoft.com/office/drawing/2014/main" id="{BC9E59C6-5B9E-43AD-AB60-E9A7AF4540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850" y="5894271"/>
            <a:ext cx="1802449" cy="500766"/>
          </a:xfrm>
          <a:prstGeom prst="rect">
            <a:avLst/>
          </a:prstGeom>
        </p:spPr>
      </p:pic>
      <p:sp>
        <p:nvSpPr>
          <p:cNvPr id="4" name="Título 1">
            <a:extLst>
              <a:ext uri="{FF2B5EF4-FFF2-40B4-BE49-F238E27FC236}">
                <a16:creationId xmlns:a16="http://schemas.microsoft.com/office/drawing/2014/main" id="{C5F25A59-1C2E-41A4-931A-C611D602B75E}"/>
              </a:ext>
            </a:extLst>
          </p:cNvPr>
          <p:cNvSpPr txBox="1">
            <a:spLocks/>
          </p:cNvSpPr>
          <p:nvPr/>
        </p:nvSpPr>
        <p:spPr>
          <a:xfrm>
            <a:off x="5918278" y="656711"/>
            <a:ext cx="5973668" cy="481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rgbClr val="026C4E"/>
                </a:solidFill>
                <a:latin typeface="Outfit Medium" pitchFamily="2" charset="0"/>
              </a:rPr>
              <a:t>HOW DO MY HAERT BEAT CHANGE?</a:t>
            </a:r>
            <a:endParaRPr lang="es-CL" sz="1600" dirty="0">
              <a:solidFill>
                <a:srgbClr val="026C4E"/>
              </a:solidFill>
              <a:latin typeface="Outfit Medium" pitchFamily="2" charset="0"/>
            </a:endParaRPr>
          </a:p>
        </p:txBody>
      </p:sp>
      <p:pic>
        <p:nvPicPr>
          <p:cNvPr id="36" name="Imagen 35">
            <a:extLst>
              <a:ext uri="{FF2B5EF4-FFF2-40B4-BE49-F238E27FC236}">
                <a16:creationId xmlns:a16="http://schemas.microsoft.com/office/drawing/2014/main" id="{2D1EB9A2-4493-4C2A-8D3B-D523D48ED4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0075" y="2613384"/>
            <a:ext cx="2857308" cy="917731"/>
          </a:xfrm>
          <a:prstGeom prst="rect">
            <a:avLst/>
          </a:prstGeom>
        </p:spPr>
      </p:pic>
      <p:sp>
        <p:nvSpPr>
          <p:cNvPr id="37" name="Título 1">
            <a:extLst>
              <a:ext uri="{FF2B5EF4-FFF2-40B4-BE49-F238E27FC236}">
                <a16:creationId xmlns:a16="http://schemas.microsoft.com/office/drawing/2014/main" id="{602B3B6B-5B58-4B56-8535-054478D638B2}"/>
              </a:ext>
            </a:extLst>
          </p:cNvPr>
          <p:cNvSpPr txBox="1">
            <a:spLocks/>
          </p:cNvSpPr>
          <p:nvPr/>
        </p:nvSpPr>
        <p:spPr>
          <a:xfrm>
            <a:off x="1466728" y="3531115"/>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2800" b="1" dirty="0">
                <a:solidFill>
                  <a:srgbClr val="F2DCC7"/>
                </a:solidFill>
                <a:latin typeface="Outfit Medium" pitchFamily="2" charset="0"/>
              </a:rPr>
              <a:t>SCIENCES</a:t>
            </a:r>
          </a:p>
        </p:txBody>
      </p:sp>
      <p:sp>
        <p:nvSpPr>
          <p:cNvPr id="38" name="Rectángulo: esquinas redondeadas 37">
            <a:hlinkClick r:id="rId9" action="ppaction://hlinksldjump"/>
            <a:extLst>
              <a:ext uri="{FF2B5EF4-FFF2-40B4-BE49-F238E27FC236}">
                <a16:creationId xmlns:a16="http://schemas.microsoft.com/office/drawing/2014/main" id="{B6E6C5A6-8317-4C86-B53D-CF02AAEF6B21}"/>
              </a:ext>
            </a:extLst>
          </p:cNvPr>
          <p:cNvSpPr/>
          <p:nvPr/>
        </p:nvSpPr>
        <p:spPr>
          <a:xfrm>
            <a:off x="7484243" y="5239553"/>
            <a:ext cx="3658671" cy="654718"/>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39" name="Elipse 38">
            <a:extLst>
              <a:ext uri="{FF2B5EF4-FFF2-40B4-BE49-F238E27FC236}">
                <a16:creationId xmlns:a16="http://schemas.microsoft.com/office/drawing/2014/main" id="{D330CD3C-47C5-48FA-BA32-FAE20B702643}"/>
              </a:ext>
            </a:extLst>
          </p:cNvPr>
          <p:cNvSpPr/>
          <p:nvPr/>
        </p:nvSpPr>
        <p:spPr>
          <a:xfrm>
            <a:off x="6617531" y="5239553"/>
            <a:ext cx="654717" cy="654717"/>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6</a:t>
            </a:r>
            <a:endParaRPr lang="es-CL" b="1" dirty="0">
              <a:solidFill>
                <a:schemeClr val="bg1"/>
              </a:solidFill>
              <a:latin typeface="Outfit Medium" pitchFamily="2" charset="0"/>
            </a:endParaRPr>
          </a:p>
        </p:txBody>
      </p:sp>
    </p:spTree>
    <p:extLst>
      <p:ext uri="{BB962C8B-B14F-4D97-AF65-F5344CB8AC3E}">
        <p14:creationId xmlns:p14="http://schemas.microsoft.com/office/powerpoint/2010/main" val="314430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4E61AFDB-2E76-4C7E-8706-FB37E300A4FC}"/>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Rectángulo 25">
            <a:extLst>
              <a:ext uri="{FF2B5EF4-FFF2-40B4-BE49-F238E27FC236}">
                <a16:creationId xmlns:a16="http://schemas.microsoft.com/office/drawing/2014/main" id="{AE1FC77A-D02E-4EA5-A36A-ABB61F267C3E}"/>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03978477-44D8-4127-B477-391A3CE34313}"/>
              </a:ext>
            </a:extLst>
          </p:cNvPr>
          <p:cNvSpPr txBox="1"/>
          <p:nvPr/>
        </p:nvSpPr>
        <p:spPr>
          <a:xfrm>
            <a:off x="951703" y="2211665"/>
            <a:ext cx="4979504" cy="2246769"/>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Has it ever happened to you that you have done a lot of exercise and you feel how your heart beats faster and with a lot of force? That happens because the heart pumps blood with oxygen and nutrients to the body in order to function, so when you exercise your muscles must receive more blood to keep working.</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In this activity, you will study how your body changes after exercise, using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heart rate and pulse sensors.</a:t>
            </a:r>
            <a:r>
              <a:rPr lang="es-CL" sz="1400" dirty="0">
                <a:solidFill>
                  <a:schemeClr val="tx1">
                    <a:lumMod val="65000"/>
                    <a:lumOff val="35000"/>
                  </a:schemeClr>
                </a:solidFill>
                <a:latin typeface="Outfit" pitchFamily="2" charset="0"/>
              </a:rPr>
              <a:t> </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question you will answer will be:</a:t>
            </a:r>
            <a:endParaRPr lang="es-CL" sz="1400" dirty="0">
              <a:solidFill>
                <a:schemeClr val="tx1">
                  <a:lumMod val="65000"/>
                  <a:lumOff val="35000"/>
                </a:schemeClr>
              </a:solidFill>
              <a:latin typeface="Outfit" pitchFamily="2" charset="0"/>
            </a:endParaRPr>
          </a:p>
        </p:txBody>
      </p:sp>
      <p:pic>
        <p:nvPicPr>
          <p:cNvPr id="6" name="Imagen 5">
            <a:hlinkClick r:id="" action="ppaction://hlinkshowjump?jump=previousslide"/>
            <a:extLst>
              <a:ext uri="{FF2B5EF4-FFF2-40B4-BE49-F238E27FC236}">
                <a16:creationId xmlns:a16="http://schemas.microsoft.com/office/drawing/2014/main" id="{0A2D01A1-31CB-4F32-BA69-763AF980D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10" name="Imagen 9">
            <a:hlinkClick r:id="rId3" action="ppaction://hlinksldjump"/>
            <a:extLst>
              <a:ext uri="{FF2B5EF4-FFF2-40B4-BE49-F238E27FC236}">
                <a16:creationId xmlns:a16="http://schemas.microsoft.com/office/drawing/2014/main" id="{02DB1A94-2231-4685-99C5-53BE4FB2A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13" name="Imagen 12">
            <a:hlinkClick r:id="" action="ppaction://hlinkshowjump?jump=nextslide"/>
            <a:extLst>
              <a:ext uri="{FF2B5EF4-FFF2-40B4-BE49-F238E27FC236}">
                <a16:creationId xmlns:a16="http://schemas.microsoft.com/office/drawing/2014/main" id="{761C0C95-8ECE-40D2-A289-5C9AEFB251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sp>
        <p:nvSpPr>
          <p:cNvPr id="25" name="Rectángulo: esquinas redondeadas 24">
            <a:extLst>
              <a:ext uri="{FF2B5EF4-FFF2-40B4-BE49-F238E27FC236}">
                <a16:creationId xmlns:a16="http://schemas.microsoft.com/office/drawing/2014/main" id="{D5764C50-BC06-4A72-A965-1DB3F72DF660}"/>
              </a:ext>
            </a:extLst>
          </p:cNvPr>
          <p:cNvSpPr/>
          <p:nvPr/>
        </p:nvSpPr>
        <p:spPr>
          <a:xfrm>
            <a:off x="1825031" y="5537798"/>
            <a:ext cx="8541938" cy="579088"/>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utfit" pitchFamily="2" charset="0"/>
              </a:rPr>
              <a:t>How will my pulse and heart rate change after exercise?</a:t>
            </a:r>
            <a:endParaRPr lang="es-CL" sz="1400" b="1" dirty="0">
              <a:latin typeface="Outfit" pitchFamily="2" charset="0"/>
            </a:endParaRPr>
          </a:p>
        </p:txBody>
      </p:sp>
      <p:pic>
        <p:nvPicPr>
          <p:cNvPr id="29" name="Imagen 28">
            <a:extLst>
              <a:ext uri="{FF2B5EF4-FFF2-40B4-BE49-F238E27FC236}">
                <a16:creationId xmlns:a16="http://schemas.microsoft.com/office/drawing/2014/main" id="{21FA532C-7D6F-43CC-ACDF-E80EB21A4E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4" name="Grupo 33">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2"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pitchFamily="2" charset="0"/>
                </a:rPr>
                <a:t>Introduction</a:t>
              </a:r>
              <a:endParaRPr lang="es-CL" sz="1600" dirty="0">
                <a:latin typeface="Outfit" pitchFamily="2" charset="0"/>
              </a:endParaRPr>
            </a:p>
          </p:txBody>
        </p:sp>
        <p:sp>
          <p:nvSpPr>
            <p:cNvPr id="35" name="Elipse 34">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blivian Text" panose="00000500000000000000" pitchFamily="50" charset="0"/>
                </a:rPr>
                <a:t>1</a:t>
              </a:r>
              <a:endParaRPr lang="es-CL" sz="1200" b="1" dirty="0">
                <a:solidFill>
                  <a:srgbClr val="569FA8"/>
                </a:solidFill>
                <a:latin typeface="Oblivian Text" panose="00000500000000000000" pitchFamily="50" charset="0"/>
              </a:endParaRPr>
            </a:p>
          </p:txBody>
        </p:sp>
      </p:grpSp>
      <p:pic>
        <p:nvPicPr>
          <p:cNvPr id="4" name="Imagen 3">
            <a:extLst>
              <a:ext uri="{FF2B5EF4-FFF2-40B4-BE49-F238E27FC236}">
                <a16:creationId xmlns:a16="http://schemas.microsoft.com/office/drawing/2014/main" id="{2BC3B558-3A80-4B65-9C97-56EA98C087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7815" y="2269545"/>
            <a:ext cx="3603815" cy="2561896"/>
          </a:xfrm>
          <a:prstGeom prst="rect">
            <a:avLst/>
          </a:prstGeom>
        </p:spPr>
      </p:pic>
    </p:spTree>
    <p:extLst>
      <p:ext uri="{BB962C8B-B14F-4D97-AF65-F5344CB8AC3E}">
        <p14:creationId xmlns:p14="http://schemas.microsoft.com/office/powerpoint/2010/main" val="425568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3B47205B-8286-41F9-9945-A9A2B6770BBB}"/>
              </a:ext>
            </a:extLst>
          </p:cNvPr>
          <p:cNvSpPr/>
          <p:nvPr/>
        </p:nvSpPr>
        <p:spPr>
          <a:xfrm>
            <a:off x="6190700" y="1589244"/>
            <a:ext cx="4979504" cy="4794778"/>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CuadroTexto 8">
            <a:extLst>
              <a:ext uri="{FF2B5EF4-FFF2-40B4-BE49-F238E27FC236}">
                <a16:creationId xmlns:a16="http://schemas.microsoft.com/office/drawing/2014/main" id="{03978477-44D8-4127-B477-391A3CE34313}"/>
              </a:ext>
            </a:extLst>
          </p:cNvPr>
          <p:cNvSpPr txBox="1"/>
          <p:nvPr/>
        </p:nvSpPr>
        <p:spPr>
          <a:xfrm>
            <a:off x="951704" y="2181117"/>
            <a:ext cx="4482445" cy="2031325"/>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You will sit on a chair and measure your resting heart rate and pulse using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sensor. Then, you will jump for 1 minute and, afterwards, you will sit down and measure the same parameters again until you return to the resting state.</a:t>
            </a:r>
            <a:r>
              <a:rPr lang="es-CL" sz="1400" dirty="0">
                <a:solidFill>
                  <a:schemeClr val="tx1">
                    <a:lumMod val="65000"/>
                    <a:lumOff val="35000"/>
                  </a:schemeClr>
                </a:solidFill>
                <a:latin typeface="Outfit" pitchFamily="2" charset="0"/>
              </a:rPr>
              <a:t> </a:t>
            </a:r>
          </a:p>
          <a:p>
            <a:pPr algn="just"/>
            <a:endParaRPr lang="es-CL" sz="1400" dirty="0">
              <a:solidFill>
                <a:schemeClr val="tx1">
                  <a:lumMod val="65000"/>
                  <a:lumOff val="35000"/>
                </a:schemeClr>
              </a:solidFill>
              <a:latin typeface="Outfit" pitchFamily="2" charset="0"/>
            </a:endParaRPr>
          </a:p>
          <a:p>
            <a:pPr algn="just"/>
            <a:r>
              <a:rPr lang="en-US" sz="1400" dirty="0">
                <a:solidFill>
                  <a:srgbClr val="026C4E"/>
                </a:solidFill>
                <a:latin typeface="Outfit" pitchFamily="2" charset="0"/>
              </a:rPr>
              <a:t>Remember that to make these measurements you will need to attach the heart rate probe to the </a:t>
            </a:r>
            <a:r>
              <a:rPr lang="en-US" sz="1400" dirty="0" err="1">
                <a:solidFill>
                  <a:srgbClr val="026C4E"/>
                </a:solidFill>
                <a:latin typeface="Outfit" pitchFamily="2" charset="0"/>
              </a:rPr>
              <a:t>Xploris</a:t>
            </a:r>
            <a:r>
              <a:rPr lang="en-US" sz="1400" dirty="0">
                <a:solidFill>
                  <a:srgbClr val="026C4E"/>
                </a:solidFill>
                <a:latin typeface="Outfit" pitchFamily="2" charset="0"/>
              </a:rPr>
              <a:t> and to your left index finger.</a:t>
            </a:r>
            <a:r>
              <a:rPr lang="es-CL" sz="1400" dirty="0">
                <a:solidFill>
                  <a:srgbClr val="026C4E"/>
                </a:solidFill>
                <a:latin typeface="Outfit" pitchFamily="2" charset="0"/>
              </a:rPr>
              <a:t> </a:t>
            </a:r>
            <a:endParaRPr lang="es-CL" sz="1400" b="1" dirty="0">
              <a:solidFill>
                <a:srgbClr val="026C4E"/>
              </a:solidFill>
              <a:latin typeface="Outfit" pitchFamily="2" charset="0"/>
            </a:endParaRPr>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3"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pic>
        <p:nvPicPr>
          <p:cNvPr id="13" name="Imagen 12">
            <a:extLst>
              <a:ext uri="{FF2B5EF4-FFF2-40B4-BE49-F238E27FC236}">
                <a16:creationId xmlns:a16="http://schemas.microsoft.com/office/drawing/2014/main" id="{7551AC15-E4AC-4101-BB33-05BD6DA184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1818" y="2830221"/>
            <a:ext cx="1197558" cy="1197558"/>
          </a:xfrm>
          <a:prstGeom prst="rect">
            <a:avLst/>
          </a:prstGeom>
        </p:spPr>
      </p:pic>
      <p:pic>
        <p:nvPicPr>
          <p:cNvPr id="14" name="Imagen 13">
            <a:extLst>
              <a:ext uri="{FF2B5EF4-FFF2-40B4-BE49-F238E27FC236}">
                <a16:creationId xmlns:a16="http://schemas.microsoft.com/office/drawing/2014/main" id="{AA39A3D0-B9C8-4D07-A6A9-94ECB651D7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1818" y="1759754"/>
            <a:ext cx="1197558" cy="1201255"/>
          </a:xfrm>
          <a:prstGeom prst="rect">
            <a:avLst/>
          </a:prstGeom>
        </p:spPr>
      </p:pic>
      <p:grpSp>
        <p:nvGrpSpPr>
          <p:cNvPr id="19" name="Grupo 18">
            <a:extLst>
              <a:ext uri="{FF2B5EF4-FFF2-40B4-BE49-F238E27FC236}">
                <a16:creationId xmlns:a16="http://schemas.microsoft.com/office/drawing/2014/main" id="{87D4EA58-A5F8-4285-AE37-783F67CD1B00}"/>
              </a:ext>
            </a:extLst>
          </p:cNvPr>
          <p:cNvGrpSpPr/>
          <p:nvPr/>
        </p:nvGrpSpPr>
        <p:grpSpPr>
          <a:xfrm>
            <a:off x="951703" y="1589244"/>
            <a:ext cx="4482446" cy="442980"/>
            <a:chOff x="951703" y="1589244"/>
            <a:chExt cx="4084531" cy="442980"/>
          </a:xfrm>
        </p:grpSpPr>
        <p:sp>
          <p:nvSpPr>
            <p:cNvPr id="20" name="Rectángulo: esquinas redondeadas 19">
              <a:extLst>
                <a:ext uri="{FF2B5EF4-FFF2-40B4-BE49-F238E27FC236}">
                  <a16:creationId xmlns:a16="http://schemas.microsoft.com/office/drawing/2014/main" id="{3213DCF3-032A-4E71-ADE7-9A6F3812AA8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1" name="Elipse 20">
              <a:extLst>
                <a:ext uri="{FF2B5EF4-FFF2-40B4-BE49-F238E27FC236}">
                  <a16:creationId xmlns:a16="http://schemas.microsoft.com/office/drawing/2014/main" id="{88CA1A9E-F195-4773-9112-9B9CE9C7B4FA}"/>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17" name="Imagen 16" descr="Icono&#10;&#10;Descripción generada automáticamente">
            <a:extLst>
              <a:ext uri="{FF2B5EF4-FFF2-40B4-BE49-F238E27FC236}">
                <a16:creationId xmlns:a16="http://schemas.microsoft.com/office/drawing/2014/main" id="{2E748CB9-A083-4D95-01BB-839F7BE7D0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32135" y="1961823"/>
            <a:ext cx="2627481" cy="4129365"/>
          </a:xfrm>
          <a:prstGeom prst="rect">
            <a:avLst/>
          </a:prstGeom>
        </p:spPr>
      </p:pic>
    </p:spTree>
    <p:extLst>
      <p:ext uri="{BB962C8B-B14F-4D97-AF65-F5344CB8AC3E}">
        <p14:creationId xmlns:p14="http://schemas.microsoft.com/office/powerpoint/2010/main" val="82643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Diagrama, Icono&#10;&#10;Descripción generada automáticamente">
            <a:extLst>
              <a:ext uri="{FF2B5EF4-FFF2-40B4-BE49-F238E27FC236}">
                <a16:creationId xmlns:a16="http://schemas.microsoft.com/office/drawing/2014/main" id="{B940095A-AB2E-055C-19E7-0AA1D6CE8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119" y="1656272"/>
            <a:ext cx="4179892" cy="4648039"/>
          </a:xfrm>
          <a:prstGeom prst="rect">
            <a:avLst/>
          </a:prstGeom>
        </p:spPr>
      </p:pic>
      <p:sp>
        <p:nvSpPr>
          <p:cNvPr id="2" name="Rectángulo: esquinas redondeadas 1">
            <a:extLst>
              <a:ext uri="{FF2B5EF4-FFF2-40B4-BE49-F238E27FC236}">
                <a16:creationId xmlns:a16="http://schemas.microsoft.com/office/drawing/2014/main" id="{827D5420-46D6-4B9C-95F5-FDF54E99B155}"/>
              </a:ext>
            </a:extLst>
          </p:cNvPr>
          <p:cNvSpPr/>
          <p:nvPr/>
        </p:nvSpPr>
        <p:spPr>
          <a:xfrm>
            <a:off x="1331024" y="4643920"/>
            <a:ext cx="3992041" cy="11088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4"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03978477-44D8-4127-B477-391A3CE34313}"/>
              </a:ext>
            </a:extLst>
          </p:cNvPr>
          <p:cNvSpPr txBox="1"/>
          <p:nvPr/>
        </p:nvSpPr>
        <p:spPr>
          <a:xfrm>
            <a:off x="1534506" y="4829024"/>
            <a:ext cx="3585076" cy="523220"/>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Connect the Heart rate clip to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back input.</a:t>
            </a:r>
          </a:p>
        </p:txBody>
      </p:sp>
      <p:cxnSp>
        <p:nvCxnSpPr>
          <p:cNvPr id="3" name="Conector recto de flecha 2"/>
          <p:cNvCxnSpPr>
            <a:cxnSpLocks/>
            <a:stCxn id="2" idx="3"/>
            <a:endCxn id="4" idx="1"/>
          </p:cNvCxnSpPr>
          <p:nvPr/>
        </p:nvCxnSpPr>
        <p:spPr>
          <a:xfrm flipV="1">
            <a:off x="5323065" y="3839570"/>
            <a:ext cx="3535075" cy="1358786"/>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8858140" y="3582970"/>
            <a:ext cx="499058" cy="513199"/>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upo 18">
            <a:extLst>
              <a:ext uri="{FF2B5EF4-FFF2-40B4-BE49-F238E27FC236}">
                <a16:creationId xmlns:a16="http://schemas.microsoft.com/office/drawing/2014/main" id="{B61A89BB-B4BF-4003-A71A-38A18ADB8706}"/>
              </a:ext>
            </a:extLst>
          </p:cNvPr>
          <p:cNvGrpSpPr/>
          <p:nvPr/>
        </p:nvGrpSpPr>
        <p:grpSpPr>
          <a:xfrm>
            <a:off x="951703" y="1589244"/>
            <a:ext cx="4482446" cy="442980"/>
            <a:chOff x="951703" y="1589244"/>
            <a:chExt cx="4084531" cy="442980"/>
          </a:xfrm>
        </p:grpSpPr>
        <p:sp>
          <p:nvSpPr>
            <p:cNvPr id="20" name="Rectángulo: esquinas redondeadas 19">
              <a:extLst>
                <a:ext uri="{FF2B5EF4-FFF2-40B4-BE49-F238E27FC236}">
                  <a16:creationId xmlns:a16="http://schemas.microsoft.com/office/drawing/2014/main" id="{7E87F606-ACD5-4B62-A0B8-CA7A89CF0888}"/>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es-MX" sz="1600" dirty="0" err="1">
                  <a:solidFill>
                    <a:schemeClr val="lt1"/>
                  </a:solidFill>
                  <a:latin typeface="Outfit Medium" pitchFamily="2" charset="0"/>
                  <a:sym typeface="Arial"/>
                </a:rPr>
                <a:t>Setting</a:t>
              </a:r>
              <a:r>
                <a:rPr lang="es-MX" sz="1600" dirty="0">
                  <a:solidFill>
                    <a:schemeClr val="lt1"/>
                  </a:solidFill>
                  <a:latin typeface="Outfit Medium" pitchFamily="2" charset="0"/>
                  <a:sym typeface="Arial"/>
                </a:rPr>
                <a:t> up </a:t>
              </a:r>
              <a:r>
                <a:rPr lang="es-MX" sz="1600" dirty="0" err="1">
                  <a:solidFill>
                    <a:schemeClr val="lt1"/>
                  </a:solidFill>
                  <a:latin typeface="Outfit Medium" pitchFamily="2" charset="0"/>
                  <a:sym typeface="Arial"/>
                </a:rPr>
                <a:t>the</a:t>
              </a:r>
              <a:r>
                <a:rPr lang="es-MX" sz="1600" dirty="0">
                  <a:solidFill>
                    <a:schemeClr val="lt1"/>
                  </a:solidFill>
                  <a:latin typeface="Outfit Medium" pitchFamily="2" charset="0"/>
                  <a:sym typeface="Arial"/>
                </a:rPr>
                <a:t> </a:t>
              </a:r>
              <a:r>
                <a:rPr lang="es-MX" sz="1600" dirty="0" err="1">
                  <a:solidFill>
                    <a:schemeClr val="lt1"/>
                  </a:solidFill>
                  <a:latin typeface="Outfit Medium" pitchFamily="2" charset="0"/>
                  <a:sym typeface="Arial"/>
                </a:rPr>
                <a:t>experiment</a:t>
              </a:r>
              <a:endParaRPr lang="es-MX" sz="1600" dirty="0">
                <a:solidFill>
                  <a:schemeClr val="lt1"/>
                </a:solidFill>
                <a:highlight>
                  <a:srgbClr val="C0C0C0"/>
                </a:highlight>
                <a:latin typeface="Outfit Medium" pitchFamily="2" charset="0"/>
                <a:sym typeface="Arial"/>
              </a:endParaRPr>
            </a:p>
          </p:txBody>
        </p:sp>
        <p:sp>
          <p:nvSpPr>
            <p:cNvPr id="21" name="Elipse 20">
              <a:extLst>
                <a:ext uri="{FF2B5EF4-FFF2-40B4-BE49-F238E27FC236}">
                  <a16:creationId xmlns:a16="http://schemas.microsoft.com/office/drawing/2014/main" id="{AD0E911A-6CF5-484E-870A-53A1FF541AD7}"/>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Tree>
    <p:extLst>
      <p:ext uri="{BB962C8B-B14F-4D97-AF65-F5344CB8AC3E}">
        <p14:creationId xmlns:p14="http://schemas.microsoft.com/office/powerpoint/2010/main" val="212191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3" name="Imagen 32">
            <a:extLst>
              <a:ext uri="{FF2B5EF4-FFF2-40B4-BE49-F238E27FC236}">
                <a16:creationId xmlns:a16="http://schemas.microsoft.com/office/drawing/2014/main" id="{027BE4AE-B5C0-4155-A155-671AB6CEE2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3552" y="2657513"/>
            <a:ext cx="3048756" cy="3046133"/>
          </a:xfrm>
          <a:prstGeom prst="rect">
            <a:avLst/>
          </a:prstGeom>
        </p:spPr>
      </p:pic>
      <p:sp>
        <p:nvSpPr>
          <p:cNvPr id="30" name="Rectángulo: esquinas redondeadas 29">
            <a:extLst>
              <a:ext uri="{FF2B5EF4-FFF2-40B4-BE49-F238E27FC236}">
                <a16:creationId xmlns:a16="http://schemas.microsoft.com/office/drawing/2014/main" id="{109A87E9-8254-4470-9F52-9ED0C6C50432}"/>
              </a:ext>
            </a:extLst>
          </p:cNvPr>
          <p:cNvSpPr/>
          <p:nvPr/>
        </p:nvSpPr>
        <p:spPr>
          <a:xfrm>
            <a:off x="4966298" y="2233481"/>
            <a:ext cx="6627613" cy="4093031"/>
          </a:xfrm>
          <a:prstGeom prst="roundRect">
            <a:avLst>
              <a:gd name="adj" fmla="val 75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Google Shape;150;p5">
            <a:extLst>
              <a:ext uri="{FF2B5EF4-FFF2-40B4-BE49-F238E27FC236}">
                <a16:creationId xmlns:a16="http://schemas.microsoft.com/office/drawing/2014/main" id="{7FC9DBD9-CE67-46FC-92E3-2C2E80E16CFB}"/>
              </a:ext>
            </a:extLst>
          </p:cNvPr>
          <p:cNvSpPr/>
          <p:nvPr/>
        </p:nvSpPr>
        <p:spPr>
          <a:xfrm>
            <a:off x="4966296" y="3712068"/>
            <a:ext cx="6627613" cy="94107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Rectángulo: esquinas superiores redondeadas 31">
            <a:extLst>
              <a:ext uri="{FF2B5EF4-FFF2-40B4-BE49-F238E27FC236}">
                <a16:creationId xmlns:a16="http://schemas.microsoft.com/office/drawing/2014/main" id="{1E5F3D2F-6061-4B32-92CF-C1493051FC1C}"/>
              </a:ext>
            </a:extLst>
          </p:cNvPr>
          <p:cNvSpPr/>
          <p:nvPr/>
        </p:nvSpPr>
        <p:spPr>
          <a:xfrm>
            <a:off x="4966296" y="2233482"/>
            <a:ext cx="6627613" cy="691000"/>
          </a:xfrm>
          <a:prstGeom prst="round2SameRect">
            <a:avLst>
              <a:gd name="adj1" fmla="val 4257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7" name="Google Shape;147;p5"/>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a:buClr>
                <a:srgbClr val="000000"/>
              </a:buClr>
              <a:defRPr/>
            </a:pPr>
            <a:r>
              <a:rPr lang="en-US" sz="1400" dirty="0">
                <a:solidFill>
                  <a:srgbClr val="595959"/>
                </a:solidFill>
                <a:latin typeface="Outfit" pitchFamily="2" charset="0"/>
                <a:sym typeface="Arial"/>
              </a:rPr>
              <a:t>Once inside </a:t>
            </a:r>
            <a:r>
              <a:rPr lang="en-US" sz="1400" dirty="0" err="1">
                <a:solidFill>
                  <a:srgbClr val="595959"/>
                </a:solidFill>
                <a:latin typeface="Outfit" pitchFamily="2" charset="0"/>
                <a:sym typeface="Arial"/>
              </a:rPr>
              <a:t>XploriLab</a:t>
            </a:r>
            <a:r>
              <a:rPr lang="en-US" sz="1400" dirty="0">
                <a:solidFill>
                  <a:srgbClr val="595959"/>
                </a:solidFill>
                <a:latin typeface="Outfit" pitchFamily="2" charset="0"/>
                <a:sym typeface="Arial"/>
              </a:rPr>
              <a:t>, select the icon to connect the device by cable or </a:t>
            </a:r>
            <a:r>
              <a:rPr lang="en-US" sz="1400" dirty="0" err="1">
                <a:solidFill>
                  <a:srgbClr val="595959"/>
                </a:solidFill>
                <a:latin typeface="Outfit" pitchFamily="2" charset="0"/>
                <a:sym typeface="Arial"/>
              </a:rPr>
              <a:t>bluetooth</a:t>
            </a:r>
            <a:r>
              <a:rPr lang="en-US" sz="1400" dirty="0">
                <a:solidFill>
                  <a:srgbClr val="595959"/>
                </a:solidFill>
                <a:latin typeface="Outfit" pitchFamily="2" charset="0"/>
                <a:sym typeface="Arial"/>
              </a:rPr>
              <a:t> as applicable</a:t>
            </a:r>
            <a:r>
              <a:rPr kumimoji="0" lang="es-MX" sz="1400" b="0" i="0" u="none" strike="noStrike" kern="0" cap="none" spc="0" normalizeH="0" baseline="0" noProof="0" dirty="0">
                <a:ln>
                  <a:noFill/>
                </a:ln>
                <a:solidFill>
                  <a:srgbClr val="595959"/>
                </a:solidFill>
                <a:effectLst/>
                <a:uLnTx/>
                <a:uFillTx/>
                <a:latin typeface="Outfit" pitchFamily="2" charset="0"/>
                <a:cs typeface="Arial"/>
                <a:sym typeface="Arial"/>
              </a:rPr>
              <a: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48" name="Google Shape;148;p5"/>
          <p:cNvPicPr preferRelativeResize="0"/>
          <p:nvPr/>
        </p:nvPicPr>
        <p:blipFill rotWithShape="1">
          <a:blip r:embed="rId4">
            <a:alphaModFix/>
          </a:blip>
          <a:srcRect/>
          <a:stretch/>
        </p:blipFill>
        <p:spPr>
          <a:xfrm>
            <a:off x="5187203" y="3877664"/>
            <a:ext cx="601189" cy="601189"/>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5695687" y="3877664"/>
            <a:ext cx="603603" cy="601189"/>
          </a:xfrm>
          <a:prstGeom prst="rect">
            <a:avLst/>
          </a:prstGeom>
          <a:noFill/>
          <a:ln>
            <a:noFill/>
          </a:ln>
        </p:spPr>
      </p:pic>
      <p:sp>
        <p:nvSpPr>
          <p:cNvPr id="151" name="Google Shape;151;p5"/>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Turn on your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Xploris</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and connect it to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sp>
        <p:nvSpPr>
          <p:cNvPr id="152" name="Google Shape;152;p5"/>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3" name="Google Shape;153;p5">
            <a:hlinkClick r:id="" action="ppaction://hlinkshowjump?jump=previousslide"/>
          </p:cNvPr>
          <p:cNvPicPr preferRelativeResize="0"/>
          <p:nvPr/>
        </p:nvPicPr>
        <p:blipFill rotWithShape="1">
          <a:blip r:embed="rId6">
            <a:alphaModFix/>
          </a:blip>
          <a:srcRect/>
          <a:stretch/>
        </p:blipFill>
        <p:spPr>
          <a:xfrm>
            <a:off x="9505034" y="123744"/>
            <a:ext cx="740124" cy="740124"/>
          </a:xfrm>
          <a:prstGeom prst="rect">
            <a:avLst/>
          </a:prstGeom>
          <a:noFill/>
          <a:ln>
            <a:noFill/>
          </a:ln>
        </p:spPr>
      </p:pic>
      <p:pic>
        <p:nvPicPr>
          <p:cNvPr id="154" name="Google Shape;154;p5">
            <a:hlinkClick r:id="rId7" action="ppaction://hlinksldjump"/>
          </p:cNvPr>
          <p:cNvPicPr preferRelativeResize="0"/>
          <p:nvPr/>
        </p:nvPicPr>
        <p:blipFill rotWithShape="1">
          <a:blip r:embed="rId8">
            <a:alphaModFix/>
          </a:blip>
          <a:srcRect/>
          <a:stretch/>
        </p:blipFill>
        <p:spPr>
          <a:xfrm>
            <a:off x="11170204" y="122350"/>
            <a:ext cx="740124" cy="740124"/>
          </a:xfrm>
          <a:prstGeom prst="rect">
            <a:avLst/>
          </a:prstGeom>
          <a:noFill/>
          <a:ln>
            <a:noFill/>
          </a:ln>
        </p:spPr>
      </p:pic>
      <p:pic>
        <p:nvPicPr>
          <p:cNvPr id="155" name="Google Shape;155;p5">
            <a:hlinkClick r:id="" action="ppaction://hlinkshowjump?jump=nextslide"/>
          </p:cNvPr>
          <p:cNvPicPr preferRelativeResize="0"/>
          <p:nvPr/>
        </p:nvPicPr>
        <p:blipFill rotWithShape="1">
          <a:blip r:embed="rId9">
            <a:alphaModFix/>
          </a:blip>
          <a:srcRect/>
          <a:stretch/>
        </p:blipFill>
        <p:spPr>
          <a:xfrm>
            <a:off x="10233751" y="122350"/>
            <a:ext cx="740124" cy="741518"/>
          </a:xfrm>
          <a:prstGeom prst="rect">
            <a:avLst/>
          </a:prstGeom>
          <a:noFill/>
          <a:ln>
            <a:noFill/>
          </a:ln>
        </p:spPr>
      </p:pic>
      <p:pic>
        <p:nvPicPr>
          <p:cNvPr id="156" name="Google Shape;156;p5"/>
          <p:cNvPicPr preferRelativeResize="0"/>
          <p:nvPr/>
        </p:nvPicPr>
        <p:blipFill rotWithShape="1">
          <a:blip r:embed="rId10">
            <a:alphaModFix/>
          </a:blip>
          <a:srcRect/>
          <a:stretch/>
        </p:blipFill>
        <p:spPr>
          <a:xfrm>
            <a:off x="692441" y="292484"/>
            <a:ext cx="1665170" cy="462626"/>
          </a:xfrm>
          <a:prstGeom prst="rect">
            <a:avLst/>
          </a:prstGeom>
          <a:noFill/>
          <a:ln>
            <a:noFill/>
          </a:ln>
        </p:spPr>
      </p:pic>
      <p:pic>
        <p:nvPicPr>
          <p:cNvPr id="161" name="Google Shape;161;p5"/>
          <p:cNvPicPr preferRelativeResize="0"/>
          <p:nvPr/>
        </p:nvPicPr>
        <p:blipFill rotWithShape="1">
          <a:blip r:embed="rId11">
            <a:alphaModFix/>
          </a:blip>
          <a:srcRect/>
          <a:stretch/>
        </p:blipFill>
        <p:spPr>
          <a:xfrm>
            <a:off x="5452029" y="3033747"/>
            <a:ext cx="569483" cy="569056"/>
          </a:xfrm>
          <a:prstGeom prst="rect">
            <a:avLst/>
          </a:prstGeom>
          <a:noFill/>
          <a:ln>
            <a:noFill/>
          </a:ln>
        </p:spPr>
      </p:pic>
      <p:sp>
        <p:nvSpPr>
          <p:cNvPr id="162" name="Google Shape;162;p5"/>
          <p:cNvSpPr txBox="1"/>
          <p:nvPr/>
        </p:nvSpPr>
        <p:spPr>
          <a:xfrm>
            <a:off x="6871421" y="3042903"/>
            <a:ext cx="459119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Open the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software on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3" name="Google Shape;163;p5"/>
          <p:cNvPicPr preferRelativeResize="0"/>
          <p:nvPr/>
        </p:nvPicPr>
        <p:blipFill rotWithShape="1">
          <a:blip r:embed="rId12">
            <a:alphaModFix/>
          </a:blip>
          <a:srcRect/>
          <a:stretch/>
        </p:blipFill>
        <p:spPr>
          <a:xfrm>
            <a:off x="5487798" y="2285646"/>
            <a:ext cx="478988" cy="566077"/>
          </a:xfrm>
          <a:prstGeom prst="rect">
            <a:avLst/>
          </a:prstGeom>
          <a:noFill/>
          <a:ln>
            <a:noFill/>
          </a:ln>
        </p:spPr>
      </p:pic>
      <p:pic>
        <p:nvPicPr>
          <p:cNvPr id="164" name="Google Shape;164;p5"/>
          <p:cNvPicPr preferRelativeResize="0"/>
          <p:nvPr/>
        </p:nvPicPr>
        <p:blipFill rotWithShape="1">
          <a:blip r:embed="rId13">
            <a:alphaModFix/>
          </a:blip>
          <a:srcRect/>
          <a:stretch/>
        </p:blipFill>
        <p:spPr>
          <a:xfrm>
            <a:off x="5187203" y="4805695"/>
            <a:ext cx="921583" cy="1340484"/>
          </a:xfrm>
          <a:prstGeom prst="rect">
            <a:avLst/>
          </a:prstGeom>
          <a:noFill/>
          <a:ln>
            <a:noFill/>
          </a:ln>
        </p:spPr>
      </p:pic>
      <p:pic>
        <p:nvPicPr>
          <p:cNvPr id="165" name="Google Shape;165;p5"/>
          <p:cNvPicPr preferRelativeResize="0"/>
          <p:nvPr/>
        </p:nvPicPr>
        <p:blipFill rotWithShape="1">
          <a:blip r:embed="rId14">
            <a:alphaModFix/>
          </a:blip>
          <a:srcRect/>
          <a:stretch/>
        </p:blipFill>
        <p:spPr>
          <a:xfrm>
            <a:off x="6371069" y="4805694"/>
            <a:ext cx="1068198" cy="1340485"/>
          </a:xfrm>
          <a:prstGeom prst="rect">
            <a:avLst/>
          </a:prstGeom>
          <a:noFill/>
          <a:ln>
            <a:noFill/>
          </a:ln>
        </p:spPr>
      </p:pic>
      <p:sp>
        <p:nvSpPr>
          <p:cNvPr id="166" name="Google Shape;166;p5"/>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595959"/>
                </a:solidFill>
                <a:latin typeface="Outfit" pitchFamily="2" charset="0"/>
                <a:sym typeface="Arial"/>
              </a:rPr>
              <a:t>Go to the SCIENCE section and then to DATA LOGGER.</a:t>
            </a:r>
            <a:endParaRPr lang="en-US" sz="1400" b="1" dirty="0">
              <a:solidFill>
                <a:srgbClr val="595959"/>
              </a:solidFill>
              <a:latin typeface="Outfit" pitchFamily="2" charset="0"/>
              <a:sym typeface="Arial"/>
            </a:endParaRPr>
          </a:p>
        </p:txBody>
      </p:sp>
      <p:pic>
        <p:nvPicPr>
          <p:cNvPr id="169" name="Google Shape;169;p5"/>
          <p:cNvPicPr preferRelativeResize="0"/>
          <p:nvPr/>
        </p:nvPicPr>
        <p:blipFill rotWithShape="1">
          <a:blip r:embed="rId15">
            <a:alphaModFix/>
          </a:blip>
          <a:srcRect/>
          <a:stretch/>
        </p:blipFill>
        <p:spPr>
          <a:xfrm>
            <a:off x="5490471" y="4027581"/>
            <a:ext cx="251452" cy="320572"/>
          </a:xfrm>
          <a:prstGeom prst="rect">
            <a:avLst/>
          </a:prstGeom>
          <a:noFill/>
          <a:ln>
            <a:noFill/>
          </a:ln>
        </p:spPr>
      </p:pic>
      <p:sp>
        <p:nvSpPr>
          <p:cNvPr id="170" name="Google Shape;170;p5"/>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7" name="Grupo 26">
            <a:extLst>
              <a:ext uri="{FF2B5EF4-FFF2-40B4-BE49-F238E27FC236}">
                <a16:creationId xmlns:a16="http://schemas.microsoft.com/office/drawing/2014/main" id="{2D9BCE8B-51F5-4FB3-AF64-546EB59BDAF5}"/>
              </a:ext>
            </a:extLst>
          </p:cNvPr>
          <p:cNvGrpSpPr/>
          <p:nvPr/>
        </p:nvGrpSpPr>
        <p:grpSpPr>
          <a:xfrm>
            <a:off x="951703" y="1589244"/>
            <a:ext cx="4482446" cy="442980"/>
            <a:chOff x="951703" y="1589244"/>
            <a:chExt cx="4084531" cy="442980"/>
          </a:xfrm>
        </p:grpSpPr>
        <p:sp>
          <p:nvSpPr>
            <p:cNvPr id="28" name="Rectángulo: esquinas redondeadas 27">
              <a:extLst>
                <a:ext uri="{FF2B5EF4-FFF2-40B4-BE49-F238E27FC236}">
                  <a16:creationId xmlns:a16="http://schemas.microsoft.com/office/drawing/2014/main" id="{C7B316E3-068A-413D-BB1B-E2716CF0E56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9" name="Elipse 28">
              <a:extLst>
                <a:ext uri="{FF2B5EF4-FFF2-40B4-BE49-F238E27FC236}">
                  <a16:creationId xmlns:a16="http://schemas.microsoft.com/office/drawing/2014/main" id="{F0FE6D15-9647-4040-A3CC-01C76057A22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951704" y="2345450"/>
            <a:ext cx="10218500" cy="412145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Imagen 3">
            <a:extLst>
              <a:ext uri="{FF2B5EF4-FFF2-40B4-BE49-F238E27FC236}">
                <a16:creationId xmlns:a16="http://schemas.microsoft.com/office/drawing/2014/main" id="{01083D0D-7230-4351-AE76-5F679542E0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9435" y="2497135"/>
            <a:ext cx="2766703" cy="3801437"/>
          </a:xfrm>
          <a:prstGeom prst="rect">
            <a:avLst/>
          </a:prstGeom>
        </p:spPr>
      </p:pic>
      <p:sp>
        <p:nvSpPr>
          <p:cNvPr id="198" name="Google Shape;198;p7"/>
          <p:cNvSpPr txBox="1"/>
          <p:nvPr/>
        </p:nvSpPr>
        <p:spPr>
          <a:xfrm>
            <a:off x="2357612" y="2988630"/>
            <a:ext cx="3445290"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3F3F3F"/>
                </a:solidFill>
                <a:latin typeface="Outfit" pitchFamily="2" charset="0"/>
                <a:sym typeface="Arial"/>
              </a:rPr>
              <a:t>To start any configuration related to the sensors, please select the “setup” icon</a:t>
            </a:r>
            <a:r>
              <a:rPr lang="es-MX" sz="1400" dirty="0">
                <a:solidFill>
                  <a:srgbClr val="3F3F3F"/>
                </a:solidFill>
                <a:latin typeface="Outfit" pitchFamily="2" charset="0"/>
                <a:sym typeface="Arial"/>
              </a:rPr>
              <a:t>.</a:t>
            </a:r>
          </a:p>
          <a:p>
            <a:pPr marL="0" marR="0" lvl="0" indent="0" algn="l" rtl="0">
              <a:spcBef>
                <a:spcPts val="0"/>
              </a:spcBef>
              <a:spcAft>
                <a:spcPts val="0"/>
              </a:spcAft>
              <a:buNone/>
            </a:pPr>
            <a:endParaRPr lang="es-MX" sz="1400" dirty="0">
              <a:solidFill>
                <a:srgbClr val="3F3F3F"/>
              </a:solidFill>
              <a:latin typeface="Outfit" pitchFamily="2" charset="0"/>
              <a:sym typeface="Arial"/>
            </a:endParaRPr>
          </a:p>
          <a:p>
            <a:r>
              <a:rPr lang="en-US" sz="1400" dirty="0">
                <a:solidFill>
                  <a:srgbClr val="3F3F3F"/>
                </a:solidFill>
                <a:latin typeface="Outfit" pitchFamily="2" charset="0"/>
              </a:rPr>
              <a:t>The sensors you will use for this activity are the </a:t>
            </a:r>
            <a:r>
              <a:rPr lang="en-US" sz="1400" b="1" dirty="0">
                <a:solidFill>
                  <a:srgbClr val="026C4E"/>
                </a:solidFill>
                <a:latin typeface="Outfit" pitchFamily="2" charset="0"/>
              </a:rPr>
              <a:t>pulse</a:t>
            </a:r>
            <a:r>
              <a:rPr lang="en-US" sz="1400" b="1" dirty="0">
                <a:latin typeface="Outfit" pitchFamily="2" charset="0"/>
              </a:rPr>
              <a:t> </a:t>
            </a:r>
            <a:r>
              <a:rPr lang="en-US" sz="1400" dirty="0">
                <a:solidFill>
                  <a:srgbClr val="3F3F3F"/>
                </a:solidFill>
                <a:latin typeface="Outfit" pitchFamily="2" charset="0"/>
              </a:rPr>
              <a:t>and</a:t>
            </a:r>
            <a:r>
              <a:rPr lang="en-US" sz="1400" dirty="0">
                <a:latin typeface="Outfit" pitchFamily="2" charset="0"/>
              </a:rPr>
              <a:t> </a:t>
            </a:r>
            <a:r>
              <a:rPr lang="en-US" sz="1400" b="1" dirty="0">
                <a:solidFill>
                  <a:srgbClr val="026C4E"/>
                </a:solidFill>
                <a:latin typeface="Outfit" pitchFamily="2" charset="0"/>
              </a:rPr>
              <a:t>heart rate </a:t>
            </a:r>
            <a:r>
              <a:rPr lang="en-US" sz="1400" dirty="0">
                <a:solidFill>
                  <a:srgbClr val="3F3F3F"/>
                </a:solidFill>
                <a:latin typeface="Outfit" pitchFamily="2" charset="0"/>
              </a:rPr>
              <a:t>sensors. You will set them to take </a:t>
            </a:r>
            <a:r>
              <a:rPr lang="en-US" sz="1400" b="1" dirty="0">
                <a:solidFill>
                  <a:srgbClr val="026C4E"/>
                </a:solidFill>
                <a:latin typeface="Outfit" pitchFamily="2" charset="0"/>
              </a:rPr>
              <a:t>25 samples per second (25/sec)</a:t>
            </a:r>
            <a:r>
              <a:rPr lang="en-US" sz="1400" b="1" dirty="0">
                <a:solidFill>
                  <a:srgbClr val="3F3F3F"/>
                </a:solidFill>
                <a:latin typeface="Outfit" pitchFamily="2" charset="0"/>
              </a:rPr>
              <a:t> </a:t>
            </a:r>
            <a:r>
              <a:rPr lang="en-US" sz="1400" dirty="0">
                <a:solidFill>
                  <a:srgbClr val="3F3F3F"/>
                </a:solidFill>
                <a:latin typeface="Outfit" pitchFamily="2" charset="0"/>
              </a:rPr>
              <a:t>for a total of 1000 samples.</a:t>
            </a:r>
            <a:endParaRPr lang="es-MX" sz="1400" dirty="0">
              <a:solidFill>
                <a:srgbClr val="3F3F3F"/>
              </a:solidFill>
              <a:latin typeface="Outfit" pitchFamily="2" charset="0"/>
            </a:endParaRPr>
          </a:p>
          <a:p>
            <a:pPr marL="0" marR="0" lvl="0" indent="0" algn="l" rtl="0">
              <a:spcBef>
                <a:spcPts val="0"/>
              </a:spcBef>
              <a:spcAft>
                <a:spcPts val="0"/>
              </a:spcAft>
              <a:buNone/>
            </a:pPr>
            <a:endParaRPr lang="es-MX" sz="1400" dirty="0">
              <a:solidFill>
                <a:srgbClr val="3F3F3F"/>
              </a:solidFill>
              <a:latin typeface="Outfit" pitchFamily="2" charset="0"/>
            </a:endParaRPr>
          </a:p>
          <a:p>
            <a:pPr marL="0" marR="0" lvl="0" indent="0" algn="l" rtl="0">
              <a:spcBef>
                <a:spcPts val="0"/>
              </a:spcBef>
              <a:spcAft>
                <a:spcPts val="0"/>
              </a:spcAft>
              <a:buNone/>
            </a:pPr>
            <a:r>
              <a:rPr lang="en-US" sz="1400" dirty="0">
                <a:solidFill>
                  <a:srgbClr val="3F3F3F"/>
                </a:solidFill>
                <a:latin typeface="Outfit" pitchFamily="2" charset="0"/>
              </a:rPr>
              <a:t>Once the configuration has been completed, select “Apply” to save it</a:t>
            </a:r>
            <a:r>
              <a:rPr lang="es-MX" sz="1400" dirty="0">
                <a:solidFill>
                  <a:srgbClr val="3F3F3F"/>
                </a:solidFill>
                <a:latin typeface="Outfit" pitchFamily="2" charset="0"/>
              </a:rPr>
              <a:t>.</a:t>
            </a:r>
          </a:p>
        </p:txBody>
      </p:sp>
      <p:grpSp>
        <p:nvGrpSpPr>
          <p:cNvPr id="199" name="Google Shape;199;p7"/>
          <p:cNvGrpSpPr/>
          <p:nvPr/>
        </p:nvGrpSpPr>
        <p:grpSpPr>
          <a:xfrm>
            <a:off x="1341123" y="2776068"/>
            <a:ext cx="652932" cy="652932"/>
            <a:chOff x="2072276" y="1848077"/>
            <a:chExt cx="676048" cy="676048"/>
          </a:xfrm>
        </p:grpSpPr>
        <p:sp>
          <p:nvSpPr>
            <p:cNvPr id="200" name="Google Shape;200;p7"/>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201" name="Google Shape;201;p7"/>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1</a:t>
              </a:r>
              <a:endParaRPr sz="1800" b="1" dirty="0">
                <a:solidFill>
                  <a:srgbClr val="026C4E"/>
                </a:solidFill>
                <a:latin typeface="Outfit Medium" pitchFamily="2" charset="0"/>
                <a:sym typeface="Arial"/>
              </a:endParaRPr>
            </a:p>
          </p:txBody>
        </p:sp>
      </p:grpSp>
      <p:sp>
        <p:nvSpPr>
          <p:cNvPr id="203" name="Google Shape;203;p7"/>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4">
            <a:alphaModFix/>
          </a:blip>
          <a:srcRect/>
          <a:stretch/>
        </p:blipFill>
        <p:spPr>
          <a:xfrm>
            <a:off x="9505034" y="123744"/>
            <a:ext cx="740124" cy="740124"/>
          </a:xfrm>
          <a:prstGeom prst="rect">
            <a:avLst/>
          </a:prstGeom>
          <a:noFill/>
          <a:ln>
            <a:noFill/>
          </a:ln>
        </p:spPr>
      </p:pic>
      <p:pic>
        <p:nvPicPr>
          <p:cNvPr id="205" name="Google Shape;205;p7">
            <a:hlinkClick r:id="rId5" action="ppaction://hlinksldjump"/>
          </p:cNvPr>
          <p:cNvPicPr preferRelativeResize="0"/>
          <p:nvPr/>
        </p:nvPicPr>
        <p:blipFill rotWithShape="1">
          <a:blip r:embed="rId6">
            <a:alphaModFix/>
          </a:blip>
          <a:srcRect/>
          <a:stretch/>
        </p:blipFill>
        <p:spPr>
          <a:xfrm>
            <a:off x="11170204" y="122350"/>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7">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8">
            <a:alphaModFix/>
          </a:blip>
          <a:srcRect/>
          <a:stretch/>
        </p:blipFill>
        <p:spPr>
          <a:xfrm>
            <a:off x="692441" y="292484"/>
            <a:ext cx="1665170" cy="462626"/>
          </a:xfrm>
          <a:prstGeom prst="rect">
            <a:avLst/>
          </a:prstGeom>
          <a:noFill/>
          <a:ln>
            <a:noFill/>
          </a:ln>
        </p:spPr>
      </p:pic>
      <p:pic>
        <p:nvPicPr>
          <p:cNvPr id="208" name="Google Shape;208;p7"/>
          <p:cNvPicPr preferRelativeResize="0"/>
          <p:nvPr/>
        </p:nvPicPr>
        <p:blipFill rotWithShape="1">
          <a:blip r:embed="rId9">
            <a:alphaModFix/>
          </a:blip>
          <a:srcRect/>
          <a:stretch/>
        </p:blipFill>
        <p:spPr>
          <a:xfrm>
            <a:off x="951704" y="1382827"/>
            <a:ext cx="762228" cy="761656"/>
          </a:xfrm>
          <a:prstGeom prst="rect">
            <a:avLst/>
          </a:prstGeom>
          <a:noFill/>
          <a:ln>
            <a:noFill/>
          </a:ln>
        </p:spPr>
      </p:pic>
      <p:sp>
        <p:nvSpPr>
          <p:cNvPr id="209" name="Google Shape;209;p7"/>
          <p:cNvSpPr txBox="1">
            <a:spLocks noGrp="1"/>
          </p:cNvSpPr>
          <p:nvPr>
            <p:ph type="ctrTitle"/>
          </p:nvPr>
        </p:nvSpPr>
        <p:spPr>
          <a:xfrm>
            <a:off x="2227179" y="1890264"/>
            <a:ext cx="3693176" cy="2760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65380"/>
              </a:buClr>
              <a:buSzPts val="1400"/>
              <a:buFont typeface="Arial"/>
              <a:buNone/>
            </a:pPr>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sz="1400" dirty="0">
              <a:solidFill>
                <a:srgbClr val="565380"/>
              </a:solidFill>
              <a:latin typeface="Outfit Medium" pitchFamily="2" charset="0"/>
              <a:ea typeface="Arial"/>
              <a:cs typeface="Arial"/>
              <a:sym typeface="Arial"/>
            </a:endParaRPr>
          </a:p>
        </p:txBody>
      </p:sp>
      <p:pic>
        <p:nvPicPr>
          <p:cNvPr id="210" name="Google Shape;210;p7" descr="Cursor"/>
          <p:cNvPicPr preferRelativeResize="0"/>
          <p:nvPr/>
        </p:nvPicPr>
        <p:blipFill rotWithShape="1">
          <a:blip r:embed="rId10">
            <a:alphaModFix/>
          </a:blip>
          <a:srcRect/>
          <a:stretch/>
        </p:blipFill>
        <p:spPr>
          <a:xfrm>
            <a:off x="1965607" y="1846881"/>
            <a:ext cx="297602" cy="297602"/>
          </a:xfrm>
          <a:prstGeom prst="rect">
            <a:avLst/>
          </a:prstGeom>
          <a:noFill/>
          <a:ln>
            <a:noFill/>
          </a:ln>
        </p:spPr>
      </p:pic>
      <p:grpSp>
        <p:nvGrpSpPr>
          <p:cNvPr id="59" name="Grupo 58">
            <a:extLst>
              <a:ext uri="{FF2B5EF4-FFF2-40B4-BE49-F238E27FC236}">
                <a16:creationId xmlns:a16="http://schemas.microsoft.com/office/drawing/2014/main" id="{3B60A6A0-CB8D-4A6B-8176-B23FCE1EEFCB}"/>
              </a:ext>
            </a:extLst>
          </p:cNvPr>
          <p:cNvGrpSpPr/>
          <p:nvPr/>
        </p:nvGrpSpPr>
        <p:grpSpPr>
          <a:xfrm>
            <a:off x="1887013" y="1377289"/>
            <a:ext cx="4521557" cy="442980"/>
            <a:chOff x="951703" y="1589244"/>
            <a:chExt cx="4084531" cy="442980"/>
          </a:xfrm>
        </p:grpSpPr>
        <p:sp>
          <p:nvSpPr>
            <p:cNvPr id="60" name="Rectángulo: esquinas redondeadas 59">
              <a:extLst>
                <a:ext uri="{FF2B5EF4-FFF2-40B4-BE49-F238E27FC236}">
                  <a16:creationId xmlns:a16="http://schemas.microsoft.com/office/drawing/2014/main" id="{9A9A4BF1-BCD7-4395-B436-987BDFA3E164}"/>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61" name="Elipse 60">
              <a:extLst>
                <a:ext uri="{FF2B5EF4-FFF2-40B4-BE49-F238E27FC236}">
                  <a16:creationId xmlns:a16="http://schemas.microsoft.com/office/drawing/2014/main" id="{4BA2BC66-4AAD-40D2-A4AE-715ECF299A56}"/>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grpSp>
        <p:nvGrpSpPr>
          <p:cNvPr id="215" name="Google Shape;215;p7"/>
          <p:cNvGrpSpPr/>
          <p:nvPr/>
        </p:nvGrpSpPr>
        <p:grpSpPr>
          <a:xfrm>
            <a:off x="8528812" y="4306777"/>
            <a:ext cx="246488" cy="256763"/>
            <a:chOff x="4113322" y="5382890"/>
            <a:chExt cx="357406" cy="372304"/>
          </a:xfrm>
        </p:grpSpPr>
        <p:sp>
          <p:nvSpPr>
            <p:cNvPr id="216" name="Google Shape;216;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17" name="Google Shape;217;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18" name="Google Shape;218;p7"/>
          <p:cNvGrpSpPr/>
          <p:nvPr/>
        </p:nvGrpSpPr>
        <p:grpSpPr>
          <a:xfrm>
            <a:off x="9735402" y="5419970"/>
            <a:ext cx="246488" cy="256763"/>
            <a:chOff x="4113322" y="5382890"/>
            <a:chExt cx="357406" cy="372304"/>
          </a:xfrm>
        </p:grpSpPr>
        <p:sp>
          <p:nvSpPr>
            <p:cNvPr id="219" name="Google Shape;219;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0" name="Google Shape;220;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21" name="Google Shape;221;p7"/>
          <p:cNvGrpSpPr/>
          <p:nvPr/>
        </p:nvGrpSpPr>
        <p:grpSpPr>
          <a:xfrm>
            <a:off x="8576217" y="5398243"/>
            <a:ext cx="246488" cy="256763"/>
            <a:chOff x="4113322" y="5382890"/>
            <a:chExt cx="357406" cy="372304"/>
          </a:xfrm>
        </p:grpSpPr>
        <p:sp>
          <p:nvSpPr>
            <p:cNvPr id="222" name="Google Shape;222;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3" name="Google Shape;223;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32" name="Google Shape;215;p7">
            <a:extLst>
              <a:ext uri="{FF2B5EF4-FFF2-40B4-BE49-F238E27FC236}">
                <a16:creationId xmlns:a16="http://schemas.microsoft.com/office/drawing/2014/main" id="{B20D7905-5A98-43FC-8CBC-4D8E3A75F723}"/>
              </a:ext>
            </a:extLst>
          </p:cNvPr>
          <p:cNvGrpSpPr/>
          <p:nvPr/>
        </p:nvGrpSpPr>
        <p:grpSpPr>
          <a:xfrm>
            <a:off x="9811241" y="4317052"/>
            <a:ext cx="246488" cy="256763"/>
            <a:chOff x="4113322" y="5382890"/>
            <a:chExt cx="357406" cy="372304"/>
          </a:xfrm>
        </p:grpSpPr>
        <p:sp>
          <p:nvSpPr>
            <p:cNvPr id="33" name="Google Shape;216;p7">
              <a:extLst>
                <a:ext uri="{FF2B5EF4-FFF2-40B4-BE49-F238E27FC236}">
                  <a16:creationId xmlns:a16="http://schemas.microsoft.com/office/drawing/2014/main" id="{4AF0D995-CEC1-4B65-94DB-9C43B3D249BA}"/>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34" name="Google Shape;217;p7">
              <a:extLst>
                <a:ext uri="{FF2B5EF4-FFF2-40B4-BE49-F238E27FC236}">
                  <a16:creationId xmlns:a16="http://schemas.microsoft.com/office/drawing/2014/main" id="{B0C42614-1267-454F-A7E8-0E4D1743DD65}"/>
                </a:ext>
              </a:extLst>
            </p:cNvPr>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pic>
        <p:nvPicPr>
          <p:cNvPr id="35" name="Imagen 34">
            <a:extLst>
              <a:ext uri="{FF2B5EF4-FFF2-40B4-BE49-F238E27FC236}">
                <a16:creationId xmlns:a16="http://schemas.microsoft.com/office/drawing/2014/main" id="{E00C71CD-8662-4A62-AA9D-5F7E34AC03B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854251" y="2891691"/>
            <a:ext cx="827578" cy="829970"/>
          </a:xfrm>
          <a:prstGeom prst="rect">
            <a:avLst/>
          </a:prstGeom>
        </p:spPr>
      </p:pic>
    </p:spTree>
    <p:extLst>
      <p:ext uri="{BB962C8B-B14F-4D97-AF65-F5344CB8AC3E}">
        <p14:creationId xmlns:p14="http://schemas.microsoft.com/office/powerpoint/2010/main" val="123825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6"/>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6">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78" name="Google Shape;178;p6">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179" name="Google Shape;179;p6">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pic>
        <p:nvPicPr>
          <p:cNvPr id="180" name="Google Shape;180;p6"/>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28" name="Grupo 27">
            <a:extLst>
              <a:ext uri="{FF2B5EF4-FFF2-40B4-BE49-F238E27FC236}">
                <a16:creationId xmlns:a16="http://schemas.microsoft.com/office/drawing/2014/main" id="{260D6F52-AA3D-4456-9B12-9E1A161B5412}"/>
              </a:ext>
            </a:extLst>
          </p:cNvPr>
          <p:cNvGrpSpPr/>
          <p:nvPr/>
        </p:nvGrpSpPr>
        <p:grpSpPr>
          <a:xfrm>
            <a:off x="951703" y="1589244"/>
            <a:ext cx="4482446" cy="442980"/>
            <a:chOff x="951703" y="1589244"/>
            <a:chExt cx="4084531" cy="442980"/>
          </a:xfrm>
        </p:grpSpPr>
        <p:sp>
          <p:nvSpPr>
            <p:cNvPr id="29" name="Rectángulo: esquinas redondeadas 28">
              <a:extLst>
                <a:ext uri="{FF2B5EF4-FFF2-40B4-BE49-F238E27FC236}">
                  <a16:creationId xmlns:a16="http://schemas.microsoft.com/office/drawing/2014/main" id="{B6C08CB0-0627-4878-B590-21607AD1EB5D}"/>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30" name="Elipse 29">
              <a:extLst>
                <a:ext uri="{FF2B5EF4-FFF2-40B4-BE49-F238E27FC236}">
                  <a16:creationId xmlns:a16="http://schemas.microsoft.com/office/drawing/2014/main" id="{5029AE34-FD33-4EA2-90E6-A74436424E6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grpSp>
        <p:nvGrpSpPr>
          <p:cNvPr id="17" name="Google Shape;199;p7">
            <a:extLst>
              <a:ext uri="{FF2B5EF4-FFF2-40B4-BE49-F238E27FC236}">
                <a16:creationId xmlns:a16="http://schemas.microsoft.com/office/drawing/2014/main" id="{017BA920-6A76-4697-970A-B1B5F22F24BA}"/>
              </a:ext>
            </a:extLst>
          </p:cNvPr>
          <p:cNvGrpSpPr/>
          <p:nvPr/>
        </p:nvGrpSpPr>
        <p:grpSpPr>
          <a:xfrm>
            <a:off x="1219136" y="2549662"/>
            <a:ext cx="652932" cy="652932"/>
            <a:chOff x="2072276" y="1848077"/>
            <a:chExt cx="676048" cy="676048"/>
          </a:xfrm>
        </p:grpSpPr>
        <p:sp>
          <p:nvSpPr>
            <p:cNvPr id="22" name="Google Shape;200;p7">
              <a:extLst>
                <a:ext uri="{FF2B5EF4-FFF2-40B4-BE49-F238E27FC236}">
                  <a16:creationId xmlns:a16="http://schemas.microsoft.com/office/drawing/2014/main" id="{2771A9AE-7D41-4436-A1D9-BCEE4A14D08B}"/>
                </a:ext>
              </a:extLst>
            </p:cNvPr>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23" name="Google Shape;201;p7">
              <a:extLst>
                <a:ext uri="{FF2B5EF4-FFF2-40B4-BE49-F238E27FC236}">
                  <a16:creationId xmlns:a16="http://schemas.microsoft.com/office/drawing/2014/main" id="{05551A77-125A-47F4-AAB0-14334D62E240}"/>
                </a:ext>
              </a:extLst>
            </p:cNvPr>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3</a:t>
              </a:r>
              <a:endParaRPr sz="1800" b="1" dirty="0">
                <a:solidFill>
                  <a:srgbClr val="026C4E"/>
                </a:solidFill>
                <a:latin typeface="Outfit Medium" pitchFamily="2" charset="0"/>
                <a:sym typeface="Arial"/>
              </a:endParaRPr>
            </a:p>
          </p:txBody>
        </p:sp>
      </p:grpSp>
      <p:sp>
        <p:nvSpPr>
          <p:cNvPr id="24" name="Rectángulo: esquinas redondeadas 23">
            <a:extLst>
              <a:ext uri="{FF2B5EF4-FFF2-40B4-BE49-F238E27FC236}">
                <a16:creationId xmlns:a16="http://schemas.microsoft.com/office/drawing/2014/main" id="{2628CB9C-F12A-44F9-8358-9E29C414172E}"/>
              </a:ext>
            </a:extLst>
          </p:cNvPr>
          <p:cNvSpPr/>
          <p:nvPr/>
        </p:nvSpPr>
        <p:spPr>
          <a:xfrm>
            <a:off x="951703" y="2256573"/>
            <a:ext cx="9864674" cy="3857143"/>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Google Shape;175;p6"/>
          <p:cNvSpPr txBox="1"/>
          <p:nvPr/>
        </p:nvSpPr>
        <p:spPr>
          <a:xfrm>
            <a:off x="2135622" y="2603789"/>
            <a:ext cx="8417200" cy="738623"/>
          </a:xfrm>
          <a:prstGeom prst="rect">
            <a:avLst/>
          </a:prstGeom>
          <a:noFill/>
          <a:ln>
            <a:noFill/>
          </a:ln>
        </p:spPr>
        <p:txBody>
          <a:bodyPr spcFirstLastPara="1" wrap="square" lIns="91425" tIns="45700" rIns="91425" bIns="45700" anchor="t" anchorCtr="0">
            <a:spAutoFit/>
          </a:bodyPr>
          <a:lstStyle/>
          <a:p>
            <a:pPr lvl="0"/>
            <a:r>
              <a:rPr lang="en-US" sz="1400" b="1" dirty="0">
                <a:solidFill>
                  <a:srgbClr val="026C4E"/>
                </a:solidFill>
                <a:latin typeface="Outfit Medium" pitchFamily="2" charset="0"/>
              </a:rPr>
              <a:t>You may change the color of one of the sensors to make it clearer to read</a:t>
            </a:r>
            <a:endParaRPr lang="es-MX" sz="1400" dirty="0">
              <a:solidFill>
                <a:srgbClr val="595959"/>
              </a:solidFill>
              <a:latin typeface="Outfit Medium" pitchFamily="2" charset="0"/>
            </a:endParaRPr>
          </a:p>
          <a:p>
            <a:pPr marL="285750" lvl="0" indent="-285750">
              <a:buFont typeface="Arial" panose="020B0604020202020204" pitchFamily="34" charset="0"/>
              <a:buChar char="•"/>
            </a:pPr>
            <a:r>
              <a:rPr lang="en-US" sz="1400" dirty="0">
                <a:solidFill>
                  <a:srgbClr val="595959"/>
                </a:solidFill>
                <a:latin typeface="Outfit Medium" pitchFamily="2" charset="0"/>
              </a:rPr>
              <a:t>Go to the "Graph setting" and select one of the sensors.</a:t>
            </a:r>
          </a:p>
          <a:p>
            <a:pPr marL="285750" lvl="0" indent="-285750">
              <a:buFont typeface="Arial" panose="020B0604020202020204" pitchFamily="34" charset="0"/>
              <a:buChar char="•"/>
            </a:pPr>
            <a:r>
              <a:rPr lang="en-US" sz="1400" dirty="0">
                <a:solidFill>
                  <a:srgbClr val="595959"/>
                </a:solidFill>
                <a:latin typeface="Outfit Medium" pitchFamily="2" charset="0"/>
              </a:rPr>
              <a:t>Then, select the color to use for the graph.</a:t>
            </a:r>
            <a:endParaRPr lang="es-MX" sz="1400" dirty="0">
              <a:solidFill>
                <a:srgbClr val="595959"/>
              </a:solidFill>
              <a:latin typeface="Outfit Medium" pitchFamily="2" charset="0"/>
            </a:endParaRPr>
          </a:p>
        </p:txBody>
      </p:sp>
      <p:cxnSp>
        <p:nvCxnSpPr>
          <p:cNvPr id="3" name="Conector recto de flecha 2"/>
          <p:cNvCxnSpPr/>
          <p:nvPr/>
        </p:nvCxnSpPr>
        <p:spPr>
          <a:xfrm>
            <a:off x="4555875" y="4812915"/>
            <a:ext cx="1130710" cy="0"/>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4B5A0ACF-18AF-4893-96E5-CB6978A9559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906353" y="4011231"/>
            <a:ext cx="4338805" cy="1603368"/>
          </a:xfrm>
          <a:prstGeom prst="rect">
            <a:avLst/>
          </a:prstGeom>
        </p:spPr>
      </p:pic>
      <p:pic>
        <p:nvPicPr>
          <p:cNvPr id="6" name="Imagen 5">
            <a:extLst>
              <a:ext uri="{FF2B5EF4-FFF2-40B4-BE49-F238E27FC236}">
                <a16:creationId xmlns:a16="http://schemas.microsoft.com/office/drawing/2014/main" id="{A498B9E6-339B-475E-8C12-874F5A51C31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82989" y="4445284"/>
            <a:ext cx="2777570" cy="731763"/>
          </a:xfrm>
          <a:prstGeom prst="rect">
            <a:avLst/>
          </a:prstGeom>
        </p:spPr>
      </p:pic>
      <p:grpSp>
        <p:nvGrpSpPr>
          <p:cNvPr id="31" name="Google Shape;221;p7">
            <a:extLst>
              <a:ext uri="{FF2B5EF4-FFF2-40B4-BE49-F238E27FC236}">
                <a16:creationId xmlns:a16="http://schemas.microsoft.com/office/drawing/2014/main" id="{730838C7-1DF6-4EEC-88E7-D12DA2C2F213}"/>
              </a:ext>
            </a:extLst>
          </p:cNvPr>
          <p:cNvGrpSpPr/>
          <p:nvPr/>
        </p:nvGrpSpPr>
        <p:grpSpPr>
          <a:xfrm>
            <a:off x="2880035" y="4473760"/>
            <a:ext cx="246488" cy="256763"/>
            <a:chOff x="4113322" y="5382890"/>
            <a:chExt cx="357406" cy="372304"/>
          </a:xfrm>
        </p:grpSpPr>
        <p:sp>
          <p:nvSpPr>
            <p:cNvPr id="33" name="Google Shape;222;p7">
              <a:extLst>
                <a:ext uri="{FF2B5EF4-FFF2-40B4-BE49-F238E27FC236}">
                  <a16:creationId xmlns:a16="http://schemas.microsoft.com/office/drawing/2014/main" id="{A4E77FC6-20FF-4D9B-8D11-D1832CCCBB90}"/>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34" name="Google Shape;223;p7">
              <a:extLst>
                <a:ext uri="{FF2B5EF4-FFF2-40B4-BE49-F238E27FC236}">
                  <a16:creationId xmlns:a16="http://schemas.microsoft.com/office/drawing/2014/main" id="{6B66657C-BBCE-47DE-85F1-6F9CB64286F8}"/>
                </a:ext>
              </a:extLst>
            </p:cNvPr>
            <p:cNvPicPr preferRelativeResize="0"/>
            <p:nvPr/>
          </p:nvPicPr>
          <p:blipFill rotWithShape="1">
            <a:blip r:embed="rId10">
              <a:alphaModFix/>
            </a:blip>
            <a:srcRect/>
            <a:stretch/>
          </p:blipFill>
          <p:spPr>
            <a:xfrm>
              <a:off x="4223288" y="5382890"/>
              <a:ext cx="238392" cy="303922"/>
            </a:xfrm>
            <a:prstGeom prst="rect">
              <a:avLst/>
            </a:prstGeom>
            <a:noFill/>
            <a:ln>
              <a:noFill/>
            </a:ln>
          </p:spPr>
        </p:pic>
      </p:grpSp>
      <p:grpSp>
        <p:nvGrpSpPr>
          <p:cNvPr id="35" name="Google Shape;221;p7">
            <a:extLst>
              <a:ext uri="{FF2B5EF4-FFF2-40B4-BE49-F238E27FC236}">
                <a16:creationId xmlns:a16="http://schemas.microsoft.com/office/drawing/2014/main" id="{C782E4D0-8669-408A-A3C9-D305E603B7C7}"/>
              </a:ext>
            </a:extLst>
          </p:cNvPr>
          <p:cNvGrpSpPr/>
          <p:nvPr/>
        </p:nvGrpSpPr>
        <p:grpSpPr>
          <a:xfrm>
            <a:off x="9915660" y="4968227"/>
            <a:ext cx="246488" cy="256763"/>
            <a:chOff x="4113322" y="5382890"/>
            <a:chExt cx="357406" cy="372304"/>
          </a:xfrm>
        </p:grpSpPr>
        <p:sp>
          <p:nvSpPr>
            <p:cNvPr id="36" name="Google Shape;222;p7">
              <a:extLst>
                <a:ext uri="{FF2B5EF4-FFF2-40B4-BE49-F238E27FC236}">
                  <a16:creationId xmlns:a16="http://schemas.microsoft.com/office/drawing/2014/main" id="{47C641F1-F558-4A7D-AFA8-CD5F7B9D9D83}"/>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37" name="Google Shape;223;p7">
              <a:extLst>
                <a:ext uri="{FF2B5EF4-FFF2-40B4-BE49-F238E27FC236}">
                  <a16:creationId xmlns:a16="http://schemas.microsoft.com/office/drawing/2014/main" id="{7CF7B4E2-E97D-4F5C-A3A3-459DEEDA8101}"/>
                </a:ext>
              </a:extLst>
            </p:cNvPr>
            <p:cNvPicPr preferRelativeResize="0"/>
            <p:nvPr/>
          </p:nvPicPr>
          <p:blipFill rotWithShape="1">
            <a:blip r:embed="rId10">
              <a:alphaModFix/>
            </a:blip>
            <a:srcRect/>
            <a:stretch/>
          </p:blipFill>
          <p:spPr>
            <a:xfrm>
              <a:off x="4223288" y="5382890"/>
              <a:ext cx="238392" cy="303922"/>
            </a:xfrm>
            <a:prstGeom prst="rect">
              <a:avLst/>
            </a:prstGeom>
            <a:noFill/>
            <a:ln>
              <a:noFill/>
            </a:ln>
          </p:spPr>
        </p:pic>
      </p:grpSp>
      <p:grpSp>
        <p:nvGrpSpPr>
          <p:cNvPr id="38" name="Google Shape;199;p7">
            <a:extLst>
              <a:ext uri="{FF2B5EF4-FFF2-40B4-BE49-F238E27FC236}">
                <a16:creationId xmlns:a16="http://schemas.microsoft.com/office/drawing/2014/main" id="{E991A8C8-3477-4C41-9D06-AC6A2AEBED0B}"/>
              </a:ext>
            </a:extLst>
          </p:cNvPr>
          <p:cNvGrpSpPr/>
          <p:nvPr/>
        </p:nvGrpSpPr>
        <p:grpSpPr>
          <a:xfrm>
            <a:off x="1383309" y="2546301"/>
            <a:ext cx="652932" cy="652932"/>
            <a:chOff x="2072276" y="1848077"/>
            <a:chExt cx="676048" cy="676048"/>
          </a:xfrm>
        </p:grpSpPr>
        <p:sp>
          <p:nvSpPr>
            <p:cNvPr id="39" name="Google Shape;200;p7">
              <a:extLst>
                <a:ext uri="{FF2B5EF4-FFF2-40B4-BE49-F238E27FC236}">
                  <a16:creationId xmlns:a16="http://schemas.microsoft.com/office/drawing/2014/main" id="{0A0E2A60-65C2-4431-B470-AEABF5D9335D}"/>
                </a:ext>
              </a:extLst>
            </p:cNvPr>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40" name="Google Shape;201;p7">
              <a:extLst>
                <a:ext uri="{FF2B5EF4-FFF2-40B4-BE49-F238E27FC236}">
                  <a16:creationId xmlns:a16="http://schemas.microsoft.com/office/drawing/2014/main" id="{5942571E-6152-4201-A254-573BD867F90A}"/>
                </a:ext>
              </a:extLst>
            </p:cNvPr>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2</a:t>
              </a:r>
              <a:endParaRPr sz="1800" b="1" dirty="0">
                <a:solidFill>
                  <a:srgbClr val="026C4E"/>
                </a:solidFill>
                <a:latin typeface="Outfit Medium" pitchFamily="2" charset="0"/>
                <a:sym typeface="Arial"/>
              </a:endParaRPr>
            </a:p>
          </p:txBody>
        </p:sp>
      </p:grpSp>
    </p:spTree>
    <p:extLst>
      <p:ext uri="{BB962C8B-B14F-4D97-AF65-F5344CB8AC3E}">
        <p14:creationId xmlns:p14="http://schemas.microsoft.com/office/powerpoint/2010/main" val="359818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7CFF9FA4-9813-4290-A95A-70E34BED82F9}"/>
              </a:ext>
            </a:extLst>
          </p:cNvPr>
          <p:cNvSpPr/>
          <p:nvPr/>
        </p:nvSpPr>
        <p:spPr>
          <a:xfrm>
            <a:off x="2050473" y="2853230"/>
            <a:ext cx="7934036" cy="3660691"/>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8" name="CuadroTexto 37">
            <a:extLst>
              <a:ext uri="{FF2B5EF4-FFF2-40B4-BE49-F238E27FC236}">
                <a16:creationId xmlns:a16="http://schemas.microsoft.com/office/drawing/2014/main" id="{F835D28E-6402-46C9-A03D-0F5F620F1BC3}"/>
              </a:ext>
            </a:extLst>
          </p:cNvPr>
          <p:cNvSpPr txBox="1"/>
          <p:nvPr/>
        </p:nvSpPr>
        <p:spPr>
          <a:xfrm>
            <a:off x="951704" y="2181117"/>
            <a:ext cx="10517764"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Make a graph by recording the resting pulse and heart rate measurements for 20 seconds, and then save the graph.</a:t>
            </a:r>
            <a:endParaRPr lang="es-MX" sz="1400" dirty="0">
              <a:solidFill>
                <a:schemeClr val="tx1">
                  <a:lumMod val="65000"/>
                  <a:lumOff val="35000"/>
                </a:schemeClr>
              </a:solidFill>
              <a:latin typeface="Outfit" pitchFamily="2" charset="0"/>
            </a:endParaRPr>
          </a:p>
        </p:txBody>
      </p:sp>
      <p:grpSp>
        <p:nvGrpSpPr>
          <p:cNvPr id="39" name="Grupo 38">
            <a:extLst>
              <a:ext uri="{FF2B5EF4-FFF2-40B4-BE49-F238E27FC236}">
                <a16:creationId xmlns:a16="http://schemas.microsoft.com/office/drawing/2014/main" id="{52B62835-53F9-4696-9C1B-D5315A8436D0}"/>
              </a:ext>
            </a:extLst>
          </p:cNvPr>
          <p:cNvGrpSpPr/>
          <p:nvPr/>
        </p:nvGrpSpPr>
        <p:grpSpPr>
          <a:xfrm>
            <a:off x="951704" y="1580007"/>
            <a:ext cx="3554982" cy="442980"/>
            <a:chOff x="951704" y="1580007"/>
            <a:chExt cx="3270976" cy="442980"/>
          </a:xfrm>
        </p:grpSpPr>
        <p:sp>
          <p:nvSpPr>
            <p:cNvPr id="40" name="Rectángulo: esquinas redondeadas 39">
              <a:extLst>
                <a:ext uri="{FF2B5EF4-FFF2-40B4-BE49-F238E27FC236}">
                  <a16:creationId xmlns:a16="http://schemas.microsoft.com/office/drawing/2014/main" id="{9786C7D7-3253-46DD-A30C-FF41B29BC97E}"/>
                </a:ext>
              </a:extLst>
            </p:cNvPr>
            <p:cNvSpPr/>
            <p:nvPr/>
          </p:nvSpPr>
          <p:spPr>
            <a:xfrm>
              <a:off x="951704" y="1580007"/>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MX" sz="1600" dirty="0">
                <a:latin typeface="Outfit Medium" pitchFamily="2" charset="0"/>
              </a:endParaRPr>
            </a:p>
          </p:txBody>
        </p:sp>
        <p:sp>
          <p:nvSpPr>
            <p:cNvPr id="41" name="Elipse 40">
              <a:extLst>
                <a:ext uri="{FF2B5EF4-FFF2-40B4-BE49-F238E27FC236}">
                  <a16:creationId xmlns:a16="http://schemas.microsoft.com/office/drawing/2014/main" id="{3B2A44C5-F117-487E-AD05-85C0F1F7F81E}"/>
                </a:ext>
              </a:extLst>
            </p:cNvPr>
            <p:cNvSpPr/>
            <p:nvPr/>
          </p:nvSpPr>
          <p:spPr>
            <a:xfrm>
              <a:off x="1021796" y="1650407"/>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sp>
        <p:nvSpPr>
          <p:cNvPr id="4" name="Rectángulo 3"/>
          <p:cNvSpPr/>
          <p:nvPr/>
        </p:nvSpPr>
        <p:spPr>
          <a:xfrm>
            <a:off x="5145137" y="2979096"/>
            <a:ext cx="1744708" cy="369332"/>
          </a:xfrm>
          <a:prstGeom prst="rect">
            <a:avLst/>
          </a:prstGeom>
        </p:spPr>
        <p:txBody>
          <a:bodyPr wrap="none">
            <a:spAutoFit/>
          </a:bodyPr>
          <a:lstStyle/>
          <a:p>
            <a:pPr algn="ctr"/>
            <a:r>
              <a:rPr lang="es-MX" b="1" dirty="0">
                <a:solidFill>
                  <a:srgbClr val="026C4E"/>
                </a:solidFill>
                <a:latin typeface="Outfit Medium" pitchFamily="2" charset="0"/>
              </a:rPr>
              <a:t>RESTING GRAPH</a:t>
            </a:r>
          </a:p>
        </p:txBody>
      </p:sp>
      <p:pic>
        <p:nvPicPr>
          <p:cNvPr id="2" name="Imagen 1"/>
          <p:cNvPicPr>
            <a:picLocks noChangeAspect="1"/>
          </p:cNvPicPr>
          <p:nvPr/>
        </p:nvPicPr>
        <p:blipFill>
          <a:blip r:embed="rId7"/>
          <a:stretch>
            <a:fillRect/>
          </a:stretch>
        </p:blipFill>
        <p:spPr>
          <a:xfrm>
            <a:off x="2662787" y="3480382"/>
            <a:ext cx="6693735" cy="2584647"/>
          </a:xfrm>
          <a:prstGeom prst="rect">
            <a:avLst/>
          </a:prstGeom>
        </p:spPr>
      </p:pic>
    </p:spTree>
    <p:extLst>
      <p:ext uri="{BB962C8B-B14F-4D97-AF65-F5344CB8AC3E}">
        <p14:creationId xmlns:p14="http://schemas.microsoft.com/office/powerpoint/2010/main" val="36881798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4737</TotalTime>
  <Words>766</Words>
  <Application>Microsoft Office PowerPoint</Application>
  <PresentationFormat>Widescreen</PresentationFormat>
  <Paragraphs>99</Paragraphs>
  <Slides>16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Oblivian Text</vt:lpstr>
      <vt:lpstr>Outfit</vt:lpstr>
      <vt:lpstr>Outfit Medium</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XploriLab software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UNIDAD</dc:title>
  <dc:creator>Cami</dc:creator>
  <cp:lastModifiedBy>גלוביסנס Globisens</cp:lastModifiedBy>
  <cp:revision>162</cp:revision>
  <dcterms:created xsi:type="dcterms:W3CDTF">2024-05-06T19:31:29Z</dcterms:created>
  <dcterms:modified xsi:type="dcterms:W3CDTF">2024-12-22T15:03:51Z</dcterms:modified>
</cp:coreProperties>
</file>