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69" r:id="rId4"/>
    <p:sldId id="270" r:id="rId5"/>
    <p:sldId id="271" r:id="rId6"/>
    <p:sldId id="272" r:id="rId7"/>
    <p:sldId id="273" r:id="rId8"/>
    <p:sldId id="274" r:id="rId9"/>
    <p:sldId id="275" r:id="rId10"/>
    <p:sldId id="276" r:id="rId11"/>
    <p:sldId id="277" r:id="rId12"/>
    <p:sldId id="278" r:id="rId13"/>
    <p:sldId id="279" r:id="rId14"/>
    <p:sldId id="268"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gaOHw/fP4wp4vQykvKcMOD75Uzs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l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026C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9" autoAdjust="0"/>
    <p:restoredTop sz="94660"/>
  </p:normalViewPr>
  <p:slideViewPr>
    <p:cSldViewPr snapToGrid="0">
      <p:cViewPr varScale="1">
        <p:scale>
          <a:sx n="107" d="100"/>
          <a:sy n="107" d="100"/>
        </p:scale>
        <p:origin x="73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extLst>
      <p:ext uri="{BB962C8B-B14F-4D97-AF65-F5344CB8AC3E}">
        <p14:creationId xmlns:p14="http://schemas.microsoft.com/office/powerpoint/2010/main" val="10245656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utfit Medium" pitchFamily="2" charset="0"/>
        <a:ea typeface="Outfit Medium"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2" name="Google Shape;3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4816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9" name="Google Shape;37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477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3" name="Google Shape;1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30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4261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83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3" name="Google Shape;1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1442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0" name="Google Shape;2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1073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0" name="Google Shape;32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7900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extLst>
      <p:ext uri="{BB962C8B-B14F-4D97-AF65-F5344CB8AC3E}">
        <p14:creationId xmlns:p14="http://schemas.microsoft.com/office/powerpoint/2010/main" val="348639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a:spLocks noGrp="1"/>
          </p:cNvSpPr>
          <p:nvPr>
            <p:ph type="pic" idx="2"/>
          </p:nvPr>
        </p:nvSpPr>
        <p:spPr>
          <a:xfrm>
            <a:off x="5183188" y="987425"/>
            <a:ext cx="6172200" cy="4873625"/>
          </a:xfrm>
          <a:prstGeom prst="rect">
            <a:avLst/>
          </a:prstGeom>
          <a:noFill/>
          <a:ln>
            <a:noFill/>
          </a:ln>
        </p:spPr>
      </p:sp>
      <p:sp>
        <p:nvSpPr>
          <p:cNvPr id="64" name="Google Shape;64;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3.xml"/><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1.xml"/><Relationship Id="rId5" Type="http://schemas.openxmlformats.org/officeDocument/2006/relationships/slide" Target="slide10.xml"/><Relationship Id="rId10" Type="http://schemas.openxmlformats.org/officeDocument/2006/relationships/slide" Target="slide12.xml"/><Relationship Id="rId4" Type="http://schemas.openxmlformats.org/officeDocument/2006/relationships/slide" Target="slide9.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4.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slide" Target="slide4.xml"/><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6.png"/><Relationship Id="rId5" Type="http://schemas.openxmlformats.org/officeDocument/2006/relationships/image" Target="../media/image15.png"/><Relationship Id="rId15" Type="http://schemas.openxmlformats.org/officeDocument/2006/relationships/image" Target="../media/image20.png"/><Relationship Id="rId10"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7.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4.png"/><Relationship Id="rId5" Type="http://schemas.openxmlformats.org/officeDocument/2006/relationships/slide" Target="slide4.xml"/><Relationship Id="rId10"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4.xml"/><Relationship Id="rId10" Type="http://schemas.openxmlformats.org/officeDocument/2006/relationships/image" Target="../media/image27.png"/><Relationship Id="rId4" Type="http://schemas.openxmlformats.org/officeDocument/2006/relationships/image" Target="../media/image5.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p:nvPr/>
        </p:nvSpPr>
        <p:spPr>
          <a:xfrm>
            <a:off x="4908176" y="6100196"/>
            <a:ext cx="6710577" cy="406401"/>
          </a:xfrm>
          <a:prstGeom prst="rect">
            <a:avLst/>
          </a:prstGeom>
          <a:noFill/>
          <a:ln>
            <a:noFill/>
          </a:ln>
        </p:spPr>
        <p:txBody>
          <a:bodyPr spcFirstLastPara="1" wrap="square" lIns="91425" tIns="45700" rIns="91425" bIns="45700" anchor="b" anchorCtr="0">
            <a:noAutofit/>
          </a:bodyPr>
          <a:lstStyle/>
          <a:p>
            <a:pPr marL="0" marR="0" lvl="0" indent="0" algn="r" rtl="0">
              <a:lnSpc>
                <a:spcPct val="90000"/>
              </a:lnSpc>
              <a:spcBef>
                <a:spcPts val="0"/>
              </a:spcBef>
              <a:spcAft>
                <a:spcPts val="0"/>
              </a:spcAft>
              <a:buClr>
                <a:schemeClr val="lt1"/>
              </a:buClr>
              <a:buSzPts val="1800"/>
              <a:buFont typeface="Arial"/>
              <a:buNone/>
            </a:pPr>
            <a:r>
              <a:rPr lang="en-US" sz="1800" b="0" i="0" u="none" strike="noStrike" cap="none" dirty="0">
                <a:solidFill>
                  <a:schemeClr val="lt1"/>
                </a:solidFill>
                <a:latin typeface="Outfit Medium" pitchFamily="2" charset="0"/>
                <a:sym typeface="Arial"/>
              </a:rPr>
              <a:t>Matching the graph: Drawing with </a:t>
            </a:r>
            <a:r>
              <a:rPr lang="en-US" sz="1800" b="0" i="0" u="none" strike="noStrike" cap="none" dirty="0" err="1">
                <a:solidFill>
                  <a:schemeClr val="lt1"/>
                </a:solidFill>
                <a:latin typeface="Outfit Medium" pitchFamily="2" charset="0"/>
                <a:sym typeface="Arial"/>
              </a:rPr>
              <a:t>distanc</a:t>
            </a:r>
            <a:r>
              <a:rPr lang="en-IL" sz="1800" b="0" i="0" u="none" strike="noStrike" cap="none" dirty="0">
                <a:solidFill>
                  <a:schemeClr val="lt1"/>
                </a:solidFill>
                <a:latin typeface="Outfit Medium" pitchFamily="2" charset="0"/>
                <a:sym typeface="Arial"/>
              </a:rPr>
              <a:t>e</a:t>
            </a:r>
            <a:endParaRPr dirty="0">
              <a:latin typeface="Outfit Medium" pitchFamily="2" charset="0"/>
            </a:endParaRPr>
          </a:p>
        </p:txBody>
      </p:sp>
      <p:pic>
        <p:nvPicPr>
          <p:cNvPr id="85" name="Google Shape;85;p1"/>
          <p:cNvPicPr preferRelativeResize="0"/>
          <p:nvPr/>
        </p:nvPicPr>
        <p:blipFill rotWithShape="1">
          <a:blip r:embed="rId4">
            <a:alphaModFix/>
          </a:blip>
          <a:srcRect/>
          <a:stretch/>
        </p:blipFill>
        <p:spPr>
          <a:xfrm>
            <a:off x="8761445" y="3733826"/>
            <a:ext cx="2857308" cy="917731"/>
          </a:xfrm>
          <a:prstGeom prst="rect">
            <a:avLst/>
          </a:prstGeom>
          <a:noFill/>
          <a:ln>
            <a:noFill/>
          </a:ln>
        </p:spPr>
      </p:pic>
      <p:sp>
        <p:nvSpPr>
          <p:cNvPr id="86" name="Google Shape;86;p1"/>
          <p:cNvSpPr txBox="1"/>
          <p:nvPr/>
        </p:nvSpPr>
        <p:spPr>
          <a:xfrm>
            <a:off x="8854751" y="4651557"/>
            <a:ext cx="2764002" cy="406401"/>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F2DCC7"/>
              </a:buClr>
              <a:buSzPts val="2800"/>
              <a:buFont typeface="Arial"/>
              <a:buNone/>
            </a:pPr>
            <a:r>
              <a:rPr lang="es-MX" sz="2800" b="1" i="0" u="none" strike="noStrike" cap="none">
                <a:solidFill>
                  <a:srgbClr val="F2DCC7"/>
                </a:solidFill>
                <a:latin typeface="Outfit Medium" pitchFamily="2" charset="0"/>
                <a:sym typeface="Arial"/>
              </a:rPr>
              <a:t>SCIENCE</a:t>
            </a:r>
            <a:endParaRPr dirty="0">
              <a:latin typeface="Outfit Medium" pitchFamily="2" charset="0"/>
            </a:endParaRPr>
          </a:p>
        </p:txBody>
      </p:sp>
      <p:pic>
        <p:nvPicPr>
          <p:cNvPr id="87" name="Google Shape;87;p1"/>
          <p:cNvPicPr preferRelativeResize="0"/>
          <p:nvPr/>
        </p:nvPicPr>
        <p:blipFill rotWithShape="1">
          <a:blip r:embed="rId5">
            <a:alphaModFix/>
          </a:blip>
          <a:srcRect/>
          <a:stretch/>
        </p:blipFill>
        <p:spPr>
          <a:xfrm>
            <a:off x="8677469" y="445533"/>
            <a:ext cx="2941284" cy="8171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esquinas redondeadas 61">
            <a:extLst>
              <a:ext uri="{FF2B5EF4-FFF2-40B4-BE49-F238E27FC236}">
                <a16:creationId xmlns:a16="http://schemas.microsoft.com/office/drawing/2014/main" id="{15873776-DDC4-40A3-B08B-FF1FFEF19CDF}"/>
              </a:ext>
            </a:extLst>
          </p:cNvPr>
          <p:cNvSpPr/>
          <p:nvPr/>
        </p:nvSpPr>
        <p:spPr>
          <a:xfrm>
            <a:off x="951703" y="2342551"/>
            <a:ext cx="4959737"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5" name="Grupo 34">
            <a:extLst>
              <a:ext uri="{FF2B5EF4-FFF2-40B4-BE49-F238E27FC236}">
                <a16:creationId xmlns:a16="http://schemas.microsoft.com/office/drawing/2014/main" id="{68156973-469F-4D08-9CD9-945083010D0C}"/>
              </a:ext>
            </a:extLst>
          </p:cNvPr>
          <p:cNvGrpSpPr/>
          <p:nvPr/>
        </p:nvGrpSpPr>
        <p:grpSpPr>
          <a:xfrm>
            <a:off x="1233915" y="2573718"/>
            <a:ext cx="652932" cy="652932"/>
            <a:chOff x="2072276" y="1848077"/>
            <a:chExt cx="676048" cy="676048"/>
          </a:xfrm>
        </p:grpSpPr>
        <p:sp>
          <p:nvSpPr>
            <p:cNvPr id="36" name="Elipse 35">
              <a:extLst>
                <a:ext uri="{FF2B5EF4-FFF2-40B4-BE49-F238E27FC236}">
                  <a16:creationId xmlns:a16="http://schemas.microsoft.com/office/drawing/2014/main" id="{26362932-8DAA-4057-A3E2-976B451553DC}"/>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37" name="Elipse 36">
              <a:extLst>
                <a:ext uri="{FF2B5EF4-FFF2-40B4-BE49-F238E27FC236}">
                  <a16:creationId xmlns:a16="http://schemas.microsoft.com/office/drawing/2014/main" id="{F4D57B16-5932-4B1D-A470-CE29C0C864F8}"/>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1</a:t>
              </a:r>
              <a:endParaRPr lang="es-CL" b="1" dirty="0">
                <a:solidFill>
                  <a:srgbClr val="026C4E"/>
                </a:solidFill>
                <a:latin typeface="Outfit Medium" pitchFamily="2" charset="0"/>
              </a:endParaRPr>
            </a:p>
          </p:txBody>
        </p:sp>
      </p:grpSp>
      <p:sp>
        <p:nvSpPr>
          <p:cNvPr id="38" name="Rectángulo: esquinas redondeadas 61">
            <a:extLst>
              <a:ext uri="{FF2B5EF4-FFF2-40B4-BE49-F238E27FC236}">
                <a16:creationId xmlns:a16="http://schemas.microsoft.com/office/drawing/2014/main" id="{15975A60-BB63-4CEE-AAC9-502B20D4B82F}"/>
              </a:ext>
            </a:extLst>
          </p:cNvPr>
          <p:cNvSpPr/>
          <p:nvPr/>
        </p:nvSpPr>
        <p:spPr>
          <a:xfrm>
            <a:off x="6161103" y="2348434"/>
            <a:ext cx="4959737" cy="4071300"/>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CuadroTexto 38">
            <a:extLst>
              <a:ext uri="{FF2B5EF4-FFF2-40B4-BE49-F238E27FC236}">
                <a16:creationId xmlns:a16="http://schemas.microsoft.com/office/drawing/2014/main" id="{96AD28F1-6141-4F8C-8B3D-C9C5E2C4E52D}"/>
              </a:ext>
            </a:extLst>
          </p:cNvPr>
          <p:cNvSpPr txBox="1"/>
          <p:nvPr/>
        </p:nvSpPr>
        <p:spPr>
          <a:xfrm>
            <a:off x="7377177" y="2900184"/>
            <a:ext cx="2930456" cy="738664"/>
          </a:xfrm>
          <a:prstGeom prst="rect">
            <a:avLst/>
          </a:prstGeom>
          <a:noFill/>
        </p:spPr>
        <p:txBody>
          <a:bodyPr wrap="square" rtlCol="0">
            <a:spAutoFit/>
          </a:bodyPr>
          <a:lstStyle/>
          <a:p>
            <a:pPr algn="just"/>
            <a:r>
              <a:rPr lang="en-US" dirty="0">
                <a:solidFill>
                  <a:schemeClr val="tx1">
                    <a:lumMod val="65000"/>
                    <a:lumOff val="35000"/>
                  </a:schemeClr>
                </a:solidFill>
                <a:latin typeface="Outfit" pitchFamily="2" charset="0"/>
              </a:rPr>
              <a:t>Use markers to add labels to the graph columns. To do this you must select the icon:</a:t>
            </a:r>
          </a:p>
        </p:txBody>
      </p:sp>
      <p:grpSp>
        <p:nvGrpSpPr>
          <p:cNvPr id="40" name="Grupo 39">
            <a:extLst>
              <a:ext uri="{FF2B5EF4-FFF2-40B4-BE49-F238E27FC236}">
                <a16:creationId xmlns:a16="http://schemas.microsoft.com/office/drawing/2014/main" id="{61DA7F5E-C2D7-4B8D-AB1F-328C84837160}"/>
              </a:ext>
            </a:extLst>
          </p:cNvPr>
          <p:cNvGrpSpPr/>
          <p:nvPr/>
        </p:nvGrpSpPr>
        <p:grpSpPr>
          <a:xfrm>
            <a:off x="6442674" y="2570357"/>
            <a:ext cx="652932" cy="652932"/>
            <a:chOff x="2072276" y="1848077"/>
            <a:chExt cx="676048" cy="676048"/>
          </a:xfrm>
        </p:grpSpPr>
        <p:sp>
          <p:nvSpPr>
            <p:cNvPr id="41" name="Elipse 40">
              <a:extLst>
                <a:ext uri="{FF2B5EF4-FFF2-40B4-BE49-F238E27FC236}">
                  <a16:creationId xmlns:a16="http://schemas.microsoft.com/office/drawing/2014/main" id="{76E80736-6F05-46C4-A17F-BB01E48F8F0B}"/>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42" name="Elipse 41">
              <a:extLst>
                <a:ext uri="{FF2B5EF4-FFF2-40B4-BE49-F238E27FC236}">
                  <a16:creationId xmlns:a16="http://schemas.microsoft.com/office/drawing/2014/main" id="{45A73899-DD84-46CC-BD09-E4A03222CAEA}"/>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2</a:t>
              </a:r>
              <a:endParaRPr lang="es-CL" b="1" dirty="0">
                <a:solidFill>
                  <a:srgbClr val="026C4E"/>
                </a:solidFill>
                <a:latin typeface="Outfit Medium" pitchFamily="2" charset="0"/>
              </a:endParaRPr>
            </a:p>
          </p:txBody>
        </p:sp>
      </p:grpSp>
      <p:sp>
        <p:nvSpPr>
          <p:cNvPr id="26" name="Rectángulo 25">
            <a:extLst>
              <a:ext uri="{FF2B5EF4-FFF2-40B4-BE49-F238E27FC236}">
                <a16:creationId xmlns:a16="http://schemas.microsoft.com/office/drawing/2014/main" id="{9BE2860E-B2E3-4E91-B9E1-2C4486E0FBA8}"/>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Imagen 26">
            <a:hlinkClick r:id="" action="ppaction://hlinkshowjump?jump=previousslide"/>
            <a:extLst>
              <a:ext uri="{FF2B5EF4-FFF2-40B4-BE49-F238E27FC236}">
                <a16:creationId xmlns:a16="http://schemas.microsoft.com/office/drawing/2014/main" id="{119842EA-BBD5-45CA-97AA-496806798A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8" name="Imagen 27">
            <a:hlinkClick r:id="rId3" action="ppaction://hlinksldjump"/>
            <a:extLst>
              <a:ext uri="{FF2B5EF4-FFF2-40B4-BE49-F238E27FC236}">
                <a16:creationId xmlns:a16="http://schemas.microsoft.com/office/drawing/2014/main" id="{534B95B7-6D07-489F-B278-ACFFC202351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29" name="Imagen 28">
            <a:hlinkClick r:id="" action="ppaction://hlinkshowjump?jump=nextslide"/>
            <a:extLst>
              <a:ext uri="{FF2B5EF4-FFF2-40B4-BE49-F238E27FC236}">
                <a16:creationId xmlns:a16="http://schemas.microsoft.com/office/drawing/2014/main" id="{184EE9E2-2F7B-4D72-8D72-85D7A3B7A9C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0" name="Imagen 29">
            <a:extLst>
              <a:ext uri="{FF2B5EF4-FFF2-40B4-BE49-F238E27FC236}">
                <a16:creationId xmlns:a16="http://schemas.microsoft.com/office/drawing/2014/main" id="{0B5A8A29-F272-4DFB-B2DB-AFC8D122666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2" name="Grupo 31">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33"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MX" sz="1600" dirty="0">
                <a:latin typeface="Outfit Medium" pitchFamily="2" charset="0"/>
              </a:endParaRPr>
            </a:p>
          </p:txBody>
        </p:sp>
        <p:sp>
          <p:nvSpPr>
            <p:cNvPr id="34" name="Elipse 33">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sp>
        <p:nvSpPr>
          <p:cNvPr id="15" name="CuadroTexto 14">
            <a:extLst>
              <a:ext uri="{FF2B5EF4-FFF2-40B4-BE49-F238E27FC236}">
                <a16:creationId xmlns:a16="http://schemas.microsoft.com/office/drawing/2014/main" id="{F835D28E-6402-46C9-A03D-0F5F620F1BC3}"/>
              </a:ext>
            </a:extLst>
          </p:cNvPr>
          <p:cNvSpPr txBox="1"/>
          <p:nvPr/>
        </p:nvSpPr>
        <p:spPr>
          <a:xfrm>
            <a:off x="1987498" y="3029867"/>
            <a:ext cx="2930456" cy="2277547"/>
          </a:xfrm>
          <a:prstGeom prst="rect">
            <a:avLst/>
          </a:prstGeom>
          <a:noFill/>
        </p:spPr>
        <p:txBody>
          <a:bodyPr wrap="square" rtlCol="0">
            <a:spAutoFit/>
          </a:bodyPr>
          <a:lstStyle/>
          <a:p>
            <a:pPr algn="just"/>
            <a:r>
              <a:rPr lang="en-US" dirty="0">
                <a:solidFill>
                  <a:schemeClr val="tx1">
                    <a:lumMod val="65000"/>
                    <a:lumOff val="35000"/>
                  </a:schemeClr>
                </a:solidFill>
                <a:latin typeface="Outfit" pitchFamily="2" charset="0"/>
              </a:rPr>
              <a:t>Let's use markers in the graph to:</a:t>
            </a:r>
          </a:p>
          <a:p>
            <a:pPr algn="just"/>
            <a:endParaRPr lang="es-MX" sz="1600" dirty="0">
              <a:solidFill>
                <a:schemeClr val="tx1">
                  <a:lumMod val="65000"/>
                  <a:lumOff val="35000"/>
                </a:schemeClr>
              </a:solidFill>
              <a:latin typeface="Outfit" pitchFamily="2" charset="0"/>
            </a:endParaRPr>
          </a:p>
          <a:p>
            <a:pPr lvl="0" algn="just">
              <a:buClr>
                <a:srgbClr val="026C4E"/>
              </a:buClr>
              <a:buSzPts val="1400"/>
            </a:pPr>
            <a:r>
              <a:rPr lang="en-US" dirty="0">
                <a:solidFill>
                  <a:srgbClr val="026C4E"/>
                </a:solidFill>
                <a:latin typeface="Outfit Medium" pitchFamily="2" charset="0"/>
              </a:rPr>
              <a:t>Explain what you had to do to obtain each part of the graph.</a:t>
            </a:r>
          </a:p>
          <a:p>
            <a:pPr lvl="0"/>
            <a:endParaRPr lang="es-ES" dirty="0">
              <a:solidFill>
                <a:srgbClr val="595959"/>
              </a:solidFill>
              <a:latin typeface="Outfit Medium" pitchFamily="2" charset="0"/>
            </a:endParaRPr>
          </a:p>
          <a:p>
            <a:pPr lvl="0"/>
            <a:r>
              <a:rPr lang="en-US" dirty="0">
                <a:solidFill>
                  <a:srgbClr val="595959"/>
                </a:solidFill>
                <a:latin typeface="Outfit" pitchFamily="2" charset="0"/>
              </a:rPr>
              <a:t>Example:</a:t>
            </a:r>
            <a:br>
              <a:rPr lang="en-US" dirty="0">
                <a:solidFill>
                  <a:srgbClr val="595959"/>
                </a:solidFill>
                <a:latin typeface="Outfit" pitchFamily="2" charset="0"/>
              </a:rPr>
            </a:br>
            <a:r>
              <a:rPr lang="en-US" dirty="0">
                <a:solidFill>
                  <a:srgbClr val="595959"/>
                </a:solidFill>
                <a:latin typeface="Outfit" pitchFamily="2" charset="0"/>
              </a:rPr>
              <a:t>Running fast towards the wall, walking slowly, moving closer, moving away, etc.</a:t>
            </a:r>
          </a:p>
          <a:p>
            <a:endParaRPr lang="es-MX" sz="1400" dirty="0">
              <a:solidFill>
                <a:srgbClr val="626262"/>
              </a:solidFill>
              <a:latin typeface="Outfit" pitchFamily="2" charset="0"/>
            </a:endParaRPr>
          </a:p>
        </p:txBody>
      </p:sp>
      <p:pic>
        <p:nvPicPr>
          <p:cNvPr id="3" name="Imagen 2">
            <a:extLst>
              <a:ext uri="{FF2B5EF4-FFF2-40B4-BE49-F238E27FC236}">
                <a16:creationId xmlns:a16="http://schemas.microsoft.com/office/drawing/2014/main" id="{4290CC16-3D2C-41A7-BB22-43A077DA3C65}"/>
              </a:ext>
            </a:extLst>
          </p:cNvPr>
          <p:cNvPicPr>
            <a:picLocks noChangeAspect="1"/>
          </p:cNvPicPr>
          <p:nvPr/>
        </p:nvPicPr>
        <p:blipFill>
          <a:blip r:embed="rId7"/>
          <a:stretch>
            <a:fillRect/>
          </a:stretch>
        </p:blipFill>
        <p:spPr>
          <a:xfrm>
            <a:off x="7949466" y="4220442"/>
            <a:ext cx="1383010" cy="1383010"/>
          </a:xfrm>
          <a:prstGeom prst="rect">
            <a:avLst/>
          </a:prstGeom>
        </p:spPr>
      </p:pic>
    </p:spTree>
    <p:extLst>
      <p:ext uri="{BB962C8B-B14F-4D97-AF65-F5344CB8AC3E}">
        <p14:creationId xmlns:p14="http://schemas.microsoft.com/office/powerpoint/2010/main" val="2122867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5">
            <a:extLst>
              <a:ext uri="{FF2B5EF4-FFF2-40B4-BE49-F238E27FC236}">
                <a16:creationId xmlns:a16="http://schemas.microsoft.com/office/drawing/2014/main" id="{9BE2860E-B2E3-4E91-B9E1-2C4486E0FBA8}"/>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Imagen 26">
            <a:hlinkClick r:id="" action="ppaction://hlinkshowjump?jump=previousslide"/>
            <a:extLst>
              <a:ext uri="{FF2B5EF4-FFF2-40B4-BE49-F238E27FC236}">
                <a16:creationId xmlns:a16="http://schemas.microsoft.com/office/drawing/2014/main" id="{119842EA-BBD5-45CA-97AA-496806798A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8" name="Imagen 27">
            <a:hlinkClick r:id="rId3" action="ppaction://hlinksldjump"/>
            <a:extLst>
              <a:ext uri="{FF2B5EF4-FFF2-40B4-BE49-F238E27FC236}">
                <a16:creationId xmlns:a16="http://schemas.microsoft.com/office/drawing/2014/main" id="{534B95B7-6D07-489F-B278-ACFFC202351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29" name="Imagen 28">
            <a:hlinkClick r:id="" action="ppaction://hlinkshowjump?jump=nextslide"/>
            <a:extLst>
              <a:ext uri="{FF2B5EF4-FFF2-40B4-BE49-F238E27FC236}">
                <a16:creationId xmlns:a16="http://schemas.microsoft.com/office/drawing/2014/main" id="{184EE9E2-2F7B-4D72-8D72-85D7A3B7A9C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0" name="Imagen 29">
            <a:extLst>
              <a:ext uri="{FF2B5EF4-FFF2-40B4-BE49-F238E27FC236}">
                <a16:creationId xmlns:a16="http://schemas.microsoft.com/office/drawing/2014/main" id="{0B5A8A29-F272-4DFB-B2DB-AFC8D122666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2" name="Grupo 31">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33"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MX" sz="1600" dirty="0">
                <a:latin typeface="Outfit Medium" pitchFamily="2" charset="0"/>
              </a:endParaRPr>
            </a:p>
          </p:txBody>
        </p:sp>
        <p:sp>
          <p:nvSpPr>
            <p:cNvPr id="34" name="Elipse 33">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sp>
        <p:nvSpPr>
          <p:cNvPr id="12" name="Rectángulo: esquinas redondeadas 61">
            <a:extLst>
              <a:ext uri="{FF2B5EF4-FFF2-40B4-BE49-F238E27FC236}">
                <a16:creationId xmlns:a16="http://schemas.microsoft.com/office/drawing/2014/main" id="{03A9A56B-A54A-4757-B9BE-E0C41BBEBB84}"/>
              </a:ext>
            </a:extLst>
          </p:cNvPr>
          <p:cNvSpPr/>
          <p:nvPr/>
        </p:nvSpPr>
        <p:spPr>
          <a:xfrm>
            <a:off x="951704" y="2307226"/>
            <a:ext cx="10218500" cy="4118391"/>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ángulo 13"/>
          <p:cNvSpPr/>
          <p:nvPr/>
        </p:nvSpPr>
        <p:spPr>
          <a:xfrm>
            <a:off x="4694238" y="2652997"/>
            <a:ext cx="2733441" cy="369332"/>
          </a:xfrm>
          <a:prstGeom prst="rect">
            <a:avLst/>
          </a:prstGeom>
        </p:spPr>
        <p:txBody>
          <a:bodyPr wrap="none">
            <a:spAutoFit/>
          </a:bodyPr>
          <a:lstStyle/>
          <a:p>
            <a:pPr algn="ctr"/>
            <a:r>
              <a:rPr lang="es-MX" sz="1800" b="1" dirty="0">
                <a:solidFill>
                  <a:srgbClr val="026C4E"/>
                </a:solidFill>
                <a:latin typeface="Outfit Medium" pitchFamily="2" charset="0"/>
              </a:rPr>
              <a:t>GRAPH WITH MARKERS</a:t>
            </a:r>
          </a:p>
        </p:txBody>
      </p:sp>
      <p:grpSp>
        <p:nvGrpSpPr>
          <p:cNvPr id="16" name="Grupo 15">
            <a:extLst>
              <a:ext uri="{FF2B5EF4-FFF2-40B4-BE49-F238E27FC236}">
                <a16:creationId xmlns:a16="http://schemas.microsoft.com/office/drawing/2014/main" id="{60F87156-2BB6-4EB3-BCC3-22E1A7227951}"/>
              </a:ext>
            </a:extLst>
          </p:cNvPr>
          <p:cNvGrpSpPr/>
          <p:nvPr/>
        </p:nvGrpSpPr>
        <p:grpSpPr>
          <a:xfrm>
            <a:off x="1198560" y="2506898"/>
            <a:ext cx="652932" cy="652932"/>
            <a:chOff x="2072276" y="1848077"/>
            <a:chExt cx="676048" cy="676048"/>
          </a:xfrm>
        </p:grpSpPr>
        <p:sp>
          <p:nvSpPr>
            <p:cNvPr id="17" name="Elipse 16">
              <a:extLst>
                <a:ext uri="{FF2B5EF4-FFF2-40B4-BE49-F238E27FC236}">
                  <a16:creationId xmlns:a16="http://schemas.microsoft.com/office/drawing/2014/main" id="{B74795CF-1D50-46A1-A95A-9ED9508BCBD0}"/>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18" name="Elipse 17">
              <a:extLst>
                <a:ext uri="{FF2B5EF4-FFF2-40B4-BE49-F238E27FC236}">
                  <a16:creationId xmlns:a16="http://schemas.microsoft.com/office/drawing/2014/main" id="{1A93FAD4-500D-40E0-9A02-B34E87B492CA}"/>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3</a:t>
              </a:r>
              <a:endParaRPr lang="es-CL" b="1" dirty="0">
                <a:solidFill>
                  <a:srgbClr val="026C4E"/>
                </a:solidFill>
                <a:latin typeface="Outfit Medium" pitchFamily="2" charset="0"/>
              </a:endParaRPr>
            </a:p>
          </p:txBody>
        </p:sp>
      </p:grpSp>
      <p:pic>
        <p:nvPicPr>
          <p:cNvPr id="19" name="Imagen 18"/>
          <p:cNvPicPr>
            <a:picLocks noChangeAspect="1"/>
          </p:cNvPicPr>
          <p:nvPr/>
        </p:nvPicPr>
        <p:blipFill>
          <a:blip r:embed="rId7"/>
          <a:stretch>
            <a:fillRect/>
          </a:stretch>
        </p:blipFill>
        <p:spPr>
          <a:xfrm>
            <a:off x="2678747" y="3159830"/>
            <a:ext cx="6764414" cy="2660060"/>
          </a:xfrm>
          <a:prstGeom prst="rect">
            <a:avLst/>
          </a:prstGeom>
        </p:spPr>
      </p:pic>
    </p:spTree>
    <p:extLst>
      <p:ext uri="{BB962C8B-B14F-4D97-AF65-F5344CB8AC3E}">
        <p14:creationId xmlns:p14="http://schemas.microsoft.com/office/powerpoint/2010/main" val="586686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1"/>
          <p:cNvSpPr/>
          <p:nvPr/>
        </p:nvSpPr>
        <p:spPr>
          <a:xfrm>
            <a:off x="904461" y="2215555"/>
            <a:ext cx="194966" cy="3451237"/>
          </a:xfrm>
          <a:prstGeom prst="roundRect">
            <a:avLst>
              <a:gd name="adj" fmla="val 50000"/>
            </a:avLst>
          </a:prstGeom>
          <a:solidFill>
            <a:srgbClr val="5653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11"/>
          <p:cNvSpPr/>
          <p:nvPr/>
        </p:nvSpPr>
        <p:spPr>
          <a:xfrm>
            <a:off x="1216324" y="3418031"/>
            <a:ext cx="4879676" cy="1047905"/>
          </a:xfrm>
          <a:prstGeom prst="roundRect">
            <a:avLst>
              <a:gd name="adj" fmla="val 8073"/>
            </a:avLst>
          </a:prstGeom>
          <a:solidFill>
            <a:srgbClr val="F2DC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Calibri"/>
              <a:ea typeface="Calibri"/>
              <a:cs typeface="Calibri"/>
              <a:sym typeface="Calibri"/>
            </a:endParaRPr>
          </a:p>
        </p:txBody>
      </p:sp>
      <p:grpSp>
        <p:nvGrpSpPr>
          <p:cNvPr id="324" name="Google Shape;324;p11"/>
          <p:cNvGrpSpPr/>
          <p:nvPr/>
        </p:nvGrpSpPr>
        <p:grpSpPr>
          <a:xfrm>
            <a:off x="638943" y="3421187"/>
            <a:ext cx="712493" cy="712493"/>
            <a:chOff x="1573425" y="1903684"/>
            <a:chExt cx="824920" cy="824920"/>
          </a:xfrm>
        </p:grpSpPr>
        <p:sp>
          <p:nvSpPr>
            <p:cNvPr id="325" name="Google Shape;325;p11"/>
            <p:cNvSpPr/>
            <p:nvPr/>
          </p:nvSpPr>
          <p:spPr>
            <a:xfrm rot="10800000">
              <a:off x="1573425" y="1903684"/>
              <a:ext cx="824920" cy="824920"/>
            </a:xfrm>
            <a:prstGeom prst="ellipse">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utfit Medium" pitchFamily="2" charset="0"/>
                <a:sym typeface="Arial"/>
              </a:endParaRPr>
            </a:p>
          </p:txBody>
        </p:sp>
        <p:sp>
          <p:nvSpPr>
            <p:cNvPr id="326" name="Google Shape;326;p11"/>
            <p:cNvSpPr/>
            <p:nvPr/>
          </p:nvSpPr>
          <p:spPr>
            <a:xfrm>
              <a:off x="1710901" y="2041160"/>
              <a:ext cx="549966" cy="5499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dirty="0">
                  <a:solidFill>
                    <a:srgbClr val="595959"/>
                  </a:solidFill>
                  <a:latin typeface="Outfit Medium" pitchFamily="2" charset="0"/>
                  <a:sym typeface="Arial"/>
                </a:rPr>
                <a:t>2</a:t>
              </a:r>
              <a:endParaRPr sz="1400" dirty="0">
                <a:solidFill>
                  <a:srgbClr val="595959"/>
                </a:solidFill>
                <a:latin typeface="Outfit Medium" pitchFamily="2" charset="0"/>
                <a:sym typeface="Arial"/>
              </a:endParaRPr>
            </a:p>
          </p:txBody>
        </p:sp>
      </p:grpSp>
      <p:sp>
        <p:nvSpPr>
          <p:cNvPr id="327" name="Google Shape;327;p11"/>
          <p:cNvSpPr/>
          <p:nvPr/>
        </p:nvSpPr>
        <p:spPr>
          <a:xfrm>
            <a:off x="1216323" y="2226321"/>
            <a:ext cx="4879675" cy="1047905"/>
          </a:xfrm>
          <a:prstGeom prst="roundRect">
            <a:avLst>
              <a:gd name="adj" fmla="val 8073"/>
            </a:avLst>
          </a:prstGeom>
          <a:solidFill>
            <a:srgbClr val="F2DC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Calibri"/>
              <a:ea typeface="Calibri"/>
              <a:cs typeface="Calibri"/>
              <a:sym typeface="Calibri"/>
            </a:endParaRPr>
          </a:p>
        </p:txBody>
      </p:sp>
      <p:sp>
        <p:nvSpPr>
          <p:cNvPr id="328" name="Google Shape;328;p11"/>
          <p:cNvSpPr txBox="1"/>
          <p:nvPr/>
        </p:nvSpPr>
        <p:spPr>
          <a:xfrm>
            <a:off x="1408848" y="2659576"/>
            <a:ext cx="4494623" cy="461624"/>
          </a:xfrm>
          <a:prstGeom prst="rect">
            <a:avLst/>
          </a:prstGeom>
          <a:noFill/>
          <a:ln>
            <a:noFill/>
          </a:ln>
        </p:spPr>
        <p:txBody>
          <a:bodyPr spcFirstLastPara="1" wrap="square" lIns="91425" tIns="45700" rIns="91425" bIns="45700" anchor="t" anchorCtr="0">
            <a:spAutoFit/>
          </a:bodyPr>
          <a:lstStyle/>
          <a:p>
            <a:pPr lvl="0" algn="just"/>
            <a:r>
              <a:rPr lang="en-US" sz="1200" dirty="0">
                <a:solidFill>
                  <a:srgbClr val="595959"/>
                </a:solidFill>
                <a:latin typeface="Outfit" pitchFamily="2" charset="0"/>
              </a:rPr>
              <a:t>What variables did you have to take care of to make your graph look like the one presented in this class?</a:t>
            </a:r>
          </a:p>
        </p:txBody>
      </p:sp>
      <p:sp>
        <p:nvSpPr>
          <p:cNvPr id="329" name="Google Shape;329;p11"/>
          <p:cNvSpPr txBox="1"/>
          <p:nvPr/>
        </p:nvSpPr>
        <p:spPr>
          <a:xfrm>
            <a:off x="1408848" y="2316848"/>
            <a:ext cx="2364547" cy="276999"/>
          </a:xfrm>
          <a:prstGeom prst="rect">
            <a:avLst/>
          </a:prstGeom>
          <a:noFill/>
          <a:ln>
            <a:noFill/>
          </a:ln>
        </p:spPr>
        <p:txBody>
          <a:bodyPr spcFirstLastPara="1" wrap="square" lIns="91425" tIns="45700" rIns="91425" bIns="45700" anchor="t" anchorCtr="0">
            <a:spAutoFit/>
          </a:bodyPr>
          <a:lstStyle/>
          <a:p>
            <a:pPr lvl="0"/>
            <a:r>
              <a:rPr lang="en-US" sz="1200" dirty="0">
                <a:solidFill>
                  <a:srgbClr val="565380"/>
                </a:solidFill>
                <a:latin typeface="Outfit Medium" pitchFamily="2" charset="0"/>
              </a:rPr>
              <a:t>Let's take a look at the graph</a:t>
            </a:r>
          </a:p>
        </p:txBody>
      </p:sp>
      <p:grpSp>
        <p:nvGrpSpPr>
          <p:cNvPr id="330" name="Google Shape;330;p11"/>
          <p:cNvGrpSpPr/>
          <p:nvPr/>
        </p:nvGrpSpPr>
        <p:grpSpPr>
          <a:xfrm>
            <a:off x="660669" y="2195269"/>
            <a:ext cx="712493" cy="712493"/>
            <a:chOff x="1573425" y="1903684"/>
            <a:chExt cx="824920" cy="824920"/>
          </a:xfrm>
        </p:grpSpPr>
        <p:sp>
          <p:nvSpPr>
            <p:cNvPr id="331" name="Google Shape;331;p11"/>
            <p:cNvSpPr/>
            <p:nvPr/>
          </p:nvSpPr>
          <p:spPr>
            <a:xfrm rot="10800000">
              <a:off x="1573425" y="1903684"/>
              <a:ext cx="824920" cy="824920"/>
            </a:xfrm>
            <a:prstGeom prst="ellipse">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utfit Medium" pitchFamily="2" charset="0"/>
                <a:sym typeface="Arial"/>
              </a:endParaRPr>
            </a:p>
          </p:txBody>
        </p:sp>
        <p:sp>
          <p:nvSpPr>
            <p:cNvPr id="332" name="Google Shape;332;p11"/>
            <p:cNvSpPr/>
            <p:nvPr/>
          </p:nvSpPr>
          <p:spPr>
            <a:xfrm>
              <a:off x="1710902" y="2041161"/>
              <a:ext cx="549966" cy="5499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dirty="0">
                  <a:solidFill>
                    <a:srgbClr val="595959"/>
                  </a:solidFill>
                  <a:latin typeface="Outfit Medium" pitchFamily="2" charset="0"/>
                  <a:sym typeface="Arial"/>
                </a:rPr>
                <a:t>1</a:t>
              </a:r>
              <a:endParaRPr sz="1400" dirty="0">
                <a:solidFill>
                  <a:srgbClr val="595959"/>
                </a:solidFill>
                <a:latin typeface="Outfit Medium" pitchFamily="2" charset="0"/>
                <a:sym typeface="Arial"/>
              </a:endParaRPr>
            </a:p>
          </p:txBody>
        </p:sp>
      </p:grpSp>
      <p:sp>
        <p:nvSpPr>
          <p:cNvPr id="333" name="Google Shape;333;p11"/>
          <p:cNvSpPr txBox="1"/>
          <p:nvPr/>
        </p:nvSpPr>
        <p:spPr>
          <a:xfrm>
            <a:off x="1408848" y="3863940"/>
            <a:ext cx="4405118" cy="461665"/>
          </a:xfrm>
          <a:prstGeom prst="rect">
            <a:avLst/>
          </a:prstGeom>
          <a:noFill/>
          <a:ln>
            <a:noFill/>
          </a:ln>
        </p:spPr>
        <p:txBody>
          <a:bodyPr spcFirstLastPara="1" wrap="square" lIns="91425" tIns="45700" rIns="91425" bIns="45700" anchor="t" anchorCtr="0">
            <a:spAutoFit/>
          </a:bodyPr>
          <a:lstStyle/>
          <a:p>
            <a:pPr lvl="0" algn="just"/>
            <a:r>
              <a:rPr lang="en-US" sz="1200" dirty="0">
                <a:solidFill>
                  <a:srgbClr val="595959"/>
                </a:solidFill>
                <a:latin typeface="Outfit" pitchFamily="2" charset="0"/>
              </a:rPr>
              <a:t>What was the biggest difficulty you faced in creating your graph?</a:t>
            </a:r>
          </a:p>
        </p:txBody>
      </p:sp>
      <p:sp>
        <p:nvSpPr>
          <p:cNvPr id="334" name="Google Shape;334;p11"/>
          <p:cNvSpPr txBox="1"/>
          <p:nvPr/>
        </p:nvSpPr>
        <p:spPr>
          <a:xfrm>
            <a:off x="1408848" y="3556608"/>
            <a:ext cx="2364547" cy="276999"/>
          </a:xfrm>
          <a:prstGeom prst="rect">
            <a:avLst/>
          </a:prstGeom>
          <a:noFill/>
          <a:ln>
            <a:noFill/>
          </a:ln>
        </p:spPr>
        <p:txBody>
          <a:bodyPr spcFirstLastPara="1" wrap="square" lIns="91425" tIns="45700" rIns="91425" bIns="45700" anchor="t" anchorCtr="0">
            <a:spAutoFit/>
          </a:bodyPr>
          <a:lstStyle/>
          <a:p>
            <a:pPr lvl="0"/>
            <a:r>
              <a:rPr lang="es-MX" sz="1200" dirty="0" err="1">
                <a:solidFill>
                  <a:srgbClr val="565380"/>
                </a:solidFill>
                <a:latin typeface="Outfit Medium" pitchFamily="2" charset="0"/>
              </a:rPr>
              <a:t>Let's</a:t>
            </a:r>
            <a:r>
              <a:rPr lang="es-MX" sz="1200" dirty="0">
                <a:solidFill>
                  <a:srgbClr val="565380"/>
                </a:solidFill>
                <a:latin typeface="Outfit Medium" pitchFamily="2" charset="0"/>
              </a:rPr>
              <a:t> </a:t>
            </a:r>
            <a:r>
              <a:rPr lang="es-MX" sz="1200" dirty="0" err="1">
                <a:solidFill>
                  <a:srgbClr val="565380"/>
                </a:solidFill>
                <a:latin typeface="Outfit Medium" pitchFamily="2" charset="0"/>
              </a:rPr>
              <a:t>evaluate</a:t>
            </a:r>
            <a:r>
              <a:rPr lang="es-MX" sz="1200" dirty="0">
                <a:solidFill>
                  <a:srgbClr val="565380"/>
                </a:solidFill>
                <a:latin typeface="Outfit Medium" pitchFamily="2" charset="0"/>
              </a:rPr>
              <a:t> </a:t>
            </a:r>
            <a:r>
              <a:rPr lang="es-MX" sz="1200" dirty="0" err="1">
                <a:solidFill>
                  <a:srgbClr val="565380"/>
                </a:solidFill>
                <a:latin typeface="Outfit Medium" pitchFamily="2" charset="0"/>
              </a:rPr>
              <a:t>the</a:t>
            </a:r>
            <a:r>
              <a:rPr lang="es-MX" sz="1200" dirty="0">
                <a:solidFill>
                  <a:srgbClr val="565380"/>
                </a:solidFill>
                <a:latin typeface="Outfit Medium" pitchFamily="2" charset="0"/>
              </a:rPr>
              <a:t> data</a:t>
            </a:r>
          </a:p>
        </p:txBody>
      </p:sp>
      <p:sp>
        <p:nvSpPr>
          <p:cNvPr id="335" name="Google Shape;335;p11"/>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6" name="Google Shape;336;p11">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337" name="Google Shape;337;p11">
            <a:hlinkClick r:id="rId4" action="ppaction://hlinksldjump"/>
          </p:cNvPr>
          <p:cNvPicPr preferRelativeResize="0"/>
          <p:nvPr/>
        </p:nvPicPr>
        <p:blipFill rotWithShape="1">
          <a:blip r:embed="rId5">
            <a:alphaModFix/>
          </a:blip>
          <a:srcRect/>
          <a:stretch/>
        </p:blipFill>
        <p:spPr>
          <a:xfrm>
            <a:off x="11170204" y="122350"/>
            <a:ext cx="740124" cy="740124"/>
          </a:xfrm>
          <a:prstGeom prst="rect">
            <a:avLst/>
          </a:prstGeom>
          <a:noFill/>
          <a:ln>
            <a:noFill/>
          </a:ln>
        </p:spPr>
      </p:pic>
      <p:pic>
        <p:nvPicPr>
          <p:cNvPr id="338" name="Google Shape;338;p11">
            <a:hlinkClick r:id="" action="ppaction://hlinkshowjump?jump=nextslide"/>
          </p:cNvPr>
          <p:cNvPicPr preferRelativeResize="0"/>
          <p:nvPr/>
        </p:nvPicPr>
        <p:blipFill rotWithShape="1">
          <a:blip r:embed="rId6">
            <a:alphaModFix/>
          </a:blip>
          <a:srcRect/>
          <a:stretch/>
        </p:blipFill>
        <p:spPr>
          <a:xfrm>
            <a:off x="10233751" y="122350"/>
            <a:ext cx="740124" cy="741518"/>
          </a:xfrm>
          <a:prstGeom prst="rect">
            <a:avLst/>
          </a:prstGeom>
          <a:noFill/>
          <a:ln>
            <a:noFill/>
          </a:ln>
        </p:spPr>
      </p:pic>
      <p:pic>
        <p:nvPicPr>
          <p:cNvPr id="339" name="Google Shape;339;p11"/>
          <p:cNvPicPr preferRelativeResize="0"/>
          <p:nvPr/>
        </p:nvPicPr>
        <p:blipFill rotWithShape="1">
          <a:blip r:embed="rId7">
            <a:alphaModFix/>
          </a:blip>
          <a:srcRect/>
          <a:stretch/>
        </p:blipFill>
        <p:spPr>
          <a:xfrm>
            <a:off x="692441" y="292484"/>
            <a:ext cx="1665170" cy="462626"/>
          </a:xfrm>
          <a:prstGeom prst="rect">
            <a:avLst/>
          </a:prstGeom>
          <a:noFill/>
          <a:ln>
            <a:noFill/>
          </a:ln>
        </p:spPr>
      </p:pic>
      <p:sp>
        <p:nvSpPr>
          <p:cNvPr id="343" name="Google Shape;343;p11"/>
          <p:cNvSpPr/>
          <p:nvPr/>
        </p:nvSpPr>
        <p:spPr>
          <a:xfrm>
            <a:off x="1216323" y="4618886"/>
            <a:ext cx="4879675" cy="1047906"/>
          </a:xfrm>
          <a:prstGeom prst="roundRect">
            <a:avLst>
              <a:gd name="adj" fmla="val 8073"/>
            </a:avLst>
          </a:prstGeom>
          <a:solidFill>
            <a:srgbClr val="F2DC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Calibri"/>
              <a:ea typeface="Calibri"/>
              <a:cs typeface="Calibri"/>
              <a:sym typeface="Calibri"/>
            </a:endParaRPr>
          </a:p>
        </p:txBody>
      </p:sp>
      <p:grpSp>
        <p:nvGrpSpPr>
          <p:cNvPr id="344" name="Google Shape;344;p11"/>
          <p:cNvGrpSpPr/>
          <p:nvPr/>
        </p:nvGrpSpPr>
        <p:grpSpPr>
          <a:xfrm>
            <a:off x="651479" y="4609741"/>
            <a:ext cx="712493" cy="712493"/>
            <a:chOff x="1573425" y="1903684"/>
            <a:chExt cx="824920" cy="824920"/>
          </a:xfrm>
        </p:grpSpPr>
        <p:sp>
          <p:nvSpPr>
            <p:cNvPr id="345" name="Google Shape;345;p11"/>
            <p:cNvSpPr/>
            <p:nvPr/>
          </p:nvSpPr>
          <p:spPr>
            <a:xfrm rot="10800000">
              <a:off x="1573425" y="1903684"/>
              <a:ext cx="824920" cy="824920"/>
            </a:xfrm>
            <a:prstGeom prst="ellipse">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utfit Medium" pitchFamily="2" charset="0"/>
                <a:sym typeface="Arial"/>
              </a:endParaRPr>
            </a:p>
          </p:txBody>
        </p:sp>
        <p:sp>
          <p:nvSpPr>
            <p:cNvPr id="346" name="Google Shape;346;p11"/>
            <p:cNvSpPr/>
            <p:nvPr/>
          </p:nvSpPr>
          <p:spPr>
            <a:xfrm>
              <a:off x="1710902" y="2041161"/>
              <a:ext cx="549966" cy="5499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dirty="0">
                  <a:solidFill>
                    <a:srgbClr val="595959"/>
                  </a:solidFill>
                  <a:latin typeface="Outfit Medium" pitchFamily="2" charset="0"/>
                  <a:sym typeface="Arial"/>
                </a:rPr>
                <a:t>3</a:t>
              </a:r>
              <a:endParaRPr sz="1400" dirty="0">
                <a:solidFill>
                  <a:srgbClr val="595959"/>
                </a:solidFill>
                <a:latin typeface="Outfit Medium" pitchFamily="2" charset="0"/>
                <a:sym typeface="Arial"/>
              </a:endParaRPr>
            </a:p>
          </p:txBody>
        </p:sp>
      </p:grpSp>
      <p:sp>
        <p:nvSpPr>
          <p:cNvPr id="347" name="Google Shape;347;p11"/>
          <p:cNvSpPr txBox="1"/>
          <p:nvPr/>
        </p:nvSpPr>
        <p:spPr>
          <a:xfrm>
            <a:off x="1408848" y="5062066"/>
            <a:ext cx="4494623" cy="461624"/>
          </a:xfrm>
          <a:prstGeom prst="rect">
            <a:avLst/>
          </a:prstGeom>
          <a:noFill/>
          <a:ln>
            <a:noFill/>
          </a:ln>
        </p:spPr>
        <p:txBody>
          <a:bodyPr spcFirstLastPara="1" wrap="square" lIns="91425" tIns="45700" rIns="91425" bIns="45700" anchor="t" anchorCtr="0">
            <a:spAutoFit/>
          </a:bodyPr>
          <a:lstStyle/>
          <a:p>
            <a:pPr lvl="0" algn="just"/>
            <a:r>
              <a:rPr lang="en-US" sz="1200" dirty="0">
                <a:solidFill>
                  <a:srgbClr val="595959"/>
                </a:solidFill>
                <a:latin typeface="Outfit" pitchFamily="2" charset="0"/>
              </a:rPr>
              <a:t>Do you think the measurements would change if they were taken vertically instead of horizontally to the wall? </a:t>
            </a:r>
          </a:p>
        </p:txBody>
      </p:sp>
      <p:sp>
        <p:nvSpPr>
          <p:cNvPr id="348" name="Google Shape;348;p11"/>
          <p:cNvSpPr txBox="1"/>
          <p:nvPr/>
        </p:nvSpPr>
        <p:spPr>
          <a:xfrm>
            <a:off x="1408848" y="4767894"/>
            <a:ext cx="2864093" cy="276999"/>
          </a:xfrm>
          <a:prstGeom prst="rect">
            <a:avLst/>
          </a:prstGeom>
          <a:noFill/>
          <a:ln>
            <a:noFill/>
          </a:ln>
        </p:spPr>
        <p:txBody>
          <a:bodyPr spcFirstLastPara="1" wrap="square" lIns="91425" tIns="45700" rIns="91425" bIns="45700" anchor="t" anchorCtr="0">
            <a:spAutoFit/>
          </a:bodyPr>
          <a:lstStyle/>
          <a:p>
            <a:pPr lvl="0"/>
            <a:r>
              <a:rPr lang="es-MX" sz="1200" dirty="0" err="1">
                <a:solidFill>
                  <a:srgbClr val="565380"/>
                </a:solidFill>
                <a:latin typeface="Outfit Medium" pitchFamily="2" charset="0"/>
              </a:rPr>
              <a:t>Let's</a:t>
            </a:r>
            <a:r>
              <a:rPr lang="es-MX" sz="1200" dirty="0">
                <a:solidFill>
                  <a:srgbClr val="565380"/>
                </a:solidFill>
                <a:latin typeface="Outfit Medium" pitchFamily="2" charset="0"/>
              </a:rPr>
              <a:t> </a:t>
            </a:r>
            <a:r>
              <a:rPr lang="es-MX" sz="1200" dirty="0" err="1">
                <a:solidFill>
                  <a:srgbClr val="565380"/>
                </a:solidFill>
                <a:latin typeface="Outfit Medium" pitchFamily="2" charset="0"/>
              </a:rPr>
              <a:t>keep</a:t>
            </a:r>
            <a:r>
              <a:rPr lang="es-MX" sz="1200" dirty="0">
                <a:solidFill>
                  <a:srgbClr val="565380"/>
                </a:solidFill>
                <a:latin typeface="Outfit Medium" pitchFamily="2" charset="0"/>
              </a:rPr>
              <a:t> </a:t>
            </a:r>
            <a:r>
              <a:rPr lang="es-MX" sz="1200" dirty="0" err="1">
                <a:solidFill>
                  <a:srgbClr val="565380"/>
                </a:solidFill>
                <a:latin typeface="Outfit Medium" pitchFamily="2" charset="0"/>
              </a:rPr>
              <a:t>experimenting</a:t>
            </a:r>
            <a:r>
              <a:rPr lang="es-MX" sz="1200" dirty="0">
                <a:solidFill>
                  <a:srgbClr val="565380"/>
                </a:solidFill>
                <a:latin typeface="Outfit Medium" pitchFamily="2" charset="0"/>
              </a:rPr>
              <a:t>!</a:t>
            </a:r>
          </a:p>
        </p:txBody>
      </p:sp>
      <p:sp>
        <p:nvSpPr>
          <p:cNvPr id="30" name="Rectángulo: esquinas redondeadas 29">
            <a:extLst>
              <a:ext uri="{FF2B5EF4-FFF2-40B4-BE49-F238E27FC236}">
                <a16:creationId xmlns:a16="http://schemas.microsoft.com/office/drawing/2014/main" id="{C5BB1569-CA90-4077-A240-76457814A8BA}"/>
              </a:ext>
            </a:extLst>
          </p:cNvPr>
          <p:cNvSpPr/>
          <p:nvPr/>
        </p:nvSpPr>
        <p:spPr>
          <a:xfrm>
            <a:off x="6992471" y="2195269"/>
            <a:ext cx="4177732" cy="3857661"/>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4" name="Grupo 33">
            <a:extLst>
              <a:ext uri="{FF2B5EF4-FFF2-40B4-BE49-F238E27FC236}">
                <a16:creationId xmlns:a16="http://schemas.microsoft.com/office/drawing/2014/main" id="{8943B421-9832-4150-BBE2-4001AFBC91F3}"/>
              </a:ext>
            </a:extLst>
          </p:cNvPr>
          <p:cNvGrpSpPr/>
          <p:nvPr/>
        </p:nvGrpSpPr>
        <p:grpSpPr>
          <a:xfrm>
            <a:off x="692440" y="1440319"/>
            <a:ext cx="2228313" cy="442980"/>
            <a:chOff x="951703" y="1589244"/>
            <a:chExt cx="1926377" cy="442980"/>
          </a:xfrm>
        </p:grpSpPr>
        <p:sp>
          <p:nvSpPr>
            <p:cNvPr id="35" name="Rectángulo: esquinas redondeadas 34">
              <a:extLst>
                <a:ext uri="{FF2B5EF4-FFF2-40B4-BE49-F238E27FC236}">
                  <a16:creationId xmlns:a16="http://schemas.microsoft.com/office/drawing/2014/main" id="{97DD7EA2-21A7-479F-B675-6FD16AF47099}"/>
                </a:ext>
              </a:extLst>
            </p:cNvPr>
            <p:cNvSpPr/>
            <p:nvPr/>
          </p:nvSpPr>
          <p:spPr>
            <a:xfrm>
              <a:off x="951703" y="1589244"/>
              <a:ext cx="1926377" cy="442980"/>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Questions</a:t>
              </a:r>
              <a:endParaRPr lang="es-MX" sz="1600" dirty="0">
                <a:latin typeface="Outfit Medium" pitchFamily="2" charset="0"/>
              </a:endParaRPr>
            </a:p>
          </p:txBody>
        </p:sp>
        <p:sp>
          <p:nvSpPr>
            <p:cNvPr id="36" name="Elipse 35">
              <a:extLst>
                <a:ext uri="{FF2B5EF4-FFF2-40B4-BE49-F238E27FC236}">
                  <a16:creationId xmlns:a16="http://schemas.microsoft.com/office/drawing/2014/main" id="{0EA8F852-12B3-4641-AF39-D97BA6749C4D}"/>
                </a:ext>
              </a:extLst>
            </p:cNvPr>
            <p:cNvSpPr/>
            <p:nvPr/>
          </p:nvSpPr>
          <p:spPr>
            <a:xfrm>
              <a:off x="1021796" y="1659644"/>
              <a:ext cx="26142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5380"/>
                  </a:solidFill>
                  <a:latin typeface="Outfit Medium" pitchFamily="2" charset="0"/>
                </a:rPr>
                <a:t>5</a:t>
              </a:r>
              <a:endParaRPr lang="es-CL" sz="1200" b="1" dirty="0">
                <a:solidFill>
                  <a:srgbClr val="565380"/>
                </a:solidFill>
                <a:latin typeface="Outfit Medium" pitchFamily="2" charset="0"/>
              </a:endParaRPr>
            </a:p>
          </p:txBody>
        </p:sp>
      </p:grpSp>
      <p:pic>
        <p:nvPicPr>
          <p:cNvPr id="3" name="Imagen 2">
            <a:extLst>
              <a:ext uri="{FF2B5EF4-FFF2-40B4-BE49-F238E27FC236}">
                <a16:creationId xmlns:a16="http://schemas.microsoft.com/office/drawing/2014/main" id="{BCD26BE9-90AD-4A11-A1C4-364FB4DCAD15}"/>
              </a:ext>
            </a:extLst>
          </p:cNvPr>
          <p:cNvPicPr>
            <a:picLocks noChangeAspect="1"/>
          </p:cNvPicPr>
          <p:nvPr/>
        </p:nvPicPr>
        <p:blipFill rotWithShape="1">
          <a:blip r:embed="rId8"/>
          <a:srcRect l="14283" r="19762"/>
          <a:stretch/>
        </p:blipFill>
        <p:spPr>
          <a:xfrm>
            <a:off x="7467600" y="2204850"/>
            <a:ext cx="3155576" cy="3857660"/>
          </a:xfrm>
          <a:prstGeom prst="rect">
            <a:avLst/>
          </a:prstGeom>
        </p:spPr>
      </p:pic>
    </p:spTree>
    <p:extLst>
      <p:ext uri="{BB962C8B-B14F-4D97-AF65-F5344CB8AC3E}">
        <p14:creationId xmlns:p14="http://schemas.microsoft.com/office/powerpoint/2010/main" val="271838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2"/>
          <p:cNvSpPr/>
          <p:nvPr/>
        </p:nvSpPr>
        <p:spPr>
          <a:xfrm>
            <a:off x="1254065" y="4712396"/>
            <a:ext cx="9936258" cy="986287"/>
          </a:xfrm>
          <a:prstGeom prst="roundRect">
            <a:avLst>
              <a:gd name="adj" fmla="val 50000"/>
            </a:avLst>
          </a:prstGeom>
          <a:solidFill>
            <a:srgbClr val="D5DB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Calibri"/>
              <a:ea typeface="Calibri"/>
              <a:cs typeface="Calibri"/>
              <a:sym typeface="Calibri"/>
            </a:endParaRPr>
          </a:p>
        </p:txBody>
      </p:sp>
      <p:sp>
        <p:nvSpPr>
          <p:cNvPr id="355" name="Google Shape;355;p12"/>
          <p:cNvSpPr/>
          <p:nvPr/>
        </p:nvSpPr>
        <p:spPr>
          <a:xfrm>
            <a:off x="1254065" y="3607369"/>
            <a:ext cx="9936258" cy="986287"/>
          </a:xfrm>
          <a:prstGeom prst="roundRect">
            <a:avLst>
              <a:gd name="adj" fmla="val 50000"/>
            </a:avLst>
          </a:prstGeom>
          <a:solidFill>
            <a:srgbClr val="D5DB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Calibri"/>
              <a:ea typeface="Calibri"/>
              <a:cs typeface="Calibri"/>
              <a:sym typeface="Calibri"/>
            </a:endParaRPr>
          </a:p>
        </p:txBody>
      </p:sp>
      <p:grpSp>
        <p:nvGrpSpPr>
          <p:cNvPr id="356" name="Google Shape;356;p12"/>
          <p:cNvGrpSpPr/>
          <p:nvPr/>
        </p:nvGrpSpPr>
        <p:grpSpPr>
          <a:xfrm>
            <a:off x="1501107" y="3744265"/>
            <a:ext cx="712493" cy="712493"/>
            <a:chOff x="1573425" y="1903684"/>
            <a:chExt cx="824920" cy="824920"/>
          </a:xfrm>
        </p:grpSpPr>
        <p:sp>
          <p:nvSpPr>
            <p:cNvPr id="357" name="Google Shape;357;p12"/>
            <p:cNvSpPr/>
            <p:nvPr/>
          </p:nvSpPr>
          <p:spPr>
            <a:xfrm rot="10800000">
              <a:off x="1573425" y="1903684"/>
              <a:ext cx="824920" cy="824920"/>
            </a:xfrm>
            <a:prstGeom prst="ellipse">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utfit Medium" pitchFamily="2" charset="0"/>
                <a:sym typeface="Arial"/>
              </a:endParaRPr>
            </a:p>
          </p:txBody>
        </p:sp>
        <p:sp>
          <p:nvSpPr>
            <p:cNvPr id="358" name="Google Shape;358;p12"/>
            <p:cNvSpPr/>
            <p:nvPr/>
          </p:nvSpPr>
          <p:spPr>
            <a:xfrm>
              <a:off x="1710902" y="2041161"/>
              <a:ext cx="549966" cy="5499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utfit Medium" pitchFamily="2" charset="0"/>
                <a:sym typeface="Arial"/>
              </a:endParaRPr>
            </a:p>
          </p:txBody>
        </p:sp>
      </p:grpSp>
      <p:sp>
        <p:nvSpPr>
          <p:cNvPr id="359" name="Google Shape;359;p12"/>
          <p:cNvSpPr/>
          <p:nvPr/>
        </p:nvSpPr>
        <p:spPr>
          <a:xfrm>
            <a:off x="1254065" y="2493680"/>
            <a:ext cx="9936258" cy="986287"/>
          </a:xfrm>
          <a:prstGeom prst="roundRect">
            <a:avLst>
              <a:gd name="adj" fmla="val 50000"/>
            </a:avLst>
          </a:prstGeom>
          <a:solidFill>
            <a:srgbClr val="D5DB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Calibri"/>
              <a:ea typeface="Calibri"/>
              <a:cs typeface="Calibri"/>
              <a:sym typeface="Calibri"/>
            </a:endParaRPr>
          </a:p>
        </p:txBody>
      </p:sp>
      <p:sp>
        <p:nvSpPr>
          <p:cNvPr id="360" name="Google Shape;360;p12"/>
          <p:cNvSpPr txBox="1">
            <a:spLocks noGrp="1"/>
          </p:cNvSpPr>
          <p:nvPr>
            <p:ph type="body" idx="1"/>
          </p:nvPr>
        </p:nvSpPr>
        <p:spPr>
          <a:xfrm>
            <a:off x="2460641" y="2630155"/>
            <a:ext cx="8372142" cy="712494"/>
          </a:xfrm>
          <a:prstGeom prst="rect">
            <a:avLst/>
          </a:prstGeom>
          <a:noFill/>
          <a:ln>
            <a:noFill/>
          </a:ln>
        </p:spPr>
        <p:txBody>
          <a:bodyPr spcFirstLastPara="1" wrap="square" lIns="91425" tIns="45700" rIns="91425" bIns="45700" anchor="ctr" anchorCtr="0">
            <a:normAutofit/>
          </a:bodyPr>
          <a:lstStyle/>
          <a:p>
            <a:pPr marL="0" lvl="0" indent="0" algn="just">
              <a:spcBef>
                <a:spcPts val="0"/>
              </a:spcBef>
              <a:buClr>
                <a:srgbClr val="595959"/>
              </a:buClr>
              <a:buSzPts val="1400"/>
              <a:buNone/>
            </a:pPr>
            <a:r>
              <a:rPr lang="en-US" sz="1400" dirty="0">
                <a:solidFill>
                  <a:srgbClr val="595959"/>
                </a:solidFill>
                <a:latin typeface="Outfit Medium" pitchFamily="2" charset="0"/>
                <a:ea typeface="Arial"/>
                <a:cs typeface="Arial"/>
                <a:sym typeface="Arial"/>
              </a:rPr>
              <a:t>We used the </a:t>
            </a:r>
            <a:r>
              <a:rPr lang="en-US" sz="1400" dirty="0" err="1">
                <a:solidFill>
                  <a:srgbClr val="595959"/>
                </a:solidFill>
                <a:latin typeface="Outfit Medium" pitchFamily="2" charset="0"/>
                <a:ea typeface="Arial"/>
                <a:cs typeface="Arial"/>
                <a:sym typeface="Arial"/>
              </a:rPr>
              <a:t>Xploris</a:t>
            </a:r>
            <a:r>
              <a:rPr lang="en-US" sz="1400" dirty="0">
                <a:solidFill>
                  <a:srgbClr val="595959"/>
                </a:solidFill>
                <a:latin typeface="Outfit Medium" pitchFamily="2" charset="0"/>
                <a:ea typeface="Arial"/>
                <a:cs typeface="Arial"/>
                <a:sym typeface="Arial"/>
              </a:rPr>
              <a:t> distance sensor to create a distance-time graph that followed a given pattern.</a:t>
            </a:r>
          </a:p>
        </p:txBody>
      </p:sp>
      <p:sp>
        <p:nvSpPr>
          <p:cNvPr id="361" name="Google Shape;361;p12"/>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2" name="Google Shape;362;p12">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363" name="Google Shape;363;p12">
            <a:hlinkClick r:id="rId4" action="ppaction://hlinksldjump"/>
          </p:cNvPr>
          <p:cNvPicPr preferRelativeResize="0"/>
          <p:nvPr/>
        </p:nvPicPr>
        <p:blipFill rotWithShape="1">
          <a:blip r:embed="rId5">
            <a:alphaModFix/>
          </a:blip>
          <a:srcRect/>
          <a:stretch/>
        </p:blipFill>
        <p:spPr>
          <a:xfrm>
            <a:off x="11170204" y="122350"/>
            <a:ext cx="740124" cy="740124"/>
          </a:xfrm>
          <a:prstGeom prst="rect">
            <a:avLst/>
          </a:prstGeom>
          <a:noFill/>
          <a:ln>
            <a:noFill/>
          </a:ln>
        </p:spPr>
      </p:pic>
      <p:pic>
        <p:nvPicPr>
          <p:cNvPr id="364" name="Google Shape;364;p12">
            <a:hlinkClick r:id="" action="ppaction://hlinkshowjump?jump=nextslide"/>
          </p:cNvPr>
          <p:cNvPicPr preferRelativeResize="0"/>
          <p:nvPr/>
        </p:nvPicPr>
        <p:blipFill rotWithShape="1">
          <a:blip r:embed="rId6">
            <a:alphaModFix/>
          </a:blip>
          <a:srcRect/>
          <a:stretch/>
        </p:blipFill>
        <p:spPr>
          <a:xfrm>
            <a:off x="10233751" y="122350"/>
            <a:ext cx="740124" cy="741518"/>
          </a:xfrm>
          <a:prstGeom prst="rect">
            <a:avLst/>
          </a:prstGeom>
          <a:noFill/>
          <a:ln>
            <a:noFill/>
          </a:ln>
        </p:spPr>
      </p:pic>
      <p:pic>
        <p:nvPicPr>
          <p:cNvPr id="365" name="Google Shape;365;p12"/>
          <p:cNvPicPr preferRelativeResize="0"/>
          <p:nvPr/>
        </p:nvPicPr>
        <p:blipFill rotWithShape="1">
          <a:blip r:embed="rId7">
            <a:alphaModFix/>
          </a:blip>
          <a:srcRect/>
          <a:stretch/>
        </p:blipFill>
        <p:spPr>
          <a:xfrm>
            <a:off x="692441" y="292484"/>
            <a:ext cx="1665170" cy="462626"/>
          </a:xfrm>
          <a:prstGeom prst="rect">
            <a:avLst/>
          </a:prstGeom>
          <a:noFill/>
          <a:ln>
            <a:noFill/>
          </a:ln>
        </p:spPr>
      </p:pic>
      <p:grpSp>
        <p:nvGrpSpPr>
          <p:cNvPr id="366" name="Google Shape;366;p12"/>
          <p:cNvGrpSpPr/>
          <p:nvPr/>
        </p:nvGrpSpPr>
        <p:grpSpPr>
          <a:xfrm>
            <a:off x="692441" y="1440319"/>
            <a:ext cx="3636368" cy="442980"/>
            <a:chOff x="951703" y="1589244"/>
            <a:chExt cx="3636368" cy="442980"/>
          </a:xfrm>
        </p:grpSpPr>
        <p:sp>
          <p:nvSpPr>
            <p:cNvPr id="367" name="Google Shape;367;p12"/>
            <p:cNvSpPr/>
            <p:nvPr/>
          </p:nvSpPr>
          <p:spPr>
            <a:xfrm>
              <a:off x="951703" y="1589244"/>
              <a:ext cx="3636368" cy="442980"/>
            </a:xfrm>
            <a:prstGeom prst="roundRect">
              <a:avLst>
                <a:gd name="adj" fmla="val 50000"/>
              </a:avLst>
            </a:prstGeom>
            <a:solidFill>
              <a:srgbClr val="DD2120"/>
            </a:solidFill>
            <a:ln>
              <a:noFill/>
            </a:ln>
          </p:spPr>
          <p:txBody>
            <a:bodyPr spcFirstLastPara="1" wrap="square" lIns="91425" tIns="45700" rIns="91425" bIns="45700" anchor="ctr" anchorCtr="0">
              <a:noAutofit/>
            </a:bodyPr>
            <a:lstStyle/>
            <a:p>
              <a:pPr lvl="0" algn="ctr"/>
              <a:r>
                <a:rPr lang="es-MX" sz="1600" dirty="0" err="1">
                  <a:solidFill>
                    <a:schemeClr val="lt1"/>
                  </a:solidFill>
                  <a:latin typeface="Outfit Medium" pitchFamily="2" charset="0"/>
                </a:rPr>
                <a:t>Activity</a:t>
              </a:r>
              <a:r>
                <a:rPr lang="es-MX" sz="1600" dirty="0">
                  <a:solidFill>
                    <a:schemeClr val="lt1"/>
                  </a:solidFill>
                  <a:latin typeface="Outfit Medium" pitchFamily="2" charset="0"/>
                </a:rPr>
                <a:t> </a:t>
              </a:r>
              <a:r>
                <a:rPr lang="es-MX" sz="1600" dirty="0" err="1">
                  <a:solidFill>
                    <a:schemeClr val="lt1"/>
                  </a:solidFill>
                  <a:latin typeface="Outfit Medium" pitchFamily="2" charset="0"/>
                </a:rPr>
                <a:t>summary</a:t>
              </a:r>
              <a:endParaRPr lang="es-MX" sz="1600" dirty="0">
                <a:solidFill>
                  <a:schemeClr val="lt1"/>
                </a:solidFill>
                <a:latin typeface="Outfit Medium" pitchFamily="2" charset="0"/>
              </a:endParaRPr>
            </a:p>
          </p:txBody>
        </p:sp>
        <p:sp>
          <p:nvSpPr>
            <p:cNvPr id="368" name="Google Shape;368;p12"/>
            <p:cNvSpPr/>
            <p:nvPr/>
          </p:nvSpPr>
          <p:spPr>
            <a:xfrm>
              <a:off x="1021796" y="1659644"/>
              <a:ext cx="302179"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DD2120"/>
                  </a:solidFill>
                  <a:latin typeface="Outfit Medium" pitchFamily="2" charset="0"/>
                  <a:sym typeface="Arial"/>
                </a:rPr>
                <a:t>6</a:t>
              </a:r>
              <a:endParaRPr sz="1200" b="1" dirty="0">
                <a:solidFill>
                  <a:srgbClr val="DD2120"/>
                </a:solidFill>
                <a:latin typeface="Outfit Medium" pitchFamily="2" charset="0"/>
                <a:sym typeface="Arial"/>
              </a:endParaRPr>
            </a:p>
          </p:txBody>
        </p:sp>
      </p:grpSp>
      <p:grpSp>
        <p:nvGrpSpPr>
          <p:cNvPr id="369" name="Google Shape;369;p12"/>
          <p:cNvGrpSpPr/>
          <p:nvPr/>
        </p:nvGrpSpPr>
        <p:grpSpPr>
          <a:xfrm>
            <a:off x="1501107" y="2630576"/>
            <a:ext cx="712493" cy="712493"/>
            <a:chOff x="1573425" y="1903684"/>
            <a:chExt cx="824920" cy="824920"/>
          </a:xfrm>
        </p:grpSpPr>
        <p:sp>
          <p:nvSpPr>
            <p:cNvPr id="370" name="Google Shape;370;p12"/>
            <p:cNvSpPr/>
            <p:nvPr/>
          </p:nvSpPr>
          <p:spPr>
            <a:xfrm rot="10800000">
              <a:off x="1573425" y="1903684"/>
              <a:ext cx="824920" cy="824920"/>
            </a:xfrm>
            <a:prstGeom prst="ellipse">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utfit Medium" pitchFamily="2" charset="0"/>
                <a:sym typeface="Arial"/>
              </a:endParaRPr>
            </a:p>
          </p:txBody>
        </p:sp>
        <p:sp>
          <p:nvSpPr>
            <p:cNvPr id="371" name="Google Shape;371;p12"/>
            <p:cNvSpPr/>
            <p:nvPr/>
          </p:nvSpPr>
          <p:spPr>
            <a:xfrm>
              <a:off x="1710902" y="2041161"/>
              <a:ext cx="549966" cy="5499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utfit Medium" pitchFamily="2" charset="0"/>
                <a:sym typeface="Arial"/>
              </a:endParaRPr>
            </a:p>
          </p:txBody>
        </p:sp>
      </p:grpSp>
      <p:sp>
        <p:nvSpPr>
          <p:cNvPr id="372" name="Google Shape;372;p12"/>
          <p:cNvSpPr/>
          <p:nvPr/>
        </p:nvSpPr>
        <p:spPr>
          <a:xfrm>
            <a:off x="2460641" y="3812596"/>
            <a:ext cx="8372142" cy="523180"/>
          </a:xfrm>
          <a:prstGeom prst="rect">
            <a:avLst/>
          </a:prstGeom>
          <a:noFill/>
          <a:ln>
            <a:noFill/>
          </a:ln>
        </p:spPr>
        <p:txBody>
          <a:bodyPr spcFirstLastPara="1" wrap="square" lIns="91425" tIns="45700" rIns="91425" bIns="45700" anchor="t" anchorCtr="0">
            <a:spAutoFit/>
          </a:bodyPr>
          <a:lstStyle/>
          <a:p>
            <a:pPr lvl="0" algn="just"/>
            <a:r>
              <a:rPr lang="en-US" dirty="0">
                <a:solidFill>
                  <a:srgbClr val="595959"/>
                </a:solidFill>
                <a:latin typeface="Outfit Medium" pitchFamily="2" charset="0"/>
              </a:rPr>
              <a:t>We analyzed the data to establish what we had to do in each of the parts of the graph (walking, running, moving away from or approaching the wall).</a:t>
            </a:r>
          </a:p>
        </p:txBody>
      </p:sp>
      <p:sp>
        <p:nvSpPr>
          <p:cNvPr id="373" name="Google Shape;373;p12"/>
          <p:cNvSpPr/>
          <p:nvPr/>
        </p:nvSpPr>
        <p:spPr>
          <a:xfrm>
            <a:off x="2460641" y="4836226"/>
            <a:ext cx="8372142" cy="738623"/>
          </a:xfrm>
          <a:prstGeom prst="rect">
            <a:avLst/>
          </a:prstGeom>
          <a:noFill/>
          <a:ln>
            <a:noFill/>
          </a:ln>
        </p:spPr>
        <p:txBody>
          <a:bodyPr spcFirstLastPara="1" wrap="square" lIns="91425" tIns="45700" rIns="91425" bIns="45700" anchor="t" anchorCtr="0">
            <a:spAutoFit/>
          </a:bodyPr>
          <a:lstStyle/>
          <a:p>
            <a:pPr lvl="0" algn="just"/>
            <a:r>
              <a:rPr lang="en-US" dirty="0">
                <a:solidFill>
                  <a:srgbClr val="595959"/>
                </a:solidFill>
                <a:latin typeface="Outfit Medium" pitchFamily="2" charset="0"/>
              </a:rPr>
              <a:t>We answered questions by analyzing our own movement, establishing what we had to do to achieve a graph similar to the one presented in the activity, what difficulties were encountered, as well as evaluating whether the graph changes when climbing instead of walking.</a:t>
            </a:r>
          </a:p>
        </p:txBody>
      </p:sp>
      <p:grpSp>
        <p:nvGrpSpPr>
          <p:cNvPr id="374" name="Google Shape;374;p12"/>
          <p:cNvGrpSpPr/>
          <p:nvPr/>
        </p:nvGrpSpPr>
        <p:grpSpPr>
          <a:xfrm>
            <a:off x="1501107" y="4849292"/>
            <a:ext cx="712493" cy="712493"/>
            <a:chOff x="1573425" y="1903684"/>
            <a:chExt cx="824920" cy="824920"/>
          </a:xfrm>
        </p:grpSpPr>
        <p:sp>
          <p:nvSpPr>
            <p:cNvPr id="375" name="Google Shape;375;p12"/>
            <p:cNvSpPr/>
            <p:nvPr/>
          </p:nvSpPr>
          <p:spPr>
            <a:xfrm rot="10800000">
              <a:off x="1573425" y="1903684"/>
              <a:ext cx="824920" cy="824920"/>
            </a:xfrm>
            <a:prstGeom prst="ellipse">
              <a:avLst/>
            </a:prstGeom>
            <a:solidFill>
              <a:srgbClr val="FE99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utfit Medium" pitchFamily="2" charset="0"/>
                <a:sym typeface="Arial"/>
              </a:endParaRPr>
            </a:p>
          </p:txBody>
        </p:sp>
        <p:sp>
          <p:nvSpPr>
            <p:cNvPr id="376" name="Google Shape;376;p12"/>
            <p:cNvSpPr/>
            <p:nvPr/>
          </p:nvSpPr>
          <p:spPr>
            <a:xfrm>
              <a:off x="1710902" y="2041161"/>
              <a:ext cx="549966" cy="5499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utfit Medium" pitchFamily="2" charset="0"/>
                <a:sym typeface="Arial"/>
              </a:endParaRPr>
            </a:p>
          </p:txBody>
        </p:sp>
      </p:grpSp>
    </p:spTree>
    <p:extLst>
      <p:ext uri="{BB962C8B-B14F-4D97-AF65-F5344CB8AC3E}">
        <p14:creationId xmlns:p14="http://schemas.microsoft.com/office/powerpoint/2010/main" val="873965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0"/>
        <p:cNvGrpSpPr/>
        <p:nvPr/>
      </p:nvGrpSpPr>
      <p:grpSpPr>
        <a:xfrm>
          <a:off x="0" y="0"/>
          <a:ext cx="0" cy="0"/>
          <a:chOff x="0" y="0"/>
          <a:chExt cx="0" cy="0"/>
        </a:xfrm>
      </p:grpSpPr>
      <p:pic>
        <p:nvPicPr>
          <p:cNvPr id="381" name="Google Shape;381;p13"/>
          <p:cNvPicPr preferRelativeResize="0"/>
          <p:nvPr/>
        </p:nvPicPr>
        <p:blipFill rotWithShape="1">
          <a:blip r:embed="rId4">
            <a:alphaModFix/>
          </a:blip>
          <a:srcRect/>
          <a:stretch/>
        </p:blipFill>
        <p:spPr>
          <a:xfrm>
            <a:off x="534081" y="555258"/>
            <a:ext cx="3267450" cy="907781"/>
          </a:xfrm>
          <a:prstGeom prst="rect">
            <a:avLst/>
          </a:prstGeom>
          <a:noFill/>
          <a:ln>
            <a:noFill/>
          </a:ln>
        </p:spPr>
      </p:pic>
      <p:pic>
        <p:nvPicPr>
          <p:cNvPr id="382" name="Google Shape;382;p13"/>
          <p:cNvPicPr preferRelativeResize="0"/>
          <p:nvPr/>
        </p:nvPicPr>
        <p:blipFill rotWithShape="1">
          <a:blip r:embed="rId5">
            <a:alphaModFix/>
          </a:blip>
          <a:srcRect/>
          <a:stretch/>
        </p:blipFill>
        <p:spPr>
          <a:xfrm>
            <a:off x="9118629" y="3733827"/>
            <a:ext cx="2500124" cy="803008"/>
          </a:xfrm>
          <a:prstGeom prst="rect">
            <a:avLst/>
          </a:prstGeom>
          <a:noFill/>
          <a:ln>
            <a:noFill/>
          </a:ln>
        </p:spPr>
      </p:pic>
      <p:sp>
        <p:nvSpPr>
          <p:cNvPr id="383" name="Google Shape;383;p13"/>
          <p:cNvSpPr txBox="1"/>
          <p:nvPr/>
        </p:nvSpPr>
        <p:spPr>
          <a:xfrm>
            <a:off x="9200271" y="4536835"/>
            <a:ext cx="2418482" cy="355598"/>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F2DCC7"/>
              </a:buClr>
              <a:buSzPts val="2800"/>
              <a:buFont typeface="Arial"/>
              <a:buNone/>
            </a:pPr>
            <a:r>
              <a:rPr lang="es-MX" sz="2800" b="1" dirty="0">
                <a:solidFill>
                  <a:srgbClr val="F2DCC7"/>
                </a:solidFill>
                <a:latin typeface="Outfit Medium" pitchFamily="2" charset="0"/>
                <a:sym typeface="Arial"/>
              </a:rPr>
              <a:t>SCIENCES</a:t>
            </a:r>
            <a:endParaRPr dirty="0">
              <a:latin typeface="Outfit Medium" pitchFamily="2" charset="0"/>
            </a:endParaRPr>
          </a:p>
        </p:txBody>
      </p:sp>
      <p:sp>
        <p:nvSpPr>
          <p:cNvPr id="384" name="Google Shape;384;p13"/>
          <p:cNvSpPr txBox="1"/>
          <p:nvPr/>
        </p:nvSpPr>
        <p:spPr>
          <a:xfrm>
            <a:off x="4908176" y="6100196"/>
            <a:ext cx="6710577" cy="406401"/>
          </a:xfrm>
          <a:prstGeom prst="rect">
            <a:avLst/>
          </a:prstGeom>
          <a:noFill/>
          <a:ln>
            <a:noFill/>
          </a:ln>
        </p:spPr>
        <p:txBody>
          <a:bodyPr spcFirstLastPara="1" wrap="square" lIns="91425" tIns="45700" rIns="91425" bIns="45700" anchor="b" anchorCtr="0">
            <a:noAutofit/>
          </a:bodyPr>
          <a:lstStyle/>
          <a:p>
            <a:pPr marL="0" marR="0" lvl="0" indent="0" algn="r" rtl="0">
              <a:lnSpc>
                <a:spcPct val="90000"/>
              </a:lnSpc>
              <a:spcBef>
                <a:spcPts val="0"/>
              </a:spcBef>
              <a:spcAft>
                <a:spcPts val="0"/>
              </a:spcAft>
              <a:buClr>
                <a:schemeClr val="lt1"/>
              </a:buClr>
              <a:buSzPts val="1800"/>
              <a:buFont typeface="Arial"/>
              <a:buNone/>
            </a:pPr>
            <a:r>
              <a:rPr lang="en-US" sz="1800" dirty="0">
                <a:solidFill>
                  <a:schemeClr val="lt1"/>
                </a:solidFill>
                <a:latin typeface="Outfit Medium" pitchFamily="2" charset="0"/>
                <a:sym typeface="Arial"/>
              </a:rPr>
              <a:t>Matching the graph: Analyzing my movement</a:t>
            </a:r>
            <a:endParaRPr dirty="0">
              <a:latin typeface="Outfit Medium"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p:nvPr/>
        </p:nvSpPr>
        <p:spPr>
          <a:xfrm>
            <a:off x="0" y="-155"/>
            <a:ext cx="5574471" cy="6858156"/>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2">
            <a:hlinkClick r:id="rId3" action="ppaction://hlinksldjump"/>
          </p:cNvPr>
          <p:cNvSpPr/>
          <p:nvPr/>
        </p:nvSpPr>
        <p:spPr>
          <a:xfrm>
            <a:off x="7484250" y="1535226"/>
            <a:ext cx="3658671" cy="654718"/>
          </a:xfrm>
          <a:prstGeom prst="roundRect">
            <a:avLst>
              <a:gd name="adj" fmla="val 50000"/>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err="1">
                <a:solidFill>
                  <a:schemeClr val="lt1"/>
                </a:solidFill>
                <a:latin typeface="Outfit Medium" pitchFamily="2" charset="0"/>
                <a:sym typeface="Arial"/>
              </a:rPr>
              <a:t>Introduction</a:t>
            </a:r>
            <a:endParaRPr sz="1600" b="0" i="0" u="none" strike="noStrike" cap="none" dirty="0">
              <a:solidFill>
                <a:schemeClr val="lt1"/>
              </a:solidFill>
              <a:latin typeface="Outfit Medium" pitchFamily="2" charset="0"/>
              <a:sym typeface="Arial"/>
            </a:endParaRPr>
          </a:p>
        </p:txBody>
      </p:sp>
      <p:sp>
        <p:nvSpPr>
          <p:cNvPr id="94" name="Google Shape;94;p2">
            <a:hlinkClick r:id="rId4" action="ppaction://hlinksldjump"/>
          </p:cNvPr>
          <p:cNvSpPr/>
          <p:nvPr/>
        </p:nvSpPr>
        <p:spPr>
          <a:xfrm>
            <a:off x="7484244" y="3013476"/>
            <a:ext cx="3658671" cy="654718"/>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a:solidFill>
                  <a:schemeClr val="lt1"/>
                </a:solidFill>
                <a:latin typeface="Outfit Medium" pitchFamily="2" charset="0"/>
                <a:sym typeface="Arial"/>
              </a:rPr>
              <a:t>Data </a:t>
            </a:r>
            <a:r>
              <a:rPr lang="es-MX" sz="1600" b="0" i="0" u="none" strike="noStrike" cap="none" dirty="0" err="1">
                <a:solidFill>
                  <a:schemeClr val="lt1"/>
                </a:solidFill>
                <a:latin typeface="Outfit Medium" pitchFamily="2" charset="0"/>
                <a:sym typeface="Arial"/>
              </a:rPr>
              <a:t>collection</a:t>
            </a:r>
            <a:endParaRPr sz="1600" b="0" i="0" u="none" strike="noStrike" cap="none" dirty="0">
              <a:solidFill>
                <a:schemeClr val="lt1"/>
              </a:solidFill>
              <a:highlight>
                <a:srgbClr val="C0C0C0"/>
              </a:highlight>
              <a:latin typeface="Outfit Medium" pitchFamily="2" charset="0"/>
              <a:sym typeface="Arial"/>
            </a:endParaRPr>
          </a:p>
        </p:txBody>
      </p:sp>
      <p:sp>
        <p:nvSpPr>
          <p:cNvPr id="95" name="Google Shape;95;p2">
            <a:hlinkClick r:id="rId5" action="ppaction://hlinksldjump"/>
          </p:cNvPr>
          <p:cNvSpPr/>
          <p:nvPr/>
        </p:nvSpPr>
        <p:spPr>
          <a:xfrm>
            <a:off x="7484244" y="3743891"/>
            <a:ext cx="3658671" cy="654718"/>
          </a:xfrm>
          <a:prstGeom prst="roundRect">
            <a:avLst>
              <a:gd name="adj" fmla="val 50000"/>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a:solidFill>
                  <a:schemeClr val="lt1"/>
                </a:solidFill>
                <a:latin typeface="Outfit Medium" pitchFamily="2" charset="0"/>
                <a:sym typeface="Arial"/>
              </a:rPr>
              <a:t>Data </a:t>
            </a:r>
            <a:r>
              <a:rPr lang="es-MX" sz="1600" b="0" i="0" u="none" strike="noStrike" cap="none" dirty="0" err="1">
                <a:solidFill>
                  <a:schemeClr val="lt1"/>
                </a:solidFill>
                <a:latin typeface="Outfit Medium" pitchFamily="2" charset="0"/>
                <a:sym typeface="Arial"/>
              </a:rPr>
              <a:t>analysis</a:t>
            </a:r>
            <a:endParaRPr sz="1600" b="0" i="0" u="none" strike="noStrike" cap="none" dirty="0">
              <a:solidFill>
                <a:schemeClr val="lt1"/>
              </a:solidFill>
              <a:highlight>
                <a:srgbClr val="C0C0C0"/>
              </a:highlight>
              <a:latin typeface="Outfit Medium" pitchFamily="2" charset="0"/>
              <a:sym typeface="Arial"/>
            </a:endParaRPr>
          </a:p>
        </p:txBody>
      </p:sp>
      <p:sp>
        <p:nvSpPr>
          <p:cNvPr id="96" name="Google Shape;96;p2">
            <a:hlinkClick r:id="rId6" action="ppaction://hlinksldjump"/>
          </p:cNvPr>
          <p:cNvSpPr/>
          <p:nvPr/>
        </p:nvSpPr>
        <p:spPr>
          <a:xfrm>
            <a:off x="7484244" y="4491722"/>
            <a:ext cx="3658671" cy="654718"/>
          </a:xfrm>
          <a:prstGeom prst="roundRect">
            <a:avLst>
              <a:gd name="adj" fmla="val 50000"/>
            </a:avLst>
          </a:prstGeom>
          <a:solidFill>
            <a:srgbClr val="5653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err="1">
                <a:solidFill>
                  <a:schemeClr val="lt1"/>
                </a:solidFill>
                <a:latin typeface="Outfit Medium" pitchFamily="2" charset="0"/>
                <a:sym typeface="Arial"/>
              </a:rPr>
              <a:t>Questions</a:t>
            </a:r>
            <a:endParaRPr sz="1600" b="0" i="0" u="none" strike="noStrike" cap="none" dirty="0">
              <a:solidFill>
                <a:schemeClr val="lt1"/>
              </a:solidFill>
              <a:highlight>
                <a:srgbClr val="C0C0C0"/>
              </a:highlight>
              <a:latin typeface="Outfit Medium" pitchFamily="2" charset="0"/>
              <a:sym typeface="Arial"/>
            </a:endParaRPr>
          </a:p>
        </p:txBody>
      </p:sp>
      <p:sp>
        <p:nvSpPr>
          <p:cNvPr id="97" name="Google Shape;97;p2"/>
          <p:cNvSpPr/>
          <p:nvPr/>
        </p:nvSpPr>
        <p:spPr>
          <a:xfrm>
            <a:off x="6617531" y="1535226"/>
            <a:ext cx="654717" cy="654717"/>
          </a:xfrm>
          <a:prstGeom prst="ellipse">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1</a:t>
            </a:r>
            <a:endParaRPr sz="1800" b="1" i="0" u="none" strike="noStrike" cap="none" dirty="0">
              <a:solidFill>
                <a:schemeClr val="lt1"/>
              </a:solidFill>
              <a:latin typeface="Outfit Medium" pitchFamily="2" charset="0"/>
              <a:sym typeface="Arial"/>
            </a:endParaRPr>
          </a:p>
        </p:txBody>
      </p:sp>
      <p:sp>
        <p:nvSpPr>
          <p:cNvPr id="98" name="Google Shape;98;p2">
            <a:hlinkClick r:id="rId7" action="ppaction://hlinksldjump"/>
          </p:cNvPr>
          <p:cNvSpPr/>
          <p:nvPr/>
        </p:nvSpPr>
        <p:spPr>
          <a:xfrm>
            <a:off x="7484245" y="2283059"/>
            <a:ext cx="3658671" cy="654718"/>
          </a:xfrm>
          <a:prstGeom prst="roundRect">
            <a:avLst>
              <a:gd name="adj" fmla="val 50000"/>
            </a:avLst>
          </a:prstGeom>
          <a:solidFill>
            <a:srgbClr val="FE99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err="1">
                <a:solidFill>
                  <a:schemeClr val="lt1"/>
                </a:solidFill>
                <a:latin typeface="Outfit Medium" pitchFamily="2" charset="0"/>
                <a:sym typeface="Arial"/>
              </a:rPr>
              <a:t>Setting</a:t>
            </a:r>
            <a:r>
              <a:rPr lang="es-MX" sz="1600" b="0" i="0" u="none" strike="noStrike" cap="none" dirty="0">
                <a:solidFill>
                  <a:schemeClr val="lt1"/>
                </a:solidFill>
                <a:latin typeface="Outfit Medium" pitchFamily="2" charset="0"/>
                <a:sym typeface="Arial"/>
              </a:rPr>
              <a:t> up </a:t>
            </a:r>
            <a:r>
              <a:rPr lang="es-MX" sz="1600" b="0" i="0" u="none" strike="noStrike" cap="none" dirty="0" err="1">
                <a:solidFill>
                  <a:schemeClr val="lt1"/>
                </a:solidFill>
                <a:latin typeface="Outfit Medium" pitchFamily="2" charset="0"/>
                <a:sym typeface="Arial"/>
              </a:rPr>
              <a:t>the</a:t>
            </a:r>
            <a:r>
              <a:rPr lang="es-MX" sz="1600" b="0" i="0" u="none" strike="noStrike" cap="none" dirty="0">
                <a:solidFill>
                  <a:schemeClr val="lt1"/>
                </a:solidFill>
                <a:latin typeface="Outfit Medium" pitchFamily="2" charset="0"/>
                <a:sym typeface="Arial"/>
              </a:rPr>
              <a:t> </a:t>
            </a:r>
            <a:r>
              <a:rPr lang="es-MX" sz="1600" b="0" i="0" u="none" strike="noStrike" cap="none" dirty="0" err="1">
                <a:solidFill>
                  <a:schemeClr val="lt1"/>
                </a:solidFill>
                <a:latin typeface="Outfit Medium" pitchFamily="2" charset="0"/>
                <a:sym typeface="Arial"/>
              </a:rPr>
              <a:t>experiment</a:t>
            </a:r>
            <a:endParaRPr sz="1600" b="0" i="0" u="none" strike="noStrike" cap="none" dirty="0">
              <a:solidFill>
                <a:schemeClr val="lt1"/>
              </a:solidFill>
              <a:highlight>
                <a:srgbClr val="C0C0C0"/>
              </a:highlight>
              <a:latin typeface="Outfit Medium" pitchFamily="2" charset="0"/>
              <a:sym typeface="Arial"/>
            </a:endParaRPr>
          </a:p>
        </p:txBody>
      </p:sp>
      <p:sp>
        <p:nvSpPr>
          <p:cNvPr id="99" name="Google Shape;99;p2"/>
          <p:cNvSpPr/>
          <p:nvPr/>
        </p:nvSpPr>
        <p:spPr>
          <a:xfrm>
            <a:off x="6617531" y="2283058"/>
            <a:ext cx="654717" cy="654717"/>
          </a:xfrm>
          <a:prstGeom prst="ellipse">
            <a:avLst/>
          </a:prstGeom>
          <a:solidFill>
            <a:srgbClr val="FE99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2</a:t>
            </a:r>
            <a:endParaRPr sz="1800" b="1" i="0" u="none" strike="noStrike" cap="none" dirty="0">
              <a:solidFill>
                <a:schemeClr val="lt1"/>
              </a:solidFill>
              <a:latin typeface="Outfit Medium" pitchFamily="2" charset="0"/>
              <a:sym typeface="Arial"/>
            </a:endParaRPr>
          </a:p>
        </p:txBody>
      </p:sp>
      <p:sp>
        <p:nvSpPr>
          <p:cNvPr id="100" name="Google Shape;100;p2"/>
          <p:cNvSpPr/>
          <p:nvPr/>
        </p:nvSpPr>
        <p:spPr>
          <a:xfrm>
            <a:off x="6617531" y="3013474"/>
            <a:ext cx="654717" cy="654717"/>
          </a:xfrm>
          <a:prstGeom prst="ellipse">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3</a:t>
            </a:r>
            <a:endParaRPr sz="1800" b="1" i="0" u="none" strike="noStrike" cap="none" dirty="0">
              <a:solidFill>
                <a:schemeClr val="lt1"/>
              </a:solidFill>
              <a:latin typeface="Outfit Medium" pitchFamily="2" charset="0"/>
              <a:sym typeface="Arial"/>
            </a:endParaRPr>
          </a:p>
        </p:txBody>
      </p:sp>
      <p:sp>
        <p:nvSpPr>
          <p:cNvPr id="101" name="Google Shape;101;p2"/>
          <p:cNvSpPr/>
          <p:nvPr/>
        </p:nvSpPr>
        <p:spPr>
          <a:xfrm>
            <a:off x="6617531" y="3743888"/>
            <a:ext cx="654717" cy="654717"/>
          </a:xfrm>
          <a:prstGeom prst="ellipse">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4</a:t>
            </a:r>
            <a:endParaRPr sz="1800" b="1" i="0" u="none" strike="noStrike" cap="none" dirty="0">
              <a:solidFill>
                <a:schemeClr val="lt1"/>
              </a:solidFill>
              <a:latin typeface="Outfit Medium" pitchFamily="2" charset="0"/>
              <a:sym typeface="Arial"/>
            </a:endParaRPr>
          </a:p>
        </p:txBody>
      </p:sp>
      <p:sp>
        <p:nvSpPr>
          <p:cNvPr id="102" name="Google Shape;102;p2"/>
          <p:cNvSpPr/>
          <p:nvPr/>
        </p:nvSpPr>
        <p:spPr>
          <a:xfrm>
            <a:off x="6617532" y="4491722"/>
            <a:ext cx="654717" cy="654717"/>
          </a:xfrm>
          <a:prstGeom prst="ellipse">
            <a:avLst/>
          </a:prstGeom>
          <a:solidFill>
            <a:srgbClr val="5653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5</a:t>
            </a:r>
            <a:endParaRPr sz="1800" b="1" i="0" u="none" strike="noStrike" cap="none" dirty="0">
              <a:solidFill>
                <a:schemeClr val="lt1"/>
              </a:solidFill>
              <a:latin typeface="Outfit Medium" pitchFamily="2" charset="0"/>
              <a:sym typeface="Arial"/>
            </a:endParaRPr>
          </a:p>
        </p:txBody>
      </p:sp>
      <p:pic>
        <p:nvPicPr>
          <p:cNvPr id="103" name="Google Shape;103;p2"/>
          <p:cNvPicPr preferRelativeResize="0"/>
          <p:nvPr/>
        </p:nvPicPr>
        <p:blipFill rotWithShape="1">
          <a:blip r:embed="rId8">
            <a:alphaModFix/>
          </a:blip>
          <a:srcRect/>
          <a:stretch/>
        </p:blipFill>
        <p:spPr>
          <a:xfrm>
            <a:off x="518850" y="5894271"/>
            <a:ext cx="1802449" cy="500766"/>
          </a:xfrm>
          <a:prstGeom prst="rect">
            <a:avLst/>
          </a:prstGeom>
          <a:noFill/>
          <a:ln>
            <a:noFill/>
          </a:ln>
        </p:spPr>
      </p:pic>
      <p:sp>
        <p:nvSpPr>
          <p:cNvPr id="104" name="Google Shape;104;p2"/>
          <p:cNvSpPr txBox="1"/>
          <p:nvPr/>
        </p:nvSpPr>
        <p:spPr>
          <a:xfrm>
            <a:off x="5918285" y="656711"/>
            <a:ext cx="5973668" cy="48152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26C4E"/>
              </a:buClr>
              <a:buSzPts val="1600"/>
              <a:buFont typeface="Arial"/>
              <a:buNone/>
            </a:pPr>
            <a:r>
              <a:rPr lang="es-MX" sz="1600" dirty="0">
                <a:solidFill>
                  <a:srgbClr val="026C4E"/>
                </a:solidFill>
                <a:latin typeface="Outfit Medium" pitchFamily="2" charset="0"/>
              </a:rPr>
              <a:t>               DRAWING WITH DISTANCES</a:t>
            </a:r>
            <a:endParaRPr sz="1600" b="0" i="0" u="none" strike="noStrike" cap="none" dirty="0">
              <a:solidFill>
                <a:srgbClr val="026C4E"/>
              </a:solidFill>
              <a:latin typeface="Outfit Medium" pitchFamily="2" charset="0"/>
              <a:sym typeface="Arial"/>
            </a:endParaRPr>
          </a:p>
        </p:txBody>
      </p:sp>
      <p:pic>
        <p:nvPicPr>
          <p:cNvPr id="105" name="Google Shape;105;p2"/>
          <p:cNvPicPr preferRelativeResize="0"/>
          <p:nvPr/>
        </p:nvPicPr>
        <p:blipFill rotWithShape="1">
          <a:blip r:embed="rId9">
            <a:alphaModFix/>
          </a:blip>
          <a:srcRect/>
          <a:stretch/>
        </p:blipFill>
        <p:spPr>
          <a:xfrm>
            <a:off x="1420075" y="2613384"/>
            <a:ext cx="2857308" cy="917731"/>
          </a:xfrm>
          <a:prstGeom prst="rect">
            <a:avLst/>
          </a:prstGeom>
          <a:noFill/>
          <a:ln>
            <a:noFill/>
          </a:ln>
        </p:spPr>
      </p:pic>
      <p:sp>
        <p:nvSpPr>
          <p:cNvPr id="106" name="Google Shape;106;p2"/>
          <p:cNvSpPr txBox="1"/>
          <p:nvPr/>
        </p:nvSpPr>
        <p:spPr>
          <a:xfrm>
            <a:off x="1466728" y="3531115"/>
            <a:ext cx="2764002" cy="40640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2DCC7"/>
              </a:buClr>
              <a:buSzPts val="2800"/>
              <a:buFont typeface="Arial"/>
              <a:buNone/>
            </a:pPr>
            <a:r>
              <a:rPr lang="es-MX" sz="2800" b="1" i="0" u="none" strike="noStrike" cap="none" dirty="0">
                <a:solidFill>
                  <a:srgbClr val="F2DCC7"/>
                </a:solidFill>
                <a:latin typeface="Outfit Medium" pitchFamily="2" charset="0"/>
                <a:sym typeface="Arial"/>
              </a:rPr>
              <a:t>SCIENCES</a:t>
            </a:r>
            <a:endParaRPr dirty="0">
              <a:latin typeface="Outfit Medium" pitchFamily="2" charset="0"/>
            </a:endParaRPr>
          </a:p>
        </p:txBody>
      </p:sp>
      <p:sp>
        <p:nvSpPr>
          <p:cNvPr id="107" name="Google Shape;107;p2">
            <a:hlinkClick r:id="rId10" action="ppaction://hlinksldjump"/>
          </p:cNvPr>
          <p:cNvSpPr/>
          <p:nvPr/>
        </p:nvSpPr>
        <p:spPr>
          <a:xfrm>
            <a:off x="7484243" y="5239553"/>
            <a:ext cx="3658671" cy="654718"/>
          </a:xfrm>
          <a:prstGeom prst="roundRect">
            <a:avLst>
              <a:gd name="adj" fmla="val 50000"/>
            </a:avLst>
          </a:prstGeom>
          <a:solidFill>
            <a:srgbClr val="DD21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err="1">
                <a:solidFill>
                  <a:schemeClr val="lt1"/>
                </a:solidFill>
                <a:latin typeface="Outfit Medium" pitchFamily="2" charset="0"/>
                <a:sym typeface="Arial"/>
              </a:rPr>
              <a:t>Activity</a:t>
            </a:r>
            <a:r>
              <a:rPr lang="es-MX" sz="1600" b="0" i="0" u="none" strike="noStrike" cap="none" dirty="0">
                <a:solidFill>
                  <a:schemeClr val="lt1"/>
                </a:solidFill>
                <a:latin typeface="Outfit Medium" pitchFamily="2" charset="0"/>
                <a:sym typeface="Arial"/>
              </a:rPr>
              <a:t> </a:t>
            </a:r>
            <a:r>
              <a:rPr lang="es-MX" sz="1600" b="0" i="0" u="none" strike="noStrike" cap="none" dirty="0" err="1">
                <a:solidFill>
                  <a:schemeClr val="lt1"/>
                </a:solidFill>
                <a:latin typeface="Outfit Medium" pitchFamily="2" charset="0"/>
                <a:sym typeface="Arial"/>
              </a:rPr>
              <a:t>summary</a:t>
            </a:r>
            <a:endParaRPr dirty="0">
              <a:latin typeface="Outfit Medium" pitchFamily="2" charset="0"/>
            </a:endParaRPr>
          </a:p>
        </p:txBody>
      </p:sp>
      <p:sp>
        <p:nvSpPr>
          <p:cNvPr id="108" name="Google Shape;108;p2"/>
          <p:cNvSpPr/>
          <p:nvPr/>
        </p:nvSpPr>
        <p:spPr>
          <a:xfrm>
            <a:off x="6617531" y="5239553"/>
            <a:ext cx="654717" cy="654717"/>
          </a:xfrm>
          <a:prstGeom prst="ellipse">
            <a:avLst/>
          </a:prstGeom>
          <a:solidFill>
            <a:srgbClr val="DD21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6</a:t>
            </a:r>
            <a:endParaRPr sz="1800" b="1" i="0" u="none" strike="noStrike" cap="none" dirty="0">
              <a:solidFill>
                <a:schemeClr val="lt1"/>
              </a:solidFill>
              <a:latin typeface="Outfit Medium" pitchFamily="2"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3" name="Rectángulo: esquinas redondeadas 12">
            <a:extLst>
              <a:ext uri="{FF2B5EF4-FFF2-40B4-BE49-F238E27FC236}">
                <a16:creationId xmlns:a16="http://schemas.microsoft.com/office/drawing/2014/main" id="{4146AE3F-BFAB-40E5-8C9E-028DF391F8C4}"/>
              </a:ext>
            </a:extLst>
          </p:cNvPr>
          <p:cNvSpPr/>
          <p:nvPr/>
        </p:nvSpPr>
        <p:spPr>
          <a:xfrm>
            <a:off x="6190700" y="1589244"/>
            <a:ext cx="4979504" cy="3806544"/>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3" name="Google Shape;113;p3"/>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3"/>
          <p:cNvSpPr txBox="1"/>
          <p:nvPr/>
        </p:nvSpPr>
        <p:spPr>
          <a:xfrm>
            <a:off x="951703" y="2211665"/>
            <a:ext cx="4979504" cy="2246729"/>
          </a:xfrm>
          <a:prstGeom prst="rect">
            <a:avLst/>
          </a:prstGeom>
          <a:noFill/>
          <a:ln>
            <a:noFill/>
          </a:ln>
        </p:spPr>
        <p:txBody>
          <a:bodyPr spcFirstLastPara="1" wrap="square" lIns="91425" tIns="45700" rIns="91425" bIns="45700" anchor="t" anchorCtr="0">
            <a:spAutoFit/>
          </a:bodyPr>
          <a:lstStyle/>
          <a:p>
            <a:pPr lvl="0" algn="just"/>
            <a:r>
              <a:rPr lang="en-US" dirty="0">
                <a:solidFill>
                  <a:srgbClr val="595959"/>
                </a:solidFill>
                <a:latin typeface="Outfit" pitchFamily="2" charset="0"/>
              </a:rPr>
              <a:t>Have you ever ridden a roller coaster? If your answer is yes, you probably remember the feeling that came over your body when the carts changed the way they moved, but usually we are not aware of how we are moving, we are just doing it. </a:t>
            </a:r>
          </a:p>
          <a:p>
            <a:pPr lvl="0" algn="just"/>
            <a:endParaRPr lang="en-US" dirty="0">
              <a:solidFill>
                <a:srgbClr val="595959"/>
              </a:solidFill>
              <a:latin typeface="Outfit" pitchFamily="2" charset="0"/>
            </a:endParaRPr>
          </a:p>
          <a:p>
            <a:pPr lvl="0" algn="just"/>
            <a:r>
              <a:rPr lang="en-US" dirty="0">
                <a:solidFill>
                  <a:srgbClr val="595959"/>
                </a:solidFill>
                <a:latin typeface="Outfit" pitchFamily="2" charset="0"/>
              </a:rPr>
              <a:t>In this class we invite you to analyze your own movement using the </a:t>
            </a:r>
            <a:r>
              <a:rPr lang="en-US" dirty="0" err="1">
                <a:solidFill>
                  <a:srgbClr val="595959"/>
                </a:solidFill>
                <a:latin typeface="Outfit" pitchFamily="2" charset="0"/>
              </a:rPr>
              <a:t>Xploris</a:t>
            </a:r>
            <a:r>
              <a:rPr lang="en-US" dirty="0">
                <a:solidFill>
                  <a:srgbClr val="595959"/>
                </a:solidFill>
                <a:latin typeface="Outfit" pitchFamily="2" charset="0"/>
              </a:rPr>
              <a:t> distance sensor. </a:t>
            </a:r>
          </a:p>
          <a:p>
            <a:pPr lvl="0" algn="just"/>
            <a:endParaRPr lang="en-US" dirty="0">
              <a:solidFill>
                <a:srgbClr val="595959"/>
              </a:solidFill>
              <a:latin typeface="Outfit" pitchFamily="2" charset="0"/>
            </a:endParaRPr>
          </a:p>
          <a:p>
            <a:pPr lvl="0" algn="just"/>
            <a:r>
              <a:rPr lang="en-US" dirty="0">
                <a:solidFill>
                  <a:srgbClr val="595959"/>
                </a:solidFill>
                <a:latin typeface="Outfit" pitchFamily="2" charset="0"/>
              </a:rPr>
              <a:t>The question you will answer will be:</a:t>
            </a:r>
          </a:p>
        </p:txBody>
      </p:sp>
      <p:pic>
        <p:nvPicPr>
          <p:cNvPr id="115" name="Google Shape;115;p3">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116" name="Google Shape;116;p3">
            <a:hlinkClick r:id="rId4" action="ppaction://hlinksldjump"/>
          </p:cNvPr>
          <p:cNvPicPr preferRelativeResize="0"/>
          <p:nvPr/>
        </p:nvPicPr>
        <p:blipFill rotWithShape="1">
          <a:blip r:embed="rId5">
            <a:alphaModFix/>
          </a:blip>
          <a:srcRect/>
          <a:stretch/>
        </p:blipFill>
        <p:spPr>
          <a:xfrm>
            <a:off x="11170204" y="122350"/>
            <a:ext cx="740124" cy="740124"/>
          </a:xfrm>
          <a:prstGeom prst="rect">
            <a:avLst/>
          </a:prstGeom>
          <a:noFill/>
          <a:ln>
            <a:noFill/>
          </a:ln>
        </p:spPr>
      </p:pic>
      <p:pic>
        <p:nvPicPr>
          <p:cNvPr id="117" name="Google Shape;117;p3">
            <a:hlinkClick r:id="" action="ppaction://hlinkshowjump?jump=nextslide"/>
          </p:cNvPr>
          <p:cNvPicPr preferRelativeResize="0"/>
          <p:nvPr/>
        </p:nvPicPr>
        <p:blipFill rotWithShape="1">
          <a:blip r:embed="rId6">
            <a:alphaModFix/>
          </a:blip>
          <a:srcRect/>
          <a:stretch/>
        </p:blipFill>
        <p:spPr>
          <a:xfrm>
            <a:off x="10233751" y="122350"/>
            <a:ext cx="740124" cy="741518"/>
          </a:xfrm>
          <a:prstGeom prst="rect">
            <a:avLst/>
          </a:prstGeom>
          <a:noFill/>
          <a:ln>
            <a:noFill/>
          </a:ln>
        </p:spPr>
      </p:pic>
      <p:sp>
        <p:nvSpPr>
          <p:cNvPr id="118" name="Google Shape;118;p3"/>
          <p:cNvSpPr/>
          <p:nvPr/>
        </p:nvSpPr>
        <p:spPr>
          <a:xfrm>
            <a:off x="1825031" y="5666535"/>
            <a:ext cx="8541938" cy="541493"/>
          </a:xfrm>
          <a:prstGeom prst="roundRect">
            <a:avLst>
              <a:gd name="adj" fmla="val 50000"/>
            </a:avLst>
          </a:prstGeom>
          <a:solidFill>
            <a:srgbClr val="026C4E"/>
          </a:solidFill>
          <a:ln>
            <a:noFill/>
          </a:ln>
        </p:spPr>
        <p:txBody>
          <a:bodyPr spcFirstLastPara="1" wrap="square" lIns="91425" tIns="45700" rIns="91425" bIns="45700" anchor="ctr" anchorCtr="0">
            <a:noAutofit/>
          </a:bodyPr>
          <a:lstStyle/>
          <a:p>
            <a:pPr lvl="0" algn="ctr"/>
            <a:r>
              <a:rPr lang="en-US" b="1" dirty="0">
                <a:solidFill>
                  <a:schemeClr val="lt1"/>
                </a:solidFill>
                <a:latin typeface="Outfit" pitchFamily="2" charset="0"/>
                <a:ea typeface="Calibri"/>
                <a:cs typeface="Calibri"/>
                <a:sym typeface="Calibri"/>
              </a:rPr>
              <a:t>What should I change in my movement to achieve a defined pattern?</a:t>
            </a:r>
          </a:p>
        </p:txBody>
      </p:sp>
      <p:pic>
        <p:nvPicPr>
          <p:cNvPr id="119" name="Google Shape;119;p3"/>
          <p:cNvPicPr preferRelativeResize="0"/>
          <p:nvPr/>
        </p:nvPicPr>
        <p:blipFill rotWithShape="1">
          <a:blip r:embed="rId7">
            <a:alphaModFix/>
          </a:blip>
          <a:srcRect/>
          <a:stretch/>
        </p:blipFill>
        <p:spPr>
          <a:xfrm>
            <a:off x="692441" y="292484"/>
            <a:ext cx="1665170" cy="462626"/>
          </a:xfrm>
          <a:prstGeom prst="rect">
            <a:avLst/>
          </a:prstGeom>
          <a:noFill/>
          <a:ln>
            <a:noFill/>
          </a:ln>
        </p:spPr>
      </p:pic>
      <p:grpSp>
        <p:nvGrpSpPr>
          <p:cNvPr id="120" name="Google Shape;120;p3"/>
          <p:cNvGrpSpPr/>
          <p:nvPr/>
        </p:nvGrpSpPr>
        <p:grpSpPr>
          <a:xfrm>
            <a:off x="951703" y="1589244"/>
            <a:ext cx="2312002" cy="442980"/>
            <a:chOff x="951703" y="1589244"/>
            <a:chExt cx="2312002" cy="442980"/>
          </a:xfrm>
        </p:grpSpPr>
        <p:sp>
          <p:nvSpPr>
            <p:cNvPr id="121" name="Google Shape;121;p3"/>
            <p:cNvSpPr/>
            <p:nvPr/>
          </p:nvSpPr>
          <p:spPr>
            <a:xfrm>
              <a:off x="951703" y="1589244"/>
              <a:ext cx="2312002" cy="442980"/>
            </a:xfrm>
            <a:prstGeom prst="roundRect">
              <a:avLst>
                <a:gd name="adj" fmla="val 50000"/>
              </a:avLst>
            </a:prstGeom>
            <a:solidFill>
              <a:srgbClr val="569FA8"/>
            </a:solidFill>
            <a:ln>
              <a:noFill/>
            </a:ln>
          </p:spPr>
          <p:txBody>
            <a:bodyPr spcFirstLastPara="1" wrap="square" lIns="91425" tIns="45700" rIns="91425" bIns="45700" anchor="ctr" anchorCtr="0">
              <a:noAutofit/>
            </a:bodyPr>
            <a:lstStyle/>
            <a:p>
              <a:pPr lvl="0" algn="ctr"/>
              <a:r>
                <a:rPr lang="es-MX" sz="1600" dirty="0" err="1">
                  <a:solidFill>
                    <a:schemeClr val="lt1"/>
                  </a:solidFill>
                  <a:latin typeface="Outfit Medium" pitchFamily="2" charset="0"/>
                </a:rPr>
                <a:t>Introduction</a:t>
              </a:r>
              <a:endParaRPr lang="es-MX" sz="1600" dirty="0">
                <a:solidFill>
                  <a:schemeClr val="lt1"/>
                </a:solidFill>
                <a:latin typeface="Outfit Medium" pitchFamily="2" charset="0"/>
              </a:endParaRPr>
            </a:p>
          </p:txBody>
        </p:sp>
        <p:sp>
          <p:nvSpPr>
            <p:cNvPr id="122" name="Google Shape;122;p3"/>
            <p:cNvSpPr/>
            <p:nvPr/>
          </p:nvSpPr>
          <p:spPr>
            <a:xfrm>
              <a:off x="1021796" y="1659644"/>
              <a:ext cx="302179"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569FA8"/>
                  </a:solidFill>
                  <a:latin typeface="Outfit Medium" pitchFamily="2" charset="0"/>
                  <a:sym typeface="Arial"/>
                </a:rPr>
                <a:t>1</a:t>
              </a:r>
              <a:endParaRPr sz="1200" b="1" dirty="0">
                <a:solidFill>
                  <a:srgbClr val="569FA8"/>
                </a:solidFill>
                <a:latin typeface="Outfit Medium" pitchFamily="2" charset="0"/>
                <a:sym typeface="Arial"/>
              </a:endParaRPr>
            </a:p>
          </p:txBody>
        </p:sp>
      </p:grpSp>
      <p:pic>
        <p:nvPicPr>
          <p:cNvPr id="3" name="Imagen 2">
            <a:extLst>
              <a:ext uri="{FF2B5EF4-FFF2-40B4-BE49-F238E27FC236}">
                <a16:creationId xmlns:a16="http://schemas.microsoft.com/office/drawing/2014/main" id="{4E5FFE7A-93A2-4382-BEAF-4976AB602EC8}"/>
              </a:ext>
            </a:extLst>
          </p:cNvPr>
          <p:cNvPicPr>
            <a:picLocks noChangeAspect="1"/>
          </p:cNvPicPr>
          <p:nvPr/>
        </p:nvPicPr>
        <p:blipFill>
          <a:blip r:embed="rId8"/>
          <a:stretch>
            <a:fillRect/>
          </a:stretch>
        </p:blipFill>
        <p:spPr>
          <a:xfrm>
            <a:off x="6190700" y="1831895"/>
            <a:ext cx="4979504" cy="3563893"/>
          </a:xfrm>
          <a:prstGeom prst="rect">
            <a:avLst/>
          </a:prstGeom>
        </p:spPr>
      </p:pic>
    </p:spTree>
    <p:extLst>
      <p:ext uri="{BB962C8B-B14F-4D97-AF65-F5344CB8AC3E}">
        <p14:creationId xmlns:p14="http://schemas.microsoft.com/office/powerpoint/2010/main" val="372009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 name="Rectángulo: esquinas redondeadas 16">
            <a:extLst>
              <a:ext uri="{FF2B5EF4-FFF2-40B4-BE49-F238E27FC236}">
                <a16:creationId xmlns:a16="http://schemas.microsoft.com/office/drawing/2014/main" id="{855C7DF6-5F5D-452C-BD82-9C61F1DA20B5}"/>
              </a:ext>
            </a:extLst>
          </p:cNvPr>
          <p:cNvSpPr/>
          <p:nvPr/>
        </p:nvSpPr>
        <p:spPr>
          <a:xfrm>
            <a:off x="951704" y="2919781"/>
            <a:ext cx="10288593" cy="3418731"/>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5" name="Google Shape;175;p6"/>
          <p:cNvSpPr txBox="1"/>
          <p:nvPr/>
        </p:nvSpPr>
        <p:spPr>
          <a:xfrm>
            <a:off x="951704" y="2181117"/>
            <a:ext cx="10517764" cy="523220"/>
          </a:xfrm>
          <a:prstGeom prst="rect">
            <a:avLst/>
          </a:prstGeom>
          <a:noFill/>
          <a:ln>
            <a:noFill/>
          </a:ln>
        </p:spPr>
        <p:txBody>
          <a:bodyPr spcFirstLastPara="1" wrap="square" lIns="91425" tIns="45700" rIns="91425" bIns="45700" anchor="t" anchorCtr="0">
            <a:spAutoFit/>
          </a:bodyPr>
          <a:lstStyle/>
          <a:p>
            <a:pPr lvl="0" algn="just"/>
            <a:r>
              <a:rPr lang="en-US" dirty="0">
                <a:solidFill>
                  <a:srgbClr val="595959"/>
                </a:solidFill>
                <a:latin typeface="Outfit" pitchFamily="2" charset="0"/>
              </a:rPr>
              <a:t>You will be presented with a specific graph and you will have to mimic that graph as best you can by measuring your movement using the </a:t>
            </a:r>
            <a:r>
              <a:rPr lang="en-US" dirty="0" err="1">
                <a:solidFill>
                  <a:srgbClr val="595959"/>
                </a:solidFill>
                <a:latin typeface="Outfit" pitchFamily="2" charset="0"/>
              </a:rPr>
              <a:t>Xploris</a:t>
            </a:r>
            <a:r>
              <a:rPr lang="en-US" dirty="0">
                <a:solidFill>
                  <a:srgbClr val="595959"/>
                </a:solidFill>
                <a:latin typeface="Outfit" pitchFamily="2" charset="0"/>
              </a:rPr>
              <a:t> distance sensor.</a:t>
            </a:r>
          </a:p>
        </p:txBody>
      </p:sp>
      <p:sp>
        <p:nvSpPr>
          <p:cNvPr id="176" name="Google Shape;176;p6"/>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p6">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178" name="Google Shape;178;p6">
            <a:hlinkClick r:id="rId4" action="ppaction://hlinksldjump"/>
          </p:cNvPr>
          <p:cNvPicPr preferRelativeResize="0"/>
          <p:nvPr/>
        </p:nvPicPr>
        <p:blipFill rotWithShape="1">
          <a:blip r:embed="rId5">
            <a:alphaModFix/>
          </a:blip>
          <a:srcRect/>
          <a:stretch/>
        </p:blipFill>
        <p:spPr>
          <a:xfrm>
            <a:off x="11170204" y="122350"/>
            <a:ext cx="740124" cy="740124"/>
          </a:xfrm>
          <a:prstGeom prst="rect">
            <a:avLst/>
          </a:prstGeom>
          <a:noFill/>
          <a:ln>
            <a:noFill/>
          </a:ln>
        </p:spPr>
      </p:pic>
      <p:pic>
        <p:nvPicPr>
          <p:cNvPr id="179" name="Google Shape;179;p6">
            <a:hlinkClick r:id="" action="ppaction://hlinkshowjump?jump=nextslide"/>
          </p:cNvPr>
          <p:cNvPicPr preferRelativeResize="0"/>
          <p:nvPr/>
        </p:nvPicPr>
        <p:blipFill rotWithShape="1">
          <a:blip r:embed="rId6">
            <a:alphaModFix/>
          </a:blip>
          <a:srcRect/>
          <a:stretch/>
        </p:blipFill>
        <p:spPr>
          <a:xfrm>
            <a:off x="10233751" y="122350"/>
            <a:ext cx="740124" cy="741518"/>
          </a:xfrm>
          <a:prstGeom prst="rect">
            <a:avLst/>
          </a:prstGeom>
          <a:noFill/>
          <a:ln>
            <a:noFill/>
          </a:ln>
        </p:spPr>
      </p:pic>
      <p:pic>
        <p:nvPicPr>
          <p:cNvPr id="180" name="Google Shape;180;p6"/>
          <p:cNvPicPr preferRelativeResize="0"/>
          <p:nvPr/>
        </p:nvPicPr>
        <p:blipFill rotWithShape="1">
          <a:blip r:embed="rId7">
            <a:alphaModFix/>
          </a:blip>
          <a:srcRect/>
          <a:stretch/>
        </p:blipFill>
        <p:spPr>
          <a:xfrm>
            <a:off x="692441" y="292484"/>
            <a:ext cx="1665170" cy="462626"/>
          </a:xfrm>
          <a:prstGeom prst="rect">
            <a:avLst/>
          </a:prstGeom>
          <a:noFill/>
          <a:ln>
            <a:noFill/>
          </a:ln>
        </p:spPr>
      </p:pic>
      <p:grpSp>
        <p:nvGrpSpPr>
          <p:cNvPr id="28" name="Grupo 27">
            <a:extLst>
              <a:ext uri="{FF2B5EF4-FFF2-40B4-BE49-F238E27FC236}">
                <a16:creationId xmlns:a16="http://schemas.microsoft.com/office/drawing/2014/main" id="{260D6F52-AA3D-4456-9B12-9E1A161B5412}"/>
              </a:ext>
            </a:extLst>
          </p:cNvPr>
          <p:cNvGrpSpPr/>
          <p:nvPr/>
        </p:nvGrpSpPr>
        <p:grpSpPr>
          <a:xfrm>
            <a:off x="951703" y="1589244"/>
            <a:ext cx="4482446" cy="442980"/>
            <a:chOff x="951703" y="1589244"/>
            <a:chExt cx="4084531" cy="442980"/>
          </a:xfrm>
        </p:grpSpPr>
        <p:sp>
          <p:nvSpPr>
            <p:cNvPr id="29" name="Rectángulo: esquinas redondeadas 28">
              <a:extLst>
                <a:ext uri="{FF2B5EF4-FFF2-40B4-BE49-F238E27FC236}">
                  <a16:creationId xmlns:a16="http://schemas.microsoft.com/office/drawing/2014/main" id="{B6C08CB0-0627-4878-B590-21607AD1EB5D}"/>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MX" sz="1600" dirty="0">
                <a:latin typeface="Outfit Medium" pitchFamily="2" charset="0"/>
              </a:endParaRPr>
            </a:p>
          </p:txBody>
        </p:sp>
        <p:sp>
          <p:nvSpPr>
            <p:cNvPr id="30" name="Elipse 29">
              <a:extLst>
                <a:ext uri="{FF2B5EF4-FFF2-40B4-BE49-F238E27FC236}">
                  <a16:creationId xmlns:a16="http://schemas.microsoft.com/office/drawing/2014/main" id="{5029AE34-FD33-4EA2-90E6-A74436424E6F}"/>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pic>
        <p:nvPicPr>
          <p:cNvPr id="8" name="Imagen 7">
            <a:extLst>
              <a:ext uri="{FF2B5EF4-FFF2-40B4-BE49-F238E27FC236}">
                <a16:creationId xmlns:a16="http://schemas.microsoft.com/office/drawing/2014/main" id="{DA1FBFD3-E764-4B98-AD90-CC6A40C19529}"/>
              </a:ext>
            </a:extLst>
          </p:cNvPr>
          <p:cNvPicPr>
            <a:picLocks noChangeAspect="1"/>
          </p:cNvPicPr>
          <p:nvPr/>
        </p:nvPicPr>
        <p:blipFill>
          <a:blip r:embed="rId8"/>
          <a:stretch>
            <a:fillRect/>
          </a:stretch>
        </p:blipFill>
        <p:spPr>
          <a:xfrm>
            <a:off x="4936517" y="3069022"/>
            <a:ext cx="5308641" cy="3113280"/>
          </a:xfrm>
          <a:prstGeom prst="roundRect">
            <a:avLst>
              <a:gd name="adj" fmla="val 8604"/>
            </a:avLst>
          </a:prstGeom>
        </p:spPr>
      </p:pic>
      <p:pic>
        <p:nvPicPr>
          <p:cNvPr id="10" name="Imagen 9">
            <a:extLst>
              <a:ext uri="{FF2B5EF4-FFF2-40B4-BE49-F238E27FC236}">
                <a16:creationId xmlns:a16="http://schemas.microsoft.com/office/drawing/2014/main" id="{493ABEFE-57F4-45F2-A8C5-97BAE3668728}"/>
              </a:ext>
            </a:extLst>
          </p:cNvPr>
          <p:cNvPicPr>
            <a:picLocks noChangeAspect="1"/>
          </p:cNvPicPr>
          <p:nvPr/>
        </p:nvPicPr>
        <p:blipFill>
          <a:blip r:embed="rId9"/>
          <a:stretch>
            <a:fillRect/>
          </a:stretch>
        </p:blipFill>
        <p:spPr>
          <a:xfrm>
            <a:off x="2449149" y="3781203"/>
            <a:ext cx="1487553" cy="1487553"/>
          </a:xfrm>
          <a:prstGeom prst="rect">
            <a:avLst/>
          </a:prstGeom>
        </p:spPr>
      </p:pic>
      <p:cxnSp>
        <p:nvCxnSpPr>
          <p:cNvPr id="23" name="Conector recto de flecha 22">
            <a:extLst>
              <a:ext uri="{FF2B5EF4-FFF2-40B4-BE49-F238E27FC236}">
                <a16:creationId xmlns:a16="http://schemas.microsoft.com/office/drawing/2014/main" id="{E1503EE4-2938-4099-99FF-83CE32018084}"/>
              </a:ext>
            </a:extLst>
          </p:cNvPr>
          <p:cNvCxnSpPr>
            <a:cxnSpLocks/>
          </p:cNvCxnSpPr>
          <p:nvPr/>
        </p:nvCxnSpPr>
        <p:spPr>
          <a:xfrm>
            <a:off x="7420464" y="5201763"/>
            <a:ext cx="2204381" cy="1"/>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30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1A5AF86-7BE0-4C90-A118-3414AF9626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8956" y="1742213"/>
            <a:ext cx="4482446" cy="4482446"/>
          </a:xfrm>
          <a:prstGeom prst="rect">
            <a:avLst/>
          </a:prstGeom>
        </p:spPr>
      </p:pic>
      <p:sp>
        <p:nvSpPr>
          <p:cNvPr id="2" name="Rectángulo: esquinas redondeadas 1">
            <a:extLst>
              <a:ext uri="{FF2B5EF4-FFF2-40B4-BE49-F238E27FC236}">
                <a16:creationId xmlns:a16="http://schemas.microsoft.com/office/drawing/2014/main" id="{827D5420-46D6-4B9C-95F5-FDF54E99B155}"/>
              </a:ext>
            </a:extLst>
          </p:cNvPr>
          <p:cNvSpPr/>
          <p:nvPr/>
        </p:nvSpPr>
        <p:spPr>
          <a:xfrm>
            <a:off x="951703" y="3429000"/>
            <a:ext cx="4722490" cy="110887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Rectángulo 41">
            <a:extLst>
              <a:ext uri="{FF2B5EF4-FFF2-40B4-BE49-F238E27FC236}">
                <a16:creationId xmlns:a16="http://schemas.microsoft.com/office/drawing/2014/main" id="{252FB905-4A68-415F-863F-CE673400B4A1}"/>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3" name="Imagen 42">
            <a:hlinkClick r:id="" action="ppaction://hlinkshowjump?jump=previousslide"/>
            <a:extLst>
              <a:ext uri="{FF2B5EF4-FFF2-40B4-BE49-F238E27FC236}">
                <a16:creationId xmlns:a16="http://schemas.microsoft.com/office/drawing/2014/main" id="{7498E2CA-DD02-4782-B22A-6DDD2D7C9F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4" name="Imagen 43">
            <a:hlinkClick r:id="rId4" action="ppaction://hlinksldjump"/>
            <a:extLst>
              <a:ext uri="{FF2B5EF4-FFF2-40B4-BE49-F238E27FC236}">
                <a16:creationId xmlns:a16="http://schemas.microsoft.com/office/drawing/2014/main" id="{A6433EE2-3071-4694-BC9A-F839AD021A2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5" name="Imagen 44">
            <a:hlinkClick r:id="" action="ppaction://hlinkshowjump?jump=nextslide"/>
            <a:extLst>
              <a:ext uri="{FF2B5EF4-FFF2-40B4-BE49-F238E27FC236}">
                <a16:creationId xmlns:a16="http://schemas.microsoft.com/office/drawing/2014/main" id="{9C7DC8C5-F1D1-4830-9E42-EC2AF1ACFEA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6" name="Imagen 45">
            <a:extLst>
              <a:ext uri="{FF2B5EF4-FFF2-40B4-BE49-F238E27FC236}">
                <a16:creationId xmlns:a16="http://schemas.microsoft.com/office/drawing/2014/main" id="{02CBD655-E6A0-4083-98E9-2EB5D87D672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03978477-44D8-4127-B477-391A3CE34313}"/>
              </a:ext>
            </a:extLst>
          </p:cNvPr>
          <p:cNvSpPr txBox="1"/>
          <p:nvPr/>
        </p:nvSpPr>
        <p:spPr>
          <a:xfrm>
            <a:off x="1064562" y="3614104"/>
            <a:ext cx="4496771" cy="738664"/>
          </a:xfrm>
          <a:prstGeom prst="rect">
            <a:avLst/>
          </a:prstGeom>
          <a:noFill/>
        </p:spPr>
        <p:txBody>
          <a:bodyPr wrap="square" rtlCol="0">
            <a:spAutoFit/>
          </a:bodyPr>
          <a:lstStyle/>
          <a:p>
            <a:pPr lvl="0"/>
            <a:r>
              <a:rPr lang="en-US" dirty="0">
                <a:solidFill>
                  <a:srgbClr val="595959"/>
                </a:solidFill>
                <a:latin typeface="Outfit" pitchFamily="2" charset="0"/>
              </a:rPr>
              <a:t>The "distance" sensor is located on the back of the </a:t>
            </a:r>
            <a:r>
              <a:rPr lang="en-US" dirty="0" err="1">
                <a:solidFill>
                  <a:srgbClr val="595959"/>
                </a:solidFill>
                <a:latin typeface="Outfit" pitchFamily="2" charset="0"/>
              </a:rPr>
              <a:t>Xploris</a:t>
            </a:r>
            <a:r>
              <a:rPr lang="en-US" dirty="0">
                <a:solidFill>
                  <a:srgbClr val="595959"/>
                </a:solidFill>
                <a:latin typeface="Outfit" pitchFamily="2" charset="0"/>
              </a:rPr>
              <a:t>, make sure it is uncovered as shown in the picture</a:t>
            </a:r>
          </a:p>
        </p:txBody>
      </p:sp>
      <p:cxnSp>
        <p:nvCxnSpPr>
          <p:cNvPr id="3" name="Conector recto de flecha 2"/>
          <p:cNvCxnSpPr>
            <a:cxnSpLocks/>
            <a:stCxn id="2" idx="3"/>
          </p:cNvCxnSpPr>
          <p:nvPr/>
        </p:nvCxnSpPr>
        <p:spPr>
          <a:xfrm flipV="1">
            <a:off x="5674193" y="3045041"/>
            <a:ext cx="2946024" cy="938395"/>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sp>
        <p:nvSpPr>
          <p:cNvPr id="4" name="Rectángulo redondeado 3"/>
          <p:cNvSpPr/>
          <p:nvPr/>
        </p:nvSpPr>
        <p:spPr>
          <a:xfrm>
            <a:off x="7909925" y="2273417"/>
            <a:ext cx="1748980" cy="693559"/>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upo 18">
            <a:extLst>
              <a:ext uri="{FF2B5EF4-FFF2-40B4-BE49-F238E27FC236}">
                <a16:creationId xmlns:a16="http://schemas.microsoft.com/office/drawing/2014/main" id="{B61A89BB-B4BF-4003-A71A-38A18ADB8706}"/>
              </a:ext>
            </a:extLst>
          </p:cNvPr>
          <p:cNvGrpSpPr/>
          <p:nvPr/>
        </p:nvGrpSpPr>
        <p:grpSpPr>
          <a:xfrm>
            <a:off x="951703" y="1589244"/>
            <a:ext cx="4482446" cy="442980"/>
            <a:chOff x="951703" y="1589244"/>
            <a:chExt cx="4084531" cy="442980"/>
          </a:xfrm>
        </p:grpSpPr>
        <p:sp>
          <p:nvSpPr>
            <p:cNvPr id="20" name="Rectángulo: esquinas redondeadas 19">
              <a:extLst>
                <a:ext uri="{FF2B5EF4-FFF2-40B4-BE49-F238E27FC236}">
                  <a16:creationId xmlns:a16="http://schemas.microsoft.com/office/drawing/2014/main" id="{7E87F606-ACD5-4B62-A0B8-CA7A89CF0888}"/>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21" name="Elipse 20">
              <a:extLst>
                <a:ext uri="{FF2B5EF4-FFF2-40B4-BE49-F238E27FC236}">
                  <a16:creationId xmlns:a16="http://schemas.microsoft.com/office/drawing/2014/main" id="{AD0E911A-6CF5-484E-870A-53A1FF541AD7}"/>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spTree>
    <p:extLst>
      <p:ext uri="{BB962C8B-B14F-4D97-AF65-F5344CB8AC3E}">
        <p14:creationId xmlns:p14="http://schemas.microsoft.com/office/powerpoint/2010/main" val="206419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4" name="Imagen 3">
            <a:extLst>
              <a:ext uri="{FF2B5EF4-FFF2-40B4-BE49-F238E27FC236}">
                <a16:creationId xmlns:a16="http://schemas.microsoft.com/office/drawing/2014/main" id="{EA9D6B2C-6359-4D5B-B063-9BD93A0557E0}"/>
              </a:ext>
            </a:extLst>
          </p:cNvPr>
          <p:cNvPicPr>
            <a:picLocks noChangeAspect="1"/>
          </p:cNvPicPr>
          <p:nvPr/>
        </p:nvPicPr>
        <p:blipFill>
          <a:blip r:embed="rId3"/>
          <a:stretch>
            <a:fillRect/>
          </a:stretch>
        </p:blipFill>
        <p:spPr>
          <a:xfrm>
            <a:off x="1165400" y="2682109"/>
            <a:ext cx="3055417" cy="3055417"/>
          </a:xfrm>
          <a:prstGeom prst="rect">
            <a:avLst/>
          </a:prstGeom>
        </p:spPr>
      </p:pic>
      <p:sp>
        <p:nvSpPr>
          <p:cNvPr id="30" name="Rectángulo: esquinas redondeadas 29">
            <a:extLst>
              <a:ext uri="{FF2B5EF4-FFF2-40B4-BE49-F238E27FC236}">
                <a16:creationId xmlns:a16="http://schemas.microsoft.com/office/drawing/2014/main" id="{109A87E9-8254-4470-9F52-9ED0C6C50432}"/>
              </a:ext>
            </a:extLst>
          </p:cNvPr>
          <p:cNvSpPr/>
          <p:nvPr/>
        </p:nvSpPr>
        <p:spPr>
          <a:xfrm>
            <a:off x="4966298" y="2233481"/>
            <a:ext cx="6627613" cy="4093031"/>
          </a:xfrm>
          <a:prstGeom prst="roundRect">
            <a:avLst>
              <a:gd name="adj" fmla="val 75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Google Shape;150;p5">
            <a:extLst>
              <a:ext uri="{FF2B5EF4-FFF2-40B4-BE49-F238E27FC236}">
                <a16:creationId xmlns:a16="http://schemas.microsoft.com/office/drawing/2014/main" id="{7FC9DBD9-CE67-46FC-92E3-2C2E80E16CFB}"/>
              </a:ext>
            </a:extLst>
          </p:cNvPr>
          <p:cNvSpPr/>
          <p:nvPr/>
        </p:nvSpPr>
        <p:spPr>
          <a:xfrm>
            <a:off x="4966296" y="3712068"/>
            <a:ext cx="6627613" cy="941074"/>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Rectángulo: esquinas superiores redondeadas 31">
            <a:extLst>
              <a:ext uri="{FF2B5EF4-FFF2-40B4-BE49-F238E27FC236}">
                <a16:creationId xmlns:a16="http://schemas.microsoft.com/office/drawing/2014/main" id="{1E5F3D2F-6061-4B32-92CF-C1493051FC1C}"/>
              </a:ext>
            </a:extLst>
          </p:cNvPr>
          <p:cNvSpPr/>
          <p:nvPr/>
        </p:nvSpPr>
        <p:spPr>
          <a:xfrm>
            <a:off x="4966296" y="2233482"/>
            <a:ext cx="6627613" cy="691000"/>
          </a:xfrm>
          <a:prstGeom prst="round2SameRect">
            <a:avLst>
              <a:gd name="adj1" fmla="val 42576"/>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7" name="Google Shape;147;p5"/>
          <p:cNvSpPr txBox="1"/>
          <p:nvPr/>
        </p:nvSpPr>
        <p:spPr>
          <a:xfrm>
            <a:off x="6871421" y="3827066"/>
            <a:ext cx="4591196" cy="523180"/>
          </a:xfrm>
          <a:prstGeom prst="rect">
            <a:avLst/>
          </a:prstGeom>
          <a:noFill/>
          <a:ln>
            <a:noFill/>
          </a:ln>
        </p:spPr>
        <p:txBody>
          <a:bodyPr spcFirstLastPara="1" wrap="square" lIns="91425" tIns="45700" rIns="91425" bIns="45700" anchor="t" anchorCtr="0">
            <a:spAutoFit/>
          </a:bodyPr>
          <a:lstStyle/>
          <a:p>
            <a:pPr lvl="0"/>
            <a:r>
              <a:rPr lang="en-US" dirty="0">
                <a:solidFill>
                  <a:srgbClr val="595959"/>
                </a:solidFill>
                <a:latin typeface="Outfit" pitchFamily="2" charset="0"/>
              </a:rPr>
              <a:t>Once inside </a:t>
            </a:r>
            <a:r>
              <a:rPr lang="en-US" dirty="0" err="1">
                <a:solidFill>
                  <a:srgbClr val="595959"/>
                </a:solidFill>
                <a:latin typeface="Outfit" pitchFamily="2" charset="0"/>
              </a:rPr>
              <a:t>XploriLab</a:t>
            </a:r>
            <a:r>
              <a:rPr lang="en-US" dirty="0">
                <a:solidFill>
                  <a:srgbClr val="595959"/>
                </a:solidFill>
                <a:latin typeface="Outfit" pitchFamily="2" charset="0"/>
              </a:rPr>
              <a:t>, select the icon to connect the device by cable or </a:t>
            </a:r>
            <a:r>
              <a:rPr lang="en-US" dirty="0" err="1">
                <a:solidFill>
                  <a:srgbClr val="595959"/>
                </a:solidFill>
                <a:latin typeface="Outfit" pitchFamily="2" charset="0"/>
              </a:rPr>
              <a:t>bluetooth</a:t>
            </a:r>
            <a:r>
              <a:rPr lang="en-US" dirty="0">
                <a:solidFill>
                  <a:srgbClr val="595959"/>
                </a:solidFill>
                <a:latin typeface="Outfit" pitchFamily="2" charset="0"/>
              </a:rPr>
              <a:t> as applicable.</a:t>
            </a:r>
          </a:p>
        </p:txBody>
      </p:sp>
      <p:pic>
        <p:nvPicPr>
          <p:cNvPr id="148" name="Google Shape;148;p5"/>
          <p:cNvPicPr preferRelativeResize="0"/>
          <p:nvPr/>
        </p:nvPicPr>
        <p:blipFill rotWithShape="1">
          <a:blip r:embed="rId4">
            <a:alphaModFix/>
          </a:blip>
          <a:srcRect/>
          <a:stretch/>
        </p:blipFill>
        <p:spPr>
          <a:xfrm>
            <a:off x="5187203" y="3877664"/>
            <a:ext cx="601189" cy="601189"/>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5695687" y="3877664"/>
            <a:ext cx="603603" cy="601189"/>
          </a:xfrm>
          <a:prstGeom prst="rect">
            <a:avLst/>
          </a:prstGeom>
          <a:noFill/>
          <a:ln>
            <a:noFill/>
          </a:ln>
        </p:spPr>
      </p:pic>
      <p:sp>
        <p:nvSpPr>
          <p:cNvPr id="151" name="Google Shape;151;p5"/>
          <p:cNvSpPr txBox="1"/>
          <p:nvPr/>
        </p:nvSpPr>
        <p:spPr>
          <a:xfrm>
            <a:off x="6871421" y="2329696"/>
            <a:ext cx="4722490" cy="523180"/>
          </a:xfrm>
          <a:prstGeom prst="rect">
            <a:avLst/>
          </a:prstGeom>
          <a:noFill/>
          <a:ln>
            <a:noFill/>
          </a:ln>
        </p:spPr>
        <p:txBody>
          <a:bodyPr spcFirstLastPara="1" wrap="square" lIns="91425" tIns="45700" rIns="91425" bIns="45700" anchor="t" anchorCtr="0">
            <a:spAutoFit/>
          </a:bodyPr>
          <a:lstStyle/>
          <a:p>
            <a:pPr lvl="0"/>
            <a:r>
              <a:rPr lang="en-US" dirty="0">
                <a:solidFill>
                  <a:srgbClr val="595959"/>
                </a:solidFill>
                <a:latin typeface="Outfit" pitchFamily="2" charset="0"/>
              </a:rPr>
              <a:t>Turn on your </a:t>
            </a:r>
            <a:r>
              <a:rPr lang="en-US" dirty="0" err="1">
                <a:solidFill>
                  <a:srgbClr val="595959"/>
                </a:solidFill>
                <a:latin typeface="Outfit" pitchFamily="2" charset="0"/>
              </a:rPr>
              <a:t>Xploris</a:t>
            </a:r>
            <a:r>
              <a:rPr lang="en-US" dirty="0">
                <a:solidFill>
                  <a:srgbClr val="595959"/>
                </a:solidFill>
                <a:latin typeface="Outfit" pitchFamily="2" charset="0"/>
              </a:rPr>
              <a:t> and connect it to your computer or tablet.</a:t>
            </a:r>
          </a:p>
        </p:txBody>
      </p:sp>
      <p:sp>
        <p:nvSpPr>
          <p:cNvPr id="152" name="Google Shape;152;p5"/>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3" name="Google Shape;153;p5">
            <a:hlinkClick r:id="" action="ppaction://hlinkshowjump?jump=previousslide"/>
          </p:cNvPr>
          <p:cNvPicPr preferRelativeResize="0"/>
          <p:nvPr/>
        </p:nvPicPr>
        <p:blipFill rotWithShape="1">
          <a:blip r:embed="rId6">
            <a:alphaModFix/>
          </a:blip>
          <a:srcRect/>
          <a:stretch/>
        </p:blipFill>
        <p:spPr>
          <a:xfrm>
            <a:off x="9505034" y="123744"/>
            <a:ext cx="740124" cy="740124"/>
          </a:xfrm>
          <a:prstGeom prst="rect">
            <a:avLst/>
          </a:prstGeom>
          <a:noFill/>
          <a:ln>
            <a:noFill/>
          </a:ln>
        </p:spPr>
      </p:pic>
      <p:pic>
        <p:nvPicPr>
          <p:cNvPr id="154" name="Google Shape;154;p5">
            <a:hlinkClick r:id="rId7" action="ppaction://hlinksldjump"/>
          </p:cNvPr>
          <p:cNvPicPr preferRelativeResize="0"/>
          <p:nvPr/>
        </p:nvPicPr>
        <p:blipFill rotWithShape="1">
          <a:blip r:embed="rId8">
            <a:alphaModFix/>
          </a:blip>
          <a:srcRect/>
          <a:stretch/>
        </p:blipFill>
        <p:spPr>
          <a:xfrm>
            <a:off x="11170204" y="122350"/>
            <a:ext cx="740124" cy="740124"/>
          </a:xfrm>
          <a:prstGeom prst="rect">
            <a:avLst/>
          </a:prstGeom>
          <a:noFill/>
          <a:ln>
            <a:noFill/>
          </a:ln>
        </p:spPr>
      </p:pic>
      <p:pic>
        <p:nvPicPr>
          <p:cNvPr id="155" name="Google Shape;155;p5">
            <a:hlinkClick r:id="" action="ppaction://hlinkshowjump?jump=nextslide"/>
          </p:cNvPr>
          <p:cNvPicPr preferRelativeResize="0"/>
          <p:nvPr/>
        </p:nvPicPr>
        <p:blipFill rotWithShape="1">
          <a:blip r:embed="rId9">
            <a:alphaModFix/>
          </a:blip>
          <a:srcRect/>
          <a:stretch/>
        </p:blipFill>
        <p:spPr>
          <a:xfrm>
            <a:off x="10233751" y="122350"/>
            <a:ext cx="740124" cy="741518"/>
          </a:xfrm>
          <a:prstGeom prst="rect">
            <a:avLst/>
          </a:prstGeom>
          <a:noFill/>
          <a:ln>
            <a:noFill/>
          </a:ln>
        </p:spPr>
      </p:pic>
      <p:pic>
        <p:nvPicPr>
          <p:cNvPr id="156" name="Google Shape;156;p5"/>
          <p:cNvPicPr preferRelativeResize="0"/>
          <p:nvPr/>
        </p:nvPicPr>
        <p:blipFill rotWithShape="1">
          <a:blip r:embed="rId10">
            <a:alphaModFix/>
          </a:blip>
          <a:srcRect/>
          <a:stretch/>
        </p:blipFill>
        <p:spPr>
          <a:xfrm>
            <a:off x="692441" y="292484"/>
            <a:ext cx="1665170" cy="462626"/>
          </a:xfrm>
          <a:prstGeom prst="rect">
            <a:avLst/>
          </a:prstGeom>
          <a:noFill/>
          <a:ln>
            <a:noFill/>
          </a:ln>
        </p:spPr>
      </p:pic>
      <p:pic>
        <p:nvPicPr>
          <p:cNvPr id="161" name="Google Shape;161;p5"/>
          <p:cNvPicPr preferRelativeResize="0"/>
          <p:nvPr/>
        </p:nvPicPr>
        <p:blipFill rotWithShape="1">
          <a:blip r:embed="rId11">
            <a:alphaModFix/>
          </a:blip>
          <a:srcRect/>
          <a:stretch/>
        </p:blipFill>
        <p:spPr>
          <a:xfrm>
            <a:off x="5452029" y="3033747"/>
            <a:ext cx="569483" cy="569056"/>
          </a:xfrm>
          <a:prstGeom prst="rect">
            <a:avLst/>
          </a:prstGeom>
          <a:noFill/>
          <a:ln>
            <a:noFill/>
          </a:ln>
        </p:spPr>
      </p:pic>
      <p:sp>
        <p:nvSpPr>
          <p:cNvPr id="162" name="Google Shape;162;p5"/>
          <p:cNvSpPr txBox="1"/>
          <p:nvPr/>
        </p:nvSpPr>
        <p:spPr>
          <a:xfrm>
            <a:off x="6871421" y="3042903"/>
            <a:ext cx="4591196" cy="523180"/>
          </a:xfrm>
          <a:prstGeom prst="rect">
            <a:avLst/>
          </a:prstGeom>
          <a:noFill/>
          <a:ln>
            <a:noFill/>
          </a:ln>
        </p:spPr>
        <p:txBody>
          <a:bodyPr spcFirstLastPara="1" wrap="square" lIns="91425" tIns="45700" rIns="91425" bIns="45700" anchor="t" anchorCtr="0">
            <a:spAutoFit/>
          </a:bodyPr>
          <a:lstStyle/>
          <a:p>
            <a:pPr lvl="0"/>
            <a:r>
              <a:rPr lang="en-US" dirty="0">
                <a:solidFill>
                  <a:srgbClr val="595959"/>
                </a:solidFill>
                <a:latin typeface="Outfit" pitchFamily="2" charset="0"/>
              </a:rPr>
              <a:t>Open the </a:t>
            </a:r>
            <a:r>
              <a:rPr lang="en-US" dirty="0" err="1">
                <a:solidFill>
                  <a:srgbClr val="595959"/>
                </a:solidFill>
                <a:latin typeface="Outfit" pitchFamily="2" charset="0"/>
              </a:rPr>
              <a:t>XploriLab</a:t>
            </a:r>
            <a:r>
              <a:rPr lang="en-US" dirty="0">
                <a:solidFill>
                  <a:srgbClr val="595959"/>
                </a:solidFill>
                <a:latin typeface="Outfit" pitchFamily="2" charset="0"/>
              </a:rPr>
              <a:t> software on your computer or tablet.</a:t>
            </a:r>
          </a:p>
        </p:txBody>
      </p:sp>
      <p:pic>
        <p:nvPicPr>
          <p:cNvPr id="163" name="Google Shape;163;p5"/>
          <p:cNvPicPr preferRelativeResize="0"/>
          <p:nvPr/>
        </p:nvPicPr>
        <p:blipFill rotWithShape="1">
          <a:blip r:embed="rId12">
            <a:alphaModFix/>
          </a:blip>
          <a:srcRect/>
          <a:stretch/>
        </p:blipFill>
        <p:spPr>
          <a:xfrm>
            <a:off x="5487798" y="2285646"/>
            <a:ext cx="478988" cy="566077"/>
          </a:xfrm>
          <a:prstGeom prst="rect">
            <a:avLst/>
          </a:prstGeom>
          <a:noFill/>
          <a:ln>
            <a:noFill/>
          </a:ln>
        </p:spPr>
      </p:pic>
      <p:pic>
        <p:nvPicPr>
          <p:cNvPr id="164" name="Google Shape;164;p5"/>
          <p:cNvPicPr preferRelativeResize="0"/>
          <p:nvPr/>
        </p:nvPicPr>
        <p:blipFill rotWithShape="1">
          <a:blip r:embed="rId13">
            <a:alphaModFix/>
          </a:blip>
          <a:srcRect/>
          <a:stretch/>
        </p:blipFill>
        <p:spPr>
          <a:xfrm>
            <a:off x="5187203" y="4805695"/>
            <a:ext cx="921583" cy="1340484"/>
          </a:xfrm>
          <a:prstGeom prst="rect">
            <a:avLst/>
          </a:prstGeom>
          <a:noFill/>
          <a:ln>
            <a:noFill/>
          </a:ln>
        </p:spPr>
      </p:pic>
      <p:pic>
        <p:nvPicPr>
          <p:cNvPr id="165" name="Google Shape;165;p5"/>
          <p:cNvPicPr preferRelativeResize="0"/>
          <p:nvPr/>
        </p:nvPicPr>
        <p:blipFill rotWithShape="1">
          <a:blip r:embed="rId14">
            <a:alphaModFix/>
          </a:blip>
          <a:srcRect/>
          <a:stretch/>
        </p:blipFill>
        <p:spPr>
          <a:xfrm>
            <a:off x="6371069" y="4805694"/>
            <a:ext cx="1068198" cy="1340485"/>
          </a:xfrm>
          <a:prstGeom prst="rect">
            <a:avLst/>
          </a:prstGeom>
          <a:noFill/>
          <a:ln>
            <a:noFill/>
          </a:ln>
        </p:spPr>
      </p:pic>
      <p:sp>
        <p:nvSpPr>
          <p:cNvPr id="166" name="Google Shape;166;p5"/>
          <p:cNvSpPr txBox="1"/>
          <p:nvPr/>
        </p:nvSpPr>
        <p:spPr>
          <a:xfrm>
            <a:off x="7516295" y="5214346"/>
            <a:ext cx="3653909" cy="523180"/>
          </a:xfrm>
          <a:prstGeom prst="rect">
            <a:avLst/>
          </a:prstGeom>
          <a:noFill/>
          <a:ln>
            <a:noFill/>
          </a:ln>
        </p:spPr>
        <p:txBody>
          <a:bodyPr spcFirstLastPara="1" wrap="square" lIns="91425" tIns="45700" rIns="91425" bIns="45700" anchor="t" anchorCtr="0">
            <a:spAutoFit/>
          </a:bodyPr>
          <a:lstStyle/>
          <a:p>
            <a:pPr lvl="0"/>
            <a:r>
              <a:rPr lang="en-US" dirty="0">
                <a:solidFill>
                  <a:srgbClr val="595959"/>
                </a:solidFill>
                <a:latin typeface="Outfit" pitchFamily="2" charset="0"/>
              </a:rPr>
              <a:t>Go to the SCIENCE section and then to DATA LOGGER.</a:t>
            </a:r>
            <a:endParaRPr lang="en-US" b="1" dirty="0">
              <a:solidFill>
                <a:srgbClr val="595959"/>
              </a:solidFill>
              <a:latin typeface="Outfit" pitchFamily="2" charset="0"/>
            </a:endParaRPr>
          </a:p>
        </p:txBody>
      </p:sp>
      <p:pic>
        <p:nvPicPr>
          <p:cNvPr id="169" name="Google Shape;169;p5"/>
          <p:cNvPicPr preferRelativeResize="0"/>
          <p:nvPr/>
        </p:nvPicPr>
        <p:blipFill rotWithShape="1">
          <a:blip r:embed="rId15">
            <a:alphaModFix/>
          </a:blip>
          <a:srcRect/>
          <a:stretch/>
        </p:blipFill>
        <p:spPr>
          <a:xfrm>
            <a:off x="5490471" y="4027581"/>
            <a:ext cx="251452" cy="320572"/>
          </a:xfrm>
          <a:prstGeom prst="rect">
            <a:avLst/>
          </a:prstGeom>
          <a:noFill/>
          <a:ln>
            <a:noFill/>
          </a:ln>
        </p:spPr>
      </p:pic>
      <p:sp>
        <p:nvSpPr>
          <p:cNvPr id="170" name="Google Shape;170;p5"/>
          <p:cNvSpPr/>
          <p:nvPr/>
        </p:nvSpPr>
        <p:spPr>
          <a:xfrm>
            <a:off x="6186258" y="5350427"/>
            <a:ext cx="218114" cy="251018"/>
          </a:xfrm>
          <a:prstGeom prst="rightArrow">
            <a:avLst>
              <a:gd name="adj1" fmla="val 50000"/>
              <a:gd name="adj2" fmla="val 50000"/>
            </a:avLst>
          </a:prstGeom>
          <a:solidFill>
            <a:srgbClr val="7570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7" name="Grupo 26">
            <a:extLst>
              <a:ext uri="{FF2B5EF4-FFF2-40B4-BE49-F238E27FC236}">
                <a16:creationId xmlns:a16="http://schemas.microsoft.com/office/drawing/2014/main" id="{2D9BCE8B-51F5-4FB3-AF64-546EB59BDAF5}"/>
              </a:ext>
            </a:extLst>
          </p:cNvPr>
          <p:cNvGrpSpPr/>
          <p:nvPr/>
        </p:nvGrpSpPr>
        <p:grpSpPr>
          <a:xfrm>
            <a:off x="951703" y="1589244"/>
            <a:ext cx="4482446" cy="442980"/>
            <a:chOff x="951703" y="1589244"/>
            <a:chExt cx="4084531" cy="442980"/>
          </a:xfrm>
        </p:grpSpPr>
        <p:sp>
          <p:nvSpPr>
            <p:cNvPr id="28" name="Rectángulo: esquinas redondeadas 27">
              <a:extLst>
                <a:ext uri="{FF2B5EF4-FFF2-40B4-BE49-F238E27FC236}">
                  <a16:creationId xmlns:a16="http://schemas.microsoft.com/office/drawing/2014/main" id="{C7B316E3-068A-413D-BB1B-E2716CF0E56E}"/>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MX" sz="1600" dirty="0">
                <a:latin typeface="Outfit Medium" pitchFamily="2" charset="0"/>
              </a:endParaRPr>
            </a:p>
          </p:txBody>
        </p:sp>
        <p:sp>
          <p:nvSpPr>
            <p:cNvPr id="29" name="Elipse 28">
              <a:extLst>
                <a:ext uri="{FF2B5EF4-FFF2-40B4-BE49-F238E27FC236}">
                  <a16:creationId xmlns:a16="http://schemas.microsoft.com/office/drawing/2014/main" id="{F0FE6D15-9647-4040-A3CC-01C76057A221}"/>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spTree>
    <p:extLst>
      <p:ext uri="{BB962C8B-B14F-4D97-AF65-F5344CB8AC3E}">
        <p14:creationId xmlns:p14="http://schemas.microsoft.com/office/powerpoint/2010/main" val="67168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52" name="Rectángulo: esquinas redondeadas 51">
            <a:extLst>
              <a:ext uri="{FF2B5EF4-FFF2-40B4-BE49-F238E27FC236}">
                <a16:creationId xmlns:a16="http://schemas.microsoft.com/office/drawing/2014/main" id="{6303D4AA-BDF5-4B12-A692-71E4BF5A4DFA}"/>
              </a:ext>
            </a:extLst>
          </p:cNvPr>
          <p:cNvSpPr/>
          <p:nvPr/>
        </p:nvSpPr>
        <p:spPr>
          <a:xfrm>
            <a:off x="951704" y="2345450"/>
            <a:ext cx="10218500" cy="4121451"/>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Imagen 3">
            <a:extLst>
              <a:ext uri="{FF2B5EF4-FFF2-40B4-BE49-F238E27FC236}">
                <a16:creationId xmlns:a16="http://schemas.microsoft.com/office/drawing/2014/main" id="{0BF3F92F-A3D0-4E26-A838-EFCF02BDD295}"/>
              </a:ext>
            </a:extLst>
          </p:cNvPr>
          <p:cNvPicPr>
            <a:picLocks noChangeAspect="1"/>
          </p:cNvPicPr>
          <p:nvPr/>
        </p:nvPicPr>
        <p:blipFill>
          <a:blip r:embed="rId3"/>
          <a:stretch>
            <a:fillRect/>
          </a:stretch>
        </p:blipFill>
        <p:spPr>
          <a:xfrm>
            <a:off x="7438792" y="2495579"/>
            <a:ext cx="2761023" cy="3793632"/>
          </a:xfrm>
          <a:prstGeom prst="rect">
            <a:avLst/>
          </a:prstGeom>
        </p:spPr>
      </p:pic>
      <p:sp>
        <p:nvSpPr>
          <p:cNvPr id="198" name="Google Shape;198;p7"/>
          <p:cNvSpPr txBox="1"/>
          <p:nvPr/>
        </p:nvSpPr>
        <p:spPr>
          <a:xfrm>
            <a:off x="2357612" y="2988630"/>
            <a:ext cx="3445290" cy="2246729"/>
          </a:xfrm>
          <a:prstGeom prst="rect">
            <a:avLst/>
          </a:prstGeom>
          <a:noFill/>
          <a:ln>
            <a:noFill/>
          </a:ln>
        </p:spPr>
        <p:txBody>
          <a:bodyPr spcFirstLastPara="1" wrap="square" lIns="91425" tIns="45700" rIns="91425" bIns="45700" anchor="t" anchorCtr="0">
            <a:spAutoFit/>
          </a:bodyPr>
          <a:lstStyle/>
          <a:p>
            <a:pPr lvl="0"/>
            <a:r>
              <a:rPr lang="en-US" dirty="0">
                <a:solidFill>
                  <a:srgbClr val="3F3F3F"/>
                </a:solidFill>
                <a:latin typeface="Outfit" pitchFamily="2" charset="0"/>
              </a:rPr>
              <a:t>Select the configuration icon to start any configuration related to the sensors</a:t>
            </a:r>
            <a:r>
              <a:rPr lang="es-MX" dirty="0">
                <a:solidFill>
                  <a:srgbClr val="3F3F3F"/>
                </a:solidFill>
                <a:latin typeface="Outfit" pitchFamily="2" charset="0"/>
              </a:rPr>
              <a:t>.</a:t>
            </a:r>
          </a:p>
          <a:p>
            <a:pPr lvl="0"/>
            <a:endParaRPr lang="es-MX" dirty="0">
              <a:solidFill>
                <a:srgbClr val="3F3F3F"/>
              </a:solidFill>
              <a:latin typeface="Outfit" pitchFamily="2" charset="0"/>
            </a:endParaRPr>
          </a:p>
          <a:p>
            <a:pPr lvl="0"/>
            <a:r>
              <a:rPr lang="es-MX" dirty="0">
                <a:solidFill>
                  <a:srgbClr val="3F3F3F"/>
                </a:solidFill>
                <a:latin typeface="Outfit" pitchFamily="2" charset="0"/>
              </a:rPr>
              <a:t> </a:t>
            </a:r>
            <a:r>
              <a:rPr lang="en-US" dirty="0">
                <a:solidFill>
                  <a:srgbClr val="3F3F3F"/>
                </a:solidFill>
                <a:latin typeface="Outfit" pitchFamily="2" charset="0"/>
              </a:rPr>
              <a:t>The sensor you will use for this activity is the </a:t>
            </a:r>
            <a:r>
              <a:rPr lang="es-MX" b="1" dirty="0" err="1">
                <a:solidFill>
                  <a:srgbClr val="026C4E"/>
                </a:solidFill>
                <a:latin typeface="Outfit" pitchFamily="2" charset="0"/>
              </a:rPr>
              <a:t>distance</a:t>
            </a:r>
            <a:r>
              <a:rPr lang="es-MX" b="1" dirty="0">
                <a:solidFill>
                  <a:srgbClr val="026C4E"/>
                </a:solidFill>
                <a:latin typeface="Outfit" pitchFamily="2" charset="0"/>
              </a:rPr>
              <a:t> </a:t>
            </a:r>
            <a:r>
              <a:rPr lang="en-US" dirty="0">
                <a:solidFill>
                  <a:srgbClr val="3F3F3F"/>
                </a:solidFill>
                <a:latin typeface="Outfit" pitchFamily="2" charset="0"/>
              </a:rPr>
              <a:t>sensor and you will set it to take </a:t>
            </a:r>
            <a:r>
              <a:rPr lang="fr-FR" b="1" dirty="0">
                <a:solidFill>
                  <a:srgbClr val="026C4E"/>
                </a:solidFill>
                <a:latin typeface="Outfit" pitchFamily="2" charset="0"/>
              </a:rPr>
              <a:t>100 samples per second (10/sec) </a:t>
            </a:r>
            <a:r>
              <a:rPr lang="en-US" dirty="0">
                <a:solidFill>
                  <a:srgbClr val="3F3F3F"/>
                </a:solidFill>
                <a:latin typeface="Outfit" pitchFamily="2" charset="0"/>
              </a:rPr>
              <a:t>for a total of 1000 samples.</a:t>
            </a:r>
            <a:endParaRPr lang="es-MX" dirty="0">
              <a:solidFill>
                <a:srgbClr val="3F3F3F"/>
              </a:solidFill>
              <a:latin typeface="Outfit" pitchFamily="2" charset="0"/>
            </a:endParaRPr>
          </a:p>
          <a:p>
            <a:pPr lvl="0"/>
            <a:endParaRPr lang="es-MX" dirty="0">
              <a:solidFill>
                <a:srgbClr val="3F3F3F"/>
              </a:solidFill>
              <a:latin typeface="Outfit" pitchFamily="2" charset="0"/>
            </a:endParaRPr>
          </a:p>
          <a:p>
            <a:pPr lvl="0"/>
            <a:r>
              <a:rPr lang="en-US" dirty="0">
                <a:solidFill>
                  <a:srgbClr val="3F3F3F"/>
                </a:solidFill>
                <a:latin typeface="Outfit" pitchFamily="2" charset="0"/>
              </a:rPr>
              <a:t>Once the configuration has been completed, select "Apply" to save it.</a:t>
            </a:r>
            <a:endParaRPr lang="es-MX" dirty="0">
              <a:solidFill>
                <a:srgbClr val="3F3F3F"/>
              </a:solidFill>
              <a:latin typeface="Outfit" pitchFamily="2" charset="0"/>
            </a:endParaRPr>
          </a:p>
        </p:txBody>
      </p:sp>
      <p:grpSp>
        <p:nvGrpSpPr>
          <p:cNvPr id="199" name="Google Shape;199;p7"/>
          <p:cNvGrpSpPr/>
          <p:nvPr/>
        </p:nvGrpSpPr>
        <p:grpSpPr>
          <a:xfrm>
            <a:off x="1341123" y="2776068"/>
            <a:ext cx="652932" cy="652932"/>
            <a:chOff x="2072276" y="1848077"/>
            <a:chExt cx="676048" cy="676048"/>
          </a:xfrm>
        </p:grpSpPr>
        <p:sp>
          <p:nvSpPr>
            <p:cNvPr id="200" name="Google Shape;200;p7"/>
            <p:cNvSpPr/>
            <p:nvPr/>
          </p:nvSpPr>
          <p:spPr>
            <a:xfrm>
              <a:off x="2072276" y="1848077"/>
              <a:ext cx="676048" cy="676048"/>
            </a:xfrm>
            <a:prstGeom prst="ellipse">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565380"/>
                </a:solidFill>
                <a:latin typeface="Outfit Medium" pitchFamily="2" charset="0"/>
                <a:sym typeface="Arial"/>
              </a:endParaRPr>
            </a:p>
          </p:txBody>
        </p:sp>
        <p:sp>
          <p:nvSpPr>
            <p:cNvPr id="201" name="Google Shape;201;p7"/>
            <p:cNvSpPr/>
            <p:nvPr/>
          </p:nvSpPr>
          <p:spPr>
            <a:xfrm>
              <a:off x="2195472" y="1967793"/>
              <a:ext cx="429655" cy="4296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dirty="0">
                  <a:solidFill>
                    <a:srgbClr val="026C4E"/>
                  </a:solidFill>
                  <a:latin typeface="Outfit Medium" pitchFamily="2" charset="0"/>
                  <a:sym typeface="Arial"/>
                </a:rPr>
                <a:t>1</a:t>
              </a:r>
              <a:endParaRPr sz="1800" b="1" dirty="0">
                <a:solidFill>
                  <a:srgbClr val="026C4E"/>
                </a:solidFill>
                <a:latin typeface="Outfit Medium" pitchFamily="2" charset="0"/>
                <a:sym typeface="Arial"/>
              </a:endParaRPr>
            </a:p>
          </p:txBody>
        </p:sp>
      </p:grpSp>
      <p:sp>
        <p:nvSpPr>
          <p:cNvPr id="203" name="Google Shape;203;p7"/>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7">
            <a:hlinkClick r:id="" action="ppaction://hlinkshowjump?jump=previousslide"/>
          </p:cNvPr>
          <p:cNvPicPr preferRelativeResize="0"/>
          <p:nvPr/>
        </p:nvPicPr>
        <p:blipFill rotWithShape="1">
          <a:blip r:embed="rId4">
            <a:alphaModFix/>
          </a:blip>
          <a:srcRect/>
          <a:stretch/>
        </p:blipFill>
        <p:spPr>
          <a:xfrm>
            <a:off x="9505034" y="123744"/>
            <a:ext cx="740124" cy="740124"/>
          </a:xfrm>
          <a:prstGeom prst="rect">
            <a:avLst/>
          </a:prstGeom>
          <a:noFill/>
          <a:ln>
            <a:noFill/>
          </a:ln>
        </p:spPr>
      </p:pic>
      <p:pic>
        <p:nvPicPr>
          <p:cNvPr id="205" name="Google Shape;205;p7">
            <a:hlinkClick r:id="rId5" action="ppaction://hlinksldjump"/>
          </p:cNvPr>
          <p:cNvPicPr preferRelativeResize="0"/>
          <p:nvPr/>
        </p:nvPicPr>
        <p:blipFill rotWithShape="1">
          <a:blip r:embed="rId6">
            <a:alphaModFix/>
          </a:blip>
          <a:srcRect/>
          <a:stretch/>
        </p:blipFill>
        <p:spPr>
          <a:xfrm>
            <a:off x="11170204" y="122350"/>
            <a:ext cx="740124" cy="740124"/>
          </a:xfrm>
          <a:prstGeom prst="rect">
            <a:avLst/>
          </a:prstGeom>
          <a:noFill/>
          <a:ln>
            <a:noFill/>
          </a:ln>
        </p:spPr>
      </p:pic>
      <p:pic>
        <p:nvPicPr>
          <p:cNvPr id="206" name="Google Shape;206;p7">
            <a:hlinkClick r:id="" action="ppaction://hlinkshowjump?jump=nextslide"/>
          </p:cNvPr>
          <p:cNvPicPr preferRelativeResize="0"/>
          <p:nvPr/>
        </p:nvPicPr>
        <p:blipFill rotWithShape="1">
          <a:blip r:embed="rId7">
            <a:alphaModFix/>
          </a:blip>
          <a:srcRect/>
          <a:stretch/>
        </p:blipFill>
        <p:spPr>
          <a:xfrm>
            <a:off x="10233751" y="122350"/>
            <a:ext cx="740124" cy="741518"/>
          </a:xfrm>
          <a:prstGeom prst="rect">
            <a:avLst/>
          </a:prstGeom>
          <a:noFill/>
          <a:ln>
            <a:noFill/>
          </a:ln>
        </p:spPr>
      </p:pic>
      <p:pic>
        <p:nvPicPr>
          <p:cNvPr id="207" name="Google Shape;207;p7"/>
          <p:cNvPicPr preferRelativeResize="0"/>
          <p:nvPr/>
        </p:nvPicPr>
        <p:blipFill rotWithShape="1">
          <a:blip r:embed="rId8">
            <a:alphaModFix/>
          </a:blip>
          <a:srcRect/>
          <a:stretch/>
        </p:blipFill>
        <p:spPr>
          <a:xfrm>
            <a:off x="692441" y="292484"/>
            <a:ext cx="1665170" cy="462626"/>
          </a:xfrm>
          <a:prstGeom prst="rect">
            <a:avLst/>
          </a:prstGeom>
          <a:noFill/>
          <a:ln>
            <a:noFill/>
          </a:ln>
        </p:spPr>
      </p:pic>
      <p:pic>
        <p:nvPicPr>
          <p:cNvPr id="208" name="Google Shape;208;p7"/>
          <p:cNvPicPr preferRelativeResize="0"/>
          <p:nvPr/>
        </p:nvPicPr>
        <p:blipFill rotWithShape="1">
          <a:blip r:embed="rId9">
            <a:alphaModFix/>
          </a:blip>
          <a:srcRect/>
          <a:stretch/>
        </p:blipFill>
        <p:spPr>
          <a:xfrm>
            <a:off x="951704" y="1382827"/>
            <a:ext cx="762228" cy="761656"/>
          </a:xfrm>
          <a:prstGeom prst="rect">
            <a:avLst/>
          </a:prstGeom>
          <a:noFill/>
          <a:ln>
            <a:noFill/>
          </a:ln>
        </p:spPr>
      </p:pic>
      <p:sp>
        <p:nvSpPr>
          <p:cNvPr id="209" name="Google Shape;209;p7"/>
          <p:cNvSpPr txBox="1">
            <a:spLocks noGrp="1"/>
          </p:cNvSpPr>
          <p:nvPr>
            <p:ph type="ctrTitle"/>
          </p:nvPr>
        </p:nvSpPr>
        <p:spPr>
          <a:xfrm>
            <a:off x="2227179" y="1890264"/>
            <a:ext cx="3693176" cy="276005"/>
          </a:xfrm>
          <a:prstGeom prst="rect">
            <a:avLst/>
          </a:prstGeom>
          <a:noFill/>
          <a:ln>
            <a:noFill/>
          </a:ln>
        </p:spPr>
        <p:txBody>
          <a:bodyPr spcFirstLastPara="1" wrap="square" lIns="91425" tIns="45700" rIns="91425" bIns="45700" anchor="ctr" anchorCtr="0">
            <a:noAutofit/>
          </a:bodyPr>
          <a:lstStyle/>
          <a:p>
            <a:pPr lvl="0" algn="l">
              <a:buClr>
                <a:srgbClr val="565380"/>
              </a:buClr>
              <a:buSzPts val="1400"/>
            </a:pPr>
            <a:r>
              <a:rPr lang="es-MX" sz="1400" dirty="0" err="1">
                <a:solidFill>
                  <a:srgbClr val="565380"/>
                </a:solidFill>
                <a:latin typeface="Outfit Medium" pitchFamily="2" charset="0"/>
                <a:ea typeface="Arial"/>
                <a:cs typeface="Arial"/>
                <a:sym typeface="Arial"/>
              </a:rPr>
              <a:t>XploriLab</a:t>
            </a:r>
            <a:r>
              <a:rPr lang="es-MX" sz="1400" dirty="0">
                <a:solidFill>
                  <a:srgbClr val="565380"/>
                </a:solidFill>
                <a:latin typeface="Outfit Medium" pitchFamily="2" charset="0"/>
                <a:ea typeface="Arial"/>
                <a:cs typeface="Arial"/>
                <a:sym typeface="Arial"/>
              </a:rPr>
              <a:t> software </a:t>
            </a:r>
            <a:r>
              <a:rPr lang="es-MX" sz="1400" dirty="0" err="1">
                <a:solidFill>
                  <a:srgbClr val="565380"/>
                </a:solidFill>
                <a:latin typeface="Outfit Medium" pitchFamily="2" charset="0"/>
                <a:ea typeface="Arial"/>
                <a:cs typeface="Arial"/>
                <a:sym typeface="Arial"/>
              </a:rPr>
              <a:t>configuration</a:t>
            </a:r>
            <a:endParaRPr sz="1400" dirty="0">
              <a:solidFill>
                <a:srgbClr val="565380"/>
              </a:solidFill>
              <a:latin typeface="Outfit Medium" pitchFamily="2" charset="0"/>
              <a:ea typeface="Arial"/>
              <a:cs typeface="Arial"/>
              <a:sym typeface="Arial"/>
            </a:endParaRPr>
          </a:p>
        </p:txBody>
      </p:sp>
      <p:pic>
        <p:nvPicPr>
          <p:cNvPr id="210" name="Google Shape;210;p7" descr="Cursor"/>
          <p:cNvPicPr preferRelativeResize="0"/>
          <p:nvPr/>
        </p:nvPicPr>
        <p:blipFill rotWithShape="1">
          <a:blip r:embed="rId10">
            <a:alphaModFix/>
          </a:blip>
          <a:srcRect/>
          <a:stretch/>
        </p:blipFill>
        <p:spPr>
          <a:xfrm>
            <a:off x="1965607" y="1846881"/>
            <a:ext cx="297602" cy="297602"/>
          </a:xfrm>
          <a:prstGeom prst="rect">
            <a:avLst/>
          </a:prstGeom>
          <a:noFill/>
          <a:ln>
            <a:noFill/>
          </a:ln>
        </p:spPr>
      </p:pic>
      <p:grpSp>
        <p:nvGrpSpPr>
          <p:cNvPr id="59" name="Grupo 58">
            <a:extLst>
              <a:ext uri="{FF2B5EF4-FFF2-40B4-BE49-F238E27FC236}">
                <a16:creationId xmlns:a16="http://schemas.microsoft.com/office/drawing/2014/main" id="{3B60A6A0-CB8D-4A6B-8176-B23FCE1EEFCB}"/>
              </a:ext>
            </a:extLst>
          </p:cNvPr>
          <p:cNvGrpSpPr/>
          <p:nvPr/>
        </p:nvGrpSpPr>
        <p:grpSpPr>
          <a:xfrm>
            <a:off x="1887013" y="1377289"/>
            <a:ext cx="4521557" cy="442980"/>
            <a:chOff x="951703" y="1589244"/>
            <a:chExt cx="4084531" cy="442980"/>
          </a:xfrm>
        </p:grpSpPr>
        <p:sp>
          <p:nvSpPr>
            <p:cNvPr id="60" name="Rectángulo: esquinas redondeadas 59">
              <a:extLst>
                <a:ext uri="{FF2B5EF4-FFF2-40B4-BE49-F238E27FC236}">
                  <a16:creationId xmlns:a16="http://schemas.microsoft.com/office/drawing/2014/main" id="{9A9A4BF1-BCD7-4395-B436-987BDFA3E164}"/>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MX" sz="1600" dirty="0">
                <a:latin typeface="Outfit Medium" pitchFamily="2" charset="0"/>
              </a:endParaRPr>
            </a:p>
          </p:txBody>
        </p:sp>
        <p:sp>
          <p:nvSpPr>
            <p:cNvPr id="61" name="Elipse 60">
              <a:extLst>
                <a:ext uri="{FF2B5EF4-FFF2-40B4-BE49-F238E27FC236}">
                  <a16:creationId xmlns:a16="http://schemas.microsoft.com/office/drawing/2014/main" id="{4BA2BC66-4AAD-40D2-A4AE-715ECF299A56}"/>
                </a:ext>
              </a:extLst>
            </p:cNvPr>
            <p:cNvSpPr/>
            <p:nvPr/>
          </p:nvSpPr>
          <p:spPr>
            <a:xfrm>
              <a:off x="1021796" y="1659644"/>
              <a:ext cx="273172"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grpSp>
        <p:nvGrpSpPr>
          <p:cNvPr id="215" name="Google Shape;215;p7"/>
          <p:cNvGrpSpPr/>
          <p:nvPr/>
        </p:nvGrpSpPr>
        <p:grpSpPr>
          <a:xfrm>
            <a:off x="8569977" y="3977061"/>
            <a:ext cx="246488" cy="256763"/>
            <a:chOff x="4113322" y="5382890"/>
            <a:chExt cx="357406" cy="372304"/>
          </a:xfrm>
        </p:grpSpPr>
        <p:sp>
          <p:nvSpPr>
            <p:cNvPr id="216" name="Google Shape;216;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17" name="Google Shape;217;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grpSp>
        <p:nvGrpSpPr>
          <p:cNvPr id="218" name="Google Shape;218;p7"/>
          <p:cNvGrpSpPr/>
          <p:nvPr/>
        </p:nvGrpSpPr>
        <p:grpSpPr>
          <a:xfrm>
            <a:off x="9735402" y="5419970"/>
            <a:ext cx="246488" cy="256763"/>
            <a:chOff x="4113322" y="5382890"/>
            <a:chExt cx="357406" cy="372304"/>
          </a:xfrm>
        </p:grpSpPr>
        <p:sp>
          <p:nvSpPr>
            <p:cNvPr id="219" name="Google Shape;219;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20" name="Google Shape;220;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grpSp>
        <p:nvGrpSpPr>
          <p:cNvPr id="221" name="Google Shape;221;p7"/>
          <p:cNvGrpSpPr/>
          <p:nvPr/>
        </p:nvGrpSpPr>
        <p:grpSpPr>
          <a:xfrm>
            <a:off x="8576217" y="5398243"/>
            <a:ext cx="246488" cy="256763"/>
            <a:chOff x="4113322" y="5382890"/>
            <a:chExt cx="357406" cy="372304"/>
          </a:xfrm>
        </p:grpSpPr>
        <p:sp>
          <p:nvSpPr>
            <p:cNvPr id="222" name="Google Shape;222;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23" name="Google Shape;223;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pic>
        <p:nvPicPr>
          <p:cNvPr id="30" name="Imagen 29">
            <a:extLst>
              <a:ext uri="{FF2B5EF4-FFF2-40B4-BE49-F238E27FC236}">
                <a16:creationId xmlns:a16="http://schemas.microsoft.com/office/drawing/2014/main" id="{E1408148-F6C9-4E7F-A4DB-BA6F56A7C34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54251" y="2891691"/>
            <a:ext cx="827578" cy="829970"/>
          </a:xfrm>
          <a:prstGeom prst="rect">
            <a:avLst/>
          </a:prstGeom>
        </p:spPr>
      </p:pic>
    </p:spTree>
    <p:extLst>
      <p:ext uri="{BB962C8B-B14F-4D97-AF65-F5344CB8AC3E}">
        <p14:creationId xmlns:p14="http://schemas.microsoft.com/office/powerpoint/2010/main" val="207570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9" name="Rectángulo: esquinas redondeadas 18">
            <a:extLst>
              <a:ext uri="{FF2B5EF4-FFF2-40B4-BE49-F238E27FC236}">
                <a16:creationId xmlns:a16="http://schemas.microsoft.com/office/drawing/2014/main" id="{DDFE6F92-1860-42F3-A3BF-2438B9268719}"/>
              </a:ext>
            </a:extLst>
          </p:cNvPr>
          <p:cNvSpPr/>
          <p:nvPr/>
        </p:nvSpPr>
        <p:spPr>
          <a:xfrm>
            <a:off x="951704" y="2345450"/>
            <a:ext cx="10218500" cy="4121451"/>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6" name="Google Shape;176;p6"/>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p6">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178" name="Google Shape;178;p6">
            <a:hlinkClick r:id="rId4" action="ppaction://hlinksldjump"/>
          </p:cNvPr>
          <p:cNvPicPr preferRelativeResize="0"/>
          <p:nvPr/>
        </p:nvPicPr>
        <p:blipFill rotWithShape="1">
          <a:blip r:embed="rId5">
            <a:alphaModFix/>
          </a:blip>
          <a:srcRect/>
          <a:stretch/>
        </p:blipFill>
        <p:spPr>
          <a:xfrm>
            <a:off x="11170204" y="122350"/>
            <a:ext cx="740124" cy="740124"/>
          </a:xfrm>
          <a:prstGeom prst="rect">
            <a:avLst/>
          </a:prstGeom>
          <a:noFill/>
          <a:ln>
            <a:noFill/>
          </a:ln>
        </p:spPr>
      </p:pic>
      <p:pic>
        <p:nvPicPr>
          <p:cNvPr id="179" name="Google Shape;179;p6">
            <a:hlinkClick r:id="" action="ppaction://hlinkshowjump?jump=nextslide"/>
          </p:cNvPr>
          <p:cNvPicPr preferRelativeResize="0"/>
          <p:nvPr/>
        </p:nvPicPr>
        <p:blipFill rotWithShape="1">
          <a:blip r:embed="rId6">
            <a:alphaModFix/>
          </a:blip>
          <a:srcRect/>
          <a:stretch/>
        </p:blipFill>
        <p:spPr>
          <a:xfrm>
            <a:off x="10233751" y="122350"/>
            <a:ext cx="740124" cy="741518"/>
          </a:xfrm>
          <a:prstGeom prst="rect">
            <a:avLst/>
          </a:prstGeom>
          <a:noFill/>
          <a:ln>
            <a:noFill/>
          </a:ln>
        </p:spPr>
      </p:pic>
      <p:pic>
        <p:nvPicPr>
          <p:cNvPr id="180" name="Google Shape;180;p6"/>
          <p:cNvPicPr preferRelativeResize="0"/>
          <p:nvPr/>
        </p:nvPicPr>
        <p:blipFill rotWithShape="1">
          <a:blip r:embed="rId7">
            <a:alphaModFix/>
          </a:blip>
          <a:srcRect/>
          <a:stretch/>
        </p:blipFill>
        <p:spPr>
          <a:xfrm>
            <a:off x="692441" y="292484"/>
            <a:ext cx="1665170" cy="462626"/>
          </a:xfrm>
          <a:prstGeom prst="rect">
            <a:avLst/>
          </a:prstGeom>
          <a:noFill/>
          <a:ln>
            <a:noFill/>
          </a:ln>
        </p:spPr>
      </p:pic>
      <p:grpSp>
        <p:nvGrpSpPr>
          <p:cNvPr id="28" name="Grupo 27">
            <a:extLst>
              <a:ext uri="{FF2B5EF4-FFF2-40B4-BE49-F238E27FC236}">
                <a16:creationId xmlns:a16="http://schemas.microsoft.com/office/drawing/2014/main" id="{260D6F52-AA3D-4456-9B12-9E1A161B5412}"/>
              </a:ext>
            </a:extLst>
          </p:cNvPr>
          <p:cNvGrpSpPr/>
          <p:nvPr/>
        </p:nvGrpSpPr>
        <p:grpSpPr>
          <a:xfrm>
            <a:off x="951703" y="1589244"/>
            <a:ext cx="4482446" cy="442980"/>
            <a:chOff x="951703" y="1589244"/>
            <a:chExt cx="4084531" cy="442980"/>
          </a:xfrm>
        </p:grpSpPr>
        <p:sp>
          <p:nvSpPr>
            <p:cNvPr id="29" name="Rectángulo: esquinas redondeadas 28">
              <a:extLst>
                <a:ext uri="{FF2B5EF4-FFF2-40B4-BE49-F238E27FC236}">
                  <a16:creationId xmlns:a16="http://schemas.microsoft.com/office/drawing/2014/main" id="{B6C08CB0-0627-4878-B590-21607AD1EB5D}"/>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MX" sz="1600" dirty="0">
                <a:latin typeface="Outfit Medium" pitchFamily="2" charset="0"/>
              </a:endParaRPr>
            </a:p>
          </p:txBody>
        </p:sp>
        <p:sp>
          <p:nvSpPr>
            <p:cNvPr id="30" name="Elipse 29">
              <a:extLst>
                <a:ext uri="{FF2B5EF4-FFF2-40B4-BE49-F238E27FC236}">
                  <a16:creationId xmlns:a16="http://schemas.microsoft.com/office/drawing/2014/main" id="{5029AE34-FD33-4EA2-90E6-A74436424E6F}"/>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grpSp>
        <p:nvGrpSpPr>
          <p:cNvPr id="17" name="Google Shape;199;p7">
            <a:extLst>
              <a:ext uri="{FF2B5EF4-FFF2-40B4-BE49-F238E27FC236}">
                <a16:creationId xmlns:a16="http://schemas.microsoft.com/office/drawing/2014/main" id="{017BA920-6A76-4697-970A-B1B5F22F24BA}"/>
              </a:ext>
            </a:extLst>
          </p:cNvPr>
          <p:cNvGrpSpPr/>
          <p:nvPr/>
        </p:nvGrpSpPr>
        <p:grpSpPr>
          <a:xfrm>
            <a:off x="1383309" y="2546301"/>
            <a:ext cx="652932" cy="652932"/>
            <a:chOff x="2072276" y="1848077"/>
            <a:chExt cx="676048" cy="676048"/>
          </a:xfrm>
        </p:grpSpPr>
        <p:sp>
          <p:nvSpPr>
            <p:cNvPr id="22" name="Google Shape;200;p7">
              <a:extLst>
                <a:ext uri="{FF2B5EF4-FFF2-40B4-BE49-F238E27FC236}">
                  <a16:creationId xmlns:a16="http://schemas.microsoft.com/office/drawing/2014/main" id="{2771A9AE-7D41-4436-A1D9-BCEE4A14D08B}"/>
                </a:ext>
              </a:extLst>
            </p:cNvPr>
            <p:cNvSpPr/>
            <p:nvPr/>
          </p:nvSpPr>
          <p:spPr>
            <a:xfrm>
              <a:off x="2072276" y="1848077"/>
              <a:ext cx="676048" cy="676048"/>
            </a:xfrm>
            <a:prstGeom prst="ellipse">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565380"/>
                </a:solidFill>
                <a:latin typeface="Outfit Medium" pitchFamily="2" charset="0"/>
                <a:sym typeface="Arial"/>
              </a:endParaRPr>
            </a:p>
          </p:txBody>
        </p:sp>
        <p:sp>
          <p:nvSpPr>
            <p:cNvPr id="23" name="Google Shape;201;p7">
              <a:extLst>
                <a:ext uri="{FF2B5EF4-FFF2-40B4-BE49-F238E27FC236}">
                  <a16:creationId xmlns:a16="http://schemas.microsoft.com/office/drawing/2014/main" id="{05551A77-125A-47F4-AAB0-14334D62E240}"/>
                </a:ext>
              </a:extLst>
            </p:cNvPr>
            <p:cNvSpPr/>
            <p:nvPr/>
          </p:nvSpPr>
          <p:spPr>
            <a:xfrm>
              <a:off x="2195472" y="1967793"/>
              <a:ext cx="429655" cy="4296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dirty="0">
                  <a:solidFill>
                    <a:srgbClr val="026C4E"/>
                  </a:solidFill>
                  <a:latin typeface="Outfit Medium" pitchFamily="2" charset="0"/>
                  <a:sym typeface="Arial"/>
                </a:rPr>
                <a:t>2</a:t>
              </a:r>
              <a:endParaRPr sz="1800" b="1" dirty="0">
                <a:solidFill>
                  <a:srgbClr val="026C4E"/>
                </a:solidFill>
                <a:latin typeface="Outfit Medium" pitchFamily="2" charset="0"/>
                <a:sym typeface="Arial"/>
              </a:endParaRPr>
            </a:p>
          </p:txBody>
        </p:sp>
      </p:grpSp>
      <p:sp>
        <p:nvSpPr>
          <p:cNvPr id="32" name="Google Shape;175;p6"/>
          <p:cNvSpPr txBox="1"/>
          <p:nvPr/>
        </p:nvSpPr>
        <p:spPr>
          <a:xfrm>
            <a:off x="2200414" y="2760540"/>
            <a:ext cx="7791171" cy="1169511"/>
          </a:xfrm>
          <a:prstGeom prst="rect">
            <a:avLst/>
          </a:prstGeom>
          <a:noFill/>
          <a:ln>
            <a:noFill/>
          </a:ln>
        </p:spPr>
        <p:txBody>
          <a:bodyPr spcFirstLastPara="1" wrap="square" lIns="91425" tIns="45700" rIns="91425" bIns="45700" anchor="t" anchorCtr="0">
            <a:spAutoFit/>
          </a:bodyPr>
          <a:lstStyle/>
          <a:p>
            <a:pPr lvl="0"/>
            <a:r>
              <a:rPr lang="en-US" b="1" dirty="0">
                <a:solidFill>
                  <a:srgbClr val="026C4E"/>
                </a:solidFill>
                <a:latin typeface="Outfit Medium" pitchFamily="2" charset="0"/>
              </a:rPr>
              <a:t>How to create a predictive graph?</a:t>
            </a:r>
          </a:p>
          <a:p>
            <a:pPr marL="285750" lvl="0" indent="-285750">
              <a:buFont typeface="Arial" panose="020B0604020202020204" pitchFamily="34" charset="0"/>
              <a:buChar char="•"/>
            </a:pPr>
            <a:endParaRPr lang="es-MX" dirty="0">
              <a:solidFill>
                <a:srgbClr val="595959"/>
              </a:solidFill>
              <a:latin typeface="Outfit Medium" pitchFamily="2" charset="0"/>
            </a:endParaRPr>
          </a:p>
          <a:p>
            <a:pPr marL="285750" lvl="0" indent="-285750">
              <a:buFont typeface="Arial" panose="020B0604020202020204" pitchFamily="34" charset="0"/>
              <a:buChar char="•"/>
            </a:pPr>
            <a:r>
              <a:rPr lang="en-US" dirty="0">
                <a:solidFill>
                  <a:srgbClr val="595959"/>
                </a:solidFill>
                <a:latin typeface="Outfit Medium" pitchFamily="2" charset="0"/>
              </a:rPr>
              <a:t>Select the icon to activate the prediction tool.</a:t>
            </a:r>
          </a:p>
          <a:p>
            <a:pPr marL="285750" lvl="0" indent="-285750">
              <a:buFont typeface="Arial" panose="020B0604020202020204" pitchFamily="34" charset="0"/>
              <a:buChar char="•"/>
            </a:pPr>
            <a:r>
              <a:rPr lang="en-US" dirty="0">
                <a:solidFill>
                  <a:srgbClr val="595959"/>
                </a:solidFill>
                <a:latin typeface="Outfit Medium" pitchFamily="2" charset="0"/>
              </a:rPr>
              <a:t>Then, draw a predicted motion graph using the mouse or your finger depending on your device.</a:t>
            </a:r>
          </a:p>
        </p:txBody>
      </p:sp>
      <p:pic>
        <p:nvPicPr>
          <p:cNvPr id="33" name="Imagen 32">
            <a:extLst>
              <a:ext uri="{FF2B5EF4-FFF2-40B4-BE49-F238E27FC236}">
                <a16:creationId xmlns:a16="http://schemas.microsoft.com/office/drawing/2014/main" id="{19171C82-2889-4552-8E89-9D57088E108E}"/>
              </a:ext>
            </a:extLst>
          </p:cNvPr>
          <p:cNvPicPr>
            <a:picLocks noChangeAspect="1"/>
          </p:cNvPicPr>
          <p:nvPr/>
        </p:nvPicPr>
        <p:blipFill>
          <a:blip r:embed="rId8"/>
          <a:stretch>
            <a:fillRect/>
          </a:stretch>
        </p:blipFill>
        <p:spPr>
          <a:xfrm>
            <a:off x="5153744" y="4111191"/>
            <a:ext cx="1403785" cy="1403785"/>
          </a:xfrm>
          <a:prstGeom prst="rect">
            <a:avLst/>
          </a:prstGeom>
        </p:spPr>
      </p:pic>
    </p:spTree>
    <p:extLst>
      <p:ext uri="{BB962C8B-B14F-4D97-AF65-F5344CB8AC3E}">
        <p14:creationId xmlns:p14="http://schemas.microsoft.com/office/powerpoint/2010/main" val="469940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5" name="Rectángulo: esquinas redondeadas 14">
            <a:extLst>
              <a:ext uri="{FF2B5EF4-FFF2-40B4-BE49-F238E27FC236}">
                <a16:creationId xmlns:a16="http://schemas.microsoft.com/office/drawing/2014/main" id="{43C27C03-9ABB-4AD0-B712-A35A7071E55A}"/>
              </a:ext>
            </a:extLst>
          </p:cNvPr>
          <p:cNvSpPr/>
          <p:nvPr/>
        </p:nvSpPr>
        <p:spPr>
          <a:xfrm>
            <a:off x="951704" y="3068674"/>
            <a:ext cx="10288593" cy="3269838"/>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8" name="Imagen 17">
            <a:extLst>
              <a:ext uri="{FF2B5EF4-FFF2-40B4-BE49-F238E27FC236}">
                <a16:creationId xmlns:a16="http://schemas.microsoft.com/office/drawing/2014/main" id="{1C89D1E6-F78D-4AD8-8281-A62E65E43931}"/>
              </a:ext>
            </a:extLst>
          </p:cNvPr>
          <p:cNvPicPr>
            <a:picLocks noChangeAspect="1"/>
          </p:cNvPicPr>
          <p:nvPr/>
        </p:nvPicPr>
        <p:blipFill>
          <a:blip r:embed="rId3"/>
          <a:stretch>
            <a:fillRect/>
          </a:stretch>
        </p:blipFill>
        <p:spPr>
          <a:xfrm>
            <a:off x="1794056" y="3844226"/>
            <a:ext cx="2128366" cy="2128366"/>
          </a:xfrm>
          <a:prstGeom prst="rect">
            <a:avLst/>
          </a:prstGeom>
        </p:spPr>
      </p:pic>
      <p:sp>
        <p:nvSpPr>
          <p:cNvPr id="232" name="Google Shape;232;p8"/>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3" name="Google Shape;233;p8">
            <a:hlinkClick r:id="" action="ppaction://hlinkshowjump?jump=previousslide"/>
          </p:cNvPr>
          <p:cNvPicPr preferRelativeResize="0"/>
          <p:nvPr/>
        </p:nvPicPr>
        <p:blipFill rotWithShape="1">
          <a:blip r:embed="rId4">
            <a:alphaModFix/>
          </a:blip>
          <a:srcRect/>
          <a:stretch/>
        </p:blipFill>
        <p:spPr>
          <a:xfrm>
            <a:off x="9505034" y="123744"/>
            <a:ext cx="740124" cy="740124"/>
          </a:xfrm>
          <a:prstGeom prst="rect">
            <a:avLst/>
          </a:prstGeom>
          <a:noFill/>
          <a:ln>
            <a:noFill/>
          </a:ln>
        </p:spPr>
      </p:pic>
      <p:pic>
        <p:nvPicPr>
          <p:cNvPr id="234" name="Google Shape;234;p8">
            <a:hlinkClick r:id="rId5" action="ppaction://hlinksldjump"/>
          </p:cNvPr>
          <p:cNvPicPr preferRelativeResize="0"/>
          <p:nvPr/>
        </p:nvPicPr>
        <p:blipFill rotWithShape="1">
          <a:blip r:embed="rId6">
            <a:alphaModFix/>
          </a:blip>
          <a:srcRect/>
          <a:stretch/>
        </p:blipFill>
        <p:spPr>
          <a:xfrm>
            <a:off x="11170204" y="122350"/>
            <a:ext cx="740124" cy="740124"/>
          </a:xfrm>
          <a:prstGeom prst="rect">
            <a:avLst/>
          </a:prstGeom>
          <a:noFill/>
          <a:ln>
            <a:noFill/>
          </a:ln>
        </p:spPr>
      </p:pic>
      <p:pic>
        <p:nvPicPr>
          <p:cNvPr id="235" name="Google Shape;235;p8">
            <a:hlinkClick r:id="" action="ppaction://hlinkshowjump?jump=nextslide"/>
          </p:cNvPr>
          <p:cNvPicPr preferRelativeResize="0"/>
          <p:nvPr/>
        </p:nvPicPr>
        <p:blipFill rotWithShape="1">
          <a:blip r:embed="rId7">
            <a:alphaModFix/>
          </a:blip>
          <a:srcRect/>
          <a:stretch/>
        </p:blipFill>
        <p:spPr>
          <a:xfrm>
            <a:off x="10233751" y="122350"/>
            <a:ext cx="740124" cy="741518"/>
          </a:xfrm>
          <a:prstGeom prst="rect">
            <a:avLst/>
          </a:prstGeom>
          <a:noFill/>
          <a:ln>
            <a:noFill/>
          </a:ln>
        </p:spPr>
      </p:pic>
      <p:pic>
        <p:nvPicPr>
          <p:cNvPr id="236" name="Google Shape;236;p8"/>
          <p:cNvPicPr preferRelativeResize="0"/>
          <p:nvPr/>
        </p:nvPicPr>
        <p:blipFill rotWithShape="1">
          <a:blip r:embed="rId8">
            <a:alphaModFix/>
          </a:blip>
          <a:srcRect/>
          <a:stretch/>
        </p:blipFill>
        <p:spPr>
          <a:xfrm>
            <a:off x="692441" y="292484"/>
            <a:ext cx="1665170" cy="462626"/>
          </a:xfrm>
          <a:prstGeom prst="rect">
            <a:avLst/>
          </a:prstGeom>
          <a:noFill/>
          <a:ln>
            <a:noFill/>
          </a:ln>
        </p:spPr>
      </p:pic>
      <p:sp>
        <p:nvSpPr>
          <p:cNvPr id="237" name="Google Shape;237;p8"/>
          <p:cNvSpPr txBox="1"/>
          <p:nvPr/>
        </p:nvSpPr>
        <p:spPr>
          <a:xfrm>
            <a:off x="951704" y="2181117"/>
            <a:ext cx="10288592" cy="523180"/>
          </a:xfrm>
          <a:prstGeom prst="rect">
            <a:avLst/>
          </a:prstGeom>
          <a:noFill/>
          <a:ln>
            <a:noFill/>
          </a:ln>
        </p:spPr>
        <p:txBody>
          <a:bodyPr spcFirstLastPara="1" wrap="square" lIns="91425" tIns="45700" rIns="91425" bIns="45700" anchor="t" anchorCtr="0">
            <a:spAutoFit/>
          </a:bodyPr>
          <a:lstStyle/>
          <a:p>
            <a:pPr lvl="0" algn="just"/>
            <a:r>
              <a:rPr lang="en-US" dirty="0">
                <a:solidFill>
                  <a:srgbClr val="595959"/>
                </a:solidFill>
                <a:latin typeface="Outfit" pitchFamily="2" charset="0"/>
              </a:rPr>
              <a:t>Take a close look at the distance-time graph below. Now, you should measure your distance from a wall and try to create a graph as similar as possible by moving away from or towards the wall, as required.</a:t>
            </a:r>
          </a:p>
        </p:txBody>
      </p:sp>
      <p:grpSp>
        <p:nvGrpSpPr>
          <p:cNvPr id="238" name="Google Shape;238;p8"/>
          <p:cNvGrpSpPr/>
          <p:nvPr/>
        </p:nvGrpSpPr>
        <p:grpSpPr>
          <a:xfrm>
            <a:off x="951704" y="1589244"/>
            <a:ext cx="3554982" cy="442980"/>
            <a:chOff x="951704" y="1589244"/>
            <a:chExt cx="3270976" cy="442980"/>
          </a:xfrm>
        </p:grpSpPr>
        <p:sp>
          <p:nvSpPr>
            <p:cNvPr id="239" name="Google Shape;239;p8"/>
            <p:cNvSpPr/>
            <p:nvPr/>
          </p:nvSpPr>
          <p:spPr>
            <a:xfrm>
              <a:off x="951704" y="1589244"/>
              <a:ext cx="3270976" cy="442980"/>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lvl="0" algn="ctr"/>
              <a:r>
                <a:rPr lang="es-MX" sz="1600" dirty="0">
                  <a:solidFill>
                    <a:schemeClr val="lt1"/>
                  </a:solidFill>
                  <a:latin typeface="Outfit Medium" pitchFamily="2" charset="0"/>
                </a:rPr>
                <a:t>Data </a:t>
              </a:r>
              <a:r>
                <a:rPr lang="es-MX" sz="1600" dirty="0" err="1">
                  <a:solidFill>
                    <a:schemeClr val="lt1"/>
                  </a:solidFill>
                  <a:latin typeface="Outfit Medium" pitchFamily="2" charset="0"/>
                </a:rPr>
                <a:t>collection</a:t>
              </a:r>
              <a:endParaRPr lang="es-MX" sz="1600" dirty="0">
                <a:solidFill>
                  <a:schemeClr val="lt1"/>
                </a:solidFill>
                <a:latin typeface="Outfit Medium" pitchFamily="2" charset="0"/>
              </a:endParaRPr>
            </a:p>
          </p:txBody>
        </p:sp>
        <p:sp>
          <p:nvSpPr>
            <p:cNvPr id="240" name="Google Shape;240;p8"/>
            <p:cNvSpPr/>
            <p:nvPr/>
          </p:nvSpPr>
          <p:spPr>
            <a:xfrm>
              <a:off x="1021796" y="1659644"/>
              <a:ext cx="278241"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EAA605"/>
                  </a:solidFill>
                  <a:latin typeface="Outfit Medium" pitchFamily="2" charset="0"/>
                </a:rPr>
                <a:t>3</a:t>
              </a:r>
              <a:endParaRPr sz="1200" b="1" dirty="0">
                <a:solidFill>
                  <a:srgbClr val="EAA605"/>
                </a:solidFill>
                <a:latin typeface="Outfit Medium" pitchFamily="2" charset="0"/>
                <a:sym typeface="Arial"/>
              </a:endParaRPr>
            </a:p>
          </p:txBody>
        </p:sp>
      </p:grpSp>
      <p:pic>
        <p:nvPicPr>
          <p:cNvPr id="243" name="Google Shape;243;p8"/>
          <p:cNvPicPr preferRelativeResize="0"/>
          <p:nvPr/>
        </p:nvPicPr>
        <p:blipFill rotWithShape="1">
          <a:blip r:embed="rId9">
            <a:alphaModFix/>
          </a:blip>
          <a:srcRect/>
          <a:stretch/>
        </p:blipFill>
        <p:spPr>
          <a:xfrm>
            <a:off x="1225096" y="3180557"/>
            <a:ext cx="1122741" cy="1122741"/>
          </a:xfrm>
          <a:prstGeom prst="rect">
            <a:avLst/>
          </a:prstGeom>
          <a:noFill/>
          <a:ln>
            <a:noFill/>
          </a:ln>
        </p:spPr>
      </p:pic>
      <p:sp>
        <p:nvSpPr>
          <p:cNvPr id="2" name="Rectángulo 1"/>
          <p:cNvSpPr/>
          <p:nvPr/>
        </p:nvSpPr>
        <p:spPr>
          <a:xfrm>
            <a:off x="6742545" y="3269673"/>
            <a:ext cx="1366982" cy="166254"/>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Rectángulo 15"/>
          <p:cNvSpPr/>
          <p:nvPr/>
        </p:nvSpPr>
        <p:spPr>
          <a:xfrm>
            <a:off x="6645066" y="3282038"/>
            <a:ext cx="1858201" cy="307777"/>
          </a:xfrm>
          <a:prstGeom prst="rect">
            <a:avLst/>
          </a:prstGeom>
        </p:spPr>
        <p:txBody>
          <a:bodyPr wrap="none">
            <a:spAutoFit/>
          </a:bodyPr>
          <a:lstStyle/>
          <a:p>
            <a:pPr algn="ctr"/>
            <a:r>
              <a:rPr lang="es-MX" b="1" dirty="0">
                <a:solidFill>
                  <a:srgbClr val="026C4E"/>
                </a:solidFill>
                <a:latin typeface="Outfit Medium" pitchFamily="2" charset="0"/>
              </a:rPr>
              <a:t>PREDICTIVE GRAPH</a:t>
            </a:r>
          </a:p>
        </p:txBody>
      </p:sp>
      <p:pic>
        <p:nvPicPr>
          <p:cNvPr id="3" name="Imagen 2"/>
          <p:cNvPicPr>
            <a:picLocks noChangeAspect="1"/>
          </p:cNvPicPr>
          <p:nvPr/>
        </p:nvPicPr>
        <p:blipFill>
          <a:blip r:embed="rId10"/>
          <a:stretch>
            <a:fillRect/>
          </a:stretch>
        </p:blipFill>
        <p:spPr>
          <a:xfrm>
            <a:off x="4506686" y="3712296"/>
            <a:ext cx="5927706" cy="2260296"/>
          </a:xfrm>
          <a:prstGeom prst="rect">
            <a:avLst/>
          </a:prstGeom>
        </p:spPr>
      </p:pic>
    </p:spTree>
    <p:extLst>
      <p:ext uri="{BB962C8B-B14F-4D97-AF65-F5344CB8AC3E}">
        <p14:creationId xmlns:p14="http://schemas.microsoft.com/office/powerpoint/2010/main" val="3328607565"/>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2872</TotalTime>
  <Words>657</Words>
  <Application>Microsoft Office PowerPoint</Application>
  <PresentationFormat>Widescreen</PresentationFormat>
  <Paragraphs>88</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Outfit</vt:lpstr>
      <vt:lpstr>Outfit Medium</vt:lpstr>
      <vt:lpstr>Tema de Office</vt:lpstr>
      <vt:lpstr>PowerPoint Presentation</vt:lpstr>
      <vt:lpstr>PowerPoint Presentation</vt:lpstr>
      <vt:lpstr>PowerPoint Presentation</vt:lpstr>
      <vt:lpstr>PowerPoint Presentation</vt:lpstr>
      <vt:lpstr>PowerPoint Presentation</vt:lpstr>
      <vt:lpstr>PowerPoint Presentation</vt:lpstr>
      <vt:lpstr>XploriLab software configuration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Cami</dc:creator>
  <cp:lastModifiedBy>גלוביסנס Globisens</cp:lastModifiedBy>
  <cp:revision>36</cp:revision>
  <dcterms:created xsi:type="dcterms:W3CDTF">2024-05-06T19:31:29Z</dcterms:created>
  <dcterms:modified xsi:type="dcterms:W3CDTF">2024-12-22T16:09:11Z</dcterms:modified>
</cp:coreProperties>
</file>