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67" r:id="rId6"/>
    <p:sldId id="278" r:id="rId7"/>
    <p:sldId id="260" r:id="rId8"/>
    <p:sldId id="282" r:id="rId9"/>
    <p:sldId id="259" r:id="rId10"/>
    <p:sldId id="281" r:id="rId11"/>
    <p:sldId id="283" r:id="rId12"/>
    <p:sldId id="279" r:id="rId13"/>
    <p:sldId id="284" r:id="rId14"/>
    <p:sldId id="272" r:id="rId15"/>
    <p:sldId id="273" r:id="rId16"/>
    <p:sldId id="265"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17" clrIdx="1">
    <p:extLst>
      <p:ext uri="{19B8F6BF-5375-455C-9EA6-DF929625EA0E}">
        <p15:presenceInfo xmlns:p15="http://schemas.microsoft.com/office/powerpoint/2012/main" userId="lilo" providerId="None"/>
      </p:ext>
    </p:extLst>
  </p:cmAuthor>
  <p:cmAuthor id="3" name="Camila Vivanco" initials="CV" lastIdx="1" clrIdx="2">
    <p:extLst>
      <p:ext uri="{19B8F6BF-5375-455C-9EA6-DF929625EA0E}">
        <p15:presenceInfo xmlns:p15="http://schemas.microsoft.com/office/powerpoint/2012/main" userId="Camila Vivan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4E"/>
    <a:srgbClr val="3F3F3F"/>
    <a:srgbClr val="FE999D"/>
    <a:srgbClr val="626262"/>
    <a:srgbClr val="F3F3F3"/>
    <a:srgbClr val="F2F2F2"/>
    <a:srgbClr val="EAA605"/>
    <a:srgbClr val="569FA8"/>
    <a:srgbClr val="DD2120"/>
    <a:srgbClr val="565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A8986-7A0A-4976-B87E-47D69B2AA3F9}" type="datetimeFigureOut">
              <a:rPr lang="es-CL" smtClean="0"/>
              <a:t>22-12-2024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F2174-5A27-48DE-9BEE-27EEF9E1B5F7}" type="slidenum">
              <a:rPr lang="es-CL" smtClean="0"/>
              <a:t>‹#›</a:t>
            </a:fld>
            <a:endParaRPr lang="es-CL"/>
          </a:p>
        </p:txBody>
      </p:sp>
    </p:spTree>
    <p:extLst>
      <p:ext uri="{BB962C8B-B14F-4D97-AF65-F5344CB8AC3E}">
        <p14:creationId xmlns:p14="http://schemas.microsoft.com/office/powerpoint/2010/main" val="186130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49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795237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453706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04944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9781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3368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50567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708847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23579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300258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36774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25846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8847353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2.xml"/><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3.xml"/><Relationship Id="rId4" Type="http://schemas.openxmlformats.org/officeDocument/2006/relationships/slide" Target="slide11.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2.xml"/><Relationship Id="rId11" Type="http://schemas.openxmlformats.org/officeDocument/2006/relationships/image" Target="../media/image16.pn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slide" Target="slide2.xml"/><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9.png"/><Relationship Id="rId5" Type="http://schemas.openxmlformats.org/officeDocument/2006/relationships/image" Target="../media/image6.png"/><Relationship Id="rId10" Type="http://schemas.openxmlformats.org/officeDocument/2006/relationships/image" Target="../media/image28.svg"/><Relationship Id="rId4" Type="http://schemas.openxmlformats.org/officeDocument/2006/relationships/slide" Target="slide2.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F25A59-1C2E-41A4-931A-C611D602B75E}"/>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Light reflection: How does light bounce off a surface?</a:t>
            </a:r>
            <a:endParaRPr lang="es-CL" sz="1800" dirty="0">
              <a:solidFill>
                <a:schemeClr val="bg1"/>
              </a:solidFill>
              <a:latin typeface="Outfit Medium" pitchFamily="2" charset="0"/>
            </a:endParaRPr>
          </a:p>
        </p:txBody>
      </p:sp>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a:solidFill>
                  <a:srgbClr val="F2DCC7"/>
                </a:solidFill>
                <a:latin typeface="Outfit Medium" pitchFamily="2" charset="0"/>
              </a:rPr>
              <a:t>SCIENCE</a:t>
            </a:r>
            <a:endParaRPr lang="es-CL" sz="2800" b="1" dirty="0">
              <a:solidFill>
                <a:srgbClr val="F2DCC7"/>
              </a:solidFill>
              <a:latin typeface="Outfit Medium" pitchFamily="2" charset="0"/>
            </a:endParaRP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61">
            <a:extLst>
              <a:ext uri="{FF2B5EF4-FFF2-40B4-BE49-F238E27FC236}">
                <a16:creationId xmlns:a16="http://schemas.microsoft.com/office/drawing/2014/main" id="{FD2686B1-BA85-4FDA-A4BA-27A4E40BFA3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4" name="Grupo 23">
            <a:extLst>
              <a:ext uri="{FF2B5EF4-FFF2-40B4-BE49-F238E27FC236}">
                <a16:creationId xmlns:a16="http://schemas.microsoft.com/office/drawing/2014/main" id="{9C301606-7DDB-453C-B398-68D8CDF37B33}"/>
              </a:ext>
            </a:extLst>
          </p:cNvPr>
          <p:cNvGrpSpPr/>
          <p:nvPr/>
        </p:nvGrpSpPr>
        <p:grpSpPr>
          <a:xfrm>
            <a:off x="1233915" y="2573718"/>
            <a:ext cx="652932" cy="652932"/>
            <a:chOff x="2072276" y="1848077"/>
            <a:chExt cx="676048" cy="676048"/>
          </a:xfrm>
        </p:grpSpPr>
        <p:sp>
          <p:nvSpPr>
            <p:cNvPr id="25" name="Elipse 24">
              <a:extLst>
                <a:ext uri="{FF2B5EF4-FFF2-40B4-BE49-F238E27FC236}">
                  <a16:creationId xmlns:a16="http://schemas.microsoft.com/office/drawing/2014/main" id="{814F6E82-323E-4783-AAF9-31F15A6944D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1" name="Elipse 30">
              <a:extLst>
                <a:ext uri="{FF2B5EF4-FFF2-40B4-BE49-F238E27FC236}">
                  <a16:creationId xmlns:a16="http://schemas.microsoft.com/office/drawing/2014/main" id="{3EB8C899-90D2-4F4E-B769-6D3BB5C5DFDC}"/>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pic>
        <p:nvPicPr>
          <p:cNvPr id="35" name="Imagen 34">
            <a:extLst>
              <a:ext uri="{FF2B5EF4-FFF2-40B4-BE49-F238E27FC236}">
                <a16:creationId xmlns:a16="http://schemas.microsoft.com/office/drawing/2014/main" id="{EFD2CE5D-FA84-4527-9444-246E03D8214B}"/>
              </a:ext>
            </a:extLst>
          </p:cNvPr>
          <p:cNvPicPr>
            <a:picLocks noChangeAspect="1"/>
          </p:cNvPicPr>
          <p:nvPr/>
        </p:nvPicPr>
        <p:blipFill>
          <a:blip r:embed="rId2"/>
          <a:stretch>
            <a:fillRect/>
          </a:stretch>
        </p:blipFill>
        <p:spPr>
          <a:xfrm>
            <a:off x="2543447" y="4337262"/>
            <a:ext cx="997253" cy="997253"/>
          </a:xfrm>
          <a:prstGeom prst="rect">
            <a:avLst/>
          </a:prstGeom>
        </p:spPr>
      </p:pic>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4"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5553770" y="2919639"/>
            <a:ext cx="4168977" cy="369332"/>
          </a:xfrm>
          <a:prstGeom prst="rect">
            <a:avLst/>
          </a:prstGeom>
        </p:spPr>
        <p:txBody>
          <a:bodyPr wrap="square">
            <a:spAutoFit/>
          </a:bodyPr>
          <a:lstStyle/>
          <a:p>
            <a:pPr algn="ctr"/>
            <a:r>
              <a:rPr lang="es-MX" b="1" dirty="0">
                <a:solidFill>
                  <a:srgbClr val="026C4E"/>
                </a:solidFill>
                <a:latin typeface="Outfit Medium" pitchFamily="2" charset="0"/>
              </a:rPr>
              <a:t>GRAPH WITH MARKERS</a:t>
            </a:r>
          </a:p>
        </p:txBody>
      </p:sp>
      <p:sp>
        <p:nvSpPr>
          <p:cNvPr id="15" name="CuadroTexto 14">
            <a:extLst>
              <a:ext uri="{FF2B5EF4-FFF2-40B4-BE49-F238E27FC236}">
                <a16:creationId xmlns:a16="http://schemas.microsoft.com/office/drawing/2014/main" id="{F835D28E-6402-46C9-A03D-0F5F620F1BC3}"/>
              </a:ext>
            </a:extLst>
          </p:cNvPr>
          <p:cNvSpPr txBox="1"/>
          <p:nvPr/>
        </p:nvSpPr>
        <p:spPr>
          <a:xfrm>
            <a:off x="2005831" y="2951215"/>
            <a:ext cx="2284815" cy="954107"/>
          </a:xfrm>
          <a:prstGeom prst="rect">
            <a:avLst/>
          </a:prstGeom>
          <a:noFill/>
        </p:spPr>
        <p:txBody>
          <a:bodyPr wrap="square" rtlCol="0">
            <a:spAutoFit/>
          </a:bodyPr>
          <a:lstStyle/>
          <a:p>
            <a:r>
              <a:rPr lang="en-US" sz="1400" dirty="0">
                <a:solidFill>
                  <a:srgbClr val="626262"/>
                </a:solidFill>
                <a:latin typeface="Outfit" pitchFamily="2" charset="0"/>
              </a:rPr>
              <a:t>Use markers to add labels to the graph columns. To do this you must select the icon:</a:t>
            </a:r>
            <a:endParaRPr lang="es-MX" sz="1400" dirty="0">
              <a:solidFill>
                <a:srgbClr val="626262"/>
              </a:solidFill>
              <a:latin typeface="Outfit" pitchFamily="2" charset="0"/>
            </a:endParaRPr>
          </a:p>
        </p:txBody>
      </p:sp>
      <p:pic>
        <p:nvPicPr>
          <p:cNvPr id="4" name="Imagen 3"/>
          <p:cNvPicPr>
            <a:picLocks noChangeAspect="1"/>
          </p:cNvPicPr>
          <p:nvPr/>
        </p:nvPicPr>
        <p:blipFill>
          <a:blip r:embed="rId8"/>
          <a:stretch>
            <a:fillRect/>
          </a:stretch>
        </p:blipFill>
        <p:spPr>
          <a:xfrm>
            <a:off x="4521981" y="3448455"/>
            <a:ext cx="6232557" cy="2459334"/>
          </a:xfrm>
          <a:prstGeom prst="rect">
            <a:avLst/>
          </a:prstGeom>
        </p:spPr>
      </p:pic>
    </p:spTree>
    <p:extLst>
      <p:ext uri="{BB962C8B-B14F-4D97-AF65-F5344CB8AC3E}">
        <p14:creationId xmlns:p14="http://schemas.microsoft.com/office/powerpoint/2010/main" val="167929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9" name="CuadroTexto 8">
            <a:extLst>
              <a:ext uri="{FF2B5EF4-FFF2-40B4-BE49-F238E27FC236}">
                <a16:creationId xmlns:a16="http://schemas.microsoft.com/office/drawing/2014/main" id="{03978477-44D8-4127-B477-391A3CE34313}"/>
              </a:ext>
            </a:extLst>
          </p:cNvPr>
          <p:cNvSpPr txBox="1"/>
          <p:nvPr/>
        </p:nvSpPr>
        <p:spPr>
          <a:xfrm>
            <a:off x="2122712" y="2689341"/>
            <a:ext cx="7569927" cy="307777"/>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To add photos to the “Annotations” within a chart you must do the following:</a:t>
            </a:r>
            <a:endParaRPr lang="es-MX" sz="1400" dirty="0">
              <a:solidFill>
                <a:srgbClr val="026C4E"/>
              </a:solidFill>
              <a:latin typeface="Outfit" pitchFamily="2" charset="0"/>
            </a:endParaRP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2711" y="3271655"/>
            <a:ext cx="4283019" cy="2246769"/>
          </a:xfrm>
          <a:prstGeom prst="rect">
            <a:avLst/>
          </a:prstGeom>
        </p:spPr>
        <p:txBody>
          <a:bodyPr wrap="square">
            <a:spAutoFit/>
          </a:bodyPr>
          <a:lstStyle/>
          <a:p>
            <a:pPr marL="228600" indent="-228600">
              <a:buFont typeface="+mj-lt"/>
              <a:buAutoNum type="arabicPeriod"/>
            </a:pPr>
            <a:r>
              <a:rPr lang="es-MX" sz="1400" dirty="0" err="1">
                <a:solidFill>
                  <a:srgbClr val="026C4E"/>
                </a:solidFill>
                <a:latin typeface="Outfit" pitchFamily="2" charset="0"/>
              </a:rPr>
              <a:t>Select</a:t>
            </a:r>
            <a:r>
              <a:rPr lang="es-MX" sz="1400" dirty="0">
                <a:solidFill>
                  <a:srgbClr val="026C4E"/>
                </a:solidFill>
                <a:latin typeface="Outfit" pitchFamily="2" charset="0"/>
              </a:rPr>
              <a:t> </a:t>
            </a:r>
            <a:r>
              <a:rPr lang="es-MX" sz="1400" dirty="0" err="1">
                <a:solidFill>
                  <a:srgbClr val="026C4E"/>
                </a:solidFill>
                <a:latin typeface="Outfit" pitchFamily="2" charset="0"/>
              </a:rPr>
              <a:t>the</a:t>
            </a:r>
            <a:r>
              <a:rPr lang="es-MX" sz="1400" dirty="0">
                <a:solidFill>
                  <a:srgbClr val="026C4E"/>
                </a:solidFill>
                <a:latin typeface="Outfit" pitchFamily="2" charset="0"/>
              </a:rPr>
              <a:t> “</a:t>
            </a:r>
            <a:r>
              <a:rPr lang="es-MX" sz="1400" dirty="0" err="1">
                <a:solidFill>
                  <a:srgbClr val="026C4E"/>
                </a:solidFill>
                <a:latin typeface="Outfit" pitchFamily="2" charset="0"/>
              </a:rPr>
              <a:t>Annotation</a:t>
            </a:r>
            <a:r>
              <a:rPr lang="es-MX" sz="1400" dirty="0">
                <a:solidFill>
                  <a:srgbClr val="026C4E"/>
                </a:solidFill>
                <a:latin typeface="Outfit" pitchFamily="2" charset="0"/>
              </a:rPr>
              <a:t>” </a:t>
            </a:r>
            <a:r>
              <a:rPr lang="es-MX" sz="1400" dirty="0" err="1">
                <a:solidFill>
                  <a:srgbClr val="026C4E"/>
                </a:solidFill>
                <a:latin typeface="Outfit" pitchFamily="2" charset="0"/>
              </a:rPr>
              <a:t>icon</a:t>
            </a:r>
            <a:r>
              <a:rPr lang="es-MX" sz="1400" dirty="0">
                <a:solidFill>
                  <a:srgbClr val="026C4E"/>
                </a:solidFill>
                <a:latin typeface="Outfit" pitchFamily="2" charset="0"/>
              </a:rPr>
              <a:t>.</a:t>
            </a:r>
          </a:p>
          <a:p>
            <a:pPr marL="228600" indent="-228600">
              <a:buFont typeface="+mj-lt"/>
              <a:buAutoNum type="arabicPeriod"/>
            </a:pPr>
            <a:endParaRPr lang="es-MX" sz="1400" dirty="0">
              <a:solidFill>
                <a:srgbClr val="026C4E"/>
              </a:solidFill>
              <a:latin typeface="Outfit" pitchFamily="2" charset="0"/>
            </a:endParaRPr>
          </a:p>
          <a:p>
            <a:pPr marL="228600" indent="-228600" algn="just">
              <a:buFont typeface="+mj-lt"/>
              <a:buAutoNum type="arabicPeriod"/>
            </a:pPr>
            <a:r>
              <a:rPr lang="en-US" sz="1400" dirty="0">
                <a:solidFill>
                  <a:srgbClr val="026C4E"/>
                </a:solidFill>
                <a:latin typeface="Outfit" pitchFamily="2" charset="0"/>
              </a:rPr>
              <a:t>Click on the bar where you want to add your note</a:t>
            </a:r>
            <a:r>
              <a:rPr lang="es-MX" sz="1400" dirty="0">
                <a:solidFill>
                  <a:srgbClr val="026C4E"/>
                </a:solidFill>
                <a:latin typeface="Outfit" pitchFamily="2" charset="0"/>
              </a:rPr>
              <a:t>.</a:t>
            </a:r>
          </a:p>
          <a:p>
            <a:pPr marL="228600" indent="-228600" algn="just">
              <a:buFont typeface="+mj-lt"/>
              <a:buAutoNum type="arabicPeriod"/>
            </a:pPr>
            <a:endParaRPr lang="es-MX" sz="1400" dirty="0">
              <a:solidFill>
                <a:srgbClr val="026C4E"/>
              </a:solidFill>
              <a:latin typeface="Outfit" pitchFamily="2" charset="0"/>
            </a:endParaRPr>
          </a:p>
          <a:p>
            <a:pPr marL="228600" indent="-228600" algn="just">
              <a:buFont typeface="+mj-lt"/>
              <a:buAutoNum type="arabicPeriod"/>
            </a:pPr>
            <a:r>
              <a:rPr lang="en-US" sz="1400" dirty="0">
                <a:solidFill>
                  <a:srgbClr val="026C4E"/>
                </a:solidFill>
                <a:latin typeface="Outfit" pitchFamily="2" charset="0"/>
              </a:rPr>
              <a:t>A dialog box will open and allow you to add notes with text and </a:t>
            </a:r>
            <a:r>
              <a:rPr lang="en-US" sz="1400">
                <a:solidFill>
                  <a:srgbClr val="026C4E"/>
                </a:solidFill>
                <a:latin typeface="Outfit" pitchFamily="2" charset="0"/>
              </a:rPr>
              <a:t>images.</a:t>
            </a:r>
            <a:endParaRPr lang="es-MX" sz="1400" dirty="0">
              <a:solidFill>
                <a:srgbClr val="026C4E"/>
              </a:solidFill>
              <a:latin typeface="Outfit" pitchFamily="2" charset="0"/>
            </a:endParaRPr>
          </a:p>
          <a:p>
            <a:pPr marL="228600" indent="-228600" algn="just">
              <a:buFont typeface="+mj-lt"/>
              <a:buAutoNum type="arabicPeriod"/>
            </a:pPr>
            <a:endParaRPr lang="es-MX" sz="1400" dirty="0">
              <a:solidFill>
                <a:srgbClr val="026C4E"/>
              </a:solidFill>
              <a:latin typeface="Outfit" pitchFamily="2" charset="0"/>
            </a:endParaRPr>
          </a:p>
          <a:p>
            <a:pPr marL="228600" indent="-228600" algn="just">
              <a:buFont typeface="+mj-lt"/>
              <a:buAutoNum type="arabicPeriod"/>
            </a:pPr>
            <a:r>
              <a:rPr lang="en-US" sz="1400" dirty="0">
                <a:solidFill>
                  <a:srgbClr val="026C4E"/>
                </a:solidFill>
                <a:latin typeface="Outfit" pitchFamily="2" charset="0"/>
              </a:rPr>
              <a:t>Take a photo of the surface used for reflection and select it for the annotation image.</a:t>
            </a:r>
            <a:endParaRPr lang="es-MX" sz="1400" dirty="0">
              <a:solidFill>
                <a:srgbClr val="026C4E"/>
              </a:solidFill>
              <a:latin typeface="Outfit" pitchFamily="2" charset="0"/>
            </a:endParaRPr>
          </a:p>
        </p:txBody>
      </p:sp>
      <p:pic>
        <p:nvPicPr>
          <p:cNvPr id="2" name="Imagen 1"/>
          <p:cNvPicPr>
            <a:picLocks noChangeAspect="1"/>
          </p:cNvPicPr>
          <p:nvPr/>
        </p:nvPicPr>
        <p:blipFill>
          <a:blip r:embed="rId7"/>
          <a:stretch>
            <a:fillRect/>
          </a:stretch>
        </p:blipFill>
        <p:spPr>
          <a:xfrm>
            <a:off x="6831830" y="4287317"/>
            <a:ext cx="3153055" cy="1512614"/>
          </a:xfrm>
          <a:prstGeom prst="roundRect">
            <a:avLst>
              <a:gd name="adj" fmla="val 13076"/>
            </a:avLst>
          </a:prstGeom>
        </p:spPr>
      </p:pic>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5" name="Imagen 4">
            <a:extLst>
              <a:ext uri="{FF2B5EF4-FFF2-40B4-BE49-F238E27FC236}">
                <a16:creationId xmlns:a16="http://schemas.microsoft.com/office/drawing/2014/main" id="{B085DC2D-E0A4-46B9-827F-3E40DEBD04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8121" y="2999131"/>
            <a:ext cx="689554" cy="689554"/>
          </a:xfrm>
          <a:prstGeom prst="rect">
            <a:avLst/>
          </a:prstGeom>
        </p:spPr>
      </p:pic>
    </p:spTree>
    <p:extLst>
      <p:ext uri="{BB962C8B-B14F-4D97-AF65-F5344CB8AC3E}">
        <p14:creationId xmlns:p14="http://schemas.microsoft.com/office/powerpoint/2010/main" val="108701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61">
            <a:extLst>
              <a:ext uri="{FF2B5EF4-FFF2-40B4-BE49-F238E27FC236}">
                <a16:creationId xmlns:a16="http://schemas.microsoft.com/office/drawing/2014/main" id="{4DCD511E-5AC9-4E96-A79E-EF90BBCE301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D6DC28ED-4512-4070-B2E0-48DB43937CD9}"/>
              </a:ext>
            </a:extLst>
          </p:cNvPr>
          <p:cNvGrpSpPr/>
          <p:nvPr/>
        </p:nvGrpSpPr>
        <p:grpSpPr>
          <a:xfrm>
            <a:off x="1233915" y="2573718"/>
            <a:ext cx="652932" cy="652932"/>
            <a:chOff x="2072276" y="1848077"/>
            <a:chExt cx="676048" cy="676048"/>
          </a:xfrm>
        </p:grpSpPr>
        <p:sp>
          <p:nvSpPr>
            <p:cNvPr id="18" name="Elipse 17">
              <a:extLst>
                <a:ext uri="{FF2B5EF4-FFF2-40B4-BE49-F238E27FC236}">
                  <a16:creationId xmlns:a16="http://schemas.microsoft.com/office/drawing/2014/main" id="{0428EEE0-7EBC-48A8-B1E6-EB8C191CA994}"/>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3" name="Elipse 22">
              <a:extLst>
                <a:ext uri="{FF2B5EF4-FFF2-40B4-BE49-F238E27FC236}">
                  <a16:creationId xmlns:a16="http://schemas.microsoft.com/office/drawing/2014/main" id="{B41415CE-5FDB-4FC4-A8D2-1693F989744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4397679" y="2689341"/>
            <a:ext cx="3326552" cy="369332"/>
          </a:xfrm>
          <a:prstGeom prst="rect">
            <a:avLst/>
          </a:prstGeom>
        </p:spPr>
        <p:txBody>
          <a:bodyPr wrap="none">
            <a:spAutoFit/>
          </a:bodyPr>
          <a:lstStyle/>
          <a:p>
            <a:pPr algn="ctr"/>
            <a:r>
              <a:rPr lang="es-MX" b="1" dirty="0">
                <a:solidFill>
                  <a:srgbClr val="026C4E"/>
                </a:solidFill>
                <a:latin typeface="Outfit Medium" pitchFamily="2" charset="0"/>
              </a:rPr>
              <a:t>GRAPH WITH ANNOTATIONS</a:t>
            </a:r>
          </a:p>
        </p:txBody>
      </p:sp>
      <p:pic>
        <p:nvPicPr>
          <p:cNvPr id="2" name="Imagen 1"/>
          <p:cNvPicPr>
            <a:picLocks noChangeAspect="1"/>
          </p:cNvPicPr>
          <p:nvPr/>
        </p:nvPicPr>
        <p:blipFill>
          <a:blip r:embed="rId7"/>
          <a:stretch>
            <a:fillRect/>
          </a:stretch>
        </p:blipFill>
        <p:spPr>
          <a:xfrm>
            <a:off x="2476534" y="3151028"/>
            <a:ext cx="7238932" cy="2856444"/>
          </a:xfrm>
          <a:prstGeom prst="rect">
            <a:avLst/>
          </a:prstGeom>
        </p:spPr>
      </p:pic>
    </p:spTree>
    <p:extLst>
      <p:ext uri="{BB962C8B-B14F-4D97-AF65-F5344CB8AC3E}">
        <p14:creationId xmlns:p14="http://schemas.microsoft.com/office/powerpoint/2010/main" val="113273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2431971" y="2261754"/>
            <a:ext cx="194966" cy="365320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2743833" y="3464231"/>
            <a:ext cx="7013863" cy="1041588"/>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2166453" y="3467386"/>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2743833" y="2272520"/>
            <a:ext cx="7013864" cy="1041587"/>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2950853" y="2705775"/>
            <a:ext cx="6554181" cy="276999"/>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Looking at your measurements, which surface reflected the most and which reflected the least light?</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2950853" y="2363047"/>
            <a:ext cx="2364547"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2188179" y="2241468"/>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2950853" y="3899509"/>
            <a:ext cx="6464676" cy="276999"/>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relationship can be made between the color of the surface and its ability to reflect light?</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2950853" y="3564828"/>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evaluate</a:t>
            </a:r>
            <a:r>
              <a:rPr lang="es-CL" sz="1200" dirty="0">
                <a:solidFill>
                  <a:srgbClr val="565380"/>
                </a:solidFill>
                <a:latin typeface="Outfit Medium" pitchFamily="2" charset="0"/>
              </a:rPr>
              <a:t> </a:t>
            </a:r>
            <a:r>
              <a:rPr lang="es-CL" sz="1200" dirty="0" err="1">
                <a:solidFill>
                  <a:srgbClr val="565380"/>
                </a:solidFill>
                <a:latin typeface="Outfit Medium" pitchFamily="2" charset="0"/>
              </a:rPr>
              <a:t>the</a:t>
            </a:r>
            <a:r>
              <a:rPr lang="es-CL" sz="1200" dirty="0">
                <a:solidFill>
                  <a:srgbClr val="565380"/>
                </a:solidFill>
                <a:latin typeface="Outfit Medium" pitchFamily="2" charset="0"/>
              </a:rPr>
              <a:t> data</a:t>
            </a: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9" name="Rectángulo: esquinas redondeadas 68">
            <a:extLst>
              <a:ext uri="{FF2B5EF4-FFF2-40B4-BE49-F238E27FC236}">
                <a16:creationId xmlns:a16="http://schemas.microsoft.com/office/drawing/2014/main" id="{473C95C5-6FD1-4CF5-A79E-073485248423}"/>
              </a:ext>
            </a:extLst>
          </p:cNvPr>
          <p:cNvSpPr/>
          <p:nvPr/>
        </p:nvSpPr>
        <p:spPr>
          <a:xfrm>
            <a:off x="2743832" y="4693304"/>
            <a:ext cx="7013863" cy="122164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2166452" y="4691170"/>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2950853" y="5152901"/>
            <a:ext cx="6568676"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the reflection of light on a surface will change if it is smooth or wrinkled? Create your hypothesis and test it using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light sensor.</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2950853" y="4814546"/>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grpSp>
        <p:nvGrpSpPr>
          <p:cNvPr id="29" name="Grupo 28">
            <a:extLst>
              <a:ext uri="{FF2B5EF4-FFF2-40B4-BE49-F238E27FC236}">
                <a16:creationId xmlns:a16="http://schemas.microsoft.com/office/drawing/2014/main" id="{D70056C1-AD97-4B72-88FC-19AE4DB6A0CA}"/>
              </a:ext>
            </a:extLst>
          </p:cNvPr>
          <p:cNvGrpSpPr/>
          <p:nvPr/>
        </p:nvGrpSpPr>
        <p:grpSpPr>
          <a:xfrm>
            <a:off x="692440" y="1440319"/>
            <a:ext cx="2228313" cy="442980"/>
            <a:chOff x="951703" y="1589244"/>
            <a:chExt cx="1926377" cy="442980"/>
          </a:xfrm>
        </p:grpSpPr>
        <p:sp>
          <p:nvSpPr>
            <p:cNvPr id="30" name="Rectángulo: esquinas redondeadas 29">
              <a:extLst>
                <a:ext uri="{FF2B5EF4-FFF2-40B4-BE49-F238E27FC236}">
                  <a16:creationId xmlns:a16="http://schemas.microsoft.com/office/drawing/2014/main" id="{ACEF0D78-3445-4103-9BD2-A16E2F0EB3D3}"/>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33" name="Elipse 32">
              <a:extLst>
                <a:ext uri="{FF2B5EF4-FFF2-40B4-BE49-F238E27FC236}">
                  <a16:creationId xmlns:a16="http://schemas.microsoft.com/office/drawing/2014/main" id="{F32C3F66-2BDA-444C-84CA-3C593CBC2761}"/>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Medium" pitchFamily="2" charset="0"/>
            </a:endParaRPr>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light sensor to measure the ability of certain surfaces to reflect light and built a bar graph showing the different measurements.</a:t>
            </a:r>
            <a:endParaRPr lang="es-CL" sz="1400" dirty="0">
              <a:solidFill>
                <a:schemeClr val="tx1">
                  <a:lumMod val="65000"/>
                  <a:lumOff val="35000"/>
                </a:schemeClr>
              </a:solidFill>
              <a:latin typeface="Outfit Medium" pitchFamily="2" charset="0"/>
            </a:endParaRPr>
          </a:p>
        </p:txBody>
      </p:sp>
      <p:sp>
        <p:nvSpPr>
          <p:cNvPr id="4" name="Rectángulo 3">
            <a:extLst>
              <a:ext uri="{FF2B5EF4-FFF2-40B4-BE49-F238E27FC236}">
                <a16:creationId xmlns:a16="http://schemas.microsoft.com/office/drawing/2014/main" id="{6D49D38B-4068-4506-80C6-C6DCA0EF5AD0}"/>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hlinkClick r:id="" action="ppaction://hlinkshowjump?jump=previousslide"/>
            <a:extLst>
              <a:ext uri="{FF2B5EF4-FFF2-40B4-BE49-F238E27FC236}">
                <a16:creationId xmlns:a16="http://schemas.microsoft.com/office/drawing/2014/main" id="{F4647E07-42AC-41AE-8C42-FB95FD3846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6" name="Imagen 5">
            <a:hlinkClick r:id="rId3" action="ppaction://hlinksldjump"/>
            <a:extLst>
              <a:ext uri="{FF2B5EF4-FFF2-40B4-BE49-F238E27FC236}">
                <a16:creationId xmlns:a16="http://schemas.microsoft.com/office/drawing/2014/main" id="{60B25C88-DE08-481A-847E-2C1E8CFC18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7" name="Imagen 6">
            <a:hlinkClick r:id="" action="ppaction://hlinkshowjump?jump=nextslide"/>
            <a:extLst>
              <a:ext uri="{FF2B5EF4-FFF2-40B4-BE49-F238E27FC236}">
                <a16:creationId xmlns:a16="http://schemas.microsoft.com/office/drawing/2014/main" id="{1CE3F45F-0FA0-49B6-92B3-059A558E992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8" name="Imagen 7">
            <a:extLst>
              <a:ext uri="{FF2B5EF4-FFF2-40B4-BE49-F238E27FC236}">
                <a16:creationId xmlns:a16="http://schemas.microsoft.com/office/drawing/2014/main" id="{722CB578-4187-46D7-9955-396132B4348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6</a:t>
              </a:r>
              <a:endParaRPr lang="es-CL" sz="1200" b="1" dirty="0">
                <a:solidFill>
                  <a:srgbClr val="DD2120"/>
                </a:solidFill>
                <a:latin typeface="Outfit Medium" pitchFamily="2" charset="0"/>
              </a:endParaRPr>
            </a:p>
          </p:txBody>
        </p:sp>
      </p:gr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3" name="Rectángulo 22">
            <a:extLst>
              <a:ext uri="{FF2B5EF4-FFF2-40B4-BE49-F238E27FC236}">
                <a16:creationId xmlns:a16="http://schemas.microsoft.com/office/drawing/2014/main" id="{33A109CD-6E4D-4F3C-956F-9E6D413D933A}"/>
              </a:ext>
            </a:extLst>
          </p:cNvPr>
          <p:cNvSpPr/>
          <p:nvPr/>
        </p:nvSpPr>
        <p:spPr>
          <a:xfrm>
            <a:off x="2460641" y="3920317"/>
            <a:ext cx="8372142" cy="307777"/>
          </a:xfrm>
          <a:prstGeom prst="rect">
            <a:avLst/>
          </a:prstGeom>
        </p:spPr>
        <p:txBody>
          <a:bodyPr wrap="square" anchor="ctr">
            <a:spAutoFit/>
          </a:bodyPr>
          <a:lstStyle/>
          <a:p>
            <a:pPr algn="just"/>
            <a:r>
              <a:rPr lang="en-US" sz="1400" dirty="0">
                <a:solidFill>
                  <a:schemeClr val="tx1">
                    <a:lumMod val="65000"/>
                    <a:lumOff val="35000"/>
                  </a:schemeClr>
                </a:solidFill>
                <a:latin typeface="Outfit Medium" pitchFamily="2" charset="0"/>
              </a:rPr>
              <a:t>We analyzed the data to establish which surface reflected the most light and which reflected the least.</a:t>
            </a:r>
            <a:endParaRPr lang="es-CL" dirty="0">
              <a:solidFill>
                <a:schemeClr val="tx1">
                  <a:lumMod val="65000"/>
                  <a:lumOff val="35000"/>
                </a:schemeClr>
              </a:solidFill>
              <a:latin typeface="Outfit Medium" pitchFamily="2" charset="0"/>
            </a:endParaRPr>
          </a:p>
        </p:txBody>
      </p:sp>
      <p:sp>
        <p:nvSpPr>
          <p:cNvPr id="24" name="Rectángulo 23">
            <a:extLst>
              <a:ext uri="{FF2B5EF4-FFF2-40B4-BE49-F238E27FC236}">
                <a16:creationId xmlns:a16="http://schemas.microsoft.com/office/drawing/2014/main" id="{3C5557A0-34B6-46BD-A680-3A084E774441}"/>
              </a:ext>
            </a:extLst>
          </p:cNvPr>
          <p:cNvSpPr/>
          <p:nvPr/>
        </p:nvSpPr>
        <p:spPr>
          <a:xfrm>
            <a:off x="2460641" y="4943928"/>
            <a:ext cx="8372142" cy="523220"/>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answered questions by analyzing the relationship between light reflection and some characteristics of surfaces, such as their color or whether they are smooth or rough.</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Tree>
    <p:extLst>
      <p:ext uri="{BB962C8B-B14F-4D97-AF65-F5344CB8AC3E}">
        <p14:creationId xmlns:p14="http://schemas.microsoft.com/office/powerpoint/2010/main" val="398576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SCIENCES</a:t>
            </a:r>
          </a:p>
        </p:txBody>
      </p:sp>
      <p:sp>
        <p:nvSpPr>
          <p:cNvPr id="6" name="Título 1">
            <a:extLst>
              <a:ext uri="{FF2B5EF4-FFF2-40B4-BE49-F238E27FC236}">
                <a16:creationId xmlns:a16="http://schemas.microsoft.com/office/drawing/2014/main" id="{C965CE2B-2096-4060-A2BC-C44EB16F1CE5}"/>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chemeClr val="bg1"/>
                </a:solidFill>
                <a:latin typeface="Outfit Medium" pitchFamily="2" charset="0"/>
              </a:rPr>
              <a:t>Light reflection: How does light bounce off a surface?</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esquinas redondeadas 1">
            <a:hlinkClick r:id="rId2" action="ppaction://hlinksldjump"/>
            <a:extLst>
              <a:ext uri="{FF2B5EF4-FFF2-40B4-BE49-F238E27FC236}">
                <a16:creationId xmlns:a16="http://schemas.microsoft.com/office/drawing/2014/main" id="{40AA67C2-F90D-4FA1-9C39-A9B5A2000432}"/>
              </a:ext>
            </a:extLst>
          </p:cNvPr>
          <p:cNvSpPr/>
          <p:nvPr/>
        </p:nvSpPr>
        <p:spPr>
          <a:xfrm>
            <a:off x="7484250" y="1535226"/>
            <a:ext cx="3658671" cy="654718"/>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12" name="Rectángulo: esquinas redondeadas 11">
            <a:hlinkClick r:id="rId3" action="ppaction://hlinksldjump"/>
            <a:extLst>
              <a:ext uri="{FF2B5EF4-FFF2-40B4-BE49-F238E27FC236}">
                <a16:creationId xmlns:a16="http://schemas.microsoft.com/office/drawing/2014/main" id="{EEF09189-B792-4B1B-B9E7-9F2AF5A85DEC}"/>
              </a:ext>
            </a:extLst>
          </p:cNvPr>
          <p:cNvSpPr/>
          <p:nvPr/>
        </p:nvSpPr>
        <p:spPr>
          <a:xfrm>
            <a:off x="7484244" y="3013476"/>
            <a:ext cx="3658671" cy="654718"/>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CL" sz="1600" dirty="0">
              <a:highlight>
                <a:srgbClr val="C0C0C0"/>
              </a:highlight>
              <a:latin typeface="Outfit Medium" pitchFamily="2" charset="0"/>
            </a:endParaRPr>
          </a:p>
        </p:txBody>
      </p:sp>
      <p:sp>
        <p:nvSpPr>
          <p:cNvPr id="13" name="Rectángulo: esquinas redondeadas 12">
            <a:hlinkClick r:id="rId4" action="ppaction://hlinksldjump"/>
            <a:extLst>
              <a:ext uri="{FF2B5EF4-FFF2-40B4-BE49-F238E27FC236}">
                <a16:creationId xmlns:a16="http://schemas.microsoft.com/office/drawing/2014/main" id="{31F160CD-BD93-446D-9A44-674E6056E9B4}"/>
              </a:ext>
            </a:extLst>
          </p:cNvPr>
          <p:cNvSpPr/>
          <p:nvPr/>
        </p:nvSpPr>
        <p:spPr>
          <a:xfrm>
            <a:off x="7484244" y="3743891"/>
            <a:ext cx="3658671" cy="65471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4" name="Rectángulo: esquinas redondeadas 13">
            <a:hlinkClick r:id="rId5" action="ppaction://hlinksldjump"/>
            <a:extLst>
              <a:ext uri="{FF2B5EF4-FFF2-40B4-BE49-F238E27FC236}">
                <a16:creationId xmlns:a16="http://schemas.microsoft.com/office/drawing/2014/main" id="{244300A7-3605-4C7F-9466-A31B1F070440}"/>
              </a:ext>
            </a:extLst>
          </p:cNvPr>
          <p:cNvSpPr/>
          <p:nvPr/>
        </p:nvSpPr>
        <p:spPr>
          <a:xfrm>
            <a:off x="7484244" y="4491722"/>
            <a:ext cx="3658671" cy="65471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CL" sz="1600" dirty="0">
              <a:highlight>
                <a:srgbClr val="C0C0C0"/>
              </a:highlight>
              <a:latin typeface="Outfit Medium" pitchFamily="2" charset="0"/>
            </a:endParaRPr>
          </a:p>
        </p:txBody>
      </p:sp>
      <p:sp>
        <p:nvSpPr>
          <p:cNvPr id="9" name="Elipse 8">
            <a:extLst>
              <a:ext uri="{FF2B5EF4-FFF2-40B4-BE49-F238E27FC236}">
                <a16:creationId xmlns:a16="http://schemas.microsoft.com/office/drawing/2014/main" id="{63A73AD6-497B-47F1-802B-6F0A13293B46}"/>
              </a:ext>
            </a:extLst>
          </p:cNvPr>
          <p:cNvSpPr/>
          <p:nvPr/>
        </p:nvSpPr>
        <p:spPr>
          <a:xfrm>
            <a:off x="6617531" y="1535226"/>
            <a:ext cx="654717" cy="654717"/>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1</a:t>
            </a:r>
            <a:endParaRPr lang="es-CL" b="1" dirty="0">
              <a:solidFill>
                <a:schemeClr val="bg1"/>
              </a:solidFill>
              <a:latin typeface="Outfit Medium" pitchFamily="2" charset="0"/>
            </a:endParaRPr>
          </a:p>
        </p:txBody>
      </p:sp>
      <p:sp>
        <p:nvSpPr>
          <p:cNvPr id="11" name="Rectángulo: esquinas redondeadas 10">
            <a:hlinkClick r:id="rId6" action="ppaction://hlinksldjump"/>
            <a:extLst>
              <a:ext uri="{FF2B5EF4-FFF2-40B4-BE49-F238E27FC236}">
                <a16:creationId xmlns:a16="http://schemas.microsoft.com/office/drawing/2014/main" id="{BAA5A445-73A3-436C-A6AC-79DC3BB89D3E}"/>
              </a:ext>
            </a:extLst>
          </p:cNvPr>
          <p:cNvSpPr/>
          <p:nvPr/>
        </p:nvSpPr>
        <p:spPr>
          <a:xfrm>
            <a:off x="7484245" y="2283059"/>
            <a:ext cx="3658671" cy="654718"/>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42F41092-FADC-49F2-A7FF-376D98EDC94F}"/>
              </a:ext>
            </a:extLst>
          </p:cNvPr>
          <p:cNvSpPr/>
          <p:nvPr/>
        </p:nvSpPr>
        <p:spPr>
          <a:xfrm>
            <a:off x="6617531" y="2283058"/>
            <a:ext cx="654717" cy="654717"/>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2</a:t>
            </a:r>
            <a:endParaRPr lang="es-CL" b="1" dirty="0">
              <a:solidFill>
                <a:schemeClr val="bg1"/>
              </a:solidFill>
              <a:latin typeface="Outfit Medium" pitchFamily="2" charset="0"/>
            </a:endParaRPr>
          </a:p>
        </p:txBody>
      </p:sp>
      <p:sp>
        <p:nvSpPr>
          <p:cNvPr id="22" name="Elipse 21">
            <a:extLst>
              <a:ext uri="{FF2B5EF4-FFF2-40B4-BE49-F238E27FC236}">
                <a16:creationId xmlns:a16="http://schemas.microsoft.com/office/drawing/2014/main" id="{5D5FF9A7-8176-4F33-BD9D-4E0D6495A34C}"/>
              </a:ext>
            </a:extLst>
          </p:cNvPr>
          <p:cNvSpPr/>
          <p:nvPr/>
        </p:nvSpPr>
        <p:spPr>
          <a:xfrm>
            <a:off x="6617531" y="3013474"/>
            <a:ext cx="654717" cy="654717"/>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3</a:t>
            </a:r>
            <a:endParaRPr lang="es-CL" b="1" dirty="0">
              <a:solidFill>
                <a:schemeClr val="bg1"/>
              </a:solidFill>
              <a:latin typeface="Outfit Medium" pitchFamily="2" charset="0"/>
            </a:endParaRPr>
          </a:p>
        </p:txBody>
      </p:sp>
      <p:sp>
        <p:nvSpPr>
          <p:cNvPr id="24" name="Elipse 23">
            <a:extLst>
              <a:ext uri="{FF2B5EF4-FFF2-40B4-BE49-F238E27FC236}">
                <a16:creationId xmlns:a16="http://schemas.microsoft.com/office/drawing/2014/main" id="{5F2497C1-1DF2-4C6E-B23D-3E66D705F826}"/>
              </a:ext>
            </a:extLst>
          </p:cNvPr>
          <p:cNvSpPr/>
          <p:nvPr/>
        </p:nvSpPr>
        <p:spPr>
          <a:xfrm>
            <a:off x="6617531" y="3743888"/>
            <a:ext cx="654717" cy="654717"/>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4</a:t>
            </a:r>
            <a:endParaRPr lang="es-CL" b="1" dirty="0">
              <a:solidFill>
                <a:schemeClr val="bg1"/>
              </a:solidFill>
              <a:latin typeface="Outfit Medium" pitchFamily="2" charset="0"/>
            </a:endParaRPr>
          </a:p>
        </p:txBody>
      </p:sp>
      <p:sp>
        <p:nvSpPr>
          <p:cNvPr id="25" name="Elipse 24">
            <a:extLst>
              <a:ext uri="{FF2B5EF4-FFF2-40B4-BE49-F238E27FC236}">
                <a16:creationId xmlns:a16="http://schemas.microsoft.com/office/drawing/2014/main" id="{C01B7B2E-3CEE-42D0-86E3-2050B30DFC6A}"/>
              </a:ext>
            </a:extLst>
          </p:cNvPr>
          <p:cNvSpPr/>
          <p:nvPr/>
        </p:nvSpPr>
        <p:spPr>
          <a:xfrm>
            <a:off x="6617532" y="4491722"/>
            <a:ext cx="654717" cy="654717"/>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5</a:t>
            </a:r>
            <a:endParaRPr lang="es-CL" b="1" dirty="0">
              <a:solidFill>
                <a:schemeClr val="bg1"/>
              </a:solidFill>
              <a:latin typeface="Outfit Medium" pitchFamily="2" charset="0"/>
            </a:endParaRPr>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026C4E"/>
                </a:solidFill>
                <a:latin typeface="Outfit Medium" pitchFamily="2" charset="0"/>
              </a:rPr>
              <a:t>HOW DOES LIGHT BOUNCE OFF A SURFACE?</a:t>
            </a:r>
            <a:endParaRPr lang="es-CL" sz="1600" dirty="0">
              <a:solidFill>
                <a:srgbClr val="026C4E"/>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SCIENCES</a:t>
            </a:r>
          </a:p>
        </p:txBody>
      </p:sp>
      <p:sp>
        <p:nvSpPr>
          <p:cNvPr id="38" name="Rectángulo: esquinas redondeadas 37">
            <a:hlinkClick r:id="rId9" action="ppaction://hlinksldjump"/>
            <a:extLst>
              <a:ext uri="{FF2B5EF4-FFF2-40B4-BE49-F238E27FC236}">
                <a16:creationId xmlns:a16="http://schemas.microsoft.com/office/drawing/2014/main" id="{B6E6C5A6-8317-4C86-B53D-CF02AAEF6B21}"/>
              </a:ext>
            </a:extLst>
          </p:cNvPr>
          <p:cNvSpPr/>
          <p:nvPr/>
        </p:nvSpPr>
        <p:spPr>
          <a:xfrm>
            <a:off x="7484243" y="5239553"/>
            <a:ext cx="3658671" cy="654718"/>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39" name="Elipse 38">
            <a:extLst>
              <a:ext uri="{FF2B5EF4-FFF2-40B4-BE49-F238E27FC236}">
                <a16:creationId xmlns:a16="http://schemas.microsoft.com/office/drawing/2014/main" id="{D330CD3C-47C5-48FA-BA32-FAE20B702643}"/>
              </a:ext>
            </a:extLst>
          </p:cNvPr>
          <p:cNvSpPr/>
          <p:nvPr/>
        </p:nvSpPr>
        <p:spPr>
          <a:xfrm>
            <a:off x="6617531" y="5239553"/>
            <a:ext cx="654717" cy="654717"/>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6</a:t>
            </a:r>
            <a:endParaRPr lang="es-CL" b="1" dirty="0">
              <a:solidFill>
                <a:schemeClr val="bg1"/>
              </a:solidFill>
              <a:latin typeface="Outfit Medium" pitchFamily="2" charset="0"/>
            </a:endParaRPr>
          </a:p>
        </p:txBody>
      </p:sp>
    </p:spTree>
    <p:extLst>
      <p:ext uri="{BB962C8B-B14F-4D97-AF65-F5344CB8AC3E}">
        <p14:creationId xmlns:p14="http://schemas.microsoft.com/office/powerpoint/2010/main" val="31443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C57CD632-2CE0-4824-AB3A-0BCCCDDCBD61}"/>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246769"/>
          </a:xfrm>
          <a:prstGeom prst="rect">
            <a:avLst/>
          </a:prstGeom>
          <a:noFill/>
        </p:spPr>
        <p:txBody>
          <a:bodyPr wrap="square" rtlCol="0">
            <a:spAutoFit/>
          </a:bodyPr>
          <a:lstStyle/>
          <a:p>
            <a:pPr algn="just"/>
            <a:r>
              <a:rPr lang="en-US" sz="1400" dirty="0"/>
              <a:t>Have you ever wondered why you can see yourself in a mirror? Mirrors work because the light that hits their surface bounces off and reaches your eyes, allowing you to see your reflection. This property of light to “bounce” when it hits some surfaces is called </a:t>
            </a:r>
            <a:r>
              <a:rPr lang="es-MX" sz="1400" b="1" dirty="0" err="1">
                <a:solidFill>
                  <a:schemeClr val="tx1">
                    <a:lumMod val="65000"/>
                    <a:lumOff val="35000"/>
                  </a:schemeClr>
                </a:solidFill>
                <a:latin typeface="Outfit" pitchFamily="2" charset="0"/>
              </a:rPr>
              <a:t>reflection</a:t>
            </a:r>
            <a:r>
              <a:rPr lang="es-MX" sz="1400" b="1" dirty="0">
                <a:solidFill>
                  <a:schemeClr val="tx1">
                    <a:lumMod val="65000"/>
                    <a:lumOff val="35000"/>
                  </a:schemeClr>
                </a:solidFill>
                <a:latin typeface="Outfit" pitchFamily="2" charset="0"/>
              </a:rPr>
              <a:t>. </a:t>
            </a:r>
          </a:p>
          <a:p>
            <a:pPr algn="just"/>
            <a:endParaRPr lang="es-MX"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activity, you will learn about how different surfaces reflect light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sensor.</a:t>
            </a:r>
            <a:r>
              <a:rPr lang="es-MX" sz="1400" dirty="0">
                <a:solidFill>
                  <a:schemeClr val="tx1">
                    <a:lumMod val="65000"/>
                    <a:lumOff val="35000"/>
                  </a:schemeClr>
                </a:solidFill>
                <a:latin typeface="Outfit" pitchFamily="2" charset="0"/>
              </a:rPr>
              <a:t> </a:t>
            </a:r>
          </a:p>
          <a:p>
            <a:pPr algn="just"/>
            <a:endParaRPr lang="es-MX"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MX"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0" name="Imagen 9">
            <a:hlinkClick r:id="rId3" action="ppaction://hlinksldjump"/>
            <a:extLst>
              <a:ext uri="{FF2B5EF4-FFF2-40B4-BE49-F238E27FC236}">
                <a16:creationId xmlns:a16="http://schemas.microsoft.com/office/drawing/2014/main" id="{02DB1A94-2231-4685-99C5-53BE4FB2A6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537798"/>
            <a:ext cx="8541938" cy="57908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pitchFamily="2" charset="0"/>
              </a:rPr>
              <a:t>How does light reflect from different surfaces?</a:t>
            </a:r>
            <a:endParaRPr lang="es-MX" sz="1400" dirty="0">
              <a:latin typeface="Outfit" pitchFamily="2" charset="0"/>
            </a:endParaRP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pic>
        <p:nvPicPr>
          <p:cNvPr id="15" name="Imagen 14">
            <a:extLst>
              <a:ext uri="{FF2B5EF4-FFF2-40B4-BE49-F238E27FC236}">
                <a16:creationId xmlns:a16="http://schemas.microsoft.com/office/drawing/2014/main" id="{FA535EC0-F528-40C1-AE80-DBDF4D86CA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7508" y="2077993"/>
            <a:ext cx="4343086" cy="3317795"/>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BD18E633-671E-4460-8149-46ECC7160764}"/>
              </a:ext>
            </a:extLst>
          </p:cNvPr>
          <p:cNvSpPr/>
          <p:nvPr/>
        </p:nvSpPr>
        <p:spPr>
          <a:xfrm>
            <a:off x="951704" y="2919781"/>
            <a:ext cx="10288593" cy="341873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4" y="2181117"/>
            <a:ext cx="10517764" cy="523220"/>
          </a:xfrm>
          <a:prstGeom prst="rect">
            <a:avLst/>
          </a:prstGeom>
          <a:noFill/>
        </p:spPr>
        <p:txBody>
          <a:bodyPr wrap="square" rtlCol="0">
            <a:spAutoFit/>
          </a:bodyPr>
          <a:lstStyle/>
          <a:p>
            <a:pPr algn="just"/>
            <a:r>
              <a:rPr lang="en-US" sz="1400" dirty="0">
                <a:solidFill>
                  <a:srgbClr val="3F3F3F"/>
                </a:solidFill>
                <a:latin typeface="Outfit" pitchFamily="2" charset="0"/>
              </a:rPr>
              <a:t>Shine a flashlight on a surface and measure the intensity of the reflected light. Do this on</a:t>
            </a:r>
            <a:r>
              <a:rPr lang="es-MX" sz="1400" dirty="0">
                <a:solidFill>
                  <a:srgbClr val="3F3F3F"/>
                </a:solidFill>
                <a:latin typeface="Outfit" pitchFamily="2" charset="0"/>
              </a:rPr>
              <a:t> </a:t>
            </a:r>
            <a:r>
              <a:rPr lang="es-MX" sz="1400" b="1" dirty="0">
                <a:solidFill>
                  <a:srgbClr val="FE999D"/>
                </a:solidFill>
                <a:latin typeface="Outfit" pitchFamily="2" charset="0"/>
              </a:rPr>
              <a:t>5 </a:t>
            </a:r>
            <a:r>
              <a:rPr lang="es-MX" sz="1400" b="1" dirty="0" err="1">
                <a:solidFill>
                  <a:srgbClr val="FE999D"/>
                </a:solidFill>
                <a:latin typeface="Outfit" pitchFamily="2" charset="0"/>
              </a:rPr>
              <a:t>different</a:t>
            </a:r>
            <a:r>
              <a:rPr lang="es-MX" sz="1400" b="1" dirty="0">
                <a:solidFill>
                  <a:srgbClr val="FE999D"/>
                </a:solidFill>
                <a:latin typeface="Outfit" pitchFamily="2" charset="0"/>
              </a:rPr>
              <a:t> </a:t>
            </a:r>
            <a:r>
              <a:rPr lang="es-MX" sz="1400" b="1" dirty="0" err="1">
                <a:solidFill>
                  <a:srgbClr val="FE999D"/>
                </a:solidFill>
                <a:latin typeface="Outfit" pitchFamily="2" charset="0"/>
              </a:rPr>
              <a:t>surfaces</a:t>
            </a:r>
            <a:r>
              <a:rPr lang="es-MX" sz="1400" b="1" dirty="0">
                <a:solidFill>
                  <a:srgbClr val="FE999D"/>
                </a:solidFill>
                <a:latin typeface="Outfit" pitchFamily="2" charset="0"/>
              </a:rPr>
              <a:t> </a:t>
            </a:r>
            <a:r>
              <a:rPr lang="en-US" sz="1400" dirty="0">
                <a:solidFill>
                  <a:srgbClr val="3F3F3F"/>
                </a:solidFill>
                <a:latin typeface="Outfit" pitchFamily="2" charset="0"/>
              </a:rPr>
              <a:t>and compare the different results.</a:t>
            </a: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80" name="Grupo 79">
            <a:extLst>
              <a:ext uri="{FF2B5EF4-FFF2-40B4-BE49-F238E27FC236}">
                <a16:creationId xmlns:a16="http://schemas.microsoft.com/office/drawing/2014/main" id="{C0B167D0-ECB8-46E5-960F-54A03F2FB138}"/>
              </a:ext>
            </a:extLst>
          </p:cNvPr>
          <p:cNvGrpSpPr/>
          <p:nvPr/>
        </p:nvGrpSpPr>
        <p:grpSpPr>
          <a:xfrm>
            <a:off x="951703" y="1589244"/>
            <a:ext cx="4482446" cy="442980"/>
            <a:chOff x="951703" y="1589244"/>
            <a:chExt cx="4084531" cy="442980"/>
          </a:xfrm>
        </p:grpSpPr>
        <p:sp>
          <p:nvSpPr>
            <p:cNvPr id="51" name="Rectángulo: esquinas redondeadas 50">
              <a:extLst>
                <a:ext uri="{FF2B5EF4-FFF2-40B4-BE49-F238E27FC236}">
                  <a16:creationId xmlns:a16="http://schemas.microsoft.com/office/drawing/2014/main" id="{8B0DA7A8-4964-4513-824A-B431C3585815}"/>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2" name="Elipse 51">
              <a:extLst>
                <a:ext uri="{FF2B5EF4-FFF2-40B4-BE49-F238E27FC236}">
                  <a16:creationId xmlns:a16="http://schemas.microsoft.com/office/drawing/2014/main" id="{58D57A56-6A28-48F4-B0D8-54ACE257CED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3" name="Imagen 2">
            <a:extLst>
              <a:ext uri="{FF2B5EF4-FFF2-40B4-BE49-F238E27FC236}">
                <a16:creationId xmlns:a16="http://schemas.microsoft.com/office/drawing/2014/main" id="{7A416034-B5F3-4F14-971A-59AF95672C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388" y="3249481"/>
            <a:ext cx="6494947" cy="2633971"/>
          </a:xfrm>
          <a:prstGeom prst="rect">
            <a:avLst/>
          </a:prstGeom>
        </p:spPr>
      </p:pic>
      <p:pic>
        <p:nvPicPr>
          <p:cNvPr id="17" name="Imagen 16">
            <a:extLst>
              <a:ext uri="{FF2B5EF4-FFF2-40B4-BE49-F238E27FC236}">
                <a16:creationId xmlns:a16="http://schemas.microsoft.com/office/drawing/2014/main" id="{81AD400B-2F5D-4613-9F79-2B20E69BB6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4554" y="3249481"/>
            <a:ext cx="1456743" cy="1456743"/>
          </a:xfrm>
          <a:prstGeom prst="rect">
            <a:avLst/>
          </a:prstGeom>
        </p:spPr>
      </p:pic>
    </p:spTree>
    <p:extLst>
      <p:ext uri="{BB962C8B-B14F-4D97-AF65-F5344CB8AC3E}">
        <p14:creationId xmlns:p14="http://schemas.microsoft.com/office/powerpoint/2010/main" val="82643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96D25325-0E49-4DE3-BC9A-27E5380D6592}"/>
              </a:ext>
            </a:extLst>
          </p:cNvPr>
          <p:cNvSpPr/>
          <p:nvPr/>
        </p:nvSpPr>
        <p:spPr>
          <a:xfrm>
            <a:off x="1104103" y="3581400"/>
            <a:ext cx="4722490" cy="11088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71A5AF86-7BE0-4C90-A118-3414AF962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956" y="1742213"/>
            <a:ext cx="4482446" cy="4482446"/>
          </a:xfrm>
          <a:prstGeom prst="rect">
            <a:avLst/>
          </a:prstGeom>
        </p:spPr>
      </p:pic>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216962" y="3766504"/>
            <a:ext cx="4496771"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The “light” sensor is located at the back of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make sure it is uncovered as shown in the picture.</a:t>
            </a:r>
            <a:endParaRPr lang="es-CL" sz="1400" b="1" dirty="0">
              <a:solidFill>
                <a:schemeClr val="tx1">
                  <a:lumMod val="65000"/>
                  <a:lumOff val="35000"/>
                </a:schemeClr>
              </a:solidFill>
              <a:latin typeface="Outfit" pitchFamily="2" charset="0"/>
            </a:endParaRPr>
          </a:p>
        </p:txBody>
      </p:sp>
      <p:cxnSp>
        <p:nvCxnSpPr>
          <p:cNvPr id="3" name="Conector recto de flecha 2"/>
          <p:cNvCxnSpPr>
            <a:cxnSpLocks/>
            <a:stCxn id="15" idx="3"/>
          </p:cNvCxnSpPr>
          <p:nvPr/>
        </p:nvCxnSpPr>
        <p:spPr>
          <a:xfrm flipV="1">
            <a:off x="5826593" y="3151762"/>
            <a:ext cx="3492505" cy="984074"/>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9419129" y="2657620"/>
            <a:ext cx="772401"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o 15">
            <a:extLst>
              <a:ext uri="{FF2B5EF4-FFF2-40B4-BE49-F238E27FC236}">
                <a16:creationId xmlns:a16="http://schemas.microsoft.com/office/drawing/2014/main" id="{B2386CDD-5B81-44D9-B637-6291F5A73644}"/>
              </a:ext>
            </a:extLst>
          </p:cNvPr>
          <p:cNvGrpSpPr/>
          <p:nvPr/>
        </p:nvGrpSpPr>
        <p:grpSpPr>
          <a:xfrm>
            <a:off x="951703" y="1589244"/>
            <a:ext cx="4482446" cy="442980"/>
            <a:chOff x="951703" y="1589244"/>
            <a:chExt cx="4084531" cy="442980"/>
          </a:xfrm>
        </p:grpSpPr>
        <p:sp>
          <p:nvSpPr>
            <p:cNvPr id="17" name="Rectángulo: esquinas redondeadas 16">
              <a:extLst>
                <a:ext uri="{FF2B5EF4-FFF2-40B4-BE49-F238E27FC236}">
                  <a16:creationId xmlns:a16="http://schemas.microsoft.com/office/drawing/2014/main" id="{63A868E9-6696-4547-934E-06A6D4558D69}"/>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8" name="Elipse 17">
              <a:extLst>
                <a:ext uri="{FF2B5EF4-FFF2-40B4-BE49-F238E27FC236}">
                  <a16:creationId xmlns:a16="http://schemas.microsoft.com/office/drawing/2014/main" id="{8FDF1F29-984A-4F60-A447-E6CA4DF03EA4}"/>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136859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928662"/>
            <a:ext cx="459119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595959"/>
                </a:solidFill>
                <a:latin typeface="Outfit" pitchFamily="2" charset="0"/>
                <a:sym typeface="Arial"/>
              </a:rPr>
              <a:t>Once inside </a:t>
            </a:r>
            <a:r>
              <a:rPr lang="en-US" sz="1400" dirty="0" err="1">
                <a:solidFill>
                  <a:srgbClr val="595959"/>
                </a:solidFill>
                <a:latin typeface="Outfit" pitchFamily="2" charset="0"/>
                <a:sym typeface="Arial"/>
              </a:rPr>
              <a:t>XploriLab</a:t>
            </a:r>
            <a:r>
              <a:rPr lang="en-US" sz="1400" dirty="0">
                <a:solidFill>
                  <a:srgbClr val="595959"/>
                </a:solidFill>
                <a:latin typeface="Outfit" pitchFamily="2" charset="0"/>
                <a:sym typeface="Arial"/>
              </a:rPr>
              <a:t>, select the icon to connect the device by cable or </a:t>
            </a:r>
            <a:r>
              <a:rPr lang="en-US" sz="1400" dirty="0" err="1">
                <a:solidFill>
                  <a:srgbClr val="595959"/>
                </a:solidFill>
                <a:latin typeface="Outfit" pitchFamily="2" charset="0"/>
                <a:sym typeface="Arial"/>
              </a:rPr>
              <a:t>bluetooth</a:t>
            </a:r>
            <a:r>
              <a:rPr lang="en-US" sz="1400" dirty="0">
                <a:solidFill>
                  <a:srgbClr val="595959"/>
                </a:solidFill>
                <a:latin typeface="Outfit" pitchFamily="2" charset="0"/>
                <a:sym typeface="Arial"/>
              </a:rPr>
              <a:t> as applicable.</a:t>
            </a:r>
            <a:endParaRPr lang="en-US" sz="1400" b="1" dirty="0">
              <a:solidFill>
                <a:srgbClr val="595959"/>
              </a:solidFill>
              <a:latin typeface="Outfit" pitchFamily="2" charset="0"/>
              <a:sym typeface="Arial"/>
            </a:endParaRPr>
          </a:p>
        </p:txBody>
      </p:sp>
      <p:pic>
        <p:nvPicPr>
          <p:cNvPr id="148" name="Google Shape;148;p5"/>
          <p:cNvPicPr preferRelativeResize="0"/>
          <p:nvPr/>
        </p:nvPicPr>
        <p:blipFill rotWithShape="1">
          <a:blip r:embed="rId3">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4">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5">
            <a:alphaModFix/>
          </a:blip>
          <a:srcRect/>
          <a:stretch/>
        </p:blipFill>
        <p:spPr>
          <a:xfrm>
            <a:off x="9505034" y="123744"/>
            <a:ext cx="740124" cy="740124"/>
          </a:xfrm>
          <a:prstGeom prst="rect">
            <a:avLst/>
          </a:prstGeom>
          <a:noFill/>
          <a:ln>
            <a:noFill/>
          </a:ln>
        </p:spPr>
      </p:pic>
      <p:pic>
        <p:nvPicPr>
          <p:cNvPr id="154" name="Google Shape;154;p5">
            <a:hlinkClick r:id="rId6" action="ppaction://hlinksldjump"/>
          </p:cNvPr>
          <p:cNvPicPr preferRelativeResize="0"/>
          <p:nvPr/>
        </p:nvPicPr>
        <p:blipFill rotWithShape="1">
          <a:blip r:embed="rId7">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8">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9">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0">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1">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2">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3">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595959"/>
                </a:solidFill>
                <a:latin typeface="Outfit" pitchFamily="2" charset="0"/>
                <a:sym typeface="Arial"/>
              </a:rPr>
              <a:t>Go to the SCIENCE section and then to DATA LOGGER.</a:t>
            </a:r>
            <a:endParaRPr lang="en-US" sz="1400" b="1" dirty="0">
              <a:solidFill>
                <a:srgbClr val="595959"/>
              </a:solidFill>
              <a:latin typeface="Outfit" pitchFamily="2" charset="0"/>
              <a:sym typeface="Arial"/>
            </a:endParaRPr>
          </a:p>
        </p:txBody>
      </p:sp>
      <p:pic>
        <p:nvPicPr>
          <p:cNvPr id="169" name="Google Shape;169;p5"/>
          <p:cNvPicPr preferRelativeResize="0"/>
          <p:nvPr/>
        </p:nvPicPr>
        <p:blipFill rotWithShape="1">
          <a:blip r:embed="rId14">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pic>
        <p:nvPicPr>
          <p:cNvPr id="26" name="Imagen 25">
            <a:extLst>
              <a:ext uri="{FF2B5EF4-FFF2-40B4-BE49-F238E27FC236}">
                <a16:creationId xmlns:a16="http://schemas.microsoft.com/office/drawing/2014/main" id="{873FDCD9-42AD-474C-980A-92312728349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52309" y="2642020"/>
            <a:ext cx="3022935" cy="30229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DE1A5D77-659E-4748-94DA-4606FF2204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0403" y="2497136"/>
            <a:ext cx="2765735" cy="3801072"/>
          </a:xfrm>
          <a:prstGeom prst="rect">
            <a:avLst/>
          </a:prstGeom>
        </p:spPr>
      </p:pic>
      <p:sp>
        <p:nvSpPr>
          <p:cNvPr id="198" name="Google Shape;198;p7"/>
          <p:cNvSpPr txBox="1"/>
          <p:nvPr/>
        </p:nvSpPr>
        <p:spPr>
          <a:xfrm>
            <a:off x="2357612" y="2988630"/>
            <a:ext cx="344529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3F3F3F"/>
                </a:solidFill>
                <a:latin typeface="Outfit" pitchFamily="2" charset="0"/>
                <a:sym typeface="Arial"/>
              </a:rPr>
              <a:t>To start any configuration related to the sensors, please select the “setup” icon.</a:t>
            </a:r>
          </a:p>
          <a:p>
            <a:pPr marL="0" marR="0" lvl="0" indent="0" algn="l" rtl="0">
              <a:spcBef>
                <a:spcPts val="0"/>
              </a:spcBef>
              <a:spcAft>
                <a:spcPts val="0"/>
              </a:spcAft>
              <a:buNone/>
            </a:pPr>
            <a:endParaRPr lang="en-US" sz="1400" dirty="0">
              <a:solidFill>
                <a:srgbClr val="3F3F3F"/>
              </a:solidFill>
              <a:latin typeface="Outfit" pitchFamily="2" charset="0"/>
              <a:sym typeface="Arial"/>
            </a:endParaRPr>
          </a:p>
          <a:p>
            <a:r>
              <a:rPr lang="en-US" sz="1400" dirty="0">
                <a:solidFill>
                  <a:srgbClr val="3F3F3F"/>
                </a:solidFill>
                <a:latin typeface="Outfit" pitchFamily="2" charset="0"/>
              </a:rPr>
              <a:t>The sensor you will use for this activity is the </a:t>
            </a:r>
            <a:r>
              <a:rPr lang="en-US" sz="1400" b="1" dirty="0">
                <a:solidFill>
                  <a:srgbClr val="026C4E"/>
                </a:solidFill>
                <a:latin typeface="Outfit" pitchFamily="2" charset="0"/>
              </a:rPr>
              <a:t>light</a:t>
            </a:r>
            <a:r>
              <a:rPr lang="en-US" sz="1400" dirty="0">
                <a:solidFill>
                  <a:srgbClr val="3F3F3F"/>
                </a:solidFill>
                <a:latin typeface="Outfit" pitchFamily="2" charset="0"/>
              </a:rPr>
              <a:t> sensor and you will configure it to take </a:t>
            </a:r>
            <a:r>
              <a:rPr lang="en-US" sz="1400" b="1" dirty="0">
                <a:solidFill>
                  <a:srgbClr val="026C4E"/>
                </a:solidFill>
                <a:latin typeface="Outfit" pitchFamily="2" charset="0"/>
              </a:rPr>
              <a:t>manual measurements with a total of 10 samples </a:t>
            </a:r>
            <a:r>
              <a:rPr lang="en-US" sz="1400" dirty="0">
                <a:solidFill>
                  <a:srgbClr val="3F3F3F"/>
                </a:solidFill>
                <a:latin typeface="Outfit" pitchFamily="2" charset="0"/>
              </a:rPr>
              <a:t>(2 for each surface).</a:t>
            </a:r>
          </a:p>
          <a:p>
            <a:pPr marL="0" marR="0" lvl="0" indent="0" algn="l" rtl="0">
              <a:spcBef>
                <a:spcPts val="0"/>
              </a:spcBef>
              <a:spcAft>
                <a:spcPts val="0"/>
              </a:spcAft>
              <a:buNone/>
            </a:pPr>
            <a:endParaRPr lang="es-MX" sz="1400" dirty="0">
              <a:solidFill>
                <a:srgbClr val="3F3F3F"/>
              </a:solidFill>
              <a:latin typeface="Outfit" pitchFamily="2" charset="0"/>
            </a:endParaRPr>
          </a:p>
          <a:p>
            <a:pPr marL="0" marR="0" lvl="0" indent="0" algn="l" rtl="0">
              <a:spcBef>
                <a:spcPts val="0"/>
              </a:spcBef>
              <a:spcAft>
                <a:spcPts val="0"/>
              </a:spcAft>
              <a:buNone/>
            </a:pPr>
            <a:r>
              <a:rPr lang="en-US" sz="1400" dirty="0">
                <a:solidFill>
                  <a:srgbClr val="3F3F3F"/>
                </a:solidFill>
                <a:latin typeface="Outfit" pitchFamily="2" charset="0"/>
              </a:rPr>
              <a:t>Once the configuration has been completed, select “Apply” to save it.</a:t>
            </a:r>
            <a:endParaRPr lang="es-MX" sz="1400" dirty="0">
              <a:solidFill>
                <a:srgbClr val="3F3F3F"/>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9803149" y="2946515"/>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2031" y="5409483"/>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
        <p:nvSpPr>
          <p:cNvPr id="29" name="Rectángulo 28"/>
          <p:cNvSpPr/>
          <p:nvPr/>
        </p:nvSpPr>
        <p:spPr>
          <a:xfrm>
            <a:off x="9172583" y="5524771"/>
            <a:ext cx="221226" cy="147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a:extLst>
              <a:ext uri="{FF2B5EF4-FFF2-40B4-BE49-F238E27FC236}">
                <a16:creationId xmlns:a16="http://schemas.microsoft.com/office/drawing/2014/main" id="{D814375C-8E64-484E-9EC9-19252194926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206522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61">
            <a:extLst>
              <a:ext uri="{FF2B5EF4-FFF2-40B4-BE49-F238E27FC236}">
                <a16:creationId xmlns:a16="http://schemas.microsoft.com/office/drawing/2014/main" id="{2237F837-5B5C-4A3C-960A-F450B3F0EE7E}"/>
              </a:ext>
            </a:extLst>
          </p:cNvPr>
          <p:cNvSpPr/>
          <p:nvPr/>
        </p:nvSpPr>
        <p:spPr>
          <a:xfrm>
            <a:off x="960009" y="2574164"/>
            <a:ext cx="4959737" cy="3493194"/>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Imagen 12">
            <a:extLst>
              <a:ext uri="{FF2B5EF4-FFF2-40B4-BE49-F238E27FC236}">
                <a16:creationId xmlns:a16="http://schemas.microsoft.com/office/drawing/2014/main" id="{7DAAA6B8-D7C6-41A1-8714-440ECBA304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7942" y="3860557"/>
            <a:ext cx="2013525" cy="1547157"/>
          </a:xfrm>
          <a:prstGeom prst="rect">
            <a:avLst/>
          </a:prstGeom>
        </p:spPr>
      </p:pic>
      <p:grpSp>
        <p:nvGrpSpPr>
          <p:cNvPr id="31" name="Grupo 30">
            <a:extLst>
              <a:ext uri="{FF2B5EF4-FFF2-40B4-BE49-F238E27FC236}">
                <a16:creationId xmlns:a16="http://schemas.microsoft.com/office/drawing/2014/main" id="{197A9E7C-F6F8-4550-8526-DF5E94E8E624}"/>
              </a:ext>
            </a:extLst>
          </p:cNvPr>
          <p:cNvGrpSpPr/>
          <p:nvPr/>
        </p:nvGrpSpPr>
        <p:grpSpPr>
          <a:xfrm>
            <a:off x="1242221" y="2805331"/>
            <a:ext cx="652932" cy="652932"/>
            <a:chOff x="2072276" y="1848077"/>
            <a:chExt cx="676048" cy="676048"/>
          </a:xfrm>
        </p:grpSpPr>
        <p:sp>
          <p:nvSpPr>
            <p:cNvPr id="34" name="Elipse 33">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5" name="Elipse 34">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36" name="Rectángulo: esquinas redondeadas 61">
            <a:extLst>
              <a:ext uri="{FF2B5EF4-FFF2-40B4-BE49-F238E27FC236}">
                <a16:creationId xmlns:a16="http://schemas.microsoft.com/office/drawing/2014/main" id="{B4058BCC-9296-4CB2-A456-15E8C9FF1968}"/>
              </a:ext>
            </a:extLst>
          </p:cNvPr>
          <p:cNvSpPr/>
          <p:nvPr/>
        </p:nvSpPr>
        <p:spPr>
          <a:xfrm>
            <a:off x="6169409" y="2580047"/>
            <a:ext cx="4959737" cy="3483128"/>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7" name="Grupo 36">
            <a:extLst>
              <a:ext uri="{FF2B5EF4-FFF2-40B4-BE49-F238E27FC236}">
                <a16:creationId xmlns:a16="http://schemas.microsoft.com/office/drawing/2014/main" id="{1C41E3A9-7754-405B-9BD3-7810EBF2E2CE}"/>
              </a:ext>
            </a:extLst>
          </p:cNvPr>
          <p:cNvGrpSpPr/>
          <p:nvPr/>
        </p:nvGrpSpPr>
        <p:grpSpPr>
          <a:xfrm>
            <a:off x="6450980" y="2801970"/>
            <a:ext cx="652932" cy="652932"/>
            <a:chOff x="2072276" y="1848077"/>
            <a:chExt cx="676048" cy="676048"/>
          </a:xfrm>
        </p:grpSpPr>
        <p:sp>
          <p:nvSpPr>
            <p:cNvPr id="44" name="Elipse 43">
              <a:extLst>
                <a:ext uri="{FF2B5EF4-FFF2-40B4-BE49-F238E27FC236}">
                  <a16:creationId xmlns:a16="http://schemas.microsoft.com/office/drawing/2014/main" id="{5654C18D-1462-47AE-976A-E87C69955043}"/>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45" name="Elipse 44">
              <a:extLst>
                <a:ext uri="{FF2B5EF4-FFF2-40B4-BE49-F238E27FC236}">
                  <a16:creationId xmlns:a16="http://schemas.microsoft.com/office/drawing/2014/main" id="{40DBE7D0-FEAE-4E81-83E6-B93A9CFECF86}"/>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63" name="CuadroTexto 62">
            <a:extLst>
              <a:ext uri="{FF2B5EF4-FFF2-40B4-BE49-F238E27FC236}">
                <a16:creationId xmlns:a16="http://schemas.microsoft.com/office/drawing/2014/main" id="{6AE7B39A-0F9F-4DFA-80BE-F9AA6E6C4A1D}"/>
              </a:ext>
            </a:extLst>
          </p:cNvPr>
          <p:cNvSpPr txBox="1"/>
          <p:nvPr/>
        </p:nvSpPr>
        <p:spPr>
          <a:xfrm>
            <a:off x="2025832" y="2891195"/>
            <a:ext cx="3413148" cy="523220"/>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To use the graph you must click on the “line” icon and select the “bars” option.</a:t>
            </a:r>
            <a:endParaRPr lang="es-CL" sz="1400" dirty="0">
              <a:solidFill>
                <a:schemeClr val="tx1">
                  <a:lumMod val="75000"/>
                  <a:lumOff val="25000"/>
                </a:schemeClr>
              </a:solidFill>
              <a:latin typeface="Outfit" pitchFamily="2" charset="0"/>
            </a:endParaRP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4"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14" name="Imagen 13">
            <a:extLst>
              <a:ext uri="{FF2B5EF4-FFF2-40B4-BE49-F238E27FC236}">
                <a16:creationId xmlns:a16="http://schemas.microsoft.com/office/drawing/2014/main" id="{B57394C6-3392-4EBB-A72F-18A39C903D7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60009" y="1480648"/>
            <a:ext cx="762228" cy="761656"/>
          </a:xfrm>
          <a:prstGeom prst="rect">
            <a:avLst/>
          </a:prstGeom>
        </p:spPr>
      </p:pic>
      <p:sp>
        <p:nvSpPr>
          <p:cNvPr id="48" name="Título 47">
            <a:extLst>
              <a:ext uri="{FF2B5EF4-FFF2-40B4-BE49-F238E27FC236}">
                <a16:creationId xmlns:a16="http://schemas.microsoft.com/office/drawing/2014/main" id="{A0D9BCDA-672A-4EAF-AB92-1BA5CF04F180}"/>
              </a:ext>
            </a:extLst>
          </p:cNvPr>
          <p:cNvSpPr>
            <a:spLocks noGrp="1"/>
          </p:cNvSpPr>
          <p:nvPr>
            <p:ph type="ctrTitle"/>
          </p:nvPr>
        </p:nvSpPr>
        <p:spPr>
          <a:xfrm>
            <a:off x="2235484" y="1988085"/>
            <a:ext cx="3693176" cy="276005"/>
          </a:xfrm>
        </p:spPr>
        <p:txBody>
          <a:bodyPr anchor="ctr">
            <a:noAutofit/>
          </a:bodyPr>
          <a:lstStyle/>
          <a:p>
            <a:pPr algn="l"/>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lang="es-CL" sz="1400" dirty="0">
              <a:solidFill>
                <a:srgbClr val="565380"/>
              </a:solidFill>
              <a:latin typeface="Outfit Medium" pitchFamily="2" charset="0"/>
            </a:endParaRPr>
          </a:p>
        </p:txBody>
      </p:sp>
      <p:pic>
        <p:nvPicPr>
          <p:cNvPr id="50" name="Gráfico 49" descr="Cursor">
            <a:extLst>
              <a:ext uri="{FF2B5EF4-FFF2-40B4-BE49-F238E27FC236}">
                <a16:creationId xmlns:a16="http://schemas.microsoft.com/office/drawing/2014/main" id="{49788137-4179-46B0-BD4D-36F61930C13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3912" y="1944702"/>
            <a:ext cx="297602" cy="297602"/>
          </a:xfrm>
          <a:prstGeom prst="rect">
            <a:avLst/>
          </a:prstGeom>
        </p:spPr>
      </p:pic>
      <p:grpSp>
        <p:nvGrpSpPr>
          <p:cNvPr id="55" name="Grupo 54">
            <a:extLst>
              <a:ext uri="{FF2B5EF4-FFF2-40B4-BE49-F238E27FC236}">
                <a16:creationId xmlns:a16="http://schemas.microsoft.com/office/drawing/2014/main" id="{0B94AAD3-B671-4234-97DB-9BFEF50A21C7}"/>
              </a:ext>
            </a:extLst>
          </p:cNvPr>
          <p:cNvGrpSpPr/>
          <p:nvPr/>
        </p:nvGrpSpPr>
        <p:grpSpPr>
          <a:xfrm>
            <a:off x="1895318" y="1475110"/>
            <a:ext cx="4521557" cy="442980"/>
            <a:chOff x="951703" y="1589244"/>
            <a:chExt cx="4084531" cy="442980"/>
          </a:xfrm>
        </p:grpSpPr>
        <p:sp>
          <p:nvSpPr>
            <p:cNvPr id="56" name="Rectángulo: esquinas redondeadas 55">
              <a:extLst>
                <a:ext uri="{FF2B5EF4-FFF2-40B4-BE49-F238E27FC236}">
                  <a16:creationId xmlns:a16="http://schemas.microsoft.com/office/drawing/2014/main" id="{7301FC54-9E4A-4086-A21E-7F72E5018ECF}"/>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7" name="Elipse 56">
              <a:extLst>
                <a:ext uri="{FF2B5EF4-FFF2-40B4-BE49-F238E27FC236}">
                  <a16:creationId xmlns:a16="http://schemas.microsoft.com/office/drawing/2014/main" id="{AD8FA60D-C8E0-4E12-9B60-AE4A73544797}"/>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38" name="CuadroTexto 37">
            <a:extLst>
              <a:ext uri="{FF2B5EF4-FFF2-40B4-BE49-F238E27FC236}">
                <a16:creationId xmlns:a16="http://schemas.microsoft.com/office/drawing/2014/main" id="{A38EBB8F-46E9-4D86-9844-5C6AFA2B3752}"/>
              </a:ext>
            </a:extLst>
          </p:cNvPr>
          <p:cNvSpPr txBox="1"/>
          <p:nvPr/>
        </p:nvSpPr>
        <p:spPr>
          <a:xfrm>
            <a:off x="7385483" y="2891195"/>
            <a:ext cx="3255721" cy="1384995"/>
          </a:xfrm>
          <a:prstGeom prst="rect">
            <a:avLst/>
          </a:prstGeom>
          <a:noFill/>
        </p:spPr>
        <p:txBody>
          <a:bodyPr wrap="square" rtlCol="0">
            <a:spAutoFit/>
          </a:bodyPr>
          <a:lstStyle/>
          <a:p>
            <a:pPr algn="just"/>
            <a:r>
              <a:rPr lang="en-US" sz="1400" dirty="0">
                <a:solidFill>
                  <a:srgbClr val="3F3F3F"/>
                </a:solidFill>
                <a:latin typeface="Outfit" pitchFamily="2" charset="0"/>
              </a:rPr>
              <a:t>To take </a:t>
            </a:r>
            <a:r>
              <a:rPr lang="en-US" sz="1400" b="1" dirty="0">
                <a:solidFill>
                  <a:srgbClr val="3F3F3F"/>
                </a:solidFill>
                <a:latin typeface="Outfit" pitchFamily="2" charset="0"/>
              </a:rPr>
              <a:t>manual measurements</a:t>
            </a:r>
            <a:r>
              <a:rPr lang="en-US" sz="1400" dirty="0">
                <a:solidFill>
                  <a:srgbClr val="3F3F3F"/>
                </a:solidFill>
                <a:latin typeface="Outfit" pitchFamily="2" charset="0"/>
              </a:rPr>
              <a:t>, in addition to configuring the sensor from the </a:t>
            </a:r>
            <a:r>
              <a:rPr lang="en-US" sz="1400" dirty="0" err="1">
                <a:solidFill>
                  <a:srgbClr val="3F3F3F"/>
                </a:solidFill>
                <a:latin typeface="Outfit" pitchFamily="2" charset="0"/>
              </a:rPr>
              <a:t>XploriLab</a:t>
            </a:r>
            <a:r>
              <a:rPr lang="en-US" sz="1400" dirty="0">
                <a:solidFill>
                  <a:srgbClr val="3F3F3F"/>
                </a:solidFill>
                <a:latin typeface="Outfit" pitchFamily="2" charset="0"/>
              </a:rPr>
              <a:t>, </a:t>
            </a:r>
            <a:r>
              <a:rPr lang="en-US" sz="1400" dirty="0">
                <a:solidFill>
                  <a:srgbClr val="026C4E"/>
                </a:solidFill>
                <a:latin typeface="Outfit" pitchFamily="2" charset="0"/>
              </a:rPr>
              <a:t>you will have to press the button </a:t>
            </a:r>
            <a:r>
              <a:rPr lang="en-US" sz="1400" dirty="0">
                <a:solidFill>
                  <a:srgbClr val="3F3F3F"/>
                </a:solidFill>
                <a:latin typeface="Outfit" pitchFamily="2" charset="0"/>
              </a:rPr>
              <a:t>of the sensor being used (in this case, the light sensor) on the </a:t>
            </a:r>
            <a:r>
              <a:rPr lang="en-US" sz="1400" dirty="0" err="1">
                <a:solidFill>
                  <a:srgbClr val="3F3F3F"/>
                </a:solidFill>
                <a:latin typeface="Outfit" pitchFamily="2" charset="0"/>
              </a:rPr>
              <a:t>Xploris</a:t>
            </a:r>
            <a:r>
              <a:rPr lang="en-US" sz="1400" dirty="0">
                <a:solidFill>
                  <a:srgbClr val="3F3F3F"/>
                </a:solidFill>
                <a:latin typeface="Outfit" pitchFamily="2" charset="0"/>
              </a:rPr>
              <a:t> to take each sample.</a:t>
            </a:r>
          </a:p>
        </p:txBody>
      </p:sp>
      <p:cxnSp>
        <p:nvCxnSpPr>
          <p:cNvPr id="5" name="Conector recto de flecha 4"/>
          <p:cNvCxnSpPr/>
          <p:nvPr/>
        </p:nvCxnSpPr>
        <p:spPr>
          <a:xfrm flipV="1">
            <a:off x="2830626" y="4582026"/>
            <a:ext cx="737419" cy="983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675A591-5C1E-49FD-9A55-D360B3EB37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63946" y="4454551"/>
            <a:ext cx="1200329" cy="1200329"/>
          </a:xfrm>
          <a:prstGeom prst="rect">
            <a:avLst/>
          </a:prstGeom>
          <a:effectLst>
            <a:outerShdw blurRad="50800" dist="38100" dir="2700000" sx="101000" sy="101000" algn="tl" rotWithShape="0">
              <a:prstClr val="black">
                <a:alpha val="40000"/>
              </a:prstClr>
            </a:outerShdw>
          </a:effectLst>
        </p:spPr>
      </p:pic>
      <p:grpSp>
        <p:nvGrpSpPr>
          <p:cNvPr id="46" name="Google Shape;215;p7">
            <a:extLst>
              <a:ext uri="{FF2B5EF4-FFF2-40B4-BE49-F238E27FC236}">
                <a16:creationId xmlns:a16="http://schemas.microsoft.com/office/drawing/2014/main" id="{547289B1-FCAB-4B2E-AE4D-49472945FA74}"/>
              </a:ext>
            </a:extLst>
          </p:cNvPr>
          <p:cNvGrpSpPr/>
          <p:nvPr/>
        </p:nvGrpSpPr>
        <p:grpSpPr>
          <a:xfrm>
            <a:off x="5048897" y="4421581"/>
            <a:ext cx="246488" cy="256763"/>
            <a:chOff x="4113322" y="5382890"/>
            <a:chExt cx="357406" cy="372304"/>
          </a:xfrm>
        </p:grpSpPr>
        <p:sp>
          <p:nvSpPr>
            <p:cNvPr id="47" name="Google Shape;216;p7">
              <a:extLst>
                <a:ext uri="{FF2B5EF4-FFF2-40B4-BE49-F238E27FC236}">
                  <a16:creationId xmlns:a16="http://schemas.microsoft.com/office/drawing/2014/main" id="{CA7856FF-1B6F-4CA0-BCEC-936B7C24DF20}"/>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49" name="Google Shape;217;p7">
              <a:extLst>
                <a:ext uri="{FF2B5EF4-FFF2-40B4-BE49-F238E27FC236}">
                  <a16:creationId xmlns:a16="http://schemas.microsoft.com/office/drawing/2014/main" id="{A948370F-21C9-4E7C-B650-C7F633CC6D5E}"/>
                </a:ext>
              </a:extLst>
            </p:cNvPr>
            <p:cNvPicPr preferRelativeResize="0"/>
            <p:nvPr/>
          </p:nvPicPr>
          <p:blipFill rotWithShape="1">
            <a:blip r:embed="rId12">
              <a:alphaModFix/>
            </a:blip>
            <a:srcRect/>
            <a:stretch/>
          </p:blipFill>
          <p:spPr>
            <a:xfrm>
              <a:off x="4223288" y="5382890"/>
              <a:ext cx="238392" cy="303922"/>
            </a:xfrm>
            <a:prstGeom prst="rect">
              <a:avLst/>
            </a:prstGeom>
            <a:noFill/>
            <a:ln>
              <a:noFill/>
            </a:ln>
          </p:spPr>
        </p:pic>
      </p:grpSp>
      <p:pic>
        <p:nvPicPr>
          <p:cNvPr id="8" name="Imagen 7">
            <a:extLst>
              <a:ext uri="{FF2B5EF4-FFF2-40B4-BE49-F238E27FC236}">
                <a16:creationId xmlns:a16="http://schemas.microsoft.com/office/drawing/2014/main" id="{2394F0EE-ED06-416F-81D3-E04B31994E4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361205" y="4314015"/>
            <a:ext cx="1387768" cy="640242"/>
          </a:xfrm>
          <a:prstGeom prst="rect">
            <a:avLst/>
          </a:prstGeom>
        </p:spPr>
      </p:pic>
    </p:spTree>
    <p:extLst>
      <p:ext uri="{BB962C8B-B14F-4D97-AF65-F5344CB8AC3E}">
        <p14:creationId xmlns:p14="http://schemas.microsoft.com/office/powerpoint/2010/main" val="204560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DA3A361B-ACA0-4489-939A-2636BFB60B9C}"/>
              </a:ext>
            </a:extLst>
          </p:cNvPr>
          <p:cNvSpPr/>
          <p:nvPr/>
        </p:nvSpPr>
        <p:spPr>
          <a:xfrm>
            <a:off x="951704" y="2919781"/>
            <a:ext cx="10288593" cy="341873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0" name="Imagen 19">
            <a:extLst>
              <a:ext uri="{FF2B5EF4-FFF2-40B4-BE49-F238E27FC236}">
                <a16:creationId xmlns:a16="http://schemas.microsoft.com/office/drawing/2014/main" id="{6DB49C69-5DCF-4701-8D38-42F80D765C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47974" y="3735263"/>
            <a:ext cx="2243657" cy="2243657"/>
          </a:xfrm>
          <a:prstGeom prst="rect">
            <a:avLst/>
          </a:prstGeom>
        </p:spPr>
      </p:pic>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4"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517764"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Manually record two light measurements for each of the surfaces to be studied.</a:t>
            </a:r>
            <a:endParaRPr lang="es-MX" sz="1400" dirty="0">
              <a:solidFill>
                <a:schemeClr val="tx1">
                  <a:lumMod val="65000"/>
                  <a:lumOff val="35000"/>
                </a:schemeClr>
              </a:solidFill>
              <a:latin typeface="Outfit"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pic>
        <p:nvPicPr>
          <p:cNvPr id="42" name="Imagen 41">
            <a:extLst>
              <a:ext uri="{FF2B5EF4-FFF2-40B4-BE49-F238E27FC236}">
                <a16:creationId xmlns:a16="http://schemas.microsoft.com/office/drawing/2014/main" id="{B54D33B6-51FF-43F8-BDAA-9084D2F351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5674" y="3195157"/>
            <a:ext cx="1023335" cy="1023335"/>
          </a:xfrm>
          <a:prstGeom prst="rect">
            <a:avLst/>
          </a:prstGeom>
        </p:spPr>
      </p:pic>
      <p:sp>
        <p:nvSpPr>
          <p:cNvPr id="18" name="Rectángulo redondeado 3">
            <a:extLst>
              <a:ext uri="{FF2B5EF4-FFF2-40B4-BE49-F238E27FC236}">
                <a16:creationId xmlns:a16="http://schemas.microsoft.com/office/drawing/2014/main" id="{719CAFE2-8045-4DA8-B81D-09C8D65601B4}"/>
              </a:ext>
            </a:extLst>
          </p:cNvPr>
          <p:cNvSpPr/>
          <p:nvPr/>
        </p:nvSpPr>
        <p:spPr>
          <a:xfrm>
            <a:off x="1786876" y="3929576"/>
            <a:ext cx="426720" cy="425728"/>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ector recto de flecha 18">
            <a:extLst>
              <a:ext uri="{FF2B5EF4-FFF2-40B4-BE49-F238E27FC236}">
                <a16:creationId xmlns:a16="http://schemas.microsoft.com/office/drawing/2014/main" id="{C1AA75FA-1BD4-42D6-9249-F7C8599B91A0}"/>
              </a:ext>
            </a:extLst>
          </p:cNvPr>
          <p:cNvCxnSpPr>
            <a:cxnSpLocks/>
          </p:cNvCxnSpPr>
          <p:nvPr/>
        </p:nvCxnSpPr>
        <p:spPr>
          <a:xfrm>
            <a:off x="1330282" y="3375671"/>
            <a:ext cx="456594" cy="500465"/>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7001164" y="3158836"/>
            <a:ext cx="1191491" cy="3140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21"/>
          <p:cNvSpPr/>
          <p:nvPr/>
        </p:nvSpPr>
        <p:spPr>
          <a:xfrm>
            <a:off x="6952425" y="3098671"/>
            <a:ext cx="1489510" cy="369332"/>
          </a:xfrm>
          <a:prstGeom prst="rect">
            <a:avLst/>
          </a:prstGeom>
        </p:spPr>
        <p:txBody>
          <a:bodyPr wrap="none">
            <a:spAutoFit/>
          </a:bodyPr>
          <a:lstStyle/>
          <a:p>
            <a:pPr algn="ctr"/>
            <a:r>
              <a:rPr lang="es-MX" b="1" dirty="0">
                <a:solidFill>
                  <a:srgbClr val="026C4E"/>
                </a:solidFill>
                <a:latin typeface="Outfit Medium" pitchFamily="2" charset="0"/>
              </a:rPr>
              <a:t>LIGHT GRAPH</a:t>
            </a:r>
          </a:p>
        </p:txBody>
      </p:sp>
      <p:pic>
        <p:nvPicPr>
          <p:cNvPr id="2" name="Imagen 1"/>
          <p:cNvPicPr>
            <a:picLocks noChangeAspect="1"/>
          </p:cNvPicPr>
          <p:nvPr/>
        </p:nvPicPr>
        <p:blipFill>
          <a:blip r:embed="rId9"/>
          <a:stretch>
            <a:fillRect/>
          </a:stretch>
        </p:blipFill>
        <p:spPr>
          <a:xfrm>
            <a:off x="4424941" y="3575810"/>
            <a:ext cx="6319085" cy="2403110"/>
          </a:xfrm>
          <a:prstGeom prst="rect">
            <a:avLst/>
          </a:prstGeom>
        </p:spPr>
      </p:pic>
    </p:spTree>
    <p:extLst>
      <p:ext uri="{BB962C8B-B14F-4D97-AF65-F5344CB8AC3E}">
        <p14:creationId xmlns:p14="http://schemas.microsoft.com/office/powerpoint/2010/main" val="4857793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8876</TotalTime>
  <Words>695</Words>
  <Application>Microsoft Office PowerPoint</Application>
  <PresentationFormat>Widescreen</PresentationFormat>
  <Paragraphs>95</Paragraphs>
  <Slides>15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Oblivian Text</vt:lpstr>
      <vt:lpstr>Outfit</vt:lpstr>
      <vt:lpstr>Outfit Medium</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גלוביסנס Globisens</cp:lastModifiedBy>
  <cp:revision>137</cp:revision>
  <dcterms:created xsi:type="dcterms:W3CDTF">2024-05-06T19:31:29Z</dcterms:created>
  <dcterms:modified xsi:type="dcterms:W3CDTF">2024-12-22T15:03:11Z</dcterms:modified>
</cp:coreProperties>
</file>