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74" r:id="rId6"/>
    <p:sldId id="262" r:id="rId7"/>
    <p:sldId id="272" r:id="rId8"/>
    <p:sldId id="273" r:id="rId9"/>
    <p:sldId id="265" r:id="rId1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 initials="C" lastIdx="2" clrIdx="0"/>
  <p:cmAuthor id="2" name="lilo" initials="l" lastIdx="19" clrIdx="1"/>
  <p:cmAuthor id="3" name="matiasvergara@efectoeducativo.cl" initials="m" lastIdx="4" clrIdx="2">
    <p:extLst>
      <p:ext uri="{19B8F6BF-5375-455C-9EA6-DF929625EA0E}">
        <p15:presenceInfo xmlns:p15="http://schemas.microsoft.com/office/powerpoint/2012/main" userId="matiasvergara@efectoeducativo.cl" providerId="None"/>
      </p:ext>
    </p:extLst>
  </p:cmAuthor>
  <p:cmAuthor id="4" name="Camila Vivanco" initials="CV" lastIdx="4" clrIdx="3">
    <p:extLst>
      <p:ext uri="{19B8F6BF-5375-455C-9EA6-DF929625EA0E}">
        <p15:presenceInfo xmlns:p15="http://schemas.microsoft.com/office/powerpoint/2012/main" userId="Camila Vivan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4E"/>
    <a:srgbClr val="EAA605"/>
    <a:srgbClr val="FE999D"/>
    <a:srgbClr val="569FA8"/>
    <a:srgbClr val="DD2120"/>
    <a:srgbClr val="565380"/>
    <a:srgbClr val="F2D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4-08-23T10:57:48.341" idx="2">
    <p:pos x="10" y="10"/>
    <p:text>redondear bordes cuadro</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BFC9F-6054-4712-AB3F-A6BB8C257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338E934-7BF3-4994-96A9-4F072EA6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37DBEFF-52D2-4747-9C12-BB48FF1E3B98}"/>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A1E9EC25-B888-449B-911E-1FA1E86E180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F715A-53D2-4D49-9034-DB326AFCE0BA}"/>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8486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C7F5-BA87-4BB9-BE71-D186F6022A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76F425-1DFD-4A15-8F28-2E32E1E649C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21F7BC-6FB7-49B1-AF6C-2F4D4860AF6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3E491305-6D3E-48FC-8C4F-D60D68F166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6F4F45-E25F-4D2A-89BA-5D9BD22AD1D5}"/>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05080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D5D743-0055-4C30-BCF8-7C2779D4B2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577714-7BE9-4350-AF55-B7294B0AC93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1DC24A-6249-44E6-87C9-AE17DF0D0041}"/>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9B4A6A49-9401-4E28-B2F9-C2CAC1916B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719820-97C8-401B-BE17-4DD7AB731FBC}"/>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098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7045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F4AD-BEB9-45D7-BC23-5DE8A0702B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0CAA9D7-D34C-4D4D-8984-FBF6C6EE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15DDE8-252D-4831-9FC6-59BF55B0BF9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4475B809-1989-4F8E-BBA9-96BC4A417E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E19388-A6AC-4C47-A150-82A256DF5D4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2301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89E7F-E460-4C13-9370-E89759232B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09A75-8894-4869-BCCE-7DAE84BD60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BCFF93C-9399-45B8-BBCA-8D28FA570E9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57E2E82-CF99-4CD3-A7A7-CDE71620551A}"/>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D93B78DD-AE53-4BC9-9A47-890D704331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3C7E39-FC20-475C-B4D9-8909A04D8AB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349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F37D8-C9AC-485D-A718-68D6764D17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A6CD3E-7A5D-4D7D-9551-2741DBCF0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3427F55-81A2-4EE8-87A7-3A17FD00B75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D7747B-21A2-4FEA-AA82-FDCC7F1DB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A5DDC36-BAF9-446D-A873-2AEF593458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6808D7-3E5E-4609-B53E-A324018D467D}"/>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8" name="Marcador de pie de página 7">
            <a:extLst>
              <a:ext uri="{FF2B5EF4-FFF2-40B4-BE49-F238E27FC236}">
                <a16:creationId xmlns:a16="http://schemas.microsoft.com/office/drawing/2014/main" id="{22281E78-6C9E-4987-BB10-4C3638702C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F72F2F-F62D-40BE-A999-351B0ACEDC9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11129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ECB63-16BD-4032-AB6B-93294E60D2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622B50F-3ED4-412F-B1DE-EE38B7506E5F}"/>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4" name="Marcador de pie de página 3">
            <a:extLst>
              <a:ext uri="{FF2B5EF4-FFF2-40B4-BE49-F238E27FC236}">
                <a16:creationId xmlns:a16="http://schemas.microsoft.com/office/drawing/2014/main" id="{5686F87E-2821-404D-9C72-3634CFFAD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AB58BCF-ED3F-4A19-9F80-9FE9E33E7E6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33667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3FCDC-74B6-4DCB-8316-825F51AD865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3" name="Marcador de pie de página 2">
            <a:extLst>
              <a:ext uri="{FF2B5EF4-FFF2-40B4-BE49-F238E27FC236}">
                <a16:creationId xmlns:a16="http://schemas.microsoft.com/office/drawing/2014/main" id="{D104969E-BC15-448F-B972-860B33B64C1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14F6123-4CEA-4073-A8F1-4D6DA65ADB41}"/>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7454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8536-1033-464D-92B3-DD1D1EA5A5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BE134-2880-4461-8111-CA6EA201A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B6113B-DCE5-469D-BF84-BD0D8AF8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C066DA-6386-48D4-ACB4-AE46987E1F1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BD04F123-F492-4269-9031-D156E9F8A01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FBB64-90A3-45D8-BDE8-16528D6737FD}"/>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0232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8D3AB-68BD-4FA4-9185-40AA9D6B51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ACFCF9-8707-448E-A978-180E4F17F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69CD55-9F1B-4959-BDEC-342A5C6BD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C7542AD-919B-4AED-89A4-0B6062AC86D4}"/>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CD19C382-7424-4F89-B0B4-344B33C568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248032-B409-4D97-B68D-9F0599602EA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2151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1C79BA-7DC3-4BFD-8D81-8364C28B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BE518A9-DC46-4642-BCDE-E6994F150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FB981F5-030F-4E23-A643-D0323D529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33D8ACB-678B-4701-9839-C77EB1B10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FB61BB8-087C-4B61-85E9-138DC5C39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48AE-74DE-4272-9F9E-945616CE4C1B}" type="slidenum">
              <a:rPr lang="es-CL" smtClean="0"/>
              <a:t>‹#›</a:t>
            </a:fld>
            <a:endParaRPr lang="es-CL"/>
          </a:p>
        </p:txBody>
      </p:sp>
    </p:spTree>
    <p:extLst>
      <p:ext uri="{BB962C8B-B14F-4D97-AF65-F5344CB8AC3E}">
        <p14:creationId xmlns:p14="http://schemas.microsoft.com/office/powerpoint/2010/main" val="232242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6.xml"/><Relationship Id="rId7"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5F25A59-1C2E-41A4-931A-C611D602B75E}"/>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dirty="0">
                <a:solidFill>
                  <a:schemeClr val="bg1"/>
                </a:solidFill>
                <a:latin typeface="Outfit Medium" pitchFamily="2" charset="0"/>
              </a:rPr>
              <a:t>Light and shade: Where is it cooler?</a:t>
            </a:r>
            <a:endParaRPr lang="es-CL" sz="1800" dirty="0">
              <a:solidFill>
                <a:schemeClr val="bg1"/>
              </a:solidFill>
              <a:latin typeface="Outfit Medium" pitchFamily="2" charset="0"/>
            </a:endParaRPr>
          </a:p>
        </p:txBody>
      </p:sp>
      <p:pic>
        <p:nvPicPr>
          <p:cNvPr id="19" name="Imagen 18">
            <a:extLst>
              <a:ext uri="{FF2B5EF4-FFF2-40B4-BE49-F238E27FC236}">
                <a16:creationId xmlns:a16="http://schemas.microsoft.com/office/drawing/2014/main" id="{911A875C-8CA0-4B6C-A116-458A85883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20" name="Título 1">
            <a:extLst>
              <a:ext uri="{FF2B5EF4-FFF2-40B4-BE49-F238E27FC236}">
                <a16:creationId xmlns:a16="http://schemas.microsoft.com/office/drawing/2014/main" id="{92957794-2290-4943-B272-445DB6FDEA7D}"/>
              </a:ext>
            </a:extLst>
          </p:cNvPr>
          <p:cNvSpPr txBox="1">
            <a:spLocks/>
          </p:cNvSpPr>
          <p:nvPr/>
        </p:nvSpPr>
        <p:spPr>
          <a:xfrm>
            <a:off x="8854751" y="4651557"/>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a:t>
            </a:r>
          </a:p>
        </p:txBody>
      </p:sp>
      <p:pic>
        <p:nvPicPr>
          <p:cNvPr id="24" name="Imagen 23">
            <a:extLst>
              <a:ext uri="{FF2B5EF4-FFF2-40B4-BE49-F238E27FC236}">
                <a16:creationId xmlns:a16="http://schemas.microsoft.com/office/drawing/2014/main" id="{3C26FF35-7FD8-4808-8FE0-37E4F50D2F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7469" y="445533"/>
            <a:ext cx="2941284" cy="817164"/>
          </a:xfrm>
          <a:prstGeom prst="rect">
            <a:avLst/>
          </a:prstGeom>
        </p:spPr>
      </p:pic>
    </p:spTree>
    <p:extLst>
      <p:ext uri="{BB962C8B-B14F-4D97-AF65-F5344CB8AC3E}">
        <p14:creationId xmlns:p14="http://schemas.microsoft.com/office/powerpoint/2010/main" val="195805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B1F95398-100E-4615-8465-885D908BFF20}"/>
              </a:ext>
            </a:extLst>
          </p:cNvPr>
          <p:cNvSpPr/>
          <p:nvPr/>
        </p:nvSpPr>
        <p:spPr>
          <a:xfrm>
            <a:off x="0" y="-155"/>
            <a:ext cx="5574471" cy="6858156"/>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esquinas redondeadas 1">
            <a:hlinkClick r:id="rId2" action="ppaction://hlinksldjump"/>
            <a:extLst>
              <a:ext uri="{FF2B5EF4-FFF2-40B4-BE49-F238E27FC236}">
                <a16:creationId xmlns:a16="http://schemas.microsoft.com/office/drawing/2014/main" id="{40AA67C2-F90D-4FA1-9C39-A9B5A2000432}"/>
              </a:ext>
            </a:extLst>
          </p:cNvPr>
          <p:cNvSpPr/>
          <p:nvPr/>
        </p:nvSpPr>
        <p:spPr>
          <a:xfrm>
            <a:off x="7484250" y="1535226"/>
            <a:ext cx="3658671" cy="654718"/>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12" name="Rectángulo: esquinas redondeadas 11">
            <a:hlinkClick r:id="rId3" action="ppaction://hlinksldjump"/>
            <a:extLst>
              <a:ext uri="{FF2B5EF4-FFF2-40B4-BE49-F238E27FC236}">
                <a16:creationId xmlns:a16="http://schemas.microsoft.com/office/drawing/2014/main" id="{EEF09189-B792-4B1B-B9E7-9F2AF5A85DEC}"/>
              </a:ext>
            </a:extLst>
          </p:cNvPr>
          <p:cNvSpPr/>
          <p:nvPr/>
        </p:nvSpPr>
        <p:spPr>
          <a:xfrm>
            <a:off x="7484244" y="3013476"/>
            <a:ext cx="3658671" cy="654718"/>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CL" sz="1600" dirty="0">
              <a:highlight>
                <a:srgbClr val="C0C0C0"/>
              </a:highlight>
              <a:latin typeface="Outfit Medium" pitchFamily="2" charset="0"/>
            </a:endParaRPr>
          </a:p>
        </p:txBody>
      </p:sp>
      <p:sp>
        <p:nvSpPr>
          <p:cNvPr id="14" name="Rectángulo: esquinas redondeadas 13">
            <a:hlinkClick r:id="rId4" action="ppaction://hlinksldjump"/>
            <a:extLst>
              <a:ext uri="{FF2B5EF4-FFF2-40B4-BE49-F238E27FC236}">
                <a16:creationId xmlns:a16="http://schemas.microsoft.com/office/drawing/2014/main" id="{244300A7-3605-4C7F-9466-A31B1F070440}"/>
              </a:ext>
            </a:extLst>
          </p:cNvPr>
          <p:cNvSpPr/>
          <p:nvPr/>
        </p:nvSpPr>
        <p:spPr>
          <a:xfrm>
            <a:off x="7484244" y="3761307"/>
            <a:ext cx="3658671" cy="654718"/>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CL" sz="1600" dirty="0">
              <a:highlight>
                <a:srgbClr val="C0C0C0"/>
              </a:highlight>
              <a:latin typeface="Outfit Medium" pitchFamily="2" charset="0"/>
            </a:endParaRPr>
          </a:p>
        </p:txBody>
      </p:sp>
      <p:sp>
        <p:nvSpPr>
          <p:cNvPr id="9" name="Elipse 8">
            <a:extLst>
              <a:ext uri="{FF2B5EF4-FFF2-40B4-BE49-F238E27FC236}">
                <a16:creationId xmlns:a16="http://schemas.microsoft.com/office/drawing/2014/main" id="{63A73AD6-497B-47F1-802B-6F0A13293B46}"/>
              </a:ext>
            </a:extLst>
          </p:cNvPr>
          <p:cNvSpPr/>
          <p:nvPr/>
        </p:nvSpPr>
        <p:spPr>
          <a:xfrm>
            <a:off x="6617531" y="1535226"/>
            <a:ext cx="654717" cy="654717"/>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blivian Text" panose="00000500000000000000" pitchFamily="50" charset="0"/>
              </a:rPr>
              <a:t>1</a:t>
            </a:r>
            <a:endParaRPr lang="es-CL" b="1" dirty="0">
              <a:solidFill>
                <a:schemeClr val="bg1"/>
              </a:solidFill>
              <a:latin typeface="Oblivian Text" panose="00000500000000000000" pitchFamily="50" charset="0"/>
            </a:endParaRPr>
          </a:p>
        </p:txBody>
      </p:sp>
      <p:sp>
        <p:nvSpPr>
          <p:cNvPr id="11" name="Rectángulo: esquinas redondeadas 10">
            <a:hlinkClick r:id="rId5" action="ppaction://hlinksldjump"/>
            <a:extLst>
              <a:ext uri="{FF2B5EF4-FFF2-40B4-BE49-F238E27FC236}">
                <a16:creationId xmlns:a16="http://schemas.microsoft.com/office/drawing/2014/main" id="{BAA5A445-73A3-436C-A6AC-79DC3BB89D3E}"/>
              </a:ext>
            </a:extLst>
          </p:cNvPr>
          <p:cNvSpPr/>
          <p:nvPr/>
        </p:nvSpPr>
        <p:spPr>
          <a:xfrm>
            <a:off x="7484245" y="2283059"/>
            <a:ext cx="3658671" cy="654718"/>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1" name="Elipse 20">
            <a:extLst>
              <a:ext uri="{FF2B5EF4-FFF2-40B4-BE49-F238E27FC236}">
                <a16:creationId xmlns:a16="http://schemas.microsoft.com/office/drawing/2014/main" id="{42F41092-FADC-49F2-A7FF-376D98EDC94F}"/>
              </a:ext>
            </a:extLst>
          </p:cNvPr>
          <p:cNvSpPr/>
          <p:nvPr/>
        </p:nvSpPr>
        <p:spPr>
          <a:xfrm>
            <a:off x="6617531" y="2283058"/>
            <a:ext cx="654717" cy="654717"/>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blivian Text" panose="00000500000000000000" pitchFamily="50" charset="0"/>
              </a:rPr>
              <a:t>2</a:t>
            </a:r>
            <a:endParaRPr lang="es-CL" b="1" dirty="0">
              <a:solidFill>
                <a:schemeClr val="bg1"/>
              </a:solidFill>
              <a:latin typeface="Oblivian Text" panose="00000500000000000000" pitchFamily="50" charset="0"/>
            </a:endParaRPr>
          </a:p>
        </p:txBody>
      </p:sp>
      <p:sp>
        <p:nvSpPr>
          <p:cNvPr id="22" name="Elipse 21">
            <a:extLst>
              <a:ext uri="{FF2B5EF4-FFF2-40B4-BE49-F238E27FC236}">
                <a16:creationId xmlns:a16="http://schemas.microsoft.com/office/drawing/2014/main" id="{5D5FF9A7-8176-4F33-BD9D-4E0D6495A34C}"/>
              </a:ext>
            </a:extLst>
          </p:cNvPr>
          <p:cNvSpPr/>
          <p:nvPr/>
        </p:nvSpPr>
        <p:spPr>
          <a:xfrm>
            <a:off x="6617531" y="3013474"/>
            <a:ext cx="654717" cy="654717"/>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blivian Text" panose="00000500000000000000" pitchFamily="50" charset="0"/>
              </a:rPr>
              <a:t>3</a:t>
            </a:r>
            <a:endParaRPr lang="es-CL" b="1" dirty="0">
              <a:solidFill>
                <a:schemeClr val="bg1"/>
              </a:solidFill>
              <a:latin typeface="Oblivian Text" panose="00000500000000000000" pitchFamily="50" charset="0"/>
            </a:endParaRPr>
          </a:p>
        </p:txBody>
      </p:sp>
      <p:sp>
        <p:nvSpPr>
          <p:cNvPr id="25" name="Elipse 24">
            <a:extLst>
              <a:ext uri="{FF2B5EF4-FFF2-40B4-BE49-F238E27FC236}">
                <a16:creationId xmlns:a16="http://schemas.microsoft.com/office/drawing/2014/main" id="{C01B7B2E-3CEE-42D0-86E3-2050B30DFC6A}"/>
              </a:ext>
            </a:extLst>
          </p:cNvPr>
          <p:cNvSpPr/>
          <p:nvPr/>
        </p:nvSpPr>
        <p:spPr>
          <a:xfrm>
            <a:off x="6617532" y="3761307"/>
            <a:ext cx="654717" cy="654717"/>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blivian Text" panose="00000500000000000000" pitchFamily="50" charset="0"/>
              </a:rPr>
              <a:t>4</a:t>
            </a:r>
            <a:endParaRPr lang="es-CL" b="1" dirty="0">
              <a:solidFill>
                <a:schemeClr val="bg1"/>
              </a:solidFill>
              <a:latin typeface="Oblivian Text" panose="00000500000000000000" pitchFamily="50" charset="0"/>
            </a:endParaRPr>
          </a:p>
        </p:txBody>
      </p:sp>
      <p:pic>
        <p:nvPicPr>
          <p:cNvPr id="18" name="Imagen 17">
            <a:extLst>
              <a:ext uri="{FF2B5EF4-FFF2-40B4-BE49-F238E27FC236}">
                <a16:creationId xmlns:a16="http://schemas.microsoft.com/office/drawing/2014/main" id="{BC9E59C6-5B9E-43AD-AB60-E9A7AF4540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850" y="5894271"/>
            <a:ext cx="1802449" cy="500766"/>
          </a:xfrm>
          <a:prstGeom prst="rect">
            <a:avLst/>
          </a:prstGeom>
        </p:spPr>
      </p:pic>
      <p:sp>
        <p:nvSpPr>
          <p:cNvPr id="4" name="Título 1">
            <a:extLst>
              <a:ext uri="{FF2B5EF4-FFF2-40B4-BE49-F238E27FC236}">
                <a16:creationId xmlns:a16="http://schemas.microsoft.com/office/drawing/2014/main" id="{C5F25A59-1C2E-41A4-931A-C611D602B75E}"/>
              </a:ext>
            </a:extLst>
          </p:cNvPr>
          <p:cNvSpPr txBox="1">
            <a:spLocks/>
          </p:cNvSpPr>
          <p:nvPr/>
        </p:nvSpPr>
        <p:spPr>
          <a:xfrm>
            <a:off x="5918285" y="656711"/>
            <a:ext cx="5973668" cy="481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600" dirty="0">
                <a:solidFill>
                  <a:srgbClr val="026C4E"/>
                </a:solidFill>
                <a:latin typeface="Outfit Medium" pitchFamily="2" charset="0"/>
              </a:rPr>
              <a:t>WHERE IS IT COOLER?</a:t>
            </a:r>
            <a:endParaRPr lang="es-CL" sz="1600" dirty="0">
              <a:solidFill>
                <a:srgbClr val="026C4E"/>
              </a:solidFill>
              <a:latin typeface="Outfit Medium" pitchFamily="2" charset="0"/>
            </a:endParaRPr>
          </a:p>
        </p:txBody>
      </p:sp>
      <p:pic>
        <p:nvPicPr>
          <p:cNvPr id="36" name="Imagen 35">
            <a:extLst>
              <a:ext uri="{FF2B5EF4-FFF2-40B4-BE49-F238E27FC236}">
                <a16:creationId xmlns:a16="http://schemas.microsoft.com/office/drawing/2014/main" id="{2D1EB9A2-4493-4C2A-8D3B-D523D48ED4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075" y="2613384"/>
            <a:ext cx="2857308" cy="917731"/>
          </a:xfrm>
          <a:prstGeom prst="rect">
            <a:avLst/>
          </a:prstGeom>
        </p:spPr>
      </p:pic>
      <p:sp>
        <p:nvSpPr>
          <p:cNvPr id="37" name="Título 1">
            <a:extLst>
              <a:ext uri="{FF2B5EF4-FFF2-40B4-BE49-F238E27FC236}">
                <a16:creationId xmlns:a16="http://schemas.microsoft.com/office/drawing/2014/main" id="{602B3B6B-5B58-4B56-8535-054478D638B2}"/>
              </a:ext>
            </a:extLst>
          </p:cNvPr>
          <p:cNvSpPr txBox="1">
            <a:spLocks/>
          </p:cNvSpPr>
          <p:nvPr/>
        </p:nvSpPr>
        <p:spPr>
          <a:xfrm>
            <a:off x="1466728" y="3531115"/>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2800" b="1" dirty="0">
                <a:solidFill>
                  <a:srgbClr val="F2DCC7"/>
                </a:solidFill>
                <a:latin typeface="Outfit Medium" pitchFamily="2" charset="0"/>
              </a:rPr>
              <a:t>SCIENCES</a:t>
            </a:r>
          </a:p>
        </p:txBody>
      </p:sp>
      <p:sp>
        <p:nvSpPr>
          <p:cNvPr id="38" name="Rectángulo: esquinas redondeadas 37">
            <a:hlinkClick r:id="rId8" action="ppaction://hlinksldjump"/>
            <a:extLst>
              <a:ext uri="{FF2B5EF4-FFF2-40B4-BE49-F238E27FC236}">
                <a16:creationId xmlns:a16="http://schemas.microsoft.com/office/drawing/2014/main" id="{B6E6C5A6-8317-4C86-B53D-CF02AAEF6B21}"/>
              </a:ext>
            </a:extLst>
          </p:cNvPr>
          <p:cNvSpPr/>
          <p:nvPr/>
        </p:nvSpPr>
        <p:spPr>
          <a:xfrm>
            <a:off x="7484243" y="4509137"/>
            <a:ext cx="3658671" cy="654718"/>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39" name="Elipse 38">
            <a:extLst>
              <a:ext uri="{FF2B5EF4-FFF2-40B4-BE49-F238E27FC236}">
                <a16:creationId xmlns:a16="http://schemas.microsoft.com/office/drawing/2014/main" id="{D330CD3C-47C5-48FA-BA32-FAE20B702643}"/>
              </a:ext>
            </a:extLst>
          </p:cNvPr>
          <p:cNvSpPr/>
          <p:nvPr/>
        </p:nvSpPr>
        <p:spPr>
          <a:xfrm>
            <a:off x="6617531" y="4509138"/>
            <a:ext cx="654717" cy="654717"/>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blivian Text" panose="00000500000000000000" pitchFamily="50" charset="0"/>
              </a:rPr>
              <a:t>5</a:t>
            </a:r>
            <a:endParaRPr lang="es-CL" b="1" dirty="0">
              <a:solidFill>
                <a:schemeClr val="bg1"/>
              </a:solidFill>
              <a:latin typeface="Oblivian Text" panose="00000500000000000000" pitchFamily="50" charset="0"/>
            </a:endParaRPr>
          </a:p>
        </p:txBody>
      </p:sp>
    </p:spTree>
    <p:extLst>
      <p:ext uri="{BB962C8B-B14F-4D97-AF65-F5344CB8AC3E}">
        <p14:creationId xmlns:p14="http://schemas.microsoft.com/office/powerpoint/2010/main" val="314430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9519DCC0-46BF-496D-838D-6FBD2E40437C}"/>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Rectángulo 25">
            <a:extLst>
              <a:ext uri="{FF2B5EF4-FFF2-40B4-BE49-F238E27FC236}">
                <a16:creationId xmlns:a16="http://schemas.microsoft.com/office/drawing/2014/main" id="{AE1FC77A-D02E-4EA5-A36A-ABB61F267C3E}"/>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03978477-44D8-4127-B477-391A3CE34313}"/>
              </a:ext>
            </a:extLst>
          </p:cNvPr>
          <p:cNvSpPr txBox="1"/>
          <p:nvPr/>
        </p:nvSpPr>
        <p:spPr>
          <a:xfrm>
            <a:off x="951703" y="2211665"/>
            <a:ext cx="4979504" cy="2246769"/>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Have you ever seen several animals taking refuge under the shade of a tree on a hot day? This happens because we living beings must maintain our body temperature and, to do so, it is necessary to take shelter when environmental conditions are challenging.</a:t>
            </a:r>
            <a:r>
              <a:rPr lang="es-CL" sz="1400" dirty="0">
                <a:solidFill>
                  <a:schemeClr val="tx1">
                    <a:lumMod val="65000"/>
                    <a:lumOff val="35000"/>
                  </a:schemeClr>
                </a:solidFill>
                <a:latin typeface="Outfit" pitchFamily="2" charset="0"/>
              </a:rPr>
              <a:t>  </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That is why in this class you will analyze the temperature in different areas of your school to find the coolest areas using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temperature sensor.</a:t>
            </a:r>
            <a:r>
              <a:rPr lang="es-CL" sz="1400" dirty="0">
                <a:solidFill>
                  <a:schemeClr val="tx1">
                    <a:lumMod val="65000"/>
                    <a:lumOff val="35000"/>
                  </a:schemeClr>
                </a:solidFill>
                <a:latin typeface="Outfit" pitchFamily="2" charset="0"/>
              </a:rPr>
              <a:t> </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question you will answer will be:</a:t>
            </a:r>
            <a:endParaRPr lang="es-CL" sz="1400" dirty="0">
              <a:solidFill>
                <a:schemeClr val="tx1">
                  <a:lumMod val="65000"/>
                  <a:lumOff val="35000"/>
                </a:schemeClr>
              </a:solidFill>
              <a:latin typeface="Outfit" pitchFamily="2" charset="0"/>
            </a:endParaRPr>
          </a:p>
        </p:txBody>
      </p:sp>
      <p:pic>
        <p:nvPicPr>
          <p:cNvPr id="6" name="Imagen 5">
            <a:hlinkClick r:id="" action="ppaction://hlinkshowjump?jump=previousslide"/>
            <a:extLst>
              <a:ext uri="{FF2B5EF4-FFF2-40B4-BE49-F238E27FC236}">
                <a16:creationId xmlns:a16="http://schemas.microsoft.com/office/drawing/2014/main" id="{0A2D01A1-31CB-4F32-BA69-763AF980D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10" name="Imagen 9">
            <a:hlinkClick r:id="rId3" action="ppaction://hlinksldjump"/>
            <a:extLst>
              <a:ext uri="{FF2B5EF4-FFF2-40B4-BE49-F238E27FC236}">
                <a16:creationId xmlns:a16="http://schemas.microsoft.com/office/drawing/2014/main" id="{02DB1A94-2231-4685-99C5-53BE4FB2A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13" name="Imagen 12">
            <a:hlinkClick r:id="" action="ppaction://hlinkshowjump?jump=nextslide"/>
            <a:extLst>
              <a:ext uri="{FF2B5EF4-FFF2-40B4-BE49-F238E27FC236}">
                <a16:creationId xmlns:a16="http://schemas.microsoft.com/office/drawing/2014/main" id="{761C0C95-8ECE-40D2-A289-5C9AEFB251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sp>
        <p:nvSpPr>
          <p:cNvPr id="25" name="Rectángulo: esquinas redondeadas 24">
            <a:extLst>
              <a:ext uri="{FF2B5EF4-FFF2-40B4-BE49-F238E27FC236}">
                <a16:creationId xmlns:a16="http://schemas.microsoft.com/office/drawing/2014/main" id="{D5764C50-BC06-4A72-A965-1DB3F72DF660}"/>
              </a:ext>
            </a:extLst>
          </p:cNvPr>
          <p:cNvSpPr/>
          <p:nvPr/>
        </p:nvSpPr>
        <p:spPr>
          <a:xfrm>
            <a:off x="1825031" y="5581064"/>
            <a:ext cx="8541938" cy="541493"/>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utfit" pitchFamily="2" charset="0"/>
              </a:rPr>
              <a:t>Which areas of my school have the lowest temperatures?</a:t>
            </a:r>
            <a:endParaRPr lang="es-CL" sz="1400" b="1" dirty="0">
              <a:latin typeface="Outfit" pitchFamily="2" charset="0"/>
            </a:endParaRPr>
          </a:p>
        </p:txBody>
      </p:sp>
      <p:pic>
        <p:nvPicPr>
          <p:cNvPr id="29" name="Imagen 28">
            <a:extLst>
              <a:ext uri="{FF2B5EF4-FFF2-40B4-BE49-F238E27FC236}">
                <a16:creationId xmlns:a16="http://schemas.microsoft.com/office/drawing/2014/main" id="{21FA532C-7D6F-43CC-ACDF-E80EB21A4E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4" name="Grupo 33">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2"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35" name="Elipse 34">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blivian Text" panose="00000500000000000000" pitchFamily="50" charset="0"/>
                </a:rPr>
                <a:t>1</a:t>
              </a:r>
              <a:endParaRPr lang="es-CL" sz="1200" b="1" dirty="0">
                <a:solidFill>
                  <a:srgbClr val="569FA8"/>
                </a:solidFill>
                <a:latin typeface="Oblivian Text" panose="00000500000000000000" pitchFamily="50" charset="0"/>
              </a:endParaRPr>
            </a:p>
          </p:txBody>
        </p:sp>
      </p:grpSp>
      <p:pic>
        <p:nvPicPr>
          <p:cNvPr id="3" name="Imagen 2">
            <a:extLst>
              <a:ext uri="{FF2B5EF4-FFF2-40B4-BE49-F238E27FC236}">
                <a16:creationId xmlns:a16="http://schemas.microsoft.com/office/drawing/2014/main" id="{B2FBC17E-E644-40E5-A088-D7DD4D7E4B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7746" y="1799049"/>
            <a:ext cx="3787557" cy="3259901"/>
          </a:xfrm>
          <a:prstGeom prst="rect">
            <a:avLst/>
          </a:prstGeom>
        </p:spPr>
      </p:pic>
    </p:spTree>
    <p:extLst>
      <p:ext uri="{BB962C8B-B14F-4D97-AF65-F5344CB8AC3E}">
        <p14:creationId xmlns:p14="http://schemas.microsoft.com/office/powerpoint/2010/main" val="425568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0B54E010-BB39-4BC3-80D2-82FF0BDA82AA}"/>
              </a:ext>
            </a:extLst>
          </p:cNvPr>
          <p:cNvSpPr/>
          <p:nvPr/>
        </p:nvSpPr>
        <p:spPr>
          <a:xfrm>
            <a:off x="951703" y="3350668"/>
            <a:ext cx="10288593" cy="3025471"/>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CuadroTexto 8">
            <a:extLst>
              <a:ext uri="{FF2B5EF4-FFF2-40B4-BE49-F238E27FC236}">
                <a16:creationId xmlns:a16="http://schemas.microsoft.com/office/drawing/2014/main" id="{03978477-44D8-4127-B477-391A3CE34313}"/>
              </a:ext>
            </a:extLst>
          </p:cNvPr>
          <p:cNvSpPr txBox="1"/>
          <p:nvPr/>
        </p:nvSpPr>
        <p:spPr>
          <a:xfrm>
            <a:off x="951704" y="2181117"/>
            <a:ext cx="10288592" cy="954107"/>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Walk around your school looking for the coolest area. Use the external temperature sensor on your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and observe the values on the sensor's display. Position yourself in different areas: an open and sunny area, a shady area, a humid area, a hallway or room inside the school, an area with vegetation, among others. You can make notes if necessary to record the different temperatures.</a:t>
            </a:r>
            <a:endParaRPr lang="es-CL" sz="1400" b="1" dirty="0">
              <a:solidFill>
                <a:schemeClr val="tx1">
                  <a:lumMod val="65000"/>
                  <a:lumOff val="35000"/>
                </a:schemeClr>
              </a:solidFill>
              <a:latin typeface="Outfit" pitchFamily="2" charset="0"/>
            </a:endParaRPr>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3"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80" name="Grupo 79">
            <a:extLst>
              <a:ext uri="{FF2B5EF4-FFF2-40B4-BE49-F238E27FC236}">
                <a16:creationId xmlns:a16="http://schemas.microsoft.com/office/drawing/2014/main" id="{C0B167D0-ECB8-46E5-960F-54A03F2FB138}"/>
              </a:ext>
            </a:extLst>
          </p:cNvPr>
          <p:cNvGrpSpPr/>
          <p:nvPr/>
        </p:nvGrpSpPr>
        <p:grpSpPr>
          <a:xfrm>
            <a:off x="951703" y="1589244"/>
            <a:ext cx="4482446" cy="442980"/>
            <a:chOff x="951703" y="1589244"/>
            <a:chExt cx="4084531" cy="442980"/>
          </a:xfrm>
        </p:grpSpPr>
        <p:sp>
          <p:nvSpPr>
            <p:cNvPr id="51" name="Rectángulo: esquinas redondeadas 50">
              <a:extLst>
                <a:ext uri="{FF2B5EF4-FFF2-40B4-BE49-F238E27FC236}">
                  <a16:creationId xmlns:a16="http://schemas.microsoft.com/office/drawing/2014/main" id="{8B0DA7A8-4964-4513-824A-B431C3585815}"/>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52" name="Elipse 51">
              <a:extLst>
                <a:ext uri="{FF2B5EF4-FFF2-40B4-BE49-F238E27FC236}">
                  <a16:creationId xmlns:a16="http://schemas.microsoft.com/office/drawing/2014/main" id="{58D57A56-6A28-48F4-B0D8-54ACE257CED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8" name="Imagen 7">
            <a:extLst>
              <a:ext uri="{FF2B5EF4-FFF2-40B4-BE49-F238E27FC236}">
                <a16:creationId xmlns:a16="http://schemas.microsoft.com/office/drawing/2014/main" id="{81F75410-508B-4D9F-B0BD-CFB50D590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4169" y="3561462"/>
            <a:ext cx="5188569" cy="2820632"/>
          </a:xfrm>
          <a:prstGeom prst="rect">
            <a:avLst/>
          </a:prstGeom>
        </p:spPr>
      </p:pic>
      <p:pic>
        <p:nvPicPr>
          <p:cNvPr id="5" name="Imagen 4">
            <a:extLst>
              <a:ext uri="{FF2B5EF4-FFF2-40B4-BE49-F238E27FC236}">
                <a16:creationId xmlns:a16="http://schemas.microsoft.com/office/drawing/2014/main" id="{A53D320C-8EEE-4B8B-AA0F-CCE44BA3D9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3497" y="3561462"/>
            <a:ext cx="1128361" cy="1128361"/>
          </a:xfrm>
          <a:prstGeom prst="rect">
            <a:avLst/>
          </a:prstGeom>
        </p:spPr>
      </p:pic>
    </p:spTree>
    <p:extLst>
      <p:ext uri="{BB962C8B-B14F-4D97-AF65-F5344CB8AC3E}">
        <p14:creationId xmlns:p14="http://schemas.microsoft.com/office/powerpoint/2010/main" val="106249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esquinas redondeadas 19">
            <a:extLst>
              <a:ext uri="{FF2B5EF4-FFF2-40B4-BE49-F238E27FC236}">
                <a16:creationId xmlns:a16="http://schemas.microsoft.com/office/drawing/2014/main" id="{827D5420-46D6-4B9C-95F5-FDF54E99B155}"/>
              </a:ext>
            </a:extLst>
          </p:cNvPr>
          <p:cNvSpPr/>
          <p:nvPr/>
        </p:nvSpPr>
        <p:spPr>
          <a:xfrm>
            <a:off x="989113" y="3340473"/>
            <a:ext cx="4888303" cy="1147806"/>
          </a:xfrm>
          <a:prstGeom prst="roundRect">
            <a:avLst/>
          </a:prstGeom>
          <a:solidFill>
            <a:schemeClr val="bg1">
              <a:lumMod val="95000"/>
            </a:schemeClr>
          </a:solidFill>
          <a:ln w="2540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5" name="Imagen 14">
            <a:extLst>
              <a:ext uri="{FF2B5EF4-FFF2-40B4-BE49-F238E27FC236}">
                <a16:creationId xmlns:a16="http://schemas.microsoft.com/office/drawing/2014/main" id="{69225F0C-5D2F-435C-8B73-C274A0710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4585" y="1354343"/>
            <a:ext cx="4659290" cy="5034006"/>
          </a:xfrm>
          <a:prstGeom prst="rect">
            <a:avLst/>
          </a:prstGeom>
        </p:spPr>
      </p:pic>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4"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03978477-44D8-4127-B477-391A3CE34313}"/>
              </a:ext>
            </a:extLst>
          </p:cNvPr>
          <p:cNvSpPr txBox="1"/>
          <p:nvPr/>
        </p:nvSpPr>
        <p:spPr>
          <a:xfrm>
            <a:off x="1105849" y="3523461"/>
            <a:ext cx="4504838" cy="523220"/>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Remember that in order to use the external temperature sensor you must connect the probe to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sensor.</a:t>
            </a:r>
            <a:endParaRPr lang="es-MX" sz="1400" dirty="0">
              <a:solidFill>
                <a:schemeClr val="tx1">
                  <a:lumMod val="65000"/>
                  <a:lumOff val="35000"/>
                </a:schemeClr>
              </a:solidFill>
              <a:latin typeface="Outfit" pitchFamily="2" charset="0"/>
            </a:endParaRPr>
          </a:p>
        </p:txBody>
      </p:sp>
      <p:cxnSp>
        <p:nvCxnSpPr>
          <p:cNvPr id="3" name="Conector recto de flecha 2"/>
          <p:cNvCxnSpPr>
            <a:cxnSpLocks/>
            <a:stCxn id="24" idx="3"/>
          </p:cNvCxnSpPr>
          <p:nvPr/>
        </p:nvCxnSpPr>
        <p:spPr>
          <a:xfrm flipV="1">
            <a:off x="5610687" y="3699011"/>
            <a:ext cx="1382966" cy="86060"/>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8884651" y="3134757"/>
            <a:ext cx="752817" cy="693559"/>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upo 16">
            <a:extLst>
              <a:ext uri="{FF2B5EF4-FFF2-40B4-BE49-F238E27FC236}">
                <a16:creationId xmlns:a16="http://schemas.microsoft.com/office/drawing/2014/main" id="{9FF6014D-019A-4586-AF94-82487A502475}"/>
              </a:ext>
            </a:extLst>
          </p:cNvPr>
          <p:cNvGrpSpPr/>
          <p:nvPr/>
        </p:nvGrpSpPr>
        <p:grpSpPr>
          <a:xfrm>
            <a:off x="951703" y="1589244"/>
            <a:ext cx="4482446" cy="442980"/>
            <a:chOff x="951703" y="1589244"/>
            <a:chExt cx="4084531" cy="442980"/>
          </a:xfrm>
        </p:grpSpPr>
        <p:sp>
          <p:nvSpPr>
            <p:cNvPr id="18" name="Rectángulo: esquinas redondeadas 17">
              <a:extLst>
                <a:ext uri="{FF2B5EF4-FFF2-40B4-BE49-F238E27FC236}">
                  <a16:creationId xmlns:a16="http://schemas.microsoft.com/office/drawing/2014/main" id="{DB5C63C6-64B4-4759-8598-D9DE4ED2674A}"/>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19" name="Elipse 18">
              <a:extLst>
                <a:ext uri="{FF2B5EF4-FFF2-40B4-BE49-F238E27FC236}">
                  <a16:creationId xmlns:a16="http://schemas.microsoft.com/office/drawing/2014/main" id="{AA8898D0-D8D7-4897-9240-7548870225E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Tree>
    <p:extLst>
      <p:ext uri="{BB962C8B-B14F-4D97-AF65-F5344CB8AC3E}">
        <p14:creationId xmlns:p14="http://schemas.microsoft.com/office/powerpoint/2010/main" val="346497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esquinas redondeadas 21">
            <a:extLst>
              <a:ext uri="{FF2B5EF4-FFF2-40B4-BE49-F238E27FC236}">
                <a16:creationId xmlns:a16="http://schemas.microsoft.com/office/drawing/2014/main" id="{DB4AD86F-D71C-4B91-8D0F-65E95562ED13}"/>
              </a:ext>
            </a:extLst>
          </p:cNvPr>
          <p:cNvSpPr/>
          <p:nvPr/>
        </p:nvSpPr>
        <p:spPr>
          <a:xfrm>
            <a:off x="951704" y="3030170"/>
            <a:ext cx="10288593" cy="2909512"/>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4" name="Imagen 3">
            <a:extLst>
              <a:ext uri="{FF2B5EF4-FFF2-40B4-BE49-F238E27FC236}">
                <a16:creationId xmlns:a16="http://schemas.microsoft.com/office/drawing/2014/main" id="{A0ECF54D-A141-4537-8CD9-B9A5D943A52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0282" y="3114067"/>
            <a:ext cx="2569036" cy="2741717"/>
          </a:xfrm>
          <a:prstGeom prst="rect">
            <a:avLst/>
          </a:prstGeom>
        </p:spPr>
      </p:pic>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4"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8" name="CuadroTexto 37">
            <a:extLst>
              <a:ext uri="{FF2B5EF4-FFF2-40B4-BE49-F238E27FC236}">
                <a16:creationId xmlns:a16="http://schemas.microsoft.com/office/drawing/2014/main" id="{F835D28E-6402-46C9-A03D-0F5F620F1BC3}"/>
              </a:ext>
            </a:extLst>
          </p:cNvPr>
          <p:cNvSpPr txBox="1"/>
          <p:nvPr/>
        </p:nvSpPr>
        <p:spPr>
          <a:xfrm>
            <a:off x="951704" y="2181117"/>
            <a:ext cx="10288592" cy="738664"/>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Connect the external temperature probe to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and wait 2 minutes for the measurements to stabilize, then walk around your school looking for the coolest area. Don't forget to look carefully at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sensor screen so as not to miss any data and complete a table like the one shown here!</a:t>
            </a:r>
            <a:endParaRPr lang="es-MX" sz="1400" dirty="0">
              <a:solidFill>
                <a:schemeClr val="tx1">
                  <a:lumMod val="65000"/>
                  <a:lumOff val="35000"/>
                </a:schemeClr>
              </a:solidFill>
              <a:latin typeface="Outfit" pitchFamily="2" charset="0"/>
            </a:endParaRPr>
          </a:p>
        </p:txBody>
      </p:sp>
      <p:grpSp>
        <p:nvGrpSpPr>
          <p:cNvPr id="39" name="Grupo 38">
            <a:extLst>
              <a:ext uri="{FF2B5EF4-FFF2-40B4-BE49-F238E27FC236}">
                <a16:creationId xmlns:a16="http://schemas.microsoft.com/office/drawing/2014/main" id="{52B62835-53F9-4696-9C1B-D5315A8436D0}"/>
              </a:ext>
            </a:extLst>
          </p:cNvPr>
          <p:cNvGrpSpPr/>
          <p:nvPr/>
        </p:nvGrpSpPr>
        <p:grpSpPr>
          <a:xfrm>
            <a:off x="951704" y="1589244"/>
            <a:ext cx="3554982" cy="442980"/>
            <a:chOff x="951704" y="1589244"/>
            <a:chExt cx="3270976" cy="442980"/>
          </a:xfrm>
        </p:grpSpPr>
        <p:sp>
          <p:nvSpPr>
            <p:cNvPr id="40" name="Rectángulo: esquinas redondeadas 39">
              <a:extLst>
                <a:ext uri="{FF2B5EF4-FFF2-40B4-BE49-F238E27FC236}">
                  <a16:creationId xmlns:a16="http://schemas.microsoft.com/office/drawing/2014/main" id="{9786C7D7-3253-46DD-A30C-FF41B29BC97E}"/>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MX" sz="1600" dirty="0">
                <a:latin typeface="Outfit Medium" pitchFamily="2" charset="0"/>
              </a:endParaRPr>
            </a:p>
          </p:txBody>
        </p:sp>
        <p:sp>
          <p:nvSpPr>
            <p:cNvPr id="41" name="Elipse 40">
              <a:extLst>
                <a:ext uri="{FF2B5EF4-FFF2-40B4-BE49-F238E27FC236}">
                  <a16:creationId xmlns:a16="http://schemas.microsoft.com/office/drawing/2014/main" id="{3B2A44C5-F117-487E-AD05-85C0F1F7F81E}"/>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blivian Text" panose="00000500000000000000" pitchFamily="50" charset="0"/>
                </a:rPr>
                <a:t>3</a:t>
              </a:r>
              <a:endParaRPr lang="es-CL" sz="1200" b="1" dirty="0">
                <a:solidFill>
                  <a:srgbClr val="EAA605"/>
                </a:solidFill>
                <a:latin typeface="Oblivian Text" panose="00000500000000000000" pitchFamily="50" charset="0"/>
              </a:endParaRPr>
            </a:p>
          </p:txBody>
        </p:sp>
      </p:grpSp>
      <p:graphicFrame>
        <p:nvGraphicFramePr>
          <p:cNvPr id="16" name="Tabla 15">
            <a:extLst>
              <a:ext uri="{FF2B5EF4-FFF2-40B4-BE49-F238E27FC236}">
                <a16:creationId xmlns:a16="http://schemas.microsoft.com/office/drawing/2014/main" id="{CAD56C2A-2AA3-472F-A609-C2BBA1EE9CF9}"/>
              </a:ext>
            </a:extLst>
          </p:cNvPr>
          <p:cNvGraphicFramePr>
            <a:graphicFrameLocks noGrp="1"/>
          </p:cNvGraphicFramePr>
          <p:nvPr>
            <p:extLst>
              <p:ext uri="{D42A27DB-BD31-4B8C-83A1-F6EECF244321}">
                <p14:modId xmlns:p14="http://schemas.microsoft.com/office/powerpoint/2010/main" val="1460062524"/>
              </p:ext>
            </p:extLst>
          </p:nvPr>
        </p:nvGraphicFramePr>
        <p:xfrm>
          <a:off x="4340842" y="3442713"/>
          <a:ext cx="6304797" cy="2048952"/>
        </p:xfrm>
        <a:graphic>
          <a:graphicData uri="http://schemas.openxmlformats.org/drawingml/2006/table">
            <a:tbl>
              <a:tblPr firstRow="1" bandRow="1">
                <a:tableStyleId>{5C22544A-7EE6-4342-B048-85BDC9FD1C3A}</a:tableStyleId>
              </a:tblPr>
              <a:tblGrid>
                <a:gridCol w="924489">
                  <a:extLst>
                    <a:ext uri="{9D8B030D-6E8A-4147-A177-3AD203B41FA5}">
                      <a16:colId xmlns:a16="http://schemas.microsoft.com/office/drawing/2014/main" val="4294318249"/>
                    </a:ext>
                  </a:extLst>
                </a:gridCol>
                <a:gridCol w="3272798">
                  <a:extLst>
                    <a:ext uri="{9D8B030D-6E8A-4147-A177-3AD203B41FA5}">
                      <a16:colId xmlns:a16="http://schemas.microsoft.com/office/drawing/2014/main" val="2271574585"/>
                    </a:ext>
                  </a:extLst>
                </a:gridCol>
                <a:gridCol w="2107510">
                  <a:extLst>
                    <a:ext uri="{9D8B030D-6E8A-4147-A177-3AD203B41FA5}">
                      <a16:colId xmlns:a16="http://schemas.microsoft.com/office/drawing/2014/main" val="2424078163"/>
                    </a:ext>
                  </a:extLst>
                </a:gridCol>
              </a:tblGrid>
              <a:tr h="341492">
                <a:tc>
                  <a:txBody>
                    <a:bodyPr/>
                    <a:lstStyle/>
                    <a:p>
                      <a:pPr algn="ctr"/>
                      <a:r>
                        <a:rPr lang="es-MX" sz="1200" dirty="0">
                          <a:latin typeface="Outfit" pitchFamily="2" charset="0"/>
                        </a:rPr>
                        <a:t>No.</a:t>
                      </a:r>
                      <a:endParaRPr lang="es-CL" sz="1200" dirty="0">
                        <a:latin typeface="Outfit" pitchFamily="2" charset="0"/>
                      </a:endParaRPr>
                    </a:p>
                  </a:txBody>
                  <a:tcPr>
                    <a:solidFill>
                      <a:srgbClr val="569FA8"/>
                    </a:solidFill>
                  </a:tcPr>
                </a:tc>
                <a:tc>
                  <a:txBody>
                    <a:bodyPr/>
                    <a:lstStyle/>
                    <a:p>
                      <a:r>
                        <a:rPr lang="en-US" sz="1200" b="1" dirty="0"/>
                        <a:t>Name of the area</a:t>
                      </a:r>
                      <a:endParaRPr lang="en-US" sz="1200" dirty="0"/>
                    </a:p>
                  </a:txBody>
                  <a:tcPr>
                    <a:solidFill>
                      <a:srgbClr val="569FA8"/>
                    </a:solidFill>
                  </a:tcPr>
                </a:tc>
                <a:tc>
                  <a:txBody>
                    <a:bodyPr/>
                    <a:lstStyle/>
                    <a:p>
                      <a:r>
                        <a:rPr lang="en-US" sz="1200" b="1" dirty="0"/>
                        <a:t>Ambient temperature</a:t>
                      </a:r>
                      <a:endParaRPr lang="en-US" sz="1200" dirty="0"/>
                    </a:p>
                  </a:txBody>
                  <a:tcPr>
                    <a:solidFill>
                      <a:srgbClr val="569FA8"/>
                    </a:solidFill>
                  </a:tcPr>
                </a:tc>
                <a:extLst>
                  <a:ext uri="{0D108BD9-81ED-4DB2-BD59-A6C34878D82A}">
                    <a16:rowId xmlns:a16="http://schemas.microsoft.com/office/drawing/2014/main" val="2795988596"/>
                  </a:ext>
                </a:extLst>
              </a:tr>
              <a:tr h="341492">
                <a:tc>
                  <a:txBody>
                    <a:bodyPr/>
                    <a:lstStyle/>
                    <a:p>
                      <a:pPr algn="ctr"/>
                      <a:r>
                        <a:rPr lang="es-MX" sz="1200" dirty="0">
                          <a:latin typeface="Outfit" pitchFamily="2" charset="0"/>
                        </a:rPr>
                        <a:t>1</a:t>
                      </a:r>
                      <a:endParaRPr lang="es-CL" sz="1200" dirty="0">
                        <a:latin typeface="Outfit" pitchFamily="2" charset="0"/>
                      </a:endParaRPr>
                    </a:p>
                  </a:txBody>
                  <a:tcPr/>
                </a:tc>
                <a:tc>
                  <a:txBody>
                    <a:bodyPr/>
                    <a:lstStyle/>
                    <a:p>
                      <a:endParaRPr lang="es-CL" sz="1200" dirty="0">
                        <a:latin typeface="Outfit" pitchFamily="2" charset="0"/>
                      </a:endParaRPr>
                    </a:p>
                  </a:txBody>
                  <a:tcPr/>
                </a:tc>
                <a:tc>
                  <a:txBody>
                    <a:bodyPr/>
                    <a:lstStyle/>
                    <a:p>
                      <a:endParaRPr lang="es-CL" sz="1200" dirty="0">
                        <a:latin typeface="Outfit" pitchFamily="2" charset="0"/>
                      </a:endParaRPr>
                    </a:p>
                  </a:txBody>
                  <a:tcPr/>
                </a:tc>
                <a:extLst>
                  <a:ext uri="{0D108BD9-81ED-4DB2-BD59-A6C34878D82A}">
                    <a16:rowId xmlns:a16="http://schemas.microsoft.com/office/drawing/2014/main" val="730733308"/>
                  </a:ext>
                </a:extLst>
              </a:tr>
              <a:tr h="341492">
                <a:tc>
                  <a:txBody>
                    <a:bodyPr/>
                    <a:lstStyle/>
                    <a:p>
                      <a:pPr algn="ctr"/>
                      <a:r>
                        <a:rPr lang="es-MX" sz="1200" dirty="0">
                          <a:latin typeface="Outfit" pitchFamily="2" charset="0"/>
                        </a:rPr>
                        <a:t>2</a:t>
                      </a:r>
                      <a:endParaRPr lang="es-CL" sz="1200" dirty="0">
                        <a:latin typeface="Outfit" pitchFamily="2" charset="0"/>
                      </a:endParaRPr>
                    </a:p>
                  </a:txBody>
                  <a:tcPr/>
                </a:tc>
                <a:tc>
                  <a:txBody>
                    <a:bodyPr/>
                    <a:lstStyle/>
                    <a:p>
                      <a:endParaRPr lang="es-CL" sz="1200" dirty="0">
                        <a:latin typeface="Outfit" pitchFamily="2" charset="0"/>
                      </a:endParaRPr>
                    </a:p>
                  </a:txBody>
                  <a:tcPr/>
                </a:tc>
                <a:tc>
                  <a:txBody>
                    <a:bodyPr/>
                    <a:lstStyle/>
                    <a:p>
                      <a:endParaRPr lang="es-CL" sz="1200" dirty="0">
                        <a:latin typeface="Outfit" pitchFamily="2" charset="0"/>
                      </a:endParaRPr>
                    </a:p>
                  </a:txBody>
                  <a:tcPr/>
                </a:tc>
                <a:extLst>
                  <a:ext uri="{0D108BD9-81ED-4DB2-BD59-A6C34878D82A}">
                    <a16:rowId xmlns:a16="http://schemas.microsoft.com/office/drawing/2014/main" val="2051866061"/>
                  </a:ext>
                </a:extLst>
              </a:tr>
              <a:tr h="341492">
                <a:tc>
                  <a:txBody>
                    <a:bodyPr/>
                    <a:lstStyle/>
                    <a:p>
                      <a:pPr algn="ctr"/>
                      <a:r>
                        <a:rPr lang="es-MX" sz="1200" dirty="0">
                          <a:latin typeface="Outfit" pitchFamily="2" charset="0"/>
                        </a:rPr>
                        <a:t>3</a:t>
                      </a:r>
                      <a:endParaRPr lang="es-CL" sz="1200" dirty="0">
                        <a:latin typeface="Outfit" pitchFamily="2" charset="0"/>
                      </a:endParaRPr>
                    </a:p>
                  </a:txBody>
                  <a:tcPr/>
                </a:tc>
                <a:tc>
                  <a:txBody>
                    <a:bodyPr/>
                    <a:lstStyle/>
                    <a:p>
                      <a:endParaRPr lang="es-CL" sz="1200" dirty="0">
                        <a:latin typeface="Outfit" pitchFamily="2" charset="0"/>
                      </a:endParaRPr>
                    </a:p>
                  </a:txBody>
                  <a:tcPr/>
                </a:tc>
                <a:tc>
                  <a:txBody>
                    <a:bodyPr/>
                    <a:lstStyle/>
                    <a:p>
                      <a:endParaRPr lang="es-CL" sz="1200" dirty="0">
                        <a:latin typeface="Outfit" pitchFamily="2" charset="0"/>
                      </a:endParaRPr>
                    </a:p>
                  </a:txBody>
                  <a:tcPr/>
                </a:tc>
                <a:extLst>
                  <a:ext uri="{0D108BD9-81ED-4DB2-BD59-A6C34878D82A}">
                    <a16:rowId xmlns:a16="http://schemas.microsoft.com/office/drawing/2014/main" val="1242492671"/>
                  </a:ext>
                </a:extLst>
              </a:tr>
              <a:tr h="341492">
                <a:tc>
                  <a:txBody>
                    <a:bodyPr/>
                    <a:lstStyle/>
                    <a:p>
                      <a:pPr algn="ctr"/>
                      <a:r>
                        <a:rPr lang="es-CL" sz="1200" dirty="0">
                          <a:latin typeface="Outfit" pitchFamily="2" charset="0"/>
                        </a:rPr>
                        <a:t>4</a:t>
                      </a:r>
                    </a:p>
                  </a:txBody>
                  <a:tcPr/>
                </a:tc>
                <a:tc>
                  <a:txBody>
                    <a:bodyPr/>
                    <a:lstStyle/>
                    <a:p>
                      <a:endParaRPr lang="es-CL" sz="1200" dirty="0">
                        <a:latin typeface="Outfit" pitchFamily="2" charset="0"/>
                      </a:endParaRPr>
                    </a:p>
                  </a:txBody>
                  <a:tcPr/>
                </a:tc>
                <a:tc>
                  <a:txBody>
                    <a:bodyPr/>
                    <a:lstStyle/>
                    <a:p>
                      <a:endParaRPr lang="es-CL" sz="1200" dirty="0">
                        <a:latin typeface="Outfit" pitchFamily="2" charset="0"/>
                      </a:endParaRPr>
                    </a:p>
                  </a:txBody>
                  <a:tcPr/>
                </a:tc>
                <a:extLst>
                  <a:ext uri="{0D108BD9-81ED-4DB2-BD59-A6C34878D82A}">
                    <a16:rowId xmlns:a16="http://schemas.microsoft.com/office/drawing/2014/main" val="709696330"/>
                  </a:ext>
                </a:extLst>
              </a:tr>
              <a:tr h="341492">
                <a:tc>
                  <a:txBody>
                    <a:bodyPr/>
                    <a:lstStyle/>
                    <a:p>
                      <a:pPr algn="ctr"/>
                      <a:r>
                        <a:rPr lang="es-MX" sz="1200" dirty="0">
                          <a:latin typeface="Outfit" pitchFamily="2" charset="0"/>
                        </a:rPr>
                        <a:t>…</a:t>
                      </a:r>
                      <a:endParaRPr lang="es-CL" sz="1200" dirty="0">
                        <a:latin typeface="Outfit" pitchFamily="2" charset="0"/>
                      </a:endParaRPr>
                    </a:p>
                  </a:txBody>
                  <a:tcPr/>
                </a:tc>
                <a:tc>
                  <a:txBody>
                    <a:bodyPr/>
                    <a:lstStyle/>
                    <a:p>
                      <a:endParaRPr lang="es-CL" sz="1200" dirty="0">
                        <a:latin typeface="Outfit" pitchFamily="2" charset="0"/>
                      </a:endParaRPr>
                    </a:p>
                  </a:txBody>
                  <a:tcPr/>
                </a:tc>
                <a:tc>
                  <a:txBody>
                    <a:bodyPr/>
                    <a:lstStyle/>
                    <a:p>
                      <a:endParaRPr lang="es-CL" sz="1200" dirty="0">
                        <a:latin typeface="Outfit" pitchFamily="2" charset="0"/>
                      </a:endParaRPr>
                    </a:p>
                  </a:txBody>
                  <a:tcPr/>
                </a:tc>
                <a:extLst>
                  <a:ext uri="{0D108BD9-81ED-4DB2-BD59-A6C34878D82A}">
                    <a16:rowId xmlns:a16="http://schemas.microsoft.com/office/drawing/2014/main" val="4246995708"/>
                  </a:ext>
                </a:extLst>
              </a:tr>
            </a:tbl>
          </a:graphicData>
        </a:graphic>
      </p:graphicFrame>
      <p:sp>
        <p:nvSpPr>
          <p:cNvPr id="25" name="Rectángulo redondeado 3">
            <a:extLst>
              <a:ext uri="{FF2B5EF4-FFF2-40B4-BE49-F238E27FC236}">
                <a16:creationId xmlns:a16="http://schemas.microsoft.com/office/drawing/2014/main" id="{98FD7075-54FC-41AD-9D7C-DAB026814E8E}"/>
              </a:ext>
            </a:extLst>
          </p:cNvPr>
          <p:cNvSpPr/>
          <p:nvPr/>
        </p:nvSpPr>
        <p:spPr>
          <a:xfrm>
            <a:off x="2868328" y="3955566"/>
            <a:ext cx="416073" cy="424799"/>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onector recto de flecha 27">
            <a:extLst>
              <a:ext uri="{FF2B5EF4-FFF2-40B4-BE49-F238E27FC236}">
                <a16:creationId xmlns:a16="http://schemas.microsoft.com/office/drawing/2014/main" id="{BE0D5FFE-FF52-43A3-9F89-0C8B1E394CF3}"/>
              </a:ext>
            </a:extLst>
          </p:cNvPr>
          <p:cNvCxnSpPr>
            <a:cxnSpLocks/>
          </p:cNvCxnSpPr>
          <p:nvPr/>
        </p:nvCxnSpPr>
        <p:spPr>
          <a:xfrm flipH="1">
            <a:off x="3375498" y="3622838"/>
            <a:ext cx="891703" cy="391806"/>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F463C5AE-2ACA-4B5C-93CA-4BE8EAA0AC4F}"/>
              </a:ext>
            </a:extLst>
          </p:cNvPr>
          <p:cNvSpPr txBox="1"/>
          <p:nvPr/>
        </p:nvSpPr>
        <p:spPr>
          <a:xfrm>
            <a:off x="951704" y="6050071"/>
            <a:ext cx="10288592" cy="261610"/>
          </a:xfrm>
          <a:prstGeom prst="rect">
            <a:avLst/>
          </a:prstGeom>
          <a:noFill/>
        </p:spPr>
        <p:txBody>
          <a:bodyPr wrap="square" rtlCol="0">
            <a:spAutoFit/>
          </a:bodyPr>
          <a:lstStyle/>
          <a:p>
            <a:r>
              <a:rPr lang="es-MX" sz="1100" dirty="0">
                <a:solidFill>
                  <a:schemeClr val="tx1">
                    <a:lumMod val="65000"/>
                    <a:lumOff val="35000"/>
                  </a:schemeClr>
                </a:solidFill>
                <a:latin typeface="Outfit" pitchFamily="2" charset="0"/>
              </a:rPr>
              <a:t>* </a:t>
            </a:r>
            <a:r>
              <a:rPr lang="en-US" sz="1100" dirty="0">
                <a:solidFill>
                  <a:schemeClr val="tx1">
                    <a:lumMod val="65000"/>
                    <a:lumOff val="35000"/>
                  </a:schemeClr>
                </a:solidFill>
                <a:latin typeface="Outfit" pitchFamily="2" charset="0"/>
              </a:rPr>
              <a:t>You can also take measurements with the ambient temperature sensor that is built into the </a:t>
            </a:r>
            <a:r>
              <a:rPr lang="en-US" sz="1100" dirty="0" err="1">
                <a:solidFill>
                  <a:schemeClr val="tx1">
                    <a:lumMod val="65000"/>
                    <a:lumOff val="35000"/>
                  </a:schemeClr>
                </a:solidFill>
                <a:latin typeface="Outfit" pitchFamily="2" charset="0"/>
              </a:rPr>
              <a:t>Xploris</a:t>
            </a:r>
            <a:r>
              <a:rPr lang="en-US" sz="1100" dirty="0">
                <a:solidFill>
                  <a:schemeClr val="tx1">
                    <a:lumMod val="65000"/>
                    <a:lumOff val="35000"/>
                  </a:schemeClr>
                </a:solidFill>
                <a:latin typeface="Outfit" pitchFamily="2" charset="0"/>
              </a:rPr>
              <a:t>, but it takes up to 20 minutes to stabilize.</a:t>
            </a:r>
            <a:endParaRPr lang="es-MX" sz="1100" dirty="0">
              <a:solidFill>
                <a:schemeClr val="tx1">
                  <a:lumMod val="65000"/>
                  <a:lumOff val="35000"/>
                </a:schemeClr>
              </a:solidFill>
              <a:latin typeface="Outfit" pitchFamily="2" charset="0"/>
            </a:endParaRPr>
          </a:p>
        </p:txBody>
      </p:sp>
    </p:spTree>
    <p:extLst>
      <p:ext uri="{BB962C8B-B14F-4D97-AF65-F5344CB8AC3E}">
        <p14:creationId xmlns:p14="http://schemas.microsoft.com/office/powerpoint/2010/main" val="288495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ángulo 50">
            <a:extLst>
              <a:ext uri="{FF2B5EF4-FFF2-40B4-BE49-F238E27FC236}">
                <a16:creationId xmlns:a16="http://schemas.microsoft.com/office/drawing/2014/main" id="{93CE68C2-6E3F-4354-A9BD-CFC77DB3717A}"/>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2" name="Imagen 51">
            <a:hlinkClick r:id="" action="ppaction://hlinkshowjump?jump=previousslide"/>
            <a:extLst>
              <a:ext uri="{FF2B5EF4-FFF2-40B4-BE49-F238E27FC236}">
                <a16:creationId xmlns:a16="http://schemas.microsoft.com/office/drawing/2014/main" id="{B097AB56-0167-481A-999C-3BA081F8A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3" name="Imagen 52">
            <a:hlinkClick r:id="rId3" action="ppaction://hlinksldjump"/>
            <a:extLst>
              <a:ext uri="{FF2B5EF4-FFF2-40B4-BE49-F238E27FC236}">
                <a16:creationId xmlns:a16="http://schemas.microsoft.com/office/drawing/2014/main" id="{C3F5D7C4-44FD-435A-868B-B3CA7A4A7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E540EB4B-EFB6-4C98-9A69-81C8785D4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5" name="Imagen 54">
            <a:extLst>
              <a:ext uri="{FF2B5EF4-FFF2-40B4-BE49-F238E27FC236}">
                <a16:creationId xmlns:a16="http://schemas.microsoft.com/office/drawing/2014/main" id="{1B2F34B1-76D1-40CF-8943-6E7B71B7C0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61" name="Grupo 60">
            <a:extLst>
              <a:ext uri="{FF2B5EF4-FFF2-40B4-BE49-F238E27FC236}">
                <a16:creationId xmlns:a16="http://schemas.microsoft.com/office/drawing/2014/main" id="{13F86B26-57A7-4E55-A6EF-27C2D3796FA0}"/>
              </a:ext>
            </a:extLst>
          </p:cNvPr>
          <p:cNvGrpSpPr/>
          <p:nvPr/>
        </p:nvGrpSpPr>
        <p:grpSpPr>
          <a:xfrm>
            <a:off x="692440" y="1440319"/>
            <a:ext cx="2228313" cy="442980"/>
            <a:chOff x="951703" y="1589244"/>
            <a:chExt cx="1926377" cy="442980"/>
          </a:xfrm>
        </p:grpSpPr>
        <p:sp>
          <p:nvSpPr>
            <p:cNvPr id="62" name="Rectángulo: esquinas redondeadas 61">
              <a:extLst>
                <a:ext uri="{FF2B5EF4-FFF2-40B4-BE49-F238E27FC236}">
                  <a16:creationId xmlns:a16="http://schemas.microsoft.com/office/drawing/2014/main" id="{1213FA9D-3185-4DC7-B0EA-7C8984D85060}"/>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63" name="Elipse 62">
              <a:extLst>
                <a:ext uri="{FF2B5EF4-FFF2-40B4-BE49-F238E27FC236}">
                  <a16:creationId xmlns:a16="http://schemas.microsoft.com/office/drawing/2014/main" id="{9AA5E4A4-26B9-4F5A-93DE-7C07AC09B379}"/>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4</a:t>
              </a:r>
              <a:endParaRPr lang="es-CL" sz="1200" b="1" dirty="0">
                <a:solidFill>
                  <a:srgbClr val="565380"/>
                </a:solidFill>
                <a:latin typeface="Outfit Medium" pitchFamily="2" charset="0"/>
              </a:endParaRPr>
            </a:p>
          </p:txBody>
        </p:sp>
      </p:grpSp>
      <p:sp>
        <p:nvSpPr>
          <p:cNvPr id="11" name="Rectángulo: esquinas redondeadas 10">
            <a:extLst>
              <a:ext uri="{FF2B5EF4-FFF2-40B4-BE49-F238E27FC236}">
                <a16:creationId xmlns:a16="http://schemas.microsoft.com/office/drawing/2014/main" id="{4D92457D-1792-4BE8-AD49-ED1DA199350A}"/>
              </a:ext>
            </a:extLst>
          </p:cNvPr>
          <p:cNvSpPr/>
          <p:nvPr/>
        </p:nvSpPr>
        <p:spPr>
          <a:xfrm>
            <a:off x="3632989" y="2296154"/>
            <a:ext cx="194966" cy="3837376"/>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3944852" y="3498630"/>
            <a:ext cx="4879676"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3367471" y="3501786"/>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3944851" y="2306920"/>
            <a:ext cx="4879675"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13" name="CuadroTexto 12">
            <a:extLst>
              <a:ext uri="{FF2B5EF4-FFF2-40B4-BE49-F238E27FC236}">
                <a16:creationId xmlns:a16="http://schemas.microsoft.com/office/drawing/2014/main" id="{12E5A2F4-9006-4E2C-A2DE-3B7F1132C997}"/>
              </a:ext>
            </a:extLst>
          </p:cNvPr>
          <p:cNvSpPr txBox="1"/>
          <p:nvPr/>
        </p:nvSpPr>
        <p:spPr>
          <a:xfrm>
            <a:off x="4137376" y="2740175"/>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was the coolest and warmest area in your school? Was there anyone who detected a similar area?</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4137376" y="2397447"/>
            <a:ext cx="2364547" cy="276999"/>
          </a:xfrm>
          <a:prstGeom prst="rect">
            <a:avLst/>
          </a:prstGeom>
          <a:noFill/>
        </p:spPr>
        <p:txBody>
          <a:bodyPr wrap="square" rtlCol="0">
            <a:spAutoFit/>
          </a:bodyPr>
          <a:lstStyle/>
          <a:p>
            <a:r>
              <a:rPr lang="en-US" sz="1200" dirty="0">
                <a:solidFill>
                  <a:srgbClr val="565380"/>
                </a:solidFill>
                <a:latin typeface="Outfit Medium" pitchFamily="2" charset="0"/>
              </a:rPr>
              <a:t>Let's look at </a:t>
            </a:r>
            <a:r>
              <a:rPr lang="en-US" sz="1200">
                <a:solidFill>
                  <a:srgbClr val="565380"/>
                </a:solidFill>
                <a:latin typeface="Outfit Medium" pitchFamily="2" charset="0"/>
              </a:rPr>
              <a:t>the table</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3389197" y="2275868"/>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4137376" y="3944539"/>
            <a:ext cx="4405118"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was the temperature difference between the coldest and warmest area of your school?</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4137376" y="3637207"/>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evaluate</a:t>
            </a:r>
            <a:r>
              <a:rPr lang="es-CL" sz="1200" dirty="0">
                <a:solidFill>
                  <a:srgbClr val="565380"/>
                </a:solidFill>
                <a:latin typeface="Outfit Medium" pitchFamily="2" charset="0"/>
              </a:rPr>
              <a:t> </a:t>
            </a:r>
            <a:r>
              <a:rPr lang="es-CL" sz="1200" dirty="0" err="1">
                <a:solidFill>
                  <a:srgbClr val="565380"/>
                </a:solidFill>
                <a:latin typeface="Outfit Medium" pitchFamily="2" charset="0"/>
              </a:rPr>
              <a:t>the</a:t>
            </a:r>
            <a:r>
              <a:rPr lang="es-CL" sz="1200" dirty="0">
                <a:solidFill>
                  <a:srgbClr val="565380"/>
                </a:solidFill>
                <a:latin typeface="Outfit Medium" pitchFamily="2" charset="0"/>
              </a:rPr>
              <a:t> data</a:t>
            </a:r>
          </a:p>
        </p:txBody>
      </p:sp>
      <p:sp>
        <p:nvSpPr>
          <p:cNvPr id="69" name="Rectángulo: esquinas redondeadas 68">
            <a:extLst>
              <a:ext uri="{FF2B5EF4-FFF2-40B4-BE49-F238E27FC236}">
                <a16:creationId xmlns:a16="http://schemas.microsoft.com/office/drawing/2014/main" id="{473C95C5-6FD1-4CF5-A79E-073485248423}"/>
              </a:ext>
            </a:extLst>
          </p:cNvPr>
          <p:cNvSpPr/>
          <p:nvPr/>
        </p:nvSpPr>
        <p:spPr>
          <a:xfrm>
            <a:off x="3944851" y="4699484"/>
            <a:ext cx="4879675" cy="143404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3380007" y="4690340"/>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4137376" y="5142665"/>
            <a:ext cx="4494623" cy="830997"/>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Which areas do you think would be the most suitable to be in the opposite season of the year to the current one, for example, if you are in winter now, which area do you think would be more pleasant in summer?</a:t>
            </a:r>
            <a:endParaRPr lang="es-MX"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4137376" y="4848493"/>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analyze</a:t>
            </a:r>
            <a:endParaRPr lang="es-CL" sz="1200" dirty="0">
              <a:solidFill>
                <a:srgbClr val="565380"/>
              </a:solidFill>
              <a:latin typeface="Outfit Medium" pitchFamily="2" charset="0"/>
            </a:endParaRPr>
          </a:p>
        </p:txBody>
      </p:sp>
    </p:spTree>
    <p:extLst>
      <p:ext uri="{BB962C8B-B14F-4D97-AF65-F5344CB8AC3E}">
        <p14:creationId xmlns:p14="http://schemas.microsoft.com/office/powerpoint/2010/main" val="44980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0AE00087-DDEC-4C13-BDAF-67B2057B1423}"/>
              </a:ext>
            </a:extLst>
          </p:cNvPr>
          <p:cNvSpPr/>
          <p:nvPr/>
        </p:nvSpPr>
        <p:spPr>
          <a:xfrm>
            <a:off x="1254065" y="4712396"/>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26" name="Rectángulo: esquinas redondeadas 25">
            <a:extLst>
              <a:ext uri="{FF2B5EF4-FFF2-40B4-BE49-F238E27FC236}">
                <a16:creationId xmlns:a16="http://schemas.microsoft.com/office/drawing/2014/main" id="{8EC42075-B20B-4D9C-B6D7-40B8F365FACA}"/>
              </a:ext>
            </a:extLst>
          </p:cNvPr>
          <p:cNvSpPr/>
          <p:nvPr/>
        </p:nvSpPr>
        <p:spPr>
          <a:xfrm>
            <a:off x="1254065" y="3607369"/>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27" name="Grupo 26">
            <a:extLst>
              <a:ext uri="{FF2B5EF4-FFF2-40B4-BE49-F238E27FC236}">
                <a16:creationId xmlns:a16="http://schemas.microsoft.com/office/drawing/2014/main" id="{4C763EFB-706B-4769-980B-CBF21CDE0A65}"/>
              </a:ext>
            </a:extLst>
          </p:cNvPr>
          <p:cNvGrpSpPr/>
          <p:nvPr/>
        </p:nvGrpSpPr>
        <p:grpSpPr>
          <a:xfrm>
            <a:off x="1501107" y="3744265"/>
            <a:ext cx="712493" cy="712493"/>
            <a:chOff x="1573425" y="1903684"/>
            <a:chExt cx="824920" cy="824920"/>
          </a:xfrm>
        </p:grpSpPr>
        <p:sp>
          <p:nvSpPr>
            <p:cNvPr id="28" name="Elipse 27">
              <a:extLst>
                <a:ext uri="{FF2B5EF4-FFF2-40B4-BE49-F238E27FC236}">
                  <a16:creationId xmlns:a16="http://schemas.microsoft.com/office/drawing/2014/main" id="{877BD2AB-BB31-45FE-B385-64E74821775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29" name="Elipse 28">
              <a:extLst>
                <a:ext uri="{FF2B5EF4-FFF2-40B4-BE49-F238E27FC236}">
                  <a16:creationId xmlns:a16="http://schemas.microsoft.com/office/drawing/2014/main" id="{3123D5E3-3FF4-44A1-B7AB-7A5AA418E9F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5" name="Rectángulo: esquinas redondeadas 24">
            <a:extLst>
              <a:ext uri="{FF2B5EF4-FFF2-40B4-BE49-F238E27FC236}">
                <a16:creationId xmlns:a16="http://schemas.microsoft.com/office/drawing/2014/main" id="{B0C7376E-27F4-4325-A148-C423D67CD166}"/>
              </a:ext>
            </a:extLst>
          </p:cNvPr>
          <p:cNvSpPr/>
          <p:nvPr/>
        </p:nvSpPr>
        <p:spPr>
          <a:xfrm>
            <a:off x="1254065" y="2493680"/>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3" name="Marcador de contenido 2"/>
          <p:cNvSpPr>
            <a:spLocks noGrp="1"/>
          </p:cNvSpPr>
          <p:nvPr>
            <p:ph idx="1"/>
          </p:nvPr>
        </p:nvSpPr>
        <p:spPr>
          <a:xfrm>
            <a:off x="2357611" y="2630155"/>
            <a:ext cx="8372142" cy="712494"/>
          </a:xfrm>
        </p:spPr>
        <p:txBody>
          <a:bodyPr anchor="ctr">
            <a:normAutofit/>
          </a:bodyPr>
          <a:lstStyle/>
          <a:p>
            <a:pPr marL="0" indent="0" algn="just">
              <a:buNone/>
            </a:pPr>
            <a:r>
              <a:rPr lang="en-US" sz="1400" dirty="0">
                <a:solidFill>
                  <a:schemeClr val="tx1">
                    <a:lumMod val="65000"/>
                    <a:lumOff val="35000"/>
                  </a:schemeClr>
                </a:solidFill>
                <a:latin typeface="Outfit Medium" pitchFamily="2" charset="0"/>
              </a:rPr>
              <a:t>We walked through different areas of the school and used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ambient temperature sensor to record the coolest and warmest areas.</a:t>
            </a:r>
            <a:endParaRPr lang="es-CL" sz="1400" dirty="0">
              <a:solidFill>
                <a:schemeClr val="tx1">
                  <a:lumMod val="65000"/>
                  <a:lumOff val="35000"/>
                </a:schemeClr>
              </a:solidFill>
              <a:latin typeface="Outfit Medium" pitchFamily="2" charset="0"/>
            </a:endParaRPr>
          </a:p>
        </p:txBody>
      </p:sp>
      <p:sp>
        <p:nvSpPr>
          <p:cNvPr id="4" name="Rectángulo 3">
            <a:extLst>
              <a:ext uri="{FF2B5EF4-FFF2-40B4-BE49-F238E27FC236}">
                <a16:creationId xmlns:a16="http://schemas.microsoft.com/office/drawing/2014/main" id="{6D49D38B-4068-4506-80C6-C6DCA0EF5AD0}"/>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hlinkClick r:id="" action="ppaction://hlinkshowjump?jump=previousslide"/>
            <a:extLst>
              <a:ext uri="{FF2B5EF4-FFF2-40B4-BE49-F238E27FC236}">
                <a16:creationId xmlns:a16="http://schemas.microsoft.com/office/drawing/2014/main" id="{F4647E07-42AC-41AE-8C42-FB95FD3846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6" name="Imagen 5">
            <a:hlinkClick r:id="rId3" action="ppaction://hlinksldjump"/>
            <a:extLst>
              <a:ext uri="{FF2B5EF4-FFF2-40B4-BE49-F238E27FC236}">
                <a16:creationId xmlns:a16="http://schemas.microsoft.com/office/drawing/2014/main" id="{60B25C88-DE08-481A-847E-2C1E8CFC1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7" name="Imagen 6">
            <a:hlinkClick r:id="" action="ppaction://hlinkshowjump?jump=nextslide"/>
            <a:extLst>
              <a:ext uri="{FF2B5EF4-FFF2-40B4-BE49-F238E27FC236}">
                <a16:creationId xmlns:a16="http://schemas.microsoft.com/office/drawing/2014/main" id="{1CE3F45F-0FA0-49B6-92B3-059A558E9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8" name="Imagen 7">
            <a:extLst>
              <a:ext uri="{FF2B5EF4-FFF2-40B4-BE49-F238E27FC236}">
                <a16:creationId xmlns:a16="http://schemas.microsoft.com/office/drawing/2014/main" id="{722CB578-4187-46D7-9955-396132B43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9" name="Grupo 8">
            <a:extLst>
              <a:ext uri="{FF2B5EF4-FFF2-40B4-BE49-F238E27FC236}">
                <a16:creationId xmlns:a16="http://schemas.microsoft.com/office/drawing/2014/main" id="{B4FBFF2A-2726-449A-8F9C-21DFEE22E218}"/>
              </a:ext>
            </a:extLst>
          </p:cNvPr>
          <p:cNvGrpSpPr/>
          <p:nvPr/>
        </p:nvGrpSpPr>
        <p:grpSpPr>
          <a:xfrm>
            <a:off x="692441" y="1440319"/>
            <a:ext cx="3636368" cy="442980"/>
            <a:chOff x="951703" y="1589244"/>
            <a:chExt cx="3636368" cy="442980"/>
          </a:xfrm>
        </p:grpSpPr>
        <p:sp>
          <p:nvSpPr>
            <p:cNvPr id="10" name="Rectángulo: esquinas redondeadas 9">
              <a:extLst>
                <a:ext uri="{FF2B5EF4-FFF2-40B4-BE49-F238E27FC236}">
                  <a16:creationId xmlns:a16="http://schemas.microsoft.com/office/drawing/2014/main" id="{A6C75E18-0FAA-4554-B48E-858291BF5C9D}"/>
                </a:ext>
              </a:extLst>
            </p:cNvPr>
            <p:cNvSpPr/>
            <p:nvPr/>
          </p:nvSpPr>
          <p:spPr>
            <a:xfrm>
              <a:off x="951703" y="1589244"/>
              <a:ext cx="3636368" cy="442980"/>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11" name="Elipse 10">
              <a:extLst>
                <a:ext uri="{FF2B5EF4-FFF2-40B4-BE49-F238E27FC236}">
                  <a16:creationId xmlns:a16="http://schemas.microsoft.com/office/drawing/2014/main" id="{F40C0D20-F4AC-4377-9B8B-29C7A091FE66}"/>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DD2120"/>
                  </a:solidFill>
                  <a:latin typeface="Outfit Medium" pitchFamily="2" charset="0"/>
                </a:rPr>
                <a:t>5</a:t>
              </a:r>
              <a:endParaRPr lang="es-CL" sz="1200" b="1" dirty="0">
                <a:solidFill>
                  <a:srgbClr val="DD2120"/>
                </a:solidFill>
                <a:latin typeface="Outfit Medium" pitchFamily="2" charset="0"/>
              </a:endParaRPr>
            </a:p>
          </p:txBody>
        </p:sp>
      </p:grpSp>
      <p:grpSp>
        <p:nvGrpSpPr>
          <p:cNvPr id="17" name="Grupo 16">
            <a:extLst>
              <a:ext uri="{FF2B5EF4-FFF2-40B4-BE49-F238E27FC236}">
                <a16:creationId xmlns:a16="http://schemas.microsoft.com/office/drawing/2014/main" id="{4A1F588E-BA30-4F39-A287-F72D0FA7F773}"/>
              </a:ext>
            </a:extLst>
          </p:cNvPr>
          <p:cNvGrpSpPr/>
          <p:nvPr/>
        </p:nvGrpSpPr>
        <p:grpSpPr>
          <a:xfrm>
            <a:off x="1501107" y="2630576"/>
            <a:ext cx="712493" cy="712493"/>
            <a:chOff x="1573425" y="1903684"/>
            <a:chExt cx="824920" cy="824920"/>
          </a:xfrm>
        </p:grpSpPr>
        <p:sp>
          <p:nvSpPr>
            <p:cNvPr id="18" name="Elipse 17">
              <a:extLst>
                <a:ext uri="{FF2B5EF4-FFF2-40B4-BE49-F238E27FC236}">
                  <a16:creationId xmlns:a16="http://schemas.microsoft.com/office/drawing/2014/main" id="{94C57005-9BB4-4977-AEB1-900780E218C5}"/>
                </a:ext>
              </a:extLst>
            </p:cNvPr>
            <p:cNvSpPr/>
            <p:nvPr/>
          </p:nvSpPr>
          <p:spPr>
            <a:xfrm rot="10800000">
              <a:off x="1573425" y="1903684"/>
              <a:ext cx="824920" cy="824920"/>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19" name="Elipse 18">
              <a:extLst>
                <a:ext uri="{FF2B5EF4-FFF2-40B4-BE49-F238E27FC236}">
                  <a16:creationId xmlns:a16="http://schemas.microsoft.com/office/drawing/2014/main" id="{AE7D7C56-A2BA-4D3F-88B3-78FCB92E6E27}"/>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3" name="Rectángulo 22">
            <a:extLst>
              <a:ext uri="{FF2B5EF4-FFF2-40B4-BE49-F238E27FC236}">
                <a16:creationId xmlns:a16="http://schemas.microsoft.com/office/drawing/2014/main" id="{33A109CD-6E4D-4F3C-956F-9E6D413D933A}"/>
              </a:ext>
            </a:extLst>
          </p:cNvPr>
          <p:cNvSpPr/>
          <p:nvPr/>
        </p:nvSpPr>
        <p:spPr>
          <a:xfrm>
            <a:off x="2357611" y="3812596"/>
            <a:ext cx="8372142" cy="307777"/>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analyzed the data to establish the temperature difference between the different areas of the school.</a:t>
            </a:r>
            <a:endParaRPr lang="es-CL" dirty="0">
              <a:solidFill>
                <a:schemeClr val="tx1">
                  <a:lumMod val="65000"/>
                  <a:lumOff val="35000"/>
                </a:schemeClr>
              </a:solidFill>
              <a:latin typeface="Outfit Medium" pitchFamily="2" charset="0"/>
            </a:endParaRPr>
          </a:p>
        </p:txBody>
      </p:sp>
      <p:sp>
        <p:nvSpPr>
          <p:cNvPr id="24" name="Rectángulo 23">
            <a:extLst>
              <a:ext uri="{FF2B5EF4-FFF2-40B4-BE49-F238E27FC236}">
                <a16:creationId xmlns:a16="http://schemas.microsoft.com/office/drawing/2014/main" id="{3C5557A0-34B6-46BD-A680-3A084E774441}"/>
              </a:ext>
            </a:extLst>
          </p:cNvPr>
          <p:cNvSpPr/>
          <p:nvPr/>
        </p:nvSpPr>
        <p:spPr>
          <a:xfrm>
            <a:off x="2357611" y="4823121"/>
            <a:ext cx="8372142" cy="738664"/>
          </a:xfrm>
          <a:prstGeom prst="rect">
            <a:avLst/>
          </a:prstGeom>
        </p:spPr>
        <p:txBody>
          <a:bodyPr wrap="square" anchor="ctr">
            <a:spAutoFit/>
          </a:bodyPr>
          <a:lstStyle/>
          <a:p>
            <a:pPr algn="just"/>
            <a:r>
              <a:rPr lang="en-US" sz="1400" dirty="0">
                <a:solidFill>
                  <a:schemeClr val="tx1">
                    <a:lumMod val="65000"/>
                    <a:lumOff val="35000"/>
                  </a:schemeClr>
                </a:solidFill>
                <a:latin typeface="Outfit Medium" pitchFamily="2" charset="0"/>
              </a:rPr>
              <a:t>We compared our data with those obtained by other classmates to establish the coolest and warmest areas of the school. In addition, we analyzed the data to establish which areas would be more pleasant in the opposite season of the year to the current one.</a:t>
            </a:r>
            <a:endParaRPr lang="es-CL" sz="1400" dirty="0">
              <a:solidFill>
                <a:schemeClr val="tx1">
                  <a:lumMod val="65000"/>
                  <a:lumOff val="35000"/>
                </a:schemeClr>
              </a:solidFill>
              <a:latin typeface="Outfit Medium" pitchFamily="2" charset="0"/>
            </a:endParaRPr>
          </a:p>
        </p:txBody>
      </p:sp>
      <p:grpSp>
        <p:nvGrpSpPr>
          <p:cNvPr id="31" name="Grupo 30">
            <a:extLst>
              <a:ext uri="{FF2B5EF4-FFF2-40B4-BE49-F238E27FC236}">
                <a16:creationId xmlns:a16="http://schemas.microsoft.com/office/drawing/2014/main" id="{6082C59A-0430-491C-9E6A-D45E3CC71B8B}"/>
              </a:ext>
            </a:extLst>
          </p:cNvPr>
          <p:cNvGrpSpPr/>
          <p:nvPr/>
        </p:nvGrpSpPr>
        <p:grpSpPr>
          <a:xfrm>
            <a:off x="1501107" y="4849292"/>
            <a:ext cx="712493" cy="712493"/>
            <a:chOff x="1573425" y="1903684"/>
            <a:chExt cx="824920" cy="824920"/>
          </a:xfrm>
        </p:grpSpPr>
        <p:sp>
          <p:nvSpPr>
            <p:cNvPr id="32" name="Elipse 31">
              <a:extLst>
                <a:ext uri="{FF2B5EF4-FFF2-40B4-BE49-F238E27FC236}">
                  <a16:creationId xmlns:a16="http://schemas.microsoft.com/office/drawing/2014/main" id="{C3A6CF8A-FAD5-4427-841A-C7BD29C6E08F}"/>
                </a:ext>
              </a:extLst>
            </p:cNvPr>
            <p:cNvSpPr/>
            <p:nvPr/>
          </p:nvSpPr>
          <p:spPr>
            <a:xfrm rot="10800000">
              <a:off x="1573425" y="1903684"/>
              <a:ext cx="824920" cy="824920"/>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33" name="Elipse 32">
              <a:extLst>
                <a:ext uri="{FF2B5EF4-FFF2-40B4-BE49-F238E27FC236}">
                  <a16:creationId xmlns:a16="http://schemas.microsoft.com/office/drawing/2014/main" id="{5A732E29-EF24-41BE-9786-807D0CA0615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Tree>
    <p:extLst>
      <p:ext uri="{BB962C8B-B14F-4D97-AF65-F5344CB8AC3E}">
        <p14:creationId xmlns:p14="http://schemas.microsoft.com/office/powerpoint/2010/main" val="3985760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911BB92-FC29-4333-8B65-7BF838D6E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81" y="555258"/>
            <a:ext cx="3267450" cy="907781"/>
          </a:xfrm>
          <a:prstGeom prst="rect">
            <a:avLst/>
          </a:prstGeom>
        </p:spPr>
      </p:pic>
      <p:pic>
        <p:nvPicPr>
          <p:cNvPr id="16" name="Imagen 15">
            <a:extLst>
              <a:ext uri="{FF2B5EF4-FFF2-40B4-BE49-F238E27FC236}">
                <a16:creationId xmlns:a16="http://schemas.microsoft.com/office/drawing/2014/main" id="{7D0BDC88-DAE7-4069-842D-4C6C732F06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8629" y="3733827"/>
            <a:ext cx="2500124" cy="803008"/>
          </a:xfrm>
          <a:prstGeom prst="rect">
            <a:avLst/>
          </a:prstGeom>
        </p:spPr>
      </p:pic>
      <p:sp>
        <p:nvSpPr>
          <p:cNvPr id="17" name="Título 1">
            <a:extLst>
              <a:ext uri="{FF2B5EF4-FFF2-40B4-BE49-F238E27FC236}">
                <a16:creationId xmlns:a16="http://schemas.microsoft.com/office/drawing/2014/main" id="{494D5BAE-793C-4A9C-8ACE-E61C95FD8A2C}"/>
              </a:ext>
            </a:extLst>
          </p:cNvPr>
          <p:cNvSpPr txBox="1">
            <a:spLocks/>
          </p:cNvSpPr>
          <p:nvPr/>
        </p:nvSpPr>
        <p:spPr>
          <a:xfrm>
            <a:off x="9200271" y="4536835"/>
            <a:ext cx="2418482" cy="3555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SCIENCES</a:t>
            </a:r>
          </a:p>
        </p:txBody>
      </p:sp>
      <p:sp>
        <p:nvSpPr>
          <p:cNvPr id="6" name="Título 1">
            <a:extLst>
              <a:ext uri="{FF2B5EF4-FFF2-40B4-BE49-F238E27FC236}">
                <a16:creationId xmlns:a16="http://schemas.microsoft.com/office/drawing/2014/main" id="{E23A3B42-D090-4AAE-B249-FBAB8B66902B}"/>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dirty="0">
                <a:solidFill>
                  <a:schemeClr val="bg1"/>
                </a:solidFill>
                <a:latin typeface="Outfit Medium" pitchFamily="2" charset="0"/>
              </a:rPr>
              <a:t>Light and shade: Where is it cooler?</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27461511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2248</TotalTime>
  <Words>530</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Oblivian Text</vt:lpstr>
      <vt:lpstr>Outfit</vt:lpstr>
      <vt:lpstr>Outfit Medium</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UNIDAD</dc:title>
  <dc:creator>Cami</dc:creator>
  <cp:lastModifiedBy>גלוביסנס Globisens</cp:lastModifiedBy>
  <cp:revision>178</cp:revision>
  <dcterms:created xsi:type="dcterms:W3CDTF">2024-05-06T19:31:29Z</dcterms:created>
  <dcterms:modified xsi:type="dcterms:W3CDTF">2024-12-22T15:03:01Z</dcterms:modified>
</cp:coreProperties>
</file>