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61" r:id="rId5"/>
    <p:sldId id="287" r:id="rId6"/>
    <p:sldId id="288" r:id="rId7"/>
    <p:sldId id="289" r:id="rId8"/>
    <p:sldId id="290" r:id="rId9"/>
    <p:sldId id="291" r:id="rId10"/>
    <p:sldId id="292" r:id="rId11"/>
    <p:sldId id="293" r:id="rId12"/>
    <p:sldId id="294" r:id="rId13"/>
    <p:sldId id="272" r:id="rId14"/>
    <p:sldId id="267" r:id="rId15"/>
    <p:sldId id="268"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aOHw/fP4wp4vQykvKcMOD75Uz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o" initials="" lastIdx="1" clrIdx="0"/>
  <p:cmAuthor id="1" name="matiasvergara@efectoeducativo.cl" initials="m" lastIdx="1" clrIdx="1">
    <p:extLst>
      <p:ext uri="{19B8F6BF-5375-455C-9EA6-DF929625EA0E}">
        <p15:presenceInfo xmlns:p15="http://schemas.microsoft.com/office/powerpoint/2012/main" userId="matiasvergara@efectoeducativo.c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4E"/>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blivian Text" panose="00000500000000000000" pitchFamily="50" charset="0"/>
        <a:ea typeface="Oblivian Text" panose="000005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12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1538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2" name="Google Shape;35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9" name="Google Shape;3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a:spLocks noGrp="1"/>
          </p:cNvSpPr>
          <p:nvPr>
            <p:ph type="pic" idx="2"/>
          </p:nvPr>
        </p:nvSpPr>
        <p:spPr>
          <a:xfrm>
            <a:off x="5183188" y="987425"/>
            <a:ext cx="6172200" cy="4873625"/>
          </a:xfrm>
          <a:prstGeom prst="rect">
            <a:avLst/>
          </a:prstGeom>
          <a:noFill/>
          <a:ln>
            <a:noFill/>
          </a:ln>
        </p:spPr>
      </p:sp>
      <p:sp>
        <p:nvSpPr>
          <p:cNvPr id="64" name="Google Shape;64;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 Target="slide2.xml"/><Relationship Id="rId7" Type="http://schemas.openxmlformats.org/officeDocument/2006/relationships/image" Target="../media/image3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3.xml"/><Relationship Id="rId7"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slide" Target="slide2.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image" Target="../media/image17.png"/><Relationship Id="rId5" Type="http://schemas.openxmlformats.org/officeDocument/2006/relationships/image" Target="../media/image5.png"/><Relationship Id="rId1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8.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24.png"/><Relationship Id="rId5" Type="http://schemas.openxmlformats.org/officeDocument/2006/relationships/slide" Target="slide2.xml"/><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0.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9.png"/><Relationship Id="rId5" Type="http://schemas.openxmlformats.org/officeDocument/2006/relationships/image" Target="../media/image6.png"/><Relationship Id="rId10" Type="http://schemas.openxmlformats.org/officeDocument/2006/relationships/image" Target="../media/image28.svg"/><Relationship Id="rId4" Type="http://schemas.openxmlformats.org/officeDocument/2006/relationships/slide" Target="slide2.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xm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4908176" y="6100196"/>
            <a:ext cx="6710577" cy="406401"/>
          </a:xfrm>
          <a:prstGeom prst="rect">
            <a:avLst/>
          </a:prstGeom>
          <a:noFill/>
          <a:ln>
            <a:noFill/>
          </a:ln>
        </p:spPr>
        <p:txBody>
          <a:bodyPr spcFirstLastPara="1" wrap="square" lIns="91425" tIns="45700" rIns="91425" bIns="45700" anchor="b" anchorCtr="0">
            <a:noAutofit/>
          </a:bodyPr>
          <a:lstStyle/>
          <a:p>
            <a:pPr algn="r"/>
            <a:r>
              <a:rPr lang="en-US" sz="1800" dirty="0">
                <a:solidFill>
                  <a:schemeClr val="bg1"/>
                </a:solidFill>
                <a:latin typeface="Outfit Medium" pitchFamily="2" charset="0"/>
              </a:rPr>
              <a:t>Light absorbance: Which sunglasses are the most effective?</a:t>
            </a:r>
            <a:endParaRPr lang="es-CL" sz="1800" dirty="0">
              <a:solidFill>
                <a:schemeClr val="bg1"/>
              </a:solidFill>
              <a:latin typeface="Outfit Medium" pitchFamily="2" charset="0"/>
            </a:endParaRPr>
          </a:p>
        </p:txBody>
      </p:sp>
      <p:pic>
        <p:nvPicPr>
          <p:cNvPr id="85" name="Google Shape;85;p1"/>
          <p:cNvPicPr preferRelativeResize="0"/>
          <p:nvPr/>
        </p:nvPicPr>
        <p:blipFill rotWithShape="1">
          <a:blip r:embed="rId4">
            <a:alphaModFix/>
          </a:blip>
          <a:srcRect/>
          <a:stretch/>
        </p:blipFill>
        <p:spPr>
          <a:xfrm>
            <a:off x="8761445" y="3733826"/>
            <a:ext cx="2857308" cy="917731"/>
          </a:xfrm>
          <a:prstGeom prst="rect">
            <a:avLst/>
          </a:prstGeom>
          <a:noFill/>
          <a:ln>
            <a:noFill/>
          </a:ln>
        </p:spPr>
      </p:pic>
      <p:sp>
        <p:nvSpPr>
          <p:cNvPr id="86" name="Google Shape;86;p1"/>
          <p:cNvSpPr txBox="1"/>
          <p:nvPr/>
        </p:nvSpPr>
        <p:spPr>
          <a:xfrm>
            <a:off x="8854751" y="4651557"/>
            <a:ext cx="2764002" cy="406401"/>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F2DCC7"/>
              </a:buClr>
              <a:buSzPts val="2800"/>
              <a:buFont typeface="Arial"/>
              <a:buNone/>
            </a:pPr>
            <a:r>
              <a:rPr lang="es-MX" sz="2800" b="1" i="0" u="none" strike="noStrike" cap="none" dirty="0">
                <a:solidFill>
                  <a:srgbClr val="F2DCC7"/>
                </a:solidFill>
                <a:latin typeface="Outfit Medium" pitchFamily="2" charset="0"/>
                <a:sym typeface="Arial"/>
              </a:rPr>
              <a:t>SCIENCE</a:t>
            </a:r>
            <a:endParaRPr dirty="0">
              <a:latin typeface="Outfit Medium" pitchFamily="2" charset="0"/>
            </a:endParaRPr>
          </a:p>
        </p:txBody>
      </p:sp>
      <p:pic>
        <p:nvPicPr>
          <p:cNvPr id="87" name="Google Shape;87;p1"/>
          <p:cNvPicPr preferRelativeResize="0"/>
          <p:nvPr/>
        </p:nvPicPr>
        <p:blipFill rotWithShape="1">
          <a:blip r:embed="rId5">
            <a:alphaModFix/>
          </a:blip>
          <a:srcRect/>
          <a:stretch/>
        </p:blipFill>
        <p:spPr>
          <a:xfrm>
            <a:off x="8677469" y="445533"/>
            <a:ext cx="2941284" cy="8171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esquinas redondeadas 61">
            <a:extLst>
              <a:ext uri="{FF2B5EF4-FFF2-40B4-BE49-F238E27FC236}">
                <a16:creationId xmlns:a16="http://schemas.microsoft.com/office/drawing/2014/main" id="{FD2686B1-BA85-4FDA-A4BA-27A4E40BFA3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4" name="Grupo 23">
            <a:extLst>
              <a:ext uri="{FF2B5EF4-FFF2-40B4-BE49-F238E27FC236}">
                <a16:creationId xmlns:a16="http://schemas.microsoft.com/office/drawing/2014/main" id="{9C301606-7DDB-453C-B398-68D8CDF37B33}"/>
              </a:ext>
            </a:extLst>
          </p:cNvPr>
          <p:cNvGrpSpPr/>
          <p:nvPr/>
        </p:nvGrpSpPr>
        <p:grpSpPr>
          <a:xfrm>
            <a:off x="1233915" y="2573718"/>
            <a:ext cx="652932" cy="652932"/>
            <a:chOff x="2072276" y="1848077"/>
            <a:chExt cx="676048" cy="676048"/>
          </a:xfrm>
        </p:grpSpPr>
        <p:sp>
          <p:nvSpPr>
            <p:cNvPr id="25" name="Elipse 24">
              <a:extLst>
                <a:ext uri="{FF2B5EF4-FFF2-40B4-BE49-F238E27FC236}">
                  <a16:creationId xmlns:a16="http://schemas.microsoft.com/office/drawing/2014/main" id="{814F6E82-323E-4783-AAF9-31F15A6944D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1" name="Elipse 30">
              <a:extLst>
                <a:ext uri="{FF2B5EF4-FFF2-40B4-BE49-F238E27FC236}">
                  <a16:creationId xmlns:a16="http://schemas.microsoft.com/office/drawing/2014/main" id="{3EB8C899-90D2-4F4E-B769-6D3BB5C5DFDC}"/>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pic>
        <p:nvPicPr>
          <p:cNvPr id="35" name="Imagen 34">
            <a:extLst>
              <a:ext uri="{FF2B5EF4-FFF2-40B4-BE49-F238E27FC236}">
                <a16:creationId xmlns:a16="http://schemas.microsoft.com/office/drawing/2014/main" id="{EFD2CE5D-FA84-4527-9444-246E03D8214B}"/>
              </a:ext>
            </a:extLst>
          </p:cNvPr>
          <p:cNvPicPr>
            <a:picLocks noChangeAspect="1"/>
          </p:cNvPicPr>
          <p:nvPr/>
        </p:nvPicPr>
        <p:blipFill>
          <a:blip r:embed="rId2"/>
          <a:stretch>
            <a:fillRect/>
          </a:stretch>
        </p:blipFill>
        <p:spPr>
          <a:xfrm>
            <a:off x="2543447" y="4337262"/>
            <a:ext cx="997253" cy="997253"/>
          </a:xfrm>
          <a:prstGeom prst="rect">
            <a:avLst/>
          </a:prstGeom>
        </p:spPr>
      </p:pic>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4"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5553770" y="2919639"/>
            <a:ext cx="4168977" cy="307777"/>
          </a:xfrm>
          <a:prstGeom prst="rect">
            <a:avLst/>
          </a:prstGeom>
        </p:spPr>
        <p:txBody>
          <a:bodyPr wrap="square">
            <a:spAutoFit/>
          </a:bodyPr>
          <a:lstStyle/>
          <a:p>
            <a:pPr algn="ctr"/>
            <a:r>
              <a:rPr lang="es-MX" b="1" dirty="0">
                <a:solidFill>
                  <a:srgbClr val="026C4E"/>
                </a:solidFill>
                <a:latin typeface="Outfit Medium" pitchFamily="2" charset="0"/>
              </a:rPr>
              <a:t>GRAPH WITH MARKERS</a:t>
            </a:r>
          </a:p>
        </p:txBody>
      </p:sp>
      <p:sp>
        <p:nvSpPr>
          <p:cNvPr id="15" name="CuadroTexto 14">
            <a:extLst>
              <a:ext uri="{FF2B5EF4-FFF2-40B4-BE49-F238E27FC236}">
                <a16:creationId xmlns:a16="http://schemas.microsoft.com/office/drawing/2014/main" id="{F835D28E-6402-46C9-A03D-0F5F620F1BC3}"/>
              </a:ext>
            </a:extLst>
          </p:cNvPr>
          <p:cNvSpPr txBox="1"/>
          <p:nvPr/>
        </p:nvSpPr>
        <p:spPr>
          <a:xfrm>
            <a:off x="2005831" y="2951215"/>
            <a:ext cx="2284815" cy="954107"/>
          </a:xfrm>
          <a:prstGeom prst="rect">
            <a:avLst/>
          </a:prstGeom>
          <a:noFill/>
        </p:spPr>
        <p:txBody>
          <a:bodyPr wrap="square" rtlCol="0">
            <a:spAutoFit/>
          </a:bodyPr>
          <a:lstStyle/>
          <a:p>
            <a:r>
              <a:rPr lang="en-US" sz="1400" dirty="0">
                <a:solidFill>
                  <a:srgbClr val="626262"/>
                </a:solidFill>
                <a:latin typeface="Outfit" pitchFamily="2" charset="0"/>
              </a:rPr>
              <a:t>Use markers to add labels to the graph columns. To do this you must select the “Marker” icon:</a:t>
            </a:r>
            <a:endParaRPr lang="es-MX" sz="1400" dirty="0">
              <a:solidFill>
                <a:srgbClr val="626262"/>
              </a:solidFill>
              <a:latin typeface="Outfit" pitchFamily="2" charset="0"/>
            </a:endParaRPr>
          </a:p>
        </p:txBody>
      </p:sp>
      <p:pic>
        <p:nvPicPr>
          <p:cNvPr id="19" name="Imagen 18"/>
          <p:cNvPicPr>
            <a:picLocks noChangeAspect="1"/>
          </p:cNvPicPr>
          <p:nvPr/>
        </p:nvPicPr>
        <p:blipFill>
          <a:blip r:embed="rId8"/>
          <a:stretch>
            <a:fillRect/>
          </a:stretch>
        </p:blipFill>
        <p:spPr>
          <a:xfrm>
            <a:off x="4521982" y="3497095"/>
            <a:ext cx="6208008" cy="2388141"/>
          </a:xfrm>
          <a:prstGeom prst="rect">
            <a:avLst/>
          </a:prstGeom>
        </p:spPr>
      </p:pic>
    </p:spTree>
    <p:extLst>
      <p:ext uri="{BB962C8B-B14F-4D97-AF65-F5344CB8AC3E}">
        <p14:creationId xmlns:p14="http://schemas.microsoft.com/office/powerpoint/2010/main" val="3853992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61">
            <a:extLst>
              <a:ext uri="{FF2B5EF4-FFF2-40B4-BE49-F238E27FC236}">
                <a16:creationId xmlns:a16="http://schemas.microsoft.com/office/drawing/2014/main" id="{6E034E21-9A78-4FEA-A479-594C7830A96C}"/>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0" name="Grupo 19">
            <a:extLst>
              <a:ext uri="{FF2B5EF4-FFF2-40B4-BE49-F238E27FC236}">
                <a16:creationId xmlns:a16="http://schemas.microsoft.com/office/drawing/2014/main" id="{AAE47503-9CBC-4574-815A-EA4408BB6D0F}"/>
              </a:ext>
            </a:extLst>
          </p:cNvPr>
          <p:cNvGrpSpPr/>
          <p:nvPr/>
        </p:nvGrpSpPr>
        <p:grpSpPr>
          <a:xfrm>
            <a:off x="1233915" y="2573718"/>
            <a:ext cx="652932" cy="652932"/>
            <a:chOff x="2072276" y="1848077"/>
            <a:chExt cx="676048" cy="676048"/>
          </a:xfrm>
        </p:grpSpPr>
        <p:sp>
          <p:nvSpPr>
            <p:cNvPr id="21" name="Elipse 20">
              <a:extLst>
                <a:ext uri="{FF2B5EF4-FFF2-40B4-BE49-F238E27FC236}">
                  <a16:creationId xmlns:a16="http://schemas.microsoft.com/office/drawing/2014/main" id="{0F290BFD-2D64-44AE-A1EE-C0FDD6F6BC80}"/>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2" name="Elipse 21">
              <a:extLst>
                <a:ext uri="{FF2B5EF4-FFF2-40B4-BE49-F238E27FC236}">
                  <a16:creationId xmlns:a16="http://schemas.microsoft.com/office/drawing/2014/main" id="{EC7054EB-B0D2-4EB9-94D5-2AAFC037279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9" name="CuadroTexto 8">
            <a:extLst>
              <a:ext uri="{FF2B5EF4-FFF2-40B4-BE49-F238E27FC236}">
                <a16:creationId xmlns:a16="http://schemas.microsoft.com/office/drawing/2014/main" id="{03978477-44D8-4127-B477-391A3CE34313}"/>
              </a:ext>
            </a:extLst>
          </p:cNvPr>
          <p:cNvSpPr txBox="1"/>
          <p:nvPr/>
        </p:nvSpPr>
        <p:spPr>
          <a:xfrm>
            <a:off x="2122712" y="2689341"/>
            <a:ext cx="7569927" cy="307777"/>
          </a:xfrm>
          <a:prstGeom prst="rect">
            <a:avLst/>
          </a:prstGeom>
          <a:noFill/>
        </p:spPr>
        <p:txBody>
          <a:bodyPr wrap="square" rtlCol="0">
            <a:spAutoFit/>
          </a:bodyPr>
          <a:lstStyle/>
          <a:p>
            <a:r>
              <a:rPr lang="en-US" sz="1400" dirty="0">
                <a:solidFill>
                  <a:schemeClr val="tx1">
                    <a:lumMod val="75000"/>
                    <a:lumOff val="25000"/>
                  </a:schemeClr>
                </a:solidFill>
                <a:latin typeface="Outfit" pitchFamily="2" charset="0"/>
              </a:rPr>
              <a:t>To add photos to the notes within a graph you must do the following:</a:t>
            </a:r>
            <a:endParaRPr lang="es-MX" sz="1400" dirty="0">
              <a:solidFill>
                <a:srgbClr val="026C4E"/>
              </a:solidFill>
              <a:latin typeface="Outfit" pitchFamily="2" charset="0"/>
            </a:endParaRP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3"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57" name="Elipse 56">
            <a:extLst>
              <a:ext uri="{FF2B5EF4-FFF2-40B4-BE49-F238E27FC236}">
                <a16:creationId xmlns:a16="http://schemas.microsoft.com/office/drawing/2014/main" id="{AD8FA60D-C8E0-4E12-9B60-AE4A73544797}"/>
              </a:ext>
            </a:extLst>
          </p:cNvPr>
          <p:cNvSpPr/>
          <p:nvPr/>
        </p:nvSpPr>
        <p:spPr>
          <a:xfrm>
            <a:off x="1972910" y="1545510"/>
            <a:ext cx="302400"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blivian Text" panose="00000500000000000000" pitchFamily="50" charset="0"/>
              </a:rPr>
              <a:t>2</a:t>
            </a:r>
            <a:endParaRPr lang="es-CL" sz="1200" b="1" dirty="0">
              <a:solidFill>
                <a:srgbClr val="FE999D"/>
              </a:solidFill>
              <a:latin typeface="Oblivian Text" panose="00000500000000000000" pitchFamily="50" charset="0"/>
            </a:endParaRPr>
          </a:p>
        </p:txBody>
      </p:sp>
      <p:sp>
        <p:nvSpPr>
          <p:cNvPr id="4" name="Rectángulo 3"/>
          <p:cNvSpPr/>
          <p:nvPr/>
        </p:nvSpPr>
        <p:spPr>
          <a:xfrm>
            <a:off x="2122711" y="3271655"/>
            <a:ext cx="4283019" cy="2246769"/>
          </a:xfrm>
          <a:prstGeom prst="rect">
            <a:avLst/>
          </a:prstGeom>
        </p:spPr>
        <p:txBody>
          <a:bodyPr wrap="square">
            <a:spAutoFit/>
          </a:bodyPr>
          <a:lstStyle/>
          <a:p>
            <a:pPr marL="228600" indent="-228600">
              <a:buFont typeface="+mj-lt"/>
              <a:buAutoNum type="arabicPeriod"/>
            </a:pPr>
            <a:r>
              <a:rPr lang="es-MX" sz="1400" dirty="0" err="1">
                <a:solidFill>
                  <a:srgbClr val="026C4E"/>
                </a:solidFill>
                <a:latin typeface="Outfit" pitchFamily="2" charset="0"/>
              </a:rPr>
              <a:t>Select</a:t>
            </a:r>
            <a:r>
              <a:rPr lang="es-MX" sz="1400" dirty="0">
                <a:solidFill>
                  <a:srgbClr val="026C4E"/>
                </a:solidFill>
                <a:latin typeface="Outfit" pitchFamily="2" charset="0"/>
              </a:rPr>
              <a:t> </a:t>
            </a:r>
            <a:r>
              <a:rPr lang="es-MX" sz="1400" dirty="0" err="1">
                <a:solidFill>
                  <a:srgbClr val="026C4E"/>
                </a:solidFill>
                <a:latin typeface="Outfit" pitchFamily="2" charset="0"/>
              </a:rPr>
              <a:t>the</a:t>
            </a:r>
            <a:r>
              <a:rPr lang="es-MX" sz="1400" dirty="0">
                <a:solidFill>
                  <a:srgbClr val="026C4E"/>
                </a:solidFill>
                <a:latin typeface="Outfit" pitchFamily="2" charset="0"/>
              </a:rPr>
              <a:t> note </a:t>
            </a:r>
            <a:r>
              <a:rPr lang="es-MX" sz="1400" dirty="0" err="1">
                <a:solidFill>
                  <a:srgbClr val="026C4E"/>
                </a:solidFill>
                <a:latin typeface="Outfit" pitchFamily="2" charset="0"/>
              </a:rPr>
              <a:t>icon</a:t>
            </a:r>
            <a:r>
              <a:rPr lang="es-MX" sz="1400" dirty="0">
                <a:solidFill>
                  <a:srgbClr val="026C4E"/>
                </a:solidFill>
                <a:latin typeface="Outfit" pitchFamily="2" charset="0"/>
              </a:rPr>
              <a:t>.</a:t>
            </a:r>
          </a:p>
          <a:p>
            <a:pPr marL="228600" indent="-228600">
              <a:buFont typeface="+mj-lt"/>
              <a:buAutoNum type="arabicPeriod"/>
            </a:pPr>
            <a:endParaRPr lang="es-MX"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Click on the bar where you want to add a note.</a:t>
            </a:r>
          </a:p>
          <a:p>
            <a:pPr marL="228600" indent="-228600">
              <a:buFont typeface="+mj-lt"/>
              <a:buAutoNum type="arabicPeriod"/>
            </a:pPr>
            <a:endParaRPr lang="en-US"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A dialog box will open and allow you to add the note with text and images.</a:t>
            </a:r>
          </a:p>
          <a:p>
            <a:pPr marL="228600" indent="-228600">
              <a:buFont typeface="+mj-lt"/>
              <a:buAutoNum type="arabicPeriod"/>
            </a:pPr>
            <a:endParaRPr lang="en-US" dirty="0">
              <a:solidFill>
                <a:srgbClr val="026C4E"/>
              </a:solidFill>
              <a:latin typeface="Outfit" pitchFamily="2" charset="0"/>
            </a:endParaRPr>
          </a:p>
          <a:p>
            <a:pPr marL="228600" indent="-228600">
              <a:buFont typeface="+mj-lt"/>
              <a:buAutoNum type="arabicPeriod"/>
            </a:pPr>
            <a:r>
              <a:rPr lang="en-US" sz="1400" dirty="0">
                <a:solidFill>
                  <a:srgbClr val="026C4E"/>
                </a:solidFill>
                <a:latin typeface="Outfit" pitchFamily="2" charset="0"/>
              </a:rPr>
              <a:t>Take a picture of the </a:t>
            </a:r>
            <a:r>
              <a:rPr lang="en-US" dirty="0">
                <a:solidFill>
                  <a:srgbClr val="026C4E"/>
                </a:solidFill>
                <a:latin typeface="Outfit" pitchFamily="2" charset="0"/>
              </a:rPr>
              <a:t>pair of sunglasses </a:t>
            </a:r>
            <a:r>
              <a:rPr lang="en-US" sz="1400" dirty="0">
                <a:solidFill>
                  <a:srgbClr val="026C4E"/>
                </a:solidFill>
                <a:latin typeface="Outfit" pitchFamily="2" charset="0"/>
              </a:rPr>
              <a:t>used for the measurement and select it for the note image.</a:t>
            </a:r>
            <a:endParaRPr lang="es-MX" sz="1400" dirty="0">
              <a:solidFill>
                <a:srgbClr val="026C4E"/>
              </a:solidFill>
              <a:latin typeface="Outfit" pitchFamily="2" charset="0"/>
            </a:endParaRPr>
          </a:p>
        </p:txBody>
      </p:sp>
      <p:pic>
        <p:nvPicPr>
          <p:cNvPr id="2" name="Imagen 1"/>
          <p:cNvPicPr>
            <a:picLocks noChangeAspect="1"/>
          </p:cNvPicPr>
          <p:nvPr/>
        </p:nvPicPr>
        <p:blipFill>
          <a:blip r:embed="rId7"/>
          <a:stretch>
            <a:fillRect/>
          </a:stretch>
        </p:blipFill>
        <p:spPr>
          <a:xfrm>
            <a:off x="6831830" y="4287317"/>
            <a:ext cx="3153055" cy="1512614"/>
          </a:xfrm>
          <a:prstGeom prst="roundRect">
            <a:avLst>
              <a:gd name="adj" fmla="val 13076"/>
            </a:avLst>
          </a:prstGeom>
        </p:spPr>
      </p:pic>
      <p:grpSp>
        <p:nvGrpSpPr>
          <p:cNvPr id="23" name="Grupo 22">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24"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26" name="Elipse 25">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pic>
        <p:nvPicPr>
          <p:cNvPr id="5" name="Imagen 4">
            <a:extLst>
              <a:ext uri="{FF2B5EF4-FFF2-40B4-BE49-F238E27FC236}">
                <a16:creationId xmlns:a16="http://schemas.microsoft.com/office/drawing/2014/main" id="{B085DC2D-E0A4-46B9-827F-3E40DEBD04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8999" y="2999131"/>
            <a:ext cx="689554" cy="689554"/>
          </a:xfrm>
          <a:prstGeom prst="rect">
            <a:avLst/>
          </a:prstGeom>
        </p:spPr>
      </p:pic>
    </p:spTree>
    <p:extLst>
      <p:ext uri="{BB962C8B-B14F-4D97-AF65-F5344CB8AC3E}">
        <p14:creationId xmlns:p14="http://schemas.microsoft.com/office/powerpoint/2010/main" val="2345621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61">
            <a:extLst>
              <a:ext uri="{FF2B5EF4-FFF2-40B4-BE49-F238E27FC236}">
                <a16:creationId xmlns:a16="http://schemas.microsoft.com/office/drawing/2014/main" id="{4DCD511E-5AC9-4E96-A79E-EF90BBCE3018}"/>
              </a:ext>
            </a:extLst>
          </p:cNvPr>
          <p:cNvSpPr/>
          <p:nvPr/>
        </p:nvSpPr>
        <p:spPr>
          <a:xfrm>
            <a:off x="951703" y="2342551"/>
            <a:ext cx="10218501" cy="4083066"/>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7" name="Grupo 16">
            <a:extLst>
              <a:ext uri="{FF2B5EF4-FFF2-40B4-BE49-F238E27FC236}">
                <a16:creationId xmlns:a16="http://schemas.microsoft.com/office/drawing/2014/main" id="{D6DC28ED-4512-4070-B2E0-48DB43937CD9}"/>
              </a:ext>
            </a:extLst>
          </p:cNvPr>
          <p:cNvGrpSpPr/>
          <p:nvPr/>
        </p:nvGrpSpPr>
        <p:grpSpPr>
          <a:xfrm>
            <a:off x="1233915" y="2573718"/>
            <a:ext cx="652932" cy="652932"/>
            <a:chOff x="2072276" y="1848077"/>
            <a:chExt cx="676048" cy="676048"/>
          </a:xfrm>
        </p:grpSpPr>
        <p:sp>
          <p:nvSpPr>
            <p:cNvPr id="18" name="Elipse 17">
              <a:extLst>
                <a:ext uri="{FF2B5EF4-FFF2-40B4-BE49-F238E27FC236}">
                  <a16:creationId xmlns:a16="http://schemas.microsoft.com/office/drawing/2014/main" id="{0428EEE0-7EBC-48A8-B1E6-EB8C191CA994}"/>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23" name="Elipse 22">
              <a:extLst>
                <a:ext uri="{FF2B5EF4-FFF2-40B4-BE49-F238E27FC236}">
                  <a16:creationId xmlns:a16="http://schemas.microsoft.com/office/drawing/2014/main" id="{B41415CE-5FDB-4FC4-A8D2-1693F9897440}"/>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3</a:t>
              </a:r>
              <a:endParaRPr lang="es-CL" b="1" dirty="0">
                <a:solidFill>
                  <a:srgbClr val="026C4E"/>
                </a:solidFill>
                <a:latin typeface="Outfit Medium" pitchFamily="2" charset="0"/>
              </a:endParaRPr>
            </a:p>
          </p:txBody>
        </p:sp>
      </p:grpSp>
      <p:sp>
        <p:nvSpPr>
          <p:cNvPr id="26" name="Rectángulo 25">
            <a:extLst>
              <a:ext uri="{FF2B5EF4-FFF2-40B4-BE49-F238E27FC236}">
                <a16:creationId xmlns:a16="http://schemas.microsoft.com/office/drawing/2014/main" id="{9BE2860E-B2E3-4E91-B9E1-2C4486E0FBA8}"/>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7" name="Imagen 26">
            <a:hlinkClick r:id="" action="ppaction://hlinkshowjump?jump=previousslide"/>
            <a:extLst>
              <a:ext uri="{FF2B5EF4-FFF2-40B4-BE49-F238E27FC236}">
                <a16:creationId xmlns:a16="http://schemas.microsoft.com/office/drawing/2014/main" id="{119842EA-BBD5-45CA-97AA-496806798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28" name="Imagen 27">
            <a:hlinkClick r:id="rId3" action="ppaction://hlinksldjump"/>
            <a:extLst>
              <a:ext uri="{FF2B5EF4-FFF2-40B4-BE49-F238E27FC236}">
                <a16:creationId xmlns:a16="http://schemas.microsoft.com/office/drawing/2014/main" id="{534B95B7-6D07-489F-B278-ACFFC20235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29" name="Imagen 28">
            <a:hlinkClick r:id="" action="ppaction://hlinkshowjump?jump=nextslide"/>
            <a:extLst>
              <a:ext uri="{FF2B5EF4-FFF2-40B4-BE49-F238E27FC236}">
                <a16:creationId xmlns:a16="http://schemas.microsoft.com/office/drawing/2014/main" id="{184EE9E2-2F7B-4D72-8D72-85D7A3B7A9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0" name="Imagen 29">
            <a:extLst>
              <a:ext uri="{FF2B5EF4-FFF2-40B4-BE49-F238E27FC236}">
                <a16:creationId xmlns:a16="http://schemas.microsoft.com/office/drawing/2014/main" id="{0B5A8A29-F272-4DFB-B2DB-AFC8D12266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grpSp>
        <p:nvGrpSpPr>
          <p:cNvPr id="32" name="Grupo 31">
            <a:extLst>
              <a:ext uri="{FF2B5EF4-FFF2-40B4-BE49-F238E27FC236}">
                <a16:creationId xmlns:a16="http://schemas.microsoft.com/office/drawing/2014/main" id="{8C61937A-2CB5-4CED-B51D-DAB774C6A3F7}"/>
              </a:ext>
            </a:extLst>
          </p:cNvPr>
          <p:cNvGrpSpPr/>
          <p:nvPr/>
        </p:nvGrpSpPr>
        <p:grpSpPr>
          <a:xfrm>
            <a:off x="951703" y="1589244"/>
            <a:ext cx="2740044" cy="442980"/>
            <a:chOff x="951703" y="1589244"/>
            <a:chExt cx="2740044" cy="442980"/>
          </a:xfrm>
        </p:grpSpPr>
        <p:sp>
          <p:nvSpPr>
            <p:cNvPr id="33" name="Rectángulo: esquinas redondeadas 32">
              <a:extLst>
                <a:ext uri="{FF2B5EF4-FFF2-40B4-BE49-F238E27FC236}">
                  <a16:creationId xmlns:a16="http://schemas.microsoft.com/office/drawing/2014/main" id="{BE58E9E3-1B83-4B4D-A704-7904F5C4AF1E}"/>
                </a:ext>
              </a:extLst>
            </p:cNvPr>
            <p:cNvSpPr/>
            <p:nvPr/>
          </p:nvSpPr>
          <p:spPr>
            <a:xfrm>
              <a:off x="951703" y="1589244"/>
              <a:ext cx="2740044" cy="442980"/>
            </a:xfrm>
            <a:prstGeom prst="roundRect">
              <a:avLst>
                <a:gd name="adj" fmla="val 50000"/>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analysis</a:t>
              </a:r>
              <a:endParaRPr lang="es-CL" sz="1600" dirty="0">
                <a:highlight>
                  <a:srgbClr val="C0C0C0"/>
                </a:highlight>
                <a:latin typeface="Outfit Medium" pitchFamily="2" charset="0"/>
              </a:endParaRPr>
            </a:p>
          </p:txBody>
        </p:sp>
        <p:sp>
          <p:nvSpPr>
            <p:cNvPr id="34" name="Elipse 33">
              <a:extLst>
                <a:ext uri="{FF2B5EF4-FFF2-40B4-BE49-F238E27FC236}">
                  <a16:creationId xmlns:a16="http://schemas.microsoft.com/office/drawing/2014/main" id="{02127E0B-ADE1-4D34-80C7-9A47720E1F1D}"/>
                </a:ext>
              </a:extLst>
            </p:cNvPr>
            <p:cNvSpPr/>
            <p:nvPr/>
          </p:nvSpPr>
          <p:spPr>
            <a:xfrm>
              <a:off x="1021796" y="1659644"/>
              <a:ext cx="302179"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026C4E"/>
                  </a:solidFill>
                  <a:latin typeface="Outfit Medium" pitchFamily="2" charset="0"/>
                </a:rPr>
                <a:t>4</a:t>
              </a:r>
              <a:endParaRPr lang="es-CL" sz="1200" b="1" dirty="0">
                <a:solidFill>
                  <a:srgbClr val="026C4E"/>
                </a:solidFill>
                <a:latin typeface="Outfit Medium" pitchFamily="2" charset="0"/>
              </a:endParaRPr>
            </a:p>
          </p:txBody>
        </p:sp>
      </p:grpSp>
      <p:sp>
        <p:nvSpPr>
          <p:cNvPr id="14" name="Rectángulo 13"/>
          <p:cNvSpPr/>
          <p:nvPr/>
        </p:nvSpPr>
        <p:spPr>
          <a:xfrm>
            <a:off x="5203987" y="2689341"/>
            <a:ext cx="1713931" cy="307777"/>
          </a:xfrm>
          <a:prstGeom prst="rect">
            <a:avLst/>
          </a:prstGeom>
        </p:spPr>
        <p:txBody>
          <a:bodyPr wrap="none">
            <a:spAutoFit/>
          </a:bodyPr>
          <a:lstStyle/>
          <a:p>
            <a:pPr algn="ctr"/>
            <a:r>
              <a:rPr lang="es-MX" b="1" dirty="0">
                <a:solidFill>
                  <a:srgbClr val="026C4E"/>
                </a:solidFill>
                <a:latin typeface="Outfit Medium" pitchFamily="2" charset="0"/>
              </a:rPr>
              <a:t>GRAPH WITH NOTES</a:t>
            </a:r>
          </a:p>
        </p:txBody>
      </p:sp>
      <p:pic>
        <p:nvPicPr>
          <p:cNvPr id="19" name="Imagen 18"/>
          <p:cNvPicPr>
            <a:picLocks noChangeAspect="1"/>
          </p:cNvPicPr>
          <p:nvPr/>
        </p:nvPicPr>
        <p:blipFill>
          <a:blip r:embed="rId7"/>
          <a:stretch>
            <a:fillRect/>
          </a:stretch>
        </p:blipFill>
        <p:spPr>
          <a:xfrm>
            <a:off x="2537395" y="3151028"/>
            <a:ext cx="7178071" cy="2798912"/>
          </a:xfrm>
          <a:prstGeom prst="rect">
            <a:avLst/>
          </a:prstGeom>
        </p:spPr>
      </p:pic>
    </p:spTree>
    <p:extLst>
      <p:ext uri="{BB962C8B-B14F-4D97-AF65-F5344CB8AC3E}">
        <p14:creationId xmlns:p14="http://schemas.microsoft.com/office/powerpoint/2010/main" val="2725489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D5380274-A15E-472B-866F-18E1BBF09F53}"/>
              </a:ext>
            </a:extLst>
          </p:cNvPr>
          <p:cNvSpPr/>
          <p:nvPr/>
        </p:nvSpPr>
        <p:spPr>
          <a:xfrm>
            <a:off x="6458499" y="2214992"/>
            <a:ext cx="182430" cy="2790488"/>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3" name="Rectángulo: esquinas redondeadas 32">
            <a:extLst>
              <a:ext uri="{FF2B5EF4-FFF2-40B4-BE49-F238E27FC236}">
                <a16:creationId xmlns:a16="http://schemas.microsoft.com/office/drawing/2014/main" id="{CF6B8D07-30B5-432C-A939-D6500ABABE23}"/>
              </a:ext>
            </a:extLst>
          </p:cNvPr>
          <p:cNvSpPr/>
          <p:nvPr/>
        </p:nvSpPr>
        <p:spPr>
          <a:xfrm>
            <a:off x="6759670" y="3539928"/>
            <a:ext cx="4879675" cy="1465552"/>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34" name="Rectángulo: esquinas redondeadas 33">
            <a:extLst>
              <a:ext uri="{FF2B5EF4-FFF2-40B4-BE49-F238E27FC236}">
                <a16:creationId xmlns:a16="http://schemas.microsoft.com/office/drawing/2014/main" id="{1153001C-D62F-40B4-9E13-AF52F308B7D9}"/>
              </a:ext>
            </a:extLst>
          </p:cNvPr>
          <p:cNvSpPr/>
          <p:nvPr/>
        </p:nvSpPr>
        <p:spPr>
          <a:xfrm>
            <a:off x="6759670" y="2215071"/>
            <a:ext cx="4879675" cy="1213929"/>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35" name="Grupo 34">
            <a:extLst>
              <a:ext uri="{FF2B5EF4-FFF2-40B4-BE49-F238E27FC236}">
                <a16:creationId xmlns:a16="http://schemas.microsoft.com/office/drawing/2014/main" id="{F0216795-7185-4DFC-BE3A-AE8D23C10AE2}"/>
              </a:ext>
            </a:extLst>
          </p:cNvPr>
          <p:cNvGrpSpPr/>
          <p:nvPr/>
        </p:nvGrpSpPr>
        <p:grpSpPr>
          <a:xfrm>
            <a:off x="6202171" y="2215071"/>
            <a:ext cx="712493" cy="712493"/>
            <a:chOff x="1573425" y="1903684"/>
            <a:chExt cx="824920" cy="824920"/>
          </a:xfrm>
        </p:grpSpPr>
        <p:sp>
          <p:nvSpPr>
            <p:cNvPr id="36" name="Elipse 35">
              <a:extLst>
                <a:ext uri="{FF2B5EF4-FFF2-40B4-BE49-F238E27FC236}">
                  <a16:creationId xmlns:a16="http://schemas.microsoft.com/office/drawing/2014/main" id="{118653BF-FE18-4955-8764-F595E643EE68}"/>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37" name="Elipse 36">
              <a:extLst>
                <a:ext uri="{FF2B5EF4-FFF2-40B4-BE49-F238E27FC236}">
                  <a16:creationId xmlns:a16="http://schemas.microsoft.com/office/drawing/2014/main" id="{E953A823-D05E-43E5-8F26-F4DEF9512C68}"/>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4</a:t>
              </a:r>
              <a:endParaRPr lang="es-CL" sz="1400" dirty="0">
                <a:solidFill>
                  <a:schemeClr val="tx1">
                    <a:lumMod val="65000"/>
                    <a:lumOff val="35000"/>
                  </a:schemeClr>
                </a:solidFill>
                <a:latin typeface="Outfit Medium" pitchFamily="2" charset="0"/>
              </a:endParaRPr>
            </a:p>
          </p:txBody>
        </p:sp>
      </p:grpSp>
      <p:grpSp>
        <p:nvGrpSpPr>
          <p:cNvPr id="38" name="Grupo 37">
            <a:extLst>
              <a:ext uri="{FF2B5EF4-FFF2-40B4-BE49-F238E27FC236}">
                <a16:creationId xmlns:a16="http://schemas.microsoft.com/office/drawing/2014/main" id="{B1A8581C-072A-4D65-AB39-6295B2AD147E}"/>
              </a:ext>
            </a:extLst>
          </p:cNvPr>
          <p:cNvGrpSpPr/>
          <p:nvPr/>
        </p:nvGrpSpPr>
        <p:grpSpPr>
          <a:xfrm>
            <a:off x="6203523" y="3539927"/>
            <a:ext cx="712493" cy="712493"/>
            <a:chOff x="1573425" y="1903684"/>
            <a:chExt cx="824920" cy="824920"/>
          </a:xfrm>
        </p:grpSpPr>
        <p:sp>
          <p:nvSpPr>
            <p:cNvPr id="39" name="Elipse 38">
              <a:extLst>
                <a:ext uri="{FF2B5EF4-FFF2-40B4-BE49-F238E27FC236}">
                  <a16:creationId xmlns:a16="http://schemas.microsoft.com/office/drawing/2014/main" id="{DDA99E85-D31A-4644-AE27-5110E2B67CD1}"/>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40" name="Elipse 39">
              <a:extLst>
                <a:ext uri="{FF2B5EF4-FFF2-40B4-BE49-F238E27FC236}">
                  <a16:creationId xmlns:a16="http://schemas.microsoft.com/office/drawing/2014/main" id="{F9B6C63A-8CDC-4AC2-BAF4-2B5C5EE50751}"/>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5</a:t>
              </a:r>
              <a:endParaRPr lang="es-CL" sz="1400" dirty="0">
                <a:solidFill>
                  <a:schemeClr val="tx1">
                    <a:lumMod val="65000"/>
                    <a:lumOff val="35000"/>
                  </a:schemeClr>
                </a:solidFill>
                <a:latin typeface="Outfit Medium" pitchFamily="2" charset="0"/>
              </a:endParaRPr>
            </a:p>
          </p:txBody>
        </p:sp>
      </p:grpSp>
      <p:sp>
        <p:nvSpPr>
          <p:cNvPr id="41" name="CuadroTexto 40">
            <a:extLst>
              <a:ext uri="{FF2B5EF4-FFF2-40B4-BE49-F238E27FC236}">
                <a16:creationId xmlns:a16="http://schemas.microsoft.com/office/drawing/2014/main" id="{43DED5B9-0F4C-4598-8871-4665F4516923}"/>
              </a:ext>
            </a:extLst>
          </p:cNvPr>
          <p:cNvSpPr txBox="1"/>
          <p:nvPr/>
        </p:nvSpPr>
        <p:spPr>
          <a:xfrm>
            <a:off x="6960447" y="3670447"/>
            <a:ext cx="2864093"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keep</a:t>
            </a:r>
            <a:r>
              <a:rPr lang="es-CL" sz="1200" dirty="0">
                <a:solidFill>
                  <a:srgbClr val="565380"/>
                </a:solidFill>
                <a:latin typeface="Outfit Medium" pitchFamily="2" charset="0"/>
              </a:rPr>
              <a:t> </a:t>
            </a:r>
            <a:r>
              <a:rPr lang="es-CL" sz="1200" dirty="0" err="1">
                <a:solidFill>
                  <a:srgbClr val="565380"/>
                </a:solidFill>
                <a:latin typeface="Outfit Medium" pitchFamily="2" charset="0"/>
              </a:rPr>
              <a:t>experimenting</a:t>
            </a:r>
            <a:r>
              <a:rPr lang="es-CL" sz="1200" dirty="0">
                <a:solidFill>
                  <a:srgbClr val="565380"/>
                </a:solidFill>
                <a:latin typeface="Outfit Medium" pitchFamily="2" charset="0"/>
              </a:rPr>
              <a:t>!</a:t>
            </a:r>
          </a:p>
        </p:txBody>
      </p:sp>
      <p:sp>
        <p:nvSpPr>
          <p:cNvPr id="42" name="CuadroTexto 41">
            <a:extLst>
              <a:ext uri="{FF2B5EF4-FFF2-40B4-BE49-F238E27FC236}">
                <a16:creationId xmlns:a16="http://schemas.microsoft.com/office/drawing/2014/main" id="{4D5ABE83-BD0C-4D5D-AC3E-5A3E69E49CAB}"/>
              </a:ext>
            </a:extLst>
          </p:cNvPr>
          <p:cNvSpPr txBox="1"/>
          <p:nvPr/>
        </p:nvSpPr>
        <p:spPr>
          <a:xfrm>
            <a:off x="6960447" y="3963126"/>
            <a:ext cx="4494623" cy="646331"/>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Do you think that if you change the color of the flashlight, the ability of the lens to filter the light will change? Formulate your hypothesis and experiment with your classmates using the </a:t>
            </a:r>
            <a:r>
              <a:rPr lang="en-US" sz="1200" dirty="0" err="1">
                <a:solidFill>
                  <a:schemeClr val="tx1">
                    <a:lumMod val="65000"/>
                    <a:lumOff val="35000"/>
                  </a:schemeClr>
                </a:solidFill>
                <a:latin typeface="Outfit" pitchFamily="2" charset="0"/>
              </a:rPr>
              <a:t>Xploris</a:t>
            </a:r>
            <a:r>
              <a:rPr lang="en-US" sz="1200" dirty="0">
                <a:solidFill>
                  <a:schemeClr val="tx1">
                    <a:lumMod val="65000"/>
                    <a:lumOff val="35000"/>
                  </a:schemeClr>
                </a:solidFill>
                <a:latin typeface="Outfit" pitchFamily="2" charset="0"/>
              </a:rPr>
              <a:t> sensor.</a:t>
            </a:r>
            <a:endParaRPr lang="es-MX" sz="1200" dirty="0">
              <a:solidFill>
                <a:schemeClr val="tx1">
                  <a:lumMod val="65000"/>
                  <a:lumOff val="35000"/>
                </a:schemeClr>
              </a:solidFill>
              <a:latin typeface="Outfit" pitchFamily="2" charset="0"/>
            </a:endParaRPr>
          </a:p>
        </p:txBody>
      </p:sp>
      <p:sp>
        <p:nvSpPr>
          <p:cNvPr id="43" name="CuadroTexto 42">
            <a:extLst>
              <a:ext uri="{FF2B5EF4-FFF2-40B4-BE49-F238E27FC236}">
                <a16:creationId xmlns:a16="http://schemas.microsoft.com/office/drawing/2014/main" id="{3138E55B-636E-42AC-A5B8-6569ABB5984C}"/>
              </a:ext>
            </a:extLst>
          </p:cNvPr>
          <p:cNvSpPr txBox="1"/>
          <p:nvPr/>
        </p:nvSpPr>
        <p:spPr>
          <a:xfrm>
            <a:off x="6960447" y="2333811"/>
            <a:ext cx="4078940" cy="276999"/>
          </a:xfrm>
          <a:prstGeom prst="rect">
            <a:avLst/>
          </a:prstGeom>
          <a:noFill/>
        </p:spPr>
        <p:txBody>
          <a:bodyPr wrap="square" rtlCol="0">
            <a:spAutoFit/>
          </a:bodyPr>
          <a:lstStyle/>
          <a:p>
            <a:r>
              <a:rPr lang="es-CL" sz="1200" dirty="0" err="1">
                <a:solidFill>
                  <a:srgbClr val="565380"/>
                </a:solidFill>
                <a:latin typeface="Outfit Medium" pitchFamily="2" charset="0"/>
              </a:rPr>
              <a:t>Let's</a:t>
            </a:r>
            <a:r>
              <a:rPr lang="es-CL" sz="1200" dirty="0">
                <a:solidFill>
                  <a:srgbClr val="565380"/>
                </a:solidFill>
                <a:latin typeface="Outfit Medium" pitchFamily="2" charset="0"/>
              </a:rPr>
              <a:t> </a:t>
            </a:r>
            <a:r>
              <a:rPr lang="es-CL" sz="1200" dirty="0" err="1">
                <a:solidFill>
                  <a:srgbClr val="565380"/>
                </a:solidFill>
                <a:latin typeface="Outfit Medium" pitchFamily="2" charset="0"/>
              </a:rPr>
              <a:t>investigate</a:t>
            </a:r>
            <a:r>
              <a:rPr lang="es-CL" sz="1200" dirty="0">
                <a:solidFill>
                  <a:srgbClr val="565380"/>
                </a:solidFill>
                <a:latin typeface="Outfit Medium" pitchFamily="2" charset="0"/>
              </a:rPr>
              <a:t>!</a:t>
            </a:r>
          </a:p>
        </p:txBody>
      </p:sp>
      <p:sp>
        <p:nvSpPr>
          <p:cNvPr id="44" name="CuadroTexto 43">
            <a:extLst>
              <a:ext uri="{FF2B5EF4-FFF2-40B4-BE49-F238E27FC236}">
                <a16:creationId xmlns:a16="http://schemas.microsoft.com/office/drawing/2014/main" id="{4B9E6752-6319-4441-A5D6-831EA4B41F12}"/>
              </a:ext>
            </a:extLst>
          </p:cNvPr>
          <p:cNvSpPr txBox="1"/>
          <p:nvPr/>
        </p:nvSpPr>
        <p:spPr>
          <a:xfrm>
            <a:off x="6960447" y="2620387"/>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other characteristics, besides the color of the lenses, are important in choosing sunglasses that really protect your eyes?</a:t>
            </a:r>
            <a:endParaRPr lang="es-MX" sz="1200" dirty="0">
              <a:solidFill>
                <a:schemeClr val="tx1">
                  <a:lumMod val="65000"/>
                  <a:lumOff val="35000"/>
                </a:schemeClr>
              </a:solidFill>
              <a:latin typeface="Outfit" pitchFamily="2" charset="0"/>
            </a:endParaRPr>
          </a:p>
        </p:txBody>
      </p:sp>
      <p:sp>
        <p:nvSpPr>
          <p:cNvPr id="11" name="Rectángulo: esquinas redondeadas 10">
            <a:extLst>
              <a:ext uri="{FF2B5EF4-FFF2-40B4-BE49-F238E27FC236}">
                <a16:creationId xmlns:a16="http://schemas.microsoft.com/office/drawing/2014/main" id="{4D92457D-1792-4BE8-AD49-ED1DA199350A}"/>
              </a:ext>
            </a:extLst>
          </p:cNvPr>
          <p:cNvSpPr/>
          <p:nvPr/>
        </p:nvSpPr>
        <p:spPr>
          <a:xfrm>
            <a:off x="904461" y="2215556"/>
            <a:ext cx="194966" cy="3593574"/>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5" name="Rectángulo: esquinas redondeadas 64">
            <a:extLst>
              <a:ext uri="{FF2B5EF4-FFF2-40B4-BE49-F238E27FC236}">
                <a16:creationId xmlns:a16="http://schemas.microsoft.com/office/drawing/2014/main" id="{9AF76F92-3872-405C-AA91-A28F4D6F1A5C}"/>
              </a:ext>
            </a:extLst>
          </p:cNvPr>
          <p:cNvSpPr/>
          <p:nvPr/>
        </p:nvSpPr>
        <p:spPr>
          <a:xfrm>
            <a:off x="1216324" y="3418032"/>
            <a:ext cx="4879676" cy="1047906"/>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66" name="Grupo 65">
            <a:extLst>
              <a:ext uri="{FF2B5EF4-FFF2-40B4-BE49-F238E27FC236}">
                <a16:creationId xmlns:a16="http://schemas.microsoft.com/office/drawing/2014/main" id="{74D61CE8-B2CF-4B93-8A15-60A1C879C77D}"/>
              </a:ext>
            </a:extLst>
          </p:cNvPr>
          <p:cNvGrpSpPr/>
          <p:nvPr/>
        </p:nvGrpSpPr>
        <p:grpSpPr>
          <a:xfrm>
            <a:off x="638943" y="3421187"/>
            <a:ext cx="712493" cy="712493"/>
            <a:chOff x="1573425" y="1903684"/>
            <a:chExt cx="824920" cy="824920"/>
          </a:xfrm>
        </p:grpSpPr>
        <p:sp>
          <p:nvSpPr>
            <p:cNvPr id="67" name="Elipse 66">
              <a:extLst>
                <a:ext uri="{FF2B5EF4-FFF2-40B4-BE49-F238E27FC236}">
                  <a16:creationId xmlns:a16="http://schemas.microsoft.com/office/drawing/2014/main" id="{6CB8BADB-7301-4F7E-BD12-A92DCEA3224E}"/>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68" name="Elipse 67">
              <a:extLst>
                <a:ext uri="{FF2B5EF4-FFF2-40B4-BE49-F238E27FC236}">
                  <a16:creationId xmlns:a16="http://schemas.microsoft.com/office/drawing/2014/main" id="{D2F06544-C6DA-4C1F-A456-568644D62E37}"/>
                </a:ext>
              </a:extLst>
            </p:cNvPr>
            <p:cNvSpPr/>
            <p:nvPr/>
          </p:nvSpPr>
          <p:spPr>
            <a:xfrm>
              <a:off x="1710901" y="2041160"/>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2</a:t>
              </a:r>
              <a:endParaRPr lang="es-CL" sz="1400" dirty="0">
                <a:solidFill>
                  <a:schemeClr val="tx1">
                    <a:lumMod val="65000"/>
                    <a:lumOff val="35000"/>
                  </a:schemeClr>
                </a:solidFill>
                <a:latin typeface="Outfit Medium" pitchFamily="2" charset="0"/>
              </a:endParaRPr>
            </a:p>
          </p:txBody>
        </p:sp>
      </p:grpSp>
      <p:sp>
        <p:nvSpPr>
          <p:cNvPr id="64" name="Rectángulo: esquinas redondeadas 63">
            <a:extLst>
              <a:ext uri="{FF2B5EF4-FFF2-40B4-BE49-F238E27FC236}">
                <a16:creationId xmlns:a16="http://schemas.microsoft.com/office/drawing/2014/main" id="{B68D6509-71DC-4DF9-B418-9D7A99032B0F}"/>
              </a:ext>
            </a:extLst>
          </p:cNvPr>
          <p:cNvSpPr/>
          <p:nvPr/>
        </p:nvSpPr>
        <p:spPr>
          <a:xfrm>
            <a:off x="1216323" y="2226321"/>
            <a:ext cx="4879675" cy="1047905"/>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sp>
        <p:nvSpPr>
          <p:cNvPr id="13" name="CuadroTexto 12">
            <a:extLst>
              <a:ext uri="{FF2B5EF4-FFF2-40B4-BE49-F238E27FC236}">
                <a16:creationId xmlns:a16="http://schemas.microsoft.com/office/drawing/2014/main" id="{12E5A2F4-9006-4E2C-A2DE-3B7F1132C997}"/>
              </a:ext>
            </a:extLst>
          </p:cNvPr>
          <p:cNvSpPr txBox="1"/>
          <p:nvPr/>
        </p:nvSpPr>
        <p:spPr>
          <a:xfrm>
            <a:off x="1408848" y="2622632"/>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Which of the sunglasses let the most light through to the sensor and which filtered the most?</a:t>
            </a:r>
            <a:endParaRPr lang="es-CL" sz="1200" dirty="0">
              <a:solidFill>
                <a:schemeClr val="tx1">
                  <a:lumMod val="65000"/>
                  <a:lumOff val="35000"/>
                </a:schemeClr>
              </a:solidFill>
              <a:latin typeface="Outfit" pitchFamily="2" charset="0"/>
            </a:endParaRPr>
          </a:p>
        </p:txBody>
      </p:sp>
      <p:sp>
        <p:nvSpPr>
          <p:cNvPr id="17" name="CuadroTexto 16">
            <a:extLst>
              <a:ext uri="{FF2B5EF4-FFF2-40B4-BE49-F238E27FC236}">
                <a16:creationId xmlns:a16="http://schemas.microsoft.com/office/drawing/2014/main" id="{5029B39E-1050-4131-AA13-5A3ADC9D3FF0}"/>
              </a:ext>
            </a:extLst>
          </p:cNvPr>
          <p:cNvSpPr txBox="1"/>
          <p:nvPr/>
        </p:nvSpPr>
        <p:spPr>
          <a:xfrm>
            <a:off x="1408848" y="2316848"/>
            <a:ext cx="2364547" cy="276999"/>
          </a:xfrm>
          <a:prstGeom prst="rect">
            <a:avLst/>
          </a:prstGeom>
          <a:noFill/>
        </p:spPr>
        <p:txBody>
          <a:bodyPr wrap="square" rtlCol="0">
            <a:spAutoFit/>
          </a:bodyPr>
          <a:lstStyle/>
          <a:p>
            <a:r>
              <a:rPr lang="en-US" sz="1200" dirty="0">
                <a:solidFill>
                  <a:srgbClr val="565380"/>
                </a:solidFill>
                <a:latin typeface="Outfit Medium" pitchFamily="2" charset="0"/>
                <a:sym typeface="Arial"/>
              </a:rPr>
              <a:t>Let's take a look at the graph</a:t>
            </a:r>
            <a:endParaRPr lang="es-CL" sz="1200" dirty="0">
              <a:solidFill>
                <a:srgbClr val="565380"/>
              </a:solidFill>
              <a:latin typeface="Outfit Medium" pitchFamily="2" charset="0"/>
            </a:endParaRPr>
          </a:p>
        </p:txBody>
      </p:sp>
      <p:grpSp>
        <p:nvGrpSpPr>
          <p:cNvPr id="4" name="Grupo 3">
            <a:extLst>
              <a:ext uri="{FF2B5EF4-FFF2-40B4-BE49-F238E27FC236}">
                <a16:creationId xmlns:a16="http://schemas.microsoft.com/office/drawing/2014/main" id="{4E179A25-3449-41B7-BC3F-40661D243BE7}"/>
              </a:ext>
            </a:extLst>
          </p:cNvPr>
          <p:cNvGrpSpPr/>
          <p:nvPr/>
        </p:nvGrpSpPr>
        <p:grpSpPr>
          <a:xfrm>
            <a:off x="660669" y="2195269"/>
            <a:ext cx="712493" cy="712493"/>
            <a:chOff x="1573425" y="1903684"/>
            <a:chExt cx="824920" cy="824920"/>
          </a:xfrm>
        </p:grpSpPr>
        <p:sp>
          <p:nvSpPr>
            <p:cNvPr id="25" name="Elipse 24">
              <a:extLst>
                <a:ext uri="{FF2B5EF4-FFF2-40B4-BE49-F238E27FC236}">
                  <a16:creationId xmlns:a16="http://schemas.microsoft.com/office/drawing/2014/main" id="{F2B72A59-779F-4097-9F78-7B6B32E791E6}"/>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26" name="Elipse 25">
              <a:extLst>
                <a:ext uri="{FF2B5EF4-FFF2-40B4-BE49-F238E27FC236}">
                  <a16:creationId xmlns:a16="http://schemas.microsoft.com/office/drawing/2014/main" id="{DB9BAA21-D3F9-4652-A71B-82070DA8DB25}"/>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1</a:t>
              </a:r>
              <a:endParaRPr lang="es-CL" sz="1400" dirty="0">
                <a:solidFill>
                  <a:schemeClr val="tx1">
                    <a:lumMod val="65000"/>
                    <a:lumOff val="35000"/>
                  </a:schemeClr>
                </a:solidFill>
                <a:latin typeface="Outfit Medium" pitchFamily="2" charset="0"/>
              </a:endParaRPr>
            </a:p>
          </p:txBody>
        </p:sp>
      </p:grpSp>
      <p:sp>
        <p:nvSpPr>
          <p:cNvPr id="31" name="CuadroTexto 30">
            <a:extLst>
              <a:ext uri="{FF2B5EF4-FFF2-40B4-BE49-F238E27FC236}">
                <a16:creationId xmlns:a16="http://schemas.microsoft.com/office/drawing/2014/main" id="{CB0EA57A-C2E1-461A-A8DD-D8D0DFE29A1E}"/>
              </a:ext>
            </a:extLst>
          </p:cNvPr>
          <p:cNvSpPr txBox="1"/>
          <p:nvPr/>
        </p:nvSpPr>
        <p:spPr>
          <a:xfrm>
            <a:off x="1408848" y="3863940"/>
            <a:ext cx="4405118"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What do you think is the relationship between the color of sunglasses lenses and their ability to filter light?</a:t>
            </a:r>
            <a:endParaRPr lang="es-CL" sz="1200" dirty="0">
              <a:solidFill>
                <a:schemeClr val="tx1">
                  <a:lumMod val="65000"/>
                  <a:lumOff val="35000"/>
                </a:schemeClr>
              </a:solidFill>
              <a:latin typeface="Outfit" pitchFamily="2" charset="0"/>
            </a:endParaRPr>
          </a:p>
        </p:txBody>
      </p:sp>
      <p:sp>
        <p:nvSpPr>
          <p:cNvPr id="32" name="CuadroTexto 31">
            <a:extLst>
              <a:ext uri="{FF2B5EF4-FFF2-40B4-BE49-F238E27FC236}">
                <a16:creationId xmlns:a16="http://schemas.microsoft.com/office/drawing/2014/main" id="{3511E488-8C86-4014-94A1-7FA20B44DF00}"/>
              </a:ext>
            </a:extLst>
          </p:cNvPr>
          <p:cNvSpPr txBox="1"/>
          <p:nvPr/>
        </p:nvSpPr>
        <p:spPr>
          <a:xfrm>
            <a:off x="1408848" y="3556608"/>
            <a:ext cx="2364547" cy="276999"/>
          </a:xfrm>
          <a:prstGeom prst="rect">
            <a:avLst/>
          </a:prstGeom>
          <a:noFill/>
        </p:spPr>
        <p:txBody>
          <a:bodyPr wrap="square" rtlCol="0">
            <a:spAutoFit/>
          </a:bodyPr>
          <a:lstStyle/>
          <a:p>
            <a:r>
              <a:rPr lang="en-US" sz="1200" dirty="0">
                <a:solidFill>
                  <a:srgbClr val="565380"/>
                </a:solidFill>
                <a:latin typeface="Outfit Medium" pitchFamily="2" charset="0"/>
                <a:sym typeface="Arial"/>
              </a:rPr>
              <a:t>Let's take a look at the graph</a:t>
            </a:r>
            <a:endParaRPr lang="es-CL" sz="1200" dirty="0">
              <a:solidFill>
                <a:srgbClr val="565380"/>
              </a:solidFill>
              <a:latin typeface="Outfit Medium" pitchFamily="2" charset="0"/>
            </a:endParaRPr>
          </a:p>
        </p:txBody>
      </p:sp>
      <p:sp>
        <p:nvSpPr>
          <p:cNvPr id="51" name="Rectángulo 50">
            <a:extLst>
              <a:ext uri="{FF2B5EF4-FFF2-40B4-BE49-F238E27FC236}">
                <a16:creationId xmlns:a16="http://schemas.microsoft.com/office/drawing/2014/main" id="{93CE68C2-6E3F-4354-A9BD-CFC77DB3717A}"/>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52" name="Imagen 51">
            <a:hlinkClick r:id="" action="ppaction://hlinkshowjump?jump=previousslide"/>
            <a:extLst>
              <a:ext uri="{FF2B5EF4-FFF2-40B4-BE49-F238E27FC236}">
                <a16:creationId xmlns:a16="http://schemas.microsoft.com/office/drawing/2014/main" id="{B097AB56-0167-481A-999C-3BA081F8AB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53" name="Imagen 52">
            <a:hlinkClick r:id="" action="ppaction://noaction"/>
            <a:extLst>
              <a:ext uri="{FF2B5EF4-FFF2-40B4-BE49-F238E27FC236}">
                <a16:creationId xmlns:a16="http://schemas.microsoft.com/office/drawing/2014/main" id="{C3F5D7C4-44FD-435A-868B-B3CA7A4A778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54" name="Imagen 53">
            <a:hlinkClick r:id="" action="ppaction://hlinkshowjump?jump=nextslide"/>
            <a:extLst>
              <a:ext uri="{FF2B5EF4-FFF2-40B4-BE49-F238E27FC236}">
                <a16:creationId xmlns:a16="http://schemas.microsoft.com/office/drawing/2014/main" id="{E540EB4B-EFB6-4C98-9A69-81C8785D494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55" name="Imagen 54">
            <a:extLst>
              <a:ext uri="{FF2B5EF4-FFF2-40B4-BE49-F238E27FC236}">
                <a16:creationId xmlns:a16="http://schemas.microsoft.com/office/drawing/2014/main" id="{1B2F34B1-76D1-40CF-8943-6E7B71B7C09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69" name="Rectángulo: esquinas redondeadas 68">
            <a:extLst>
              <a:ext uri="{FF2B5EF4-FFF2-40B4-BE49-F238E27FC236}">
                <a16:creationId xmlns:a16="http://schemas.microsoft.com/office/drawing/2014/main" id="{473C95C5-6FD1-4CF5-A79E-073485248423}"/>
              </a:ext>
            </a:extLst>
          </p:cNvPr>
          <p:cNvSpPr/>
          <p:nvPr/>
        </p:nvSpPr>
        <p:spPr>
          <a:xfrm>
            <a:off x="1216323" y="4579589"/>
            <a:ext cx="4879675" cy="1229540"/>
          </a:xfrm>
          <a:prstGeom prst="roundRect">
            <a:avLst>
              <a:gd name="adj" fmla="val 8073"/>
            </a:avLst>
          </a:prstGeom>
          <a:solidFill>
            <a:srgbClr val="F2D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600" b="1" dirty="0"/>
          </a:p>
        </p:txBody>
      </p:sp>
      <p:grpSp>
        <p:nvGrpSpPr>
          <p:cNvPr id="72" name="Grupo 71">
            <a:extLst>
              <a:ext uri="{FF2B5EF4-FFF2-40B4-BE49-F238E27FC236}">
                <a16:creationId xmlns:a16="http://schemas.microsoft.com/office/drawing/2014/main" id="{D36C9946-A27E-49C1-9A64-A6FCC34D395C}"/>
              </a:ext>
            </a:extLst>
          </p:cNvPr>
          <p:cNvGrpSpPr/>
          <p:nvPr/>
        </p:nvGrpSpPr>
        <p:grpSpPr>
          <a:xfrm>
            <a:off x="651479" y="4609741"/>
            <a:ext cx="712493" cy="712493"/>
            <a:chOff x="1573425" y="1903684"/>
            <a:chExt cx="824920" cy="824920"/>
          </a:xfrm>
        </p:grpSpPr>
        <p:sp>
          <p:nvSpPr>
            <p:cNvPr id="73" name="Elipse 72">
              <a:extLst>
                <a:ext uri="{FF2B5EF4-FFF2-40B4-BE49-F238E27FC236}">
                  <a16:creationId xmlns:a16="http://schemas.microsoft.com/office/drawing/2014/main" id="{E2AB503C-5547-4C6D-A70A-9B47C3409FB0}"/>
                </a:ext>
              </a:extLst>
            </p:cNvPr>
            <p:cNvSpPr/>
            <p:nvPr/>
          </p:nvSpPr>
          <p:spPr>
            <a:xfrm rot="10800000">
              <a:off x="1573425" y="1903684"/>
              <a:ext cx="824920" cy="824920"/>
            </a:xfrm>
            <a:prstGeom prst="ellipse">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1400" dirty="0">
                <a:solidFill>
                  <a:schemeClr val="tx1">
                    <a:lumMod val="65000"/>
                    <a:lumOff val="35000"/>
                  </a:schemeClr>
                </a:solidFill>
                <a:latin typeface="Outfit Medium" pitchFamily="2" charset="0"/>
              </a:endParaRPr>
            </a:p>
          </p:txBody>
        </p:sp>
        <p:sp>
          <p:nvSpPr>
            <p:cNvPr id="74" name="Elipse 73">
              <a:extLst>
                <a:ext uri="{FF2B5EF4-FFF2-40B4-BE49-F238E27FC236}">
                  <a16:creationId xmlns:a16="http://schemas.microsoft.com/office/drawing/2014/main" id="{69DF6919-829D-4C4A-811F-8DBC804D6D66}"/>
                </a:ext>
              </a:extLst>
            </p:cNvPr>
            <p:cNvSpPr/>
            <p:nvPr/>
          </p:nvSpPr>
          <p:spPr>
            <a:xfrm>
              <a:off x="1710902" y="2041161"/>
              <a:ext cx="549966" cy="5499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a:solidFill>
                    <a:schemeClr val="tx1">
                      <a:lumMod val="65000"/>
                      <a:lumOff val="35000"/>
                    </a:schemeClr>
                  </a:solidFill>
                  <a:latin typeface="Outfit Medium" pitchFamily="2" charset="0"/>
                </a:rPr>
                <a:t>3</a:t>
              </a:r>
              <a:endParaRPr lang="es-CL" sz="1400" dirty="0">
                <a:solidFill>
                  <a:schemeClr val="tx1">
                    <a:lumMod val="65000"/>
                    <a:lumOff val="35000"/>
                  </a:schemeClr>
                </a:solidFill>
                <a:latin typeface="Outfit Medium" pitchFamily="2" charset="0"/>
              </a:endParaRPr>
            </a:p>
          </p:txBody>
        </p:sp>
      </p:grpSp>
      <p:sp>
        <p:nvSpPr>
          <p:cNvPr id="82" name="CuadroTexto 81">
            <a:extLst>
              <a:ext uri="{FF2B5EF4-FFF2-40B4-BE49-F238E27FC236}">
                <a16:creationId xmlns:a16="http://schemas.microsoft.com/office/drawing/2014/main" id="{7C1E34A6-9D46-4077-A38F-B0195F7A7B4E}"/>
              </a:ext>
            </a:extLst>
          </p:cNvPr>
          <p:cNvSpPr txBox="1"/>
          <p:nvPr/>
        </p:nvSpPr>
        <p:spPr>
          <a:xfrm>
            <a:off x="1406648" y="5022653"/>
            <a:ext cx="4494623" cy="461665"/>
          </a:xfrm>
          <a:prstGeom prst="rect">
            <a:avLst/>
          </a:prstGeom>
          <a:noFill/>
        </p:spPr>
        <p:txBody>
          <a:bodyPr wrap="square" rtlCol="0">
            <a:spAutoFit/>
          </a:bodyPr>
          <a:lstStyle/>
          <a:p>
            <a:pPr algn="just"/>
            <a:r>
              <a:rPr lang="en-US" sz="1200" dirty="0">
                <a:solidFill>
                  <a:schemeClr val="tx1">
                    <a:lumMod val="65000"/>
                    <a:lumOff val="35000"/>
                  </a:schemeClr>
                </a:solidFill>
                <a:latin typeface="Outfit" pitchFamily="2" charset="0"/>
              </a:rPr>
              <a:t>Which of the sunglasses you tested in this class could best protect your eyes from being dazzled?</a:t>
            </a:r>
            <a:endParaRPr lang="es-MX" sz="1200" dirty="0">
              <a:solidFill>
                <a:schemeClr val="tx1">
                  <a:lumMod val="65000"/>
                  <a:lumOff val="35000"/>
                </a:schemeClr>
              </a:solidFill>
              <a:latin typeface="Outfit" pitchFamily="2" charset="0"/>
            </a:endParaRPr>
          </a:p>
        </p:txBody>
      </p:sp>
      <p:sp>
        <p:nvSpPr>
          <p:cNvPr id="83" name="CuadroTexto 82">
            <a:extLst>
              <a:ext uri="{FF2B5EF4-FFF2-40B4-BE49-F238E27FC236}">
                <a16:creationId xmlns:a16="http://schemas.microsoft.com/office/drawing/2014/main" id="{9D7A52B2-F7B4-490F-9C9C-E90B23A119CF}"/>
              </a:ext>
            </a:extLst>
          </p:cNvPr>
          <p:cNvSpPr txBox="1"/>
          <p:nvPr/>
        </p:nvSpPr>
        <p:spPr>
          <a:xfrm>
            <a:off x="1406648" y="4728481"/>
            <a:ext cx="2864093" cy="276999"/>
          </a:xfrm>
          <a:prstGeom prst="rect">
            <a:avLst/>
          </a:prstGeom>
          <a:noFill/>
        </p:spPr>
        <p:txBody>
          <a:bodyPr wrap="square" rtlCol="0">
            <a:spAutoFit/>
          </a:bodyPr>
          <a:lstStyle/>
          <a:p>
            <a:r>
              <a:rPr lang="es-MX" sz="1200" dirty="0" err="1">
                <a:solidFill>
                  <a:srgbClr val="565380"/>
                </a:solidFill>
                <a:latin typeface="Outfit Medium" pitchFamily="2" charset="0"/>
                <a:sym typeface="Arial"/>
              </a:rPr>
              <a:t>Let's</a:t>
            </a:r>
            <a:r>
              <a:rPr lang="es-MX" sz="1200" dirty="0">
                <a:solidFill>
                  <a:srgbClr val="565380"/>
                </a:solidFill>
                <a:latin typeface="Outfit Medium" pitchFamily="2" charset="0"/>
                <a:sym typeface="Arial"/>
              </a:rPr>
              <a:t> </a:t>
            </a:r>
            <a:r>
              <a:rPr lang="es-MX" sz="1200" dirty="0" err="1">
                <a:solidFill>
                  <a:srgbClr val="565380"/>
                </a:solidFill>
                <a:latin typeface="Outfit Medium" pitchFamily="2" charset="0"/>
                <a:sym typeface="Arial"/>
              </a:rPr>
              <a:t>evaluate</a:t>
            </a:r>
            <a:r>
              <a:rPr lang="es-MX" sz="1200" dirty="0">
                <a:solidFill>
                  <a:srgbClr val="565380"/>
                </a:solidFill>
                <a:latin typeface="Outfit Medium" pitchFamily="2" charset="0"/>
                <a:sym typeface="Arial"/>
              </a:rPr>
              <a:t> </a:t>
            </a:r>
            <a:r>
              <a:rPr lang="es-MX" sz="1200" dirty="0" err="1">
                <a:solidFill>
                  <a:srgbClr val="565380"/>
                </a:solidFill>
                <a:latin typeface="Outfit Medium" pitchFamily="2" charset="0"/>
                <a:sym typeface="Arial"/>
              </a:rPr>
              <a:t>the</a:t>
            </a:r>
            <a:r>
              <a:rPr lang="es-MX" sz="1200" dirty="0">
                <a:solidFill>
                  <a:srgbClr val="565380"/>
                </a:solidFill>
                <a:latin typeface="Outfit Medium" pitchFamily="2" charset="0"/>
                <a:sym typeface="Arial"/>
              </a:rPr>
              <a:t> data</a:t>
            </a:r>
            <a:endParaRPr lang="es-CL" sz="1200" dirty="0">
              <a:solidFill>
                <a:srgbClr val="565380"/>
              </a:solidFill>
              <a:latin typeface="Outfit Medium" pitchFamily="2" charset="0"/>
            </a:endParaRPr>
          </a:p>
        </p:txBody>
      </p:sp>
      <p:grpSp>
        <p:nvGrpSpPr>
          <p:cNvPr id="2" name="Grupo 1">
            <a:extLst>
              <a:ext uri="{FF2B5EF4-FFF2-40B4-BE49-F238E27FC236}">
                <a16:creationId xmlns:a16="http://schemas.microsoft.com/office/drawing/2014/main" id="{D7ED9615-055B-D3B3-418E-4B2F3D5433E3}"/>
              </a:ext>
            </a:extLst>
          </p:cNvPr>
          <p:cNvGrpSpPr/>
          <p:nvPr/>
        </p:nvGrpSpPr>
        <p:grpSpPr>
          <a:xfrm>
            <a:off x="692440" y="1440319"/>
            <a:ext cx="2228313" cy="442980"/>
            <a:chOff x="951703" y="1589244"/>
            <a:chExt cx="1926377" cy="442980"/>
          </a:xfrm>
        </p:grpSpPr>
        <p:sp>
          <p:nvSpPr>
            <p:cNvPr id="3" name="Rectángulo: esquinas redondeadas 2">
              <a:extLst>
                <a:ext uri="{FF2B5EF4-FFF2-40B4-BE49-F238E27FC236}">
                  <a16:creationId xmlns:a16="http://schemas.microsoft.com/office/drawing/2014/main" id="{0F5DFCE2-FBD2-D2AA-DC80-E78553CFDAE5}"/>
                </a:ext>
              </a:extLst>
            </p:cNvPr>
            <p:cNvSpPr/>
            <p:nvPr/>
          </p:nvSpPr>
          <p:spPr>
            <a:xfrm>
              <a:off x="951703" y="1589244"/>
              <a:ext cx="1926377" cy="442980"/>
            </a:xfrm>
            <a:prstGeom prst="roundRect">
              <a:avLst>
                <a:gd name="adj" fmla="val 50000"/>
              </a:avLst>
            </a:prstGeom>
            <a:solidFill>
              <a:srgbClr val="565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Questions</a:t>
              </a:r>
              <a:endParaRPr lang="es-MX" sz="1600" dirty="0">
                <a:latin typeface="Outfit Medium" pitchFamily="2" charset="0"/>
              </a:endParaRPr>
            </a:p>
          </p:txBody>
        </p:sp>
        <p:sp>
          <p:nvSpPr>
            <p:cNvPr id="5" name="Elipse 4">
              <a:extLst>
                <a:ext uri="{FF2B5EF4-FFF2-40B4-BE49-F238E27FC236}">
                  <a16:creationId xmlns:a16="http://schemas.microsoft.com/office/drawing/2014/main" id="{CBA71759-8C36-E7A6-5DA2-9B1A67F14152}"/>
                </a:ext>
              </a:extLst>
            </p:cNvPr>
            <p:cNvSpPr/>
            <p:nvPr/>
          </p:nvSpPr>
          <p:spPr>
            <a:xfrm>
              <a:off x="1021796" y="1659644"/>
              <a:ext cx="26142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565380"/>
                  </a:solidFill>
                  <a:latin typeface="Outfit Medium" pitchFamily="2" charset="0"/>
                </a:rPr>
                <a:t>5</a:t>
              </a:r>
              <a:endParaRPr lang="es-CL" sz="1200" b="1" dirty="0">
                <a:solidFill>
                  <a:srgbClr val="565380"/>
                </a:solidFill>
                <a:latin typeface="Outfit Medium" pitchFamily="2" charset="0"/>
              </a:endParaRPr>
            </a:p>
          </p:txBody>
        </p:sp>
      </p:grpSp>
    </p:spTree>
    <p:extLst>
      <p:ext uri="{BB962C8B-B14F-4D97-AF65-F5344CB8AC3E}">
        <p14:creationId xmlns:p14="http://schemas.microsoft.com/office/powerpoint/2010/main" val="449809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2"/>
          <p:cNvSpPr/>
          <p:nvPr/>
        </p:nvSpPr>
        <p:spPr>
          <a:xfrm>
            <a:off x="1233946" y="4706703"/>
            <a:ext cx="9936258" cy="1261611"/>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55" name="Google Shape;355;p12"/>
          <p:cNvSpPr/>
          <p:nvPr/>
        </p:nvSpPr>
        <p:spPr>
          <a:xfrm>
            <a:off x="1254065" y="3607369"/>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grpSp>
        <p:nvGrpSpPr>
          <p:cNvPr id="356" name="Google Shape;356;p12"/>
          <p:cNvGrpSpPr/>
          <p:nvPr/>
        </p:nvGrpSpPr>
        <p:grpSpPr>
          <a:xfrm>
            <a:off x="1501107" y="3744265"/>
            <a:ext cx="712493" cy="712493"/>
            <a:chOff x="1573425" y="1903684"/>
            <a:chExt cx="824920" cy="824920"/>
          </a:xfrm>
        </p:grpSpPr>
        <p:sp>
          <p:nvSpPr>
            <p:cNvPr id="357" name="Google Shape;357;p12"/>
            <p:cNvSpPr/>
            <p:nvPr/>
          </p:nvSpPr>
          <p:spPr>
            <a:xfrm rot="10800000">
              <a:off x="1573425" y="1903684"/>
              <a:ext cx="824920" cy="824920"/>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sp>
          <p:nvSpPr>
            <p:cNvPr id="358" name="Google Shape;358;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grpSp>
      <p:sp>
        <p:nvSpPr>
          <p:cNvPr id="359" name="Google Shape;359;p12"/>
          <p:cNvSpPr/>
          <p:nvPr/>
        </p:nvSpPr>
        <p:spPr>
          <a:xfrm>
            <a:off x="1254065" y="2493680"/>
            <a:ext cx="9936258" cy="986287"/>
          </a:xfrm>
          <a:prstGeom prst="roundRect">
            <a:avLst>
              <a:gd name="adj" fmla="val 50000"/>
            </a:avLst>
          </a:prstGeom>
          <a:solidFill>
            <a:srgbClr val="D5DB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a:solidFill>
                <a:schemeClr val="lt1"/>
              </a:solidFill>
              <a:latin typeface="Calibri"/>
              <a:ea typeface="Calibri"/>
              <a:cs typeface="Calibri"/>
              <a:sym typeface="Calibri"/>
            </a:endParaRPr>
          </a:p>
        </p:txBody>
      </p:sp>
      <p:sp>
        <p:nvSpPr>
          <p:cNvPr id="360" name="Google Shape;360;p12"/>
          <p:cNvSpPr txBox="1">
            <a:spLocks noGrp="1"/>
          </p:cNvSpPr>
          <p:nvPr>
            <p:ph type="body" idx="1"/>
          </p:nvPr>
        </p:nvSpPr>
        <p:spPr>
          <a:xfrm>
            <a:off x="2460641" y="2630155"/>
            <a:ext cx="8372142" cy="712494"/>
          </a:xfrm>
          <a:prstGeom prst="rect">
            <a:avLst/>
          </a:prstGeom>
          <a:noFill/>
          <a:ln>
            <a:noFill/>
          </a:ln>
        </p:spPr>
        <p:txBody>
          <a:bodyPr spcFirstLastPara="1" wrap="square" lIns="91425" tIns="45700" rIns="91425" bIns="45700" anchor="ctr" anchorCtr="0">
            <a:normAutofit/>
          </a:bodyPr>
          <a:lstStyle/>
          <a:p>
            <a:pPr marL="0" indent="0" algn="just">
              <a:buNone/>
            </a:pPr>
            <a:r>
              <a:rPr lang="en-US" sz="1400" dirty="0">
                <a:solidFill>
                  <a:schemeClr val="tx1">
                    <a:lumMod val="65000"/>
                    <a:lumOff val="35000"/>
                  </a:schemeClr>
                </a:solidFill>
                <a:latin typeface="Outfit Medium" pitchFamily="2" charset="0"/>
              </a:rPr>
              <a:t>We used the </a:t>
            </a:r>
            <a:r>
              <a:rPr lang="en-US" sz="1400" dirty="0" err="1">
                <a:solidFill>
                  <a:schemeClr val="tx1">
                    <a:lumMod val="65000"/>
                    <a:lumOff val="35000"/>
                  </a:schemeClr>
                </a:solidFill>
                <a:latin typeface="Outfit Medium" pitchFamily="2" charset="0"/>
              </a:rPr>
              <a:t>Xploris</a:t>
            </a:r>
            <a:r>
              <a:rPr lang="en-US" sz="1400" dirty="0">
                <a:solidFill>
                  <a:schemeClr val="tx1">
                    <a:lumMod val="65000"/>
                    <a:lumOff val="35000"/>
                  </a:schemeClr>
                </a:solidFill>
                <a:latin typeface="Outfit Medium" pitchFamily="2" charset="0"/>
              </a:rPr>
              <a:t> light sensor to compare the ability of different sunglasses to filter the light coming from a flashlight.</a:t>
            </a:r>
            <a:endParaRPr lang="es-CL" sz="1400" dirty="0">
              <a:solidFill>
                <a:schemeClr val="tx1">
                  <a:lumMod val="65000"/>
                  <a:lumOff val="35000"/>
                </a:schemeClr>
              </a:solidFill>
              <a:latin typeface="Outfit Medium" pitchFamily="2" charset="0"/>
            </a:endParaRPr>
          </a:p>
        </p:txBody>
      </p:sp>
      <p:sp>
        <p:nvSpPr>
          <p:cNvPr id="361" name="Google Shape;361;p12"/>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2" name="Google Shape;362;p12">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363" name="Google Shape;363;p12">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364" name="Google Shape;364;p12">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365" name="Google Shape;365;p12"/>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366" name="Google Shape;366;p12"/>
          <p:cNvGrpSpPr/>
          <p:nvPr/>
        </p:nvGrpSpPr>
        <p:grpSpPr>
          <a:xfrm>
            <a:off x="692441" y="1440319"/>
            <a:ext cx="3636368" cy="442980"/>
            <a:chOff x="951703" y="1589244"/>
            <a:chExt cx="3636368" cy="442980"/>
          </a:xfrm>
        </p:grpSpPr>
        <p:sp>
          <p:nvSpPr>
            <p:cNvPr id="367" name="Google Shape;367;p12"/>
            <p:cNvSpPr/>
            <p:nvPr/>
          </p:nvSpPr>
          <p:spPr>
            <a:xfrm>
              <a:off x="951703" y="1589244"/>
              <a:ext cx="3636368" cy="442980"/>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err="1">
                  <a:solidFill>
                    <a:schemeClr val="lt1"/>
                  </a:solidFill>
                  <a:latin typeface="Outfit Medium" pitchFamily="2" charset="0"/>
                  <a:sym typeface="Arial"/>
                </a:rPr>
                <a:t>Activity</a:t>
              </a:r>
              <a:r>
                <a:rPr lang="es-MX" sz="1600" dirty="0">
                  <a:solidFill>
                    <a:schemeClr val="lt1"/>
                  </a:solidFill>
                  <a:latin typeface="Outfit Medium" pitchFamily="2" charset="0"/>
                  <a:sym typeface="Arial"/>
                </a:rPr>
                <a:t> </a:t>
              </a:r>
              <a:r>
                <a:rPr lang="es-MX" sz="1600" dirty="0" err="1">
                  <a:solidFill>
                    <a:schemeClr val="lt1"/>
                  </a:solidFill>
                  <a:latin typeface="Outfit Medium" pitchFamily="2" charset="0"/>
                  <a:sym typeface="Arial"/>
                </a:rPr>
                <a:t>summary</a:t>
              </a:r>
              <a:endParaRPr dirty="0">
                <a:latin typeface="Outfit Medium" pitchFamily="2" charset="0"/>
              </a:endParaRPr>
            </a:p>
          </p:txBody>
        </p:sp>
        <p:sp>
          <p:nvSpPr>
            <p:cNvPr id="368" name="Google Shape;368;p12"/>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DD2120"/>
                  </a:solidFill>
                  <a:latin typeface="Outfit Medium" pitchFamily="2" charset="0"/>
                  <a:sym typeface="Arial"/>
                </a:rPr>
                <a:t>6</a:t>
              </a:r>
              <a:endParaRPr sz="1200" b="1" dirty="0">
                <a:solidFill>
                  <a:srgbClr val="DD2120"/>
                </a:solidFill>
                <a:latin typeface="Outfit Medium" pitchFamily="2" charset="0"/>
                <a:sym typeface="Arial"/>
              </a:endParaRPr>
            </a:p>
          </p:txBody>
        </p:sp>
      </p:grpSp>
      <p:grpSp>
        <p:nvGrpSpPr>
          <p:cNvPr id="369" name="Google Shape;369;p12"/>
          <p:cNvGrpSpPr/>
          <p:nvPr/>
        </p:nvGrpSpPr>
        <p:grpSpPr>
          <a:xfrm>
            <a:off x="1501107" y="2630576"/>
            <a:ext cx="712493" cy="712493"/>
            <a:chOff x="1573425" y="1903684"/>
            <a:chExt cx="824920" cy="824920"/>
          </a:xfrm>
        </p:grpSpPr>
        <p:sp>
          <p:nvSpPr>
            <p:cNvPr id="370" name="Google Shape;370;p12"/>
            <p:cNvSpPr/>
            <p:nvPr/>
          </p:nvSpPr>
          <p:spPr>
            <a:xfrm rot="10800000">
              <a:off x="1573425" y="1903684"/>
              <a:ext cx="824920" cy="824920"/>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sp>
          <p:nvSpPr>
            <p:cNvPr id="371" name="Google Shape;371;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grpSp>
      <p:sp>
        <p:nvSpPr>
          <p:cNvPr id="372" name="Google Shape;372;p12"/>
          <p:cNvSpPr/>
          <p:nvPr/>
        </p:nvSpPr>
        <p:spPr>
          <a:xfrm>
            <a:off x="2460641" y="3812596"/>
            <a:ext cx="8372142" cy="523180"/>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Medium" pitchFamily="2" charset="0"/>
              </a:rPr>
              <a:t>We created a bar graph and analyzed the data to establish which lens filtered the light best and which lens let the most light through to the sensor.</a:t>
            </a:r>
            <a:endParaRPr lang="es-CL" dirty="0">
              <a:solidFill>
                <a:schemeClr val="tx1">
                  <a:lumMod val="65000"/>
                  <a:lumOff val="35000"/>
                </a:schemeClr>
              </a:solidFill>
              <a:latin typeface="Outfit Medium" pitchFamily="2" charset="0"/>
            </a:endParaRPr>
          </a:p>
        </p:txBody>
      </p:sp>
      <p:sp>
        <p:nvSpPr>
          <p:cNvPr id="373" name="Google Shape;373;p12"/>
          <p:cNvSpPr/>
          <p:nvPr/>
        </p:nvSpPr>
        <p:spPr>
          <a:xfrm>
            <a:off x="2460641" y="4867062"/>
            <a:ext cx="8372142" cy="738623"/>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Medium" pitchFamily="2" charset="0"/>
              </a:rPr>
              <a:t>We answered questions by analyzing our data and related the color of the sunglasses to their ability to filter light. </a:t>
            </a:r>
            <a:r>
              <a:rPr lang="en-US">
                <a:solidFill>
                  <a:schemeClr val="tx1">
                    <a:lumMod val="65000"/>
                    <a:lumOff val="35000"/>
                  </a:schemeClr>
                </a:solidFill>
                <a:latin typeface="Outfit Medium" pitchFamily="2" charset="0"/>
              </a:rPr>
              <a:t>In addition, we investigated other characteristics of sunglasses that allow us to protect ourselves from the sun and experimented again by changing the color of the light source to assess whether our results varied.</a:t>
            </a:r>
            <a:endParaRPr lang="es-CL" dirty="0">
              <a:solidFill>
                <a:schemeClr val="tx1">
                  <a:lumMod val="65000"/>
                  <a:lumOff val="35000"/>
                </a:schemeClr>
              </a:solidFill>
              <a:latin typeface="Outfit Medium" pitchFamily="2" charset="0"/>
            </a:endParaRPr>
          </a:p>
        </p:txBody>
      </p:sp>
      <p:grpSp>
        <p:nvGrpSpPr>
          <p:cNvPr id="374" name="Google Shape;374;p12"/>
          <p:cNvGrpSpPr/>
          <p:nvPr/>
        </p:nvGrpSpPr>
        <p:grpSpPr>
          <a:xfrm>
            <a:off x="1525026" y="4971001"/>
            <a:ext cx="712493" cy="712493"/>
            <a:chOff x="1573425" y="1903684"/>
            <a:chExt cx="824920" cy="824920"/>
          </a:xfrm>
        </p:grpSpPr>
        <p:sp>
          <p:nvSpPr>
            <p:cNvPr id="375" name="Google Shape;375;p12"/>
            <p:cNvSpPr/>
            <p:nvPr/>
          </p:nvSpPr>
          <p:spPr>
            <a:xfrm rot="10800000">
              <a:off x="1573425" y="1903684"/>
              <a:ext cx="824920" cy="824920"/>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sp>
          <p:nvSpPr>
            <p:cNvPr id="376" name="Google Shape;376;p12"/>
            <p:cNvSpPr/>
            <p:nvPr/>
          </p:nvSpPr>
          <p:spPr>
            <a:xfrm>
              <a:off x="1710902" y="2041161"/>
              <a:ext cx="549966" cy="54996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rgbClr val="595959"/>
                </a:solidFill>
                <a:latin typeface="Oblivian Text" panose="00000500000000000000" pitchFamily="50" charset="0"/>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0"/>
        <p:cNvGrpSpPr/>
        <p:nvPr/>
      </p:nvGrpSpPr>
      <p:grpSpPr>
        <a:xfrm>
          <a:off x="0" y="0"/>
          <a:ext cx="0" cy="0"/>
          <a:chOff x="0" y="0"/>
          <a:chExt cx="0" cy="0"/>
        </a:xfrm>
      </p:grpSpPr>
      <p:pic>
        <p:nvPicPr>
          <p:cNvPr id="381" name="Google Shape;381;p13"/>
          <p:cNvPicPr preferRelativeResize="0"/>
          <p:nvPr/>
        </p:nvPicPr>
        <p:blipFill rotWithShape="1">
          <a:blip r:embed="rId4">
            <a:alphaModFix/>
          </a:blip>
          <a:srcRect/>
          <a:stretch/>
        </p:blipFill>
        <p:spPr>
          <a:xfrm>
            <a:off x="534081" y="555258"/>
            <a:ext cx="3267450" cy="907781"/>
          </a:xfrm>
          <a:prstGeom prst="rect">
            <a:avLst/>
          </a:prstGeom>
          <a:noFill/>
          <a:ln>
            <a:noFill/>
          </a:ln>
        </p:spPr>
      </p:pic>
      <p:pic>
        <p:nvPicPr>
          <p:cNvPr id="382" name="Google Shape;382;p13"/>
          <p:cNvPicPr preferRelativeResize="0"/>
          <p:nvPr/>
        </p:nvPicPr>
        <p:blipFill rotWithShape="1">
          <a:blip r:embed="rId5">
            <a:alphaModFix/>
          </a:blip>
          <a:srcRect/>
          <a:stretch/>
        </p:blipFill>
        <p:spPr>
          <a:xfrm>
            <a:off x="9118629" y="3733827"/>
            <a:ext cx="2500124" cy="803008"/>
          </a:xfrm>
          <a:prstGeom prst="rect">
            <a:avLst/>
          </a:prstGeom>
          <a:noFill/>
          <a:ln>
            <a:noFill/>
          </a:ln>
        </p:spPr>
      </p:pic>
      <p:sp>
        <p:nvSpPr>
          <p:cNvPr id="383" name="Google Shape;383;p13"/>
          <p:cNvSpPr txBox="1"/>
          <p:nvPr/>
        </p:nvSpPr>
        <p:spPr>
          <a:xfrm>
            <a:off x="9200271" y="4536835"/>
            <a:ext cx="2418482" cy="355598"/>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F2DCC7"/>
              </a:buClr>
              <a:buSzPts val="2800"/>
              <a:buFont typeface="Arial"/>
              <a:buNone/>
            </a:pPr>
            <a:r>
              <a:rPr lang="es-MX" sz="2800" b="1" dirty="0">
                <a:solidFill>
                  <a:srgbClr val="F2DCC7"/>
                </a:solidFill>
                <a:latin typeface="Outfit Medium" pitchFamily="2" charset="0"/>
                <a:sym typeface="Arial"/>
              </a:rPr>
              <a:t>SCIENCES</a:t>
            </a:r>
            <a:endParaRPr dirty="0">
              <a:latin typeface="Outfit Medium" pitchFamily="2" charset="0"/>
            </a:endParaRPr>
          </a:p>
        </p:txBody>
      </p:sp>
      <p:sp>
        <p:nvSpPr>
          <p:cNvPr id="7" name="Google Shape;84;p1">
            <a:extLst>
              <a:ext uri="{FF2B5EF4-FFF2-40B4-BE49-F238E27FC236}">
                <a16:creationId xmlns:a16="http://schemas.microsoft.com/office/drawing/2014/main" id="{8F3AA30C-46F3-43B0-8FB2-2489CB7C0AF1}"/>
              </a:ext>
            </a:extLst>
          </p:cNvPr>
          <p:cNvSpPr txBox="1"/>
          <p:nvPr/>
        </p:nvSpPr>
        <p:spPr>
          <a:xfrm>
            <a:off x="4908176" y="6100196"/>
            <a:ext cx="6710577" cy="406401"/>
          </a:xfrm>
          <a:prstGeom prst="rect">
            <a:avLst/>
          </a:prstGeom>
          <a:noFill/>
          <a:ln>
            <a:noFill/>
          </a:ln>
        </p:spPr>
        <p:txBody>
          <a:bodyPr spcFirstLastPara="1" wrap="square" lIns="91425" tIns="45700" rIns="91425" bIns="45700" anchor="b" anchorCtr="0">
            <a:noAutofit/>
          </a:bodyPr>
          <a:lstStyle/>
          <a:p>
            <a:pPr algn="r"/>
            <a:r>
              <a:rPr lang="en-US" sz="1800" dirty="0">
                <a:solidFill>
                  <a:schemeClr val="bg1"/>
                </a:solidFill>
                <a:latin typeface="Outfit Medium" pitchFamily="2" charset="0"/>
              </a:rPr>
              <a:t>Light absorbance: Which sunglasses are the most effective?</a:t>
            </a:r>
            <a:endParaRPr lang="es-CL" sz="1800" dirty="0">
              <a:solidFill>
                <a:schemeClr val="bg1"/>
              </a:solidFill>
              <a:latin typeface="Outfit Medium"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p:nvPr/>
        </p:nvSpPr>
        <p:spPr>
          <a:xfrm>
            <a:off x="0" y="-155"/>
            <a:ext cx="5574471" cy="6858156"/>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a:hlinkClick r:id="rId3" action="ppaction://hlinksldjump"/>
          </p:cNvPr>
          <p:cNvSpPr/>
          <p:nvPr/>
        </p:nvSpPr>
        <p:spPr>
          <a:xfrm>
            <a:off x="7484250" y="1535226"/>
            <a:ext cx="3658671" cy="654718"/>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Introduction</a:t>
            </a:r>
            <a:endParaRPr sz="1600" b="0" i="0" u="none" strike="noStrike" cap="none" dirty="0">
              <a:solidFill>
                <a:schemeClr val="lt1"/>
              </a:solidFill>
              <a:latin typeface="Outfit Medium" pitchFamily="2" charset="0"/>
              <a:sym typeface="Arial"/>
            </a:endParaRPr>
          </a:p>
        </p:txBody>
      </p:sp>
      <p:sp>
        <p:nvSpPr>
          <p:cNvPr id="94" name="Google Shape;94;p2">
            <a:hlinkClick r:id="rId4" action="ppaction://hlinksldjump"/>
          </p:cNvPr>
          <p:cNvSpPr/>
          <p:nvPr/>
        </p:nvSpPr>
        <p:spPr>
          <a:xfrm>
            <a:off x="7484244" y="3013476"/>
            <a:ext cx="3658671" cy="654718"/>
          </a:xfrm>
          <a:prstGeom prst="roundRect">
            <a:avLst>
              <a:gd name="adj" fmla="val 50000"/>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a:solidFill>
                  <a:schemeClr val="lt1"/>
                </a:solidFill>
                <a:latin typeface="Outfit Medium" pitchFamily="2" charset="0"/>
                <a:sym typeface="Arial"/>
              </a:rPr>
              <a:t>Data </a:t>
            </a:r>
            <a:r>
              <a:rPr lang="es-MX" sz="1600" b="0" i="0" u="none" strike="noStrike" cap="none" dirty="0" err="1">
                <a:solidFill>
                  <a:schemeClr val="lt1"/>
                </a:solidFill>
                <a:latin typeface="Outfit Medium" pitchFamily="2" charset="0"/>
                <a:sym typeface="Arial"/>
              </a:rPr>
              <a:t>collection</a:t>
            </a:r>
            <a:endParaRPr sz="1600" b="0" i="0" u="none" strike="noStrike" cap="none" dirty="0">
              <a:solidFill>
                <a:schemeClr val="lt1"/>
              </a:solidFill>
              <a:highlight>
                <a:srgbClr val="C0C0C0"/>
              </a:highlight>
              <a:latin typeface="Outfit Medium" pitchFamily="2" charset="0"/>
              <a:sym typeface="Arial"/>
            </a:endParaRPr>
          </a:p>
        </p:txBody>
      </p:sp>
      <p:sp>
        <p:nvSpPr>
          <p:cNvPr id="95" name="Google Shape;95;p2">
            <a:hlinkClick r:id="rId5" action="ppaction://hlinksldjump"/>
          </p:cNvPr>
          <p:cNvSpPr/>
          <p:nvPr/>
        </p:nvSpPr>
        <p:spPr>
          <a:xfrm>
            <a:off x="7484244" y="3743891"/>
            <a:ext cx="3658671" cy="654718"/>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a:solidFill>
                  <a:schemeClr val="lt1"/>
                </a:solidFill>
                <a:latin typeface="Outfit Medium" pitchFamily="2" charset="0"/>
                <a:sym typeface="Arial"/>
              </a:rPr>
              <a:t>Data </a:t>
            </a:r>
            <a:r>
              <a:rPr lang="es-MX" sz="1600" b="0" i="0" u="none" strike="noStrike" cap="none" dirty="0" err="1">
                <a:solidFill>
                  <a:schemeClr val="lt1"/>
                </a:solidFill>
                <a:latin typeface="Outfit Medium" pitchFamily="2" charset="0"/>
                <a:sym typeface="Arial"/>
              </a:rPr>
              <a:t>analysis</a:t>
            </a:r>
            <a:endParaRPr sz="1600" b="0" i="0" u="none" strike="noStrike" cap="none" dirty="0">
              <a:solidFill>
                <a:schemeClr val="lt1"/>
              </a:solidFill>
              <a:highlight>
                <a:srgbClr val="C0C0C0"/>
              </a:highlight>
              <a:latin typeface="Outfit Medium" pitchFamily="2" charset="0"/>
              <a:sym typeface="Arial"/>
            </a:endParaRPr>
          </a:p>
        </p:txBody>
      </p:sp>
      <p:sp>
        <p:nvSpPr>
          <p:cNvPr id="96" name="Google Shape;96;p2">
            <a:hlinkClick r:id="rId6" action="ppaction://hlinksldjump"/>
          </p:cNvPr>
          <p:cNvSpPr/>
          <p:nvPr/>
        </p:nvSpPr>
        <p:spPr>
          <a:xfrm>
            <a:off x="7484244" y="4491722"/>
            <a:ext cx="3658671" cy="654718"/>
          </a:xfrm>
          <a:prstGeom prst="roundRect">
            <a:avLst>
              <a:gd name="adj" fmla="val 50000"/>
            </a:avLst>
          </a:prstGeom>
          <a:solidFill>
            <a:srgbClr val="565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Questions</a:t>
            </a:r>
            <a:endParaRPr sz="1600" b="0" i="0" u="none" strike="noStrike" cap="none" dirty="0">
              <a:solidFill>
                <a:schemeClr val="lt1"/>
              </a:solidFill>
              <a:highlight>
                <a:srgbClr val="C0C0C0"/>
              </a:highlight>
              <a:latin typeface="Outfit Medium" pitchFamily="2" charset="0"/>
              <a:sym typeface="Arial"/>
            </a:endParaRPr>
          </a:p>
        </p:txBody>
      </p:sp>
      <p:sp>
        <p:nvSpPr>
          <p:cNvPr id="97" name="Google Shape;97;p2"/>
          <p:cNvSpPr/>
          <p:nvPr/>
        </p:nvSpPr>
        <p:spPr>
          <a:xfrm>
            <a:off x="6617531" y="1535226"/>
            <a:ext cx="654717" cy="654717"/>
          </a:xfrm>
          <a:prstGeom prst="ellipse">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1</a:t>
            </a:r>
            <a:endParaRPr sz="1800" b="1" i="0" u="none" strike="noStrike" cap="none" dirty="0">
              <a:solidFill>
                <a:schemeClr val="lt1"/>
              </a:solidFill>
              <a:latin typeface="Outfit Medium" pitchFamily="2" charset="0"/>
              <a:sym typeface="Arial"/>
            </a:endParaRPr>
          </a:p>
        </p:txBody>
      </p:sp>
      <p:sp>
        <p:nvSpPr>
          <p:cNvPr id="98" name="Google Shape;98;p2">
            <a:hlinkClick r:id="rId7" action="ppaction://hlinksldjump"/>
          </p:cNvPr>
          <p:cNvSpPr/>
          <p:nvPr/>
        </p:nvSpPr>
        <p:spPr>
          <a:xfrm>
            <a:off x="7484245" y="2283059"/>
            <a:ext cx="3658671" cy="654718"/>
          </a:xfrm>
          <a:prstGeom prst="roundRect">
            <a:avLst>
              <a:gd name="adj" fmla="val 50000"/>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Setting</a:t>
            </a:r>
            <a:r>
              <a:rPr lang="es-MX" sz="1600" b="0" i="0" u="none" strike="noStrike" cap="none" dirty="0">
                <a:solidFill>
                  <a:schemeClr val="lt1"/>
                </a:solidFill>
                <a:latin typeface="Outfit Medium" pitchFamily="2" charset="0"/>
                <a:sym typeface="Arial"/>
              </a:rPr>
              <a:t> up </a:t>
            </a:r>
            <a:r>
              <a:rPr lang="es-MX" sz="1600" b="0" i="0" u="none" strike="noStrike" cap="none" dirty="0" err="1">
                <a:solidFill>
                  <a:schemeClr val="lt1"/>
                </a:solidFill>
                <a:latin typeface="Outfit Medium" pitchFamily="2" charset="0"/>
                <a:sym typeface="Arial"/>
              </a:rPr>
              <a:t>the</a:t>
            </a:r>
            <a:r>
              <a:rPr lang="es-MX" sz="1600" b="0" i="0" u="none" strike="noStrike" cap="none" dirty="0">
                <a:solidFill>
                  <a:schemeClr val="lt1"/>
                </a:solidFill>
                <a:latin typeface="Outfit Medium" pitchFamily="2" charset="0"/>
                <a:sym typeface="Arial"/>
              </a:rPr>
              <a:t> </a:t>
            </a:r>
            <a:r>
              <a:rPr lang="es-MX" sz="1600" b="0" i="0" u="none" strike="noStrike" cap="none" dirty="0" err="1">
                <a:solidFill>
                  <a:schemeClr val="lt1"/>
                </a:solidFill>
                <a:latin typeface="Outfit Medium" pitchFamily="2" charset="0"/>
                <a:sym typeface="Arial"/>
              </a:rPr>
              <a:t>experiment</a:t>
            </a:r>
            <a:endParaRPr sz="1600" b="0" i="0" u="none" strike="noStrike" cap="none" dirty="0">
              <a:solidFill>
                <a:schemeClr val="lt1"/>
              </a:solidFill>
              <a:highlight>
                <a:srgbClr val="C0C0C0"/>
              </a:highlight>
              <a:latin typeface="Outfit Medium" pitchFamily="2" charset="0"/>
              <a:sym typeface="Arial"/>
            </a:endParaRPr>
          </a:p>
        </p:txBody>
      </p:sp>
      <p:sp>
        <p:nvSpPr>
          <p:cNvPr id="99" name="Google Shape;99;p2"/>
          <p:cNvSpPr/>
          <p:nvPr/>
        </p:nvSpPr>
        <p:spPr>
          <a:xfrm>
            <a:off x="6617531" y="2283058"/>
            <a:ext cx="654717" cy="654717"/>
          </a:xfrm>
          <a:prstGeom prst="ellipse">
            <a:avLst/>
          </a:prstGeom>
          <a:solidFill>
            <a:srgbClr val="FE99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2</a:t>
            </a:r>
            <a:endParaRPr sz="1800" b="1" i="0" u="none" strike="noStrike" cap="none" dirty="0">
              <a:solidFill>
                <a:schemeClr val="lt1"/>
              </a:solidFill>
              <a:latin typeface="Outfit Medium" pitchFamily="2" charset="0"/>
              <a:sym typeface="Arial"/>
            </a:endParaRPr>
          </a:p>
        </p:txBody>
      </p:sp>
      <p:sp>
        <p:nvSpPr>
          <p:cNvPr id="100" name="Google Shape;100;p2"/>
          <p:cNvSpPr/>
          <p:nvPr/>
        </p:nvSpPr>
        <p:spPr>
          <a:xfrm>
            <a:off x="6617531" y="3013474"/>
            <a:ext cx="654717" cy="654717"/>
          </a:xfrm>
          <a:prstGeom prst="ellipse">
            <a:avLst/>
          </a:prstGeom>
          <a:solidFill>
            <a:srgbClr val="EAA60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3</a:t>
            </a:r>
            <a:endParaRPr sz="1800" b="1" i="0" u="none" strike="noStrike" cap="none" dirty="0">
              <a:solidFill>
                <a:schemeClr val="lt1"/>
              </a:solidFill>
              <a:latin typeface="Outfit Medium" pitchFamily="2" charset="0"/>
              <a:sym typeface="Arial"/>
            </a:endParaRPr>
          </a:p>
        </p:txBody>
      </p:sp>
      <p:sp>
        <p:nvSpPr>
          <p:cNvPr id="101" name="Google Shape;101;p2"/>
          <p:cNvSpPr/>
          <p:nvPr/>
        </p:nvSpPr>
        <p:spPr>
          <a:xfrm>
            <a:off x="6617531" y="3743888"/>
            <a:ext cx="654717" cy="654717"/>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4</a:t>
            </a:r>
            <a:endParaRPr sz="1800" b="1" i="0" u="none" strike="noStrike" cap="none" dirty="0">
              <a:solidFill>
                <a:schemeClr val="lt1"/>
              </a:solidFill>
              <a:latin typeface="Outfit Medium" pitchFamily="2" charset="0"/>
              <a:sym typeface="Arial"/>
            </a:endParaRPr>
          </a:p>
        </p:txBody>
      </p:sp>
      <p:sp>
        <p:nvSpPr>
          <p:cNvPr id="102" name="Google Shape;102;p2"/>
          <p:cNvSpPr/>
          <p:nvPr/>
        </p:nvSpPr>
        <p:spPr>
          <a:xfrm>
            <a:off x="6617532" y="4491722"/>
            <a:ext cx="654717" cy="654717"/>
          </a:xfrm>
          <a:prstGeom prst="ellipse">
            <a:avLst/>
          </a:prstGeom>
          <a:solidFill>
            <a:srgbClr val="5653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5</a:t>
            </a:r>
            <a:endParaRPr sz="1800" b="1" i="0" u="none" strike="noStrike" cap="none" dirty="0">
              <a:solidFill>
                <a:schemeClr val="lt1"/>
              </a:solidFill>
              <a:latin typeface="Outfit Medium" pitchFamily="2" charset="0"/>
              <a:sym typeface="Arial"/>
            </a:endParaRPr>
          </a:p>
        </p:txBody>
      </p:sp>
      <p:pic>
        <p:nvPicPr>
          <p:cNvPr id="103" name="Google Shape;103;p2"/>
          <p:cNvPicPr preferRelativeResize="0"/>
          <p:nvPr/>
        </p:nvPicPr>
        <p:blipFill rotWithShape="1">
          <a:blip r:embed="rId8">
            <a:alphaModFix/>
          </a:blip>
          <a:srcRect/>
          <a:stretch/>
        </p:blipFill>
        <p:spPr>
          <a:xfrm>
            <a:off x="518850" y="5894271"/>
            <a:ext cx="1802449" cy="500766"/>
          </a:xfrm>
          <a:prstGeom prst="rect">
            <a:avLst/>
          </a:prstGeom>
          <a:noFill/>
          <a:ln>
            <a:noFill/>
          </a:ln>
        </p:spPr>
      </p:pic>
      <p:sp>
        <p:nvSpPr>
          <p:cNvPr id="104" name="Google Shape;104;p2"/>
          <p:cNvSpPr txBox="1"/>
          <p:nvPr/>
        </p:nvSpPr>
        <p:spPr>
          <a:xfrm>
            <a:off x="5918285" y="656711"/>
            <a:ext cx="5973668" cy="481527"/>
          </a:xfrm>
          <a:prstGeom prst="rect">
            <a:avLst/>
          </a:prstGeom>
          <a:noFill/>
          <a:ln>
            <a:noFill/>
          </a:ln>
        </p:spPr>
        <p:txBody>
          <a:bodyPr spcFirstLastPara="1" wrap="square" lIns="91425" tIns="45700" rIns="91425" bIns="45700" anchor="b" anchorCtr="0">
            <a:noAutofit/>
          </a:bodyPr>
          <a:lstStyle/>
          <a:p>
            <a:pPr lvl="0" algn="ctr">
              <a:lnSpc>
                <a:spcPct val="90000"/>
              </a:lnSpc>
              <a:buClr>
                <a:srgbClr val="026C4E"/>
              </a:buClr>
              <a:buSzPts val="1600"/>
            </a:pPr>
            <a:r>
              <a:rPr lang="es-MX" sz="1600" dirty="0">
                <a:solidFill>
                  <a:srgbClr val="026C4E"/>
                </a:solidFill>
                <a:latin typeface="Outfit Medium" pitchFamily="2" charset="0"/>
              </a:rPr>
              <a:t>¿WHICH SUNGLASSES ARE THE MOST EFFECTIVE?</a:t>
            </a:r>
          </a:p>
        </p:txBody>
      </p:sp>
      <p:pic>
        <p:nvPicPr>
          <p:cNvPr id="105" name="Google Shape;105;p2"/>
          <p:cNvPicPr preferRelativeResize="0"/>
          <p:nvPr/>
        </p:nvPicPr>
        <p:blipFill rotWithShape="1">
          <a:blip r:embed="rId9">
            <a:alphaModFix/>
          </a:blip>
          <a:srcRect/>
          <a:stretch/>
        </p:blipFill>
        <p:spPr>
          <a:xfrm>
            <a:off x="1420075" y="2613384"/>
            <a:ext cx="2857308" cy="917731"/>
          </a:xfrm>
          <a:prstGeom prst="rect">
            <a:avLst/>
          </a:prstGeom>
          <a:noFill/>
          <a:ln>
            <a:noFill/>
          </a:ln>
        </p:spPr>
      </p:pic>
      <p:sp>
        <p:nvSpPr>
          <p:cNvPr id="106" name="Google Shape;106;p2"/>
          <p:cNvSpPr txBox="1"/>
          <p:nvPr/>
        </p:nvSpPr>
        <p:spPr>
          <a:xfrm>
            <a:off x="1466728" y="3531115"/>
            <a:ext cx="2764002" cy="40640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2DCC7"/>
              </a:buClr>
              <a:buSzPts val="2800"/>
              <a:buFont typeface="Arial"/>
              <a:buNone/>
            </a:pPr>
            <a:r>
              <a:rPr lang="es-MX" sz="2800" b="1" i="0" u="none" strike="noStrike" cap="none" dirty="0">
                <a:solidFill>
                  <a:srgbClr val="F2DCC7"/>
                </a:solidFill>
                <a:latin typeface="Outfit Medium" pitchFamily="2" charset="0"/>
                <a:sym typeface="Arial"/>
              </a:rPr>
              <a:t>SCIENCES</a:t>
            </a:r>
            <a:endParaRPr dirty="0">
              <a:latin typeface="Outfit Medium" pitchFamily="2" charset="0"/>
            </a:endParaRPr>
          </a:p>
        </p:txBody>
      </p:sp>
      <p:sp>
        <p:nvSpPr>
          <p:cNvPr id="107" name="Google Shape;107;p2">
            <a:hlinkClick r:id="rId6" action="ppaction://hlinksldjump"/>
          </p:cNvPr>
          <p:cNvSpPr/>
          <p:nvPr/>
        </p:nvSpPr>
        <p:spPr>
          <a:xfrm>
            <a:off x="7484243" y="5239553"/>
            <a:ext cx="3658671" cy="654718"/>
          </a:xfrm>
          <a:prstGeom prst="roundRect">
            <a:avLst>
              <a:gd name="adj" fmla="val 50000"/>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0" i="0" u="none" strike="noStrike" cap="none" dirty="0" err="1">
                <a:solidFill>
                  <a:schemeClr val="lt1"/>
                </a:solidFill>
                <a:latin typeface="Outfit Medium" pitchFamily="2" charset="0"/>
                <a:sym typeface="Arial"/>
              </a:rPr>
              <a:t>Activity</a:t>
            </a:r>
            <a:r>
              <a:rPr lang="es-MX" sz="1600" b="0" i="0" u="none" strike="noStrike" cap="none" dirty="0">
                <a:solidFill>
                  <a:schemeClr val="lt1"/>
                </a:solidFill>
                <a:latin typeface="Outfit Medium" pitchFamily="2" charset="0"/>
                <a:sym typeface="Arial"/>
              </a:rPr>
              <a:t> </a:t>
            </a:r>
            <a:r>
              <a:rPr lang="es-MX" sz="1600" b="0" i="0" u="none" strike="noStrike" cap="none" dirty="0" err="1">
                <a:solidFill>
                  <a:schemeClr val="lt1"/>
                </a:solidFill>
                <a:latin typeface="Outfit Medium" pitchFamily="2" charset="0"/>
                <a:sym typeface="Arial"/>
              </a:rPr>
              <a:t>summary</a:t>
            </a:r>
            <a:endParaRPr dirty="0">
              <a:latin typeface="Outfit Medium" pitchFamily="2" charset="0"/>
            </a:endParaRPr>
          </a:p>
        </p:txBody>
      </p:sp>
      <p:sp>
        <p:nvSpPr>
          <p:cNvPr id="108" name="Google Shape;108;p2"/>
          <p:cNvSpPr/>
          <p:nvPr/>
        </p:nvSpPr>
        <p:spPr>
          <a:xfrm>
            <a:off x="6617531" y="5239553"/>
            <a:ext cx="654717" cy="654717"/>
          </a:xfrm>
          <a:prstGeom prst="ellipse">
            <a:avLst/>
          </a:prstGeom>
          <a:solidFill>
            <a:srgbClr val="DD21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i="0" u="none" strike="noStrike" cap="none" dirty="0">
                <a:solidFill>
                  <a:schemeClr val="lt1"/>
                </a:solidFill>
                <a:latin typeface="Outfit Medium" pitchFamily="2" charset="0"/>
                <a:sym typeface="Arial"/>
              </a:rPr>
              <a:t>6</a:t>
            </a:r>
            <a:endParaRPr sz="1800" b="1" i="0" u="none" strike="noStrike" cap="none" dirty="0">
              <a:solidFill>
                <a:schemeClr val="lt1"/>
              </a:solidFill>
              <a:latin typeface="Outfit Medium" pitchFamily="2" charset="0"/>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3" name="Rectángulo: esquinas redondeadas 12">
            <a:extLst>
              <a:ext uri="{FF2B5EF4-FFF2-40B4-BE49-F238E27FC236}">
                <a16:creationId xmlns:a16="http://schemas.microsoft.com/office/drawing/2014/main" id="{4146AE3F-BFAB-40E5-8C9E-028DF391F8C4}"/>
              </a:ext>
            </a:extLst>
          </p:cNvPr>
          <p:cNvSpPr/>
          <p:nvPr/>
        </p:nvSpPr>
        <p:spPr>
          <a:xfrm>
            <a:off x="6190700" y="1589244"/>
            <a:ext cx="4979504" cy="3806544"/>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13" name="Google Shape;113;p3"/>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3"/>
          <p:cNvSpPr txBox="1"/>
          <p:nvPr/>
        </p:nvSpPr>
        <p:spPr>
          <a:xfrm>
            <a:off x="951703" y="2211665"/>
            <a:ext cx="4979504" cy="2462172"/>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pitchFamily="2" charset="0"/>
              </a:rPr>
              <a:t>Have you ever been dazzled? This happens when a light source appears in our field of vision that is brighter than the surroundings, causing the eye to become overstimulated and leading to dark spots. To avoid being dazzled, we can use sunglasses, among other things, to reduce the amount of light entering our eyes.</a:t>
            </a:r>
          </a:p>
          <a:p>
            <a:pPr algn="just"/>
            <a:endParaRPr lang="es-CL" dirty="0">
              <a:solidFill>
                <a:schemeClr val="tx1">
                  <a:lumMod val="65000"/>
                  <a:lumOff val="35000"/>
                </a:schemeClr>
              </a:solidFill>
              <a:latin typeface="Outfit" pitchFamily="2" charset="0"/>
            </a:endParaRPr>
          </a:p>
          <a:p>
            <a:pPr algn="just"/>
            <a:r>
              <a:rPr lang="en-US" dirty="0">
                <a:solidFill>
                  <a:schemeClr val="tx1">
                    <a:lumMod val="65000"/>
                    <a:lumOff val="35000"/>
                  </a:schemeClr>
                </a:solidFill>
                <a:latin typeface="Outfit" pitchFamily="2" charset="0"/>
              </a:rPr>
              <a:t>In this lesson we invite you to compare the effectiveness of different sunglasses in filtering light using the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 light sensor.</a:t>
            </a:r>
          </a:p>
          <a:p>
            <a:pPr algn="just"/>
            <a:endParaRPr lang="en-US" dirty="0">
              <a:solidFill>
                <a:schemeClr val="tx1">
                  <a:lumMod val="65000"/>
                  <a:lumOff val="35000"/>
                </a:schemeClr>
              </a:solidFill>
              <a:latin typeface="Outfit" pitchFamily="2" charset="0"/>
            </a:endParaRPr>
          </a:p>
          <a:p>
            <a:pPr algn="just"/>
            <a:r>
              <a:rPr lang="en-US" dirty="0">
                <a:solidFill>
                  <a:schemeClr val="tx1">
                    <a:lumMod val="65000"/>
                    <a:lumOff val="35000"/>
                  </a:schemeClr>
                </a:solidFill>
                <a:latin typeface="Outfit" pitchFamily="2" charset="0"/>
              </a:rPr>
              <a:t>The question you will answer will be:</a:t>
            </a:r>
            <a:endParaRPr lang="es-CL" dirty="0">
              <a:solidFill>
                <a:schemeClr val="tx1">
                  <a:lumMod val="65000"/>
                  <a:lumOff val="35000"/>
                </a:schemeClr>
              </a:solidFill>
              <a:latin typeface="Outfit" pitchFamily="2" charset="0"/>
            </a:endParaRPr>
          </a:p>
        </p:txBody>
      </p:sp>
      <p:pic>
        <p:nvPicPr>
          <p:cNvPr id="115" name="Google Shape;115;p3">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16" name="Google Shape;116;p3">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117" name="Google Shape;117;p3">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sp>
        <p:nvSpPr>
          <p:cNvPr id="118" name="Google Shape;118;p3"/>
          <p:cNvSpPr/>
          <p:nvPr/>
        </p:nvSpPr>
        <p:spPr>
          <a:xfrm>
            <a:off x="1825031" y="5666535"/>
            <a:ext cx="8541938" cy="541493"/>
          </a:xfrm>
          <a:prstGeom prst="roundRect">
            <a:avLst>
              <a:gd name="adj" fmla="val 50000"/>
            </a:avLst>
          </a:prstGeom>
          <a:solidFill>
            <a:srgbClr val="026C4E"/>
          </a:solidFill>
          <a:ln>
            <a:noFill/>
          </a:ln>
        </p:spPr>
        <p:txBody>
          <a:bodyPr spcFirstLastPara="1" wrap="square" lIns="91425" tIns="45700" rIns="91425" bIns="45700" anchor="ctr" anchorCtr="0">
            <a:noAutofit/>
          </a:bodyPr>
          <a:lstStyle/>
          <a:p>
            <a:pPr lvl="0" algn="ctr"/>
            <a:r>
              <a:rPr lang="en-US" b="1" dirty="0">
                <a:solidFill>
                  <a:schemeClr val="lt1"/>
                </a:solidFill>
                <a:latin typeface="Outfit" pitchFamily="2" charset="0"/>
                <a:ea typeface="Calibri"/>
                <a:cs typeface="Calibri"/>
                <a:sym typeface="Calibri"/>
              </a:rPr>
              <a:t>Which sunglasses are the most effective at filtering light?</a:t>
            </a:r>
            <a:endParaRPr lang="es-MX" b="1" dirty="0">
              <a:solidFill>
                <a:schemeClr val="lt1"/>
              </a:solidFill>
              <a:latin typeface="Outfit" pitchFamily="2" charset="0"/>
              <a:ea typeface="Calibri"/>
              <a:cs typeface="Calibri"/>
              <a:sym typeface="Calibri"/>
            </a:endParaRPr>
          </a:p>
        </p:txBody>
      </p:sp>
      <p:pic>
        <p:nvPicPr>
          <p:cNvPr id="119" name="Google Shape;119;p3"/>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120" name="Google Shape;120;p3"/>
          <p:cNvGrpSpPr/>
          <p:nvPr/>
        </p:nvGrpSpPr>
        <p:grpSpPr>
          <a:xfrm>
            <a:off x="951703" y="1589244"/>
            <a:ext cx="2312002" cy="442980"/>
            <a:chOff x="951703" y="1589244"/>
            <a:chExt cx="2312002" cy="442980"/>
          </a:xfrm>
        </p:grpSpPr>
        <p:sp>
          <p:nvSpPr>
            <p:cNvPr id="121" name="Google Shape;121;p3"/>
            <p:cNvSpPr/>
            <p:nvPr/>
          </p:nvSpPr>
          <p:spPr>
            <a:xfrm>
              <a:off x="951703" y="1589244"/>
              <a:ext cx="2312002" cy="442980"/>
            </a:xfrm>
            <a:prstGeom prst="roundRect">
              <a:avLst>
                <a:gd name="adj" fmla="val 50000"/>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dirty="0" err="1">
                  <a:solidFill>
                    <a:schemeClr val="lt1"/>
                  </a:solidFill>
                  <a:latin typeface="Outfit Medium" pitchFamily="2" charset="0"/>
                  <a:sym typeface="Arial"/>
                </a:rPr>
                <a:t>Introduction</a:t>
              </a:r>
              <a:endParaRPr sz="1600" dirty="0">
                <a:solidFill>
                  <a:schemeClr val="lt1"/>
                </a:solidFill>
                <a:latin typeface="Outfit Medium" pitchFamily="2" charset="0"/>
                <a:sym typeface="Arial"/>
              </a:endParaRPr>
            </a:p>
          </p:txBody>
        </p:sp>
        <p:sp>
          <p:nvSpPr>
            <p:cNvPr id="122" name="Google Shape;122;p3"/>
            <p:cNvSpPr/>
            <p:nvPr/>
          </p:nvSpPr>
          <p:spPr>
            <a:xfrm>
              <a:off x="1021796" y="1659644"/>
              <a:ext cx="302179" cy="3021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200" b="1" dirty="0">
                  <a:solidFill>
                    <a:srgbClr val="569FA8"/>
                  </a:solidFill>
                  <a:latin typeface="Outfit Medium" pitchFamily="2" charset="0"/>
                  <a:sym typeface="Arial"/>
                </a:rPr>
                <a:t>1</a:t>
              </a:r>
              <a:endParaRPr sz="1200" b="1" dirty="0">
                <a:solidFill>
                  <a:srgbClr val="569FA8"/>
                </a:solidFill>
                <a:latin typeface="Outfit Medium" pitchFamily="2" charset="0"/>
                <a:sym typeface="Arial"/>
              </a:endParaRPr>
            </a:p>
          </p:txBody>
        </p:sp>
      </p:grpSp>
      <p:pic>
        <p:nvPicPr>
          <p:cNvPr id="4" name="Imagen 3">
            <a:extLst>
              <a:ext uri="{FF2B5EF4-FFF2-40B4-BE49-F238E27FC236}">
                <a16:creationId xmlns:a16="http://schemas.microsoft.com/office/drawing/2014/main" id="{79B86287-EEB8-4E79-9BE9-5A201D1FBD1A}"/>
              </a:ext>
            </a:extLst>
          </p:cNvPr>
          <p:cNvPicPr>
            <a:picLocks noChangeAspect="1"/>
          </p:cNvPicPr>
          <p:nvPr/>
        </p:nvPicPr>
        <p:blipFill>
          <a:blip r:embed="rId8"/>
          <a:stretch>
            <a:fillRect/>
          </a:stretch>
        </p:blipFill>
        <p:spPr>
          <a:xfrm>
            <a:off x="6836059" y="1810733"/>
            <a:ext cx="3688785" cy="34982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 name="Rectángulo: esquinas redondeadas 16">
            <a:extLst>
              <a:ext uri="{FF2B5EF4-FFF2-40B4-BE49-F238E27FC236}">
                <a16:creationId xmlns:a16="http://schemas.microsoft.com/office/drawing/2014/main" id="{855C7DF6-5F5D-452C-BD82-9C61F1DA20B5}"/>
              </a:ext>
            </a:extLst>
          </p:cNvPr>
          <p:cNvSpPr/>
          <p:nvPr/>
        </p:nvSpPr>
        <p:spPr>
          <a:xfrm>
            <a:off x="951704" y="3734849"/>
            <a:ext cx="10288593" cy="2603663"/>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75" name="Google Shape;175;p6"/>
          <p:cNvSpPr txBox="1"/>
          <p:nvPr/>
        </p:nvSpPr>
        <p:spPr>
          <a:xfrm>
            <a:off x="951704" y="2181117"/>
            <a:ext cx="10517764" cy="954067"/>
          </a:xfrm>
          <a:prstGeom prst="rect">
            <a:avLst/>
          </a:prstGeom>
          <a:noFill/>
          <a:ln>
            <a:noFill/>
          </a:ln>
        </p:spPr>
        <p:txBody>
          <a:bodyPr spcFirstLastPara="1" wrap="square" lIns="91425" tIns="45700" rIns="91425" bIns="45700" anchor="t" anchorCtr="0">
            <a:spAutoFit/>
          </a:bodyPr>
          <a:lstStyle/>
          <a:p>
            <a:pPr algn="just"/>
            <a:r>
              <a:rPr lang="en-US" dirty="0">
                <a:solidFill>
                  <a:schemeClr val="tx1">
                    <a:lumMod val="65000"/>
                    <a:lumOff val="35000"/>
                  </a:schemeClr>
                </a:solidFill>
                <a:latin typeface="Outfit" pitchFamily="2" charset="0"/>
              </a:rPr>
              <a:t>You will use the light sensor to manually measure how much light manages to pass through different sunglasses. To do this, you will illuminate the sensor with a flashlight located 20 centimeters away and place a filter (sunglasses) between the flashlight and the sensor.</a:t>
            </a:r>
          </a:p>
          <a:p>
            <a:pPr algn="just"/>
            <a:endParaRPr lang="es-CL" dirty="0">
              <a:solidFill>
                <a:schemeClr val="tx1">
                  <a:lumMod val="65000"/>
                  <a:lumOff val="35000"/>
                </a:schemeClr>
              </a:solidFill>
              <a:latin typeface="Outfit" pitchFamily="2" charset="0"/>
            </a:endParaRPr>
          </a:p>
          <a:p>
            <a:pPr algn="just"/>
            <a:r>
              <a:rPr lang="en-US" dirty="0">
                <a:solidFill>
                  <a:schemeClr val="tx1">
                    <a:lumMod val="65000"/>
                    <a:lumOff val="35000"/>
                  </a:schemeClr>
                </a:solidFill>
                <a:latin typeface="Outfit" pitchFamily="2" charset="0"/>
              </a:rPr>
              <a:t>To take a measurement, we suggest looking carefully at the </a:t>
            </a:r>
            <a:r>
              <a:rPr lang="en-US" dirty="0" err="1">
                <a:solidFill>
                  <a:schemeClr val="tx1">
                    <a:lumMod val="65000"/>
                    <a:lumOff val="35000"/>
                  </a:schemeClr>
                </a:solidFill>
                <a:latin typeface="Outfit" pitchFamily="2" charset="0"/>
              </a:rPr>
              <a:t>Xploris</a:t>
            </a:r>
            <a:r>
              <a:rPr lang="en-US" dirty="0">
                <a:solidFill>
                  <a:schemeClr val="tx1">
                    <a:lumMod val="65000"/>
                    <a:lumOff val="35000"/>
                  </a:schemeClr>
                </a:solidFill>
                <a:latin typeface="Outfit" pitchFamily="2" charset="0"/>
              </a:rPr>
              <a:t> screen until the light intensity stabilizes and then taking the measurement.</a:t>
            </a:r>
            <a:endParaRPr lang="es-CL" dirty="0">
              <a:solidFill>
                <a:schemeClr val="tx1">
                  <a:lumMod val="65000"/>
                  <a:lumOff val="35000"/>
                </a:schemeClr>
              </a:solidFill>
              <a:latin typeface="Outfit" pitchFamily="2" charset="0"/>
            </a:endParaRPr>
          </a:p>
        </p:txBody>
      </p:sp>
      <p:sp>
        <p:nvSpPr>
          <p:cNvPr id="176" name="Google Shape;176;p6"/>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
            <a:hlinkClick r:id="" action="ppaction://hlinkshowjump?jump=previousslide"/>
          </p:cNvPr>
          <p:cNvPicPr preferRelativeResize="0"/>
          <p:nvPr/>
        </p:nvPicPr>
        <p:blipFill rotWithShape="1">
          <a:blip r:embed="rId3">
            <a:alphaModFix/>
          </a:blip>
          <a:srcRect/>
          <a:stretch/>
        </p:blipFill>
        <p:spPr>
          <a:xfrm>
            <a:off x="9505034" y="123744"/>
            <a:ext cx="740124" cy="740124"/>
          </a:xfrm>
          <a:prstGeom prst="rect">
            <a:avLst/>
          </a:prstGeom>
          <a:noFill/>
          <a:ln>
            <a:noFill/>
          </a:ln>
        </p:spPr>
      </p:pic>
      <p:pic>
        <p:nvPicPr>
          <p:cNvPr id="178" name="Google Shape;178;p6">
            <a:hlinkClick r:id="rId4" action="ppaction://hlinksldjump"/>
          </p:cNvPr>
          <p:cNvPicPr preferRelativeResize="0"/>
          <p:nvPr/>
        </p:nvPicPr>
        <p:blipFill rotWithShape="1">
          <a:blip r:embed="rId5">
            <a:alphaModFix/>
          </a:blip>
          <a:srcRect/>
          <a:stretch/>
        </p:blipFill>
        <p:spPr>
          <a:xfrm>
            <a:off x="11170204" y="122350"/>
            <a:ext cx="740124" cy="740124"/>
          </a:xfrm>
          <a:prstGeom prst="rect">
            <a:avLst/>
          </a:prstGeom>
          <a:noFill/>
          <a:ln>
            <a:noFill/>
          </a:ln>
        </p:spPr>
      </p:pic>
      <p:pic>
        <p:nvPicPr>
          <p:cNvPr id="179" name="Google Shape;179;p6">
            <a:hlinkClick r:id="" action="ppaction://hlinkshowjump?jump=nextslide"/>
          </p:cNvPr>
          <p:cNvPicPr preferRelativeResize="0"/>
          <p:nvPr/>
        </p:nvPicPr>
        <p:blipFill rotWithShape="1">
          <a:blip r:embed="rId6">
            <a:alphaModFix/>
          </a:blip>
          <a:srcRect/>
          <a:stretch/>
        </p:blipFill>
        <p:spPr>
          <a:xfrm>
            <a:off x="10233751" y="122350"/>
            <a:ext cx="740124" cy="741518"/>
          </a:xfrm>
          <a:prstGeom prst="rect">
            <a:avLst/>
          </a:prstGeom>
          <a:noFill/>
          <a:ln>
            <a:noFill/>
          </a:ln>
        </p:spPr>
      </p:pic>
      <p:pic>
        <p:nvPicPr>
          <p:cNvPr id="180" name="Google Shape;180;p6"/>
          <p:cNvPicPr preferRelativeResize="0"/>
          <p:nvPr/>
        </p:nvPicPr>
        <p:blipFill rotWithShape="1">
          <a:blip r:embed="rId7">
            <a:alphaModFix/>
          </a:blip>
          <a:srcRect/>
          <a:stretch/>
        </p:blipFill>
        <p:spPr>
          <a:xfrm>
            <a:off x="692441" y="292484"/>
            <a:ext cx="1665170" cy="462626"/>
          </a:xfrm>
          <a:prstGeom prst="rect">
            <a:avLst/>
          </a:prstGeom>
          <a:noFill/>
          <a:ln>
            <a:noFill/>
          </a:ln>
        </p:spPr>
      </p:pic>
      <p:grpSp>
        <p:nvGrpSpPr>
          <p:cNvPr id="28" name="Grupo 27">
            <a:extLst>
              <a:ext uri="{FF2B5EF4-FFF2-40B4-BE49-F238E27FC236}">
                <a16:creationId xmlns:a16="http://schemas.microsoft.com/office/drawing/2014/main" id="{260D6F52-AA3D-4456-9B12-9E1A161B5412}"/>
              </a:ext>
            </a:extLst>
          </p:cNvPr>
          <p:cNvGrpSpPr/>
          <p:nvPr/>
        </p:nvGrpSpPr>
        <p:grpSpPr>
          <a:xfrm>
            <a:off x="951703" y="1589244"/>
            <a:ext cx="4482446" cy="442980"/>
            <a:chOff x="951703" y="1589244"/>
            <a:chExt cx="4084531" cy="442980"/>
          </a:xfrm>
        </p:grpSpPr>
        <p:sp>
          <p:nvSpPr>
            <p:cNvPr id="29" name="Rectángulo: esquinas redondeadas 28">
              <a:extLst>
                <a:ext uri="{FF2B5EF4-FFF2-40B4-BE49-F238E27FC236}">
                  <a16:creationId xmlns:a16="http://schemas.microsoft.com/office/drawing/2014/main" id="{B6C08CB0-0627-4878-B590-21607AD1EB5D}"/>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30" name="Elipse 29">
              <a:extLst>
                <a:ext uri="{FF2B5EF4-FFF2-40B4-BE49-F238E27FC236}">
                  <a16:creationId xmlns:a16="http://schemas.microsoft.com/office/drawing/2014/main" id="{5029AE34-FD33-4EA2-90E6-A74436424E6F}"/>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pic>
        <p:nvPicPr>
          <p:cNvPr id="22" name="Imagen 21">
            <a:extLst>
              <a:ext uri="{FF2B5EF4-FFF2-40B4-BE49-F238E27FC236}">
                <a16:creationId xmlns:a16="http://schemas.microsoft.com/office/drawing/2014/main" id="{BAD427D1-5B88-447B-B543-65BE52C08F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80700" y="3793982"/>
            <a:ext cx="905456" cy="905456"/>
          </a:xfrm>
          <a:prstGeom prst="rect">
            <a:avLst/>
          </a:prstGeom>
        </p:spPr>
      </p:pic>
      <p:pic>
        <p:nvPicPr>
          <p:cNvPr id="3" name="Imagen 2" descr="Forma&#10;&#10;Descripción generada automáticamente">
            <a:extLst>
              <a:ext uri="{FF2B5EF4-FFF2-40B4-BE49-F238E27FC236}">
                <a16:creationId xmlns:a16="http://schemas.microsoft.com/office/drawing/2014/main" id="{1935D0E0-00D2-6915-2FEB-47FD33119FC7}"/>
              </a:ext>
            </a:extLst>
          </p:cNvPr>
          <p:cNvPicPr>
            <a:picLocks noChangeAspect="1"/>
          </p:cNvPicPr>
          <p:nvPr/>
        </p:nvPicPr>
        <p:blipFill>
          <a:blip r:embed="rId9"/>
          <a:stretch>
            <a:fillRect/>
          </a:stretch>
        </p:blipFill>
        <p:spPr>
          <a:xfrm>
            <a:off x="2106381" y="4120041"/>
            <a:ext cx="1869044" cy="1869044"/>
          </a:xfrm>
          <a:prstGeom prst="rect">
            <a:avLst/>
          </a:prstGeom>
        </p:spPr>
      </p:pic>
      <p:pic>
        <p:nvPicPr>
          <p:cNvPr id="6" name="Imagen 5" descr="Logotipo&#10;&#10;Descripción generada automáticamente">
            <a:extLst>
              <a:ext uri="{FF2B5EF4-FFF2-40B4-BE49-F238E27FC236}">
                <a16:creationId xmlns:a16="http://schemas.microsoft.com/office/drawing/2014/main" id="{38274332-3589-B316-218A-66A972BBE23D}"/>
              </a:ext>
            </a:extLst>
          </p:cNvPr>
          <p:cNvPicPr>
            <a:picLocks noChangeAspect="1"/>
          </p:cNvPicPr>
          <p:nvPr/>
        </p:nvPicPr>
        <p:blipFill>
          <a:blip r:embed="rId10"/>
          <a:stretch>
            <a:fillRect/>
          </a:stretch>
        </p:blipFill>
        <p:spPr>
          <a:xfrm>
            <a:off x="4633283" y="4120041"/>
            <a:ext cx="5949155" cy="169882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96D25325-0E49-4DE3-BC9A-27E5380D6592}"/>
              </a:ext>
            </a:extLst>
          </p:cNvPr>
          <p:cNvSpPr/>
          <p:nvPr/>
        </p:nvSpPr>
        <p:spPr>
          <a:xfrm>
            <a:off x="1104103" y="3581400"/>
            <a:ext cx="4722490" cy="11088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 name="Imagen 9">
            <a:extLst>
              <a:ext uri="{FF2B5EF4-FFF2-40B4-BE49-F238E27FC236}">
                <a16:creationId xmlns:a16="http://schemas.microsoft.com/office/drawing/2014/main" id="{71A5AF86-7BE0-4C90-A118-3414AF962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956" y="1742213"/>
            <a:ext cx="4482446" cy="4482446"/>
          </a:xfrm>
          <a:prstGeom prst="rect">
            <a:avLst/>
          </a:prstGeom>
        </p:spPr>
      </p:pic>
      <p:sp>
        <p:nvSpPr>
          <p:cNvPr id="42" name="Rectángulo 41">
            <a:extLst>
              <a:ext uri="{FF2B5EF4-FFF2-40B4-BE49-F238E27FC236}">
                <a16:creationId xmlns:a16="http://schemas.microsoft.com/office/drawing/2014/main" id="{252FB905-4A68-415F-863F-CE673400B4A1}"/>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3" name="Imagen 42">
            <a:hlinkClick r:id="" action="ppaction://hlinkshowjump?jump=previousslide"/>
            <a:extLst>
              <a:ext uri="{FF2B5EF4-FFF2-40B4-BE49-F238E27FC236}">
                <a16:creationId xmlns:a16="http://schemas.microsoft.com/office/drawing/2014/main" id="{7498E2CA-DD02-4782-B22A-6DDD2D7C9F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4" name="Imagen 43">
            <a:hlinkClick r:id="rId4" action="ppaction://hlinksldjump"/>
            <a:extLst>
              <a:ext uri="{FF2B5EF4-FFF2-40B4-BE49-F238E27FC236}">
                <a16:creationId xmlns:a16="http://schemas.microsoft.com/office/drawing/2014/main" id="{A6433EE2-3071-4694-BC9A-F839AD021A2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5" name="Imagen 44">
            <a:hlinkClick r:id="" action="ppaction://hlinkshowjump?jump=nextslide"/>
            <a:extLst>
              <a:ext uri="{FF2B5EF4-FFF2-40B4-BE49-F238E27FC236}">
                <a16:creationId xmlns:a16="http://schemas.microsoft.com/office/drawing/2014/main" id="{9C7DC8C5-F1D1-4830-9E42-EC2AF1ACFEA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6" name="Imagen 45">
            <a:extLst>
              <a:ext uri="{FF2B5EF4-FFF2-40B4-BE49-F238E27FC236}">
                <a16:creationId xmlns:a16="http://schemas.microsoft.com/office/drawing/2014/main" id="{02CBD655-E6A0-4083-98E9-2EB5D87D672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24" name="CuadroTexto 23">
            <a:extLst>
              <a:ext uri="{FF2B5EF4-FFF2-40B4-BE49-F238E27FC236}">
                <a16:creationId xmlns:a16="http://schemas.microsoft.com/office/drawing/2014/main" id="{03978477-44D8-4127-B477-391A3CE34313}"/>
              </a:ext>
            </a:extLst>
          </p:cNvPr>
          <p:cNvSpPr txBox="1"/>
          <p:nvPr/>
        </p:nvSpPr>
        <p:spPr>
          <a:xfrm>
            <a:off x="1216962" y="3766504"/>
            <a:ext cx="4496771" cy="523220"/>
          </a:xfrm>
          <a:prstGeom prst="rect">
            <a:avLst/>
          </a:prstGeom>
          <a:noFill/>
        </p:spPr>
        <p:txBody>
          <a:bodyPr wrap="square" rtlCol="0">
            <a:spAutoFit/>
          </a:bodyPr>
          <a:lstStyle/>
          <a:p>
            <a:r>
              <a:rPr lang="en-US" sz="1400" dirty="0">
                <a:solidFill>
                  <a:schemeClr val="tx1">
                    <a:lumMod val="65000"/>
                    <a:lumOff val="35000"/>
                  </a:schemeClr>
                </a:solidFill>
                <a:latin typeface="Outfit" pitchFamily="2" charset="0"/>
              </a:rPr>
              <a:t>The “light” sensor is located at the back of the </a:t>
            </a:r>
            <a:r>
              <a:rPr lang="en-US" sz="1400" dirty="0" err="1">
                <a:solidFill>
                  <a:schemeClr val="tx1">
                    <a:lumMod val="65000"/>
                    <a:lumOff val="35000"/>
                  </a:schemeClr>
                </a:solidFill>
                <a:latin typeface="Outfit" pitchFamily="2" charset="0"/>
              </a:rPr>
              <a:t>Xploris</a:t>
            </a:r>
            <a:r>
              <a:rPr lang="en-US" sz="1400" dirty="0">
                <a:solidFill>
                  <a:schemeClr val="tx1">
                    <a:lumMod val="65000"/>
                    <a:lumOff val="35000"/>
                  </a:schemeClr>
                </a:solidFill>
                <a:latin typeface="Outfit" pitchFamily="2" charset="0"/>
              </a:rPr>
              <a:t>, make sure it is uncovered as shown in the picture.</a:t>
            </a:r>
            <a:endParaRPr lang="es-CL" sz="1400" b="1" dirty="0">
              <a:solidFill>
                <a:schemeClr val="tx1">
                  <a:lumMod val="65000"/>
                  <a:lumOff val="35000"/>
                </a:schemeClr>
              </a:solidFill>
              <a:latin typeface="Outfit" pitchFamily="2" charset="0"/>
            </a:endParaRPr>
          </a:p>
        </p:txBody>
      </p:sp>
      <p:cxnSp>
        <p:nvCxnSpPr>
          <p:cNvPr id="3" name="Conector recto de flecha 2"/>
          <p:cNvCxnSpPr>
            <a:cxnSpLocks/>
            <a:stCxn id="15" idx="3"/>
          </p:cNvCxnSpPr>
          <p:nvPr/>
        </p:nvCxnSpPr>
        <p:spPr>
          <a:xfrm flipV="1">
            <a:off x="5826593" y="3151762"/>
            <a:ext cx="3492505" cy="984074"/>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9419129" y="2657620"/>
            <a:ext cx="772401" cy="693559"/>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o 15">
            <a:extLst>
              <a:ext uri="{FF2B5EF4-FFF2-40B4-BE49-F238E27FC236}">
                <a16:creationId xmlns:a16="http://schemas.microsoft.com/office/drawing/2014/main" id="{B2386CDD-5B81-44D9-B637-6291F5A73644}"/>
              </a:ext>
            </a:extLst>
          </p:cNvPr>
          <p:cNvGrpSpPr/>
          <p:nvPr/>
        </p:nvGrpSpPr>
        <p:grpSpPr>
          <a:xfrm>
            <a:off x="951703" y="1589244"/>
            <a:ext cx="4482446" cy="442980"/>
            <a:chOff x="951703" y="1589244"/>
            <a:chExt cx="4084531" cy="442980"/>
          </a:xfrm>
        </p:grpSpPr>
        <p:sp>
          <p:nvSpPr>
            <p:cNvPr id="17" name="Rectángulo: esquinas redondeadas 16">
              <a:extLst>
                <a:ext uri="{FF2B5EF4-FFF2-40B4-BE49-F238E27FC236}">
                  <a16:creationId xmlns:a16="http://schemas.microsoft.com/office/drawing/2014/main" id="{63A868E9-6696-4547-934E-06A6D4558D69}"/>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18" name="Elipse 17">
              <a:extLst>
                <a:ext uri="{FF2B5EF4-FFF2-40B4-BE49-F238E27FC236}">
                  <a16:creationId xmlns:a16="http://schemas.microsoft.com/office/drawing/2014/main" id="{8FDF1F29-984A-4F60-A447-E6CA4DF03EA4}"/>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Tree>
    <p:extLst>
      <p:ext uri="{BB962C8B-B14F-4D97-AF65-F5344CB8AC3E}">
        <p14:creationId xmlns:p14="http://schemas.microsoft.com/office/powerpoint/2010/main" val="11921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0" name="Rectángulo: esquinas redondeadas 29">
            <a:extLst>
              <a:ext uri="{FF2B5EF4-FFF2-40B4-BE49-F238E27FC236}">
                <a16:creationId xmlns:a16="http://schemas.microsoft.com/office/drawing/2014/main" id="{109A87E9-8254-4470-9F52-9ED0C6C50432}"/>
              </a:ext>
            </a:extLst>
          </p:cNvPr>
          <p:cNvSpPr/>
          <p:nvPr/>
        </p:nvSpPr>
        <p:spPr>
          <a:xfrm>
            <a:off x="4966298" y="2233481"/>
            <a:ext cx="6627613" cy="4093031"/>
          </a:xfrm>
          <a:prstGeom prst="roundRect">
            <a:avLst>
              <a:gd name="adj" fmla="val 75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1" name="Google Shape;150;p5">
            <a:extLst>
              <a:ext uri="{FF2B5EF4-FFF2-40B4-BE49-F238E27FC236}">
                <a16:creationId xmlns:a16="http://schemas.microsoft.com/office/drawing/2014/main" id="{7FC9DBD9-CE67-46FC-92E3-2C2E80E16CFB}"/>
              </a:ext>
            </a:extLst>
          </p:cNvPr>
          <p:cNvSpPr/>
          <p:nvPr/>
        </p:nvSpPr>
        <p:spPr>
          <a:xfrm>
            <a:off x="4966296" y="3712068"/>
            <a:ext cx="6627613" cy="941074"/>
          </a:xfrm>
          <a:prstGeom prst="rect">
            <a:avLst/>
          </a:prstGeom>
          <a:solidFill>
            <a:schemeClr val="bg1">
              <a:lumMod val="9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Rectángulo: esquinas superiores redondeadas 31">
            <a:extLst>
              <a:ext uri="{FF2B5EF4-FFF2-40B4-BE49-F238E27FC236}">
                <a16:creationId xmlns:a16="http://schemas.microsoft.com/office/drawing/2014/main" id="{1E5F3D2F-6061-4B32-92CF-C1493051FC1C}"/>
              </a:ext>
            </a:extLst>
          </p:cNvPr>
          <p:cNvSpPr/>
          <p:nvPr/>
        </p:nvSpPr>
        <p:spPr>
          <a:xfrm>
            <a:off x="4966296" y="2233482"/>
            <a:ext cx="6627613" cy="691000"/>
          </a:xfrm>
          <a:prstGeom prst="round2SameRect">
            <a:avLst>
              <a:gd name="adj1" fmla="val 4257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CL"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7" name="Google Shape;147;p5"/>
          <p:cNvSpPr txBox="1"/>
          <p:nvPr/>
        </p:nvSpPr>
        <p:spPr>
          <a:xfrm>
            <a:off x="6871421" y="3827066"/>
            <a:ext cx="459119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Once inside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select the icon to connect the device via cable or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bluetooth</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as applicable.</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48" name="Google Shape;148;p5"/>
          <p:cNvPicPr preferRelativeResize="0"/>
          <p:nvPr/>
        </p:nvPicPr>
        <p:blipFill rotWithShape="1">
          <a:blip r:embed="rId3">
            <a:alphaModFix/>
          </a:blip>
          <a:srcRect/>
          <a:stretch/>
        </p:blipFill>
        <p:spPr>
          <a:xfrm>
            <a:off x="5187203" y="3877664"/>
            <a:ext cx="601189" cy="601189"/>
          </a:xfrm>
          <a:prstGeom prst="rect">
            <a:avLst/>
          </a:prstGeom>
          <a:noFill/>
          <a:ln>
            <a:noFill/>
          </a:ln>
        </p:spPr>
      </p:pic>
      <p:pic>
        <p:nvPicPr>
          <p:cNvPr id="149" name="Google Shape;149;p5"/>
          <p:cNvPicPr preferRelativeResize="0"/>
          <p:nvPr/>
        </p:nvPicPr>
        <p:blipFill rotWithShape="1">
          <a:blip r:embed="rId4">
            <a:alphaModFix/>
          </a:blip>
          <a:srcRect/>
          <a:stretch/>
        </p:blipFill>
        <p:spPr>
          <a:xfrm>
            <a:off x="5695687" y="3877664"/>
            <a:ext cx="603603" cy="601189"/>
          </a:xfrm>
          <a:prstGeom prst="rect">
            <a:avLst/>
          </a:prstGeom>
          <a:noFill/>
          <a:ln>
            <a:noFill/>
          </a:ln>
        </p:spPr>
      </p:pic>
      <p:sp>
        <p:nvSpPr>
          <p:cNvPr id="151" name="Google Shape;151;p5"/>
          <p:cNvSpPr txBox="1"/>
          <p:nvPr/>
        </p:nvSpPr>
        <p:spPr>
          <a:xfrm>
            <a:off x="6871421" y="2329696"/>
            <a:ext cx="472249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Turn on your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Xploris</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and connect it to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sp>
        <p:nvSpPr>
          <p:cNvPr id="152" name="Google Shape;152;p5"/>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53" name="Google Shape;153;p5">
            <a:hlinkClick r:id="" action="ppaction://hlinkshowjump?jump=previousslide"/>
          </p:cNvPr>
          <p:cNvPicPr preferRelativeResize="0"/>
          <p:nvPr/>
        </p:nvPicPr>
        <p:blipFill rotWithShape="1">
          <a:blip r:embed="rId5">
            <a:alphaModFix/>
          </a:blip>
          <a:srcRect/>
          <a:stretch/>
        </p:blipFill>
        <p:spPr>
          <a:xfrm>
            <a:off x="9505034" y="123744"/>
            <a:ext cx="740124" cy="740124"/>
          </a:xfrm>
          <a:prstGeom prst="rect">
            <a:avLst/>
          </a:prstGeom>
          <a:noFill/>
          <a:ln>
            <a:noFill/>
          </a:ln>
        </p:spPr>
      </p:pic>
      <p:pic>
        <p:nvPicPr>
          <p:cNvPr id="154" name="Google Shape;154;p5">
            <a:hlinkClick r:id="rId6" action="ppaction://hlinksldjump"/>
          </p:cNvPr>
          <p:cNvPicPr preferRelativeResize="0"/>
          <p:nvPr/>
        </p:nvPicPr>
        <p:blipFill rotWithShape="1">
          <a:blip r:embed="rId7">
            <a:alphaModFix/>
          </a:blip>
          <a:srcRect/>
          <a:stretch/>
        </p:blipFill>
        <p:spPr>
          <a:xfrm>
            <a:off x="11170204" y="122350"/>
            <a:ext cx="740124" cy="740124"/>
          </a:xfrm>
          <a:prstGeom prst="rect">
            <a:avLst/>
          </a:prstGeom>
          <a:noFill/>
          <a:ln>
            <a:noFill/>
          </a:ln>
        </p:spPr>
      </p:pic>
      <p:pic>
        <p:nvPicPr>
          <p:cNvPr id="155" name="Google Shape;155;p5">
            <a:hlinkClick r:id="" action="ppaction://hlinkshowjump?jump=nextslide"/>
          </p:cNvPr>
          <p:cNvPicPr preferRelativeResize="0"/>
          <p:nvPr/>
        </p:nvPicPr>
        <p:blipFill rotWithShape="1">
          <a:blip r:embed="rId8">
            <a:alphaModFix/>
          </a:blip>
          <a:srcRect/>
          <a:stretch/>
        </p:blipFill>
        <p:spPr>
          <a:xfrm>
            <a:off x="10233751" y="122350"/>
            <a:ext cx="740124" cy="741518"/>
          </a:xfrm>
          <a:prstGeom prst="rect">
            <a:avLst/>
          </a:prstGeom>
          <a:noFill/>
          <a:ln>
            <a:noFill/>
          </a:ln>
        </p:spPr>
      </p:pic>
      <p:pic>
        <p:nvPicPr>
          <p:cNvPr id="156" name="Google Shape;156;p5"/>
          <p:cNvPicPr preferRelativeResize="0"/>
          <p:nvPr/>
        </p:nvPicPr>
        <p:blipFill rotWithShape="1">
          <a:blip r:embed="rId9">
            <a:alphaModFix/>
          </a:blip>
          <a:srcRect/>
          <a:stretch/>
        </p:blipFill>
        <p:spPr>
          <a:xfrm>
            <a:off x="692441" y="292484"/>
            <a:ext cx="1665170" cy="462626"/>
          </a:xfrm>
          <a:prstGeom prst="rect">
            <a:avLst/>
          </a:prstGeom>
          <a:noFill/>
          <a:ln>
            <a:noFill/>
          </a:ln>
        </p:spPr>
      </p:pic>
      <p:pic>
        <p:nvPicPr>
          <p:cNvPr id="161" name="Google Shape;161;p5"/>
          <p:cNvPicPr preferRelativeResize="0"/>
          <p:nvPr/>
        </p:nvPicPr>
        <p:blipFill rotWithShape="1">
          <a:blip r:embed="rId10">
            <a:alphaModFix/>
          </a:blip>
          <a:srcRect/>
          <a:stretch/>
        </p:blipFill>
        <p:spPr>
          <a:xfrm>
            <a:off x="5452029" y="3033747"/>
            <a:ext cx="569483" cy="569056"/>
          </a:xfrm>
          <a:prstGeom prst="rect">
            <a:avLst/>
          </a:prstGeom>
          <a:noFill/>
          <a:ln>
            <a:noFill/>
          </a:ln>
        </p:spPr>
      </p:pic>
      <p:sp>
        <p:nvSpPr>
          <p:cNvPr id="162" name="Google Shape;162;p5"/>
          <p:cNvSpPr txBox="1"/>
          <p:nvPr/>
        </p:nvSpPr>
        <p:spPr>
          <a:xfrm>
            <a:off x="6871421" y="3042903"/>
            <a:ext cx="4591196"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Open the </a:t>
            </a:r>
            <a:r>
              <a:rPr kumimoji="0" lang="en-US" sz="1400" b="0" i="0" u="none" strike="noStrike" kern="0" cap="none" spc="0" normalizeH="0" baseline="0" noProof="0" dirty="0" err="1">
                <a:ln>
                  <a:noFill/>
                </a:ln>
                <a:solidFill>
                  <a:srgbClr val="595959"/>
                </a:solidFill>
                <a:effectLst/>
                <a:uLnTx/>
                <a:uFillTx/>
                <a:latin typeface="Outfit" pitchFamily="2" charset="0"/>
                <a:cs typeface="Arial"/>
                <a:sym typeface="Arial"/>
              </a:rPr>
              <a:t>XploriLab</a:t>
            </a: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 software on your computer or tablet.</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3" name="Google Shape;163;p5"/>
          <p:cNvPicPr preferRelativeResize="0"/>
          <p:nvPr/>
        </p:nvPicPr>
        <p:blipFill rotWithShape="1">
          <a:blip r:embed="rId11">
            <a:alphaModFix/>
          </a:blip>
          <a:srcRect/>
          <a:stretch/>
        </p:blipFill>
        <p:spPr>
          <a:xfrm>
            <a:off x="5487798" y="2285646"/>
            <a:ext cx="478988" cy="566077"/>
          </a:xfrm>
          <a:prstGeom prst="rect">
            <a:avLst/>
          </a:prstGeom>
          <a:noFill/>
          <a:ln>
            <a:noFill/>
          </a:ln>
        </p:spPr>
      </p:pic>
      <p:pic>
        <p:nvPicPr>
          <p:cNvPr id="164" name="Google Shape;164;p5"/>
          <p:cNvPicPr preferRelativeResize="0"/>
          <p:nvPr/>
        </p:nvPicPr>
        <p:blipFill rotWithShape="1">
          <a:blip r:embed="rId12">
            <a:alphaModFix/>
          </a:blip>
          <a:srcRect/>
          <a:stretch/>
        </p:blipFill>
        <p:spPr>
          <a:xfrm>
            <a:off x="5187203" y="4805695"/>
            <a:ext cx="921583" cy="1340484"/>
          </a:xfrm>
          <a:prstGeom prst="rect">
            <a:avLst/>
          </a:prstGeom>
          <a:noFill/>
          <a:ln>
            <a:noFill/>
          </a:ln>
        </p:spPr>
      </p:pic>
      <p:pic>
        <p:nvPicPr>
          <p:cNvPr id="165" name="Google Shape;165;p5"/>
          <p:cNvPicPr preferRelativeResize="0"/>
          <p:nvPr/>
        </p:nvPicPr>
        <p:blipFill rotWithShape="1">
          <a:blip r:embed="rId13">
            <a:alphaModFix/>
          </a:blip>
          <a:srcRect/>
          <a:stretch/>
        </p:blipFill>
        <p:spPr>
          <a:xfrm>
            <a:off x="6371069" y="4805694"/>
            <a:ext cx="1068198" cy="1340485"/>
          </a:xfrm>
          <a:prstGeom prst="rect">
            <a:avLst/>
          </a:prstGeom>
          <a:noFill/>
          <a:ln>
            <a:noFill/>
          </a:ln>
        </p:spPr>
      </p:pic>
      <p:sp>
        <p:nvSpPr>
          <p:cNvPr id="166" name="Google Shape;166;p5"/>
          <p:cNvSpPr txBox="1"/>
          <p:nvPr/>
        </p:nvSpPr>
        <p:spPr>
          <a:xfrm>
            <a:off x="7516295" y="5214346"/>
            <a:ext cx="365390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595959"/>
                </a:solidFill>
                <a:effectLst/>
                <a:uLnTx/>
                <a:uFillTx/>
                <a:latin typeface="Outfit" pitchFamily="2" charset="0"/>
                <a:cs typeface="Arial"/>
                <a:sym typeface="Arial"/>
              </a:rPr>
              <a:t>Go to the SCIENCE section and then to DATA LOGGER.</a:t>
            </a:r>
            <a:endParaRPr kumimoji="0" sz="1400" b="1" i="0" u="none" strike="noStrike" kern="0" cap="none" spc="0" normalizeH="0" baseline="0" noProof="0" dirty="0">
              <a:ln>
                <a:noFill/>
              </a:ln>
              <a:solidFill>
                <a:srgbClr val="595959"/>
              </a:solidFill>
              <a:effectLst/>
              <a:uLnTx/>
              <a:uFillTx/>
              <a:latin typeface="Outfit" pitchFamily="2" charset="0"/>
              <a:cs typeface="Arial"/>
              <a:sym typeface="Arial"/>
            </a:endParaRPr>
          </a:p>
        </p:txBody>
      </p:sp>
      <p:pic>
        <p:nvPicPr>
          <p:cNvPr id="169" name="Google Shape;169;p5"/>
          <p:cNvPicPr preferRelativeResize="0"/>
          <p:nvPr/>
        </p:nvPicPr>
        <p:blipFill rotWithShape="1">
          <a:blip r:embed="rId14">
            <a:alphaModFix/>
          </a:blip>
          <a:srcRect/>
          <a:stretch/>
        </p:blipFill>
        <p:spPr>
          <a:xfrm>
            <a:off x="5490471" y="4027581"/>
            <a:ext cx="251452" cy="320572"/>
          </a:xfrm>
          <a:prstGeom prst="rect">
            <a:avLst/>
          </a:prstGeom>
          <a:noFill/>
          <a:ln>
            <a:noFill/>
          </a:ln>
        </p:spPr>
      </p:pic>
      <p:sp>
        <p:nvSpPr>
          <p:cNvPr id="170" name="Google Shape;170;p5"/>
          <p:cNvSpPr/>
          <p:nvPr/>
        </p:nvSpPr>
        <p:spPr>
          <a:xfrm>
            <a:off x="6186258" y="5350427"/>
            <a:ext cx="218114" cy="251018"/>
          </a:xfrm>
          <a:prstGeom prst="rightArrow">
            <a:avLst>
              <a:gd name="adj1" fmla="val 50000"/>
              <a:gd name="adj2" fmla="val 50000"/>
            </a:avLst>
          </a:prstGeom>
          <a:solidFill>
            <a:srgbClr val="7570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7" name="Grupo 26">
            <a:extLst>
              <a:ext uri="{FF2B5EF4-FFF2-40B4-BE49-F238E27FC236}">
                <a16:creationId xmlns:a16="http://schemas.microsoft.com/office/drawing/2014/main" id="{2D9BCE8B-51F5-4FB3-AF64-546EB59BDAF5}"/>
              </a:ext>
            </a:extLst>
          </p:cNvPr>
          <p:cNvGrpSpPr/>
          <p:nvPr/>
        </p:nvGrpSpPr>
        <p:grpSpPr>
          <a:xfrm>
            <a:off x="951703" y="1589244"/>
            <a:ext cx="4482446" cy="442980"/>
            <a:chOff x="951703" y="1589244"/>
            <a:chExt cx="4084531" cy="442980"/>
          </a:xfrm>
        </p:grpSpPr>
        <p:sp>
          <p:nvSpPr>
            <p:cNvPr id="28" name="Rectángulo: esquinas redondeadas 27">
              <a:extLst>
                <a:ext uri="{FF2B5EF4-FFF2-40B4-BE49-F238E27FC236}">
                  <a16:creationId xmlns:a16="http://schemas.microsoft.com/office/drawing/2014/main" id="{C7B316E3-068A-413D-BB1B-E2716CF0E56E}"/>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29" name="Elipse 28">
              <a:extLst>
                <a:ext uri="{FF2B5EF4-FFF2-40B4-BE49-F238E27FC236}">
                  <a16:creationId xmlns:a16="http://schemas.microsoft.com/office/drawing/2014/main" id="{F0FE6D15-9647-4040-A3CC-01C76057A221}"/>
                </a:ext>
              </a:extLst>
            </p:cNvPr>
            <p:cNvSpPr/>
            <p:nvPr/>
          </p:nvSpPr>
          <p:spPr>
            <a:xfrm>
              <a:off x="1021796" y="1659644"/>
              <a:ext cx="275555"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rPr>
                <a:t>2</a:t>
              </a:r>
              <a:endParaRPr kumimoji="0" lang="es-CL" sz="1200" b="1" i="0" u="none" strike="noStrike" kern="0" cap="none" spc="0" normalizeH="0" baseline="0" noProof="0" dirty="0">
                <a:ln>
                  <a:noFill/>
                </a:ln>
                <a:solidFill>
                  <a:srgbClr val="FE999D"/>
                </a:solidFill>
                <a:effectLst/>
                <a:uLnTx/>
                <a:uFillTx/>
                <a:latin typeface="Outfit Medium" pitchFamily="2" charset="0"/>
                <a:ea typeface="+mn-ea"/>
                <a:cs typeface="+mn-cs"/>
                <a:sym typeface="Arial"/>
              </a:endParaRPr>
            </a:p>
          </p:txBody>
        </p:sp>
      </p:grpSp>
      <p:pic>
        <p:nvPicPr>
          <p:cNvPr id="26" name="Imagen 25">
            <a:extLst>
              <a:ext uri="{FF2B5EF4-FFF2-40B4-BE49-F238E27FC236}">
                <a16:creationId xmlns:a16="http://schemas.microsoft.com/office/drawing/2014/main" id="{873FDCD9-42AD-474C-980A-92312728349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152309" y="2642020"/>
            <a:ext cx="3022935" cy="3022935"/>
          </a:xfrm>
          <a:prstGeom prst="rect">
            <a:avLst/>
          </a:prstGeom>
        </p:spPr>
      </p:pic>
    </p:spTree>
    <p:extLst>
      <p:ext uri="{BB962C8B-B14F-4D97-AF65-F5344CB8AC3E}">
        <p14:creationId xmlns:p14="http://schemas.microsoft.com/office/powerpoint/2010/main" val="309280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52" name="Rectángulo: esquinas redondeadas 51">
            <a:extLst>
              <a:ext uri="{FF2B5EF4-FFF2-40B4-BE49-F238E27FC236}">
                <a16:creationId xmlns:a16="http://schemas.microsoft.com/office/drawing/2014/main" id="{6303D4AA-BDF5-4B12-A692-71E4BF5A4DFA}"/>
              </a:ext>
            </a:extLst>
          </p:cNvPr>
          <p:cNvSpPr/>
          <p:nvPr/>
        </p:nvSpPr>
        <p:spPr>
          <a:xfrm>
            <a:off x="951704" y="2345450"/>
            <a:ext cx="10218500" cy="4121451"/>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Imagen 2">
            <a:extLst>
              <a:ext uri="{FF2B5EF4-FFF2-40B4-BE49-F238E27FC236}">
                <a16:creationId xmlns:a16="http://schemas.microsoft.com/office/drawing/2014/main" id="{DE1A5D77-659E-4748-94DA-4606FF22040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20403" y="2497136"/>
            <a:ext cx="2765735" cy="3801072"/>
          </a:xfrm>
          <a:prstGeom prst="rect">
            <a:avLst/>
          </a:prstGeom>
        </p:spPr>
      </p:pic>
      <p:sp>
        <p:nvSpPr>
          <p:cNvPr id="198" name="Google Shape;198;p7"/>
          <p:cNvSpPr txBox="1"/>
          <p:nvPr/>
        </p:nvSpPr>
        <p:spPr>
          <a:xfrm>
            <a:off x="2357612" y="2988630"/>
            <a:ext cx="344529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rgbClr val="3F3F3F"/>
                </a:solidFill>
                <a:latin typeface="Outfit" pitchFamily="2" charset="0"/>
                <a:sym typeface="Arial"/>
              </a:rPr>
              <a:t>To start any configuration related to the sensors, you will select the “setup” icon.</a:t>
            </a:r>
          </a:p>
          <a:p>
            <a:pPr marL="0" marR="0" lvl="0" indent="0" algn="l" rtl="0">
              <a:spcBef>
                <a:spcPts val="0"/>
              </a:spcBef>
              <a:spcAft>
                <a:spcPts val="0"/>
              </a:spcAft>
              <a:buNone/>
            </a:pPr>
            <a:endParaRPr lang="es-MX" sz="1400" dirty="0">
              <a:solidFill>
                <a:srgbClr val="3F3F3F"/>
              </a:solidFill>
              <a:latin typeface="Outfit" pitchFamily="2" charset="0"/>
              <a:sym typeface="Arial"/>
            </a:endParaRPr>
          </a:p>
          <a:p>
            <a:r>
              <a:rPr lang="en-US" dirty="0">
                <a:solidFill>
                  <a:srgbClr val="3F3F3F"/>
                </a:solidFill>
                <a:latin typeface="Outfit" pitchFamily="2" charset="0"/>
              </a:rPr>
              <a:t>The sensor you will use for this activity is the </a:t>
            </a:r>
            <a:r>
              <a:rPr lang="es-ES" sz="1400" b="1" dirty="0">
                <a:solidFill>
                  <a:srgbClr val="026C4E"/>
                </a:solidFill>
                <a:latin typeface="Outfit" pitchFamily="2" charset="0"/>
                <a:sym typeface="Arial"/>
              </a:rPr>
              <a:t>light</a:t>
            </a:r>
            <a:r>
              <a:rPr lang="es-ES" sz="1400" dirty="0">
                <a:solidFill>
                  <a:srgbClr val="3F3F3F"/>
                </a:solidFill>
                <a:latin typeface="Outfit" pitchFamily="2" charset="0"/>
                <a:sym typeface="Arial"/>
              </a:rPr>
              <a:t> </a:t>
            </a:r>
            <a:r>
              <a:rPr lang="en-US" dirty="0">
                <a:solidFill>
                  <a:srgbClr val="3F3F3F"/>
                </a:solidFill>
                <a:latin typeface="Outfit" pitchFamily="2" charset="0"/>
              </a:rPr>
              <a:t>sensor and you will configure it to take </a:t>
            </a:r>
            <a:r>
              <a:rPr lang="en-US" b="1" dirty="0">
                <a:solidFill>
                  <a:srgbClr val="026C4E"/>
                </a:solidFill>
                <a:latin typeface="Outfit" pitchFamily="2" charset="0"/>
              </a:rPr>
              <a:t>manual measurements with a total of 10 samples.</a:t>
            </a:r>
            <a:endParaRPr lang="es-ES" b="1" dirty="0">
              <a:solidFill>
                <a:srgbClr val="026C4E"/>
              </a:solidFill>
              <a:latin typeface="Outfit" pitchFamily="2" charset="0"/>
            </a:endParaRPr>
          </a:p>
          <a:p>
            <a:pPr marL="0" marR="0" lvl="0" indent="0" algn="l" rtl="0">
              <a:spcBef>
                <a:spcPts val="0"/>
              </a:spcBef>
              <a:spcAft>
                <a:spcPts val="0"/>
              </a:spcAft>
              <a:buNone/>
            </a:pPr>
            <a:endParaRPr lang="es-MX" sz="1400" dirty="0">
              <a:solidFill>
                <a:srgbClr val="3F3F3F"/>
              </a:solidFill>
              <a:latin typeface="Outfit" pitchFamily="2" charset="0"/>
            </a:endParaRPr>
          </a:p>
          <a:p>
            <a:pPr marL="0" marR="0" lvl="0" indent="0" algn="l" rtl="0">
              <a:spcBef>
                <a:spcPts val="0"/>
              </a:spcBef>
              <a:spcAft>
                <a:spcPts val="0"/>
              </a:spcAft>
              <a:buNone/>
            </a:pPr>
            <a:r>
              <a:rPr lang="en-US" sz="1400" dirty="0">
                <a:solidFill>
                  <a:srgbClr val="3F3F3F"/>
                </a:solidFill>
                <a:latin typeface="Outfit" pitchFamily="2" charset="0"/>
              </a:rPr>
              <a:t>Once the configuration has been completed, select “Apply” to save it.</a:t>
            </a:r>
            <a:endParaRPr lang="es-MX" sz="1400" dirty="0">
              <a:solidFill>
                <a:srgbClr val="3F3F3F"/>
              </a:solidFill>
              <a:latin typeface="Outfit" pitchFamily="2" charset="0"/>
            </a:endParaRPr>
          </a:p>
        </p:txBody>
      </p:sp>
      <p:grpSp>
        <p:nvGrpSpPr>
          <p:cNvPr id="199" name="Google Shape;199;p7"/>
          <p:cNvGrpSpPr/>
          <p:nvPr/>
        </p:nvGrpSpPr>
        <p:grpSpPr>
          <a:xfrm>
            <a:off x="1341123" y="2776068"/>
            <a:ext cx="652932" cy="652932"/>
            <a:chOff x="2072276" y="1848077"/>
            <a:chExt cx="676048" cy="676048"/>
          </a:xfrm>
        </p:grpSpPr>
        <p:sp>
          <p:nvSpPr>
            <p:cNvPr id="200" name="Google Shape;200;p7"/>
            <p:cNvSpPr/>
            <p:nvPr/>
          </p:nvSpPr>
          <p:spPr>
            <a:xfrm>
              <a:off x="2072276" y="1848077"/>
              <a:ext cx="676048" cy="676048"/>
            </a:xfrm>
            <a:prstGeom prst="ellipse">
              <a:avLst/>
            </a:prstGeom>
            <a:solidFill>
              <a:srgbClr val="026C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565380"/>
                </a:solidFill>
                <a:latin typeface="Outfit Medium" pitchFamily="2" charset="0"/>
                <a:sym typeface="Arial"/>
              </a:endParaRPr>
            </a:p>
          </p:txBody>
        </p:sp>
        <p:sp>
          <p:nvSpPr>
            <p:cNvPr id="201" name="Google Shape;201;p7"/>
            <p:cNvSpPr/>
            <p:nvPr/>
          </p:nvSpPr>
          <p:spPr>
            <a:xfrm>
              <a:off x="2195472" y="1967793"/>
              <a:ext cx="429655" cy="4296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26C4E"/>
                  </a:solidFill>
                  <a:latin typeface="Outfit Medium" pitchFamily="2" charset="0"/>
                  <a:sym typeface="Arial"/>
                </a:rPr>
                <a:t>1</a:t>
              </a:r>
              <a:endParaRPr sz="1800" b="1" dirty="0">
                <a:solidFill>
                  <a:srgbClr val="026C4E"/>
                </a:solidFill>
                <a:latin typeface="Outfit Medium" pitchFamily="2" charset="0"/>
                <a:sym typeface="Arial"/>
              </a:endParaRPr>
            </a:p>
          </p:txBody>
        </p:sp>
      </p:grpSp>
      <p:sp>
        <p:nvSpPr>
          <p:cNvPr id="203" name="Google Shape;203;p7"/>
          <p:cNvSpPr/>
          <p:nvPr/>
        </p:nvSpPr>
        <p:spPr>
          <a:xfrm>
            <a:off x="0" y="-155"/>
            <a:ext cx="12192000" cy="1047905"/>
          </a:xfrm>
          <a:prstGeom prst="rect">
            <a:avLst/>
          </a:prstGeom>
          <a:solidFill>
            <a:srgbClr val="569F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7">
            <a:hlinkClick r:id="" action="ppaction://hlinkshowjump?jump=previousslide"/>
          </p:cNvPr>
          <p:cNvPicPr preferRelativeResize="0"/>
          <p:nvPr/>
        </p:nvPicPr>
        <p:blipFill rotWithShape="1">
          <a:blip r:embed="rId4">
            <a:alphaModFix/>
          </a:blip>
          <a:srcRect/>
          <a:stretch/>
        </p:blipFill>
        <p:spPr>
          <a:xfrm>
            <a:off x="9505034" y="123744"/>
            <a:ext cx="740124" cy="740124"/>
          </a:xfrm>
          <a:prstGeom prst="rect">
            <a:avLst/>
          </a:prstGeom>
          <a:noFill/>
          <a:ln>
            <a:noFill/>
          </a:ln>
        </p:spPr>
      </p:pic>
      <p:pic>
        <p:nvPicPr>
          <p:cNvPr id="205" name="Google Shape;205;p7">
            <a:hlinkClick r:id="rId5" action="ppaction://hlinksldjump"/>
          </p:cNvPr>
          <p:cNvPicPr preferRelativeResize="0"/>
          <p:nvPr/>
        </p:nvPicPr>
        <p:blipFill rotWithShape="1">
          <a:blip r:embed="rId6">
            <a:alphaModFix/>
          </a:blip>
          <a:srcRect/>
          <a:stretch/>
        </p:blipFill>
        <p:spPr>
          <a:xfrm>
            <a:off x="11170204" y="122350"/>
            <a:ext cx="740124" cy="740124"/>
          </a:xfrm>
          <a:prstGeom prst="rect">
            <a:avLst/>
          </a:prstGeom>
          <a:noFill/>
          <a:ln>
            <a:noFill/>
          </a:ln>
        </p:spPr>
      </p:pic>
      <p:pic>
        <p:nvPicPr>
          <p:cNvPr id="206" name="Google Shape;206;p7">
            <a:hlinkClick r:id="" action="ppaction://hlinkshowjump?jump=nextslide"/>
          </p:cNvPr>
          <p:cNvPicPr preferRelativeResize="0"/>
          <p:nvPr/>
        </p:nvPicPr>
        <p:blipFill rotWithShape="1">
          <a:blip r:embed="rId7">
            <a:alphaModFix/>
          </a:blip>
          <a:srcRect/>
          <a:stretch/>
        </p:blipFill>
        <p:spPr>
          <a:xfrm>
            <a:off x="10233751" y="122350"/>
            <a:ext cx="740124" cy="741518"/>
          </a:xfrm>
          <a:prstGeom prst="rect">
            <a:avLst/>
          </a:prstGeom>
          <a:noFill/>
          <a:ln>
            <a:noFill/>
          </a:ln>
        </p:spPr>
      </p:pic>
      <p:pic>
        <p:nvPicPr>
          <p:cNvPr id="207" name="Google Shape;207;p7"/>
          <p:cNvPicPr preferRelativeResize="0"/>
          <p:nvPr/>
        </p:nvPicPr>
        <p:blipFill rotWithShape="1">
          <a:blip r:embed="rId8">
            <a:alphaModFix/>
          </a:blip>
          <a:srcRect/>
          <a:stretch/>
        </p:blipFill>
        <p:spPr>
          <a:xfrm>
            <a:off x="692441" y="292484"/>
            <a:ext cx="1665170" cy="462626"/>
          </a:xfrm>
          <a:prstGeom prst="rect">
            <a:avLst/>
          </a:prstGeom>
          <a:noFill/>
          <a:ln>
            <a:noFill/>
          </a:ln>
        </p:spPr>
      </p:pic>
      <p:pic>
        <p:nvPicPr>
          <p:cNvPr id="208" name="Google Shape;208;p7"/>
          <p:cNvPicPr preferRelativeResize="0"/>
          <p:nvPr/>
        </p:nvPicPr>
        <p:blipFill rotWithShape="1">
          <a:blip r:embed="rId9">
            <a:alphaModFix/>
          </a:blip>
          <a:srcRect/>
          <a:stretch/>
        </p:blipFill>
        <p:spPr>
          <a:xfrm>
            <a:off x="951704" y="1382827"/>
            <a:ext cx="762228" cy="761656"/>
          </a:xfrm>
          <a:prstGeom prst="rect">
            <a:avLst/>
          </a:prstGeom>
          <a:noFill/>
          <a:ln>
            <a:noFill/>
          </a:ln>
        </p:spPr>
      </p:pic>
      <p:sp>
        <p:nvSpPr>
          <p:cNvPr id="209" name="Google Shape;209;p7"/>
          <p:cNvSpPr txBox="1">
            <a:spLocks noGrp="1"/>
          </p:cNvSpPr>
          <p:nvPr>
            <p:ph type="ctrTitle"/>
          </p:nvPr>
        </p:nvSpPr>
        <p:spPr>
          <a:xfrm>
            <a:off x="2227179" y="1890264"/>
            <a:ext cx="3693176" cy="2760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65380"/>
              </a:buClr>
              <a:buSzPts val="1400"/>
              <a:buFont typeface="Arial"/>
              <a:buNone/>
            </a:pPr>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sz="1400" dirty="0">
              <a:solidFill>
                <a:srgbClr val="565380"/>
              </a:solidFill>
              <a:latin typeface="Outfit Medium" pitchFamily="2" charset="0"/>
              <a:ea typeface="Arial"/>
              <a:cs typeface="Arial"/>
              <a:sym typeface="Arial"/>
            </a:endParaRPr>
          </a:p>
        </p:txBody>
      </p:sp>
      <p:pic>
        <p:nvPicPr>
          <p:cNvPr id="210" name="Google Shape;210;p7" descr="Cursor"/>
          <p:cNvPicPr preferRelativeResize="0"/>
          <p:nvPr/>
        </p:nvPicPr>
        <p:blipFill rotWithShape="1">
          <a:blip r:embed="rId10">
            <a:alphaModFix/>
          </a:blip>
          <a:srcRect/>
          <a:stretch/>
        </p:blipFill>
        <p:spPr>
          <a:xfrm>
            <a:off x="1965607" y="1846881"/>
            <a:ext cx="297602" cy="297602"/>
          </a:xfrm>
          <a:prstGeom prst="rect">
            <a:avLst/>
          </a:prstGeom>
          <a:noFill/>
          <a:ln>
            <a:noFill/>
          </a:ln>
        </p:spPr>
      </p:pic>
      <p:grpSp>
        <p:nvGrpSpPr>
          <p:cNvPr id="59" name="Grupo 58">
            <a:extLst>
              <a:ext uri="{FF2B5EF4-FFF2-40B4-BE49-F238E27FC236}">
                <a16:creationId xmlns:a16="http://schemas.microsoft.com/office/drawing/2014/main" id="{3B60A6A0-CB8D-4A6B-8176-B23FCE1EEFCB}"/>
              </a:ext>
            </a:extLst>
          </p:cNvPr>
          <p:cNvGrpSpPr/>
          <p:nvPr/>
        </p:nvGrpSpPr>
        <p:grpSpPr>
          <a:xfrm>
            <a:off x="1887013" y="1377289"/>
            <a:ext cx="4521557" cy="442980"/>
            <a:chOff x="951703" y="1589244"/>
            <a:chExt cx="4084531" cy="442980"/>
          </a:xfrm>
        </p:grpSpPr>
        <p:sp>
          <p:nvSpPr>
            <p:cNvPr id="60" name="Rectángulo: esquinas redondeadas 59">
              <a:extLst>
                <a:ext uri="{FF2B5EF4-FFF2-40B4-BE49-F238E27FC236}">
                  <a16:creationId xmlns:a16="http://schemas.microsoft.com/office/drawing/2014/main" id="{9A9A4BF1-BCD7-4395-B436-987BDFA3E164}"/>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61" name="Elipse 60">
              <a:extLst>
                <a:ext uri="{FF2B5EF4-FFF2-40B4-BE49-F238E27FC236}">
                  <a16:creationId xmlns:a16="http://schemas.microsoft.com/office/drawing/2014/main" id="{4BA2BC66-4AAD-40D2-A4AE-715ECF299A56}"/>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grpSp>
        <p:nvGrpSpPr>
          <p:cNvPr id="215" name="Google Shape;215;p7"/>
          <p:cNvGrpSpPr/>
          <p:nvPr/>
        </p:nvGrpSpPr>
        <p:grpSpPr>
          <a:xfrm>
            <a:off x="9803149" y="2946515"/>
            <a:ext cx="246488" cy="256763"/>
            <a:chOff x="4113322" y="5382890"/>
            <a:chExt cx="357406" cy="372304"/>
          </a:xfrm>
        </p:grpSpPr>
        <p:sp>
          <p:nvSpPr>
            <p:cNvPr id="216" name="Google Shape;216;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17" name="Google Shape;217;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18" name="Google Shape;218;p7"/>
          <p:cNvGrpSpPr/>
          <p:nvPr/>
        </p:nvGrpSpPr>
        <p:grpSpPr>
          <a:xfrm>
            <a:off x="9732031" y="5409483"/>
            <a:ext cx="246488" cy="256763"/>
            <a:chOff x="4113322" y="5382890"/>
            <a:chExt cx="357406" cy="372304"/>
          </a:xfrm>
        </p:grpSpPr>
        <p:sp>
          <p:nvSpPr>
            <p:cNvPr id="219" name="Google Shape;219;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0" name="Google Shape;220;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grpSp>
        <p:nvGrpSpPr>
          <p:cNvPr id="221" name="Google Shape;221;p7"/>
          <p:cNvGrpSpPr/>
          <p:nvPr/>
        </p:nvGrpSpPr>
        <p:grpSpPr>
          <a:xfrm>
            <a:off x="8576217" y="5398243"/>
            <a:ext cx="246488" cy="256763"/>
            <a:chOff x="4113322" y="5382890"/>
            <a:chExt cx="357406" cy="372304"/>
          </a:xfrm>
        </p:grpSpPr>
        <p:sp>
          <p:nvSpPr>
            <p:cNvPr id="222" name="Google Shape;222;p7"/>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223" name="Google Shape;223;p7"/>
            <p:cNvPicPr preferRelativeResize="0"/>
            <p:nvPr/>
          </p:nvPicPr>
          <p:blipFill rotWithShape="1">
            <a:blip r:embed="rId11">
              <a:alphaModFix/>
            </a:blip>
            <a:srcRect/>
            <a:stretch/>
          </p:blipFill>
          <p:spPr>
            <a:xfrm>
              <a:off x="4223288" y="5382890"/>
              <a:ext cx="238392" cy="303922"/>
            </a:xfrm>
            <a:prstGeom prst="rect">
              <a:avLst/>
            </a:prstGeom>
            <a:noFill/>
            <a:ln>
              <a:noFill/>
            </a:ln>
          </p:spPr>
        </p:pic>
      </p:grpSp>
      <p:sp>
        <p:nvSpPr>
          <p:cNvPr id="29" name="Rectángulo 28"/>
          <p:cNvSpPr/>
          <p:nvPr/>
        </p:nvSpPr>
        <p:spPr>
          <a:xfrm>
            <a:off x="9172583" y="5524771"/>
            <a:ext cx="221226" cy="147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1" name="Imagen 30">
            <a:extLst>
              <a:ext uri="{FF2B5EF4-FFF2-40B4-BE49-F238E27FC236}">
                <a16:creationId xmlns:a16="http://schemas.microsoft.com/office/drawing/2014/main" id="{D814375C-8E64-484E-9EC9-192521949263}"/>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854251" y="2891691"/>
            <a:ext cx="827578" cy="829970"/>
          </a:xfrm>
          <a:prstGeom prst="rect">
            <a:avLst/>
          </a:prstGeom>
        </p:spPr>
      </p:pic>
    </p:spTree>
    <p:extLst>
      <p:ext uri="{BB962C8B-B14F-4D97-AF65-F5344CB8AC3E}">
        <p14:creationId xmlns:p14="http://schemas.microsoft.com/office/powerpoint/2010/main" val="238570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esquinas redondeadas 61">
            <a:extLst>
              <a:ext uri="{FF2B5EF4-FFF2-40B4-BE49-F238E27FC236}">
                <a16:creationId xmlns:a16="http://schemas.microsoft.com/office/drawing/2014/main" id="{2237F837-5B5C-4A3C-960A-F450B3F0EE7E}"/>
              </a:ext>
            </a:extLst>
          </p:cNvPr>
          <p:cNvSpPr/>
          <p:nvPr/>
        </p:nvSpPr>
        <p:spPr>
          <a:xfrm>
            <a:off x="960009" y="2574164"/>
            <a:ext cx="4959737" cy="3493194"/>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Imagen 12">
            <a:extLst>
              <a:ext uri="{FF2B5EF4-FFF2-40B4-BE49-F238E27FC236}">
                <a16:creationId xmlns:a16="http://schemas.microsoft.com/office/drawing/2014/main" id="{7DAAA6B8-D7C6-41A1-8714-440ECBA304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667942" y="3860557"/>
            <a:ext cx="2013525" cy="1547157"/>
          </a:xfrm>
          <a:prstGeom prst="rect">
            <a:avLst/>
          </a:prstGeom>
        </p:spPr>
      </p:pic>
      <p:grpSp>
        <p:nvGrpSpPr>
          <p:cNvPr id="31" name="Grupo 30">
            <a:extLst>
              <a:ext uri="{FF2B5EF4-FFF2-40B4-BE49-F238E27FC236}">
                <a16:creationId xmlns:a16="http://schemas.microsoft.com/office/drawing/2014/main" id="{197A9E7C-F6F8-4550-8526-DF5E94E8E624}"/>
              </a:ext>
            </a:extLst>
          </p:cNvPr>
          <p:cNvGrpSpPr/>
          <p:nvPr/>
        </p:nvGrpSpPr>
        <p:grpSpPr>
          <a:xfrm>
            <a:off x="1242221" y="2805331"/>
            <a:ext cx="652932" cy="652932"/>
            <a:chOff x="2072276" y="1848077"/>
            <a:chExt cx="676048" cy="676048"/>
          </a:xfrm>
        </p:grpSpPr>
        <p:sp>
          <p:nvSpPr>
            <p:cNvPr id="34" name="Elipse 33">
              <a:extLst>
                <a:ext uri="{FF2B5EF4-FFF2-40B4-BE49-F238E27FC236}">
                  <a16:creationId xmlns:a16="http://schemas.microsoft.com/office/drawing/2014/main" id="{0CDD7EE9-AD46-4E12-8187-B4B77DE1AAED}"/>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35" name="Elipse 34">
              <a:extLst>
                <a:ext uri="{FF2B5EF4-FFF2-40B4-BE49-F238E27FC236}">
                  <a16:creationId xmlns:a16="http://schemas.microsoft.com/office/drawing/2014/main" id="{D5831730-4197-40FB-94E9-0DCA92EBE257}"/>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1</a:t>
              </a:r>
              <a:endParaRPr lang="es-CL" b="1" dirty="0">
                <a:solidFill>
                  <a:srgbClr val="026C4E"/>
                </a:solidFill>
                <a:latin typeface="Outfit Medium" pitchFamily="2" charset="0"/>
              </a:endParaRPr>
            </a:p>
          </p:txBody>
        </p:sp>
      </p:grpSp>
      <p:sp>
        <p:nvSpPr>
          <p:cNvPr id="36" name="Rectángulo: esquinas redondeadas 61">
            <a:extLst>
              <a:ext uri="{FF2B5EF4-FFF2-40B4-BE49-F238E27FC236}">
                <a16:creationId xmlns:a16="http://schemas.microsoft.com/office/drawing/2014/main" id="{B4058BCC-9296-4CB2-A456-15E8C9FF1968}"/>
              </a:ext>
            </a:extLst>
          </p:cNvPr>
          <p:cNvSpPr/>
          <p:nvPr/>
        </p:nvSpPr>
        <p:spPr>
          <a:xfrm>
            <a:off x="6169409" y="2580047"/>
            <a:ext cx="4959737" cy="3483128"/>
          </a:xfrm>
          <a:prstGeom prst="roundRect">
            <a:avLst>
              <a:gd name="adj" fmla="val 8073"/>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6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7" name="Grupo 36">
            <a:extLst>
              <a:ext uri="{FF2B5EF4-FFF2-40B4-BE49-F238E27FC236}">
                <a16:creationId xmlns:a16="http://schemas.microsoft.com/office/drawing/2014/main" id="{1C41E3A9-7754-405B-9BD3-7810EBF2E2CE}"/>
              </a:ext>
            </a:extLst>
          </p:cNvPr>
          <p:cNvGrpSpPr/>
          <p:nvPr/>
        </p:nvGrpSpPr>
        <p:grpSpPr>
          <a:xfrm>
            <a:off x="6450980" y="2801970"/>
            <a:ext cx="652932" cy="652932"/>
            <a:chOff x="2072276" y="1848077"/>
            <a:chExt cx="676048" cy="676048"/>
          </a:xfrm>
        </p:grpSpPr>
        <p:sp>
          <p:nvSpPr>
            <p:cNvPr id="44" name="Elipse 43">
              <a:extLst>
                <a:ext uri="{FF2B5EF4-FFF2-40B4-BE49-F238E27FC236}">
                  <a16:creationId xmlns:a16="http://schemas.microsoft.com/office/drawing/2014/main" id="{5654C18D-1462-47AE-976A-E87C69955043}"/>
                </a:ext>
              </a:extLst>
            </p:cNvPr>
            <p:cNvSpPr/>
            <p:nvPr/>
          </p:nvSpPr>
          <p:spPr>
            <a:xfrm>
              <a:off x="2072276" y="1848077"/>
              <a:ext cx="676048" cy="676048"/>
            </a:xfrm>
            <a:prstGeom prst="ellipse">
              <a:avLst/>
            </a:prstGeom>
            <a:solidFill>
              <a:srgbClr val="026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b="1" dirty="0">
                <a:solidFill>
                  <a:srgbClr val="565380"/>
                </a:solidFill>
                <a:latin typeface="Outfit Medium" pitchFamily="2" charset="0"/>
              </a:endParaRPr>
            </a:p>
          </p:txBody>
        </p:sp>
        <p:sp>
          <p:nvSpPr>
            <p:cNvPr id="45" name="Elipse 44">
              <a:extLst>
                <a:ext uri="{FF2B5EF4-FFF2-40B4-BE49-F238E27FC236}">
                  <a16:creationId xmlns:a16="http://schemas.microsoft.com/office/drawing/2014/main" id="{40DBE7D0-FEAE-4E81-83E6-B93A9CFECF86}"/>
                </a:ext>
              </a:extLst>
            </p:cNvPr>
            <p:cNvSpPr/>
            <p:nvPr/>
          </p:nvSpPr>
          <p:spPr>
            <a:xfrm>
              <a:off x="2195472" y="1967793"/>
              <a:ext cx="429655" cy="4296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rgbClr val="026C4E"/>
                  </a:solidFill>
                  <a:latin typeface="Outfit Medium" pitchFamily="2" charset="0"/>
                </a:rPr>
                <a:t>2</a:t>
              </a:r>
              <a:endParaRPr lang="es-CL" b="1" dirty="0">
                <a:solidFill>
                  <a:srgbClr val="026C4E"/>
                </a:solidFill>
                <a:latin typeface="Outfit Medium" pitchFamily="2" charset="0"/>
              </a:endParaRPr>
            </a:p>
          </p:txBody>
        </p:sp>
      </p:grpSp>
      <p:sp>
        <p:nvSpPr>
          <p:cNvPr id="63" name="CuadroTexto 62">
            <a:extLst>
              <a:ext uri="{FF2B5EF4-FFF2-40B4-BE49-F238E27FC236}">
                <a16:creationId xmlns:a16="http://schemas.microsoft.com/office/drawing/2014/main" id="{6AE7B39A-0F9F-4DFA-80BE-F9AA6E6C4A1D}"/>
              </a:ext>
            </a:extLst>
          </p:cNvPr>
          <p:cNvSpPr txBox="1"/>
          <p:nvPr/>
        </p:nvSpPr>
        <p:spPr>
          <a:xfrm>
            <a:off x="2025832" y="2891195"/>
            <a:ext cx="3413148" cy="523220"/>
          </a:xfrm>
          <a:prstGeom prst="rect">
            <a:avLst/>
          </a:prstGeom>
          <a:noFill/>
        </p:spPr>
        <p:txBody>
          <a:bodyPr wrap="square" rtlCol="0">
            <a:spAutoFit/>
          </a:bodyPr>
          <a:lstStyle/>
          <a:p>
            <a:r>
              <a:rPr lang="en-US" dirty="0">
                <a:solidFill>
                  <a:schemeClr val="tx1">
                    <a:lumMod val="75000"/>
                    <a:lumOff val="25000"/>
                  </a:schemeClr>
                </a:solidFill>
                <a:latin typeface="Outfit" pitchFamily="2" charset="0"/>
              </a:rPr>
              <a:t>Click the “line” icon on display and select the “bars” option.</a:t>
            </a:r>
          </a:p>
        </p:txBody>
      </p:sp>
      <p:sp>
        <p:nvSpPr>
          <p:cNvPr id="39" name="Rectángulo 38">
            <a:extLst>
              <a:ext uri="{FF2B5EF4-FFF2-40B4-BE49-F238E27FC236}">
                <a16:creationId xmlns:a16="http://schemas.microsoft.com/office/drawing/2014/main" id="{2A4C790B-EF0B-4FEC-BFA4-FB630AB6D1AB}"/>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0" name="Imagen 39">
            <a:hlinkClick r:id="" action="ppaction://hlinkshowjump?jump=previousslide"/>
            <a:extLst>
              <a:ext uri="{FF2B5EF4-FFF2-40B4-BE49-F238E27FC236}">
                <a16:creationId xmlns:a16="http://schemas.microsoft.com/office/drawing/2014/main" id="{5E351AD5-BB20-499D-A28F-6B7CCE7148D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41" name="Imagen 40">
            <a:hlinkClick r:id="rId4" action="ppaction://hlinksldjump"/>
            <a:extLst>
              <a:ext uri="{FF2B5EF4-FFF2-40B4-BE49-F238E27FC236}">
                <a16:creationId xmlns:a16="http://schemas.microsoft.com/office/drawing/2014/main" id="{E38B74CB-C107-4C90-8A46-0B1A4AD6FCE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42" name="Imagen 41">
            <a:hlinkClick r:id="" action="ppaction://hlinkshowjump?jump=nextslide"/>
            <a:extLst>
              <a:ext uri="{FF2B5EF4-FFF2-40B4-BE49-F238E27FC236}">
                <a16:creationId xmlns:a16="http://schemas.microsoft.com/office/drawing/2014/main" id="{F4D7B57C-6754-4979-841F-64270674921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43" name="Imagen 42">
            <a:extLst>
              <a:ext uri="{FF2B5EF4-FFF2-40B4-BE49-F238E27FC236}">
                <a16:creationId xmlns:a16="http://schemas.microsoft.com/office/drawing/2014/main" id="{A702F738-A3AC-4EE1-A89A-4BB8B439612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pic>
        <p:nvPicPr>
          <p:cNvPr id="14" name="Imagen 13">
            <a:extLst>
              <a:ext uri="{FF2B5EF4-FFF2-40B4-BE49-F238E27FC236}">
                <a16:creationId xmlns:a16="http://schemas.microsoft.com/office/drawing/2014/main" id="{B57394C6-3392-4EBB-A72F-18A39C903D7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60009" y="1480648"/>
            <a:ext cx="762228" cy="761656"/>
          </a:xfrm>
          <a:prstGeom prst="rect">
            <a:avLst/>
          </a:prstGeom>
        </p:spPr>
      </p:pic>
      <p:sp>
        <p:nvSpPr>
          <p:cNvPr id="48" name="Título 47">
            <a:extLst>
              <a:ext uri="{FF2B5EF4-FFF2-40B4-BE49-F238E27FC236}">
                <a16:creationId xmlns:a16="http://schemas.microsoft.com/office/drawing/2014/main" id="{A0D9BCDA-672A-4EAF-AB92-1BA5CF04F180}"/>
              </a:ext>
            </a:extLst>
          </p:cNvPr>
          <p:cNvSpPr>
            <a:spLocks noGrp="1"/>
          </p:cNvSpPr>
          <p:nvPr>
            <p:ph type="ctrTitle"/>
          </p:nvPr>
        </p:nvSpPr>
        <p:spPr>
          <a:xfrm>
            <a:off x="2235484" y="1988085"/>
            <a:ext cx="3693176" cy="276005"/>
          </a:xfrm>
        </p:spPr>
        <p:txBody>
          <a:bodyPr anchor="ctr">
            <a:noAutofit/>
          </a:bodyPr>
          <a:lstStyle/>
          <a:p>
            <a:pPr algn="l"/>
            <a:r>
              <a:rPr lang="es-MX" sz="1400" dirty="0" err="1">
                <a:solidFill>
                  <a:srgbClr val="565380"/>
                </a:solidFill>
                <a:latin typeface="Outfit Medium" pitchFamily="2" charset="0"/>
                <a:ea typeface="Arial"/>
                <a:cs typeface="Arial"/>
                <a:sym typeface="Arial"/>
              </a:rPr>
              <a:t>XploriLab</a:t>
            </a:r>
            <a:r>
              <a:rPr lang="es-MX" sz="1400" dirty="0">
                <a:solidFill>
                  <a:srgbClr val="565380"/>
                </a:solidFill>
                <a:latin typeface="Outfit Medium" pitchFamily="2" charset="0"/>
                <a:ea typeface="Arial"/>
                <a:cs typeface="Arial"/>
                <a:sym typeface="Arial"/>
              </a:rPr>
              <a:t> software </a:t>
            </a:r>
            <a:r>
              <a:rPr lang="es-MX" sz="1400" dirty="0" err="1">
                <a:solidFill>
                  <a:srgbClr val="565380"/>
                </a:solidFill>
                <a:latin typeface="Outfit Medium" pitchFamily="2" charset="0"/>
                <a:ea typeface="Arial"/>
                <a:cs typeface="Arial"/>
                <a:sym typeface="Arial"/>
              </a:rPr>
              <a:t>configuration</a:t>
            </a:r>
            <a:endParaRPr lang="es-CL" sz="1400" dirty="0">
              <a:solidFill>
                <a:srgbClr val="565380"/>
              </a:solidFill>
              <a:latin typeface="Outfit Medium" pitchFamily="2" charset="0"/>
            </a:endParaRPr>
          </a:p>
        </p:txBody>
      </p:sp>
      <p:pic>
        <p:nvPicPr>
          <p:cNvPr id="50" name="Gráfico 49" descr="Cursor">
            <a:extLst>
              <a:ext uri="{FF2B5EF4-FFF2-40B4-BE49-F238E27FC236}">
                <a16:creationId xmlns:a16="http://schemas.microsoft.com/office/drawing/2014/main" id="{49788137-4179-46B0-BD4D-36F61930C13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73912" y="1944702"/>
            <a:ext cx="297602" cy="297602"/>
          </a:xfrm>
          <a:prstGeom prst="rect">
            <a:avLst/>
          </a:prstGeom>
        </p:spPr>
      </p:pic>
      <p:grpSp>
        <p:nvGrpSpPr>
          <p:cNvPr id="55" name="Grupo 54">
            <a:extLst>
              <a:ext uri="{FF2B5EF4-FFF2-40B4-BE49-F238E27FC236}">
                <a16:creationId xmlns:a16="http://schemas.microsoft.com/office/drawing/2014/main" id="{0B94AAD3-B671-4234-97DB-9BFEF50A21C7}"/>
              </a:ext>
            </a:extLst>
          </p:cNvPr>
          <p:cNvGrpSpPr/>
          <p:nvPr/>
        </p:nvGrpSpPr>
        <p:grpSpPr>
          <a:xfrm>
            <a:off x="1895318" y="1475110"/>
            <a:ext cx="4521557" cy="442980"/>
            <a:chOff x="951703" y="1589244"/>
            <a:chExt cx="4084531" cy="442980"/>
          </a:xfrm>
        </p:grpSpPr>
        <p:sp>
          <p:nvSpPr>
            <p:cNvPr id="56" name="Rectángulo: esquinas redondeadas 55">
              <a:extLst>
                <a:ext uri="{FF2B5EF4-FFF2-40B4-BE49-F238E27FC236}">
                  <a16:creationId xmlns:a16="http://schemas.microsoft.com/office/drawing/2014/main" id="{7301FC54-9E4A-4086-A21E-7F72E5018ECF}"/>
                </a:ext>
              </a:extLst>
            </p:cNvPr>
            <p:cNvSpPr/>
            <p:nvPr/>
          </p:nvSpPr>
          <p:spPr>
            <a:xfrm>
              <a:off x="951703" y="1589244"/>
              <a:ext cx="4084531" cy="442980"/>
            </a:xfrm>
            <a:prstGeom prst="roundRect">
              <a:avLst>
                <a:gd name="adj" fmla="val 50000"/>
              </a:avLst>
            </a:prstGeom>
            <a:solidFill>
              <a:srgbClr val="FE9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err="1">
                  <a:latin typeface="Outfit Medium" pitchFamily="2" charset="0"/>
                </a:rPr>
                <a:t>Setting</a:t>
              </a:r>
              <a:r>
                <a:rPr lang="es-MX" sz="1600" dirty="0">
                  <a:latin typeface="Outfit Medium" pitchFamily="2" charset="0"/>
                </a:rPr>
                <a:t> up </a:t>
              </a:r>
              <a:r>
                <a:rPr lang="es-MX" sz="1600" dirty="0" err="1">
                  <a:latin typeface="Outfit Medium" pitchFamily="2" charset="0"/>
                </a:rPr>
                <a:t>the</a:t>
              </a:r>
              <a:r>
                <a:rPr lang="es-MX" sz="1600" dirty="0">
                  <a:latin typeface="Outfit Medium" pitchFamily="2" charset="0"/>
                </a:rPr>
                <a:t> </a:t>
              </a:r>
              <a:r>
                <a:rPr lang="es-MX" sz="1600" dirty="0" err="1">
                  <a:latin typeface="Outfit Medium" pitchFamily="2" charset="0"/>
                </a:rPr>
                <a:t>experiment</a:t>
              </a:r>
              <a:endParaRPr lang="es-CL" sz="1600" dirty="0">
                <a:highlight>
                  <a:srgbClr val="C0C0C0"/>
                </a:highlight>
                <a:latin typeface="Outfit Medium" pitchFamily="2" charset="0"/>
              </a:endParaRPr>
            </a:p>
          </p:txBody>
        </p:sp>
        <p:sp>
          <p:nvSpPr>
            <p:cNvPr id="57" name="Elipse 56">
              <a:extLst>
                <a:ext uri="{FF2B5EF4-FFF2-40B4-BE49-F238E27FC236}">
                  <a16:creationId xmlns:a16="http://schemas.microsoft.com/office/drawing/2014/main" id="{AD8FA60D-C8E0-4E12-9B60-AE4A73544797}"/>
                </a:ext>
              </a:extLst>
            </p:cNvPr>
            <p:cNvSpPr/>
            <p:nvPr/>
          </p:nvSpPr>
          <p:spPr>
            <a:xfrm>
              <a:off x="1021796" y="1659644"/>
              <a:ext cx="273172"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FE999D"/>
                  </a:solidFill>
                  <a:latin typeface="Outfit Medium" pitchFamily="2" charset="0"/>
                </a:rPr>
                <a:t>2</a:t>
              </a:r>
              <a:endParaRPr lang="es-CL" sz="1200" b="1" dirty="0">
                <a:solidFill>
                  <a:srgbClr val="FE999D"/>
                </a:solidFill>
                <a:latin typeface="Outfit Medium" pitchFamily="2" charset="0"/>
              </a:endParaRPr>
            </a:p>
          </p:txBody>
        </p:sp>
      </p:grpSp>
      <p:sp>
        <p:nvSpPr>
          <p:cNvPr id="38" name="CuadroTexto 37">
            <a:extLst>
              <a:ext uri="{FF2B5EF4-FFF2-40B4-BE49-F238E27FC236}">
                <a16:creationId xmlns:a16="http://schemas.microsoft.com/office/drawing/2014/main" id="{A38EBB8F-46E9-4D86-9844-5C6AFA2B3752}"/>
              </a:ext>
            </a:extLst>
          </p:cNvPr>
          <p:cNvSpPr txBox="1"/>
          <p:nvPr/>
        </p:nvSpPr>
        <p:spPr>
          <a:xfrm>
            <a:off x="7385483" y="2891195"/>
            <a:ext cx="3255721" cy="954107"/>
          </a:xfrm>
          <a:prstGeom prst="rect">
            <a:avLst/>
          </a:prstGeom>
          <a:noFill/>
        </p:spPr>
        <p:txBody>
          <a:bodyPr wrap="square" rtlCol="0">
            <a:spAutoFit/>
          </a:bodyPr>
          <a:lstStyle/>
          <a:p>
            <a:r>
              <a:rPr lang="en-US" dirty="0">
                <a:solidFill>
                  <a:schemeClr val="tx1">
                    <a:lumMod val="75000"/>
                    <a:lumOff val="25000"/>
                  </a:schemeClr>
                </a:solidFill>
                <a:latin typeface="Outfit" pitchFamily="2" charset="0"/>
              </a:rPr>
              <a:t>Click the</a:t>
            </a:r>
            <a:r>
              <a:rPr lang="en-US" dirty="0">
                <a:solidFill>
                  <a:srgbClr val="026C4E"/>
                </a:solidFill>
                <a:latin typeface="Outfit" pitchFamily="2" charset="0"/>
              </a:rPr>
              <a:t> PLAY </a:t>
            </a:r>
            <a:r>
              <a:rPr lang="en-US" dirty="0">
                <a:solidFill>
                  <a:schemeClr val="tx1">
                    <a:lumMod val="75000"/>
                    <a:lumOff val="25000"/>
                  </a:schemeClr>
                </a:solidFill>
                <a:latin typeface="Outfit" pitchFamily="2" charset="0"/>
              </a:rPr>
              <a:t>icon to start recording. Then, when you want to collect a new measurement -   press the Light key on the </a:t>
            </a:r>
            <a:r>
              <a:rPr lang="en-US" dirty="0" err="1">
                <a:solidFill>
                  <a:schemeClr val="tx1">
                    <a:lumMod val="75000"/>
                    <a:lumOff val="25000"/>
                  </a:schemeClr>
                </a:solidFill>
                <a:latin typeface="Outfit" pitchFamily="2" charset="0"/>
              </a:rPr>
              <a:t>Xploris</a:t>
            </a:r>
            <a:r>
              <a:rPr lang="en-US" dirty="0">
                <a:solidFill>
                  <a:schemeClr val="tx1">
                    <a:lumMod val="75000"/>
                    <a:lumOff val="25000"/>
                  </a:schemeClr>
                </a:solidFill>
                <a:latin typeface="Outfit" pitchFamily="2" charset="0"/>
              </a:rPr>
              <a:t>.</a:t>
            </a:r>
          </a:p>
        </p:txBody>
      </p:sp>
      <p:cxnSp>
        <p:nvCxnSpPr>
          <p:cNvPr id="5" name="Conector recto de flecha 4"/>
          <p:cNvCxnSpPr/>
          <p:nvPr/>
        </p:nvCxnSpPr>
        <p:spPr>
          <a:xfrm flipV="1">
            <a:off x="2830626" y="4582026"/>
            <a:ext cx="737419" cy="983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2675A591-5C1E-49FD-9A55-D360B3EB37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63946" y="4454551"/>
            <a:ext cx="1200329" cy="1200329"/>
          </a:xfrm>
          <a:prstGeom prst="rect">
            <a:avLst/>
          </a:prstGeom>
          <a:effectLst>
            <a:outerShdw blurRad="50800" dist="38100" dir="2700000" sx="101000" sy="101000" algn="tl" rotWithShape="0">
              <a:prstClr val="black">
                <a:alpha val="40000"/>
              </a:prstClr>
            </a:outerShdw>
          </a:effectLst>
        </p:spPr>
      </p:pic>
      <p:grpSp>
        <p:nvGrpSpPr>
          <p:cNvPr id="46" name="Google Shape;215;p7">
            <a:extLst>
              <a:ext uri="{FF2B5EF4-FFF2-40B4-BE49-F238E27FC236}">
                <a16:creationId xmlns:a16="http://schemas.microsoft.com/office/drawing/2014/main" id="{547289B1-FCAB-4B2E-AE4D-49472945FA74}"/>
              </a:ext>
            </a:extLst>
          </p:cNvPr>
          <p:cNvGrpSpPr/>
          <p:nvPr/>
        </p:nvGrpSpPr>
        <p:grpSpPr>
          <a:xfrm>
            <a:off x="5048897" y="4421581"/>
            <a:ext cx="246488" cy="256763"/>
            <a:chOff x="4113322" y="5382890"/>
            <a:chExt cx="357406" cy="372304"/>
          </a:xfrm>
        </p:grpSpPr>
        <p:sp>
          <p:nvSpPr>
            <p:cNvPr id="47" name="Google Shape;216;p7">
              <a:extLst>
                <a:ext uri="{FF2B5EF4-FFF2-40B4-BE49-F238E27FC236}">
                  <a16:creationId xmlns:a16="http://schemas.microsoft.com/office/drawing/2014/main" id="{CA7856FF-1B6F-4CA0-BCEC-936B7C24DF20}"/>
                </a:ext>
              </a:extLst>
            </p:cNvPr>
            <p:cNvSpPr/>
            <p:nvPr/>
          </p:nvSpPr>
          <p:spPr>
            <a:xfrm>
              <a:off x="4113322" y="5397789"/>
              <a:ext cx="357406" cy="357405"/>
            </a:xfrm>
            <a:prstGeom prst="ellipse">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dirty="0">
                <a:solidFill>
                  <a:srgbClr val="FE999D"/>
                </a:solidFill>
                <a:latin typeface="Outfit Medium" pitchFamily="2" charset="0"/>
                <a:sym typeface="Arial"/>
              </a:endParaRPr>
            </a:p>
          </p:txBody>
        </p:sp>
        <p:pic>
          <p:nvPicPr>
            <p:cNvPr id="49" name="Google Shape;217;p7">
              <a:extLst>
                <a:ext uri="{FF2B5EF4-FFF2-40B4-BE49-F238E27FC236}">
                  <a16:creationId xmlns:a16="http://schemas.microsoft.com/office/drawing/2014/main" id="{A948370F-21C9-4E7C-B650-C7F633CC6D5E}"/>
                </a:ext>
              </a:extLst>
            </p:cNvPr>
            <p:cNvPicPr preferRelativeResize="0"/>
            <p:nvPr/>
          </p:nvPicPr>
          <p:blipFill rotWithShape="1">
            <a:blip r:embed="rId12">
              <a:alphaModFix/>
            </a:blip>
            <a:srcRect/>
            <a:stretch/>
          </p:blipFill>
          <p:spPr>
            <a:xfrm>
              <a:off x="4223288" y="5382890"/>
              <a:ext cx="238392" cy="303922"/>
            </a:xfrm>
            <a:prstGeom prst="rect">
              <a:avLst/>
            </a:prstGeom>
            <a:noFill/>
            <a:ln>
              <a:noFill/>
            </a:ln>
          </p:spPr>
        </p:pic>
      </p:grpSp>
      <p:pic>
        <p:nvPicPr>
          <p:cNvPr id="8" name="Imagen 7">
            <a:extLst>
              <a:ext uri="{FF2B5EF4-FFF2-40B4-BE49-F238E27FC236}">
                <a16:creationId xmlns:a16="http://schemas.microsoft.com/office/drawing/2014/main" id="{2394F0EE-ED06-416F-81D3-E04B31994E4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1361205" y="4314015"/>
            <a:ext cx="1387768" cy="640242"/>
          </a:xfrm>
          <a:prstGeom prst="rect">
            <a:avLst/>
          </a:prstGeom>
        </p:spPr>
      </p:pic>
    </p:spTree>
    <p:extLst>
      <p:ext uri="{BB962C8B-B14F-4D97-AF65-F5344CB8AC3E}">
        <p14:creationId xmlns:p14="http://schemas.microsoft.com/office/powerpoint/2010/main" val="58553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esquinas redondeadas 15">
            <a:extLst>
              <a:ext uri="{FF2B5EF4-FFF2-40B4-BE49-F238E27FC236}">
                <a16:creationId xmlns:a16="http://schemas.microsoft.com/office/drawing/2014/main" id="{DA3A361B-ACA0-4489-939A-2636BFB60B9C}"/>
              </a:ext>
            </a:extLst>
          </p:cNvPr>
          <p:cNvSpPr/>
          <p:nvPr/>
        </p:nvSpPr>
        <p:spPr>
          <a:xfrm>
            <a:off x="951704" y="3158836"/>
            <a:ext cx="10288593" cy="3179676"/>
          </a:xfrm>
          <a:prstGeom prst="roundRect">
            <a:avLst>
              <a:gd name="adj" fmla="val 1241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20" name="Imagen 19">
            <a:extLst>
              <a:ext uri="{FF2B5EF4-FFF2-40B4-BE49-F238E27FC236}">
                <a16:creationId xmlns:a16="http://schemas.microsoft.com/office/drawing/2014/main" id="{6DB49C69-5DCF-4701-8D38-42F80D765C9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47974" y="3735263"/>
            <a:ext cx="2243657" cy="2243657"/>
          </a:xfrm>
          <a:prstGeom prst="rect">
            <a:avLst/>
          </a:prstGeom>
        </p:spPr>
      </p:pic>
      <p:sp>
        <p:nvSpPr>
          <p:cNvPr id="33" name="Rectángulo 32">
            <a:extLst>
              <a:ext uri="{FF2B5EF4-FFF2-40B4-BE49-F238E27FC236}">
                <a16:creationId xmlns:a16="http://schemas.microsoft.com/office/drawing/2014/main" id="{3C69F3CE-BF8B-4CBC-834D-0E7FAC3E2904}"/>
              </a:ext>
            </a:extLst>
          </p:cNvPr>
          <p:cNvSpPr/>
          <p:nvPr/>
        </p:nvSpPr>
        <p:spPr>
          <a:xfrm>
            <a:off x="0" y="-155"/>
            <a:ext cx="12192000" cy="1047905"/>
          </a:xfrm>
          <a:prstGeom prst="rect">
            <a:avLst/>
          </a:prstGeom>
          <a:solidFill>
            <a:srgbClr val="569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4" name="Imagen 33">
            <a:hlinkClick r:id="" action="ppaction://hlinkshowjump?jump=previousslide"/>
            <a:extLst>
              <a:ext uri="{FF2B5EF4-FFF2-40B4-BE49-F238E27FC236}">
                <a16:creationId xmlns:a16="http://schemas.microsoft.com/office/drawing/2014/main" id="{0DB167EE-1BA3-4C4F-89AA-2A00B1788F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505034" y="123744"/>
            <a:ext cx="740124" cy="740124"/>
          </a:xfrm>
          <a:prstGeom prst="rect">
            <a:avLst/>
          </a:prstGeom>
        </p:spPr>
      </p:pic>
      <p:pic>
        <p:nvPicPr>
          <p:cNvPr id="35" name="Imagen 34">
            <a:hlinkClick r:id="rId4" action="ppaction://hlinksldjump"/>
            <a:extLst>
              <a:ext uri="{FF2B5EF4-FFF2-40B4-BE49-F238E27FC236}">
                <a16:creationId xmlns:a16="http://schemas.microsoft.com/office/drawing/2014/main" id="{BF66FD63-CA27-443A-ACED-F95821D98CD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170204" y="122350"/>
            <a:ext cx="740124" cy="740124"/>
          </a:xfrm>
          <a:prstGeom prst="rect">
            <a:avLst/>
          </a:prstGeom>
        </p:spPr>
      </p:pic>
      <p:pic>
        <p:nvPicPr>
          <p:cNvPr id="36" name="Imagen 35">
            <a:hlinkClick r:id="" action="ppaction://hlinkshowjump?jump=nextslide"/>
            <a:extLst>
              <a:ext uri="{FF2B5EF4-FFF2-40B4-BE49-F238E27FC236}">
                <a16:creationId xmlns:a16="http://schemas.microsoft.com/office/drawing/2014/main" id="{DFF428FA-E7F1-4F91-8372-7D468ED8029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233751" y="122350"/>
            <a:ext cx="740124" cy="741518"/>
          </a:xfrm>
          <a:prstGeom prst="rect">
            <a:avLst/>
          </a:prstGeom>
        </p:spPr>
      </p:pic>
      <p:pic>
        <p:nvPicPr>
          <p:cNvPr id="37" name="Imagen 36">
            <a:extLst>
              <a:ext uri="{FF2B5EF4-FFF2-40B4-BE49-F238E27FC236}">
                <a16:creationId xmlns:a16="http://schemas.microsoft.com/office/drawing/2014/main" id="{28FCCFB5-DC57-4073-982B-639E2F458F1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92441" y="292484"/>
            <a:ext cx="1665170" cy="462626"/>
          </a:xfrm>
          <a:prstGeom prst="rect">
            <a:avLst/>
          </a:prstGeom>
        </p:spPr>
      </p:pic>
      <p:sp>
        <p:nvSpPr>
          <p:cNvPr id="38" name="CuadroTexto 37">
            <a:extLst>
              <a:ext uri="{FF2B5EF4-FFF2-40B4-BE49-F238E27FC236}">
                <a16:creationId xmlns:a16="http://schemas.microsoft.com/office/drawing/2014/main" id="{F835D28E-6402-46C9-A03D-0F5F620F1BC3}"/>
              </a:ext>
            </a:extLst>
          </p:cNvPr>
          <p:cNvSpPr txBox="1"/>
          <p:nvPr/>
        </p:nvSpPr>
        <p:spPr>
          <a:xfrm>
            <a:off x="951704" y="2122749"/>
            <a:ext cx="10517764" cy="954107"/>
          </a:xfrm>
          <a:prstGeom prst="rect">
            <a:avLst/>
          </a:prstGeom>
          <a:noFill/>
        </p:spPr>
        <p:txBody>
          <a:bodyPr wrap="square" rtlCol="0">
            <a:spAutoFit/>
          </a:bodyPr>
          <a:lstStyle/>
          <a:p>
            <a:r>
              <a:rPr lang="en-US" dirty="0">
                <a:solidFill>
                  <a:schemeClr val="tx1">
                    <a:lumMod val="65000"/>
                    <a:lumOff val="35000"/>
                  </a:schemeClr>
                </a:solidFill>
                <a:latin typeface="Outfit" pitchFamily="2" charset="0"/>
              </a:rPr>
              <a:t>Use 3 sunglasses to filter the light entering the sensor and record a manual measurement for each one. Also, add a fourth pair of glasses that is transparent, so that you have a control sample for comparison.</a:t>
            </a:r>
          </a:p>
          <a:p>
            <a:endParaRPr lang="en-US" dirty="0">
              <a:solidFill>
                <a:schemeClr val="tx1">
                  <a:lumMod val="65000"/>
                  <a:lumOff val="35000"/>
                </a:schemeClr>
              </a:solidFill>
              <a:latin typeface="Outfit" pitchFamily="2" charset="0"/>
            </a:endParaRPr>
          </a:p>
          <a:p>
            <a:r>
              <a:rPr lang="en-US" dirty="0">
                <a:solidFill>
                  <a:schemeClr val="tx1">
                    <a:lumMod val="65000"/>
                    <a:lumOff val="35000"/>
                  </a:schemeClr>
                </a:solidFill>
                <a:latin typeface="Outfit" pitchFamily="2" charset="0"/>
              </a:rPr>
              <a:t>In the graph shown in this lesson, sunglasses with yellow, orange and black filters were used.</a:t>
            </a:r>
            <a:endParaRPr lang="es-ES" dirty="0">
              <a:solidFill>
                <a:schemeClr val="tx1">
                  <a:lumMod val="65000"/>
                  <a:lumOff val="35000"/>
                </a:schemeClr>
              </a:solidFill>
              <a:latin typeface="Outfit" pitchFamily="2" charset="0"/>
            </a:endParaRPr>
          </a:p>
        </p:txBody>
      </p:sp>
      <p:grpSp>
        <p:nvGrpSpPr>
          <p:cNvPr id="39" name="Grupo 38">
            <a:extLst>
              <a:ext uri="{FF2B5EF4-FFF2-40B4-BE49-F238E27FC236}">
                <a16:creationId xmlns:a16="http://schemas.microsoft.com/office/drawing/2014/main" id="{52B62835-53F9-4696-9C1B-D5315A8436D0}"/>
              </a:ext>
            </a:extLst>
          </p:cNvPr>
          <p:cNvGrpSpPr/>
          <p:nvPr/>
        </p:nvGrpSpPr>
        <p:grpSpPr>
          <a:xfrm>
            <a:off x="951704" y="1589244"/>
            <a:ext cx="3554982" cy="442980"/>
            <a:chOff x="951704" y="1589244"/>
            <a:chExt cx="3270976" cy="442980"/>
          </a:xfrm>
        </p:grpSpPr>
        <p:sp>
          <p:nvSpPr>
            <p:cNvPr id="40" name="Rectángulo: esquinas redondeadas 39">
              <a:extLst>
                <a:ext uri="{FF2B5EF4-FFF2-40B4-BE49-F238E27FC236}">
                  <a16:creationId xmlns:a16="http://schemas.microsoft.com/office/drawing/2014/main" id="{9786C7D7-3253-46DD-A30C-FF41B29BC97E}"/>
                </a:ext>
              </a:extLst>
            </p:cNvPr>
            <p:cNvSpPr/>
            <p:nvPr/>
          </p:nvSpPr>
          <p:spPr>
            <a:xfrm>
              <a:off x="951704" y="1589244"/>
              <a:ext cx="3270976" cy="442980"/>
            </a:xfrm>
            <a:prstGeom prst="roundRect">
              <a:avLst>
                <a:gd name="adj" fmla="val 50000"/>
              </a:avLst>
            </a:prstGeom>
            <a:solidFill>
              <a:srgbClr val="EAA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latin typeface="Outfit Medium" pitchFamily="2" charset="0"/>
                </a:rPr>
                <a:t>Data </a:t>
              </a:r>
              <a:r>
                <a:rPr lang="es-MX" sz="1600" dirty="0" err="1">
                  <a:latin typeface="Outfit Medium" pitchFamily="2" charset="0"/>
                </a:rPr>
                <a:t>collection</a:t>
              </a:r>
              <a:endParaRPr lang="es-MX" sz="1600" dirty="0">
                <a:latin typeface="Outfit Medium" pitchFamily="2" charset="0"/>
              </a:endParaRPr>
            </a:p>
          </p:txBody>
        </p:sp>
        <p:sp>
          <p:nvSpPr>
            <p:cNvPr id="41" name="Elipse 40">
              <a:extLst>
                <a:ext uri="{FF2B5EF4-FFF2-40B4-BE49-F238E27FC236}">
                  <a16:creationId xmlns:a16="http://schemas.microsoft.com/office/drawing/2014/main" id="{3B2A44C5-F117-487E-AD05-85C0F1F7F81E}"/>
                </a:ext>
              </a:extLst>
            </p:cNvPr>
            <p:cNvSpPr/>
            <p:nvPr/>
          </p:nvSpPr>
          <p:spPr>
            <a:xfrm>
              <a:off x="1021796" y="1659644"/>
              <a:ext cx="278241" cy="302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b="1" dirty="0">
                  <a:solidFill>
                    <a:srgbClr val="EAA605"/>
                  </a:solidFill>
                  <a:latin typeface="Outfit Medium" pitchFamily="2" charset="0"/>
                </a:rPr>
                <a:t>3</a:t>
              </a:r>
              <a:endParaRPr lang="es-CL" sz="1200" b="1" dirty="0">
                <a:solidFill>
                  <a:srgbClr val="EAA605"/>
                </a:solidFill>
                <a:latin typeface="Outfit Medium" pitchFamily="2" charset="0"/>
              </a:endParaRPr>
            </a:p>
          </p:txBody>
        </p:sp>
      </p:grpSp>
      <p:pic>
        <p:nvPicPr>
          <p:cNvPr id="42" name="Imagen 41">
            <a:extLst>
              <a:ext uri="{FF2B5EF4-FFF2-40B4-BE49-F238E27FC236}">
                <a16:creationId xmlns:a16="http://schemas.microsoft.com/office/drawing/2014/main" id="{B54D33B6-51FF-43F8-BDAA-9084D2F351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5674" y="3195157"/>
            <a:ext cx="1023335" cy="1023335"/>
          </a:xfrm>
          <a:prstGeom prst="rect">
            <a:avLst/>
          </a:prstGeom>
        </p:spPr>
      </p:pic>
      <p:sp>
        <p:nvSpPr>
          <p:cNvPr id="18" name="Rectángulo redondeado 3">
            <a:extLst>
              <a:ext uri="{FF2B5EF4-FFF2-40B4-BE49-F238E27FC236}">
                <a16:creationId xmlns:a16="http://schemas.microsoft.com/office/drawing/2014/main" id="{719CAFE2-8045-4DA8-B81D-09C8D65601B4}"/>
              </a:ext>
            </a:extLst>
          </p:cNvPr>
          <p:cNvSpPr/>
          <p:nvPr/>
        </p:nvSpPr>
        <p:spPr>
          <a:xfrm>
            <a:off x="1786876" y="3929576"/>
            <a:ext cx="426720" cy="425728"/>
          </a:xfrm>
          <a:prstGeom prst="roundRect">
            <a:avLst/>
          </a:prstGeom>
          <a:noFill/>
          <a:ln w="38100">
            <a:solidFill>
              <a:srgbClr val="DD2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ector recto de flecha 18">
            <a:extLst>
              <a:ext uri="{FF2B5EF4-FFF2-40B4-BE49-F238E27FC236}">
                <a16:creationId xmlns:a16="http://schemas.microsoft.com/office/drawing/2014/main" id="{C1AA75FA-1BD4-42D6-9249-F7C8599B91A0}"/>
              </a:ext>
            </a:extLst>
          </p:cNvPr>
          <p:cNvCxnSpPr>
            <a:cxnSpLocks/>
          </p:cNvCxnSpPr>
          <p:nvPr/>
        </p:nvCxnSpPr>
        <p:spPr>
          <a:xfrm>
            <a:off x="1330282" y="3375671"/>
            <a:ext cx="456594" cy="500465"/>
          </a:xfrm>
          <a:prstGeom prst="straightConnector1">
            <a:avLst/>
          </a:prstGeom>
          <a:ln w="57150">
            <a:solidFill>
              <a:srgbClr val="DD2120"/>
            </a:solidFill>
            <a:tailEnd type="triangle"/>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7001164" y="3158836"/>
            <a:ext cx="1191491" cy="31403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Rectángulo 21"/>
          <p:cNvSpPr/>
          <p:nvPr/>
        </p:nvSpPr>
        <p:spPr>
          <a:xfrm>
            <a:off x="5692733" y="3375803"/>
            <a:ext cx="3906839" cy="307777"/>
          </a:xfrm>
          <a:prstGeom prst="rect">
            <a:avLst/>
          </a:prstGeom>
        </p:spPr>
        <p:txBody>
          <a:bodyPr wrap="none">
            <a:spAutoFit/>
          </a:bodyPr>
          <a:lstStyle/>
          <a:p>
            <a:pPr algn="ctr"/>
            <a:r>
              <a:rPr lang="en-US" b="1" dirty="0">
                <a:solidFill>
                  <a:srgbClr val="026C4E"/>
                </a:solidFill>
                <a:latin typeface="Outfit Medium" pitchFamily="2" charset="0"/>
              </a:rPr>
              <a:t>COMPARISON GRAPH OF DIFFERENT SUNGLASSES</a:t>
            </a:r>
            <a:endParaRPr lang="es-MX" b="1" dirty="0">
              <a:solidFill>
                <a:srgbClr val="026C4E"/>
              </a:solidFill>
              <a:latin typeface="Outfit Medium" pitchFamily="2" charset="0"/>
            </a:endParaRPr>
          </a:p>
        </p:txBody>
      </p:sp>
      <p:pic>
        <p:nvPicPr>
          <p:cNvPr id="21" name="Imagen 20"/>
          <p:cNvPicPr>
            <a:picLocks noChangeAspect="1"/>
          </p:cNvPicPr>
          <p:nvPr/>
        </p:nvPicPr>
        <p:blipFill>
          <a:blip r:embed="rId9"/>
          <a:stretch>
            <a:fillRect/>
          </a:stretch>
        </p:blipFill>
        <p:spPr>
          <a:xfrm>
            <a:off x="4693709" y="3770296"/>
            <a:ext cx="5904889" cy="2309640"/>
          </a:xfrm>
          <a:prstGeom prst="rect">
            <a:avLst/>
          </a:prstGeom>
        </p:spPr>
      </p:pic>
    </p:spTree>
    <p:extLst>
      <p:ext uri="{BB962C8B-B14F-4D97-AF65-F5344CB8AC3E}">
        <p14:creationId xmlns:p14="http://schemas.microsoft.com/office/powerpoint/2010/main" val="1528717007"/>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877</Words>
  <Application>Microsoft Office PowerPoint</Application>
  <PresentationFormat>Widescreen</PresentationFormat>
  <Paragraphs>105</Paragraphs>
  <Slides>15</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Oblivian Text</vt:lpstr>
      <vt:lpstr>Outfit</vt:lpstr>
      <vt:lpstr>Outfit Medium</vt:lpstr>
      <vt:lpstr>Tema de Office</vt:lpstr>
      <vt:lpstr>PowerPoint Presentation</vt:lpstr>
      <vt:lpstr>PowerPoint Presentation</vt:lpstr>
      <vt:lpstr>PowerPoint Presentation</vt:lpstr>
      <vt:lpstr>PowerPoint Presentation</vt:lpstr>
      <vt:lpstr>PowerPoint Presentation</vt:lpstr>
      <vt:lpstr>PowerPoint Presentation</vt:lpstr>
      <vt:lpstr>XploriLab software configuration</vt:lpstr>
      <vt:lpstr>XploriLab software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Cami</dc:creator>
  <cp:lastModifiedBy>גלוביסנס Globisens</cp:lastModifiedBy>
  <cp:revision>34</cp:revision>
  <dcterms:created xsi:type="dcterms:W3CDTF">2024-05-06T19:31:29Z</dcterms:created>
  <dcterms:modified xsi:type="dcterms:W3CDTF">2024-12-22T15:02:32Z</dcterms:modified>
</cp:coreProperties>
</file>