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82" r:id="rId5"/>
    <p:sldId id="267" r:id="rId6"/>
    <p:sldId id="277" r:id="rId7"/>
    <p:sldId id="278" r:id="rId8"/>
    <p:sldId id="262" r:id="rId9"/>
    <p:sldId id="279" r:id="rId10"/>
    <p:sldId id="280" r:id="rId11"/>
    <p:sldId id="281" r:id="rId12"/>
    <p:sldId id="272" r:id="rId13"/>
    <p:sldId id="273" r:id="rId14"/>
    <p:sldId id="265"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 initials="C" lastIdx="2" clrIdx="0">
    <p:extLst>
      <p:ext uri="{19B8F6BF-5375-455C-9EA6-DF929625EA0E}">
        <p15:presenceInfo xmlns:p15="http://schemas.microsoft.com/office/powerpoint/2012/main" userId="Cami" providerId="None"/>
      </p:ext>
    </p:extLst>
  </p:cmAuthor>
  <p:cmAuthor id="2" name="lilo" initials="l" lastIdx="19" clrIdx="1">
    <p:extLst>
      <p:ext uri="{19B8F6BF-5375-455C-9EA6-DF929625EA0E}">
        <p15:presenceInfo xmlns:p15="http://schemas.microsoft.com/office/powerpoint/2012/main" userId="lilo" providerId="None"/>
      </p:ext>
    </p:extLst>
  </p:cmAuthor>
  <p:cmAuthor id="3" name="matiasvergara@efectoeducativo.cl" initials="m" lastIdx="4" clrIdx="3">
    <p:extLst>
      <p:ext uri="{19B8F6BF-5375-455C-9EA6-DF929625EA0E}">
        <p15:presenceInfo xmlns:p15="http://schemas.microsoft.com/office/powerpoint/2012/main" userId="matiasvergara@efectoeducativo.c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2120"/>
    <a:srgbClr val="DB2121"/>
    <a:srgbClr val="F2F2F2"/>
    <a:srgbClr val="FE999D"/>
    <a:srgbClr val="EAA605"/>
    <a:srgbClr val="569FA8"/>
    <a:srgbClr val="565380"/>
    <a:srgbClr val="026C4E"/>
    <a:srgbClr val="F2DC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6D6F1-3B9F-425A-9491-4AC74AA9873A}" type="datetimeFigureOut">
              <a:rPr lang="es-CL" smtClean="0"/>
              <a:t>22-12-2024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1D323-D8DA-48B9-B1B5-DBC6D6675F12}" type="slidenum">
              <a:rPr lang="es-CL" smtClean="0"/>
              <a:t>‹#›</a:t>
            </a:fld>
            <a:endParaRPr lang="es-CL"/>
          </a:p>
        </p:txBody>
      </p:sp>
    </p:spTree>
    <p:extLst>
      <p:ext uri="{BB962C8B-B14F-4D97-AF65-F5344CB8AC3E}">
        <p14:creationId xmlns:p14="http://schemas.microsoft.com/office/powerpoint/2010/main" val="38846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130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332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BFC9F-6054-4712-AB3F-A6BB8C2579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338E934-7BF3-4994-96A9-4F072EA66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37DBEFF-52D2-4747-9C12-BB48FF1E3B98}"/>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A1E9EC25-B888-449B-911E-1FA1E86E180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5BF715A-53D2-4D49-9034-DB326AFCE0BA}"/>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8486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9C7F5-BA87-4BB9-BE71-D186F6022A9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476F425-1DFD-4A15-8F28-2E32E1E649C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E21F7BC-6FB7-49B1-AF6C-2F4D4860AF6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3E491305-6D3E-48FC-8C4F-D60D68F1669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26F4F45-E25F-4D2A-89BA-5D9BD22AD1D5}"/>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05080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D5D743-0055-4C30-BCF8-7C2779D4B28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3577714-7BE9-4350-AF55-B7294B0AC93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E1DC24A-6249-44E6-87C9-AE17DF0D0041}"/>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9B4A6A49-9401-4E28-B2F9-C2CAC1916B5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2719820-97C8-401B-BE17-4DD7AB731FBC}"/>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098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3CEF2-3506-41F1-979D-9865E31D9C9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33225C-C922-402E-93E1-B11DF02B9B5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3C2F090-52ED-42AD-8AA9-D015EAD6F466}"/>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B9BF7B56-B0DD-4C9D-A8F9-36CDCBC0E88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70E4F3-3AE7-41EE-B966-001B1530E28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87045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9F4AD-BEB9-45D7-BC23-5DE8A0702BF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0CAA9D7-D34C-4D4D-8984-FBF6C6EEB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215DDE8-252D-4831-9FC6-59BF55B0BF96}"/>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4475B809-1989-4F8E-BBA9-96BC4A417E5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E19388-A6AC-4C47-A150-82A256DF5D44}"/>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123018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89E7F-E460-4C13-9370-E89759232B0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1109A75-8894-4869-BCCE-7DAE84BD60A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BCFF93C-9399-45B8-BBCA-8D28FA570E9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B57E2E82-CF99-4CD3-A7A7-CDE71620551A}"/>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D93B78DD-AE53-4BC9-9A47-890D704331D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83C7E39-FC20-475C-B4D9-8909A04D8AB4}"/>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83490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F37D8-C9AC-485D-A718-68D6764D171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8A6CD3E-7A5D-4D7D-9551-2741DBCF0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3427F55-81A2-4EE8-87A7-3A17FD00B75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1D7747B-21A2-4FEA-AA82-FDCC7F1DB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A5DDC36-BAF9-446D-A873-2AEF593458A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C6808D7-3E5E-4609-B53E-A324018D467D}"/>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8" name="Marcador de pie de página 7">
            <a:extLst>
              <a:ext uri="{FF2B5EF4-FFF2-40B4-BE49-F238E27FC236}">
                <a16:creationId xmlns:a16="http://schemas.microsoft.com/office/drawing/2014/main" id="{22281E78-6C9E-4987-BB10-4C3638702C4E}"/>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5F72F2F-F62D-40BE-A999-351B0ACEDC97}"/>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11129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ECB63-16BD-4032-AB6B-93294E60D2D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622B50F-3ED4-412F-B1DE-EE38B7506E5F}"/>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4" name="Marcador de pie de página 3">
            <a:extLst>
              <a:ext uri="{FF2B5EF4-FFF2-40B4-BE49-F238E27FC236}">
                <a16:creationId xmlns:a16="http://schemas.microsoft.com/office/drawing/2014/main" id="{5686F87E-2821-404D-9C72-3634CFFAD50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AB58BCF-ED3F-4A19-9F80-9FE9E33E7E67}"/>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33667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33FCDC-74B6-4DCB-8316-825F51AD865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3" name="Marcador de pie de página 2">
            <a:extLst>
              <a:ext uri="{FF2B5EF4-FFF2-40B4-BE49-F238E27FC236}">
                <a16:creationId xmlns:a16="http://schemas.microsoft.com/office/drawing/2014/main" id="{D104969E-BC15-448F-B972-860B33B64C1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614F6123-4CEA-4073-A8F1-4D6DA65ADB41}"/>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74544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08536-1033-464D-92B3-DD1D1EA5A5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AABE134-2880-4461-8111-CA6EA201A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0B6113B-DCE5-469D-BF84-BD0D8AF87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BC066DA-6386-48D4-ACB4-AE46987E1F1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BD04F123-F492-4269-9031-D156E9F8A01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53FBB64-90A3-45D8-BDE8-16528D6737FD}"/>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102323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8D3AB-68BD-4FA4-9185-40AA9D6B51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0ACFCF9-8707-448E-A978-180E4F17F6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F69CD55-9F1B-4959-BDEC-342A5C6BD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C7542AD-919B-4AED-89A4-0B6062AC86D4}"/>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CD19C382-7424-4F89-B0B4-344B33C5689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C248032-B409-4D97-B68D-9F0599602EA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21513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1C79BA-7DC3-4BFD-8D81-8364C28B2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BE518A9-DC46-4642-BCDE-E6994F150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FB981F5-030F-4E23-A643-D0323D529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B33D8ACB-678B-4701-9839-C77EB1B10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FB61BB8-087C-4B61-85E9-138DC5C39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648AE-74DE-4272-9F9E-945616CE4C1B}" type="slidenum">
              <a:rPr lang="es-CL" smtClean="0"/>
              <a:t>‹#›</a:t>
            </a:fld>
            <a:endParaRPr lang="es-CL"/>
          </a:p>
        </p:txBody>
      </p:sp>
    </p:spTree>
    <p:extLst>
      <p:ext uri="{BB962C8B-B14F-4D97-AF65-F5344CB8AC3E}">
        <p14:creationId xmlns:p14="http://schemas.microsoft.com/office/powerpoint/2010/main" val="232242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 Target="slide2.xml"/><Relationship Id="rId7" Type="http://schemas.openxmlformats.org/officeDocument/2006/relationships/image" Target="../media/image37.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8.xml"/><Relationship Id="rId7"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5.xml"/><Relationship Id="rId4"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slide" Target="slide2.xml"/><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2.xml"/><Relationship Id="rId7"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4.png"/><Relationship Id="rId7" Type="http://schemas.openxmlformats.org/officeDocument/2006/relationships/image" Target="../media/image15.png"/><Relationship Id="rId12"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7.png"/><Relationship Id="rId5" Type="http://schemas.openxmlformats.org/officeDocument/2006/relationships/slide" Target="slide2.xml"/><Relationship Id="rId10" Type="http://schemas.openxmlformats.org/officeDocument/2006/relationships/image" Target="../media/image26.png"/><Relationship Id="rId4" Type="http://schemas.openxmlformats.org/officeDocument/2006/relationships/image" Target="../media/image13.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3.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7.png"/><Relationship Id="rId5" Type="http://schemas.openxmlformats.org/officeDocument/2006/relationships/image" Target="../media/image14.png"/><Relationship Id="rId10" Type="http://schemas.openxmlformats.org/officeDocument/2006/relationships/image" Target="../media/image31.svg"/><Relationship Id="rId4" Type="http://schemas.openxmlformats.org/officeDocument/2006/relationships/slide" Target="slide2.xml"/><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5F25A59-1C2E-41A4-931A-C611D602B75E}"/>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dirty="0">
                <a:solidFill>
                  <a:schemeClr val="bg1"/>
                </a:solidFill>
                <a:latin typeface="Outfit Medium" pitchFamily="2" charset="0"/>
              </a:rPr>
              <a:t>How loud: I can't hear you!</a:t>
            </a:r>
            <a:endParaRPr lang="es-CL" sz="1800" dirty="0">
              <a:solidFill>
                <a:schemeClr val="bg1"/>
              </a:solidFill>
              <a:latin typeface="Outfit Medium" pitchFamily="2" charset="0"/>
            </a:endParaRPr>
          </a:p>
        </p:txBody>
      </p:sp>
      <p:pic>
        <p:nvPicPr>
          <p:cNvPr id="19" name="Imagen 18">
            <a:extLst>
              <a:ext uri="{FF2B5EF4-FFF2-40B4-BE49-F238E27FC236}">
                <a16:creationId xmlns:a16="http://schemas.microsoft.com/office/drawing/2014/main" id="{911A875C-8CA0-4B6C-A116-458A85883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445" y="3733826"/>
            <a:ext cx="2857308" cy="917731"/>
          </a:xfrm>
          <a:prstGeom prst="rect">
            <a:avLst/>
          </a:prstGeom>
        </p:spPr>
      </p:pic>
      <p:sp>
        <p:nvSpPr>
          <p:cNvPr id="20" name="Título 1">
            <a:extLst>
              <a:ext uri="{FF2B5EF4-FFF2-40B4-BE49-F238E27FC236}">
                <a16:creationId xmlns:a16="http://schemas.microsoft.com/office/drawing/2014/main" id="{92957794-2290-4943-B272-445DB6FDEA7D}"/>
              </a:ext>
            </a:extLst>
          </p:cNvPr>
          <p:cNvSpPr txBox="1">
            <a:spLocks/>
          </p:cNvSpPr>
          <p:nvPr/>
        </p:nvSpPr>
        <p:spPr>
          <a:xfrm>
            <a:off x="8854751" y="4651557"/>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SCIENCE</a:t>
            </a:r>
          </a:p>
        </p:txBody>
      </p:sp>
      <p:pic>
        <p:nvPicPr>
          <p:cNvPr id="24" name="Imagen 23">
            <a:extLst>
              <a:ext uri="{FF2B5EF4-FFF2-40B4-BE49-F238E27FC236}">
                <a16:creationId xmlns:a16="http://schemas.microsoft.com/office/drawing/2014/main" id="{3C26FF35-7FD8-4808-8FE0-37E4F50D2F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7469" y="445533"/>
            <a:ext cx="2941284" cy="817164"/>
          </a:xfrm>
          <a:prstGeom prst="rect">
            <a:avLst/>
          </a:prstGeom>
        </p:spPr>
      </p:pic>
    </p:spTree>
    <p:extLst>
      <p:ext uri="{BB962C8B-B14F-4D97-AF65-F5344CB8AC3E}">
        <p14:creationId xmlns:p14="http://schemas.microsoft.com/office/powerpoint/2010/main" val="195805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61">
            <a:extLst>
              <a:ext uri="{FF2B5EF4-FFF2-40B4-BE49-F238E27FC236}">
                <a16:creationId xmlns:a16="http://schemas.microsoft.com/office/drawing/2014/main" id="{6E034E21-9A78-4FEA-A479-594C7830A96C}"/>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0" name="Grupo 19">
            <a:extLst>
              <a:ext uri="{FF2B5EF4-FFF2-40B4-BE49-F238E27FC236}">
                <a16:creationId xmlns:a16="http://schemas.microsoft.com/office/drawing/2014/main" id="{AAE47503-9CBC-4574-815A-EA4408BB6D0F}"/>
              </a:ext>
            </a:extLst>
          </p:cNvPr>
          <p:cNvGrpSpPr/>
          <p:nvPr/>
        </p:nvGrpSpPr>
        <p:grpSpPr>
          <a:xfrm>
            <a:off x="1233915" y="2573718"/>
            <a:ext cx="652932" cy="652932"/>
            <a:chOff x="2072276" y="1848077"/>
            <a:chExt cx="676048" cy="676048"/>
          </a:xfrm>
        </p:grpSpPr>
        <p:sp>
          <p:nvSpPr>
            <p:cNvPr id="21" name="Elipse 20">
              <a:extLst>
                <a:ext uri="{FF2B5EF4-FFF2-40B4-BE49-F238E27FC236}">
                  <a16:creationId xmlns:a16="http://schemas.microsoft.com/office/drawing/2014/main" id="{0F290BFD-2D64-44AE-A1EE-C0FDD6F6BC80}"/>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2" name="Elipse 21">
              <a:extLst>
                <a:ext uri="{FF2B5EF4-FFF2-40B4-BE49-F238E27FC236}">
                  <a16:creationId xmlns:a16="http://schemas.microsoft.com/office/drawing/2014/main" id="{EC7054EB-B0D2-4EB9-94D5-2AAFC0372790}"/>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endParaRPr lang="es-CL" b="1" dirty="0">
                <a:solidFill>
                  <a:srgbClr val="026C4E"/>
                </a:solidFill>
                <a:latin typeface="Outfit Medium" pitchFamily="2" charset="0"/>
              </a:endParaRPr>
            </a:p>
          </p:txBody>
        </p:sp>
      </p:grpSp>
      <p:sp>
        <p:nvSpPr>
          <p:cNvPr id="9" name="CuadroTexto 8">
            <a:extLst>
              <a:ext uri="{FF2B5EF4-FFF2-40B4-BE49-F238E27FC236}">
                <a16:creationId xmlns:a16="http://schemas.microsoft.com/office/drawing/2014/main" id="{03978477-44D8-4127-B477-391A3CE34313}"/>
              </a:ext>
            </a:extLst>
          </p:cNvPr>
          <p:cNvSpPr txBox="1"/>
          <p:nvPr/>
        </p:nvSpPr>
        <p:spPr>
          <a:xfrm>
            <a:off x="2122712" y="2689341"/>
            <a:ext cx="7569927" cy="307777"/>
          </a:xfrm>
          <a:prstGeom prst="rect">
            <a:avLst/>
          </a:prstGeom>
          <a:noFill/>
        </p:spPr>
        <p:txBody>
          <a:bodyPr wrap="square" rtlCol="0">
            <a:spAutoFit/>
          </a:bodyPr>
          <a:lstStyle/>
          <a:p>
            <a:r>
              <a:rPr lang="en-US" sz="1400" dirty="0">
                <a:solidFill>
                  <a:schemeClr val="tx1">
                    <a:lumMod val="75000"/>
                    <a:lumOff val="25000"/>
                  </a:schemeClr>
                </a:solidFill>
                <a:latin typeface="Outfit" pitchFamily="2" charset="0"/>
              </a:rPr>
              <a:t>You can add photos to the notes within a graph by doing the following:</a:t>
            </a:r>
            <a:endParaRPr lang="es-MX" sz="1400" dirty="0">
              <a:solidFill>
                <a:srgbClr val="026C4E"/>
              </a:solidFill>
              <a:latin typeface="Outfit" pitchFamily="2" charset="0"/>
            </a:endParaRPr>
          </a:p>
        </p:txBody>
      </p:sp>
      <p:sp>
        <p:nvSpPr>
          <p:cNvPr id="39" name="Rectángulo 38">
            <a:extLst>
              <a:ext uri="{FF2B5EF4-FFF2-40B4-BE49-F238E27FC236}">
                <a16:creationId xmlns:a16="http://schemas.microsoft.com/office/drawing/2014/main" id="{2A4C790B-EF0B-4FEC-BFA4-FB630AB6D1AB}"/>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 name="Imagen 39">
            <a:hlinkClick r:id="" action="ppaction://hlinkshowjump?jump=previousslide"/>
            <a:extLst>
              <a:ext uri="{FF2B5EF4-FFF2-40B4-BE49-F238E27FC236}">
                <a16:creationId xmlns:a16="http://schemas.microsoft.com/office/drawing/2014/main" id="{5E351AD5-BB20-499D-A28F-6B7CCE7148D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1" name="Imagen 40">
            <a:hlinkClick r:id="rId3" action="ppaction://hlinksldjump"/>
            <a:extLst>
              <a:ext uri="{FF2B5EF4-FFF2-40B4-BE49-F238E27FC236}">
                <a16:creationId xmlns:a16="http://schemas.microsoft.com/office/drawing/2014/main" id="{E38B74CB-C107-4C90-8A46-0B1A4AD6FCE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2" name="Imagen 41">
            <a:hlinkClick r:id="" action="ppaction://hlinkshowjump?jump=nextslide"/>
            <a:extLst>
              <a:ext uri="{FF2B5EF4-FFF2-40B4-BE49-F238E27FC236}">
                <a16:creationId xmlns:a16="http://schemas.microsoft.com/office/drawing/2014/main" id="{F4D7B57C-6754-4979-841F-64270674921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3" name="Imagen 42">
            <a:extLst>
              <a:ext uri="{FF2B5EF4-FFF2-40B4-BE49-F238E27FC236}">
                <a16:creationId xmlns:a16="http://schemas.microsoft.com/office/drawing/2014/main" id="{A702F738-A3AC-4EE1-A89A-4BB8B439612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57" name="Elipse 56">
            <a:extLst>
              <a:ext uri="{FF2B5EF4-FFF2-40B4-BE49-F238E27FC236}">
                <a16:creationId xmlns:a16="http://schemas.microsoft.com/office/drawing/2014/main" id="{AD8FA60D-C8E0-4E12-9B60-AE4A73544797}"/>
              </a:ext>
            </a:extLst>
          </p:cNvPr>
          <p:cNvSpPr/>
          <p:nvPr/>
        </p:nvSpPr>
        <p:spPr>
          <a:xfrm>
            <a:off x="1972910" y="1545510"/>
            <a:ext cx="302400"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blivian Text" panose="00000500000000000000" pitchFamily="50" charset="0"/>
              </a:rPr>
              <a:t>2</a:t>
            </a:r>
            <a:endParaRPr lang="es-CL" sz="1200" b="1" dirty="0">
              <a:solidFill>
                <a:srgbClr val="FE999D"/>
              </a:solidFill>
              <a:latin typeface="Oblivian Text" panose="00000500000000000000" pitchFamily="50" charset="0"/>
            </a:endParaRPr>
          </a:p>
        </p:txBody>
      </p:sp>
      <p:sp>
        <p:nvSpPr>
          <p:cNvPr id="4" name="Rectángulo 3"/>
          <p:cNvSpPr/>
          <p:nvPr/>
        </p:nvSpPr>
        <p:spPr>
          <a:xfrm>
            <a:off x="2122711" y="3271655"/>
            <a:ext cx="4283019" cy="1384995"/>
          </a:xfrm>
          <a:prstGeom prst="rect">
            <a:avLst/>
          </a:prstGeom>
        </p:spPr>
        <p:txBody>
          <a:bodyPr wrap="square">
            <a:spAutoFit/>
          </a:bodyPr>
          <a:lstStyle/>
          <a:p>
            <a:pPr marL="228600" indent="-228600">
              <a:buFont typeface="+mj-lt"/>
              <a:buAutoNum type="arabicPeriod"/>
            </a:pPr>
            <a:r>
              <a:rPr lang="es-MX" sz="1400" dirty="0" err="1">
                <a:solidFill>
                  <a:srgbClr val="026C4E"/>
                </a:solidFill>
                <a:latin typeface="Outfit" pitchFamily="2" charset="0"/>
              </a:rPr>
              <a:t>Select</a:t>
            </a:r>
            <a:r>
              <a:rPr lang="es-MX" sz="1400" dirty="0">
                <a:solidFill>
                  <a:srgbClr val="026C4E"/>
                </a:solidFill>
                <a:latin typeface="Outfit" pitchFamily="2" charset="0"/>
              </a:rPr>
              <a:t> </a:t>
            </a:r>
            <a:r>
              <a:rPr lang="es-MX" sz="1400" dirty="0" err="1">
                <a:solidFill>
                  <a:srgbClr val="026C4E"/>
                </a:solidFill>
                <a:latin typeface="Outfit" pitchFamily="2" charset="0"/>
              </a:rPr>
              <a:t>the</a:t>
            </a:r>
            <a:r>
              <a:rPr lang="es-MX" sz="1400" dirty="0">
                <a:solidFill>
                  <a:srgbClr val="026C4E"/>
                </a:solidFill>
                <a:latin typeface="Outfit" pitchFamily="2" charset="0"/>
              </a:rPr>
              <a:t> note </a:t>
            </a:r>
            <a:r>
              <a:rPr lang="es-MX" sz="1400" dirty="0" err="1">
                <a:solidFill>
                  <a:srgbClr val="026C4E"/>
                </a:solidFill>
                <a:latin typeface="Outfit" pitchFamily="2" charset="0"/>
              </a:rPr>
              <a:t>icon</a:t>
            </a:r>
            <a:r>
              <a:rPr lang="es-MX" sz="1400" dirty="0">
                <a:solidFill>
                  <a:srgbClr val="026C4E"/>
                </a:solidFill>
                <a:latin typeface="Outfit" pitchFamily="2" charset="0"/>
              </a:rPr>
              <a:t>.</a:t>
            </a:r>
          </a:p>
          <a:p>
            <a:pPr marL="228600" indent="-228600">
              <a:buFont typeface="+mj-lt"/>
              <a:buAutoNum type="arabicPeriod"/>
            </a:pPr>
            <a:endParaRPr lang="es-MX" sz="1400" dirty="0">
              <a:solidFill>
                <a:srgbClr val="026C4E"/>
              </a:solidFill>
              <a:latin typeface="Outfit" pitchFamily="2" charset="0"/>
            </a:endParaRPr>
          </a:p>
          <a:p>
            <a:pPr marL="228600" indent="-228600" algn="just">
              <a:buFont typeface="+mj-lt"/>
              <a:buAutoNum type="arabicPeriod"/>
            </a:pPr>
            <a:r>
              <a:rPr lang="en-US" sz="1400" dirty="0">
                <a:solidFill>
                  <a:srgbClr val="026C4E"/>
                </a:solidFill>
                <a:latin typeface="Outfit" pitchFamily="2" charset="0"/>
              </a:rPr>
              <a:t>Click on the bar where you want to add a note</a:t>
            </a:r>
            <a:r>
              <a:rPr lang="es-MX" sz="1400" dirty="0">
                <a:solidFill>
                  <a:srgbClr val="026C4E"/>
                </a:solidFill>
                <a:latin typeface="Outfit" pitchFamily="2" charset="0"/>
              </a:rPr>
              <a:t>.</a:t>
            </a:r>
          </a:p>
          <a:p>
            <a:pPr marL="228600" indent="-228600" algn="just">
              <a:buFont typeface="+mj-lt"/>
              <a:buAutoNum type="arabicPeriod"/>
            </a:pPr>
            <a:endParaRPr lang="es-MX" sz="1400" dirty="0">
              <a:solidFill>
                <a:srgbClr val="026C4E"/>
              </a:solidFill>
              <a:latin typeface="Outfit" pitchFamily="2" charset="0"/>
            </a:endParaRPr>
          </a:p>
          <a:p>
            <a:pPr marL="228600" indent="-228600" algn="just">
              <a:buFont typeface="+mj-lt"/>
              <a:buAutoNum type="arabicPeriod"/>
            </a:pPr>
            <a:r>
              <a:rPr lang="en-US" sz="1400" dirty="0">
                <a:solidFill>
                  <a:srgbClr val="026C4E"/>
                </a:solidFill>
                <a:latin typeface="Outfit" pitchFamily="2" charset="0"/>
              </a:rPr>
              <a:t>A dialog box will open and allow you to add the note with text and images.</a:t>
            </a:r>
            <a:endParaRPr lang="es-MX" sz="1400" dirty="0">
              <a:solidFill>
                <a:srgbClr val="026C4E"/>
              </a:solidFill>
              <a:latin typeface="Outfit" pitchFamily="2" charset="0"/>
            </a:endParaRPr>
          </a:p>
        </p:txBody>
      </p:sp>
      <p:pic>
        <p:nvPicPr>
          <p:cNvPr id="2" name="Imagen 1"/>
          <p:cNvPicPr>
            <a:picLocks noChangeAspect="1"/>
          </p:cNvPicPr>
          <p:nvPr/>
        </p:nvPicPr>
        <p:blipFill>
          <a:blip r:embed="rId7"/>
          <a:stretch>
            <a:fillRect/>
          </a:stretch>
        </p:blipFill>
        <p:spPr>
          <a:xfrm>
            <a:off x="6831830" y="4287317"/>
            <a:ext cx="3153055" cy="1512614"/>
          </a:xfrm>
          <a:prstGeom prst="roundRect">
            <a:avLst>
              <a:gd name="adj" fmla="val 13076"/>
            </a:avLst>
          </a:prstGeom>
        </p:spPr>
      </p:pic>
      <p:grpSp>
        <p:nvGrpSpPr>
          <p:cNvPr id="23" name="Grupo 22">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24"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26" name="Elipse 25">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pic>
        <p:nvPicPr>
          <p:cNvPr id="5" name="Imagen 4">
            <a:extLst>
              <a:ext uri="{FF2B5EF4-FFF2-40B4-BE49-F238E27FC236}">
                <a16:creationId xmlns:a16="http://schemas.microsoft.com/office/drawing/2014/main" id="{B085DC2D-E0A4-46B9-827F-3E40DEBD04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2131" y="2999131"/>
            <a:ext cx="689554" cy="689554"/>
          </a:xfrm>
          <a:prstGeom prst="rect">
            <a:avLst/>
          </a:prstGeom>
        </p:spPr>
      </p:pic>
    </p:spTree>
    <p:extLst>
      <p:ext uri="{BB962C8B-B14F-4D97-AF65-F5344CB8AC3E}">
        <p14:creationId xmlns:p14="http://schemas.microsoft.com/office/powerpoint/2010/main" val="382077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61">
            <a:extLst>
              <a:ext uri="{FF2B5EF4-FFF2-40B4-BE49-F238E27FC236}">
                <a16:creationId xmlns:a16="http://schemas.microsoft.com/office/drawing/2014/main" id="{4DCD511E-5AC9-4E96-A79E-EF90BBCE3018}"/>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D6DC28ED-4512-4070-B2E0-48DB43937CD9}"/>
              </a:ext>
            </a:extLst>
          </p:cNvPr>
          <p:cNvGrpSpPr/>
          <p:nvPr/>
        </p:nvGrpSpPr>
        <p:grpSpPr>
          <a:xfrm>
            <a:off x="1233915" y="2573718"/>
            <a:ext cx="652932" cy="652932"/>
            <a:chOff x="2072276" y="1848077"/>
            <a:chExt cx="676048" cy="676048"/>
          </a:xfrm>
        </p:grpSpPr>
        <p:sp>
          <p:nvSpPr>
            <p:cNvPr id="18" name="Elipse 17">
              <a:extLst>
                <a:ext uri="{FF2B5EF4-FFF2-40B4-BE49-F238E27FC236}">
                  <a16:creationId xmlns:a16="http://schemas.microsoft.com/office/drawing/2014/main" id="{0428EEE0-7EBC-48A8-B1E6-EB8C191CA994}"/>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3" name="Elipse 22">
              <a:extLst>
                <a:ext uri="{FF2B5EF4-FFF2-40B4-BE49-F238E27FC236}">
                  <a16:creationId xmlns:a16="http://schemas.microsoft.com/office/drawing/2014/main" id="{B41415CE-5FDB-4FC4-A8D2-1693F9897440}"/>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3</a:t>
              </a:r>
              <a:endParaRPr lang="es-CL" b="1" dirty="0">
                <a:solidFill>
                  <a:srgbClr val="026C4E"/>
                </a:solidFill>
                <a:latin typeface="Outfit Medium" pitchFamily="2" charset="0"/>
              </a:endParaRPr>
            </a:p>
          </p:txBody>
        </p:sp>
      </p:grpSp>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3"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4" name="Rectángulo 13"/>
          <p:cNvSpPr/>
          <p:nvPr/>
        </p:nvSpPr>
        <p:spPr>
          <a:xfrm>
            <a:off x="4989633" y="2689341"/>
            <a:ext cx="2142638" cy="369332"/>
          </a:xfrm>
          <a:prstGeom prst="rect">
            <a:avLst/>
          </a:prstGeom>
        </p:spPr>
        <p:txBody>
          <a:bodyPr wrap="none">
            <a:spAutoFit/>
          </a:bodyPr>
          <a:lstStyle/>
          <a:p>
            <a:pPr algn="ctr"/>
            <a:r>
              <a:rPr lang="es-MX" b="1" dirty="0">
                <a:solidFill>
                  <a:srgbClr val="026C4E"/>
                </a:solidFill>
                <a:latin typeface="Outfit Medium" pitchFamily="2" charset="0"/>
              </a:rPr>
              <a:t>GRAPH WITH NOTES</a:t>
            </a:r>
          </a:p>
        </p:txBody>
      </p:sp>
      <p:pic>
        <p:nvPicPr>
          <p:cNvPr id="3" name="Imagen 2"/>
          <p:cNvPicPr>
            <a:picLocks noChangeAspect="1"/>
          </p:cNvPicPr>
          <p:nvPr/>
        </p:nvPicPr>
        <p:blipFill>
          <a:blip r:embed="rId7"/>
          <a:stretch>
            <a:fillRect/>
          </a:stretch>
        </p:blipFill>
        <p:spPr>
          <a:xfrm>
            <a:off x="2476535" y="3205373"/>
            <a:ext cx="7238932" cy="2801507"/>
          </a:xfrm>
          <a:prstGeom prst="rect">
            <a:avLst/>
          </a:prstGeom>
        </p:spPr>
      </p:pic>
    </p:spTree>
    <p:extLst>
      <p:ext uri="{BB962C8B-B14F-4D97-AF65-F5344CB8AC3E}">
        <p14:creationId xmlns:p14="http://schemas.microsoft.com/office/powerpoint/2010/main" val="160155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4D92457D-1792-4BE8-AD49-ED1DA199350A}"/>
              </a:ext>
            </a:extLst>
          </p:cNvPr>
          <p:cNvSpPr/>
          <p:nvPr/>
        </p:nvSpPr>
        <p:spPr>
          <a:xfrm>
            <a:off x="904461" y="2215555"/>
            <a:ext cx="194966" cy="3655857"/>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esquinas redondeadas 64">
            <a:extLst>
              <a:ext uri="{FF2B5EF4-FFF2-40B4-BE49-F238E27FC236}">
                <a16:creationId xmlns:a16="http://schemas.microsoft.com/office/drawing/2014/main" id="{9AF76F92-3872-405C-AA91-A28F4D6F1A5C}"/>
              </a:ext>
            </a:extLst>
          </p:cNvPr>
          <p:cNvSpPr/>
          <p:nvPr/>
        </p:nvSpPr>
        <p:spPr>
          <a:xfrm>
            <a:off x="1216324" y="3418031"/>
            <a:ext cx="4879676" cy="1047905"/>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66" name="Grupo 65">
            <a:extLst>
              <a:ext uri="{FF2B5EF4-FFF2-40B4-BE49-F238E27FC236}">
                <a16:creationId xmlns:a16="http://schemas.microsoft.com/office/drawing/2014/main" id="{74D61CE8-B2CF-4B93-8A15-60A1C879C77D}"/>
              </a:ext>
            </a:extLst>
          </p:cNvPr>
          <p:cNvGrpSpPr/>
          <p:nvPr/>
        </p:nvGrpSpPr>
        <p:grpSpPr>
          <a:xfrm>
            <a:off x="638943" y="3421187"/>
            <a:ext cx="712493" cy="712493"/>
            <a:chOff x="1573425" y="1903684"/>
            <a:chExt cx="824920" cy="824920"/>
          </a:xfrm>
        </p:grpSpPr>
        <p:sp>
          <p:nvSpPr>
            <p:cNvPr id="67" name="Elipse 66">
              <a:extLst>
                <a:ext uri="{FF2B5EF4-FFF2-40B4-BE49-F238E27FC236}">
                  <a16:creationId xmlns:a16="http://schemas.microsoft.com/office/drawing/2014/main" id="{6CB8BADB-7301-4F7E-BD12-A92DCEA3224E}"/>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68" name="Elipse 67">
              <a:extLst>
                <a:ext uri="{FF2B5EF4-FFF2-40B4-BE49-F238E27FC236}">
                  <a16:creationId xmlns:a16="http://schemas.microsoft.com/office/drawing/2014/main" id="{D2F06544-C6DA-4C1F-A456-568644D62E3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64" name="Rectángulo: esquinas redondeadas 63">
            <a:extLst>
              <a:ext uri="{FF2B5EF4-FFF2-40B4-BE49-F238E27FC236}">
                <a16:creationId xmlns:a16="http://schemas.microsoft.com/office/drawing/2014/main" id="{B68D6509-71DC-4DF9-B418-9D7A99032B0F}"/>
              </a:ext>
            </a:extLst>
          </p:cNvPr>
          <p:cNvSpPr/>
          <p:nvPr/>
        </p:nvSpPr>
        <p:spPr>
          <a:xfrm>
            <a:off x="1216323" y="2226321"/>
            <a:ext cx="4879675" cy="1047905"/>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13" name="CuadroTexto 12">
            <a:extLst>
              <a:ext uri="{FF2B5EF4-FFF2-40B4-BE49-F238E27FC236}">
                <a16:creationId xmlns:a16="http://schemas.microsoft.com/office/drawing/2014/main" id="{12E5A2F4-9006-4E2C-A2DE-3B7F1132C997}"/>
              </a:ext>
            </a:extLst>
          </p:cNvPr>
          <p:cNvSpPr txBox="1"/>
          <p:nvPr/>
        </p:nvSpPr>
        <p:spPr>
          <a:xfrm>
            <a:off x="1408848" y="2659576"/>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What was the highest sound intensity detected and what was the lowest?</a:t>
            </a:r>
            <a:endParaRPr lang="es-CL" sz="1200" dirty="0">
              <a:solidFill>
                <a:schemeClr val="tx1">
                  <a:lumMod val="65000"/>
                  <a:lumOff val="35000"/>
                </a:schemeClr>
              </a:solidFill>
              <a:latin typeface="Outfit" pitchFamily="2" charset="0"/>
            </a:endParaRPr>
          </a:p>
        </p:txBody>
      </p:sp>
      <p:sp>
        <p:nvSpPr>
          <p:cNvPr id="17" name="CuadroTexto 16">
            <a:extLst>
              <a:ext uri="{FF2B5EF4-FFF2-40B4-BE49-F238E27FC236}">
                <a16:creationId xmlns:a16="http://schemas.microsoft.com/office/drawing/2014/main" id="{5029B39E-1050-4131-AA13-5A3ADC9D3FF0}"/>
              </a:ext>
            </a:extLst>
          </p:cNvPr>
          <p:cNvSpPr txBox="1"/>
          <p:nvPr/>
        </p:nvSpPr>
        <p:spPr>
          <a:xfrm>
            <a:off x="1408848" y="2316848"/>
            <a:ext cx="2364547" cy="276999"/>
          </a:xfrm>
          <a:prstGeom prst="rect">
            <a:avLst/>
          </a:prstGeom>
          <a:noFill/>
        </p:spPr>
        <p:txBody>
          <a:bodyPr wrap="square" rtlCol="0">
            <a:spAutoFit/>
          </a:bodyPr>
          <a:lstStyle/>
          <a:p>
            <a:r>
              <a:rPr lang="en-US" sz="1200" dirty="0">
                <a:solidFill>
                  <a:srgbClr val="565380"/>
                </a:solidFill>
                <a:latin typeface="Outfit Medium" pitchFamily="2" charset="0"/>
                <a:sym typeface="Arial"/>
              </a:rPr>
              <a:t>Let's take a look at the graph</a:t>
            </a:r>
            <a:endParaRPr lang="es-CL" sz="1200" dirty="0">
              <a:solidFill>
                <a:srgbClr val="565380"/>
              </a:solidFill>
              <a:latin typeface="Outfit Medium" pitchFamily="2" charset="0"/>
            </a:endParaRPr>
          </a:p>
        </p:txBody>
      </p:sp>
      <p:grpSp>
        <p:nvGrpSpPr>
          <p:cNvPr id="4" name="Grupo 3">
            <a:extLst>
              <a:ext uri="{FF2B5EF4-FFF2-40B4-BE49-F238E27FC236}">
                <a16:creationId xmlns:a16="http://schemas.microsoft.com/office/drawing/2014/main" id="{4E179A25-3449-41B7-BC3F-40661D243BE7}"/>
              </a:ext>
            </a:extLst>
          </p:cNvPr>
          <p:cNvGrpSpPr/>
          <p:nvPr/>
        </p:nvGrpSpPr>
        <p:grpSpPr>
          <a:xfrm>
            <a:off x="660669" y="2195269"/>
            <a:ext cx="712493" cy="712493"/>
            <a:chOff x="1573425" y="1903684"/>
            <a:chExt cx="824920" cy="824920"/>
          </a:xfrm>
        </p:grpSpPr>
        <p:sp>
          <p:nvSpPr>
            <p:cNvPr id="25" name="Elipse 24">
              <a:extLst>
                <a:ext uri="{FF2B5EF4-FFF2-40B4-BE49-F238E27FC236}">
                  <a16:creationId xmlns:a16="http://schemas.microsoft.com/office/drawing/2014/main" id="{F2B72A59-779F-4097-9F78-7B6B32E791E6}"/>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DB9BAA21-D3F9-4652-A71B-82070DA8DB25}"/>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31" name="CuadroTexto 30">
            <a:extLst>
              <a:ext uri="{FF2B5EF4-FFF2-40B4-BE49-F238E27FC236}">
                <a16:creationId xmlns:a16="http://schemas.microsoft.com/office/drawing/2014/main" id="{CB0EA57A-C2E1-461A-A8DD-D8D0DFE29A1E}"/>
              </a:ext>
            </a:extLst>
          </p:cNvPr>
          <p:cNvSpPr txBox="1"/>
          <p:nvPr/>
        </p:nvSpPr>
        <p:spPr>
          <a:xfrm>
            <a:off x="1408848" y="3863940"/>
            <a:ext cx="4405118"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What relationship can be made between sound intensity and distance from the speaker?</a:t>
            </a:r>
            <a:endParaRPr lang="es-CL" sz="1200" dirty="0">
              <a:solidFill>
                <a:schemeClr val="tx1">
                  <a:lumMod val="65000"/>
                  <a:lumOff val="35000"/>
                </a:schemeClr>
              </a:solidFill>
              <a:latin typeface="Outfit" pitchFamily="2" charset="0"/>
            </a:endParaRPr>
          </a:p>
        </p:txBody>
      </p:sp>
      <p:sp>
        <p:nvSpPr>
          <p:cNvPr id="32" name="CuadroTexto 31">
            <a:extLst>
              <a:ext uri="{FF2B5EF4-FFF2-40B4-BE49-F238E27FC236}">
                <a16:creationId xmlns:a16="http://schemas.microsoft.com/office/drawing/2014/main" id="{3511E488-8C86-4014-94A1-7FA20B44DF00}"/>
              </a:ext>
            </a:extLst>
          </p:cNvPr>
          <p:cNvSpPr txBox="1"/>
          <p:nvPr/>
        </p:nvSpPr>
        <p:spPr>
          <a:xfrm>
            <a:off x="1408848" y="3556608"/>
            <a:ext cx="2364547" cy="276999"/>
          </a:xfrm>
          <a:prstGeom prst="rect">
            <a:avLst/>
          </a:prstGeom>
          <a:noFill/>
        </p:spPr>
        <p:txBody>
          <a:bodyPr wrap="square" rtlCol="0">
            <a:spAutoFit/>
          </a:bodyPr>
          <a:lstStyle/>
          <a:p>
            <a:r>
              <a:rPr lang="es-MX" sz="1200" dirty="0" err="1">
                <a:solidFill>
                  <a:srgbClr val="565380"/>
                </a:solidFill>
                <a:latin typeface="Outfit Medium" pitchFamily="2" charset="0"/>
                <a:sym typeface="Arial"/>
              </a:rPr>
              <a:t>Let's</a:t>
            </a:r>
            <a:r>
              <a:rPr lang="es-MX" sz="1200" dirty="0">
                <a:solidFill>
                  <a:srgbClr val="565380"/>
                </a:solidFill>
                <a:latin typeface="Outfit Medium" pitchFamily="2" charset="0"/>
                <a:sym typeface="Arial"/>
              </a:rPr>
              <a:t> </a:t>
            </a:r>
            <a:r>
              <a:rPr lang="es-MX" sz="1200" dirty="0" err="1">
                <a:solidFill>
                  <a:srgbClr val="565380"/>
                </a:solidFill>
                <a:latin typeface="Outfit Medium" pitchFamily="2" charset="0"/>
                <a:sym typeface="Arial"/>
              </a:rPr>
              <a:t>evaluate</a:t>
            </a:r>
            <a:r>
              <a:rPr lang="es-MX" sz="1200" dirty="0">
                <a:solidFill>
                  <a:srgbClr val="565380"/>
                </a:solidFill>
                <a:latin typeface="Outfit Medium" pitchFamily="2" charset="0"/>
                <a:sym typeface="Arial"/>
              </a:rPr>
              <a:t> </a:t>
            </a:r>
            <a:r>
              <a:rPr lang="es-MX" sz="1200" dirty="0" err="1">
                <a:solidFill>
                  <a:srgbClr val="565380"/>
                </a:solidFill>
                <a:latin typeface="Outfit Medium" pitchFamily="2" charset="0"/>
                <a:sym typeface="Arial"/>
              </a:rPr>
              <a:t>the</a:t>
            </a:r>
            <a:r>
              <a:rPr lang="es-MX" sz="1200" dirty="0">
                <a:solidFill>
                  <a:srgbClr val="565380"/>
                </a:solidFill>
                <a:latin typeface="Outfit Medium" pitchFamily="2" charset="0"/>
                <a:sym typeface="Arial"/>
              </a:rPr>
              <a:t> data</a:t>
            </a:r>
            <a:endParaRPr lang="es-CL" sz="1200" dirty="0">
              <a:solidFill>
                <a:srgbClr val="565380"/>
              </a:solidFill>
              <a:latin typeface="Outfit Medium" pitchFamily="2" charset="0"/>
            </a:endParaRPr>
          </a:p>
        </p:txBody>
      </p:sp>
      <p:sp>
        <p:nvSpPr>
          <p:cNvPr id="51" name="Rectángulo 50">
            <a:extLst>
              <a:ext uri="{FF2B5EF4-FFF2-40B4-BE49-F238E27FC236}">
                <a16:creationId xmlns:a16="http://schemas.microsoft.com/office/drawing/2014/main" id="{93CE68C2-6E3F-4354-A9BD-CFC77DB3717A}"/>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2" name="Imagen 51">
            <a:hlinkClick r:id="" action="ppaction://hlinkshowjump?jump=previousslide"/>
            <a:extLst>
              <a:ext uri="{FF2B5EF4-FFF2-40B4-BE49-F238E27FC236}">
                <a16:creationId xmlns:a16="http://schemas.microsoft.com/office/drawing/2014/main" id="{B097AB56-0167-481A-999C-3BA081F8AB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53" name="Imagen 52">
            <a:hlinkClick r:id="rId3" action="ppaction://hlinksldjump"/>
            <a:extLst>
              <a:ext uri="{FF2B5EF4-FFF2-40B4-BE49-F238E27FC236}">
                <a16:creationId xmlns:a16="http://schemas.microsoft.com/office/drawing/2014/main" id="{C3F5D7C4-44FD-435A-868B-B3CA7A4A7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54" name="Imagen 53">
            <a:hlinkClick r:id="" action="ppaction://hlinkshowjump?jump=nextslide"/>
            <a:extLst>
              <a:ext uri="{FF2B5EF4-FFF2-40B4-BE49-F238E27FC236}">
                <a16:creationId xmlns:a16="http://schemas.microsoft.com/office/drawing/2014/main" id="{E540EB4B-EFB6-4C98-9A69-81C8785D49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55" name="Imagen 54">
            <a:extLst>
              <a:ext uri="{FF2B5EF4-FFF2-40B4-BE49-F238E27FC236}">
                <a16:creationId xmlns:a16="http://schemas.microsoft.com/office/drawing/2014/main" id="{1B2F34B1-76D1-40CF-8943-6E7B71B7C0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69" name="Rectángulo: esquinas redondeadas 68">
            <a:extLst>
              <a:ext uri="{FF2B5EF4-FFF2-40B4-BE49-F238E27FC236}">
                <a16:creationId xmlns:a16="http://schemas.microsoft.com/office/drawing/2014/main" id="{473C95C5-6FD1-4CF5-A79E-073485248423}"/>
              </a:ext>
            </a:extLst>
          </p:cNvPr>
          <p:cNvSpPr/>
          <p:nvPr/>
        </p:nvSpPr>
        <p:spPr>
          <a:xfrm>
            <a:off x="1216323" y="4618886"/>
            <a:ext cx="4879675" cy="1252526"/>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72" name="Grupo 71">
            <a:extLst>
              <a:ext uri="{FF2B5EF4-FFF2-40B4-BE49-F238E27FC236}">
                <a16:creationId xmlns:a16="http://schemas.microsoft.com/office/drawing/2014/main" id="{D36C9946-A27E-49C1-9A64-A6FCC34D395C}"/>
              </a:ext>
            </a:extLst>
          </p:cNvPr>
          <p:cNvGrpSpPr/>
          <p:nvPr/>
        </p:nvGrpSpPr>
        <p:grpSpPr>
          <a:xfrm>
            <a:off x="651479" y="4609741"/>
            <a:ext cx="712493" cy="712493"/>
            <a:chOff x="1573425" y="1903684"/>
            <a:chExt cx="824920" cy="824920"/>
          </a:xfrm>
        </p:grpSpPr>
        <p:sp>
          <p:nvSpPr>
            <p:cNvPr id="73" name="Elipse 72">
              <a:extLst>
                <a:ext uri="{FF2B5EF4-FFF2-40B4-BE49-F238E27FC236}">
                  <a16:creationId xmlns:a16="http://schemas.microsoft.com/office/drawing/2014/main" id="{E2AB503C-5547-4C6D-A70A-9B47C3409FB0}"/>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74" name="Elipse 73">
              <a:extLst>
                <a:ext uri="{FF2B5EF4-FFF2-40B4-BE49-F238E27FC236}">
                  <a16:creationId xmlns:a16="http://schemas.microsoft.com/office/drawing/2014/main" id="{69DF6919-829D-4C4A-811F-8DBC804D6D66}"/>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82" name="CuadroTexto 81">
            <a:extLst>
              <a:ext uri="{FF2B5EF4-FFF2-40B4-BE49-F238E27FC236}">
                <a16:creationId xmlns:a16="http://schemas.microsoft.com/office/drawing/2014/main" id="{7C1E34A6-9D46-4077-A38F-B0195F7A7B4E}"/>
              </a:ext>
            </a:extLst>
          </p:cNvPr>
          <p:cNvSpPr txBox="1"/>
          <p:nvPr/>
        </p:nvSpPr>
        <p:spPr>
          <a:xfrm>
            <a:off x="1408848" y="5062066"/>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Look up in books or on the internet how we can hear and what happens to the ears when we are exposed to very loud sounds.</a:t>
            </a:r>
            <a:endParaRPr lang="es-MX" sz="1200" dirty="0">
              <a:solidFill>
                <a:schemeClr val="tx1">
                  <a:lumMod val="65000"/>
                  <a:lumOff val="35000"/>
                </a:schemeClr>
              </a:solidFill>
              <a:latin typeface="Outfit" pitchFamily="2" charset="0"/>
            </a:endParaRPr>
          </a:p>
        </p:txBody>
      </p:sp>
      <p:sp>
        <p:nvSpPr>
          <p:cNvPr id="83" name="CuadroTexto 82">
            <a:extLst>
              <a:ext uri="{FF2B5EF4-FFF2-40B4-BE49-F238E27FC236}">
                <a16:creationId xmlns:a16="http://schemas.microsoft.com/office/drawing/2014/main" id="{9D7A52B2-F7B4-490F-9C9C-E90B23A119CF}"/>
              </a:ext>
            </a:extLst>
          </p:cNvPr>
          <p:cNvSpPr txBox="1"/>
          <p:nvPr/>
        </p:nvSpPr>
        <p:spPr>
          <a:xfrm>
            <a:off x="1408848" y="4767894"/>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investigate</a:t>
            </a:r>
            <a:r>
              <a:rPr lang="es-CL" sz="1200" dirty="0">
                <a:solidFill>
                  <a:srgbClr val="565380"/>
                </a:solidFill>
                <a:latin typeface="Outfit Medium" pitchFamily="2" charset="0"/>
              </a:rPr>
              <a:t>!</a:t>
            </a:r>
          </a:p>
        </p:txBody>
      </p:sp>
      <p:sp>
        <p:nvSpPr>
          <p:cNvPr id="41" name="Rectángulo: esquinas redondeadas 40">
            <a:extLst>
              <a:ext uri="{FF2B5EF4-FFF2-40B4-BE49-F238E27FC236}">
                <a16:creationId xmlns:a16="http://schemas.microsoft.com/office/drawing/2014/main" id="{C4090E90-C837-4F54-BCB4-3C5B4615A649}"/>
              </a:ext>
            </a:extLst>
          </p:cNvPr>
          <p:cNvSpPr/>
          <p:nvPr/>
        </p:nvSpPr>
        <p:spPr>
          <a:xfrm>
            <a:off x="6458499" y="2214993"/>
            <a:ext cx="182430" cy="1618536"/>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Rectángulo: esquinas redondeadas 41">
            <a:extLst>
              <a:ext uri="{FF2B5EF4-FFF2-40B4-BE49-F238E27FC236}">
                <a16:creationId xmlns:a16="http://schemas.microsoft.com/office/drawing/2014/main" id="{B6AF264A-2860-4E21-9923-69D2F528AF07}"/>
              </a:ext>
            </a:extLst>
          </p:cNvPr>
          <p:cNvSpPr/>
          <p:nvPr/>
        </p:nvSpPr>
        <p:spPr>
          <a:xfrm>
            <a:off x="6759670" y="2215071"/>
            <a:ext cx="4879675" cy="1618536"/>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43" name="Grupo 42">
            <a:extLst>
              <a:ext uri="{FF2B5EF4-FFF2-40B4-BE49-F238E27FC236}">
                <a16:creationId xmlns:a16="http://schemas.microsoft.com/office/drawing/2014/main" id="{F2FF5ECC-FDBF-4FD7-A308-6D22B3957CF0}"/>
              </a:ext>
            </a:extLst>
          </p:cNvPr>
          <p:cNvGrpSpPr/>
          <p:nvPr/>
        </p:nvGrpSpPr>
        <p:grpSpPr>
          <a:xfrm>
            <a:off x="6202171" y="2215071"/>
            <a:ext cx="712493" cy="712493"/>
            <a:chOff x="1573425" y="1903684"/>
            <a:chExt cx="824920" cy="824920"/>
          </a:xfrm>
        </p:grpSpPr>
        <p:sp>
          <p:nvSpPr>
            <p:cNvPr id="44" name="Elipse 43">
              <a:extLst>
                <a:ext uri="{FF2B5EF4-FFF2-40B4-BE49-F238E27FC236}">
                  <a16:creationId xmlns:a16="http://schemas.microsoft.com/office/drawing/2014/main" id="{8D7121B2-6793-4E07-9E86-49BFA571FE02}"/>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5" name="Elipse 44">
              <a:extLst>
                <a:ext uri="{FF2B5EF4-FFF2-40B4-BE49-F238E27FC236}">
                  <a16:creationId xmlns:a16="http://schemas.microsoft.com/office/drawing/2014/main" id="{54F41417-A0EA-49E7-BCF5-48022D383659}"/>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4</a:t>
              </a:r>
              <a:endParaRPr lang="es-CL" sz="1400" dirty="0">
                <a:solidFill>
                  <a:schemeClr val="tx1">
                    <a:lumMod val="65000"/>
                    <a:lumOff val="35000"/>
                  </a:schemeClr>
                </a:solidFill>
                <a:latin typeface="Outfit Medium" pitchFamily="2" charset="0"/>
              </a:endParaRPr>
            </a:p>
          </p:txBody>
        </p:sp>
      </p:grpSp>
      <p:sp>
        <p:nvSpPr>
          <p:cNvPr id="46" name="CuadroTexto 45">
            <a:extLst>
              <a:ext uri="{FF2B5EF4-FFF2-40B4-BE49-F238E27FC236}">
                <a16:creationId xmlns:a16="http://schemas.microsoft.com/office/drawing/2014/main" id="{6EC9FB53-90EE-4E5A-84BE-3829F41BA08B}"/>
              </a:ext>
            </a:extLst>
          </p:cNvPr>
          <p:cNvSpPr txBox="1"/>
          <p:nvPr/>
        </p:nvSpPr>
        <p:spPr>
          <a:xfrm>
            <a:off x="6960447" y="2382577"/>
            <a:ext cx="4078940"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keep</a:t>
            </a:r>
            <a:r>
              <a:rPr lang="es-CL" sz="1200" dirty="0">
                <a:solidFill>
                  <a:srgbClr val="565380"/>
                </a:solidFill>
                <a:latin typeface="Outfit Medium" pitchFamily="2" charset="0"/>
              </a:rPr>
              <a:t> </a:t>
            </a:r>
            <a:r>
              <a:rPr lang="es-CL" sz="1200" dirty="0" err="1">
                <a:solidFill>
                  <a:srgbClr val="565380"/>
                </a:solidFill>
                <a:latin typeface="Outfit Medium" pitchFamily="2" charset="0"/>
              </a:rPr>
              <a:t>experimenting</a:t>
            </a:r>
            <a:r>
              <a:rPr lang="es-CL" sz="1200" dirty="0">
                <a:solidFill>
                  <a:srgbClr val="565380"/>
                </a:solidFill>
                <a:latin typeface="Outfit Medium" pitchFamily="2" charset="0"/>
              </a:rPr>
              <a:t>!</a:t>
            </a:r>
          </a:p>
        </p:txBody>
      </p:sp>
      <p:sp>
        <p:nvSpPr>
          <p:cNvPr id="47" name="CuadroTexto 46">
            <a:extLst>
              <a:ext uri="{FF2B5EF4-FFF2-40B4-BE49-F238E27FC236}">
                <a16:creationId xmlns:a16="http://schemas.microsoft.com/office/drawing/2014/main" id="{F90B4C99-EB9D-4187-A92E-B2476E54E6E5}"/>
              </a:ext>
            </a:extLst>
          </p:cNvPr>
          <p:cNvSpPr txBox="1"/>
          <p:nvPr/>
        </p:nvSpPr>
        <p:spPr>
          <a:xfrm>
            <a:off x="6960447" y="2812561"/>
            <a:ext cx="4494623" cy="830997"/>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What do you think would happen to the measurements if instead of having the speaker at moderate volume we use it at very high volume? </a:t>
            </a:r>
            <a:r>
              <a:rPr lang="en-US" sz="1200">
                <a:solidFill>
                  <a:schemeClr val="tx1">
                    <a:lumMod val="65000"/>
                    <a:lumOff val="35000"/>
                  </a:schemeClr>
                </a:solidFill>
                <a:latin typeface="Outfit" pitchFamily="2" charset="0"/>
              </a:rPr>
              <a:t>Formulate </a:t>
            </a:r>
            <a:r>
              <a:rPr lang="en-US" sz="1200" dirty="0">
                <a:solidFill>
                  <a:schemeClr val="tx1">
                    <a:lumMod val="65000"/>
                    <a:lumOff val="35000"/>
                  </a:schemeClr>
                </a:solidFill>
                <a:latin typeface="Outfit" pitchFamily="2" charset="0"/>
              </a:rPr>
              <a:t>your hypothesis and test it using the </a:t>
            </a:r>
            <a:r>
              <a:rPr lang="en-US" sz="1200" dirty="0" err="1">
                <a:solidFill>
                  <a:schemeClr val="tx1">
                    <a:lumMod val="65000"/>
                    <a:lumOff val="35000"/>
                  </a:schemeClr>
                </a:solidFill>
                <a:latin typeface="Outfit" pitchFamily="2" charset="0"/>
              </a:rPr>
              <a:t>Xploris</a:t>
            </a:r>
            <a:r>
              <a:rPr lang="en-US" sz="1200" dirty="0">
                <a:solidFill>
                  <a:schemeClr val="tx1">
                    <a:lumMod val="65000"/>
                    <a:lumOff val="35000"/>
                  </a:schemeClr>
                </a:solidFill>
                <a:latin typeface="Outfit" pitchFamily="2" charset="0"/>
              </a:rPr>
              <a:t> microphone sensor.</a:t>
            </a:r>
            <a:endParaRPr lang="es-MX" sz="1200" dirty="0">
              <a:solidFill>
                <a:schemeClr val="tx1">
                  <a:lumMod val="65000"/>
                  <a:lumOff val="35000"/>
                </a:schemeClr>
              </a:solidFill>
              <a:latin typeface="Outfit" pitchFamily="2" charset="0"/>
            </a:endParaRPr>
          </a:p>
        </p:txBody>
      </p:sp>
      <p:grpSp>
        <p:nvGrpSpPr>
          <p:cNvPr id="2" name="Grupo 1">
            <a:extLst>
              <a:ext uri="{FF2B5EF4-FFF2-40B4-BE49-F238E27FC236}">
                <a16:creationId xmlns:a16="http://schemas.microsoft.com/office/drawing/2014/main" id="{50A295C7-0336-A1BD-4422-7BA3B7632B3C}"/>
              </a:ext>
            </a:extLst>
          </p:cNvPr>
          <p:cNvGrpSpPr/>
          <p:nvPr/>
        </p:nvGrpSpPr>
        <p:grpSpPr>
          <a:xfrm>
            <a:off x="692440" y="1440319"/>
            <a:ext cx="2228313" cy="442980"/>
            <a:chOff x="951703" y="1589244"/>
            <a:chExt cx="1926377" cy="442980"/>
          </a:xfrm>
        </p:grpSpPr>
        <p:sp>
          <p:nvSpPr>
            <p:cNvPr id="3" name="Rectángulo: esquinas redondeadas 2">
              <a:extLst>
                <a:ext uri="{FF2B5EF4-FFF2-40B4-BE49-F238E27FC236}">
                  <a16:creationId xmlns:a16="http://schemas.microsoft.com/office/drawing/2014/main" id="{3095EE43-441F-46A7-F086-032382D4A164}"/>
                </a:ext>
              </a:extLst>
            </p:cNvPr>
            <p:cNvSpPr/>
            <p:nvPr/>
          </p:nvSpPr>
          <p:spPr>
            <a:xfrm>
              <a:off x="951703" y="1589244"/>
              <a:ext cx="1926377" cy="442980"/>
            </a:xfrm>
            <a:prstGeom prst="roundRect">
              <a:avLst>
                <a:gd name="adj" fmla="val 50000"/>
              </a:avLst>
            </a:prstGeom>
            <a:solidFill>
              <a:srgbClr val="5653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Questions</a:t>
              </a:r>
              <a:endParaRPr kumimoji="0" lang="es-MX" sz="1600" b="0" i="0" u="none" strike="noStrike" kern="0" cap="none" spc="0" normalizeH="0" baseline="0" noProof="0" dirty="0">
                <a:ln>
                  <a:noFill/>
                </a:ln>
                <a:solidFill>
                  <a:srgbClr val="FFFFFF"/>
                </a:solidFill>
                <a:effectLs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49F7AFFB-4451-EA0D-0745-AF8D29CBCCAF}"/>
                </a:ext>
              </a:extLst>
            </p:cNvPr>
            <p:cNvSpPr/>
            <p:nvPr/>
          </p:nvSpPr>
          <p:spPr>
            <a:xfrm>
              <a:off x="1021796" y="1659644"/>
              <a:ext cx="26142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565380"/>
                  </a:solidFill>
                  <a:effectLst/>
                  <a:uLnTx/>
                  <a:uFillTx/>
                  <a:latin typeface="Outfit Medium" pitchFamily="2" charset="0"/>
                  <a:ea typeface="+mn-ea"/>
                  <a:cs typeface="+mn-cs"/>
                  <a:sym typeface="Arial"/>
                </a:rPr>
                <a:t>5</a:t>
              </a:r>
              <a:endParaRPr kumimoji="0" lang="es-CL" sz="1200" b="1" i="0" u="none" strike="noStrike" kern="0" cap="none" spc="0" normalizeH="0" baseline="0" noProof="0" dirty="0">
                <a:ln>
                  <a:noFill/>
                </a:ln>
                <a:solidFill>
                  <a:srgbClr val="565380"/>
                </a:solidFill>
                <a:effectLst/>
                <a:uLnTx/>
                <a:uFillTx/>
                <a:latin typeface="Outfit Medium" pitchFamily="2" charset="0"/>
                <a:ea typeface="+mn-ea"/>
                <a:cs typeface="+mn-cs"/>
                <a:sym typeface="Arial"/>
              </a:endParaRPr>
            </a:p>
          </p:txBody>
        </p:sp>
      </p:grpSp>
    </p:spTree>
    <p:extLst>
      <p:ext uri="{BB962C8B-B14F-4D97-AF65-F5344CB8AC3E}">
        <p14:creationId xmlns:p14="http://schemas.microsoft.com/office/powerpoint/2010/main" val="449809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0AE00087-DDEC-4C13-BDAF-67B2057B1423}"/>
              </a:ext>
            </a:extLst>
          </p:cNvPr>
          <p:cNvSpPr/>
          <p:nvPr/>
        </p:nvSpPr>
        <p:spPr>
          <a:xfrm>
            <a:off x="1254065" y="4712396"/>
            <a:ext cx="9936258" cy="1155004"/>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26" name="Rectángulo: esquinas redondeadas 25">
            <a:extLst>
              <a:ext uri="{FF2B5EF4-FFF2-40B4-BE49-F238E27FC236}">
                <a16:creationId xmlns:a16="http://schemas.microsoft.com/office/drawing/2014/main" id="{8EC42075-B20B-4D9C-B6D7-40B8F365FACA}"/>
              </a:ext>
            </a:extLst>
          </p:cNvPr>
          <p:cNvSpPr/>
          <p:nvPr/>
        </p:nvSpPr>
        <p:spPr>
          <a:xfrm>
            <a:off x="1254065" y="3607369"/>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27" name="Grupo 26">
            <a:extLst>
              <a:ext uri="{FF2B5EF4-FFF2-40B4-BE49-F238E27FC236}">
                <a16:creationId xmlns:a16="http://schemas.microsoft.com/office/drawing/2014/main" id="{4C763EFB-706B-4769-980B-CBF21CDE0A65}"/>
              </a:ext>
            </a:extLst>
          </p:cNvPr>
          <p:cNvGrpSpPr/>
          <p:nvPr/>
        </p:nvGrpSpPr>
        <p:grpSpPr>
          <a:xfrm>
            <a:off x="1501107" y="3744265"/>
            <a:ext cx="712493" cy="712493"/>
            <a:chOff x="1573425" y="1903684"/>
            <a:chExt cx="824920" cy="824920"/>
          </a:xfrm>
        </p:grpSpPr>
        <p:sp>
          <p:nvSpPr>
            <p:cNvPr id="28" name="Elipse 27">
              <a:extLst>
                <a:ext uri="{FF2B5EF4-FFF2-40B4-BE49-F238E27FC236}">
                  <a16:creationId xmlns:a16="http://schemas.microsoft.com/office/drawing/2014/main" id="{877BD2AB-BB31-45FE-B385-64E748217751}"/>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29" name="Elipse 28">
              <a:extLst>
                <a:ext uri="{FF2B5EF4-FFF2-40B4-BE49-F238E27FC236}">
                  <a16:creationId xmlns:a16="http://schemas.microsoft.com/office/drawing/2014/main" id="{3123D5E3-3FF4-44A1-B7AB-7A5AA418E9F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
        <p:nvSpPr>
          <p:cNvPr id="25" name="Rectángulo: esquinas redondeadas 24">
            <a:extLst>
              <a:ext uri="{FF2B5EF4-FFF2-40B4-BE49-F238E27FC236}">
                <a16:creationId xmlns:a16="http://schemas.microsoft.com/office/drawing/2014/main" id="{B0C7376E-27F4-4325-A148-C423D67CD166}"/>
              </a:ext>
            </a:extLst>
          </p:cNvPr>
          <p:cNvSpPr/>
          <p:nvPr/>
        </p:nvSpPr>
        <p:spPr>
          <a:xfrm>
            <a:off x="1254065" y="2493680"/>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3" name="Marcador de contenido 2"/>
          <p:cNvSpPr>
            <a:spLocks noGrp="1"/>
          </p:cNvSpPr>
          <p:nvPr>
            <p:ph idx="1"/>
          </p:nvPr>
        </p:nvSpPr>
        <p:spPr>
          <a:xfrm>
            <a:off x="2460641" y="2630576"/>
            <a:ext cx="8372142" cy="712494"/>
          </a:xfrm>
        </p:spPr>
        <p:txBody>
          <a:bodyPr anchor="ctr">
            <a:normAutofit/>
          </a:bodyPr>
          <a:lstStyle/>
          <a:p>
            <a:pPr marL="0" indent="0" algn="just">
              <a:buNone/>
            </a:pPr>
            <a:r>
              <a:rPr lang="en-US" sz="1400" dirty="0">
                <a:solidFill>
                  <a:schemeClr val="tx1">
                    <a:lumMod val="65000"/>
                    <a:lumOff val="35000"/>
                  </a:schemeClr>
                </a:solidFill>
                <a:latin typeface="Outfit Medium" pitchFamily="2" charset="0"/>
              </a:rPr>
              <a:t>We use the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sound sensor to study the sound intensity produced by a speaker.</a:t>
            </a:r>
            <a:endParaRPr lang="es-CL" sz="1400" dirty="0">
              <a:solidFill>
                <a:schemeClr val="tx1">
                  <a:lumMod val="65000"/>
                  <a:lumOff val="35000"/>
                </a:schemeClr>
              </a:solidFill>
              <a:latin typeface="Outfit Medium" pitchFamily="2" charset="0"/>
            </a:endParaRPr>
          </a:p>
        </p:txBody>
      </p:sp>
      <p:sp>
        <p:nvSpPr>
          <p:cNvPr id="4" name="Rectángulo 3">
            <a:extLst>
              <a:ext uri="{FF2B5EF4-FFF2-40B4-BE49-F238E27FC236}">
                <a16:creationId xmlns:a16="http://schemas.microsoft.com/office/drawing/2014/main" id="{6D49D38B-4068-4506-80C6-C6DCA0EF5AD0}"/>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a:hlinkClick r:id="" action="ppaction://hlinkshowjump?jump=previousslide"/>
            <a:extLst>
              <a:ext uri="{FF2B5EF4-FFF2-40B4-BE49-F238E27FC236}">
                <a16:creationId xmlns:a16="http://schemas.microsoft.com/office/drawing/2014/main" id="{F4647E07-42AC-41AE-8C42-FB95FD3846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6" name="Imagen 5">
            <a:hlinkClick r:id="rId3" action="ppaction://hlinksldjump"/>
            <a:extLst>
              <a:ext uri="{FF2B5EF4-FFF2-40B4-BE49-F238E27FC236}">
                <a16:creationId xmlns:a16="http://schemas.microsoft.com/office/drawing/2014/main" id="{60B25C88-DE08-481A-847E-2C1E8CFC18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7" name="Imagen 6">
            <a:hlinkClick r:id="" action="ppaction://hlinkshowjump?jump=nextslide"/>
            <a:extLst>
              <a:ext uri="{FF2B5EF4-FFF2-40B4-BE49-F238E27FC236}">
                <a16:creationId xmlns:a16="http://schemas.microsoft.com/office/drawing/2014/main" id="{1CE3F45F-0FA0-49B6-92B3-059A558E9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8" name="Imagen 7">
            <a:extLst>
              <a:ext uri="{FF2B5EF4-FFF2-40B4-BE49-F238E27FC236}">
                <a16:creationId xmlns:a16="http://schemas.microsoft.com/office/drawing/2014/main" id="{722CB578-4187-46D7-9955-396132B434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9" name="Grupo 8">
            <a:extLst>
              <a:ext uri="{FF2B5EF4-FFF2-40B4-BE49-F238E27FC236}">
                <a16:creationId xmlns:a16="http://schemas.microsoft.com/office/drawing/2014/main" id="{B4FBFF2A-2726-449A-8F9C-21DFEE22E218}"/>
              </a:ext>
            </a:extLst>
          </p:cNvPr>
          <p:cNvGrpSpPr/>
          <p:nvPr/>
        </p:nvGrpSpPr>
        <p:grpSpPr>
          <a:xfrm>
            <a:off x="692441" y="1440319"/>
            <a:ext cx="3636368" cy="442980"/>
            <a:chOff x="951703" y="1589244"/>
            <a:chExt cx="3636368" cy="442980"/>
          </a:xfrm>
        </p:grpSpPr>
        <p:sp>
          <p:nvSpPr>
            <p:cNvPr id="10" name="Rectángulo: esquinas redondeadas 9">
              <a:extLst>
                <a:ext uri="{FF2B5EF4-FFF2-40B4-BE49-F238E27FC236}">
                  <a16:creationId xmlns:a16="http://schemas.microsoft.com/office/drawing/2014/main" id="{A6C75E18-0FAA-4554-B48E-858291BF5C9D}"/>
                </a:ext>
              </a:extLst>
            </p:cNvPr>
            <p:cNvSpPr/>
            <p:nvPr/>
          </p:nvSpPr>
          <p:spPr>
            <a:xfrm>
              <a:off x="951703" y="1589244"/>
              <a:ext cx="3636368" cy="442980"/>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11" name="Elipse 10">
              <a:extLst>
                <a:ext uri="{FF2B5EF4-FFF2-40B4-BE49-F238E27FC236}">
                  <a16:creationId xmlns:a16="http://schemas.microsoft.com/office/drawing/2014/main" id="{F40C0D20-F4AC-4377-9B8B-29C7A091FE66}"/>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DD2120"/>
                  </a:solidFill>
                  <a:latin typeface="Outfit Medium" pitchFamily="2" charset="0"/>
                </a:rPr>
                <a:t>6</a:t>
              </a:r>
              <a:endParaRPr lang="es-CL" sz="1200" b="1" dirty="0">
                <a:solidFill>
                  <a:srgbClr val="DD2120"/>
                </a:solidFill>
                <a:latin typeface="Outfit Medium" pitchFamily="2" charset="0"/>
              </a:endParaRPr>
            </a:p>
          </p:txBody>
        </p:sp>
      </p:grpSp>
      <p:grpSp>
        <p:nvGrpSpPr>
          <p:cNvPr id="17" name="Grupo 16">
            <a:extLst>
              <a:ext uri="{FF2B5EF4-FFF2-40B4-BE49-F238E27FC236}">
                <a16:creationId xmlns:a16="http://schemas.microsoft.com/office/drawing/2014/main" id="{4A1F588E-BA30-4F39-A287-F72D0FA7F773}"/>
              </a:ext>
            </a:extLst>
          </p:cNvPr>
          <p:cNvGrpSpPr/>
          <p:nvPr/>
        </p:nvGrpSpPr>
        <p:grpSpPr>
          <a:xfrm>
            <a:off x="1501107" y="2630576"/>
            <a:ext cx="712493" cy="712493"/>
            <a:chOff x="1573425" y="1903684"/>
            <a:chExt cx="824920" cy="824920"/>
          </a:xfrm>
        </p:grpSpPr>
        <p:sp>
          <p:nvSpPr>
            <p:cNvPr id="18" name="Elipse 17">
              <a:extLst>
                <a:ext uri="{FF2B5EF4-FFF2-40B4-BE49-F238E27FC236}">
                  <a16:creationId xmlns:a16="http://schemas.microsoft.com/office/drawing/2014/main" id="{94C57005-9BB4-4977-AEB1-900780E218C5}"/>
                </a:ext>
              </a:extLst>
            </p:cNvPr>
            <p:cNvSpPr/>
            <p:nvPr/>
          </p:nvSpPr>
          <p:spPr>
            <a:xfrm rot="10800000">
              <a:off x="1573425" y="1903684"/>
              <a:ext cx="824920" cy="824920"/>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19" name="Elipse 18">
              <a:extLst>
                <a:ext uri="{FF2B5EF4-FFF2-40B4-BE49-F238E27FC236}">
                  <a16:creationId xmlns:a16="http://schemas.microsoft.com/office/drawing/2014/main" id="{AE7D7C56-A2BA-4D3F-88B3-78FCB92E6E27}"/>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
        <p:nvSpPr>
          <p:cNvPr id="23" name="Rectángulo 22">
            <a:extLst>
              <a:ext uri="{FF2B5EF4-FFF2-40B4-BE49-F238E27FC236}">
                <a16:creationId xmlns:a16="http://schemas.microsoft.com/office/drawing/2014/main" id="{33A109CD-6E4D-4F3C-956F-9E6D413D933A}"/>
              </a:ext>
            </a:extLst>
          </p:cNvPr>
          <p:cNvSpPr/>
          <p:nvPr/>
        </p:nvSpPr>
        <p:spPr>
          <a:xfrm>
            <a:off x="2460641" y="3838901"/>
            <a:ext cx="8372142" cy="307777"/>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analyzed the data to establish the relationship between distance from the speaker and sound intensity.</a:t>
            </a:r>
            <a:endParaRPr lang="es-CL" dirty="0">
              <a:solidFill>
                <a:schemeClr val="tx1">
                  <a:lumMod val="65000"/>
                  <a:lumOff val="35000"/>
                </a:schemeClr>
              </a:solidFill>
              <a:latin typeface="Outfit Medium" pitchFamily="2" charset="0"/>
            </a:endParaRPr>
          </a:p>
        </p:txBody>
      </p:sp>
      <p:sp>
        <p:nvSpPr>
          <p:cNvPr id="24" name="Rectángulo 23">
            <a:extLst>
              <a:ext uri="{FF2B5EF4-FFF2-40B4-BE49-F238E27FC236}">
                <a16:creationId xmlns:a16="http://schemas.microsoft.com/office/drawing/2014/main" id="{3C5557A0-34B6-46BD-A680-3A084E774441}"/>
              </a:ext>
            </a:extLst>
          </p:cNvPr>
          <p:cNvSpPr/>
          <p:nvPr/>
        </p:nvSpPr>
        <p:spPr>
          <a:xfrm>
            <a:off x="2460641" y="4920566"/>
            <a:ext cx="8372142" cy="738664"/>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answered questions by analyzing the values obtained, as well as investigating how hearing occurs and what happens when we are exposed to loud sounds. Finally, we changed the volume of the speaker and repeated the experiment to see if there were any differences.</a:t>
            </a:r>
            <a:endParaRPr lang="es-CL" sz="1400" dirty="0">
              <a:solidFill>
                <a:schemeClr val="tx1">
                  <a:lumMod val="65000"/>
                  <a:lumOff val="35000"/>
                </a:schemeClr>
              </a:solidFill>
              <a:latin typeface="Outfit Medium" pitchFamily="2" charset="0"/>
            </a:endParaRPr>
          </a:p>
        </p:txBody>
      </p:sp>
      <p:grpSp>
        <p:nvGrpSpPr>
          <p:cNvPr id="31" name="Grupo 30">
            <a:extLst>
              <a:ext uri="{FF2B5EF4-FFF2-40B4-BE49-F238E27FC236}">
                <a16:creationId xmlns:a16="http://schemas.microsoft.com/office/drawing/2014/main" id="{6082C59A-0430-491C-9E6A-D45E3CC71B8B}"/>
              </a:ext>
            </a:extLst>
          </p:cNvPr>
          <p:cNvGrpSpPr/>
          <p:nvPr/>
        </p:nvGrpSpPr>
        <p:grpSpPr>
          <a:xfrm>
            <a:off x="1501107" y="4849292"/>
            <a:ext cx="712493" cy="712493"/>
            <a:chOff x="1573425" y="1903684"/>
            <a:chExt cx="824920" cy="824920"/>
          </a:xfrm>
        </p:grpSpPr>
        <p:sp>
          <p:nvSpPr>
            <p:cNvPr id="32" name="Elipse 31">
              <a:extLst>
                <a:ext uri="{FF2B5EF4-FFF2-40B4-BE49-F238E27FC236}">
                  <a16:creationId xmlns:a16="http://schemas.microsoft.com/office/drawing/2014/main" id="{C3A6CF8A-FAD5-4427-841A-C7BD29C6E08F}"/>
                </a:ext>
              </a:extLst>
            </p:cNvPr>
            <p:cNvSpPr/>
            <p:nvPr/>
          </p:nvSpPr>
          <p:spPr>
            <a:xfrm rot="10800000">
              <a:off x="1573425" y="1903684"/>
              <a:ext cx="824920" cy="824920"/>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33" name="Elipse 32">
              <a:extLst>
                <a:ext uri="{FF2B5EF4-FFF2-40B4-BE49-F238E27FC236}">
                  <a16:creationId xmlns:a16="http://schemas.microsoft.com/office/drawing/2014/main" id="{5A732E29-EF24-41BE-9786-807D0CA0615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Tree>
    <p:extLst>
      <p:ext uri="{BB962C8B-B14F-4D97-AF65-F5344CB8AC3E}">
        <p14:creationId xmlns:p14="http://schemas.microsoft.com/office/powerpoint/2010/main" val="398576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5911BB92-FC29-4333-8B65-7BF838D6EE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81" y="555258"/>
            <a:ext cx="3267450" cy="907781"/>
          </a:xfrm>
          <a:prstGeom prst="rect">
            <a:avLst/>
          </a:prstGeom>
        </p:spPr>
      </p:pic>
      <p:pic>
        <p:nvPicPr>
          <p:cNvPr id="16" name="Imagen 15">
            <a:extLst>
              <a:ext uri="{FF2B5EF4-FFF2-40B4-BE49-F238E27FC236}">
                <a16:creationId xmlns:a16="http://schemas.microsoft.com/office/drawing/2014/main" id="{7D0BDC88-DAE7-4069-842D-4C6C732F06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8629" y="3733827"/>
            <a:ext cx="2500124" cy="803008"/>
          </a:xfrm>
          <a:prstGeom prst="rect">
            <a:avLst/>
          </a:prstGeom>
        </p:spPr>
      </p:pic>
      <p:sp>
        <p:nvSpPr>
          <p:cNvPr id="17" name="Título 1">
            <a:extLst>
              <a:ext uri="{FF2B5EF4-FFF2-40B4-BE49-F238E27FC236}">
                <a16:creationId xmlns:a16="http://schemas.microsoft.com/office/drawing/2014/main" id="{494D5BAE-793C-4A9C-8ACE-E61C95FD8A2C}"/>
              </a:ext>
            </a:extLst>
          </p:cNvPr>
          <p:cNvSpPr txBox="1">
            <a:spLocks/>
          </p:cNvSpPr>
          <p:nvPr/>
        </p:nvSpPr>
        <p:spPr>
          <a:xfrm>
            <a:off x="9200271" y="4536835"/>
            <a:ext cx="2418482" cy="3555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SCIENCES</a:t>
            </a:r>
          </a:p>
        </p:txBody>
      </p:sp>
      <p:sp>
        <p:nvSpPr>
          <p:cNvPr id="6" name="Título 1">
            <a:extLst>
              <a:ext uri="{FF2B5EF4-FFF2-40B4-BE49-F238E27FC236}">
                <a16:creationId xmlns:a16="http://schemas.microsoft.com/office/drawing/2014/main" id="{DDC2DCE5-FB1C-483A-9602-FFEAD40F319F}"/>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dirty="0">
                <a:solidFill>
                  <a:schemeClr val="bg1"/>
                </a:solidFill>
                <a:latin typeface="Outfit Medium" pitchFamily="2" charset="0"/>
              </a:rPr>
              <a:t>How loud: I can't hear you!</a:t>
            </a:r>
            <a:endParaRPr lang="es-CL" sz="1800" dirty="0">
              <a:solidFill>
                <a:schemeClr val="bg1"/>
              </a:solidFill>
              <a:latin typeface="Outfit Medium" pitchFamily="2" charset="0"/>
            </a:endParaRPr>
          </a:p>
        </p:txBody>
      </p:sp>
    </p:spTree>
    <p:extLst>
      <p:ext uri="{BB962C8B-B14F-4D97-AF65-F5344CB8AC3E}">
        <p14:creationId xmlns:p14="http://schemas.microsoft.com/office/powerpoint/2010/main" val="274615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B1F95398-100E-4615-8465-885D908BFF20}"/>
              </a:ext>
            </a:extLst>
          </p:cNvPr>
          <p:cNvSpPr/>
          <p:nvPr/>
        </p:nvSpPr>
        <p:spPr>
          <a:xfrm>
            <a:off x="0" y="-155"/>
            <a:ext cx="5574471" cy="6858156"/>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esquinas redondeadas 1">
            <a:hlinkClick r:id="rId2" action="ppaction://hlinksldjump"/>
            <a:extLst>
              <a:ext uri="{FF2B5EF4-FFF2-40B4-BE49-F238E27FC236}">
                <a16:creationId xmlns:a16="http://schemas.microsoft.com/office/drawing/2014/main" id="{40AA67C2-F90D-4FA1-9C39-A9B5A2000432}"/>
              </a:ext>
            </a:extLst>
          </p:cNvPr>
          <p:cNvSpPr/>
          <p:nvPr/>
        </p:nvSpPr>
        <p:spPr>
          <a:xfrm>
            <a:off x="7484250" y="1535226"/>
            <a:ext cx="3658671" cy="654718"/>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12" name="Rectángulo: esquinas redondeadas 11">
            <a:hlinkClick r:id="rId3" action="ppaction://hlinksldjump"/>
            <a:extLst>
              <a:ext uri="{FF2B5EF4-FFF2-40B4-BE49-F238E27FC236}">
                <a16:creationId xmlns:a16="http://schemas.microsoft.com/office/drawing/2014/main" id="{EEF09189-B792-4B1B-B9E7-9F2AF5A85DEC}"/>
              </a:ext>
            </a:extLst>
          </p:cNvPr>
          <p:cNvSpPr/>
          <p:nvPr/>
        </p:nvSpPr>
        <p:spPr>
          <a:xfrm>
            <a:off x="7484244" y="3013476"/>
            <a:ext cx="3658671" cy="654718"/>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CL" sz="1600" dirty="0">
              <a:highlight>
                <a:srgbClr val="C0C0C0"/>
              </a:highlight>
              <a:latin typeface="Outfit Medium" pitchFamily="2" charset="0"/>
            </a:endParaRPr>
          </a:p>
        </p:txBody>
      </p:sp>
      <p:sp>
        <p:nvSpPr>
          <p:cNvPr id="13" name="Rectángulo: esquinas redondeadas 12">
            <a:hlinkClick r:id="rId3" action="ppaction://hlinksldjump"/>
            <a:extLst>
              <a:ext uri="{FF2B5EF4-FFF2-40B4-BE49-F238E27FC236}">
                <a16:creationId xmlns:a16="http://schemas.microsoft.com/office/drawing/2014/main" id="{31F160CD-BD93-446D-9A44-674E6056E9B4}"/>
              </a:ext>
            </a:extLst>
          </p:cNvPr>
          <p:cNvSpPr/>
          <p:nvPr/>
        </p:nvSpPr>
        <p:spPr>
          <a:xfrm>
            <a:off x="7484244" y="3743891"/>
            <a:ext cx="3658671" cy="654718"/>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14" name="Rectángulo: esquinas redondeadas 13">
            <a:hlinkClick r:id="rId4" action="ppaction://hlinksldjump"/>
            <a:extLst>
              <a:ext uri="{FF2B5EF4-FFF2-40B4-BE49-F238E27FC236}">
                <a16:creationId xmlns:a16="http://schemas.microsoft.com/office/drawing/2014/main" id="{244300A7-3605-4C7F-9466-A31B1F070440}"/>
              </a:ext>
            </a:extLst>
          </p:cNvPr>
          <p:cNvSpPr/>
          <p:nvPr/>
        </p:nvSpPr>
        <p:spPr>
          <a:xfrm>
            <a:off x="7484244" y="4491722"/>
            <a:ext cx="3658671" cy="654718"/>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CL" sz="1600" dirty="0">
              <a:highlight>
                <a:srgbClr val="C0C0C0"/>
              </a:highlight>
              <a:latin typeface="Outfit Medium" pitchFamily="2" charset="0"/>
            </a:endParaRPr>
          </a:p>
        </p:txBody>
      </p:sp>
      <p:sp>
        <p:nvSpPr>
          <p:cNvPr id="9" name="Elipse 8">
            <a:extLst>
              <a:ext uri="{FF2B5EF4-FFF2-40B4-BE49-F238E27FC236}">
                <a16:creationId xmlns:a16="http://schemas.microsoft.com/office/drawing/2014/main" id="{63A73AD6-497B-47F1-802B-6F0A13293B46}"/>
              </a:ext>
            </a:extLst>
          </p:cNvPr>
          <p:cNvSpPr/>
          <p:nvPr/>
        </p:nvSpPr>
        <p:spPr>
          <a:xfrm>
            <a:off x="6617531" y="1535226"/>
            <a:ext cx="654717" cy="654717"/>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1</a:t>
            </a:r>
            <a:endParaRPr lang="es-CL" b="1" dirty="0">
              <a:solidFill>
                <a:schemeClr val="bg1"/>
              </a:solidFill>
              <a:latin typeface="Outfit Medium" pitchFamily="2" charset="0"/>
            </a:endParaRPr>
          </a:p>
        </p:txBody>
      </p:sp>
      <p:sp>
        <p:nvSpPr>
          <p:cNvPr id="11" name="Rectángulo: esquinas redondeadas 10">
            <a:hlinkClick r:id="rId5" action="ppaction://hlinksldjump"/>
            <a:extLst>
              <a:ext uri="{FF2B5EF4-FFF2-40B4-BE49-F238E27FC236}">
                <a16:creationId xmlns:a16="http://schemas.microsoft.com/office/drawing/2014/main" id="{BAA5A445-73A3-436C-A6AC-79DC3BB89D3E}"/>
              </a:ext>
            </a:extLst>
          </p:cNvPr>
          <p:cNvSpPr/>
          <p:nvPr/>
        </p:nvSpPr>
        <p:spPr>
          <a:xfrm>
            <a:off x="7484245" y="2283059"/>
            <a:ext cx="3658671" cy="654718"/>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1" name="Elipse 20">
            <a:extLst>
              <a:ext uri="{FF2B5EF4-FFF2-40B4-BE49-F238E27FC236}">
                <a16:creationId xmlns:a16="http://schemas.microsoft.com/office/drawing/2014/main" id="{42F41092-FADC-49F2-A7FF-376D98EDC94F}"/>
              </a:ext>
            </a:extLst>
          </p:cNvPr>
          <p:cNvSpPr/>
          <p:nvPr/>
        </p:nvSpPr>
        <p:spPr>
          <a:xfrm>
            <a:off x="6617531" y="2283058"/>
            <a:ext cx="654717" cy="654717"/>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2</a:t>
            </a:r>
            <a:endParaRPr lang="es-CL" b="1" dirty="0">
              <a:solidFill>
                <a:schemeClr val="bg1"/>
              </a:solidFill>
              <a:latin typeface="Outfit Medium" pitchFamily="2" charset="0"/>
            </a:endParaRPr>
          </a:p>
        </p:txBody>
      </p:sp>
      <p:sp>
        <p:nvSpPr>
          <p:cNvPr id="22" name="Elipse 21">
            <a:extLst>
              <a:ext uri="{FF2B5EF4-FFF2-40B4-BE49-F238E27FC236}">
                <a16:creationId xmlns:a16="http://schemas.microsoft.com/office/drawing/2014/main" id="{5D5FF9A7-8176-4F33-BD9D-4E0D6495A34C}"/>
              </a:ext>
            </a:extLst>
          </p:cNvPr>
          <p:cNvSpPr/>
          <p:nvPr/>
        </p:nvSpPr>
        <p:spPr>
          <a:xfrm>
            <a:off x="6617531" y="3013474"/>
            <a:ext cx="654717" cy="654717"/>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3</a:t>
            </a:r>
            <a:endParaRPr lang="es-CL" b="1" dirty="0">
              <a:solidFill>
                <a:schemeClr val="bg1"/>
              </a:solidFill>
              <a:latin typeface="Outfit Medium" pitchFamily="2" charset="0"/>
            </a:endParaRPr>
          </a:p>
        </p:txBody>
      </p:sp>
      <p:sp>
        <p:nvSpPr>
          <p:cNvPr id="24" name="Elipse 23">
            <a:extLst>
              <a:ext uri="{FF2B5EF4-FFF2-40B4-BE49-F238E27FC236}">
                <a16:creationId xmlns:a16="http://schemas.microsoft.com/office/drawing/2014/main" id="{5F2497C1-1DF2-4C6E-B23D-3E66D705F826}"/>
              </a:ext>
            </a:extLst>
          </p:cNvPr>
          <p:cNvSpPr/>
          <p:nvPr/>
        </p:nvSpPr>
        <p:spPr>
          <a:xfrm>
            <a:off x="6617531" y="3743888"/>
            <a:ext cx="654717" cy="654717"/>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4</a:t>
            </a:r>
            <a:endParaRPr lang="es-CL" b="1" dirty="0">
              <a:solidFill>
                <a:schemeClr val="bg1"/>
              </a:solidFill>
              <a:latin typeface="Outfit Medium" pitchFamily="2" charset="0"/>
            </a:endParaRPr>
          </a:p>
        </p:txBody>
      </p:sp>
      <p:sp>
        <p:nvSpPr>
          <p:cNvPr id="25" name="Elipse 24">
            <a:extLst>
              <a:ext uri="{FF2B5EF4-FFF2-40B4-BE49-F238E27FC236}">
                <a16:creationId xmlns:a16="http://schemas.microsoft.com/office/drawing/2014/main" id="{C01B7B2E-3CEE-42D0-86E3-2050B30DFC6A}"/>
              </a:ext>
            </a:extLst>
          </p:cNvPr>
          <p:cNvSpPr/>
          <p:nvPr/>
        </p:nvSpPr>
        <p:spPr>
          <a:xfrm>
            <a:off x="6617532" y="4491722"/>
            <a:ext cx="654717" cy="654717"/>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5</a:t>
            </a:r>
            <a:endParaRPr lang="es-CL" b="1" dirty="0">
              <a:solidFill>
                <a:schemeClr val="bg1"/>
              </a:solidFill>
              <a:latin typeface="Outfit Medium" pitchFamily="2" charset="0"/>
            </a:endParaRPr>
          </a:p>
        </p:txBody>
      </p:sp>
      <p:pic>
        <p:nvPicPr>
          <p:cNvPr id="18" name="Imagen 17">
            <a:extLst>
              <a:ext uri="{FF2B5EF4-FFF2-40B4-BE49-F238E27FC236}">
                <a16:creationId xmlns:a16="http://schemas.microsoft.com/office/drawing/2014/main" id="{BC9E59C6-5B9E-43AD-AB60-E9A7AF4540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850" y="5894271"/>
            <a:ext cx="1802449" cy="500766"/>
          </a:xfrm>
          <a:prstGeom prst="rect">
            <a:avLst/>
          </a:prstGeom>
        </p:spPr>
      </p:pic>
      <p:sp>
        <p:nvSpPr>
          <p:cNvPr id="4" name="Título 1">
            <a:extLst>
              <a:ext uri="{FF2B5EF4-FFF2-40B4-BE49-F238E27FC236}">
                <a16:creationId xmlns:a16="http://schemas.microsoft.com/office/drawing/2014/main" id="{C5F25A59-1C2E-41A4-931A-C611D602B75E}"/>
              </a:ext>
            </a:extLst>
          </p:cNvPr>
          <p:cNvSpPr txBox="1">
            <a:spLocks/>
          </p:cNvSpPr>
          <p:nvPr/>
        </p:nvSpPr>
        <p:spPr>
          <a:xfrm>
            <a:off x="5918285" y="656711"/>
            <a:ext cx="5973668" cy="4815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1600" dirty="0">
                <a:solidFill>
                  <a:srgbClr val="026C4E"/>
                </a:solidFill>
                <a:latin typeface="Outfit Medium" pitchFamily="2" charset="0"/>
              </a:rPr>
              <a:t>I CAN'T HEAR YOU!</a:t>
            </a:r>
            <a:endParaRPr lang="es-CL" sz="1600" dirty="0">
              <a:solidFill>
                <a:srgbClr val="026C4E"/>
              </a:solidFill>
              <a:latin typeface="Outfit Medium" pitchFamily="2" charset="0"/>
            </a:endParaRPr>
          </a:p>
        </p:txBody>
      </p:sp>
      <p:pic>
        <p:nvPicPr>
          <p:cNvPr id="36" name="Imagen 35">
            <a:extLst>
              <a:ext uri="{FF2B5EF4-FFF2-40B4-BE49-F238E27FC236}">
                <a16:creationId xmlns:a16="http://schemas.microsoft.com/office/drawing/2014/main" id="{2D1EB9A2-4493-4C2A-8D3B-D523D48ED4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0075" y="2613384"/>
            <a:ext cx="2857308" cy="917731"/>
          </a:xfrm>
          <a:prstGeom prst="rect">
            <a:avLst/>
          </a:prstGeom>
        </p:spPr>
      </p:pic>
      <p:sp>
        <p:nvSpPr>
          <p:cNvPr id="37" name="Título 1">
            <a:extLst>
              <a:ext uri="{FF2B5EF4-FFF2-40B4-BE49-F238E27FC236}">
                <a16:creationId xmlns:a16="http://schemas.microsoft.com/office/drawing/2014/main" id="{602B3B6B-5B58-4B56-8535-054478D638B2}"/>
              </a:ext>
            </a:extLst>
          </p:cNvPr>
          <p:cNvSpPr txBox="1">
            <a:spLocks/>
          </p:cNvSpPr>
          <p:nvPr/>
        </p:nvSpPr>
        <p:spPr>
          <a:xfrm>
            <a:off x="1466728" y="3531115"/>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L" sz="2800" b="1" dirty="0">
                <a:solidFill>
                  <a:srgbClr val="F2DCC7"/>
                </a:solidFill>
                <a:latin typeface="Outfit Medium" pitchFamily="2" charset="0"/>
              </a:rPr>
              <a:t>SCIENCES</a:t>
            </a:r>
          </a:p>
        </p:txBody>
      </p:sp>
      <p:sp>
        <p:nvSpPr>
          <p:cNvPr id="38" name="Rectángulo: esquinas redondeadas 37">
            <a:hlinkClick r:id="rId8" action="ppaction://hlinksldjump"/>
            <a:extLst>
              <a:ext uri="{FF2B5EF4-FFF2-40B4-BE49-F238E27FC236}">
                <a16:creationId xmlns:a16="http://schemas.microsoft.com/office/drawing/2014/main" id="{B6E6C5A6-8317-4C86-B53D-CF02AAEF6B21}"/>
              </a:ext>
            </a:extLst>
          </p:cNvPr>
          <p:cNvSpPr/>
          <p:nvPr/>
        </p:nvSpPr>
        <p:spPr>
          <a:xfrm>
            <a:off x="7484243" y="5239553"/>
            <a:ext cx="3658671" cy="654718"/>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39" name="Elipse 38">
            <a:extLst>
              <a:ext uri="{FF2B5EF4-FFF2-40B4-BE49-F238E27FC236}">
                <a16:creationId xmlns:a16="http://schemas.microsoft.com/office/drawing/2014/main" id="{D330CD3C-47C5-48FA-BA32-FAE20B702643}"/>
              </a:ext>
            </a:extLst>
          </p:cNvPr>
          <p:cNvSpPr/>
          <p:nvPr/>
        </p:nvSpPr>
        <p:spPr>
          <a:xfrm>
            <a:off x="6617531" y="5239553"/>
            <a:ext cx="654717" cy="654717"/>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6</a:t>
            </a:r>
            <a:endParaRPr lang="es-CL" b="1" dirty="0">
              <a:solidFill>
                <a:schemeClr val="bg1"/>
              </a:solidFill>
              <a:latin typeface="Outfit Medium" pitchFamily="2" charset="0"/>
            </a:endParaRPr>
          </a:p>
        </p:txBody>
      </p:sp>
    </p:spTree>
    <p:extLst>
      <p:ext uri="{BB962C8B-B14F-4D97-AF65-F5344CB8AC3E}">
        <p14:creationId xmlns:p14="http://schemas.microsoft.com/office/powerpoint/2010/main" val="314430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redondeadas 13">
            <a:extLst>
              <a:ext uri="{FF2B5EF4-FFF2-40B4-BE49-F238E27FC236}">
                <a16:creationId xmlns:a16="http://schemas.microsoft.com/office/drawing/2014/main" id="{E1F95FAB-CC49-4D6C-BF3A-2E6FA9A6D565}"/>
              </a:ext>
            </a:extLst>
          </p:cNvPr>
          <p:cNvSpPr/>
          <p:nvPr/>
        </p:nvSpPr>
        <p:spPr>
          <a:xfrm>
            <a:off x="6190700" y="1589244"/>
            <a:ext cx="4979504" cy="3806544"/>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6" name="Rectángulo 25">
            <a:extLst>
              <a:ext uri="{FF2B5EF4-FFF2-40B4-BE49-F238E27FC236}">
                <a16:creationId xmlns:a16="http://schemas.microsoft.com/office/drawing/2014/main" id="{AE1FC77A-D02E-4EA5-A36A-ABB61F267C3E}"/>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03978477-44D8-4127-B477-391A3CE34313}"/>
              </a:ext>
            </a:extLst>
          </p:cNvPr>
          <p:cNvSpPr txBox="1"/>
          <p:nvPr/>
        </p:nvSpPr>
        <p:spPr>
          <a:xfrm>
            <a:off x="951703" y="2211665"/>
            <a:ext cx="4979504" cy="2031325"/>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Have you ever seen two people talking to each other and wanted to hear what they were saying, but couldn't? Either because they are talking too quietly or because they are too far away, sometimes we simply can't hear the sound</a:t>
            </a:r>
            <a:r>
              <a:rPr lang="es-CL" sz="1400" dirty="0">
                <a:solidFill>
                  <a:schemeClr val="tx1">
                    <a:lumMod val="65000"/>
                    <a:lumOff val="35000"/>
                  </a:schemeClr>
                </a:solidFill>
                <a:latin typeface="Outfit" pitchFamily="2" charset="0"/>
              </a:rPr>
              <a:t>.</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In this lesson you will study the relationship between sound and distance, using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microphone sensor.</a:t>
            </a:r>
            <a:r>
              <a:rPr lang="es-CL" sz="1400" dirty="0">
                <a:solidFill>
                  <a:schemeClr val="tx1">
                    <a:lumMod val="65000"/>
                    <a:lumOff val="35000"/>
                  </a:schemeClr>
                </a:solidFill>
                <a:latin typeface="Outfit" pitchFamily="2" charset="0"/>
              </a:rPr>
              <a:t> </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The question you will answer will be:</a:t>
            </a:r>
            <a:endParaRPr lang="es-CL" sz="1400" dirty="0">
              <a:solidFill>
                <a:schemeClr val="tx1">
                  <a:lumMod val="65000"/>
                  <a:lumOff val="35000"/>
                </a:schemeClr>
              </a:solidFill>
              <a:latin typeface="Outfit" pitchFamily="2" charset="0"/>
            </a:endParaRPr>
          </a:p>
        </p:txBody>
      </p:sp>
      <p:pic>
        <p:nvPicPr>
          <p:cNvPr id="6" name="Imagen 5">
            <a:hlinkClick r:id="" action="ppaction://hlinkshowjump?jump=previousslide"/>
            <a:extLst>
              <a:ext uri="{FF2B5EF4-FFF2-40B4-BE49-F238E27FC236}">
                <a16:creationId xmlns:a16="http://schemas.microsoft.com/office/drawing/2014/main" id="{0A2D01A1-31CB-4F32-BA69-763AF980D0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10" name="Imagen 9">
            <a:hlinkClick r:id="rId3" action="ppaction://hlinksldjump"/>
            <a:extLst>
              <a:ext uri="{FF2B5EF4-FFF2-40B4-BE49-F238E27FC236}">
                <a16:creationId xmlns:a16="http://schemas.microsoft.com/office/drawing/2014/main" id="{02DB1A94-2231-4685-99C5-53BE4FB2A6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13" name="Imagen 12">
            <a:hlinkClick r:id="" action="ppaction://hlinkshowjump?jump=nextslide"/>
            <a:extLst>
              <a:ext uri="{FF2B5EF4-FFF2-40B4-BE49-F238E27FC236}">
                <a16:creationId xmlns:a16="http://schemas.microsoft.com/office/drawing/2014/main" id="{761C0C95-8ECE-40D2-A289-5C9AEFB251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sp>
        <p:nvSpPr>
          <p:cNvPr id="25" name="Rectángulo: esquinas redondeadas 24">
            <a:extLst>
              <a:ext uri="{FF2B5EF4-FFF2-40B4-BE49-F238E27FC236}">
                <a16:creationId xmlns:a16="http://schemas.microsoft.com/office/drawing/2014/main" id="{D5764C50-BC06-4A72-A965-1DB3F72DF660}"/>
              </a:ext>
            </a:extLst>
          </p:cNvPr>
          <p:cNvSpPr/>
          <p:nvPr/>
        </p:nvSpPr>
        <p:spPr>
          <a:xfrm>
            <a:off x="1825031" y="5575229"/>
            <a:ext cx="8541938" cy="541493"/>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How does the sound change as I get closer to the source?</a:t>
            </a:r>
            <a:endParaRPr lang="en-US" sz="1400" dirty="0"/>
          </a:p>
        </p:txBody>
      </p:sp>
      <p:pic>
        <p:nvPicPr>
          <p:cNvPr id="29" name="Imagen 28">
            <a:extLst>
              <a:ext uri="{FF2B5EF4-FFF2-40B4-BE49-F238E27FC236}">
                <a16:creationId xmlns:a16="http://schemas.microsoft.com/office/drawing/2014/main" id="{21FA532C-7D6F-43CC-ACDF-E80EB21A4E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4" name="Grupo 33">
            <a:extLst>
              <a:ext uri="{FF2B5EF4-FFF2-40B4-BE49-F238E27FC236}">
                <a16:creationId xmlns:a16="http://schemas.microsoft.com/office/drawing/2014/main" id="{B04C7C13-7688-4ECB-880B-8296B18F6F9A}"/>
              </a:ext>
            </a:extLst>
          </p:cNvPr>
          <p:cNvGrpSpPr/>
          <p:nvPr/>
        </p:nvGrpSpPr>
        <p:grpSpPr>
          <a:xfrm>
            <a:off x="951703" y="1589244"/>
            <a:ext cx="2312002" cy="442980"/>
            <a:chOff x="951703" y="1589244"/>
            <a:chExt cx="2312002" cy="442980"/>
          </a:xfrm>
        </p:grpSpPr>
        <p:sp>
          <p:nvSpPr>
            <p:cNvPr id="32" name="Rectángulo: esquinas redondeadas 31">
              <a:extLst>
                <a:ext uri="{FF2B5EF4-FFF2-40B4-BE49-F238E27FC236}">
                  <a16:creationId xmlns:a16="http://schemas.microsoft.com/office/drawing/2014/main" id="{F0F51143-5613-49AD-9E49-56F81D67FB0D}"/>
                </a:ext>
              </a:extLst>
            </p:cNvPr>
            <p:cNvSpPr/>
            <p:nvPr/>
          </p:nvSpPr>
          <p:spPr>
            <a:xfrm>
              <a:off x="951703" y="1589244"/>
              <a:ext cx="2312002" cy="442980"/>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35" name="Elipse 34">
              <a:extLst>
                <a:ext uri="{FF2B5EF4-FFF2-40B4-BE49-F238E27FC236}">
                  <a16:creationId xmlns:a16="http://schemas.microsoft.com/office/drawing/2014/main" id="{4422B6D7-429D-4D98-AFAB-6739355F687A}"/>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9FA8"/>
                  </a:solidFill>
                  <a:latin typeface="Outfit Medium" pitchFamily="2" charset="0"/>
                </a:rPr>
                <a:t>1</a:t>
              </a:r>
              <a:endParaRPr lang="es-CL" sz="1200" b="1" dirty="0">
                <a:solidFill>
                  <a:srgbClr val="569FA8"/>
                </a:solidFill>
                <a:latin typeface="Outfit Medium" pitchFamily="2" charset="0"/>
              </a:endParaRPr>
            </a:p>
          </p:txBody>
        </p:sp>
      </p:grpSp>
      <p:pic>
        <p:nvPicPr>
          <p:cNvPr id="4" name="Imagen 3">
            <a:extLst>
              <a:ext uri="{FF2B5EF4-FFF2-40B4-BE49-F238E27FC236}">
                <a16:creationId xmlns:a16="http://schemas.microsoft.com/office/drawing/2014/main" id="{7BEB1A62-27BB-44E2-A0B4-BA22E131C6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0700" y="2162501"/>
            <a:ext cx="4979504" cy="2532998"/>
          </a:xfrm>
          <a:prstGeom prst="rect">
            <a:avLst/>
          </a:prstGeom>
        </p:spPr>
      </p:pic>
    </p:spTree>
    <p:extLst>
      <p:ext uri="{BB962C8B-B14F-4D97-AF65-F5344CB8AC3E}">
        <p14:creationId xmlns:p14="http://schemas.microsoft.com/office/powerpoint/2010/main" val="425568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 name="Imagen 2" descr="Imagen que contiene objeto, reloj&#10;&#10;Descripción generada automáticamente">
            <a:extLst>
              <a:ext uri="{FF2B5EF4-FFF2-40B4-BE49-F238E27FC236}">
                <a16:creationId xmlns:a16="http://schemas.microsoft.com/office/drawing/2014/main" id="{DDD11996-6898-5523-CB7B-121E6241DE2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5945" y="2648062"/>
            <a:ext cx="3046364" cy="3043743"/>
          </a:xfrm>
          <a:prstGeom prst="rect">
            <a:avLst/>
          </a:prstGeom>
        </p:spPr>
      </p:pic>
      <p:sp>
        <p:nvSpPr>
          <p:cNvPr id="30" name="Rectángulo: esquinas redondeadas 29">
            <a:extLst>
              <a:ext uri="{FF2B5EF4-FFF2-40B4-BE49-F238E27FC236}">
                <a16:creationId xmlns:a16="http://schemas.microsoft.com/office/drawing/2014/main" id="{109A87E9-8254-4470-9F52-9ED0C6C50432}"/>
              </a:ext>
            </a:extLst>
          </p:cNvPr>
          <p:cNvSpPr/>
          <p:nvPr/>
        </p:nvSpPr>
        <p:spPr>
          <a:xfrm>
            <a:off x="4966298" y="2233481"/>
            <a:ext cx="6627613" cy="4093031"/>
          </a:xfrm>
          <a:prstGeom prst="roundRect">
            <a:avLst>
              <a:gd name="adj" fmla="val 752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Google Shape;150;p5">
            <a:extLst>
              <a:ext uri="{FF2B5EF4-FFF2-40B4-BE49-F238E27FC236}">
                <a16:creationId xmlns:a16="http://schemas.microsoft.com/office/drawing/2014/main" id="{7FC9DBD9-CE67-46FC-92E3-2C2E80E16CFB}"/>
              </a:ext>
            </a:extLst>
          </p:cNvPr>
          <p:cNvSpPr/>
          <p:nvPr/>
        </p:nvSpPr>
        <p:spPr>
          <a:xfrm>
            <a:off x="4966296" y="3712068"/>
            <a:ext cx="6627613" cy="941074"/>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Rectángulo: esquinas superiores redondeadas 31">
            <a:extLst>
              <a:ext uri="{FF2B5EF4-FFF2-40B4-BE49-F238E27FC236}">
                <a16:creationId xmlns:a16="http://schemas.microsoft.com/office/drawing/2014/main" id="{1E5F3D2F-6061-4B32-92CF-C1493051FC1C}"/>
              </a:ext>
            </a:extLst>
          </p:cNvPr>
          <p:cNvSpPr/>
          <p:nvPr/>
        </p:nvSpPr>
        <p:spPr>
          <a:xfrm>
            <a:off x="4966296" y="2233482"/>
            <a:ext cx="6627613" cy="691000"/>
          </a:xfrm>
          <a:prstGeom prst="round2SameRect">
            <a:avLst>
              <a:gd name="adj1" fmla="val 42576"/>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7" name="Google Shape;147;p5"/>
          <p:cNvSpPr txBox="1"/>
          <p:nvPr/>
        </p:nvSpPr>
        <p:spPr>
          <a:xfrm>
            <a:off x="6871421" y="3827066"/>
            <a:ext cx="459119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Once inside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XploriLab</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select the icon to connect the device via cable or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bluetooth</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as applicable.</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48" name="Google Shape;148;p5"/>
          <p:cNvPicPr preferRelativeResize="0"/>
          <p:nvPr/>
        </p:nvPicPr>
        <p:blipFill rotWithShape="1">
          <a:blip r:embed="rId4">
            <a:alphaModFix/>
          </a:blip>
          <a:srcRect/>
          <a:stretch/>
        </p:blipFill>
        <p:spPr>
          <a:xfrm>
            <a:off x="5187203" y="3877664"/>
            <a:ext cx="601189" cy="601189"/>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5695687" y="3877664"/>
            <a:ext cx="603603" cy="601189"/>
          </a:xfrm>
          <a:prstGeom prst="rect">
            <a:avLst/>
          </a:prstGeom>
          <a:noFill/>
          <a:ln>
            <a:noFill/>
          </a:ln>
        </p:spPr>
      </p:pic>
      <p:sp>
        <p:nvSpPr>
          <p:cNvPr id="151" name="Google Shape;151;p5"/>
          <p:cNvSpPr txBox="1"/>
          <p:nvPr/>
        </p:nvSpPr>
        <p:spPr>
          <a:xfrm>
            <a:off x="6871421" y="2329696"/>
            <a:ext cx="4722490"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Turn on your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Xploris</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and connect it to your computer or tablet.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sp>
        <p:nvSpPr>
          <p:cNvPr id="152" name="Google Shape;152;p5"/>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53" name="Google Shape;153;p5">
            <a:hlinkClick r:id="" action="ppaction://hlinkshowjump?jump=previousslide"/>
          </p:cNvPr>
          <p:cNvPicPr preferRelativeResize="0"/>
          <p:nvPr/>
        </p:nvPicPr>
        <p:blipFill rotWithShape="1">
          <a:blip r:embed="rId6">
            <a:alphaModFix/>
          </a:blip>
          <a:srcRect/>
          <a:stretch/>
        </p:blipFill>
        <p:spPr>
          <a:xfrm>
            <a:off x="9505034" y="123744"/>
            <a:ext cx="740124" cy="740124"/>
          </a:xfrm>
          <a:prstGeom prst="rect">
            <a:avLst/>
          </a:prstGeom>
          <a:noFill/>
          <a:ln>
            <a:noFill/>
          </a:ln>
        </p:spPr>
      </p:pic>
      <p:pic>
        <p:nvPicPr>
          <p:cNvPr id="154" name="Google Shape;154;p5">
            <a:hlinkClick r:id="rId7" action="ppaction://hlinksldjump"/>
          </p:cNvPr>
          <p:cNvPicPr preferRelativeResize="0"/>
          <p:nvPr/>
        </p:nvPicPr>
        <p:blipFill rotWithShape="1">
          <a:blip r:embed="rId8">
            <a:alphaModFix/>
          </a:blip>
          <a:srcRect/>
          <a:stretch/>
        </p:blipFill>
        <p:spPr>
          <a:xfrm>
            <a:off x="11170204" y="122350"/>
            <a:ext cx="740124" cy="740124"/>
          </a:xfrm>
          <a:prstGeom prst="rect">
            <a:avLst/>
          </a:prstGeom>
          <a:noFill/>
          <a:ln>
            <a:noFill/>
          </a:ln>
        </p:spPr>
      </p:pic>
      <p:pic>
        <p:nvPicPr>
          <p:cNvPr id="155" name="Google Shape;155;p5">
            <a:hlinkClick r:id="" action="ppaction://hlinkshowjump?jump=nextslide"/>
          </p:cNvPr>
          <p:cNvPicPr preferRelativeResize="0"/>
          <p:nvPr/>
        </p:nvPicPr>
        <p:blipFill rotWithShape="1">
          <a:blip r:embed="rId9">
            <a:alphaModFix/>
          </a:blip>
          <a:srcRect/>
          <a:stretch/>
        </p:blipFill>
        <p:spPr>
          <a:xfrm>
            <a:off x="10233751" y="122350"/>
            <a:ext cx="740124" cy="741518"/>
          </a:xfrm>
          <a:prstGeom prst="rect">
            <a:avLst/>
          </a:prstGeom>
          <a:noFill/>
          <a:ln>
            <a:noFill/>
          </a:ln>
        </p:spPr>
      </p:pic>
      <p:pic>
        <p:nvPicPr>
          <p:cNvPr id="156" name="Google Shape;156;p5"/>
          <p:cNvPicPr preferRelativeResize="0"/>
          <p:nvPr/>
        </p:nvPicPr>
        <p:blipFill rotWithShape="1">
          <a:blip r:embed="rId10">
            <a:alphaModFix/>
          </a:blip>
          <a:srcRect/>
          <a:stretch/>
        </p:blipFill>
        <p:spPr>
          <a:xfrm>
            <a:off x="692441" y="292484"/>
            <a:ext cx="1665170" cy="462626"/>
          </a:xfrm>
          <a:prstGeom prst="rect">
            <a:avLst/>
          </a:prstGeom>
          <a:noFill/>
          <a:ln>
            <a:noFill/>
          </a:ln>
        </p:spPr>
      </p:pic>
      <p:pic>
        <p:nvPicPr>
          <p:cNvPr id="161" name="Google Shape;161;p5"/>
          <p:cNvPicPr preferRelativeResize="0"/>
          <p:nvPr/>
        </p:nvPicPr>
        <p:blipFill rotWithShape="1">
          <a:blip r:embed="rId11">
            <a:alphaModFix/>
          </a:blip>
          <a:srcRect/>
          <a:stretch/>
        </p:blipFill>
        <p:spPr>
          <a:xfrm>
            <a:off x="5452029" y="3033747"/>
            <a:ext cx="569483" cy="569056"/>
          </a:xfrm>
          <a:prstGeom prst="rect">
            <a:avLst/>
          </a:prstGeom>
          <a:noFill/>
          <a:ln>
            <a:noFill/>
          </a:ln>
        </p:spPr>
      </p:pic>
      <p:sp>
        <p:nvSpPr>
          <p:cNvPr id="162" name="Google Shape;162;p5"/>
          <p:cNvSpPr txBox="1"/>
          <p:nvPr/>
        </p:nvSpPr>
        <p:spPr>
          <a:xfrm>
            <a:off x="6871421" y="3042903"/>
            <a:ext cx="4591196"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Open the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XploriLab</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software on your computer or tablet.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63" name="Google Shape;163;p5"/>
          <p:cNvPicPr preferRelativeResize="0"/>
          <p:nvPr/>
        </p:nvPicPr>
        <p:blipFill rotWithShape="1">
          <a:blip r:embed="rId12">
            <a:alphaModFix/>
          </a:blip>
          <a:srcRect/>
          <a:stretch/>
        </p:blipFill>
        <p:spPr>
          <a:xfrm>
            <a:off x="5487798" y="2285646"/>
            <a:ext cx="478988" cy="566077"/>
          </a:xfrm>
          <a:prstGeom prst="rect">
            <a:avLst/>
          </a:prstGeom>
          <a:noFill/>
          <a:ln>
            <a:noFill/>
          </a:ln>
        </p:spPr>
      </p:pic>
      <p:pic>
        <p:nvPicPr>
          <p:cNvPr id="164" name="Google Shape;164;p5"/>
          <p:cNvPicPr preferRelativeResize="0"/>
          <p:nvPr/>
        </p:nvPicPr>
        <p:blipFill rotWithShape="1">
          <a:blip r:embed="rId13">
            <a:alphaModFix/>
          </a:blip>
          <a:srcRect/>
          <a:stretch/>
        </p:blipFill>
        <p:spPr>
          <a:xfrm>
            <a:off x="5187203" y="4805695"/>
            <a:ext cx="921583" cy="1340484"/>
          </a:xfrm>
          <a:prstGeom prst="rect">
            <a:avLst/>
          </a:prstGeom>
          <a:noFill/>
          <a:ln>
            <a:noFill/>
          </a:ln>
        </p:spPr>
      </p:pic>
      <p:pic>
        <p:nvPicPr>
          <p:cNvPr id="165" name="Google Shape;165;p5"/>
          <p:cNvPicPr preferRelativeResize="0"/>
          <p:nvPr/>
        </p:nvPicPr>
        <p:blipFill rotWithShape="1">
          <a:blip r:embed="rId14">
            <a:alphaModFix/>
          </a:blip>
          <a:srcRect/>
          <a:stretch/>
        </p:blipFill>
        <p:spPr>
          <a:xfrm>
            <a:off x="6371069" y="4805694"/>
            <a:ext cx="1068198" cy="1340485"/>
          </a:xfrm>
          <a:prstGeom prst="rect">
            <a:avLst/>
          </a:prstGeom>
          <a:noFill/>
          <a:ln>
            <a:noFill/>
          </a:ln>
        </p:spPr>
      </p:pic>
      <p:sp>
        <p:nvSpPr>
          <p:cNvPr id="166" name="Google Shape;166;p5"/>
          <p:cNvSpPr txBox="1"/>
          <p:nvPr/>
        </p:nvSpPr>
        <p:spPr>
          <a:xfrm>
            <a:off x="7516295" y="5214346"/>
            <a:ext cx="3653909" cy="523180"/>
          </a:xfrm>
          <a:prstGeom prst="rect">
            <a:avLst/>
          </a:prstGeom>
          <a:noFill/>
          <a:ln>
            <a:noFill/>
          </a:ln>
        </p:spPr>
        <p:txBody>
          <a:bodyPr spcFirstLastPara="1" wrap="square" lIns="91425" tIns="45700" rIns="91425" bIns="45700" anchor="t" anchorCtr="0">
            <a:spAutoFit/>
          </a:bodyPr>
          <a:lstStyle/>
          <a:p>
            <a:pPr>
              <a:buClr>
                <a:srgbClr val="000000"/>
              </a:buClr>
              <a:defRPr/>
            </a:pPr>
            <a:r>
              <a:rPr lang="en-US" sz="1400" dirty="0">
                <a:solidFill>
                  <a:srgbClr val="595959"/>
                </a:solidFill>
                <a:latin typeface="Outfit" pitchFamily="2" charset="0"/>
                <a:sym typeface="Arial"/>
              </a:rPr>
              <a:t>Go to the SCIENCE section and then to DATA LOGGER</a:t>
            </a:r>
            <a:r>
              <a:rPr kumimoji="0" lang="es-MX" sz="1400" b="0" i="0" u="none" strike="noStrike" kern="0" cap="none" spc="0" normalizeH="0" baseline="0" noProof="0" dirty="0">
                <a:ln>
                  <a:noFill/>
                </a:ln>
                <a:solidFill>
                  <a:srgbClr val="595959"/>
                </a:solidFill>
                <a:effectLst/>
                <a:uLnTx/>
                <a:uFillTx/>
                <a:latin typeface="Outfit" pitchFamily="2" charset="0"/>
                <a:cs typeface="Arial"/>
                <a:sym typeface="Arial"/>
              </a:rPr>
              <a: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69" name="Google Shape;169;p5"/>
          <p:cNvPicPr preferRelativeResize="0"/>
          <p:nvPr/>
        </p:nvPicPr>
        <p:blipFill rotWithShape="1">
          <a:blip r:embed="rId15">
            <a:alphaModFix/>
          </a:blip>
          <a:srcRect/>
          <a:stretch/>
        </p:blipFill>
        <p:spPr>
          <a:xfrm>
            <a:off x="5490471" y="4027581"/>
            <a:ext cx="251452" cy="320572"/>
          </a:xfrm>
          <a:prstGeom prst="rect">
            <a:avLst/>
          </a:prstGeom>
          <a:noFill/>
          <a:ln>
            <a:noFill/>
          </a:ln>
        </p:spPr>
      </p:pic>
      <p:sp>
        <p:nvSpPr>
          <p:cNvPr id="170" name="Google Shape;170;p5"/>
          <p:cNvSpPr/>
          <p:nvPr/>
        </p:nvSpPr>
        <p:spPr>
          <a:xfrm>
            <a:off x="6186258" y="5350427"/>
            <a:ext cx="218114" cy="251018"/>
          </a:xfrm>
          <a:prstGeom prst="rightArrow">
            <a:avLst>
              <a:gd name="adj1" fmla="val 50000"/>
              <a:gd name="adj2" fmla="val 50000"/>
            </a:avLst>
          </a:prstGeom>
          <a:solidFill>
            <a:srgbClr val="75707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7" name="Grupo 26">
            <a:extLst>
              <a:ext uri="{FF2B5EF4-FFF2-40B4-BE49-F238E27FC236}">
                <a16:creationId xmlns:a16="http://schemas.microsoft.com/office/drawing/2014/main" id="{2D9BCE8B-51F5-4FB3-AF64-546EB59BDAF5}"/>
              </a:ext>
            </a:extLst>
          </p:cNvPr>
          <p:cNvGrpSpPr/>
          <p:nvPr/>
        </p:nvGrpSpPr>
        <p:grpSpPr>
          <a:xfrm>
            <a:off x="951703" y="1589244"/>
            <a:ext cx="4482446" cy="442980"/>
            <a:chOff x="951703" y="1589244"/>
            <a:chExt cx="4084531" cy="442980"/>
          </a:xfrm>
        </p:grpSpPr>
        <p:sp>
          <p:nvSpPr>
            <p:cNvPr id="28" name="Rectángulo: esquinas redondeadas 27">
              <a:extLst>
                <a:ext uri="{FF2B5EF4-FFF2-40B4-BE49-F238E27FC236}">
                  <a16:creationId xmlns:a16="http://schemas.microsoft.com/office/drawing/2014/main" id="{C7B316E3-068A-413D-BB1B-E2716CF0E56E}"/>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Setting</a:t>
              </a:r>
              <a:r>
                <a:rPr kumimoji="0" lang="es-MX" sz="1600" b="0" i="0" u="none" strike="noStrike" kern="0" cap="none" spc="0" normalizeH="0" baseline="0" noProof="0" dirty="0">
                  <a:ln>
                    <a:noFill/>
                  </a:ln>
                  <a:solidFill>
                    <a:srgbClr val="FFFFFF"/>
                  </a:solidFill>
                  <a:effectLst/>
                  <a:uLnTx/>
                  <a:uFillTx/>
                  <a:latin typeface="Outfit Medium" pitchFamily="2" charset="0"/>
                  <a:ea typeface="+mn-ea"/>
                  <a:cs typeface="+mn-cs"/>
                  <a:sym typeface="Arial"/>
                </a:rPr>
                <a:t> up </a:t>
              </a: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the</a:t>
              </a:r>
              <a:r>
                <a:rPr kumimoji="0" lang="es-MX" sz="1600" b="0" i="0" u="none" strike="noStrike" kern="0" cap="none" spc="0" normalizeH="0" baseline="0" noProof="0" dirty="0">
                  <a:ln>
                    <a:noFill/>
                  </a:ln>
                  <a:solidFill>
                    <a:srgbClr val="FFFFFF"/>
                  </a:solidFill>
                  <a:effectLst/>
                  <a:uLnTx/>
                  <a:uFillTx/>
                  <a:latin typeface="Outfit Medium" pitchFamily="2" charset="0"/>
                  <a:ea typeface="+mn-ea"/>
                  <a:cs typeface="+mn-cs"/>
                  <a:sym typeface="Arial"/>
                </a:rPr>
                <a:t> </a:t>
              </a: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experiment</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29" name="Elipse 28">
              <a:extLst>
                <a:ext uri="{FF2B5EF4-FFF2-40B4-BE49-F238E27FC236}">
                  <a16:creationId xmlns:a16="http://schemas.microsoft.com/office/drawing/2014/main" id="{F0FE6D15-9647-4040-A3CC-01C76057A221}"/>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FE999D"/>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FE999D"/>
                </a:solidFill>
                <a:effectLst/>
                <a:uLnTx/>
                <a:uFillTx/>
                <a:latin typeface="Outfit Medium" pitchFamily="2" charset="0"/>
                <a:ea typeface="+mn-ea"/>
                <a:cs typeface="+mn-cs"/>
                <a:sym typeface="Arial"/>
              </a:endParaRPr>
            </a:p>
          </p:txBody>
        </p:sp>
      </p:grpSp>
    </p:spTree>
    <p:extLst>
      <p:ext uri="{BB962C8B-B14F-4D97-AF65-F5344CB8AC3E}">
        <p14:creationId xmlns:p14="http://schemas.microsoft.com/office/powerpoint/2010/main" val="2641708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esquinas redondeadas 13">
            <a:extLst>
              <a:ext uri="{FF2B5EF4-FFF2-40B4-BE49-F238E27FC236}">
                <a16:creationId xmlns:a16="http://schemas.microsoft.com/office/drawing/2014/main" id="{E1F95FAB-CC49-4D6C-BF3A-2E6FA9A6D565}"/>
              </a:ext>
            </a:extLst>
          </p:cNvPr>
          <p:cNvSpPr/>
          <p:nvPr/>
        </p:nvSpPr>
        <p:spPr>
          <a:xfrm>
            <a:off x="8423187" y="3165591"/>
            <a:ext cx="2903818" cy="3170715"/>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Rectángulo: esquinas redondeadas 13">
            <a:extLst>
              <a:ext uri="{FF2B5EF4-FFF2-40B4-BE49-F238E27FC236}">
                <a16:creationId xmlns:a16="http://schemas.microsoft.com/office/drawing/2014/main" id="{C9EC3F25-BDC0-4C25-8AB0-AB525DECD63F}"/>
              </a:ext>
            </a:extLst>
          </p:cNvPr>
          <p:cNvSpPr/>
          <p:nvPr/>
        </p:nvSpPr>
        <p:spPr>
          <a:xfrm>
            <a:off x="913457" y="3165592"/>
            <a:ext cx="7241309" cy="3170715"/>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CuadroTexto 8">
            <a:extLst>
              <a:ext uri="{FF2B5EF4-FFF2-40B4-BE49-F238E27FC236}">
                <a16:creationId xmlns:a16="http://schemas.microsoft.com/office/drawing/2014/main" id="{03978477-44D8-4127-B477-391A3CE34313}"/>
              </a:ext>
            </a:extLst>
          </p:cNvPr>
          <p:cNvSpPr txBox="1"/>
          <p:nvPr/>
        </p:nvSpPr>
        <p:spPr>
          <a:xfrm>
            <a:off x="951704" y="2181117"/>
            <a:ext cx="10517764" cy="738664"/>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Find a quiet hallway in your school. Place a speaker at one end and move away from it by marking distances on the floor separated by one meter until you reach 5 meters. Then, one person should turn on the speaker at high volume and you should register the sound with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sensor as you get closer to the speaker.</a:t>
            </a:r>
            <a:endParaRPr lang="es-CL" sz="1400" b="1" dirty="0">
              <a:solidFill>
                <a:schemeClr val="tx1">
                  <a:lumMod val="65000"/>
                  <a:lumOff val="35000"/>
                </a:schemeClr>
              </a:solidFill>
              <a:latin typeface="Outfit" pitchFamily="2" charset="0"/>
            </a:endParaRPr>
          </a:p>
        </p:txBody>
      </p:sp>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3"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80" name="Grupo 79">
            <a:extLst>
              <a:ext uri="{FF2B5EF4-FFF2-40B4-BE49-F238E27FC236}">
                <a16:creationId xmlns:a16="http://schemas.microsoft.com/office/drawing/2014/main" id="{C0B167D0-ECB8-46E5-960F-54A03F2FB138}"/>
              </a:ext>
            </a:extLst>
          </p:cNvPr>
          <p:cNvGrpSpPr/>
          <p:nvPr/>
        </p:nvGrpSpPr>
        <p:grpSpPr>
          <a:xfrm>
            <a:off x="951703" y="1589244"/>
            <a:ext cx="4482446" cy="442980"/>
            <a:chOff x="951703" y="1589244"/>
            <a:chExt cx="4084531" cy="442980"/>
          </a:xfrm>
        </p:grpSpPr>
        <p:sp>
          <p:nvSpPr>
            <p:cNvPr id="51" name="Rectángulo: esquinas redondeadas 50">
              <a:extLst>
                <a:ext uri="{FF2B5EF4-FFF2-40B4-BE49-F238E27FC236}">
                  <a16:creationId xmlns:a16="http://schemas.microsoft.com/office/drawing/2014/main" id="{8B0DA7A8-4964-4513-824A-B431C3585815}"/>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Setting</a:t>
              </a:r>
              <a:r>
                <a:rPr kumimoji="0" lang="es-MX" sz="1600" b="0" i="0" u="none" strike="noStrike" kern="0" cap="none" spc="0" normalizeH="0" baseline="0" noProof="0" dirty="0">
                  <a:ln>
                    <a:noFill/>
                  </a:ln>
                  <a:solidFill>
                    <a:srgbClr val="FFFFFF"/>
                  </a:solidFill>
                  <a:effectLst/>
                  <a:uLnTx/>
                  <a:uFillTx/>
                  <a:latin typeface="Outfit Medium" pitchFamily="2" charset="0"/>
                  <a:ea typeface="+mn-ea"/>
                  <a:cs typeface="+mn-cs"/>
                  <a:sym typeface="Arial"/>
                </a:rPr>
                <a:t> up </a:t>
              </a: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the</a:t>
              </a:r>
              <a:r>
                <a:rPr kumimoji="0" lang="es-MX" sz="1600" b="0" i="0" u="none" strike="noStrike" kern="0" cap="none" spc="0" normalizeH="0" baseline="0" noProof="0" dirty="0">
                  <a:ln>
                    <a:noFill/>
                  </a:ln>
                  <a:solidFill>
                    <a:srgbClr val="FFFFFF"/>
                  </a:solidFill>
                  <a:effectLst/>
                  <a:uLnTx/>
                  <a:uFillTx/>
                  <a:latin typeface="Outfit Medium" pitchFamily="2" charset="0"/>
                  <a:ea typeface="+mn-ea"/>
                  <a:cs typeface="+mn-cs"/>
                  <a:sym typeface="Arial"/>
                </a:rPr>
                <a:t> </a:t>
              </a: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experiment</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2" name="Elipse 51">
              <a:extLst>
                <a:ext uri="{FF2B5EF4-FFF2-40B4-BE49-F238E27FC236}">
                  <a16:creationId xmlns:a16="http://schemas.microsoft.com/office/drawing/2014/main" id="{58D57A56-6A28-48F4-B0D8-54ACE257CEDF}"/>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pic>
        <p:nvPicPr>
          <p:cNvPr id="19" name="Imagen 18">
            <a:extLst>
              <a:ext uri="{FF2B5EF4-FFF2-40B4-BE49-F238E27FC236}">
                <a16:creationId xmlns:a16="http://schemas.microsoft.com/office/drawing/2014/main" id="{97122A2A-F3D9-49C1-ADC9-B273E28FD1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112" y="3429000"/>
            <a:ext cx="948703" cy="948703"/>
          </a:xfrm>
          <a:prstGeom prst="rect">
            <a:avLst/>
          </a:prstGeom>
        </p:spPr>
      </p:pic>
      <p:sp>
        <p:nvSpPr>
          <p:cNvPr id="2" name="Rectángulo 1"/>
          <p:cNvSpPr/>
          <p:nvPr/>
        </p:nvSpPr>
        <p:spPr>
          <a:xfrm>
            <a:off x="6031812" y="5655201"/>
            <a:ext cx="756394" cy="45258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3 CuadroTexto"/>
          <p:cNvSpPr txBox="1"/>
          <p:nvPr/>
        </p:nvSpPr>
        <p:spPr>
          <a:xfrm>
            <a:off x="8797218" y="3627562"/>
            <a:ext cx="2155756" cy="1815882"/>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It is necessary for the speaker to produce a clear single frequency sound.</a:t>
            </a:r>
          </a:p>
          <a:p>
            <a:pPr algn="just"/>
            <a:endParaRPr lang="en-US"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To do this, use any online tone generator and select a frequency close to 1000 Hz.</a:t>
            </a:r>
            <a:endParaRPr lang="es-CL" sz="1400" dirty="0">
              <a:solidFill>
                <a:schemeClr val="tx1">
                  <a:lumMod val="65000"/>
                  <a:lumOff val="35000"/>
                </a:schemeClr>
              </a:solidFill>
              <a:latin typeface="Outfit" pitchFamily="2" charset="0"/>
            </a:endParaRPr>
          </a:p>
        </p:txBody>
      </p:sp>
      <p:pic>
        <p:nvPicPr>
          <p:cNvPr id="5" name="Imagen 4" descr="Imagen que contiene Gráfico&#10;&#10;Descripción generada automáticamente">
            <a:extLst>
              <a:ext uri="{FF2B5EF4-FFF2-40B4-BE49-F238E27FC236}">
                <a16:creationId xmlns:a16="http://schemas.microsoft.com/office/drawing/2014/main" id="{90AE32DD-D6FF-42F4-FD9D-FA73F16044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2437" y="3627562"/>
            <a:ext cx="5263347" cy="2392431"/>
          </a:xfrm>
          <a:prstGeom prst="rect">
            <a:avLst/>
          </a:prstGeom>
        </p:spPr>
      </p:pic>
    </p:spTree>
    <p:extLst>
      <p:ext uri="{BB962C8B-B14F-4D97-AF65-F5344CB8AC3E}">
        <p14:creationId xmlns:p14="http://schemas.microsoft.com/office/powerpoint/2010/main" val="82643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6303D4AA-BDF5-4B12-A692-71E4BF5A4DFA}"/>
              </a:ext>
            </a:extLst>
          </p:cNvPr>
          <p:cNvSpPr/>
          <p:nvPr/>
        </p:nvSpPr>
        <p:spPr>
          <a:xfrm>
            <a:off x="951704" y="2345450"/>
            <a:ext cx="10218500" cy="4121451"/>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Imagen 3" descr="Diagrama&#10;&#10;Descripción generada automáticamente">
            <a:extLst>
              <a:ext uri="{FF2B5EF4-FFF2-40B4-BE49-F238E27FC236}">
                <a16:creationId xmlns:a16="http://schemas.microsoft.com/office/drawing/2014/main" id="{544EEC06-B58B-9897-C603-5DFA863E93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20403" y="2497136"/>
            <a:ext cx="2765735" cy="3802403"/>
          </a:xfrm>
          <a:prstGeom prst="rect">
            <a:avLst/>
          </a:prstGeom>
        </p:spPr>
      </p:pic>
      <p:sp>
        <p:nvSpPr>
          <p:cNvPr id="198" name="Google Shape;198;p7"/>
          <p:cNvSpPr txBox="1"/>
          <p:nvPr/>
        </p:nvSpPr>
        <p:spPr>
          <a:xfrm>
            <a:off x="2357612" y="2988630"/>
            <a:ext cx="3445290"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3F3F3F"/>
                </a:solidFill>
                <a:latin typeface="Outfit" pitchFamily="2" charset="0"/>
                <a:sym typeface="Arial"/>
              </a:rPr>
              <a:t>To start any configuration related to the sensors, please select the “setup” icon.</a:t>
            </a:r>
          </a:p>
          <a:p>
            <a:pPr marL="0" marR="0" lvl="0" indent="0" algn="l" rtl="0">
              <a:spcBef>
                <a:spcPts val="0"/>
              </a:spcBef>
              <a:spcAft>
                <a:spcPts val="0"/>
              </a:spcAft>
              <a:buNone/>
            </a:pPr>
            <a:endParaRPr lang="es-MX" sz="1400" dirty="0">
              <a:solidFill>
                <a:srgbClr val="3F3F3F"/>
              </a:solidFill>
              <a:latin typeface="Outfit" pitchFamily="2" charset="0"/>
              <a:sym typeface="Arial"/>
            </a:endParaRPr>
          </a:p>
          <a:p>
            <a:r>
              <a:rPr lang="en-US" sz="1400" dirty="0">
                <a:solidFill>
                  <a:schemeClr val="tx1">
                    <a:lumMod val="65000"/>
                    <a:lumOff val="35000"/>
                  </a:schemeClr>
                </a:solidFill>
                <a:latin typeface="Outfit" pitchFamily="2" charset="0"/>
              </a:rPr>
              <a:t>The sensor you will use for this activity is the </a:t>
            </a:r>
            <a:r>
              <a:rPr lang="es-ES" sz="1400" b="1" dirty="0" err="1">
                <a:solidFill>
                  <a:srgbClr val="026C4E"/>
                </a:solidFill>
                <a:latin typeface="Outfit" pitchFamily="2" charset="0"/>
                <a:sym typeface="Arial"/>
              </a:rPr>
              <a:t>sound</a:t>
            </a:r>
            <a:r>
              <a:rPr lang="es-ES" sz="1400" dirty="0">
                <a:solidFill>
                  <a:srgbClr val="3F3F3F"/>
                </a:solidFill>
                <a:latin typeface="Outfit" pitchFamily="2" charset="0"/>
                <a:sym typeface="Arial"/>
              </a:rPr>
              <a:t> </a:t>
            </a:r>
            <a:r>
              <a:rPr lang="en-US" sz="1400" dirty="0">
                <a:solidFill>
                  <a:schemeClr val="tx1">
                    <a:lumMod val="65000"/>
                    <a:lumOff val="35000"/>
                  </a:schemeClr>
                </a:solidFill>
                <a:latin typeface="Outfit" pitchFamily="2" charset="0"/>
              </a:rPr>
              <a:t>sensor and you will configure it to take</a:t>
            </a:r>
            <a:r>
              <a:rPr lang="en-US" sz="1400" dirty="0">
                <a:latin typeface="Outfit" pitchFamily="2" charset="0"/>
              </a:rPr>
              <a:t> </a:t>
            </a:r>
            <a:r>
              <a:rPr lang="en-US" sz="1400" b="1" dirty="0">
                <a:solidFill>
                  <a:srgbClr val="026C4E"/>
                </a:solidFill>
                <a:latin typeface="Outfit" pitchFamily="2" charset="0"/>
              </a:rPr>
              <a:t>manual measurements with a total of 10 samples.</a:t>
            </a:r>
          </a:p>
          <a:p>
            <a:endParaRPr lang="es-MX" sz="1400" dirty="0">
              <a:solidFill>
                <a:srgbClr val="3F3F3F"/>
              </a:solidFill>
              <a:latin typeface="Outfit" pitchFamily="2" charset="0"/>
            </a:endParaRPr>
          </a:p>
          <a:p>
            <a:pPr marL="0" marR="0" lvl="0" indent="0" algn="l" rtl="0">
              <a:spcBef>
                <a:spcPts val="0"/>
              </a:spcBef>
              <a:spcAft>
                <a:spcPts val="0"/>
              </a:spcAft>
              <a:buNone/>
            </a:pPr>
            <a:r>
              <a:rPr lang="en-US" sz="1400" dirty="0">
                <a:solidFill>
                  <a:srgbClr val="3F3F3F"/>
                </a:solidFill>
                <a:latin typeface="Outfit" pitchFamily="2" charset="0"/>
              </a:rPr>
              <a:t>Once the configuration has been completed, select “Apply” to save it.</a:t>
            </a:r>
            <a:endParaRPr lang="es-MX" sz="1400" dirty="0">
              <a:solidFill>
                <a:srgbClr val="3F3F3F"/>
              </a:solidFill>
              <a:latin typeface="Outfit" pitchFamily="2" charset="0"/>
            </a:endParaRPr>
          </a:p>
        </p:txBody>
      </p:sp>
      <p:grpSp>
        <p:nvGrpSpPr>
          <p:cNvPr id="199" name="Google Shape;199;p7"/>
          <p:cNvGrpSpPr/>
          <p:nvPr/>
        </p:nvGrpSpPr>
        <p:grpSpPr>
          <a:xfrm>
            <a:off x="1341123" y="2776068"/>
            <a:ext cx="652932" cy="652932"/>
            <a:chOff x="2072276" y="1848077"/>
            <a:chExt cx="676048" cy="676048"/>
          </a:xfrm>
        </p:grpSpPr>
        <p:sp>
          <p:nvSpPr>
            <p:cNvPr id="200" name="Google Shape;200;p7"/>
            <p:cNvSpPr/>
            <p:nvPr/>
          </p:nvSpPr>
          <p:spPr>
            <a:xfrm>
              <a:off x="2072276" y="1848077"/>
              <a:ext cx="676048" cy="676048"/>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565380"/>
                </a:solidFill>
                <a:latin typeface="Outfit Medium" pitchFamily="2" charset="0"/>
                <a:sym typeface="Arial"/>
              </a:endParaRPr>
            </a:p>
          </p:txBody>
        </p:sp>
        <p:sp>
          <p:nvSpPr>
            <p:cNvPr id="201" name="Google Shape;201;p7"/>
            <p:cNvSpPr/>
            <p:nvPr/>
          </p:nvSpPr>
          <p:spPr>
            <a:xfrm>
              <a:off x="2195472" y="1967793"/>
              <a:ext cx="429655" cy="4296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26C4E"/>
                  </a:solidFill>
                  <a:latin typeface="Outfit Medium" pitchFamily="2" charset="0"/>
                  <a:sym typeface="Arial"/>
                </a:rPr>
                <a:t>1</a:t>
              </a:r>
              <a:endParaRPr sz="1800" b="1" dirty="0">
                <a:solidFill>
                  <a:srgbClr val="026C4E"/>
                </a:solidFill>
                <a:latin typeface="Outfit Medium" pitchFamily="2" charset="0"/>
                <a:sym typeface="Arial"/>
              </a:endParaRPr>
            </a:p>
          </p:txBody>
        </p:sp>
      </p:grpSp>
      <p:sp>
        <p:nvSpPr>
          <p:cNvPr id="203" name="Google Shape;203;p7"/>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p:cNvPr>
          <p:cNvPicPr preferRelativeResize="0"/>
          <p:nvPr/>
        </p:nvPicPr>
        <p:blipFill rotWithShape="1">
          <a:blip r:embed="rId4">
            <a:alphaModFix/>
          </a:blip>
          <a:srcRect/>
          <a:stretch/>
        </p:blipFill>
        <p:spPr>
          <a:xfrm>
            <a:off x="9505034" y="123744"/>
            <a:ext cx="740124" cy="740124"/>
          </a:xfrm>
          <a:prstGeom prst="rect">
            <a:avLst/>
          </a:prstGeom>
          <a:noFill/>
          <a:ln>
            <a:noFill/>
          </a:ln>
        </p:spPr>
      </p:pic>
      <p:pic>
        <p:nvPicPr>
          <p:cNvPr id="205" name="Google Shape;205;p7">
            <a:hlinkClick r:id="rId5" action="ppaction://hlinksldjump"/>
          </p:cNvPr>
          <p:cNvPicPr preferRelativeResize="0"/>
          <p:nvPr/>
        </p:nvPicPr>
        <p:blipFill rotWithShape="1">
          <a:blip r:embed="rId6">
            <a:alphaModFix/>
          </a:blip>
          <a:srcRect/>
          <a:stretch/>
        </p:blipFill>
        <p:spPr>
          <a:xfrm>
            <a:off x="11170204" y="122350"/>
            <a:ext cx="740124" cy="740124"/>
          </a:xfrm>
          <a:prstGeom prst="rect">
            <a:avLst/>
          </a:prstGeom>
          <a:noFill/>
          <a:ln>
            <a:noFill/>
          </a:ln>
        </p:spPr>
      </p:pic>
      <p:pic>
        <p:nvPicPr>
          <p:cNvPr id="206" name="Google Shape;206;p7">
            <a:hlinkClick r:id="" action="ppaction://hlinkshowjump?jump=nextslide"/>
          </p:cNvPr>
          <p:cNvPicPr preferRelativeResize="0"/>
          <p:nvPr/>
        </p:nvPicPr>
        <p:blipFill rotWithShape="1">
          <a:blip r:embed="rId7">
            <a:alphaModFix/>
          </a:blip>
          <a:srcRect/>
          <a:stretch/>
        </p:blipFill>
        <p:spPr>
          <a:xfrm>
            <a:off x="10233751" y="122350"/>
            <a:ext cx="740124" cy="741518"/>
          </a:xfrm>
          <a:prstGeom prst="rect">
            <a:avLst/>
          </a:prstGeom>
          <a:noFill/>
          <a:ln>
            <a:noFill/>
          </a:ln>
        </p:spPr>
      </p:pic>
      <p:pic>
        <p:nvPicPr>
          <p:cNvPr id="207" name="Google Shape;207;p7"/>
          <p:cNvPicPr preferRelativeResize="0"/>
          <p:nvPr/>
        </p:nvPicPr>
        <p:blipFill rotWithShape="1">
          <a:blip r:embed="rId8">
            <a:alphaModFix/>
          </a:blip>
          <a:srcRect/>
          <a:stretch/>
        </p:blipFill>
        <p:spPr>
          <a:xfrm>
            <a:off x="692441" y="292484"/>
            <a:ext cx="1665170" cy="462626"/>
          </a:xfrm>
          <a:prstGeom prst="rect">
            <a:avLst/>
          </a:prstGeom>
          <a:noFill/>
          <a:ln>
            <a:noFill/>
          </a:ln>
        </p:spPr>
      </p:pic>
      <p:pic>
        <p:nvPicPr>
          <p:cNvPr id="208" name="Google Shape;208;p7"/>
          <p:cNvPicPr preferRelativeResize="0"/>
          <p:nvPr/>
        </p:nvPicPr>
        <p:blipFill rotWithShape="1">
          <a:blip r:embed="rId9">
            <a:alphaModFix/>
          </a:blip>
          <a:srcRect/>
          <a:stretch/>
        </p:blipFill>
        <p:spPr>
          <a:xfrm>
            <a:off x="951704" y="1382827"/>
            <a:ext cx="762228" cy="761656"/>
          </a:xfrm>
          <a:prstGeom prst="rect">
            <a:avLst/>
          </a:prstGeom>
          <a:noFill/>
          <a:ln>
            <a:noFill/>
          </a:ln>
        </p:spPr>
      </p:pic>
      <p:sp>
        <p:nvSpPr>
          <p:cNvPr id="209" name="Google Shape;209;p7"/>
          <p:cNvSpPr txBox="1">
            <a:spLocks noGrp="1"/>
          </p:cNvSpPr>
          <p:nvPr>
            <p:ph type="ctrTitle"/>
          </p:nvPr>
        </p:nvSpPr>
        <p:spPr>
          <a:xfrm>
            <a:off x="2227179" y="1890264"/>
            <a:ext cx="3693176" cy="2760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65380"/>
              </a:buClr>
              <a:buSzPts val="1400"/>
              <a:buFont typeface="Arial"/>
              <a:buNone/>
            </a:pPr>
            <a:r>
              <a:rPr lang="es-MX" sz="1400" dirty="0" err="1">
                <a:solidFill>
                  <a:srgbClr val="565380"/>
                </a:solidFill>
                <a:latin typeface="Outfit Medium" pitchFamily="2" charset="0"/>
                <a:ea typeface="Arial"/>
                <a:cs typeface="Arial"/>
                <a:sym typeface="Arial"/>
              </a:rPr>
              <a:t>XploriLab</a:t>
            </a:r>
            <a:r>
              <a:rPr lang="es-MX" sz="1400" dirty="0">
                <a:solidFill>
                  <a:srgbClr val="565380"/>
                </a:solidFill>
                <a:latin typeface="Outfit Medium" pitchFamily="2" charset="0"/>
                <a:ea typeface="Arial"/>
                <a:cs typeface="Arial"/>
                <a:sym typeface="Arial"/>
              </a:rPr>
              <a:t> software </a:t>
            </a:r>
            <a:r>
              <a:rPr lang="es-MX" sz="1400" dirty="0" err="1">
                <a:solidFill>
                  <a:srgbClr val="565380"/>
                </a:solidFill>
                <a:latin typeface="Outfit Medium" pitchFamily="2" charset="0"/>
                <a:ea typeface="Arial"/>
                <a:cs typeface="Arial"/>
                <a:sym typeface="Arial"/>
              </a:rPr>
              <a:t>configuration</a:t>
            </a:r>
            <a:endParaRPr sz="1400" dirty="0">
              <a:solidFill>
                <a:srgbClr val="565380"/>
              </a:solidFill>
              <a:latin typeface="Outfit Medium" pitchFamily="2" charset="0"/>
              <a:ea typeface="Arial"/>
              <a:cs typeface="Arial"/>
              <a:sym typeface="Arial"/>
            </a:endParaRPr>
          </a:p>
        </p:txBody>
      </p:sp>
      <p:pic>
        <p:nvPicPr>
          <p:cNvPr id="210" name="Google Shape;210;p7" descr="Cursor"/>
          <p:cNvPicPr preferRelativeResize="0"/>
          <p:nvPr/>
        </p:nvPicPr>
        <p:blipFill rotWithShape="1">
          <a:blip r:embed="rId10">
            <a:alphaModFix/>
          </a:blip>
          <a:srcRect/>
          <a:stretch/>
        </p:blipFill>
        <p:spPr>
          <a:xfrm>
            <a:off x="1965607" y="1846881"/>
            <a:ext cx="297602" cy="297602"/>
          </a:xfrm>
          <a:prstGeom prst="rect">
            <a:avLst/>
          </a:prstGeom>
          <a:noFill/>
          <a:ln>
            <a:noFill/>
          </a:ln>
        </p:spPr>
      </p:pic>
      <p:grpSp>
        <p:nvGrpSpPr>
          <p:cNvPr id="59" name="Grupo 58">
            <a:extLst>
              <a:ext uri="{FF2B5EF4-FFF2-40B4-BE49-F238E27FC236}">
                <a16:creationId xmlns:a16="http://schemas.microsoft.com/office/drawing/2014/main" id="{3B60A6A0-CB8D-4A6B-8176-B23FCE1EEFCB}"/>
              </a:ext>
            </a:extLst>
          </p:cNvPr>
          <p:cNvGrpSpPr/>
          <p:nvPr/>
        </p:nvGrpSpPr>
        <p:grpSpPr>
          <a:xfrm>
            <a:off x="1887013" y="1377289"/>
            <a:ext cx="4521557" cy="442980"/>
            <a:chOff x="951703" y="1589244"/>
            <a:chExt cx="4084531" cy="442980"/>
          </a:xfrm>
        </p:grpSpPr>
        <p:sp>
          <p:nvSpPr>
            <p:cNvPr id="60" name="Rectángulo: esquinas redondeadas 59">
              <a:extLst>
                <a:ext uri="{FF2B5EF4-FFF2-40B4-BE49-F238E27FC236}">
                  <a16:creationId xmlns:a16="http://schemas.microsoft.com/office/drawing/2014/main" id="{9A9A4BF1-BCD7-4395-B436-987BDFA3E164}"/>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Setting</a:t>
              </a:r>
              <a:r>
                <a:rPr kumimoji="0" lang="es-MX" sz="1600" b="0" i="0" u="none" strike="noStrike" kern="0" cap="none" spc="0" normalizeH="0" baseline="0" noProof="0" dirty="0">
                  <a:ln>
                    <a:noFill/>
                  </a:ln>
                  <a:solidFill>
                    <a:srgbClr val="FFFFFF"/>
                  </a:solidFill>
                  <a:effectLst/>
                  <a:uLnTx/>
                  <a:uFillTx/>
                  <a:latin typeface="Outfit Medium" pitchFamily="2" charset="0"/>
                  <a:ea typeface="+mn-ea"/>
                  <a:cs typeface="+mn-cs"/>
                  <a:sym typeface="Arial"/>
                </a:rPr>
                <a:t> up </a:t>
              </a: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the</a:t>
              </a:r>
              <a:r>
                <a:rPr kumimoji="0" lang="es-MX" sz="1600" b="0" i="0" u="none" strike="noStrike" kern="0" cap="none" spc="0" normalizeH="0" baseline="0" noProof="0" dirty="0">
                  <a:ln>
                    <a:noFill/>
                  </a:ln>
                  <a:solidFill>
                    <a:srgbClr val="FFFFFF"/>
                  </a:solidFill>
                  <a:effectLst/>
                  <a:uLnTx/>
                  <a:uFillTx/>
                  <a:latin typeface="Outfit Medium" pitchFamily="2" charset="0"/>
                  <a:ea typeface="+mn-ea"/>
                  <a:cs typeface="+mn-cs"/>
                  <a:sym typeface="Arial"/>
                </a:rPr>
                <a:t> </a:t>
              </a: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experiment</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61" name="Elipse 60">
              <a:extLst>
                <a:ext uri="{FF2B5EF4-FFF2-40B4-BE49-F238E27FC236}">
                  <a16:creationId xmlns:a16="http://schemas.microsoft.com/office/drawing/2014/main" id="{4BA2BC66-4AAD-40D2-A4AE-715ECF299A56}"/>
                </a:ext>
              </a:extLst>
            </p:cNvPr>
            <p:cNvSpPr/>
            <p:nvPr/>
          </p:nvSpPr>
          <p:spPr>
            <a:xfrm>
              <a:off x="1021796" y="1659644"/>
              <a:ext cx="273172"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grpSp>
        <p:nvGrpSpPr>
          <p:cNvPr id="215" name="Google Shape;215;p7"/>
          <p:cNvGrpSpPr/>
          <p:nvPr/>
        </p:nvGrpSpPr>
        <p:grpSpPr>
          <a:xfrm>
            <a:off x="9807870" y="4658083"/>
            <a:ext cx="246488" cy="256763"/>
            <a:chOff x="4113322" y="5382890"/>
            <a:chExt cx="357406" cy="372304"/>
          </a:xfrm>
        </p:grpSpPr>
        <p:sp>
          <p:nvSpPr>
            <p:cNvPr id="216" name="Google Shape;216;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17" name="Google Shape;217;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18" name="Google Shape;218;p7"/>
          <p:cNvGrpSpPr/>
          <p:nvPr/>
        </p:nvGrpSpPr>
        <p:grpSpPr>
          <a:xfrm>
            <a:off x="9732031" y="5409483"/>
            <a:ext cx="246488" cy="256763"/>
            <a:chOff x="4113322" y="5382890"/>
            <a:chExt cx="357406" cy="372304"/>
          </a:xfrm>
        </p:grpSpPr>
        <p:sp>
          <p:nvSpPr>
            <p:cNvPr id="219" name="Google Shape;219;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0" name="Google Shape;220;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21" name="Google Shape;221;p7"/>
          <p:cNvGrpSpPr/>
          <p:nvPr/>
        </p:nvGrpSpPr>
        <p:grpSpPr>
          <a:xfrm>
            <a:off x="8576217" y="5398243"/>
            <a:ext cx="246488" cy="256763"/>
            <a:chOff x="4113322" y="5382890"/>
            <a:chExt cx="357406" cy="372304"/>
          </a:xfrm>
        </p:grpSpPr>
        <p:sp>
          <p:nvSpPr>
            <p:cNvPr id="222" name="Google Shape;222;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3" name="Google Shape;223;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sp>
        <p:nvSpPr>
          <p:cNvPr id="29" name="Rectángulo 28"/>
          <p:cNvSpPr/>
          <p:nvPr/>
        </p:nvSpPr>
        <p:spPr>
          <a:xfrm>
            <a:off x="9172583" y="5524771"/>
            <a:ext cx="221226" cy="147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1" name="Imagen 30">
            <a:extLst>
              <a:ext uri="{FF2B5EF4-FFF2-40B4-BE49-F238E27FC236}">
                <a16:creationId xmlns:a16="http://schemas.microsoft.com/office/drawing/2014/main" id="{D814375C-8E64-484E-9EC9-19252194926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854251" y="2891691"/>
            <a:ext cx="827578" cy="829970"/>
          </a:xfrm>
          <a:prstGeom prst="rect">
            <a:avLst/>
          </a:prstGeom>
        </p:spPr>
      </p:pic>
    </p:spTree>
    <p:extLst>
      <p:ext uri="{BB962C8B-B14F-4D97-AF65-F5344CB8AC3E}">
        <p14:creationId xmlns:p14="http://schemas.microsoft.com/office/powerpoint/2010/main" val="306878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61">
            <a:extLst>
              <a:ext uri="{FF2B5EF4-FFF2-40B4-BE49-F238E27FC236}">
                <a16:creationId xmlns:a16="http://schemas.microsoft.com/office/drawing/2014/main" id="{2237F837-5B5C-4A3C-960A-F450B3F0EE7E}"/>
              </a:ext>
            </a:extLst>
          </p:cNvPr>
          <p:cNvSpPr/>
          <p:nvPr/>
        </p:nvSpPr>
        <p:spPr>
          <a:xfrm>
            <a:off x="960009" y="2574164"/>
            <a:ext cx="4959737" cy="3493194"/>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Imagen 12">
            <a:extLst>
              <a:ext uri="{FF2B5EF4-FFF2-40B4-BE49-F238E27FC236}">
                <a16:creationId xmlns:a16="http://schemas.microsoft.com/office/drawing/2014/main" id="{7DAAA6B8-D7C6-41A1-8714-440ECBA3043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67942" y="3860557"/>
            <a:ext cx="2013525" cy="1547157"/>
          </a:xfrm>
          <a:prstGeom prst="rect">
            <a:avLst/>
          </a:prstGeom>
        </p:spPr>
      </p:pic>
      <p:grpSp>
        <p:nvGrpSpPr>
          <p:cNvPr id="31" name="Grupo 30">
            <a:extLst>
              <a:ext uri="{FF2B5EF4-FFF2-40B4-BE49-F238E27FC236}">
                <a16:creationId xmlns:a16="http://schemas.microsoft.com/office/drawing/2014/main" id="{197A9E7C-F6F8-4550-8526-DF5E94E8E624}"/>
              </a:ext>
            </a:extLst>
          </p:cNvPr>
          <p:cNvGrpSpPr/>
          <p:nvPr/>
        </p:nvGrpSpPr>
        <p:grpSpPr>
          <a:xfrm>
            <a:off x="1242221" y="2805331"/>
            <a:ext cx="652932" cy="652932"/>
            <a:chOff x="2072276" y="1848077"/>
            <a:chExt cx="676048" cy="676048"/>
          </a:xfrm>
        </p:grpSpPr>
        <p:sp>
          <p:nvSpPr>
            <p:cNvPr id="34" name="Elipse 33">
              <a:extLst>
                <a:ext uri="{FF2B5EF4-FFF2-40B4-BE49-F238E27FC236}">
                  <a16:creationId xmlns:a16="http://schemas.microsoft.com/office/drawing/2014/main" id="{0CDD7EE9-AD46-4E12-8187-B4B77DE1AAED}"/>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35" name="Elipse 34">
              <a:extLst>
                <a:ext uri="{FF2B5EF4-FFF2-40B4-BE49-F238E27FC236}">
                  <a16:creationId xmlns:a16="http://schemas.microsoft.com/office/drawing/2014/main" id="{D5831730-4197-40FB-94E9-0DCA92EBE257}"/>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1</a:t>
              </a:r>
              <a:endParaRPr lang="es-CL" b="1" dirty="0">
                <a:solidFill>
                  <a:srgbClr val="026C4E"/>
                </a:solidFill>
                <a:latin typeface="Outfit Medium" pitchFamily="2" charset="0"/>
              </a:endParaRPr>
            </a:p>
          </p:txBody>
        </p:sp>
      </p:grpSp>
      <p:sp>
        <p:nvSpPr>
          <p:cNvPr id="36" name="Rectángulo: esquinas redondeadas 61">
            <a:extLst>
              <a:ext uri="{FF2B5EF4-FFF2-40B4-BE49-F238E27FC236}">
                <a16:creationId xmlns:a16="http://schemas.microsoft.com/office/drawing/2014/main" id="{B4058BCC-9296-4CB2-A456-15E8C9FF1968}"/>
              </a:ext>
            </a:extLst>
          </p:cNvPr>
          <p:cNvSpPr/>
          <p:nvPr/>
        </p:nvSpPr>
        <p:spPr>
          <a:xfrm>
            <a:off x="6169409" y="2580047"/>
            <a:ext cx="4959737" cy="3483128"/>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7" name="Grupo 36">
            <a:extLst>
              <a:ext uri="{FF2B5EF4-FFF2-40B4-BE49-F238E27FC236}">
                <a16:creationId xmlns:a16="http://schemas.microsoft.com/office/drawing/2014/main" id="{1C41E3A9-7754-405B-9BD3-7810EBF2E2CE}"/>
              </a:ext>
            </a:extLst>
          </p:cNvPr>
          <p:cNvGrpSpPr/>
          <p:nvPr/>
        </p:nvGrpSpPr>
        <p:grpSpPr>
          <a:xfrm>
            <a:off x="6450980" y="2801970"/>
            <a:ext cx="652932" cy="652932"/>
            <a:chOff x="2072276" y="1848077"/>
            <a:chExt cx="676048" cy="676048"/>
          </a:xfrm>
        </p:grpSpPr>
        <p:sp>
          <p:nvSpPr>
            <p:cNvPr id="44" name="Elipse 43">
              <a:extLst>
                <a:ext uri="{FF2B5EF4-FFF2-40B4-BE49-F238E27FC236}">
                  <a16:creationId xmlns:a16="http://schemas.microsoft.com/office/drawing/2014/main" id="{5654C18D-1462-47AE-976A-E87C69955043}"/>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45" name="Elipse 44">
              <a:extLst>
                <a:ext uri="{FF2B5EF4-FFF2-40B4-BE49-F238E27FC236}">
                  <a16:creationId xmlns:a16="http://schemas.microsoft.com/office/drawing/2014/main" id="{40DBE7D0-FEAE-4E81-83E6-B93A9CFECF86}"/>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endParaRPr lang="es-CL" b="1" dirty="0">
                <a:solidFill>
                  <a:srgbClr val="026C4E"/>
                </a:solidFill>
                <a:latin typeface="Outfit Medium" pitchFamily="2" charset="0"/>
              </a:endParaRPr>
            </a:p>
          </p:txBody>
        </p:sp>
      </p:grpSp>
      <p:sp>
        <p:nvSpPr>
          <p:cNvPr id="63" name="CuadroTexto 62">
            <a:extLst>
              <a:ext uri="{FF2B5EF4-FFF2-40B4-BE49-F238E27FC236}">
                <a16:creationId xmlns:a16="http://schemas.microsoft.com/office/drawing/2014/main" id="{6AE7B39A-0F9F-4DFA-80BE-F9AA6E6C4A1D}"/>
              </a:ext>
            </a:extLst>
          </p:cNvPr>
          <p:cNvSpPr txBox="1"/>
          <p:nvPr/>
        </p:nvSpPr>
        <p:spPr>
          <a:xfrm>
            <a:off x="2025832" y="2891195"/>
            <a:ext cx="3413148" cy="523220"/>
          </a:xfrm>
          <a:prstGeom prst="rect">
            <a:avLst/>
          </a:prstGeom>
          <a:noFill/>
        </p:spPr>
        <p:txBody>
          <a:bodyPr wrap="square" rtlCol="0">
            <a:spAutoFit/>
          </a:bodyPr>
          <a:lstStyle/>
          <a:p>
            <a:r>
              <a:rPr lang="en-US" sz="1400" dirty="0">
                <a:solidFill>
                  <a:schemeClr val="tx1">
                    <a:lumMod val="75000"/>
                    <a:lumOff val="25000"/>
                  </a:schemeClr>
                </a:solidFill>
                <a:latin typeface="Outfit" pitchFamily="2" charset="0"/>
              </a:rPr>
              <a:t>Click the “line” icon on display and select the “bars” option.</a:t>
            </a:r>
            <a:endParaRPr lang="es-CL" sz="1400" dirty="0">
              <a:solidFill>
                <a:schemeClr val="tx1">
                  <a:lumMod val="75000"/>
                  <a:lumOff val="25000"/>
                </a:schemeClr>
              </a:solidFill>
              <a:latin typeface="Outfit" pitchFamily="2" charset="0"/>
            </a:endParaRPr>
          </a:p>
        </p:txBody>
      </p:sp>
      <p:sp>
        <p:nvSpPr>
          <p:cNvPr id="39" name="Rectángulo 38">
            <a:extLst>
              <a:ext uri="{FF2B5EF4-FFF2-40B4-BE49-F238E27FC236}">
                <a16:creationId xmlns:a16="http://schemas.microsoft.com/office/drawing/2014/main" id="{2A4C790B-EF0B-4FEC-BFA4-FB630AB6D1AB}"/>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 name="Imagen 39">
            <a:hlinkClick r:id="" action="ppaction://hlinkshowjump?jump=previousslide"/>
            <a:extLst>
              <a:ext uri="{FF2B5EF4-FFF2-40B4-BE49-F238E27FC236}">
                <a16:creationId xmlns:a16="http://schemas.microsoft.com/office/drawing/2014/main" id="{5E351AD5-BB20-499D-A28F-6B7CCE7148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1" name="Imagen 40">
            <a:hlinkClick r:id="rId4" action="ppaction://hlinksldjump"/>
            <a:extLst>
              <a:ext uri="{FF2B5EF4-FFF2-40B4-BE49-F238E27FC236}">
                <a16:creationId xmlns:a16="http://schemas.microsoft.com/office/drawing/2014/main" id="{E38B74CB-C107-4C90-8A46-0B1A4AD6FCE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2" name="Imagen 41">
            <a:hlinkClick r:id="" action="ppaction://hlinkshowjump?jump=nextslide"/>
            <a:extLst>
              <a:ext uri="{FF2B5EF4-FFF2-40B4-BE49-F238E27FC236}">
                <a16:creationId xmlns:a16="http://schemas.microsoft.com/office/drawing/2014/main" id="{F4D7B57C-6754-4979-841F-64270674921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3" name="Imagen 42">
            <a:extLst>
              <a:ext uri="{FF2B5EF4-FFF2-40B4-BE49-F238E27FC236}">
                <a16:creationId xmlns:a16="http://schemas.microsoft.com/office/drawing/2014/main" id="{A702F738-A3AC-4EE1-A89A-4BB8B439612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pic>
        <p:nvPicPr>
          <p:cNvPr id="14" name="Imagen 13">
            <a:extLst>
              <a:ext uri="{FF2B5EF4-FFF2-40B4-BE49-F238E27FC236}">
                <a16:creationId xmlns:a16="http://schemas.microsoft.com/office/drawing/2014/main" id="{B57394C6-3392-4EBB-A72F-18A39C903D7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60009" y="1480648"/>
            <a:ext cx="762228" cy="761656"/>
          </a:xfrm>
          <a:prstGeom prst="rect">
            <a:avLst/>
          </a:prstGeom>
        </p:spPr>
      </p:pic>
      <p:sp>
        <p:nvSpPr>
          <p:cNvPr id="48" name="Título 47">
            <a:extLst>
              <a:ext uri="{FF2B5EF4-FFF2-40B4-BE49-F238E27FC236}">
                <a16:creationId xmlns:a16="http://schemas.microsoft.com/office/drawing/2014/main" id="{A0D9BCDA-672A-4EAF-AB92-1BA5CF04F180}"/>
              </a:ext>
            </a:extLst>
          </p:cNvPr>
          <p:cNvSpPr>
            <a:spLocks noGrp="1"/>
          </p:cNvSpPr>
          <p:nvPr>
            <p:ph type="ctrTitle"/>
          </p:nvPr>
        </p:nvSpPr>
        <p:spPr>
          <a:xfrm>
            <a:off x="2235484" y="1988085"/>
            <a:ext cx="3693176" cy="276005"/>
          </a:xfrm>
        </p:spPr>
        <p:txBody>
          <a:bodyPr anchor="ctr">
            <a:noAutofit/>
          </a:bodyPr>
          <a:lstStyle/>
          <a:p>
            <a:pPr algn="l"/>
            <a:r>
              <a:rPr lang="es-MX" sz="1400" dirty="0" err="1">
                <a:solidFill>
                  <a:srgbClr val="565380"/>
                </a:solidFill>
                <a:latin typeface="Outfit Medium" pitchFamily="2" charset="0"/>
                <a:ea typeface="Arial"/>
                <a:cs typeface="Arial"/>
                <a:sym typeface="Arial"/>
              </a:rPr>
              <a:t>XploriLab</a:t>
            </a:r>
            <a:r>
              <a:rPr lang="es-MX" sz="1400" dirty="0">
                <a:solidFill>
                  <a:srgbClr val="565380"/>
                </a:solidFill>
                <a:latin typeface="Outfit Medium" pitchFamily="2" charset="0"/>
                <a:ea typeface="Arial"/>
                <a:cs typeface="Arial"/>
                <a:sym typeface="Arial"/>
              </a:rPr>
              <a:t> software </a:t>
            </a:r>
            <a:r>
              <a:rPr lang="es-MX" sz="1400" dirty="0" err="1">
                <a:solidFill>
                  <a:srgbClr val="565380"/>
                </a:solidFill>
                <a:latin typeface="Outfit Medium" pitchFamily="2" charset="0"/>
                <a:ea typeface="Arial"/>
                <a:cs typeface="Arial"/>
                <a:sym typeface="Arial"/>
              </a:rPr>
              <a:t>configuration</a:t>
            </a:r>
            <a:endParaRPr lang="es-CL" sz="1400" dirty="0">
              <a:solidFill>
                <a:srgbClr val="565380"/>
              </a:solidFill>
              <a:latin typeface="Outfit Medium" pitchFamily="2" charset="0"/>
            </a:endParaRPr>
          </a:p>
        </p:txBody>
      </p:sp>
      <p:pic>
        <p:nvPicPr>
          <p:cNvPr id="50" name="Gráfico 49" descr="Cursor">
            <a:extLst>
              <a:ext uri="{FF2B5EF4-FFF2-40B4-BE49-F238E27FC236}">
                <a16:creationId xmlns:a16="http://schemas.microsoft.com/office/drawing/2014/main" id="{49788137-4179-46B0-BD4D-36F61930C13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73912" y="1944702"/>
            <a:ext cx="297602" cy="297602"/>
          </a:xfrm>
          <a:prstGeom prst="rect">
            <a:avLst/>
          </a:prstGeom>
        </p:spPr>
      </p:pic>
      <p:grpSp>
        <p:nvGrpSpPr>
          <p:cNvPr id="55" name="Grupo 54">
            <a:extLst>
              <a:ext uri="{FF2B5EF4-FFF2-40B4-BE49-F238E27FC236}">
                <a16:creationId xmlns:a16="http://schemas.microsoft.com/office/drawing/2014/main" id="{0B94AAD3-B671-4234-97DB-9BFEF50A21C7}"/>
              </a:ext>
            </a:extLst>
          </p:cNvPr>
          <p:cNvGrpSpPr/>
          <p:nvPr/>
        </p:nvGrpSpPr>
        <p:grpSpPr>
          <a:xfrm>
            <a:off x="1895318" y="1475110"/>
            <a:ext cx="4521557" cy="442980"/>
            <a:chOff x="951703" y="1589244"/>
            <a:chExt cx="4084531" cy="442980"/>
          </a:xfrm>
        </p:grpSpPr>
        <p:sp>
          <p:nvSpPr>
            <p:cNvPr id="56" name="Rectángulo: esquinas redondeadas 55">
              <a:extLst>
                <a:ext uri="{FF2B5EF4-FFF2-40B4-BE49-F238E27FC236}">
                  <a16:creationId xmlns:a16="http://schemas.microsoft.com/office/drawing/2014/main" id="{7301FC54-9E4A-4086-A21E-7F72E5018ECF}"/>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Setting</a:t>
              </a:r>
              <a:r>
                <a:rPr kumimoji="0" lang="es-MX" sz="1600" b="0" i="0" u="none" strike="noStrike" kern="0" cap="none" spc="0" normalizeH="0" baseline="0" noProof="0" dirty="0">
                  <a:ln>
                    <a:noFill/>
                  </a:ln>
                  <a:solidFill>
                    <a:srgbClr val="FFFFFF"/>
                  </a:solidFill>
                  <a:effectLst/>
                  <a:uLnTx/>
                  <a:uFillTx/>
                  <a:latin typeface="Outfit Medium" pitchFamily="2" charset="0"/>
                  <a:ea typeface="+mn-ea"/>
                  <a:cs typeface="+mn-cs"/>
                  <a:sym typeface="Arial"/>
                </a:rPr>
                <a:t> up </a:t>
              </a: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the</a:t>
              </a:r>
              <a:r>
                <a:rPr kumimoji="0" lang="es-MX" sz="1600" b="0" i="0" u="none" strike="noStrike" kern="0" cap="none" spc="0" normalizeH="0" baseline="0" noProof="0" dirty="0">
                  <a:ln>
                    <a:noFill/>
                  </a:ln>
                  <a:solidFill>
                    <a:srgbClr val="FFFFFF"/>
                  </a:solidFill>
                  <a:effectLst/>
                  <a:uLnTx/>
                  <a:uFillTx/>
                  <a:latin typeface="Outfit Medium" pitchFamily="2" charset="0"/>
                  <a:ea typeface="+mn-ea"/>
                  <a:cs typeface="+mn-cs"/>
                  <a:sym typeface="Arial"/>
                </a:rPr>
                <a:t> </a:t>
              </a: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experiment</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7" name="Elipse 56">
              <a:extLst>
                <a:ext uri="{FF2B5EF4-FFF2-40B4-BE49-F238E27FC236}">
                  <a16:creationId xmlns:a16="http://schemas.microsoft.com/office/drawing/2014/main" id="{AD8FA60D-C8E0-4E12-9B60-AE4A73544797}"/>
                </a:ext>
              </a:extLst>
            </p:cNvPr>
            <p:cNvSpPr/>
            <p:nvPr/>
          </p:nvSpPr>
          <p:spPr>
            <a:xfrm>
              <a:off x="1021796" y="1659644"/>
              <a:ext cx="273172"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
        <p:nvSpPr>
          <p:cNvPr id="38" name="CuadroTexto 37">
            <a:extLst>
              <a:ext uri="{FF2B5EF4-FFF2-40B4-BE49-F238E27FC236}">
                <a16:creationId xmlns:a16="http://schemas.microsoft.com/office/drawing/2014/main" id="{A38EBB8F-46E9-4D86-9844-5C6AFA2B3752}"/>
              </a:ext>
            </a:extLst>
          </p:cNvPr>
          <p:cNvSpPr txBox="1"/>
          <p:nvPr/>
        </p:nvSpPr>
        <p:spPr>
          <a:xfrm>
            <a:off x="7385483" y="2891195"/>
            <a:ext cx="3255721" cy="95410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Click the PLAY icon to start recording. Then, when you want to collect a new measurement -   press the Sound key on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a:t>
            </a:r>
          </a:p>
        </p:txBody>
      </p:sp>
      <p:cxnSp>
        <p:nvCxnSpPr>
          <p:cNvPr id="5" name="Conector recto de flecha 4"/>
          <p:cNvCxnSpPr/>
          <p:nvPr/>
        </p:nvCxnSpPr>
        <p:spPr>
          <a:xfrm flipV="1">
            <a:off x="2830626" y="4582026"/>
            <a:ext cx="737419" cy="983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oogle Shape;215;p7">
            <a:extLst>
              <a:ext uri="{FF2B5EF4-FFF2-40B4-BE49-F238E27FC236}">
                <a16:creationId xmlns:a16="http://schemas.microsoft.com/office/drawing/2014/main" id="{547289B1-FCAB-4B2E-AE4D-49472945FA74}"/>
              </a:ext>
            </a:extLst>
          </p:cNvPr>
          <p:cNvGrpSpPr/>
          <p:nvPr/>
        </p:nvGrpSpPr>
        <p:grpSpPr>
          <a:xfrm>
            <a:off x="5048897" y="4421581"/>
            <a:ext cx="246488" cy="256763"/>
            <a:chOff x="4113322" y="5382890"/>
            <a:chExt cx="357406" cy="372304"/>
          </a:xfrm>
        </p:grpSpPr>
        <p:sp>
          <p:nvSpPr>
            <p:cNvPr id="47" name="Google Shape;216;p7">
              <a:extLst>
                <a:ext uri="{FF2B5EF4-FFF2-40B4-BE49-F238E27FC236}">
                  <a16:creationId xmlns:a16="http://schemas.microsoft.com/office/drawing/2014/main" id="{CA7856FF-1B6F-4CA0-BCEC-936B7C24DF20}"/>
                </a:ext>
              </a:extLst>
            </p:cNvPr>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49" name="Google Shape;217;p7">
              <a:extLst>
                <a:ext uri="{FF2B5EF4-FFF2-40B4-BE49-F238E27FC236}">
                  <a16:creationId xmlns:a16="http://schemas.microsoft.com/office/drawing/2014/main" id="{A948370F-21C9-4E7C-B650-C7F633CC6D5E}"/>
                </a:ext>
              </a:extLst>
            </p:cNvPr>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pic>
        <p:nvPicPr>
          <p:cNvPr id="8" name="Imagen 7">
            <a:extLst>
              <a:ext uri="{FF2B5EF4-FFF2-40B4-BE49-F238E27FC236}">
                <a16:creationId xmlns:a16="http://schemas.microsoft.com/office/drawing/2014/main" id="{2394F0EE-ED06-416F-81D3-E04B31994E4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361205" y="4314015"/>
            <a:ext cx="1387768" cy="640242"/>
          </a:xfrm>
          <a:prstGeom prst="rect">
            <a:avLst/>
          </a:prstGeom>
        </p:spPr>
      </p:pic>
      <p:sp>
        <p:nvSpPr>
          <p:cNvPr id="7" name="Elipse 6">
            <a:extLst>
              <a:ext uri="{FF2B5EF4-FFF2-40B4-BE49-F238E27FC236}">
                <a16:creationId xmlns:a16="http://schemas.microsoft.com/office/drawing/2014/main" id="{296A9783-EDB5-C90C-A01D-48E1506D6E32}"/>
              </a:ext>
            </a:extLst>
          </p:cNvPr>
          <p:cNvSpPr/>
          <p:nvPr/>
        </p:nvSpPr>
        <p:spPr>
          <a:xfrm>
            <a:off x="8185281" y="4366210"/>
            <a:ext cx="1176093" cy="117609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descr="Icono&#10;&#10;Descripción generada automáticamente">
            <a:extLst>
              <a:ext uri="{FF2B5EF4-FFF2-40B4-BE49-F238E27FC236}">
                <a16:creationId xmlns:a16="http://schemas.microsoft.com/office/drawing/2014/main" id="{F23F6117-2C03-74E1-39CA-DB18D004CD3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35227" y="4591858"/>
            <a:ext cx="676199" cy="722303"/>
          </a:xfrm>
          <a:prstGeom prst="rect">
            <a:avLst/>
          </a:prstGeom>
        </p:spPr>
      </p:pic>
    </p:spTree>
    <p:extLst>
      <p:ext uri="{BB962C8B-B14F-4D97-AF65-F5344CB8AC3E}">
        <p14:creationId xmlns:p14="http://schemas.microsoft.com/office/powerpoint/2010/main" val="278218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15">
            <a:extLst>
              <a:ext uri="{FF2B5EF4-FFF2-40B4-BE49-F238E27FC236}">
                <a16:creationId xmlns:a16="http://schemas.microsoft.com/office/drawing/2014/main" id="{DA3A361B-ACA0-4489-939A-2636BFB60B9C}"/>
              </a:ext>
            </a:extLst>
          </p:cNvPr>
          <p:cNvSpPr/>
          <p:nvPr/>
        </p:nvSpPr>
        <p:spPr>
          <a:xfrm>
            <a:off x="951704" y="3068674"/>
            <a:ext cx="10288593" cy="3269838"/>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2" name="Imagen 1" descr="Imagen que contiene Gráfico&#10;&#10;Descripción generada automáticamente">
            <a:extLst>
              <a:ext uri="{FF2B5EF4-FFF2-40B4-BE49-F238E27FC236}">
                <a16:creationId xmlns:a16="http://schemas.microsoft.com/office/drawing/2014/main" id="{65DFF0DA-C761-3560-99A9-61FFEB5B968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64978" y="3821724"/>
            <a:ext cx="4077037" cy="1853199"/>
          </a:xfrm>
          <a:prstGeom prst="rect">
            <a:avLst/>
          </a:prstGeom>
        </p:spPr>
      </p:pic>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4"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8" name="CuadroTexto 37">
            <a:extLst>
              <a:ext uri="{FF2B5EF4-FFF2-40B4-BE49-F238E27FC236}">
                <a16:creationId xmlns:a16="http://schemas.microsoft.com/office/drawing/2014/main" id="{F835D28E-6402-46C9-A03D-0F5F620F1BC3}"/>
              </a:ext>
            </a:extLst>
          </p:cNvPr>
          <p:cNvSpPr txBox="1"/>
          <p:nvPr/>
        </p:nvSpPr>
        <p:spPr>
          <a:xfrm>
            <a:off x="951704" y="2181117"/>
            <a:ext cx="10517764" cy="523220"/>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Once you have made the marks on the floor every one meter, turn on the speaker as loud as possible and measure the sound manually as you get closer to the speaker. Remember to make sure that the place is as quiet as possible so as not to interfere with the measurements.</a:t>
            </a:r>
            <a:endParaRPr lang="es-MX" sz="1400" dirty="0">
              <a:solidFill>
                <a:schemeClr val="tx1">
                  <a:lumMod val="65000"/>
                  <a:lumOff val="35000"/>
                </a:schemeClr>
              </a:solidFill>
              <a:latin typeface="Outfit" pitchFamily="2" charset="0"/>
            </a:endParaRPr>
          </a:p>
        </p:txBody>
      </p:sp>
      <p:grpSp>
        <p:nvGrpSpPr>
          <p:cNvPr id="39" name="Grupo 38">
            <a:extLst>
              <a:ext uri="{FF2B5EF4-FFF2-40B4-BE49-F238E27FC236}">
                <a16:creationId xmlns:a16="http://schemas.microsoft.com/office/drawing/2014/main" id="{52B62835-53F9-4696-9C1B-D5315A8436D0}"/>
              </a:ext>
            </a:extLst>
          </p:cNvPr>
          <p:cNvGrpSpPr/>
          <p:nvPr/>
        </p:nvGrpSpPr>
        <p:grpSpPr>
          <a:xfrm>
            <a:off x="951704" y="1589244"/>
            <a:ext cx="3554982" cy="442980"/>
            <a:chOff x="951704" y="1589244"/>
            <a:chExt cx="3270976" cy="442980"/>
          </a:xfrm>
        </p:grpSpPr>
        <p:sp>
          <p:nvSpPr>
            <p:cNvPr id="40" name="Rectángulo: esquinas redondeadas 39">
              <a:extLst>
                <a:ext uri="{FF2B5EF4-FFF2-40B4-BE49-F238E27FC236}">
                  <a16:creationId xmlns:a16="http://schemas.microsoft.com/office/drawing/2014/main" id="{9786C7D7-3253-46DD-A30C-FF41B29BC97E}"/>
                </a:ext>
              </a:extLst>
            </p:cNvPr>
            <p:cNvSpPr/>
            <p:nvPr/>
          </p:nvSpPr>
          <p:spPr>
            <a:xfrm>
              <a:off x="951704" y="1589244"/>
              <a:ext cx="3270976" cy="442980"/>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MX" sz="1600" dirty="0">
                <a:latin typeface="Outfit Medium" pitchFamily="2" charset="0"/>
              </a:endParaRPr>
            </a:p>
          </p:txBody>
        </p:sp>
        <p:sp>
          <p:nvSpPr>
            <p:cNvPr id="41" name="Elipse 40">
              <a:extLst>
                <a:ext uri="{FF2B5EF4-FFF2-40B4-BE49-F238E27FC236}">
                  <a16:creationId xmlns:a16="http://schemas.microsoft.com/office/drawing/2014/main" id="{3B2A44C5-F117-487E-AD05-85C0F1F7F81E}"/>
                </a:ext>
              </a:extLst>
            </p:cNvPr>
            <p:cNvSpPr/>
            <p:nvPr/>
          </p:nvSpPr>
          <p:spPr>
            <a:xfrm>
              <a:off x="1021796" y="1659644"/>
              <a:ext cx="278241"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EAA605"/>
                  </a:solidFill>
                  <a:latin typeface="Outfit Medium" pitchFamily="2" charset="0"/>
                </a:rPr>
                <a:t>3</a:t>
              </a:r>
              <a:endParaRPr lang="es-CL" sz="1200" b="1" dirty="0">
                <a:solidFill>
                  <a:srgbClr val="EAA605"/>
                </a:solidFill>
                <a:latin typeface="Outfit Medium" pitchFamily="2" charset="0"/>
              </a:endParaRPr>
            </a:p>
          </p:txBody>
        </p:sp>
      </p:grpSp>
      <p:sp>
        <p:nvSpPr>
          <p:cNvPr id="22" name="CuadroTexto 21"/>
          <p:cNvSpPr txBox="1"/>
          <p:nvPr/>
        </p:nvSpPr>
        <p:spPr>
          <a:xfrm rot="16200000">
            <a:off x="2458667" y="4640922"/>
            <a:ext cx="766778" cy="292388"/>
          </a:xfrm>
          <a:prstGeom prst="rect">
            <a:avLst/>
          </a:prstGeom>
          <a:noFill/>
          <a:effectLst/>
        </p:spPr>
        <p:txBody>
          <a:bodyPr wrap="square" rtlCol="0">
            <a:spAutoFit/>
          </a:bodyPr>
          <a:lstStyle/>
          <a:p>
            <a:pPr algn="ctr"/>
            <a:r>
              <a:rPr lang="es-CL" sz="1300" b="1" dirty="0">
                <a:solidFill>
                  <a:srgbClr val="DB2121"/>
                </a:solidFill>
                <a:latin typeface="Outfit" pitchFamily="2" charset="0"/>
              </a:rPr>
              <a:t>1 </a:t>
            </a:r>
            <a:r>
              <a:rPr lang="es-CL" sz="1300" b="1" dirty="0" err="1">
                <a:solidFill>
                  <a:srgbClr val="DB2121"/>
                </a:solidFill>
                <a:latin typeface="Outfit" pitchFamily="2" charset="0"/>
              </a:rPr>
              <a:t>mt</a:t>
            </a:r>
            <a:endParaRPr lang="es-CL" sz="1300" b="1" dirty="0">
              <a:solidFill>
                <a:srgbClr val="DB2121"/>
              </a:solidFill>
              <a:latin typeface="Outfit" pitchFamily="2" charset="0"/>
            </a:endParaRPr>
          </a:p>
        </p:txBody>
      </p:sp>
      <p:sp>
        <p:nvSpPr>
          <p:cNvPr id="23" name="CuadroTexto 22"/>
          <p:cNvSpPr txBox="1"/>
          <p:nvPr/>
        </p:nvSpPr>
        <p:spPr>
          <a:xfrm rot="16200000">
            <a:off x="2906570" y="4640918"/>
            <a:ext cx="766778" cy="292388"/>
          </a:xfrm>
          <a:prstGeom prst="rect">
            <a:avLst/>
          </a:prstGeom>
          <a:noFill/>
          <a:effectLst/>
        </p:spPr>
        <p:txBody>
          <a:bodyPr wrap="square" rtlCol="0">
            <a:spAutoFit/>
          </a:bodyPr>
          <a:lstStyle/>
          <a:p>
            <a:pPr algn="ctr"/>
            <a:r>
              <a:rPr lang="es-CL" sz="1300" b="1" dirty="0">
                <a:solidFill>
                  <a:srgbClr val="DB2121"/>
                </a:solidFill>
                <a:latin typeface="Outfit" pitchFamily="2" charset="0"/>
              </a:rPr>
              <a:t>2 </a:t>
            </a:r>
            <a:r>
              <a:rPr lang="es-CL" sz="1300" b="1" dirty="0" err="1">
                <a:solidFill>
                  <a:srgbClr val="DB2121"/>
                </a:solidFill>
                <a:latin typeface="Outfit" pitchFamily="2" charset="0"/>
              </a:rPr>
              <a:t>mt</a:t>
            </a:r>
            <a:endParaRPr lang="es-CL" sz="1300" b="1" dirty="0">
              <a:solidFill>
                <a:srgbClr val="DB2121"/>
              </a:solidFill>
              <a:latin typeface="Outfit" pitchFamily="2" charset="0"/>
            </a:endParaRPr>
          </a:p>
        </p:txBody>
      </p:sp>
      <p:sp>
        <p:nvSpPr>
          <p:cNvPr id="24" name="CuadroTexto 23"/>
          <p:cNvSpPr txBox="1"/>
          <p:nvPr/>
        </p:nvSpPr>
        <p:spPr>
          <a:xfrm rot="16200000">
            <a:off x="3420020" y="4640920"/>
            <a:ext cx="766778" cy="292388"/>
          </a:xfrm>
          <a:prstGeom prst="rect">
            <a:avLst/>
          </a:prstGeom>
          <a:noFill/>
          <a:effectLst/>
        </p:spPr>
        <p:txBody>
          <a:bodyPr wrap="square" rtlCol="0">
            <a:spAutoFit/>
          </a:bodyPr>
          <a:lstStyle/>
          <a:p>
            <a:pPr algn="ctr"/>
            <a:r>
              <a:rPr lang="es-CL" sz="1300" b="1" dirty="0">
                <a:solidFill>
                  <a:srgbClr val="DB2121"/>
                </a:solidFill>
                <a:latin typeface="Outfit" pitchFamily="2" charset="0"/>
              </a:rPr>
              <a:t>3 </a:t>
            </a:r>
            <a:r>
              <a:rPr lang="es-CL" sz="1300" b="1" dirty="0" err="1">
                <a:solidFill>
                  <a:srgbClr val="DB2121"/>
                </a:solidFill>
                <a:latin typeface="Outfit" pitchFamily="2" charset="0"/>
              </a:rPr>
              <a:t>mt</a:t>
            </a:r>
            <a:endParaRPr lang="es-CL" sz="1300" b="1" dirty="0">
              <a:solidFill>
                <a:srgbClr val="DB2121"/>
              </a:solidFill>
              <a:latin typeface="Outfit" pitchFamily="2" charset="0"/>
            </a:endParaRPr>
          </a:p>
        </p:txBody>
      </p:sp>
      <p:sp>
        <p:nvSpPr>
          <p:cNvPr id="25" name="CuadroTexto 24"/>
          <p:cNvSpPr txBox="1"/>
          <p:nvPr/>
        </p:nvSpPr>
        <p:spPr>
          <a:xfrm rot="16200000">
            <a:off x="3872903" y="4640919"/>
            <a:ext cx="766778" cy="292388"/>
          </a:xfrm>
          <a:prstGeom prst="rect">
            <a:avLst/>
          </a:prstGeom>
          <a:noFill/>
          <a:effectLst/>
        </p:spPr>
        <p:txBody>
          <a:bodyPr wrap="square" rtlCol="0">
            <a:spAutoFit/>
          </a:bodyPr>
          <a:lstStyle/>
          <a:p>
            <a:pPr algn="ctr"/>
            <a:r>
              <a:rPr lang="es-CL" sz="1300" b="1" dirty="0">
                <a:solidFill>
                  <a:srgbClr val="DB2121"/>
                </a:solidFill>
                <a:latin typeface="Outfit" pitchFamily="2" charset="0"/>
              </a:rPr>
              <a:t>4 </a:t>
            </a:r>
            <a:r>
              <a:rPr lang="es-CL" sz="1300" b="1" dirty="0" err="1">
                <a:solidFill>
                  <a:srgbClr val="DB2121"/>
                </a:solidFill>
                <a:latin typeface="Outfit" pitchFamily="2" charset="0"/>
              </a:rPr>
              <a:t>mt</a:t>
            </a:r>
            <a:endParaRPr lang="es-CL" sz="1300" b="1" dirty="0">
              <a:solidFill>
                <a:srgbClr val="DB2121"/>
              </a:solidFill>
              <a:latin typeface="Outfit" pitchFamily="2" charset="0"/>
            </a:endParaRPr>
          </a:p>
        </p:txBody>
      </p:sp>
      <p:sp>
        <p:nvSpPr>
          <p:cNvPr id="26" name="CuadroTexto 25"/>
          <p:cNvSpPr txBox="1"/>
          <p:nvPr/>
        </p:nvSpPr>
        <p:spPr>
          <a:xfrm rot="16200000">
            <a:off x="4359113" y="4640921"/>
            <a:ext cx="766778" cy="292388"/>
          </a:xfrm>
          <a:prstGeom prst="rect">
            <a:avLst/>
          </a:prstGeom>
          <a:noFill/>
          <a:effectLst/>
        </p:spPr>
        <p:txBody>
          <a:bodyPr wrap="square" rtlCol="0">
            <a:spAutoFit/>
          </a:bodyPr>
          <a:lstStyle/>
          <a:p>
            <a:pPr algn="ctr"/>
            <a:r>
              <a:rPr lang="es-CL" sz="1300" b="1" dirty="0">
                <a:solidFill>
                  <a:srgbClr val="DB2121"/>
                </a:solidFill>
                <a:latin typeface="Outfit" pitchFamily="2" charset="0"/>
              </a:rPr>
              <a:t>5 </a:t>
            </a:r>
            <a:r>
              <a:rPr lang="es-CL" sz="1300" b="1" dirty="0" err="1">
                <a:solidFill>
                  <a:srgbClr val="DB2121"/>
                </a:solidFill>
                <a:latin typeface="Outfit" pitchFamily="2" charset="0"/>
              </a:rPr>
              <a:t>mt</a:t>
            </a:r>
            <a:endParaRPr lang="es-CL" sz="1300" b="1" dirty="0">
              <a:solidFill>
                <a:srgbClr val="DB2121"/>
              </a:solidFill>
              <a:latin typeface="Outfit" pitchFamily="2" charset="0"/>
            </a:endParaRPr>
          </a:p>
        </p:txBody>
      </p:sp>
      <p:cxnSp>
        <p:nvCxnSpPr>
          <p:cNvPr id="29" name="Conector recto de flecha 28"/>
          <p:cNvCxnSpPr>
            <a:cxnSpLocks/>
          </p:cNvCxnSpPr>
          <p:nvPr/>
        </p:nvCxnSpPr>
        <p:spPr>
          <a:xfrm flipH="1" flipV="1">
            <a:off x="3703066" y="4193227"/>
            <a:ext cx="700548" cy="7151"/>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
        <p:nvSpPr>
          <p:cNvPr id="27" name="Rectángulo 21"/>
          <p:cNvSpPr/>
          <p:nvPr/>
        </p:nvSpPr>
        <p:spPr>
          <a:xfrm>
            <a:off x="7718433" y="3219201"/>
            <a:ext cx="1636987" cy="369332"/>
          </a:xfrm>
          <a:prstGeom prst="rect">
            <a:avLst/>
          </a:prstGeom>
        </p:spPr>
        <p:txBody>
          <a:bodyPr wrap="none">
            <a:spAutoFit/>
          </a:bodyPr>
          <a:lstStyle/>
          <a:p>
            <a:pPr algn="ctr"/>
            <a:r>
              <a:rPr lang="es-MX" b="1" dirty="0">
                <a:solidFill>
                  <a:srgbClr val="026C4E"/>
                </a:solidFill>
                <a:latin typeface="Outfit Medium" pitchFamily="2" charset="0"/>
              </a:rPr>
              <a:t>SOUND GRAPH</a:t>
            </a:r>
          </a:p>
        </p:txBody>
      </p:sp>
      <p:pic>
        <p:nvPicPr>
          <p:cNvPr id="28" name="Imagen 27"/>
          <p:cNvPicPr>
            <a:picLocks noChangeAspect="1"/>
          </p:cNvPicPr>
          <p:nvPr/>
        </p:nvPicPr>
        <p:blipFill>
          <a:blip r:embed="rId8"/>
          <a:stretch>
            <a:fillRect/>
          </a:stretch>
        </p:blipFill>
        <p:spPr>
          <a:xfrm>
            <a:off x="6062785" y="3658446"/>
            <a:ext cx="4590419" cy="2433566"/>
          </a:xfrm>
          <a:prstGeom prst="rect">
            <a:avLst/>
          </a:prstGeom>
        </p:spPr>
      </p:pic>
    </p:spTree>
    <p:extLst>
      <p:ext uri="{BB962C8B-B14F-4D97-AF65-F5344CB8AC3E}">
        <p14:creationId xmlns:p14="http://schemas.microsoft.com/office/powerpoint/2010/main" val="288495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esquinas redondeadas 61">
            <a:extLst>
              <a:ext uri="{FF2B5EF4-FFF2-40B4-BE49-F238E27FC236}">
                <a16:creationId xmlns:a16="http://schemas.microsoft.com/office/drawing/2014/main" id="{FD2686B1-BA85-4FDA-A4BA-27A4E40BFA38}"/>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4" name="Grupo 23">
            <a:extLst>
              <a:ext uri="{FF2B5EF4-FFF2-40B4-BE49-F238E27FC236}">
                <a16:creationId xmlns:a16="http://schemas.microsoft.com/office/drawing/2014/main" id="{9C301606-7DDB-453C-B398-68D8CDF37B33}"/>
              </a:ext>
            </a:extLst>
          </p:cNvPr>
          <p:cNvGrpSpPr/>
          <p:nvPr/>
        </p:nvGrpSpPr>
        <p:grpSpPr>
          <a:xfrm>
            <a:off x="1233915" y="2573718"/>
            <a:ext cx="652932" cy="652932"/>
            <a:chOff x="2072276" y="1848077"/>
            <a:chExt cx="676048" cy="676048"/>
          </a:xfrm>
        </p:grpSpPr>
        <p:sp>
          <p:nvSpPr>
            <p:cNvPr id="25" name="Elipse 24">
              <a:extLst>
                <a:ext uri="{FF2B5EF4-FFF2-40B4-BE49-F238E27FC236}">
                  <a16:creationId xmlns:a16="http://schemas.microsoft.com/office/drawing/2014/main" id="{814F6E82-323E-4783-AAF9-31F15A6944DD}"/>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31" name="Elipse 30">
              <a:extLst>
                <a:ext uri="{FF2B5EF4-FFF2-40B4-BE49-F238E27FC236}">
                  <a16:creationId xmlns:a16="http://schemas.microsoft.com/office/drawing/2014/main" id="{3EB8C899-90D2-4F4E-B769-6D3BB5C5DFDC}"/>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1</a:t>
              </a:r>
              <a:endParaRPr lang="es-CL" b="1" dirty="0">
                <a:solidFill>
                  <a:srgbClr val="026C4E"/>
                </a:solidFill>
                <a:latin typeface="Outfit Medium" pitchFamily="2" charset="0"/>
              </a:endParaRPr>
            </a:p>
          </p:txBody>
        </p:sp>
      </p:grpSp>
      <p:pic>
        <p:nvPicPr>
          <p:cNvPr id="35" name="Imagen 34">
            <a:extLst>
              <a:ext uri="{FF2B5EF4-FFF2-40B4-BE49-F238E27FC236}">
                <a16:creationId xmlns:a16="http://schemas.microsoft.com/office/drawing/2014/main" id="{EFD2CE5D-FA84-4527-9444-246E03D8214B}"/>
              </a:ext>
            </a:extLst>
          </p:cNvPr>
          <p:cNvPicPr>
            <a:picLocks noChangeAspect="1"/>
          </p:cNvPicPr>
          <p:nvPr/>
        </p:nvPicPr>
        <p:blipFill>
          <a:blip r:embed="rId2"/>
          <a:stretch>
            <a:fillRect/>
          </a:stretch>
        </p:blipFill>
        <p:spPr>
          <a:xfrm>
            <a:off x="2543447" y="4337262"/>
            <a:ext cx="997253" cy="997253"/>
          </a:xfrm>
          <a:prstGeom prst="rect">
            <a:avLst/>
          </a:prstGeom>
        </p:spPr>
      </p:pic>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4"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4" name="Rectángulo 13"/>
          <p:cNvSpPr/>
          <p:nvPr/>
        </p:nvSpPr>
        <p:spPr>
          <a:xfrm>
            <a:off x="5553770" y="2919639"/>
            <a:ext cx="4168977" cy="369332"/>
          </a:xfrm>
          <a:prstGeom prst="rect">
            <a:avLst/>
          </a:prstGeom>
        </p:spPr>
        <p:txBody>
          <a:bodyPr wrap="square">
            <a:spAutoFit/>
          </a:bodyPr>
          <a:lstStyle/>
          <a:p>
            <a:pPr algn="ctr"/>
            <a:r>
              <a:rPr lang="es-MX" b="1" dirty="0">
                <a:solidFill>
                  <a:srgbClr val="026C4E"/>
                </a:solidFill>
                <a:latin typeface="Outfit Medium" pitchFamily="2" charset="0"/>
              </a:rPr>
              <a:t>GRAPH WITH MARKERS</a:t>
            </a:r>
          </a:p>
        </p:txBody>
      </p:sp>
      <p:sp>
        <p:nvSpPr>
          <p:cNvPr id="15" name="CuadroTexto 14">
            <a:extLst>
              <a:ext uri="{FF2B5EF4-FFF2-40B4-BE49-F238E27FC236}">
                <a16:creationId xmlns:a16="http://schemas.microsoft.com/office/drawing/2014/main" id="{F835D28E-6402-46C9-A03D-0F5F620F1BC3}"/>
              </a:ext>
            </a:extLst>
          </p:cNvPr>
          <p:cNvSpPr txBox="1"/>
          <p:nvPr/>
        </p:nvSpPr>
        <p:spPr>
          <a:xfrm>
            <a:off x="2005831" y="2960840"/>
            <a:ext cx="2284815" cy="954107"/>
          </a:xfrm>
          <a:prstGeom prst="rect">
            <a:avLst/>
          </a:prstGeom>
          <a:noFill/>
        </p:spPr>
        <p:txBody>
          <a:bodyPr wrap="square" rtlCol="0">
            <a:spAutoFit/>
          </a:bodyPr>
          <a:lstStyle/>
          <a:p>
            <a:r>
              <a:rPr lang="en-US" sz="1400" dirty="0">
                <a:solidFill>
                  <a:srgbClr val="626262"/>
                </a:solidFill>
                <a:latin typeface="Outfit" pitchFamily="2" charset="0"/>
              </a:rPr>
              <a:t>Use markers to add labels to the columns of the graph. To do this you must select the </a:t>
            </a:r>
            <a:r>
              <a:rPr lang="en-US" sz="1400">
                <a:solidFill>
                  <a:srgbClr val="626262"/>
                </a:solidFill>
                <a:latin typeface="Outfit" pitchFamily="2" charset="0"/>
              </a:rPr>
              <a:t>“Marker” </a:t>
            </a:r>
            <a:r>
              <a:rPr lang="en-US" sz="1400" dirty="0">
                <a:solidFill>
                  <a:srgbClr val="626262"/>
                </a:solidFill>
                <a:latin typeface="Outfit" pitchFamily="2" charset="0"/>
              </a:rPr>
              <a:t>icon:</a:t>
            </a:r>
            <a:endParaRPr lang="es-MX" sz="1400" dirty="0">
              <a:solidFill>
                <a:srgbClr val="626262"/>
              </a:solidFill>
              <a:latin typeface="Outfit" pitchFamily="2" charset="0"/>
            </a:endParaRPr>
          </a:p>
        </p:txBody>
      </p:sp>
      <p:pic>
        <p:nvPicPr>
          <p:cNvPr id="20" name="Imagen 19"/>
          <p:cNvPicPr>
            <a:picLocks noChangeAspect="1"/>
          </p:cNvPicPr>
          <p:nvPr/>
        </p:nvPicPr>
        <p:blipFill>
          <a:blip r:embed="rId8"/>
          <a:stretch>
            <a:fillRect/>
          </a:stretch>
        </p:blipFill>
        <p:spPr>
          <a:xfrm>
            <a:off x="4659391" y="3448456"/>
            <a:ext cx="5911983" cy="2459334"/>
          </a:xfrm>
          <a:prstGeom prst="rect">
            <a:avLst/>
          </a:prstGeom>
        </p:spPr>
      </p:pic>
    </p:spTree>
    <p:extLst>
      <p:ext uri="{BB962C8B-B14F-4D97-AF65-F5344CB8AC3E}">
        <p14:creationId xmlns:p14="http://schemas.microsoft.com/office/powerpoint/2010/main" val="19630992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TotalTime>
  <Words>772</Words>
  <Application>Microsoft Office PowerPoint</Application>
  <PresentationFormat>Widescreen</PresentationFormat>
  <Paragraphs>101</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Oblivian Text</vt:lpstr>
      <vt:lpstr>Outfit</vt:lpstr>
      <vt:lpstr>Outfit Medium</vt:lpstr>
      <vt:lpstr>Tema de Office</vt:lpstr>
      <vt:lpstr>PowerPoint Presentation</vt:lpstr>
      <vt:lpstr>PowerPoint Presentation</vt:lpstr>
      <vt:lpstr>PowerPoint Presentation</vt:lpstr>
      <vt:lpstr>PowerPoint Presentation</vt:lpstr>
      <vt:lpstr>PowerPoint Presentation</vt:lpstr>
      <vt:lpstr>XploriLab software configuration</vt:lpstr>
      <vt:lpstr>XploriLab software configuration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 LA UNIDAD</dc:title>
  <dc:creator>Cami</dc:creator>
  <cp:lastModifiedBy>גלוביסנס Globisens</cp:lastModifiedBy>
  <cp:revision>173</cp:revision>
  <dcterms:created xsi:type="dcterms:W3CDTF">2024-05-06T19:31:29Z</dcterms:created>
  <dcterms:modified xsi:type="dcterms:W3CDTF">2024-12-22T15:02:22Z</dcterms:modified>
</cp:coreProperties>
</file>