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84" r:id="rId6"/>
    <p:sldId id="285" r:id="rId7"/>
    <p:sldId id="267" r:id="rId8"/>
    <p:sldId id="278" r:id="rId9"/>
    <p:sldId id="281" r:id="rId10"/>
    <p:sldId id="282" r:id="rId11"/>
    <p:sldId id="290" r:id="rId12"/>
    <p:sldId id="262" r:id="rId13"/>
    <p:sldId id="288" r:id="rId14"/>
    <p:sldId id="289" r:id="rId15"/>
    <p:sldId id="286" r:id="rId16"/>
    <p:sldId id="291" r:id="rId17"/>
    <p:sldId id="292" r:id="rId18"/>
    <p:sldId id="295" r:id="rId19"/>
    <p:sldId id="296" r:id="rId20"/>
    <p:sldId id="287" r:id="rId21"/>
    <p:sldId id="273" r:id="rId22"/>
    <p:sldId id="265"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24" clrIdx="1">
    <p:extLst>
      <p:ext uri="{19B8F6BF-5375-455C-9EA6-DF929625EA0E}">
        <p15:presenceInfo xmlns:p15="http://schemas.microsoft.com/office/powerpoint/2012/main" userId="lilo" providerId="None"/>
      </p:ext>
    </p:extLst>
  </p:cmAuthor>
  <p:cmAuthor id="3" name="matiasvergara@efectoeducativo.cl" initials="m" lastIdx="19" clrIdx="2">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4E"/>
    <a:srgbClr val="F3F3F3"/>
    <a:srgbClr val="F2DCC7"/>
    <a:srgbClr val="569FA8"/>
    <a:srgbClr val="FE999D"/>
    <a:srgbClr val="EAA605"/>
    <a:srgbClr val="DD2120"/>
    <a:srgbClr val="565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9" autoAdjust="0"/>
    <p:restoredTop sz="94660"/>
  </p:normalViewPr>
  <p:slideViewPr>
    <p:cSldViewPr snapToGrid="0">
      <p:cViewPr varScale="1">
        <p:scale>
          <a:sx n="113" d="100"/>
          <a:sy n="113" d="100"/>
        </p:scale>
        <p:origin x="4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0BE0-9E10-4F0F-A4CB-5E38117FC6B5}" type="datetimeFigureOut">
              <a:rPr lang="es-CL" smtClean="0"/>
              <a:t>22-12-2024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AFC81-12E5-4591-9547-BC94B07CD729}" type="slidenum">
              <a:rPr lang="es-CL" smtClean="0"/>
              <a:t>‹#›</a:t>
            </a:fld>
            <a:endParaRPr lang="es-CL"/>
          </a:p>
        </p:txBody>
      </p:sp>
    </p:spTree>
    <p:extLst>
      <p:ext uri="{BB962C8B-B14F-4D97-AF65-F5344CB8AC3E}">
        <p14:creationId xmlns:p14="http://schemas.microsoft.com/office/powerpoint/2010/main" val="241355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98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81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39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68954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7784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611877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597956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4192090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162393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664207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38030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275093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98338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46146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49357848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32.png"/><Relationship Id="rId4" Type="http://schemas.openxmlformats.org/officeDocument/2006/relationships/slide" Target="slide2.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slide" Target="slide2.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xml"/><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1.xml"/><Relationship Id="rId7"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13.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slide" Target="slide2.xml"/><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7.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9.png"/><Relationship Id="rId5" Type="http://schemas.openxmlformats.org/officeDocument/2006/relationships/slide" Target="slide2.xml"/><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How fast: Who wins the race?</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E53ADC97-BE9D-3B22-EFC1-1E31D0614B72}"/>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6" name="Google Shape;176;p6"/>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8" name="Google Shape;178;p6">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32" name="Google Shape;175;p6"/>
          <p:cNvSpPr txBox="1"/>
          <p:nvPr/>
        </p:nvSpPr>
        <p:spPr>
          <a:xfrm>
            <a:off x="2135622" y="2603789"/>
            <a:ext cx="8417200" cy="954067"/>
          </a:xfrm>
          <a:prstGeom prst="rect">
            <a:avLst/>
          </a:prstGeom>
          <a:noFill/>
          <a:ln>
            <a:noFill/>
          </a:ln>
        </p:spPr>
        <p:txBody>
          <a:bodyPr spcFirstLastPara="1" wrap="square" lIns="91425" tIns="45700" rIns="91425" bIns="45700" anchor="t" anchorCtr="0">
            <a:spAutoFit/>
          </a:bodyPr>
          <a:lstStyle/>
          <a:p>
            <a:pPr lvl="0"/>
            <a:r>
              <a:rPr lang="en-US" sz="1400" b="1" dirty="0">
                <a:solidFill>
                  <a:srgbClr val="026C4E"/>
                </a:solidFill>
                <a:latin typeface="Outfit Medium" pitchFamily="2" charset="0"/>
              </a:rPr>
              <a:t>Set the Speed graph to show sampling dots rather than a line graph</a:t>
            </a:r>
            <a:r>
              <a:rPr lang="es-ES" sz="1400" b="1" dirty="0">
                <a:solidFill>
                  <a:srgbClr val="026C4E"/>
                </a:solidFill>
                <a:latin typeface="Outfit Medium" pitchFamily="2" charset="0"/>
              </a:rPr>
              <a:t>:</a:t>
            </a:r>
            <a:endParaRPr lang="es-MX" sz="1400" b="1" dirty="0">
              <a:solidFill>
                <a:srgbClr val="026C4E"/>
              </a:solidFill>
              <a:latin typeface="Outfit Medium" pitchFamily="2" charset="0"/>
            </a:endParaRPr>
          </a:p>
          <a:p>
            <a:pPr marL="285750" lvl="0" indent="-285750">
              <a:buFont typeface="Arial" panose="020B0604020202020204" pitchFamily="34" charset="0"/>
              <a:buChar char="•"/>
            </a:pPr>
            <a:endParaRPr lang="es-MX" sz="1400" dirty="0">
              <a:solidFill>
                <a:srgbClr val="595959"/>
              </a:solidFill>
              <a:latin typeface="Outfit Medium" pitchFamily="2" charset="0"/>
            </a:endParaRPr>
          </a:p>
          <a:p>
            <a:pPr marL="285750" lvl="0" indent="-285750">
              <a:buFont typeface="Arial" panose="020B0604020202020204" pitchFamily="34" charset="0"/>
              <a:buChar char="•"/>
            </a:pPr>
            <a:r>
              <a:rPr lang="en-US" sz="1400" dirty="0">
                <a:solidFill>
                  <a:srgbClr val="595959"/>
                </a:solidFill>
                <a:latin typeface="Outfit Medium" pitchFamily="2" charset="0"/>
              </a:rPr>
              <a:t>Go to the "Graph setting" and select “Speed” sensor.</a:t>
            </a:r>
          </a:p>
          <a:p>
            <a:pPr marL="285750" lvl="0" indent="-285750">
              <a:buFont typeface="Arial" panose="020B0604020202020204" pitchFamily="34" charset="0"/>
              <a:buChar char="•"/>
            </a:pPr>
            <a:r>
              <a:rPr lang="en-US" sz="1400" dirty="0">
                <a:solidFill>
                  <a:srgbClr val="595959"/>
                </a:solidFill>
                <a:latin typeface="Outfit Medium" pitchFamily="2" charset="0"/>
              </a:rPr>
              <a:t>Then select the icon</a:t>
            </a:r>
            <a:r>
              <a:rPr lang="es-ES" sz="1400" dirty="0">
                <a:solidFill>
                  <a:srgbClr val="595959"/>
                </a:solidFill>
                <a:latin typeface="Outfit Medium" pitchFamily="2" charset="0"/>
              </a:rPr>
              <a:t>                 </a:t>
            </a:r>
            <a:r>
              <a:rPr lang="en-US" sz="1400" dirty="0">
                <a:solidFill>
                  <a:srgbClr val="595959"/>
                </a:solidFill>
                <a:latin typeface="Outfit Medium" pitchFamily="2" charset="0"/>
              </a:rPr>
              <a:t>to activate the dot display.</a:t>
            </a:r>
            <a:endParaRPr lang="es-MX" sz="1400" dirty="0">
              <a:solidFill>
                <a:srgbClr val="595959"/>
              </a:solidFill>
              <a:latin typeface="Outfit Medium" pitchFamily="2" charset="0"/>
            </a:endParaRPr>
          </a:p>
        </p:txBody>
      </p:sp>
      <p:cxnSp>
        <p:nvCxnSpPr>
          <p:cNvPr id="3" name="Conector recto de flecha 2"/>
          <p:cNvCxnSpPr>
            <a:cxnSpLocks/>
          </p:cNvCxnSpPr>
          <p:nvPr/>
        </p:nvCxnSpPr>
        <p:spPr>
          <a:xfrm>
            <a:off x="5281966" y="5000559"/>
            <a:ext cx="825237" cy="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oogle Shape;199;p7">
            <a:extLst>
              <a:ext uri="{FF2B5EF4-FFF2-40B4-BE49-F238E27FC236}">
                <a16:creationId xmlns:a16="http://schemas.microsoft.com/office/drawing/2014/main" id="{E991A8C8-3477-4C41-9D06-AC6A2AEBED0B}"/>
              </a:ext>
            </a:extLst>
          </p:cNvPr>
          <p:cNvGrpSpPr/>
          <p:nvPr/>
        </p:nvGrpSpPr>
        <p:grpSpPr>
          <a:xfrm>
            <a:off x="1383309" y="2546301"/>
            <a:ext cx="652932" cy="652932"/>
            <a:chOff x="2072276" y="1848077"/>
            <a:chExt cx="676048" cy="676048"/>
          </a:xfrm>
        </p:grpSpPr>
        <p:sp>
          <p:nvSpPr>
            <p:cNvPr id="39" name="Google Shape;200;p7">
              <a:extLst>
                <a:ext uri="{FF2B5EF4-FFF2-40B4-BE49-F238E27FC236}">
                  <a16:creationId xmlns:a16="http://schemas.microsoft.com/office/drawing/2014/main" id="{0A0E2A60-65C2-4431-B470-AEABF5D9335D}"/>
                </a:ext>
              </a:extLst>
            </p:cNvPr>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40" name="Google Shape;201;p7">
              <a:extLst>
                <a:ext uri="{FF2B5EF4-FFF2-40B4-BE49-F238E27FC236}">
                  <a16:creationId xmlns:a16="http://schemas.microsoft.com/office/drawing/2014/main" id="{5942571E-6152-4201-A254-573BD867F90A}"/>
                </a:ext>
              </a:extLst>
            </p:cNvPr>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2</a:t>
              </a:r>
              <a:endParaRPr sz="1800" b="1" dirty="0">
                <a:solidFill>
                  <a:srgbClr val="026C4E"/>
                </a:solidFill>
                <a:latin typeface="Outfit Medium" pitchFamily="2" charset="0"/>
                <a:sym typeface="Arial"/>
              </a:endParaRPr>
            </a:p>
          </p:txBody>
        </p:sp>
      </p:grpSp>
      <p:pic>
        <p:nvPicPr>
          <p:cNvPr id="6" name="Imagen 5" descr="Icono&#10;&#10;Descripción generada automáticamente con confianza media">
            <a:extLst>
              <a:ext uri="{FF2B5EF4-FFF2-40B4-BE49-F238E27FC236}">
                <a16:creationId xmlns:a16="http://schemas.microsoft.com/office/drawing/2014/main" id="{606DBA84-AA2D-71E7-5475-A1EC2A6E947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036241" y="4622636"/>
            <a:ext cx="3170251" cy="755845"/>
          </a:xfrm>
          <a:prstGeom prst="rect">
            <a:avLst/>
          </a:prstGeom>
        </p:spPr>
      </p:pic>
      <p:grpSp>
        <p:nvGrpSpPr>
          <p:cNvPr id="31" name="Google Shape;221;p7">
            <a:extLst>
              <a:ext uri="{FF2B5EF4-FFF2-40B4-BE49-F238E27FC236}">
                <a16:creationId xmlns:a16="http://schemas.microsoft.com/office/drawing/2014/main" id="{730838C7-1DF6-4EEC-88E7-D12DA2C2F213}"/>
              </a:ext>
            </a:extLst>
          </p:cNvPr>
          <p:cNvGrpSpPr/>
          <p:nvPr/>
        </p:nvGrpSpPr>
        <p:grpSpPr>
          <a:xfrm>
            <a:off x="3633039" y="4666929"/>
            <a:ext cx="304750" cy="317454"/>
            <a:chOff x="4113322" y="5382890"/>
            <a:chExt cx="357406" cy="372304"/>
          </a:xfrm>
        </p:grpSpPr>
        <p:sp>
          <p:nvSpPr>
            <p:cNvPr id="33" name="Google Shape;222;p7">
              <a:extLst>
                <a:ext uri="{FF2B5EF4-FFF2-40B4-BE49-F238E27FC236}">
                  <a16:creationId xmlns:a16="http://schemas.microsoft.com/office/drawing/2014/main" id="{A4E77FC6-20FF-4D9B-8D11-D1832CCCBB90}"/>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34" name="Google Shape;223;p7">
              <a:extLst>
                <a:ext uri="{FF2B5EF4-FFF2-40B4-BE49-F238E27FC236}">
                  <a16:creationId xmlns:a16="http://schemas.microsoft.com/office/drawing/2014/main" id="{6B66657C-BBCE-47DE-85F1-6F9CB64286F8}"/>
                </a:ext>
              </a:extLst>
            </p:cNvPr>
            <p:cNvPicPr preferRelativeResize="0"/>
            <p:nvPr/>
          </p:nvPicPr>
          <p:blipFill rotWithShape="1">
            <a:blip r:embed="rId9">
              <a:alphaModFix/>
            </a:blip>
            <a:srcRect/>
            <a:stretch/>
          </p:blipFill>
          <p:spPr>
            <a:xfrm>
              <a:off x="4223288" y="5382890"/>
              <a:ext cx="238392" cy="303922"/>
            </a:xfrm>
            <a:prstGeom prst="rect">
              <a:avLst/>
            </a:prstGeom>
            <a:noFill/>
            <a:ln>
              <a:noFill/>
            </a:ln>
          </p:spPr>
        </p:pic>
      </p:grpSp>
      <p:pic>
        <p:nvPicPr>
          <p:cNvPr id="10" name="Imagen 9" descr="Forma&#10;&#10;Descripción generada automáticamente">
            <a:extLst>
              <a:ext uri="{FF2B5EF4-FFF2-40B4-BE49-F238E27FC236}">
                <a16:creationId xmlns:a16="http://schemas.microsoft.com/office/drawing/2014/main" id="{BF6B4773-EEFE-D306-49DD-A3530BC2985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162339" y="4189822"/>
            <a:ext cx="4094022" cy="1727232"/>
          </a:xfrm>
          <a:prstGeom prst="rect">
            <a:avLst/>
          </a:prstGeom>
        </p:spPr>
      </p:pic>
      <p:pic>
        <p:nvPicPr>
          <p:cNvPr id="21" name="Imagen 20" descr="Icono&#10;&#10;Descripción generada automáticamente">
            <a:extLst>
              <a:ext uri="{FF2B5EF4-FFF2-40B4-BE49-F238E27FC236}">
                <a16:creationId xmlns:a16="http://schemas.microsoft.com/office/drawing/2014/main" id="{B18994FC-D510-28CA-1341-AA89C1FFFF0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148216" y="3295812"/>
            <a:ext cx="411716" cy="410082"/>
          </a:xfrm>
          <a:prstGeom prst="rect">
            <a:avLst/>
          </a:prstGeom>
          <a:effectLst>
            <a:outerShdw blurRad="50800" dist="38100" dir="2700000" algn="tl" rotWithShape="0">
              <a:prstClr val="black">
                <a:alpha val="40000"/>
              </a:prstClr>
            </a:outerShdw>
          </a:effectLst>
        </p:spPr>
      </p:pic>
      <p:grpSp>
        <p:nvGrpSpPr>
          <p:cNvPr id="25" name="Google Shape;221;p7">
            <a:extLst>
              <a:ext uri="{FF2B5EF4-FFF2-40B4-BE49-F238E27FC236}">
                <a16:creationId xmlns:a16="http://schemas.microsoft.com/office/drawing/2014/main" id="{D98D0C42-4CD4-3EEC-C3B9-2A66CE190DB5}"/>
              </a:ext>
            </a:extLst>
          </p:cNvPr>
          <p:cNvGrpSpPr/>
          <p:nvPr/>
        </p:nvGrpSpPr>
        <p:grpSpPr>
          <a:xfrm>
            <a:off x="7375663" y="5146588"/>
            <a:ext cx="304750" cy="317454"/>
            <a:chOff x="4113322" y="5382890"/>
            <a:chExt cx="357406" cy="372304"/>
          </a:xfrm>
        </p:grpSpPr>
        <p:sp>
          <p:nvSpPr>
            <p:cNvPr id="26" name="Google Shape;222;p7">
              <a:extLst>
                <a:ext uri="{FF2B5EF4-FFF2-40B4-BE49-F238E27FC236}">
                  <a16:creationId xmlns:a16="http://schemas.microsoft.com/office/drawing/2014/main" id="{FBB8C47E-17F7-7675-2700-C674303B214B}"/>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7" name="Google Shape;223;p7">
              <a:extLst>
                <a:ext uri="{FF2B5EF4-FFF2-40B4-BE49-F238E27FC236}">
                  <a16:creationId xmlns:a16="http://schemas.microsoft.com/office/drawing/2014/main" id="{D2DBE90E-038F-5396-F4FE-E3CB1D8C96FF}"/>
                </a:ext>
              </a:extLst>
            </p:cNvPr>
            <p:cNvPicPr preferRelativeResize="0"/>
            <p:nvPr/>
          </p:nvPicPr>
          <p:blipFill rotWithShape="1">
            <a:blip r:embed="rId9">
              <a:alphaModFix/>
            </a:blip>
            <a:srcRect/>
            <a:stretch/>
          </p:blipFill>
          <p:spPr>
            <a:xfrm>
              <a:off x="4223288" y="5382890"/>
              <a:ext cx="238392" cy="303922"/>
            </a:xfrm>
            <a:prstGeom prst="rect">
              <a:avLst/>
            </a:prstGeom>
            <a:noFill/>
            <a:ln>
              <a:noFill/>
            </a:ln>
          </p:spPr>
        </p:pic>
      </p:grpSp>
    </p:spTree>
    <p:extLst>
      <p:ext uri="{BB962C8B-B14F-4D97-AF65-F5344CB8AC3E}">
        <p14:creationId xmlns:p14="http://schemas.microsoft.com/office/powerpoint/2010/main" val="90537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esquinas redondeadas 20">
            <a:extLst>
              <a:ext uri="{FF2B5EF4-FFF2-40B4-BE49-F238E27FC236}">
                <a16:creationId xmlns:a16="http://schemas.microsoft.com/office/drawing/2014/main" id="{5069FD00-D918-4988-9AA0-FC0DA1876E96}"/>
              </a:ext>
            </a:extLst>
          </p:cNvPr>
          <p:cNvSpPr/>
          <p:nvPr/>
        </p:nvSpPr>
        <p:spPr>
          <a:xfrm>
            <a:off x="951704" y="2919781"/>
            <a:ext cx="10288593" cy="341873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28865"/>
            <a:ext cx="10517764" cy="523220"/>
          </a:xfrm>
          <a:prstGeom prst="rect">
            <a:avLst/>
          </a:prstGeom>
          <a:noFill/>
        </p:spPr>
        <p:txBody>
          <a:bodyPr wrap="square" rtlCol="0">
            <a:spAutoFit/>
          </a:bodyPr>
          <a:lstStyle/>
          <a:p>
            <a:r>
              <a:rPr lang="en-US" sz="1400" dirty="0">
                <a:solidFill>
                  <a:schemeClr val="tx1">
                    <a:lumMod val="65000"/>
                    <a:lumOff val="35000"/>
                  </a:schemeClr>
                </a:solidFill>
                <a:latin typeface="Outfit Medium" pitchFamily="2" charset="0"/>
              </a:rPr>
              <a:t>Start measuring the velocity at which each of the participants is approaching the wall. Remember to get a graph of speed versus time for each of the people running towards the wall.</a:t>
            </a:r>
            <a:endParaRPr lang="es-MX" sz="1400" dirty="0">
              <a:solidFill>
                <a:schemeClr val="tx1">
                  <a:lumMod val="65000"/>
                  <a:lumOff val="35000"/>
                </a:schemeClr>
              </a:solidFill>
              <a:latin typeface="Outfit Medium"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pic>
        <p:nvPicPr>
          <p:cNvPr id="8" name="Imagen 7">
            <a:extLst>
              <a:ext uri="{FF2B5EF4-FFF2-40B4-BE49-F238E27FC236}">
                <a16:creationId xmlns:a16="http://schemas.microsoft.com/office/drawing/2014/main" id="{05BCF571-02FD-493B-BF40-146AC254D5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417" y="3042938"/>
            <a:ext cx="1011473" cy="1011473"/>
          </a:xfrm>
          <a:prstGeom prst="rect">
            <a:avLst/>
          </a:prstGeom>
        </p:spPr>
      </p:pic>
      <p:pic>
        <p:nvPicPr>
          <p:cNvPr id="10" name="Imagen 9">
            <a:extLst>
              <a:ext uri="{FF2B5EF4-FFF2-40B4-BE49-F238E27FC236}">
                <a16:creationId xmlns:a16="http://schemas.microsoft.com/office/drawing/2014/main" id="{A979170D-9DB4-40EF-A515-8C2DC473F2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417" y="3980103"/>
            <a:ext cx="1011473" cy="1011473"/>
          </a:xfrm>
          <a:prstGeom prst="rect">
            <a:avLst/>
          </a:prstGeom>
        </p:spPr>
      </p:pic>
      <p:sp>
        <p:nvSpPr>
          <p:cNvPr id="16" name="Rectángulo 15"/>
          <p:cNvSpPr/>
          <p:nvPr/>
        </p:nvSpPr>
        <p:spPr>
          <a:xfrm>
            <a:off x="6579077" y="3364008"/>
            <a:ext cx="2956387" cy="369332"/>
          </a:xfrm>
          <a:prstGeom prst="rect">
            <a:avLst/>
          </a:prstGeom>
        </p:spPr>
        <p:txBody>
          <a:bodyPr wrap="none">
            <a:spAutoFit/>
          </a:bodyPr>
          <a:lstStyle/>
          <a:p>
            <a:pPr algn="ctr"/>
            <a:r>
              <a:rPr lang="es-MX" b="1" dirty="0">
                <a:solidFill>
                  <a:srgbClr val="026C4E"/>
                </a:solidFill>
                <a:latin typeface="Outfit Medium" pitchFamily="2" charset="0"/>
              </a:rPr>
              <a:t>VELOCITY GRAPH STUDENT 1</a:t>
            </a:r>
          </a:p>
        </p:txBody>
      </p:sp>
      <p:pic>
        <p:nvPicPr>
          <p:cNvPr id="3" name="Imagen 2"/>
          <p:cNvPicPr>
            <a:picLocks noChangeAspect="1"/>
          </p:cNvPicPr>
          <p:nvPr/>
        </p:nvPicPr>
        <p:blipFill>
          <a:blip r:embed="rId9"/>
          <a:stretch>
            <a:fillRect/>
          </a:stretch>
        </p:blipFill>
        <p:spPr>
          <a:xfrm>
            <a:off x="5440127" y="3835107"/>
            <a:ext cx="5234289" cy="2037014"/>
          </a:xfrm>
          <a:prstGeom prst="rect">
            <a:avLst/>
          </a:prstGeom>
        </p:spPr>
      </p:pic>
      <p:pic>
        <p:nvPicPr>
          <p:cNvPr id="2" name="Imagen 1">
            <a:extLst>
              <a:ext uri="{FF2B5EF4-FFF2-40B4-BE49-F238E27FC236}">
                <a16:creationId xmlns:a16="http://schemas.microsoft.com/office/drawing/2014/main" id="{2810BC56-C4B9-24F4-4C98-505A75E056EA}"/>
              </a:ext>
            </a:extLst>
          </p:cNvPr>
          <p:cNvPicPr>
            <a:picLocks noChangeAspect="1"/>
          </p:cNvPicPr>
          <p:nvPr/>
        </p:nvPicPr>
        <p:blipFill>
          <a:blip r:embed="rId10"/>
          <a:stretch>
            <a:fillRect/>
          </a:stretch>
        </p:blipFill>
        <p:spPr>
          <a:xfrm>
            <a:off x="2272305" y="3384590"/>
            <a:ext cx="2487531" cy="2487531"/>
          </a:xfrm>
          <a:prstGeom prst="rect">
            <a:avLst/>
          </a:prstGeom>
        </p:spPr>
      </p:pic>
    </p:spTree>
    <p:extLst>
      <p:ext uri="{BB962C8B-B14F-4D97-AF65-F5344CB8AC3E}">
        <p14:creationId xmlns:p14="http://schemas.microsoft.com/office/powerpoint/2010/main" val="288495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86BD5A2-8115-5388-5EA0-A33369BB78AF}"/>
              </a:ext>
            </a:extLst>
          </p:cNvPr>
          <p:cNvSpPr/>
          <p:nvPr/>
        </p:nvSpPr>
        <p:spPr>
          <a:xfrm>
            <a:off x="951704" y="2252313"/>
            <a:ext cx="10288593" cy="40862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pic>
        <p:nvPicPr>
          <p:cNvPr id="8" name="Imagen 7">
            <a:extLst>
              <a:ext uri="{FF2B5EF4-FFF2-40B4-BE49-F238E27FC236}">
                <a16:creationId xmlns:a16="http://schemas.microsoft.com/office/drawing/2014/main" id="{05BCF571-02FD-493B-BF40-146AC254D5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667" y="2636830"/>
            <a:ext cx="1011473" cy="1011473"/>
          </a:xfrm>
          <a:prstGeom prst="rect">
            <a:avLst/>
          </a:prstGeom>
        </p:spPr>
      </p:pic>
      <p:pic>
        <p:nvPicPr>
          <p:cNvPr id="10" name="Imagen 9">
            <a:extLst>
              <a:ext uri="{FF2B5EF4-FFF2-40B4-BE49-F238E27FC236}">
                <a16:creationId xmlns:a16="http://schemas.microsoft.com/office/drawing/2014/main" id="{A979170D-9DB4-40EF-A515-8C2DC473F2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6667" y="3573995"/>
            <a:ext cx="1011473" cy="1011473"/>
          </a:xfrm>
          <a:prstGeom prst="rect">
            <a:avLst/>
          </a:prstGeom>
        </p:spPr>
      </p:pic>
      <p:sp>
        <p:nvSpPr>
          <p:cNvPr id="16" name="Rectángulo 15"/>
          <p:cNvSpPr/>
          <p:nvPr/>
        </p:nvSpPr>
        <p:spPr>
          <a:xfrm>
            <a:off x="6637034" y="2978482"/>
            <a:ext cx="2956387" cy="369332"/>
          </a:xfrm>
          <a:prstGeom prst="rect">
            <a:avLst/>
          </a:prstGeom>
        </p:spPr>
        <p:txBody>
          <a:bodyPr wrap="none">
            <a:spAutoFit/>
          </a:bodyPr>
          <a:lstStyle/>
          <a:p>
            <a:pPr algn="ctr"/>
            <a:r>
              <a:rPr lang="es-MX" b="1" dirty="0">
                <a:solidFill>
                  <a:srgbClr val="026C4E"/>
                </a:solidFill>
                <a:latin typeface="Outfit Medium" pitchFamily="2" charset="0"/>
              </a:rPr>
              <a:t>VELOCITY GRAPH STUDENT 2</a:t>
            </a:r>
          </a:p>
        </p:txBody>
      </p:sp>
      <p:pic>
        <p:nvPicPr>
          <p:cNvPr id="3" name="Imagen 2"/>
          <p:cNvPicPr>
            <a:picLocks noChangeAspect="1"/>
          </p:cNvPicPr>
          <p:nvPr/>
        </p:nvPicPr>
        <p:blipFill>
          <a:blip r:embed="rId9"/>
          <a:stretch>
            <a:fillRect/>
          </a:stretch>
        </p:blipFill>
        <p:spPr>
          <a:xfrm>
            <a:off x="5457600" y="3429000"/>
            <a:ext cx="5315253" cy="2037013"/>
          </a:xfrm>
          <a:prstGeom prst="rect">
            <a:avLst/>
          </a:prstGeom>
        </p:spPr>
      </p:pic>
      <p:pic>
        <p:nvPicPr>
          <p:cNvPr id="6" name="Imagen 5">
            <a:extLst>
              <a:ext uri="{FF2B5EF4-FFF2-40B4-BE49-F238E27FC236}">
                <a16:creationId xmlns:a16="http://schemas.microsoft.com/office/drawing/2014/main" id="{F4214F42-F99C-B199-F429-42D048FA054D}"/>
              </a:ext>
            </a:extLst>
          </p:cNvPr>
          <p:cNvPicPr>
            <a:picLocks noChangeAspect="1"/>
          </p:cNvPicPr>
          <p:nvPr/>
        </p:nvPicPr>
        <p:blipFill>
          <a:blip r:embed="rId10"/>
          <a:stretch>
            <a:fillRect/>
          </a:stretch>
        </p:blipFill>
        <p:spPr>
          <a:xfrm>
            <a:off x="2291555" y="2978482"/>
            <a:ext cx="2487531" cy="2487531"/>
          </a:xfrm>
          <a:prstGeom prst="rect">
            <a:avLst/>
          </a:prstGeom>
        </p:spPr>
      </p:pic>
    </p:spTree>
    <p:extLst>
      <p:ext uri="{BB962C8B-B14F-4D97-AF65-F5344CB8AC3E}">
        <p14:creationId xmlns:p14="http://schemas.microsoft.com/office/powerpoint/2010/main" val="94263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esquinas redondeadas 20">
            <a:extLst>
              <a:ext uri="{FF2B5EF4-FFF2-40B4-BE49-F238E27FC236}">
                <a16:creationId xmlns:a16="http://schemas.microsoft.com/office/drawing/2014/main" id="{5069FD00-D918-4988-9AA0-FC0DA1876E96}"/>
              </a:ext>
            </a:extLst>
          </p:cNvPr>
          <p:cNvSpPr/>
          <p:nvPr/>
        </p:nvSpPr>
        <p:spPr>
          <a:xfrm>
            <a:off x="951704" y="2252313"/>
            <a:ext cx="10288593" cy="40862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 name="Imagen 2"/>
          <p:cNvPicPr>
            <a:picLocks noChangeAspect="1"/>
          </p:cNvPicPr>
          <p:nvPr/>
        </p:nvPicPr>
        <p:blipFill>
          <a:blip r:embed="rId2"/>
          <a:stretch>
            <a:fillRect/>
          </a:stretch>
        </p:blipFill>
        <p:spPr>
          <a:xfrm>
            <a:off x="5428725" y="3429000"/>
            <a:ext cx="5290224" cy="2037012"/>
          </a:xfrm>
          <a:prstGeom prst="rect">
            <a:avLst/>
          </a:prstGeom>
        </p:spPr>
      </p:pic>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4"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pic>
        <p:nvPicPr>
          <p:cNvPr id="8" name="Imagen 7">
            <a:extLst>
              <a:ext uri="{FF2B5EF4-FFF2-40B4-BE49-F238E27FC236}">
                <a16:creationId xmlns:a16="http://schemas.microsoft.com/office/drawing/2014/main" id="{05BCF571-02FD-493B-BF40-146AC254D5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792" y="2636830"/>
            <a:ext cx="1011473" cy="1011473"/>
          </a:xfrm>
          <a:prstGeom prst="rect">
            <a:avLst/>
          </a:prstGeom>
        </p:spPr>
      </p:pic>
      <p:pic>
        <p:nvPicPr>
          <p:cNvPr id="10" name="Imagen 9">
            <a:extLst>
              <a:ext uri="{FF2B5EF4-FFF2-40B4-BE49-F238E27FC236}">
                <a16:creationId xmlns:a16="http://schemas.microsoft.com/office/drawing/2014/main" id="{A979170D-9DB4-40EF-A515-8C2DC473F2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7792" y="3573995"/>
            <a:ext cx="1011473" cy="1011473"/>
          </a:xfrm>
          <a:prstGeom prst="rect">
            <a:avLst/>
          </a:prstGeom>
        </p:spPr>
      </p:pic>
      <p:sp>
        <p:nvSpPr>
          <p:cNvPr id="16" name="Rectángulo 15"/>
          <p:cNvSpPr/>
          <p:nvPr/>
        </p:nvSpPr>
        <p:spPr>
          <a:xfrm>
            <a:off x="6608160" y="2978482"/>
            <a:ext cx="2956387" cy="369332"/>
          </a:xfrm>
          <a:prstGeom prst="rect">
            <a:avLst/>
          </a:prstGeom>
        </p:spPr>
        <p:txBody>
          <a:bodyPr wrap="none">
            <a:spAutoFit/>
          </a:bodyPr>
          <a:lstStyle/>
          <a:p>
            <a:pPr algn="ctr"/>
            <a:r>
              <a:rPr lang="es-MX" b="1" dirty="0">
                <a:solidFill>
                  <a:srgbClr val="026C4E"/>
                </a:solidFill>
                <a:latin typeface="Outfit Medium" pitchFamily="2" charset="0"/>
              </a:rPr>
              <a:t>VELOCITY GRAPH STUDENT 3</a:t>
            </a:r>
          </a:p>
        </p:txBody>
      </p:sp>
      <p:pic>
        <p:nvPicPr>
          <p:cNvPr id="4" name="Imagen 3">
            <a:extLst>
              <a:ext uri="{FF2B5EF4-FFF2-40B4-BE49-F238E27FC236}">
                <a16:creationId xmlns:a16="http://schemas.microsoft.com/office/drawing/2014/main" id="{70B0C2EF-3B5F-6521-ADFD-EA0A164D9BB8}"/>
              </a:ext>
            </a:extLst>
          </p:cNvPr>
          <p:cNvPicPr>
            <a:picLocks noChangeAspect="1"/>
          </p:cNvPicPr>
          <p:nvPr/>
        </p:nvPicPr>
        <p:blipFill>
          <a:blip r:embed="rId10"/>
          <a:stretch>
            <a:fillRect/>
          </a:stretch>
        </p:blipFill>
        <p:spPr>
          <a:xfrm>
            <a:off x="2262680" y="2978482"/>
            <a:ext cx="2487531" cy="2487531"/>
          </a:xfrm>
          <a:prstGeom prst="rect">
            <a:avLst/>
          </a:prstGeom>
        </p:spPr>
      </p:pic>
    </p:spTree>
    <p:extLst>
      <p:ext uri="{BB962C8B-B14F-4D97-AF65-F5344CB8AC3E}">
        <p14:creationId xmlns:p14="http://schemas.microsoft.com/office/powerpoint/2010/main" val="154514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p>
          </p:txBody>
        </p:sp>
      </p:gr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4110" y="2689341"/>
            <a:ext cx="8008431" cy="3108543"/>
          </a:xfrm>
          <a:prstGeom prst="rect">
            <a:avLst/>
          </a:prstGeom>
        </p:spPr>
        <p:txBody>
          <a:bodyPr wrap="square">
            <a:spAutoFit/>
          </a:bodyPr>
          <a:lstStyle/>
          <a:p>
            <a:pPr algn="just"/>
            <a:r>
              <a:rPr lang="en-US" sz="1400" dirty="0">
                <a:solidFill>
                  <a:schemeClr val="tx1">
                    <a:lumMod val="65000"/>
                    <a:lumOff val="35000"/>
                  </a:schemeClr>
                </a:solidFill>
                <a:latin typeface="Outfit" pitchFamily="2" charset="0"/>
              </a:rPr>
              <a:t>The linear regression tool allows us to find the line that best fits the measurement graph. The linear regression tool will also display the best line equation.</a:t>
            </a:r>
          </a:p>
          <a:p>
            <a:pPr algn="just"/>
            <a:endParaRPr lang="es-ES" sz="1400" b="1" dirty="0">
              <a:solidFill>
                <a:srgbClr val="026C4E"/>
              </a:solidFill>
              <a:latin typeface="Outfit" pitchFamily="2" charset="0"/>
            </a:endParaRPr>
          </a:p>
          <a:p>
            <a:pPr algn="just"/>
            <a:r>
              <a:rPr lang="en-US" sz="1400" b="1" dirty="0">
                <a:solidFill>
                  <a:srgbClr val="026C4E"/>
                </a:solidFill>
                <a:latin typeface="Outfit" pitchFamily="2" charset="0"/>
              </a:rPr>
              <a:t>The equation can be expressed in the following form</a:t>
            </a:r>
            <a:r>
              <a:rPr lang="es-ES" sz="1400" b="1" dirty="0">
                <a:solidFill>
                  <a:srgbClr val="026C4E"/>
                </a:solidFill>
                <a:latin typeface="Outfit" pitchFamily="2" charset="0"/>
              </a:rPr>
              <a:t>:</a:t>
            </a: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r>
              <a:rPr lang="en-US" sz="1400" dirty="0">
                <a:solidFill>
                  <a:schemeClr val="tx1">
                    <a:lumMod val="65000"/>
                    <a:lumOff val="35000"/>
                  </a:schemeClr>
                </a:solidFill>
                <a:latin typeface="Outfit" pitchFamily="2" charset="0"/>
              </a:rPr>
              <a:t>Where </a:t>
            </a:r>
            <a:r>
              <a:rPr lang="en-US" sz="1400" b="1" dirty="0">
                <a:solidFill>
                  <a:schemeClr val="tx1">
                    <a:lumMod val="65000"/>
                    <a:lumOff val="35000"/>
                  </a:schemeClr>
                </a:solidFill>
                <a:latin typeface="Outfit" pitchFamily="2" charset="0"/>
              </a:rPr>
              <a:t>m</a:t>
            </a:r>
            <a:r>
              <a:rPr lang="en-US" sz="1400" dirty="0">
                <a:solidFill>
                  <a:schemeClr val="tx1">
                    <a:lumMod val="65000"/>
                    <a:lumOff val="35000"/>
                  </a:schemeClr>
                </a:solidFill>
                <a:latin typeface="Outfit" pitchFamily="2" charset="0"/>
              </a:rPr>
              <a:t> is the slope of the line. In a graph of velocity versus time, the slope represents the acceleration.</a:t>
            </a:r>
          </a:p>
          <a:p>
            <a:pPr algn="just"/>
            <a:endParaRPr lang="es-ES"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Therefore, by obtaining the equation describing the motion of each person in the experiment, we can know and compare their accelerations.</a:t>
            </a:r>
            <a:endParaRPr lang="es-MX" sz="1400" dirty="0">
              <a:solidFill>
                <a:srgbClr val="626262"/>
              </a:solidFill>
              <a:latin typeface="Outfit" pitchFamily="2" charset="0"/>
            </a:endParaRPr>
          </a:p>
        </p:txBody>
      </p:sp>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2" name="Rectángulo: esquinas redondeadas 32">
            <a:extLst>
              <a:ext uri="{FF2B5EF4-FFF2-40B4-BE49-F238E27FC236}">
                <a16:creationId xmlns:a16="http://schemas.microsoft.com/office/drawing/2014/main" id="{A8C37CCC-AFDC-DE2D-DAEF-BF191CA1225D}"/>
              </a:ext>
            </a:extLst>
          </p:cNvPr>
          <p:cNvSpPr/>
          <p:nvPr/>
        </p:nvSpPr>
        <p:spPr>
          <a:xfrm>
            <a:off x="2275310" y="3866878"/>
            <a:ext cx="165027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y = </a:t>
            </a:r>
            <a:r>
              <a:rPr lang="es-MX" sz="1600" dirty="0" err="1">
                <a:latin typeface="Outfit Medium" pitchFamily="2" charset="0"/>
              </a:rPr>
              <a:t>mx</a:t>
            </a:r>
            <a:r>
              <a:rPr lang="es-MX" sz="1600" dirty="0">
                <a:latin typeface="Outfit Medium" pitchFamily="2" charset="0"/>
              </a:rPr>
              <a:t> + b</a:t>
            </a:r>
          </a:p>
        </p:txBody>
      </p:sp>
    </p:spTree>
    <p:extLst>
      <p:ext uri="{BB962C8B-B14F-4D97-AF65-F5344CB8AC3E}">
        <p14:creationId xmlns:p14="http://schemas.microsoft.com/office/powerpoint/2010/main" val="360337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p>
          </p:txBody>
        </p:sp>
      </p:gr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4110" y="2689341"/>
            <a:ext cx="4001387" cy="3754874"/>
          </a:xfrm>
          <a:prstGeom prst="rect">
            <a:avLst/>
          </a:prstGeom>
        </p:spPr>
        <p:txBody>
          <a:bodyPr wrap="square">
            <a:spAutoFit/>
          </a:bodyPr>
          <a:lstStyle/>
          <a:p>
            <a:pPr algn="just"/>
            <a:r>
              <a:rPr lang="en-US" sz="1400" b="1" dirty="0">
                <a:solidFill>
                  <a:srgbClr val="026C4E"/>
                </a:solidFill>
                <a:latin typeface="Outfit" pitchFamily="2" charset="0"/>
              </a:rPr>
              <a:t>To obtain the acceleration from the measurements, you will use the linear regression tool of </a:t>
            </a:r>
            <a:r>
              <a:rPr lang="en-US" sz="1400" b="1" dirty="0" err="1">
                <a:solidFill>
                  <a:srgbClr val="026C4E"/>
                </a:solidFill>
                <a:latin typeface="Outfit" pitchFamily="2" charset="0"/>
              </a:rPr>
              <a:t>XploriLab</a:t>
            </a:r>
            <a:r>
              <a:rPr lang="es-ES" sz="1400" b="1" dirty="0">
                <a:solidFill>
                  <a:srgbClr val="026C4E"/>
                </a:solidFill>
                <a:latin typeface="Outfit" pitchFamily="2" charset="0"/>
              </a:rPr>
              <a:t>.</a:t>
            </a:r>
          </a:p>
          <a:p>
            <a:pPr algn="just"/>
            <a:endParaRPr lang="es-ES" sz="1400" b="1" dirty="0">
              <a:solidFill>
                <a:srgbClr val="026C4E"/>
              </a:solidFill>
              <a:latin typeface="Outfit" pitchFamily="2" charset="0"/>
            </a:endParaRPr>
          </a:p>
          <a:p>
            <a:pPr marL="342900" indent="-342900" algn="just">
              <a:buFont typeface="+mj-lt"/>
              <a:buAutoNum type="arabicPeriod"/>
            </a:pPr>
            <a:r>
              <a:rPr lang="en-US" sz="1400" dirty="0">
                <a:solidFill>
                  <a:schemeClr val="tx1">
                    <a:lumMod val="65000"/>
                    <a:lumOff val="35000"/>
                  </a:schemeClr>
                </a:solidFill>
                <a:latin typeface="Outfit" pitchFamily="2" charset="0"/>
              </a:rPr>
              <a:t>Look at the graph to see what range of measurements register the person's movement towards the wall.</a:t>
            </a:r>
          </a:p>
          <a:p>
            <a:pPr marL="342900" indent="-342900" algn="just">
              <a:buFont typeface="+mj-lt"/>
              <a:buAutoNum type="arabicPeriod"/>
            </a:pPr>
            <a:endParaRPr lang="en-US" sz="1400" dirty="0">
              <a:solidFill>
                <a:schemeClr val="tx1">
                  <a:lumMod val="65000"/>
                  <a:lumOff val="35000"/>
                </a:schemeClr>
              </a:solidFill>
              <a:latin typeface="Outfit" pitchFamily="2" charset="0"/>
            </a:endParaRPr>
          </a:p>
          <a:p>
            <a:pPr marL="342900" indent="-342900" algn="just">
              <a:buFont typeface="+mj-lt"/>
              <a:buAutoNum type="arabicPeriod"/>
            </a:pPr>
            <a:r>
              <a:rPr lang="es-MX" sz="1400" dirty="0" err="1">
                <a:solidFill>
                  <a:schemeClr val="tx1">
                    <a:lumMod val="65000"/>
                    <a:lumOff val="35000"/>
                  </a:schemeClr>
                </a:solidFill>
                <a:latin typeface="Outfit" pitchFamily="2" charset="0"/>
              </a:rPr>
              <a:t>Then</a:t>
            </a:r>
            <a:r>
              <a:rPr lang="es-MX" sz="1400" dirty="0">
                <a:solidFill>
                  <a:schemeClr val="tx1">
                    <a:lumMod val="65000"/>
                    <a:lumOff val="35000"/>
                  </a:schemeClr>
                </a:solidFill>
                <a:latin typeface="Outfit" pitchFamily="2" charset="0"/>
              </a:rPr>
              <a:t> </a:t>
            </a:r>
            <a:r>
              <a:rPr lang="es-MX" sz="1400" dirty="0" err="1">
                <a:solidFill>
                  <a:schemeClr val="tx1">
                    <a:lumMod val="65000"/>
                    <a:lumOff val="35000"/>
                  </a:schemeClr>
                </a:solidFill>
                <a:latin typeface="Outfit" pitchFamily="2" charset="0"/>
              </a:rPr>
              <a:t>click</a:t>
            </a:r>
            <a:r>
              <a:rPr lang="es-MX" sz="1400" dirty="0">
                <a:solidFill>
                  <a:schemeClr val="tx1">
                    <a:lumMod val="65000"/>
                    <a:lumOff val="35000"/>
                  </a:schemeClr>
                </a:solidFill>
                <a:latin typeface="Outfit" pitchFamily="2" charset="0"/>
              </a:rPr>
              <a:t> </a:t>
            </a:r>
            <a:r>
              <a:rPr lang="es-MX" sz="1400" dirty="0" err="1">
                <a:solidFill>
                  <a:schemeClr val="tx1">
                    <a:lumMod val="65000"/>
                    <a:lumOff val="35000"/>
                  </a:schemeClr>
                </a:solidFill>
                <a:latin typeface="Outfit" pitchFamily="2" charset="0"/>
              </a:rPr>
              <a:t>on</a:t>
            </a:r>
            <a:r>
              <a:rPr lang="es-MX" sz="1400" dirty="0">
                <a:solidFill>
                  <a:schemeClr val="tx1">
                    <a:lumMod val="65000"/>
                    <a:lumOff val="35000"/>
                  </a:schemeClr>
                </a:solidFill>
                <a:latin typeface="Outfit" pitchFamily="2" charset="0"/>
              </a:rPr>
              <a:t> </a:t>
            </a:r>
            <a:r>
              <a:rPr lang="es-MX" sz="1400" dirty="0" err="1">
                <a:solidFill>
                  <a:schemeClr val="tx1">
                    <a:lumMod val="65000"/>
                    <a:lumOff val="35000"/>
                  </a:schemeClr>
                </a:solidFill>
                <a:latin typeface="Outfit" pitchFamily="2" charset="0"/>
              </a:rPr>
              <a:t>the</a:t>
            </a:r>
            <a:r>
              <a:rPr lang="es-MX" sz="1400" dirty="0">
                <a:solidFill>
                  <a:schemeClr val="tx1">
                    <a:lumMod val="65000"/>
                    <a:lumOff val="35000"/>
                  </a:schemeClr>
                </a:solidFill>
                <a:latin typeface="Outfit" pitchFamily="2" charset="0"/>
              </a:rPr>
              <a:t> “</a:t>
            </a:r>
            <a:r>
              <a:rPr lang="es-MX" sz="1400" dirty="0" err="1">
                <a:solidFill>
                  <a:schemeClr val="tx1">
                    <a:lumMod val="65000"/>
                    <a:lumOff val="35000"/>
                  </a:schemeClr>
                </a:solidFill>
                <a:latin typeface="Outfit" pitchFamily="2" charset="0"/>
              </a:rPr>
              <a:t>Marker</a:t>
            </a:r>
            <a:r>
              <a:rPr lang="es-MX" sz="1400" dirty="0">
                <a:solidFill>
                  <a:schemeClr val="tx1">
                    <a:lumMod val="65000"/>
                    <a:lumOff val="35000"/>
                  </a:schemeClr>
                </a:solidFill>
                <a:latin typeface="Outfit" pitchFamily="2" charset="0"/>
              </a:rPr>
              <a:t>” </a:t>
            </a:r>
            <a:r>
              <a:rPr lang="es-MX" sz="1400" dirty="0" err="1">
                <a:solidFill>
                  <a:schemeClr val="tx1">
                    <a:lumMod val="65000"/>
                    <a:lumOff val="35000"/>
                  </a:schemeClr>
                </a:solidFill>
                <a:latin typeface="Outfit" pitchFamily="2" charset="0"/>
              </a:rPr>
              <a:t>icon</a:t>
            </a:r>
            <a:r>
              <a:rPr lang="es-MX" sz="1400" dirty="0">
                <a:solidFill>
                  <a:schemeClr val="tx1">
                    <a:lumMod val="65000"/>
                    <a:lumOff val="35000"/>
                  </a:schemeClr>
                </a:solidFill>
                <a:latin typeface="Outfit" pitchFamily="2" charset="0"/>
              </a:rPr>
              <a:t>: </a:t>
            </a:r>
          </a:p>
          <a:p>
            <a:pPr marL="342900" indent="-342900" algn="just">
              <a:buFont typeface="+mj-lt"/>
              <a:buAutoNum type="arabicPeriod"/>
            </a:pPr>
            <a:endParaRPr lang="es-MX" sz="1400" dirty="0">
              <a:solidFill>
                <a:schemeClr val="tx1">
                  <a:lumMod val="65000"/>
                  <a:lumOff val="35000"/>
                </a:schemeClr>
              </a:solidFill>
              <a:latin typeface="Outfit" pitchFamily="2" charset="0"/>
            </a:endParaRPr>
          </a:p>
          <a:p>
            <a:pPr marL="342900" indent="-342900" algn="just">
              <a:buFont typeface="+mj-lt"/>
              <a:buAutoNum type="arabicPeriod"/>
            </a:pPr>
            <a:endParaRPr lang="es-MX" sz="1400" dirty="0">
              <a:solidFill>
                <a:schemeClr val="tx1">
                  <a:lumMod val="65000"/>
                  <a:lumOff val="35000"/>
                </a:schemeClr>
              </a:solidFill>
              <a:latin typeface="Outfit" pitchFamily="2" charset="0"/>
            </a:endParaRPr>
          </a:p>
          <a:p>
            <a:pPr marL="342900" indent="-342900" algn="just">
              <a:buFont typeface="+mj-lt"/>
              <a:buAutoNum type="arabicPeriod"/>
            </a:pPr>
            <a:r>
              <a:rPr lang="en-US" sz="1400" dirty="0">
                <a:solidFill>
                  <a:schemeClr val="tx1">
                    <a:lumMod val="65000"/>
                    <a:lumOff val="35000"/>
                  </a:schemeClr>
                </a:solidFill>
                <a:latin typeface="Outfit" pitchFamily="2" charset="0"/>
              </a:rPr>
              <a:t>Use two markers to indicate the range of measurements to be analyzed, i.e. place one marker where the relevant data starts and another marker where it ends</a:t>
            </a:r>
            <a:r>
              <a:rPr lang="es-MX" sz="1400" dirty="0">
                <a:solidFill>
                  <a:schemeClr val="tx1">
                    <a:lumMod val="65000"/>
                    <a:lumOff val="35000"/>
                  </a:schemeClr>
                </a:solidFill>
                <a:latin typeface="Outfit" pitchFamily="2" charset="0"/>
              </a:rPr>
              <a:t>.</a:t>
            </a:r>
          </a:p>
          <a:p>
            <a:pPr algn="just"/>
            <a:endParaRPr lang="es-ES" sz="1400" b="1" dirty="0">
              <a:solidFill>
                <a:srgbClr val="026C4E"/>
              </a:solidFill>
              <a:latin typeface="Outfit" pitchFamily="2" charset="0"/>
            </a:endParaRPr>
          </a:p>
          <a:p>
            <a:endParaRPr lang="es-MX" sz="1400" dirty="0">
              <a:solidFill>
                <a:srgbClr val="626262"/>
              </a:solidFill>
              <a:latin typeface="Outfit" pitchFamily="2" charset="0"/>
            </a:endParaRPr>
          </a:p>
        </p:txBody>
      </p:sp>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31" name="Imagen 30">
            <a:extLst>
              <a:ext uri="{FF2B5EF4-FFF2-40B4-BE49-F238E27FC236}">
                <a16:creationId xmlns:a16="http://schemas.microsoft.com/office/drawing/2014/main" id="{4290CC16-3D2C-41A7-BB22-43A077DA3C65}"/>
              </a:ext>
            </a:extLst>
          </p:cNvPr>
          <p:cNvPicPr>
            <a:picLocks noChangeAspect="1"/>
          </p:cNvPicPr>
          <p:nvPr/>
        </p:nvPicPr>
        <p:blipFill>
          <a:blip r:embed="rId7"/>
          <a:stretch>
            <a:fillRect/>
          </a:stretch>
        </p:blipFill>
        <p:spPr>
          <a:xfrm>
            <a:off x="5088591" y="4146491"/>
            <a:ext cx="840573" cy="840573"/>
          </a:xfrm>
          <a:prstGeom prst="rect">
            <a:avLst/>
          </a:prstGeom>
        </p:spPr>
      </p:pic>
      <p:sp>
        <p:nvSpPr>
          <p:cNvPr id="32" name="Rectángulo 31"/>
          <p:cNvSpPr/>
          <p:nvPr/>
        </p:nvSpPr>
        <p:spPr>
          <a:xfrm>
            <a:off x="6509224" y="2689341"/>
            <a:ext cx="4001387" cy="2462213"/>
          </a:xfrm>
          <a:prstGeom prst="rect">
            <a:avLst/>
          </a:prstGeom>
        </p:spPr>
        <p:txBody>
          <a:bodyPr wrap="square">
            <a:spAutoFit/>
          </a:bodyPr>
          <a:lstStyle/>
          <a:p>
            <a:pPr marL="342900" indent="-342900" algn="just">
              <a:buFont typeface="+mj-lt"/>
              <a:buAutoNum type="arabicPeriod" startAt="4"/>
            </a:pPr>
            <a:r>
              <a:rPr lang="en-US" sz="1400" dirty="0">
                <a:solidFill>
                  <a:schemeClr val="tx1">
                    <a:lumMod val="65000"/>
                    <a:lumOff val="35000"/>
                  </a:schemeClr>
                </a:solidFill>
                <a:latin typeface="Outfit" pitchFamily="2" charset="0"/>
              </a:rPr>
              <a:t>Use the data cropping tool by clicking the “Crop” button to isolate and retain only the section of the graph you wish to analyze on the graph</a:t>
            </a:r>
            <a:r>
              <a:rPr lang="es-MX" sz="1400" dirty="0">
                <a:solidFill>
                  <a:schemeClr val="tx1">
                    <a:lumMod val="65000"/>
                    <a:lumOff val="35000"/>
                  </a:schemeClr>
                </a:solidFill>
                <a:latin typeface="Outfit" pitchFamily="2" charset="0"/>
              </a:rPr>
              <a:t>.</a:t>
            </a:r>
          </a:p>
          <a:p>
            <a:pPr marL="342900" indent="-342900" algn="just">
              <a:buFont typeface="+mj-lt"/>
              <a:buAutoNum type="arabicPeriod" startAt="4"/>
            </a:pPr>
            <a:endParaRPr lang="es-MX" sz="1400" dirty="0">
              <a:solidFill>
                <a:schemeClr val="tx1">
                  <a:lumMod val="65000"/>
                  <a:lumOff val="35000"/>
                </a:schemeClr>
              </a:solidFill>
              <a:latin typeface="Outfit" pitchFamily="2" charset="0"/>
            </a:endParaRPr>
          </a:p>
          <a:p>
            <a:pPr marL="342900" indent="-342900" algn="just">
              <a:buFont typeface="+mj-lt"/>
              <a:buAutoNum type="arabicPeriod" startAt="4"/>
            </a:pPr>
            <a:endParaRPr lang="es-MX" sz="1400" dirty="0">
              <a:solidFill>
                <a:schemeClr val="tx1">
                  <a:lumMod val="65000"/>
                  <a:lumOff val="35000"/>
                </a:schemeClr>
              </a:solidFill>
              <a:latin typeface="Outfit" pitchFamily="2" charset="0"/>
            </a:endParaRPr>
          </a:p>
          <a:p>
            <a:pPr marL="342900" indent="-342900" algn="just">
              <a:buFont typeface="+mj-lt"/>
              <a:buAutoNum type="arabicPeriod" startAt="4"/>
            </a:pPr>
            <a:endParaRPr lang="es-MX" sz="1400" dirty="0">
              <a:solidFill>
                <a:schemeClr val="tx1">
                  <a:lumMod val="65000"/>
                  <a:lumOff val="35000"/>
                </a:schemeClr>
              </a:solidFill>
              <a:latin typeface="Outfit" pitchFamily="2" charset="0"/>
            </a:endParaRPr>
          </a:p>
          <a:p>
            <a:pPr marL="342900" indent="-342900" algn="just">
              <a:buFont typeface="+mj-lt"/>
              <a:buAutoNum type="arabicPeriod" startAt="4"/>
            </a:pPr>
            <a:endParaRPr lang="es-MX" sz="1400" dirty="0">
              <a:solidFill>
                <a:schemeClr val="tx1">
                  <a:lumMod val="65000"/>
                  <a:lumOff val="35000"/>
                </a:schemeClr>
              </a:solidFill>
              <a:latin typeface="Outfit" pitchFamily="2" charset="0"/>
            </a:endParaRPr>
          </a:p>
          <a:p>
            <a:pPr marL="342900" indent="-342900" algn="just">
              <a:buFont typeface="+mj-lt"/>
              <a:buAutoNum type="arabicPeriod" startAt="4"/>
            </a:pPr>
            <a:r>
              <a:rPr lang="en-US" sz="1400" dirty="0">
                <a:solidFill>
                  <a:schemeClr val="tx1">
                    <a:lumMod val="65000"/>
                    <a:lumOff val="35000"/>
                  </a:schemeClr>
                </a:solidFill>
                <a:latin typeface="Outfit" pitchFamily="2" charset="0"/>
              </a:rPr>
              <a:t>Finally, select the linear regression tool by clicking on</a:t>
            </a:r>
            <a:r>
              <a:rPr lang="es-MX" sz="1400" dirty="0">
                <a:solidFill>
                  <a:schemeClr val="tx1">
                    <a:lumMod val="65000"/>
                    <a:lumOff val="35000"/>
                  </a:schemeClr>
                </a:solidFill>
                <a:latin typeface="Outfit" pitchFamily="2" charset="0"/>
              </a:rPr>
              <a:t>:</a:t>
            </a:r>
            <a:endParaRPr lang="es-ES" sz="1400" b="1" dirty="0">
              <a:solidFill>
                <a:srgbClr val="026C4E"/>
              </a:solidFill>
              <a:latin typeface="Outfit" pitchFamily="2" charset="0"/>
            </a:endParaRPr>
          </a:p>
          <a:p>
            <a:endParaRPr lang="es-MX" sz="1400" dirty="0">
              <a:solidFill>
                <a:srgbClr val="626262"/>
              </a:solidFill>
              <a:latin typeface="Outfit" pitchFamily="2" charset="0"/>
            </a:endParaRPr>
          </a:p>
        </p:txBody>
      </p:sp>
      <p:pic>
        <p:nvPicPr>
          <p:cNvPr id="6" name="Imagen 5" descr="Icono&#10;&#10;Descripción generada automáticamente">
            <a:extLst>
              <a:ext uri="{FF2B5EF4-FFF2-40B4-BE49-F238E27FC236}">
                <a16:creationId xmlns:a16="http://schemas.microsoft.com/office/drawing/2014/main" id="{38C3A62E-33AB-3B97-DE8E-C43EFE7C0D4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498229" y="3607882"/>
            <a:ext cx="840573" cy="840573"/>
          </a:xfrm>
          <a:prstGeom prst="rect">
            <a:avLst/>
          </a:prstGeom>
        </p:spPr>
      </p:pic>
      <p:pic>
        <p:nvPicPr>
          <p:cNvPr id="8" name="Imagen 7" descr="Icono&#10;&#10;Descripción generada automáticamente">
            <a:extLst>
              <a:ext uri="{FF2B5EF4-FFF2-40B4-BE49-F238E27FC236}">
                <a16:creationId xmlns:a16="http://schemas.microsoft.com/office/drawing/2014/main" id="{43DC4B77-AA16-1B18-0539-7A1F652E733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509917" y="4902683"/>
            <a:ext cx="843113" cy="840573"/>
          </a:xfrm>
          <a:prstGeom prst="rect">
            <a:avLst/>
          </a:prstGeom>
        </p:spPr>
      </p:pic>
    </p:spTree>
    <p:extLst>
      <p:ext uri="{BB962C8B-B14F-4D97-AF65-F5344CB8AC3E}">
        <p14:creationId xmlns:p14="http://schemas.microsoft.com/office/powerpoint/2010/main" val="3804895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1">
            <a:extLst>
              <a:ext uri="{FF2B5EF4-FFF2-40B4-BE49-F238E27FC236}">
                <a16:creationId xmlns:a16="http://schemas.microsoft.com/office/drawing/2014/main" id="{4FDB9E89-CEE9-E52B-0809-99E48D3E2D40}"/>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upo 7">
            <a:extLst>
              <a:ext uri="{FF2B5EF4-FFF2-40B4-BE49-F238E27FC236}">
                <a16:creationId xmlns:a16="http://schemas.microsoft.com/office/drawing/2014/main" id="{F18BF3D6-7C88-0B2F-6F15-8FA3C6C564B3}"/>
              </a:ext>
            </a:extLst>
          </p:cNvPr>
          <p:cNvGrpSpPr/>
          <p:nvPr/>
        </p:nvGrpSpPr>
        <p:grpSpPr>
          <a:xfrm>
            <a:off x="1233915" y="2573718"/>
            <a:ext cx="652932" cy="652932"/>
            <a:chOff x="2072276" y="1848077"/>
            <a:chExt cx="676048" cy="676048"/>
          </a:xfrm>
        </p:grpSpPr>
        <p:sp>
          <p:nvSpPr>
            <p:cNvPr id="9" name="Elipse 8">
              <a:extLst>
                <a:ext uri="{FF2B5EF4-FFF2-40B4-BE49-F238E27FC236}">
                  <a16:creationId xmlns:a16="http://schemas.microsoft.com/office/drawing/2014/main" id="{98EC63BD-9EC3-E72C-1DE6-FEBFBF56C99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10" name="Elipse 9">
              <a:extLst>
                <a:ext uri="{FF2B5EF4-FFF2-40B4-BE49-F238E27FC236}">
                  <a16:creationId xmlns:a16="http://schemas.microsoft.com/office/drawing/2014/main" id="{82703FD3-D905-7C29-7CA3-554C30535A93}"/>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3221685" y="2775492"/>
            <a:ext cx="5652381" cy="369332"/>
          </a:xfrm>
          <a:prstGeom prst="rect">
            <a:avLst/>
          </a:prstGeom>
        </p:spPr>
        <p:txBody>
          <a:bodyPr wrap="none">
            <a:spAutoFit/>
          </a:bodyPr>
          <a:lstStyle/>
          <a:p>
            <a:pPr algn="ctr"/>
            <a:r>
              <a:rPr lang="en-US" b="1" dirty="0">
                <a:solidFill>
                  <a:srgbClr val="026C4E"/>
                </a:solidFill>
                <a:latin typeface="Outfit Medium" pitchFamily="2" charset="0"/>
              </a:rPr>
              <a:t>GRAPH WITH CROP AND LINEAR REGRESSION STUDENT 1</a:t>
            </a:r>
            <a:endParaRPr lang="es-MX" b="1" dirty="0">
              <a:solidFill>
                <a:srgbClr val="026C4E"/>
              </a:solidFill>
              <a:latin typeface="Outfit Medium" pitchFamily="2" charset="0"/>
            </a:endParaRPr>
          </a:p>
        </p:txBody>
      </p:sp>
      <p:pic>
        <p:nvPicPr>
          <p:cNvPr id="2" name="Imagen 1"/>
          <p:cNvPicPr>
            <a:picLocks noChangeAspect="1"/>
          </p:cNvPicPr>
          <p:nvPr/>
        </p:nvPicPr>
        <p:blipFill>
          <a:blip r:embed="rId7"/>
          <a:stretch>
            <a:fillRect/>
          </a:stretch>
        </p:blipFill>
        <p:spPr>
          <a:xfrm>
            <a:off x="2643502" y="3327025"/>
            <a:ext cx="6904995" cy="2671228"/>
          </a:xfrm>
          <a:prstGeom prst="rect">
            <a:avLst/>
          </a:prstGeom>
        </p:spPr>
      </p:pic>
    </p:spTree>
    <p:extLst>
      <p:ext uri="{BB962C8B-B14F-4D97-AF65-F5344CB8AC3E}">
        <p14:creationId xmlns:p14="http://schemas.microsoft.com/office/powerpoint/2010/main" val="293227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61">
            <a:extLst>
              <a:ext uri="{FF2B5EF4-FFF2-40B4-BE49-F238E27FC236}">
                <a16:creationId xmlns:a16="http://schemas.microsoft.com/office/drawing/2014/main" id="{D22C079A-43C9-D167-AA54-1B8C4A40DE2B}"/>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upo 3">
            <a:extLst>
              <a:ext uri="{FF2B5EF4-FFF2-40B4-BE49-F238E27FC236}">
                <a16:creationId xmlns:a16="http://schemas.microsoft.com/office/drawing/2014/main" id="{AACA8EF7-7A08-4419-7709-E8E7BBD1E47F}"/>
              </a:ext>
            </a:extLst>
          </p:cNvPr>
          <p:cNvGrpSpPr/>
          <p:nvPr/>
        </p:nvGrpSpPr>
        <p:grpSpPr>
          <a:xfrm>
            <a:off x="1233915" y="2573718"/>
            <a:ext cx="652932" cy="652932"/>
            <a:chOff x="2072276" y="1848077"/>
            <a:chExt cx="676048" cy="676048"/>
          </a:xfrm>
        </p:grpSpPr>
        <p:sp>
          <p:nvSpPr>
            <p:cNvPr id="5" name="Elipse 4">
              <a:extLst>
                <a:ext uri="{FF2B5EF4-FFF2-40B4-BE49-F238E27FC236}">
                  <a16:creationId xmlns:a16="http://schemas.microsoft.com/office/drawing/2014/main" id="{08A493A4-E494-9FE7-3BB9-4334FB9E614F}"/>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6" name="Elipse 5">
              <a:extLst>
                <a:ext uri="{FF2B5EF4-FFF2-40B4-BE49-F238E27FC236}">
                  <a16:creationId xmlns:a16="http://schemas.microsoft.com/office/drawing/2014/main" id="{3024422F-9641-C16D-A65C-0D43D9A74D2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4</a:t>
              </a: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3139130" y="2775492"/>
            <a:ext cx="5817490" cy="369332"/>
          </a:xfrm>
          <a:prstGeom prst="rect">
            <a:avLst/>
          </a:prstGeom>
        </p:spPr>
        <p:txBody>
          <a:bodyPr wrap="none">
            <a:spAutoFit/>
          </a:bodyPr>
          <a:lstStyle/>
          <a:p>
            <a:pPr algn="ctr"/>
            <a:r>
              <a:rPr lang="en-US" b="1" dirty="0">
                <a:solidFill>
                  <a:srgbClr val="026C4E"/>
                </a:solidFill>
                <a:latin typeface="Outfit Medium" pitchFamily="2" charset="0"/>
              </a:rPr>
              <a:t>GRAPH WITH CROP AND LINEAR REGRESSION STUDENT</a:t>
            </a:r>
            <a:r>
              <a:rPr lang="es-MX" b="1" dirty="0">
                <a:solidFill>
                  <a:srgbClr val="026C4E"/>
                </a:solidFill>
                <a:latin typeface="Outfit Medium" pitchFamily="2" charset="0"/>
              </a:rPr>
              <a:t> 2</a:t>
            </a:r>
          </a:p>
        </p:txBody>
      </p:sp>
      <p:pic>
        <p:nvPicPr>
          <p:cNvPr id="3" name="Imagen 2"/>
          <p:cNvPicPr>
            <a:picLocks noChangeAspect="1"/>
          </p:cNvPicPr>
          <p:nvPr/>
        </p:nvPicPr>
        <p:blipFill>
          <a:blip r:embed="rId7"/>
          <a:stretch>
            <a:fillRect/>
          </a:stretch>
        </p:blipFill>
        <p:spPr>
          <a:xfrm>
            <a:off x="2643502" y="3327025"/>
            <a:ext cx="6904995" cy="2623380"/>
          </a:xfrm>
          <a:prstGeom prst="rect">
            <a:avLst/>
          </a:prstGeom>
        </p:spPr>
      </p:pic>
    </p:spTree>
    <p:extLst>
      <p:ext uri="{BB962C8B-B14F-4D97-AF65-F5344CB8AC3E}">
        <p14:creationId xmlns:p14="http://schemas.microsoft.com/office/powerpoint/2010/main" val="338530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61">
            <a:extLst>
              <a:ext uri="{FF2B5EF4-FFF2-40B4-BE49-F238E27FC236}">
                <a16:creationId xmlns:a16="http://schemas.microsoft.com/office/drawing/2014/main" id="{CF84870C-4CC3-3318-AC8C-1DA4F9BD352B}"/>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upo 3">
            <a:extLst>
              <a:ext uri="{FF2B5EF4-FFF2-40B4-BE49-F238E27FC236}">
                <a16:creationId xmlns:a16="http://schemas.microsoft.com/office/drawing/2014/main" id="{2BB7A159-587B-64AC-3DAB-3467AF4D56F5}"/>
              </a:ext>
            </a:extLst>
          </p:cNvPr>
          <p:cNvGrpSpPr/>
          <p:nvPr/>
        </p:nvGrpSpPr>
        <p:grpSpPr>
          <a:xfrm>
            <a:off x="1233915" y="2573718"/>
            <a:ext cx="652932" cy="652932"/>
            <a:chOff x="2072276" y="1848077"/>
            <a:chExt cx="676048" cy="676048"/>
          </a:xfrm>
        </p:grpSpPr>
        <p:sp>
          <p:nvSpPr>
            <p:cNvPr id="5" name="Elipse 4">
              <a:extLst>
                <a:ext uri="{FF2B5EF4-FFF2-40B4-BE49-F238E27FC236}">
                  <a16:creationId xmlns:a16="http://schemas.microsoft.com/office/drawing/2014/main" id="{A5ABC3D1-ED21-10E0-E5D8-9BB720C374AF}"/>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6" name="Elipse 5">
              <a:extLst>
                <a:ext uri="{FF2B5EF4-FFF2-40B4-BE49-F238E27FC236}">
                  <a16:creationId xmlns:a16="http://schemas.microsoft.com/office/drawing/2014/main" id="{3B1A696C-8BD4-A383-4E39-CC879ADE005E}"/>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5</a:t>
              </a: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2847321" y="2775492"/>
            <a:ext cx="6401111" cy="369332"/>
          </a:xfrm>
          <a:prstGeom prst="rect">
            <a:avLst/>
          </a:prstGeom>
        </p:spPr>
        <p:txBody>
          <a:bodyPr wrap="none">
            <a:spAutoFit/>
          </a:bodyPr>
          <a:lstStyle/>
          <a:p>
            <a:pPr algn="ctr"/>
            <a:r>
              <a:rPr lang="en-US" b="1" dirty="0">
                <a:solidFill>
                  <a:srgbClr val="026C4E"/>
                </a:solidFill>
                <a:latin typeface="Outfit Medium" pitchFamily="2" charset="0"/>
              </a:rPr>
              <a:t>GRAPH WITH CROP AND LINEAR REGRESSION STUDENT </a:t>
            </a:r>
            <a:r>
              <a:rPr lang="es-MX" b="1" dirty="0">
                <a:solidFill>
                  <a:srgbClr val="026C4E"/>
                </a:solidFill>
                <a:latin typeface="Outfit Medium" pitchFamily="2" charset="0"/>
              </a:rPr>
              <a:t>3</a:t>
            </a:r>
          </a:p>
        </p:txBody>
      </p:sp>
      <p:pic>
        <p:nvPicPr>
          <p:cNvPr id="7" name="Imagen 6"/>
          <p:cNvPicPr>
            <a:picLocks noChangeAspect="1"/>
          </p:cNvPicPr>
          <p:nvPr/>
        </p:nvPicPr>
        <p:blipFill>
          <a:blip r:embed="rId7"/>
          <a:stretch>
            <a:fillRect/>
          </a:stretch>
        </p:blipFill>
        <p:spPr>
          <a:xfrm>
            <a:off x="2681943" y="3382441"/>
            <a:ext cx="6828112" cy="2591025"/>
          </a:xfrm>
          <a:prstGeom prst="rect">
            <a:avLst/>
          </a:prstGeom>
        </p:spPr>
      </p:pic>
    </p:spTree>
    <p:extLst>
      <p:ext uri="{BB962C8B-B14F-4D97-AF65-F5344CB8AC3E}">
        <p14:creationId xmlns:p14="http://schemas.microsoft.com/office/powerpoint/2010/main" val="346466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ángulo: esquinas redondeadas 68">
            <a:extLst>
              <a:ext uri="{FF2B5EF4-FFF2-40B4-BE49-F238E27FC236}">
                <a16:creationId xmlns:a16="http://schemas.microsoft.com/office/drawing/2014/main" id="{473C95C5-6FD1-4CF5-A79E-073485248423}"/>
              </a:ext>
            </a:extLst>
          </p:cNvPr>
          <p:cNvSpPr/>
          <p:nvPr/>
        </p:nvSpPr>
        <p:spPr>
          <a:xfrm>
            <a:off x="1203787" y="4752032"/>
            <a:ext cx="4879675" cy="104790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75" name="Rectángulo: esquinas redondeadas 74">
            <a:extLst>
              <a:ext uri="{FF2B5EF4-FFF2-40B4-BE49-F238E27FC236}">
                <a16:creationId xmlns:a16="http://schemas.microsoft.com/office/drawing/2014/main" id="{52D0F420-299B-4A8D-A51B-C724FE9BC47E}"/>
              </a:ext>
            </a:extLst>
          </p:cNvPr>
          <p:cNvSpPr/>
          <p:nvPr/>
        </p:nvSpPr>
        <p:spPr>
          <a:xfrm>
            <a:off x="6759670" y="2215071"/>
            <a:ext cx="4879675" cy="1418957"/>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87" name="Rectángulo: esquinas redondeadas 86">
            <a:extLst>
              <a:ext uri="{FF2B5EF4-FFF2-40B4-BE49-F238E27FC236}">
                <a16:creationId xmlns:a16="http://schemas.microsoft.com/office/drawing/2014/main" id="{4555A032-6D10-4535-BADA-01C0C0C04F89}"/>
              </a:ext>
            </a:extLst>
          </p:cNvPr>
          <p:cNvSpPr/>
          <p:nvPr/>
        </p:nvSpPr>
        <p:spPr>
          <a:xfrm>
            <a:off x="6458499" y="2214993"/>
            <a:ext cx="182430" cy="298850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5"/>
            <a:ext cx="194966" cy="3584383"/>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Rectángulo: esquinas redondeadas 80">
            <a:extLst>
              <a:ext uri="{FF2B5EF4-FFF2-40B4-BE49-F238E27FC236}">
                <a16:creationId xmlns:a16="http://schemas.microsoft.com/office/drawing/2014/main" id="{ED1A7AD4-7CE5-40E9-8F31-AD6CD7739C44}"/>
              </a:ext>
            </a:extLst>
          </p:cNvPr>
          <p:cNvSpPr/>
          <p:nvPr/>
        </p:nvSpPr>
        <p:spPr>
          <a:xfrm>
            <a:off x="6748944" y="3752770"/>
            <a:ext cx="4879675" cy="1450724"/>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1"/>
            <a:ext cx="4879676" cy="120085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22914" y="2659576"/>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Which participant managed to run the fastest and what was their acceleration value?</a:t>
            </a:r>
            <a:endParaRPr lang="es-ES"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22914" y="2316848"/>
            <a:ext cx="2364547"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22949" y="5183418"/>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If these measurements were considered in a race, how would each participant rank?</a:t>
            </a:r>
            <a:endParaRPr lang="es-ES"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10378" y="4872414"/>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evaluate</a:t>
            </a:r>
            <a:r>
              <a:rPr lang="es-CL" sz="1200" dirty="0">
                <a:solidFill>
                  <a:srgbClr val="565380"/>
                </a:solidFill>
                <a:latin typeface="Outfit Medium" pitchFamily="2" charset="0"/>
              </a:rPr>
              <a:t>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data</a:t>
            </a: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72" name="Grupo 71">
            <a:extLst>
              <a:ext uri="{FF2B5EF4-FFF2-40B4-BE49-F238E27FC236}">
                <a16:creationId xmlns:a16="http://schemas.microsoft.com/office/drawing/2014/main" id="{D36C9946-A27E-49C1-9A64-A6FCC34D395C}"/>
              </a:ext>
            </a:extLst>
          </p:cNvPr>
          <p:cNvGrpSpPr/>
          <p:nvPr/>
        </p:nvGrpSpPr>
        <p:grpSpPr>
          <a:xfrm>
            <a:off x="638943" y="4742887"/>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grpSp>
        <p:nvGrpSpPr>
          <p:cNvPr id="78" name="Grupo 77">
            <a:extLst>
              <a:ext uri="{FF2B5EF4-FFF2-40B4-BE49-F238E27FC236}">
                <a16:creationId xmlns:a16="http://schemas.microsoft.com/office/drawing/2014/main" id="{21D959A3-E71F-44A5-9CD2-6EE7C9D027D3}"/>
              </a:ext>
            </a:extLst>
          </p:cNvPr>
          <p:cNvGrpSpPr/>
          <p:nvPr/>
        </p:nvGrpSpPr>
        <p:grpSpPr>
          <a:xfrm>
            <a:off x="6202171" y="2215071"/>
            <a:ext cx="712493" cy="712493"/>
            <a:chOff x="1573425" y="1903684"/>
            <a:chExt cx="824920" cy="824920"/>
          </a:xfrm>
        </p:grpSpPr>
        <p:sp>
          <p:nvSpPr>
            <p:cNvPr id="79" name="Elipse 78">
              <a:extLst>
                <a:ext uri="{FF2B5EF4-FFF2-40B4-BE49-F238E27FC236}">
                  <a16:creationId xmlns:a16="http://schemas.microsoft.com/office/drawing/2014/main" id="{60A2B7BA-F863-48AE-88FA-5C66D4849F88}"/>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80" name="Elipse 79">
              <a:extLst>
                <a:ext uri="{FF2B5EF4-FFF2-40B4-BE49-F238E27FC236}">
                  <a16:creationId xmlns:a16="http://schemas.microsoft.com/office/drawing/2014/main" id="{CB089648-0670-46FE-8B5D-D047FBFDF3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7000706" y="2603983"/>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In this experiment,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speed sensor was used to determine which participant achieved the highest acceleration. What variables influence the acceleration that a person can achieve?</a:t>
            </a:r>
            <a:endParaRPr lang="es-ES"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7000706" y="2333811"/>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relate variables!</a:t>
            </a:r>
          </a:p>
        </p:txBody>
      </p:sp>
      <p:grpSp>
        <p:nvGrpSpPr>
          <p:cNvPr id="84" name="Grupo 83">
            <a:extLst>
              <a:ext uri="{FF2B5EF4-FFF2-40B4-BE49-F238E27FC236}">
                <a16:creationId xmlns:a16="http://schemas.microsoft.com/office/drawing/2014/main" id="{32B7A626-2E01-4286-8DFC-375FD8852123}"/>
              </a:ext>
            </a:extLst>
          </p:cNvPr>
          <p:cNvGrpSpPr/>
          <p:nvPr/>
        </p:nvGrpSpPr>
        <p:grpSpPr>
          <a:xfrm>
            <a:off x="6202171" y="3766389"/>
            <a:ext cx="712493" cy="712493"/>
            <a:chOff x="1573425" y="1903684"/>
            <a:chExt cx="824920" cy="824920"/>
          </a:xfrm>
        </p:grpSpPr>
        <p:sp>
          <p:nvSpPr>
            <p:cNvPr id="85" name="Elipse 84">
              <a:extLst>
                <a:ext uri="{FF2B5EF4-FFF2-40B4-BE49-F238E27FC236}">
                  <a16:creationId xmlns:a16="http://schemas.microsoft.com/office/drawing/2014/main" id="{ACAA979E-F215-4536-B492-CADCF2149369}"/>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86" name="Elipse 85">
              <a:extLst>
                <a:ext uri="{FF2B5EF4-FFF2-40B4-BE49-F238E27FC236}">
                  <a16:creationId xmlns:a16="http://schemas.microsoft.com/office/drawing/2014/main" id="{FE1EAD6E-4BB0-4852-87BF-7C3622A50D8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38" name="CuadroTexto 37">
            <a:extLst>
              <a:ext uri="{FF2B5EF4-FFF2-40B4-BE49-F238E27FC236}">
                <a16:creationId xmlns:a16="http://schemas.microsoft.com/office/drawing/2014/main" id="{12E5A2F4-9006-4E2C-A2DE-3B7F1132C997}"/>
              </a:ext>
            </a:extLst>
          </p:cNvPr>
          <p:cNvSpPr txBox="1"/>
          <p:nvPr/>
        </p:nvSpPr>
        <p:spPr>
          <a:xfrm>
            <a:off x="1390732" y="3752769"/>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Looking at the equations of each participant's line, what do you think the positive or negative symbol that the slope value indicates?</a:t>
            </a:r>
            <a:endParaRPr lang="es-CL" sz="1200" dirty="0">
              <a:solidFill>
                <a:schemeClr val="tx1">
                  <a:lumMod val="65000"/>
                  <a:lumOff val="35000"/>
                </a:schemeClr>
              </a:solidFill>
              <a:latin typeface="Outfit" pitchFamily="2" charset="0"/>
            </a:endParaRPr>
          </a:p>
        </p:txBody>
      </p:sp>
      <p:sp>
        <p:nvSpPr>
          <p:cNvPr id="39" name="CuadroTexto 38">
            <a:extLst>
              <a:ext uri="{FF2B5EF4-FFF2-40B4-BE49-F238E27FC236}">
                <a16:creationId xmlns:a16="http://schemas.microsoft.com/office/drawing/2014/main" id="{5029B39E-1050-4131-AA13-5A3ADC9D3FF0}"/>
              </a:ext>
            </a:extLst>
          </p:cNvPr>
          <p:cNvSpPr txBox="1"/>
          <p:nvPr/>
        </p:nvSpPr>
        <p:spPr>
          <a:xfrm>
            <a:off x="1422914" y="3532356"/>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evaluate</a:t>
            </a:r>
            <a:r>
              <a:rPr lang="es-CL" sz="1200" dirty="0">
                <a:solidFill>
                  <a:srgbClr val="565380"/>
                </a:solidFill>
                <a:latin typeface="Outfit Medium" pitchFamily="2" charset="0"/>
              </a:rPr>
              <a:t>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data</a:t>
            </a:r>
          </a:p>
        </p:txBody>
      </p:sp>
      <p:sp>
        <p:nvSpPr>
          <p:cNvPr id="41" name="CuadroTexto 40">
            <a:extLst>
              <a:ext uri="{FF2B5EF4-FFF2-40B4-BE49-F238E27FC236}">
                <a16:creationId xmlns:a16="http://schemas.microsoft.com/office/drawing/2014/main" id="{7C1E34A6-9D46-4077-A38F-B0195F7A7B4E}"/>
              </a:ext>
            </a:extLst>
          </p:cNvPr>
          <p:cNvSpPr txBox="1"/>
          <p:nvPr/>
        </p:nvSpPr>
        <p:spPr>
          <a:xfrm>
            <a:off x="6989980" y="4224334"/>
            <a:ext cx="4494623" cy="830997"/>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they would reach a higher speed if they jumped instead of running away from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sensor? Test your answer by repeating the experiment, while jumping instead of running.</a:t>
            </a:r>
            <a:endParaRPr lang="es-MX" sz="1200" dirty="0">
              <a:solidFill>
                <a:schemeClr val="tx1">
                  <a:lumMod val="65000"/>
                  <a:lumOff val="35000"/>
                </a:schemeClr>
              </a:solidFill>
              <a:latin typeface="Outfit" pitchFamily="2" charset="0"/>
            </a:endParaRPr>
          </a:p>
        </p:txBody>
      </p:sp>
      <p:sp>
        <p:nvSpPr>
          <p:cNvPr id="42" name="CuadroTexto 41">
            <a:extLst>
              <a:ext uri="{FF2B5EF4-FFF2-40B4-BE49-F238E27FC236}">
                <a16:creationId xmlns:a16="http://schemas.microsoft.com/office/drawing/2014/main" id="{9D7A52B2-F7B4-490F-9C9C-E90B23A119CF}"/>
              </a:ext>
            </a:extLst>
          </p:cNvPr>
          <p:cNvSpPr txBox="1"/>
          <p:nvPr/>
        </p:nvSpPr>
        <p:spPr>
          <a:xfrm>
            <a:off x="6989980" y="3913225"/>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grpSp>
        <p:nvGrpSpPr>
          <p:cNvPr id="2" name="Grupo 1">
            <a:extLst>
              <a:ext uri="{FF2B5EF4-FFF2-40B4-BE49-F238E27FC236}">
                <a16:creationId xmlns:a16="http://schemas.microsoft.com/office/drawing/2014/main" id="{2F07FABD-887C-B098-D5D8-FF83AD8C4177}"/>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BA46DD74-5067-6EAB-EC1C-E404907CCA04}"/>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CC889778-0623-DCF0-FB0F-DB76D2DF761B}"/>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322322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50"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3" name="Rectángulo: esquinas redondeadas 12">
            <a:hlinkClick r:id="rId4" action="ppaction://hlinksldjump"/>
            <a:extLst>
              <a:ext uri="{FF2B5EF4-FFF2-40B4-BE49-F238E27FC236}">
                <a16:creationId xmlns:a16="http://schemas.microsoft.com/office/drawing/2014/main" id="{31F160CD-BD93-446D-9A44-674E6056E9B4}"/>
              </a:ext>
            </a:extLst>
          </p:cNvPr>
          <p:cNvSpPr/>
          <p:nvPr/>
        </p:nvSpPr>
        <p:spPr>
          <a:xfrm>
            <a:off x="7484244" y="3743891"/>
            <a:ext cx="3658671" cy="65471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4" name="Rectángulo: esquinas redondeadas 13">
            <a:hlinkClick r:id="rId5" action="ppaction://hlinksldjump"/>
            <a:extLst>
              <a:ext uri="{FF2B5EF4-FFF2-40B4-BE49-F238E27FC236}">
                <a16:creationId xmlns:a16="http://schemas.microsoft.com/office/drawing/2014/main" id="{244300A7-3605-4C7F-9466-A31B1F070440}"/>
              </a:ext>
            </a:extLst>
          </p:cNvPr>
          <p:cNvSpPr/>
          <p:nvPr/>
        </p:nvSpPr>
        <p:spPr>
          <a:xfrm>
            <a:off x="7484244" y="4491722"/>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1</a:t>
            </a:r>
            <a:endParaRPr lang="es-CL" b="1" dirty="0">
              <a:solidFill>
                <a:schemeClr val="bg1"/>
              </a:solidFill>
              <a:latin typeface="Outfit Medium" pitchFamily="2" charset="0"/>
            </a:endParaRPr>
          </a:p>
        </p:txBody>
      </p:sp>
      <p:sp>
        <p:nvSpPr>
          <p:cNvPr id="11" name="Rectángulo: esquinas redondeadas 10">
            <a:hlinkClick r:id="rId6"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2</a:t>
            </a:r>
            <a:endParaRPr lang="es-CL" b="1" dirty="0">
              <a:solidFill>
                <a:schemeClr val="bg1"/>
              </a:solidFill>
              <a:latin typeface="Outfit Medium" pitchFamily="2"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3</a:t>
            </a:r>
            <a:endParaRPr lang="es-CL" b="1" dirty="0">
              <a:solidFill>
                <a:schemeClr val="bg1"/>
              </a:solidFill>
              <a:latin typeface="Outfit Medium" pitchFamily="2" charset="0"/>
            </a:endParaRPr>
          </a:p>
        </p:txBody>
      </p:sp>
      <p:sp>
        <p:nvSpPr>
          <p:cNvPr id="24" name="Elipse 23">
            <a:extLst>
              <a:ext uri="{FF2B5EF4-FFF2-40B4-BE49-F238E27FC236}">
                <a16:creationId xmlns:a16="http://schemas.microsoft.com/office/drawing/2014/main" id="{5F2497C1-1DF2-4C6E-B23D-3E66D705F826}"/>
              </a:ext>
            </a:extLst>
          </p:cNvPr>
          <p:cNvSpPr/>
          <p:nvPr/>
        </p:nvSpPr>
        <p:spPr>
          <a:xfrm>
            <a:off x="6617531" y="3743888"/>
            <a:ext cx="654717" cy="654717"/>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4</a:t>
            </a:r>
            <a:endParaRPr lang="es-CL" b="1" dirty="0">
              <a:solidFill>
                <a:schemeClr val="bg1"/>
              </a:solidFill>
              <a:latin typeface="Outfit Medium" pitchFamily="2"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4491722"/>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5</a:t>
            </a:r>
            <a:endParaRPr lang="es-CL" b="1" dirty="0">
              <a:solidFill>
                <a:schemeClr val="bg1"/>
              </a:solidFill>
              <a:latin typeface="Outfit Medium" pitchFamily="2"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solidFill>
                  <a:srgbClr val="026C4E"/>
                </a:solidFill>
                <a:latin typeface="Outfit Medium" pitchFamily="2" charset="0"/>
              </a:rPr>
              <a:t>WHO WINS THE RACE?</a:t>
            </a:r>
            <a:endParaRPr lang="es-CL" sz="1600" dirty="0">
              <a:solidFill>
                <a:srgbClr val="026C4E"/>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9" action="ppaction://hlinksldjump"/>
            <a:extLst>
              <a:ext uri="{FF2B5EF4-FFF2-40B4-BE49-F238E27FC236}">
                <a16:creationId xmlns:a16="http://schemas.microsoft.com/office/drawing/2014/main" id="{B6E6C5A6-8317-4C86-B53D-CF02AAEF6B21}"/>
              </a:ext>
            </a:extLst>
          </p:cNvPr>
          <p:cNvSpPr/>
          <p:nvPr/>
        </p:nvSpPr>
        <p:spPr>
          <a:xfrm>
            <a:off x="7484243" y="5239553"/>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5239553"/>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6</a:t>
            </a:r>
            <a:endParaRPr lang="es-CL" b="1" dirty="0">
              <a:solidFill>
                <a:schemeClr val="bg1"/>
              </a:solidFill>
              <a:latin typeface="Outfit Medium" pitchFamily="2" charset="0"/>
            </a:endParaRPr>
          </a:p>
        </p:txBody>
      </p:sp>
    </p:spTree>
    <p:extLst>
      <p:ext uri="{BB962C8B-B14F-4D97-AF65-F5344CB8AC3E}">
        <p14:creationId xmlns:p14="http://schemas.microsoft.com/office/powerpoint/2010/main" val="314430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distance sensor to find out the maximum speed that different people could reach while running.</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6</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460641" y="3731179"/>
            <a:ext cx="8372142" cy="523220"/>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analyzed the data and used mathematical tools (linear regression) to determine the acceleration of each participant based on the distance versus time graphs recorded.</a:t>
            </a:r>
            <a:endParaRPr lang="es-CL" dirty="0">
              <a:solidFill>
                <a:schemeClr val="tx1">
                  <a:lumMod val="65000"/>
                  <a:lumOff val="35000"/>
                </a:schemeClr>
              </a:solidFill>
              <a:latin typeface="Outfit Medium" pitchFamily="2" charset="0"/>
            </a:endParaRPr>
          </a:p>
        </p:txBody>
      </p:sp>
      <p:sp>
        <p:nvSpPr>
          <p:cNvPr id="24" name="Rectángulo 23">
            <a:extLst>
              <a:ext uri="{FF2B5EF4-FFF2-40B4-BE49-F238E27FC236}">
                <a16:creationId xmlns:a16="http://schemas.microsoft.com/office/drawing/2014/main" id="{3C5557A0-34B6-46BD-A680-3A084E774441}"/>
              </a:ext>
            </a:extLst>
          </p:cNvPr>
          <p:cNvSpPr/>
          <p:nvPr/>
        </p:nvSpPr>
        <p:spPr>
          <a:xfrm>
            <a:off x="2460641" y="4836206"/>
            <a:ext cx="8372142" cy="738664"/>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answered questions by analyzing our data based on the acceleration value and whether it was positive or negative. We also modified the experiment and repeated it by jumping instead of running, to see if there were variations.</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Tree>
    <p:extLst>
      <p:ext uri="{BB962C8B-B14F-4D97-AF65-F5344CB8AC3E}">
        <p14:creationId xmlns:p14="http://schemas.microsoft.com/office/powerpoint/2010/main" val="398576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7" name="Título 1">
            <a:extLst>
              <a:ext uri="{FF2B5EF4-FFF2-40B4-BE49-F238E27FC236}">
                <a16:creationId xmlns:a16="http://schemas.microsoft.com/office/drawing/2014/main" id="{2A1CD2AC-A4E6-4506-9984-37B15495BE38}"/>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chemeClr val="bg1"/>
                </a:solidFill>
                <a:latin typeface="Outfit Medium" pitchFamily="2" charset="0"/>
              </a:rPr>
              <a:t>How fast: Who wins the race?</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2" y="2211665"/>
            <a:ext cx="5083337" cy="2246769"/>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You've likely raced against your friends numerous times and might even know someone who runs marathons or aspires to be a professional athlete. But have you ever considered what your maximum speed might be?</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lesson, you will sprint at your maximum speed and use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distance sensor to determine your highest achievable acceleration.</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3"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666535"/>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What is the maximum acceleration that my classmates and I can achieve?</a:t>
            </a:r>
            <a:endParaRPr lang="es-CL" sz="1400" b="1" dirty="0">
              <a:latin typeface="Outfit"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4" name="Imagen 3">
            <a:extLst>
              <a:ext uri="{FF2B5EF4-FFF2-40B4-BE49-F238E27FC236}">
                <a16:creationId xmlns:a16="http://schemas.microsoft.com/office/drawing/2014/main" id="{DC8EE40C-2D8E-411B-8368-D0C780B788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0700" y="1589244"/>
            <a:ext cx="4984123" cy="3808967"/>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esquinas redondeadas 32">
            <a:extLst>
              <a:ext uri="{FF2B5EF4-FFF2-40B4-BE49-F238E27FC236}">
                <a16:creationId xmlns:a16="http://schemas.microsoft.com/office/drawing/2014/main" id="{64680E48-4D59-7F01-A2CC-5A17C71FD176}"/>
              </a:ext>
            </a:extLst>
          </p:cNvPr>
          <p:cNvSpPr/>
          <p:nvPr/>
        </p:nvSpPr>
        <p:spPr>
          <a:xfrm>
            <a:off x="2130294" y="3992137"/>
            <a:ext cx="3259042" cy="810981"/>
          </a:xfrm>
          <a:prstGeom prst="roundRect">
            <a:avLst>
              <a:gd name="adj" fmla="val 24529"/>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latin typeface="Outfit Medium" pitchFamily="2" charset="0"/>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p>
          </p:txBody>
        </p:sp>
      </p:gr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4110" y="2689341"/>
            <a:ext cx="8008431" cy="954107"/>
          </a:xfrm>
          <a:prstGeom prst="rect">
            <a:avLst/>
          </a:prstGeom>
        </p:spPr>
        <p:txBody>
          <a:bodyPr wrap="square">
            <a:spAutoFit/>
          </a:bodyPr>
          <a:lstStyle/>
          <a:p>
            <a:pPr algn="just"/>
            <a:r>
              <a:rPr lang="es-ES" sz="1400" b="1" dirty="0">
                <a:solidFill>
                  <a:srgbClr val="026C4E"/>
                </a:solidFill>
                <a:latin typeface="Outfit" pitchFamily="2" charset="0"/>
              </a:rPr>
              <a:t>SPEED</a:t>
            </a:r>
          </a:p>
          <a:p>
            <a:pPr algn="just"/>
            <a:endParaRPr lang="es-ES" sz="1400" dirty="0">
              <a:solidFill>
                <a:schemeClr val="tx1">
                  <a:lumMod val="65000"/>
                  <a:lumOff val="35000"/>
                </a:schemeClr>
              </a:solidFill>
              <a:latin typeface="Outfit" pitchFamily="2" charset="0"/>
            </a:endParaRPr>
          </a:p>
          <a:p>
            <a:pPr algn="just"/>
            <a:r>
              <a:rPr lang="es-ES" sz="1400" b="1" dirty="0" err="1">
                <a:solidFill>
                  <a:schemeClr val="tx1">
                    <a:lumMod val="65000"/>
                    <a:lumOff val="35000"/>
                  </a:schemeClr>
                </a:solidFill>
                <a:latin typeface="Outfit" pitchFamily="2" charset="0"/>
              </a:rPr>
              <a:t>Velocity</a:t>
            </a:r>
            <a:r>
              <a:rPr lang="es-ES" sz="1400" b="1" dirty="0">
                <a:solidFill>
                  <a:schemeClr val="tx1">
                    <a:lumMod val="65000"/>
                    <a:lumOff val="35000"/>
                  </a:schemeClr>
                </a:solidFill>
                <a:latin typeface="Outfit" pitchFamily="2" charset="0"/>
              </a:rPr>
              <a:t> (V)</a:t>
            </a:r>
            <a:r>
              <a:rPr lang="es-ES" sz="1400" dirty="0">
                <a:solidFill>
                  <a:schemeClr val="tx1">
                    <a:lumMod val="65000"/>
                    <a:lumOff val="35000"/>
                  </a:schemeClr>
                </a:solidFill>
                <a:latin typeface="Outfit" pitchFamily="2" charset="0"/>
              </a:rPr>
              <a:t> </a:t>
            </a:r>
            <a:r>
              <a:rPr lang="en-US" sz="1400" dirty="0">
                <a:solidFill>
                  <a:schemeClr val="tx1">
                    <a:lumMod val="65000"/>
                    <a:lumOff val="35000"/>
                  </a:schemeClr>
                </a:solidFill>
                <a:latin typeface="Outfit" pitchFamily="2" charset="0"/>
              </a:rPr>
              <a:t>refers to the change in position or </a:t>
            </a:r>
            <a:r>
              <a:rPr lang="es-ES" sz="1400" b="1" dirty="0" err="1">
                <a:solidFill>
                  <a:schemeClr val="tx1">
                    <a:lumMod val="65000"/>
                    <a:lumOff val="35000"/>
                  </a:schemeClr>
                </a:solidFill>
                <a:latin typeface="Outfit" pitchFamily="2" charset="0"/>
              </a:rPr>
              <a:t>distance</a:t>
            </a:r>
            <a:r>
              <a:rPr lang="es-ES" sz="1400" b="1" dirty="0">
                <a:solidFill>
                  <a:schemeClr val="tx1">
                    <a:lumMod val="65000"/>
                    <a:lumOff val="35000"/>
                  </a:schemeClr>
                </a:solidFill>
                <a:latin typeface="Outfit" pitchFamily="2" charset="0"/>
              </a:rPr>
              <a:t> (d) </a:t>
            </a:r>
            <a:r>
              <a:rPr lang="en-US" sz="1400" dirty="0">
                <a:solidFill>
                  <a:schemeClr val="tx1">
                    <a:lumMod val="65000"/>
                    <a:lumOff val="35000"/>
                  </a:schemeClr>
                </a:solidFill>
                <a:latin typeface="Outfit" pitchFamily="2" charset="0"/>
              </a:rPr>
              <a:t>experienced by an object over a specific period of</a:t>
            </a:r>
            <a:r>
              <a:rPr lang="es-ES" sz="1400" dirty="0">
                <a:solidFill>
                  <a:schemeClr val="tx1">
                    <a:lumMod val="65000"/>
                    <a:lumOff val="35000"/>
                  </a:schemeClr>
                </a:solidFill>
                <a:latin typeface="Outfit" pitchFamily="2" charset="0"/>
              </a:rPr>
              <a:t> </a:t>
            </a:r>
            <a:r>
              <a:rPr lang="es-ES" sz="1400" b="1" dirty="0">
                <a:solidFill>
                  <a:schemeClr val="tx1">
                    <a:lumMod val="65000"/>
                    <a:lumOff val="35000"/>
                  </a:schemeClr>
                </a:solidFill>
                <a:latin typeface="Outfit" pitchFamily="2" charset="0"/>
              </a:rPr>
              <a:t>time (t)</a:t>
            </a:r>
            <a:r>
              <a:rPr lang="es-ES" sz="1400" dirty="0">
                <a:solidFill>
                  <a:schemeClr val="tx1">
                    <a:lumMod val="65000"/>
                    <a:lumOff val="35000"/>
                  </a:schemeClr>
                </a:solidFill>
                <a:latin typeface="Outfit" pitchFamily="2" charset="0"/>
              </a:rPr>
              <a:t> </a:t>
            </a:r>
            <a:r>
              <a:rPr lang="en-US" sz="1400" dirty="0">
                <a:solidFill>
                  <a:schemeClr val="tx1">
                    <a:lumMod val="65000"/>
                    <a:lumOff val="35000"/>
                  </a:schemeClr>
                </a:solidFill>
                <a:latin typeface="Outfit" pitchFamily="2" charset="0"/>
              </a:rPr>
              <a:t>It can be expressed using the following equation:</a:t>
            </a:r>
            <a:endParaRPr lang="es-MX" sz="1400" dirty="0">
              <a:solidFill>
                <a:schemeClr val="tx1">
                  <a:lumMod val="65000"/>
                  <a:lumOff val="35000"/>
                </a:schemeClr>
              </a:solidFill>
              <a:latin typeface="Outfit" pitchFamily="2" charset="0"/>
            </a:endParaRPr>
          </a:p>
        </p:txBody>
      </p:sp>
      <mc:AlternateContent xmlns:mc="http://schemas.openxmlformats.org/markup-compatibility/2006" xmlns:a14="http://schemas.microsoft.com/office/drawing/2010/main">
        <mc:Choice Requires="a14">
          <p:sp>
            <p:nvSpPr>
              <p:cNvPr id="25" name="Rectángulo 24"/>
              <p:cNvSpPr/>
              <p:nvPr/>
            </p:nvSpPr>
            <p:spPr>
              <a:xfrm>
                <a:off x="2222938" y="4096890"/>
                <a:ext cx="2701893" cy="544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de-DE" sz="1400" b="0" i="0" smtClean="0">
                          <a:solidFill>
                            <a:schemeClr val="bg1"/>
                          </a:solidFill>
                          <a:latin typeface="Outfit" pitchFamily="2" charset="0"/>
                        </a:rPr>
                        <m:t>Velocity</m:t>
                      </m:r>
                      <m:r>
                        <m:rPr>
                          <m:nor/>
                        </m:rPr>
                        <a:rPr lang="es-CL" sz="1400" i="0" smtClean="0">
                          <a:solidFill>
                            <a:schemeClr val="bg1"/>
                          </a:solidFill>
                          <a:latin typeface="Outfit" pitchFamily="2" charset="0"/>
                        </a:rPr>
                        <m:t> (</m:t>
                      </m:r>
                      <m:r>
                        <m:rPr>
                          <m:nor/>
                        </m:rPr>
                        <a:rPr lang="es-CL" sz="1400" i="0" smtClean="0">
                          <a:solidFill>
                            <a:schemeClr val="bg1"/>
                          </a:solidFill>
                          <a:latin typeface="Outfit" pitchFamily="2" charset="0"/>
                        </a:rPr>
                        <m:t>V</m:t>
                      </m:r>
                      <m:r>
                        <m:rPr>
                          <m:nor/>
                        </m:rPr>
                        <a:rPr lang="es-CL" sz="1400" i="0" smtClean="0">
                          <a:solidFill>
                            <a:schemeClr val="bg1"/>
                          </a:solidFill>
                          <a:latin typeface="Outfit" pitchFamily="2" charset="0"/>
                        </a:rPr>
                        <m:t>)</m:t>
                      </m:r>
                      <m:r>
                        <m:rPr>
                          <m:nor/>
                        </m:rPr>
                        <a:rPr lang="es-MX" sz="1400" b="0" i="0" smtClean="0">
                          <a:solidFill>
                            <a:schemeClr val="bg1"/>
                          </a:solidFill>
                          <a:latin typeface="Outfit" pitchFamily="2" charset="0"/>
                        </a:rPr>
                        <m:t> </m:t>
                      </m:r>
                      <m:r>
                        <m:rPr>
                          <m:nor/>
                        </m:rPr>
                        <a:rPr lang="es-CL" sz="1400" i="0" smtClean="0">
                          <a:solidFill>
                            <a:schemeClr val="bg1"/>
                          </a:solidFill>
                          <a:latin typeface="Outfit" pitchFamily="2" charset="0"/>
                        </a:rPr>
                        <m:t>= </m:t>
                      </m:r>
                      <m:f>
                        <m:fPr>
                          <m:ctrlPr>
                            <a:rPr lang="es-CL" sz="1400" i="1">
                              <a:solidFill>
                                <a:schemeClr val="bg1"/>
                              </a:solidFill>
                              <a:latin typeface="Cambria Math" panose="02040503050406030204" pitchFamily="18" charset="0"/>
                            </a:rPr>
                          </m:ctrlPr>
                        </m:fPr>
                        <m:num>
                          <m:r>
                            <m:rPr>
                              <m:nor/>
                            </m:rPr>
                            <a:rPr lang="es-CL" sz="1400" i="0">
                              <a:solidFill>
                                <a:schemeClr val="bg1"/>
                              </a:solidFill>
                              <a:latin typeface="Outfit" pitchFamily="2" charset="0"/>
                            </a:rPr>
                            <m:t>∆ </m:t>
                          </m:r>
                          <m:r>
                            <m:rPr>
                              <m:nor/>
                            </m:rPr>
                            <a:rPr lang="de-DE" sz="1400" b="0" i="0" smtClean="0">
                              <a:solidFill>
                                <a:schemeClr val="bg1"/>
                              </a:solidFill>
                              <a:latin typeface="Outfit" pitchFamily="2" charset="0"/>
                            </a:rPr>
                            <m:t>Distance</m:t>
                          </m:r>
                        </m:num>
                        <m:den>
                          <m:r>
                            <m:rPr>
                              <m:nor/>
                            </m:rPr>
                            <a:rPr lang="es-CL" sz="1400" i="0">
                              <a:solidFill>
                                <a:schemeClr val="bg1"/>
                              </a:solidFill>
                              <a:latin typeface="Outfit" pitchFamily="2" charset="0"/>
                            </a:rPr>
                            <m:t>∆ </m:t>
                          </m:r>
                          <m:r>
                            <m:rPr>
                              <m:nor/>
                            </m:rPr>
                            <a:rPr lang="de-DE" sz="1400" b="0" i="0" smtClean="0">
                              <a:solidFill>
                                <a:schemeClr val="bg1"/>
                              </a:solidFill>
                              <a:latin typeface="Outfit" pitchFamily="2" charset="0"/>
                            </a:rPr>
                            <m:t>Time</m:t>
                          </m:r>
                        </m:den>
                      </m:f>
                      <m:r>
                        <m:rPr>
                          <m:nor/>
                        </m:rPr>
                        <a:rPr lang="es-CL" sz="1400" i="0">
                          <a:solidFill>
                            <a:schemeClr val="bg1"/>
                          </a:solidFill>
                          <a:latin typeface="Outfit" pitchFamily="2" charset="0"/>
                        </a:rPr>
                        <m:t>=</m:t>
                      </m:r>
                      <m:f>
                        <m:fPr>
                          <m:ctrlPr>
                            <a:rPr lang="es-CL" sz="1400" i="1">
                              <a:solidFill>
                                <a:schemeClr val="bg1"/>
                              </a:solidFill>
                              <a:latin typeface="Cambria Math" panose="02040503050406030204" pitchFamily="18" charset="0"/>
                            </a:rPr>
                          </m:ctrlPr>
                        </m:fPr>
                        <m:num>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d</m:t>
                              </m:r>
                            </m:e>
                            <m:sub>
                              <m:r>
                                <m:rPr>
                                  <m:nor/>
                                </m:rPr>
                                <a:rPr lang="es-CL" sz="1400" i="0">
                                  <a:solidFill>
                                    <a:schemeClr val="bg1"/>
                                  </a:solidFill>
                                  <a:latin typeface="Outfit" pitchFamily="2" charset="0"/>
                                </a:rPr>
                                <m:t>2</m:t>
                              </m:r>
                            </m:sub>
                          </m:sSub>
                          <m:r>
                            <m:rPr>
                              <m:nor/>
                            </m:rPr>
                            <a:rPr lang="es-CL" sz="1400" i="0">
                              <a:solidFill>
                                <a:schemeClr val="bg1"/>
                              </a:solidFill>
                              <a:latin typeface="Outfit" pitchFamily="2" charset="0"/>
                            </a:rPr>
                            <m:t> −</m:t>
                          </m:r>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d</m:t>
                              </m:r>
                            </m:e>
                            <m:sub>
                              <m:r>
                                <m:rPr>
                                  <m:nor/>
                                </m:rPr>
                                <a:rPr lang="es-CL" sz="1400" i="0">
                                  <a:solidFill>
                                    <a:schemeClr val="bg1"/>
                                  </a:solidFill>
                                  <a:latin typeface="Outfit" pitchFamily="2" charset="0"/>
                                </a:rPr>
                                <m:t>1</m:t>
                              </m:r>
                            </m:sub>
                          </m:sSub>
                        </m:num>
                        <m:den>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t</m:t>
                              </m:r>
                            </m:e>
                            <m:sub>
                              <m:r>
                                <m:rPr>
                                  <m:nor/>
                                </m:rPr>
                                <a:rPr lang="es-CL" sz="1400" i="0">
                                  <a:solidFill>
                                    <a:schemeClr val="bg1"/>
                                  </a:solidFill>
                                  <a:latin typeface="Outfit" pitchFamily="2" charset="0"/>
                                </a:rPr>
                                <m:t>2</m:t>
                              </m:r>
                            </m:sub>
                          </m:sSub>
                          <m:r>
                            <m:rPr>
                              <m:nor/>
                            </m:rPr>
                            <a:rPr lang="es-CL" sz="1400" i="0">
                              <a:solidFill>
                                <a:schemeClr val="bg1"/>
                              </a:solidFill>
                              <a:latin typeface="Outfit" pitchFamily="2" charset="0"/>
                            </a:rPr>
                            <m:t> −</m:t>
                          </m:r>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t</m:t>
                              </m:r>
                            </m:e>
                            <m:sub>
                              <m:r>
                                <m:rPr>
                                  <m:nor/>
                                </m:rPr>
                                <a:rPr lang="es-CL" sz="1400" i="0">
                                  <a:solidFill>
                                    <a:schemeClr val="bg1"/>
                                  </a:solidFill>
                                  <a:latin typeface="Outfit" pitchFamily="2" charset="0"/>
                                </a:rPr>
                                <m:t>1</m:t>
                              </m:r>
                            </m:sub>
                          </m:sSub>
                        </m:den>
                      </m:f>
                    </m:oMath>
                  </m:oMathPara>
                </a14:m>
                <a:endParaRPr lang="es-CL" sz="1400" dirty="0">
                  <a:solidFill>
                    <a:schemeClr val="bg1"/>
                  </a:solidFill>
                  <a:latin typeface="Outfit" pitchFamily="2" charset="0"/>
                </a:endParaRPr>
              </a:p>
            </p:txBody>
          </p:sp>
        </mc:Choice>
        <mc:Fallback xmlns="">
          <p:sp>
            <p:nvSpPr>
              <p:cNvPr id="25" name="Rectángulo 24"/>
              <p:cNvSpPr>
                <a:spLocks noRot="1" noChangeAspect="1" noMove="1" noResize="1" noEditPoints="1" noAdjustHandles="1" noChangeArrowheads="1" noChangeShapeType="1" noTextEdit="1"/>
              </p:cNvSpPr>
              <p:nvPr/>
            </p:nvSpPr>
            <p:spPr>
              <a:xfrm>
                <a:off x="2222938" y="4096890"/>
                <a:ext cx="2701893" cy="544829"/>
              </a:xfrm>
              <a:prstGeom prst="rect">
                <a:avLst/>
              </a:prstGeom>
              <a:blipFill>
                <a:blip r:embed="rId7"/>
                <a:stretch>
                  <a:fillRect b="-1124"/>
                </a:stretch>
              </a:blipFill>
            </p:spPr>
            <p:txBody>
              <a:bodyPr/>
              <a:lstStyle/>
              <a:p>
                <a:r>
                  <a:rPr lang="en-US">
                    <a:noFill/>
                  </a:rPr>
                  <a:t> </a:t>
                </a:r>
              </a:p>
            </p:txBody>
          </p:sp>
        </mc:Fallback>
      </mc:AlternateContent>
      <p:sp>
        <p:nvSpPr>
          <p:cNvPr id="27" name="CuadroTexto 26"/>
          <p:cNvSpPr txBox="1"/>
          <p:nvPr/>
        </p:nvSpPr>
        <p:spPr>
          <a:xfrm>
            <a:off x="4098283" y="5350360"/>
            <a:ext cx="259890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200" dirty="0">
                <a:solidFill>
                  <a:srgbClr val="C00000"/>
                </a:solidFill>
                <a:latin typeface="Outfit" pitchFamily="2" charset="0"/>
              </a:rPr>
              <a:t>The slope of this distance versus time graph corresponds to the velocity.</a:t>
            </a:r>
            <a:endParaRPr lang="es-CL" sz="1200" dirty="0">
              <a:solidFill>
                <a:srgbClr val="C00000"/>
              </a:solidFill>
              <a:latin typeface="Outfit" pitchFamily="2" charset="0"/>
            </a:endParaRPr>
          </a:p>
        </p:txBody>
      </p:sp>
      <p:sp>
        <p:nvSpPr>
          <p:cNvPr id="28" name="Flecha derecha 27"/>
          <p:cNvSpPr/>
          <p:nvPr/>
        </p:nvSpPr>
        <p:spPr>
          <a:xfrm>
            <a:off x="6837000" y="5673526"/>
            <a:ext cx="309038" cy="1161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C00000"/>
              </a:solidFill>
            </a:endParaRPr>
          </a:p>
        </p:txBody>
      </p:sp>
      <p:sp>
        <p:nvSpPr>
          <p:cNvPr id="29" name="Rectángulo 1"/>
          <p:cNvSpPr/>
          <p:nvPr/>
        </p:nvSpPr>
        <p:spPr>
          <a:xfrm>
            <a:off x="7285850" y="3992137"/>
            <a:ext cx="2959308" cy="2087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0" name="Imagen 29"/>
          <p:cNvPicPr>
            <a:picLocks noChangeAspect="1"/>
          </p:cNvPicPr>
          <p:nvPr/>
        </p:nvPicPr>
        <p:blipFill>
          <a:blip r:embed="rId8"/>
          <a:stretch>
            <a:fillRect/>
          </a:stretch>
        </p:blipFill>
        <p:spPr>
          <a:xfrm>
            <a:off x="7509042" y="4108599"/>
            <a:ext cx="2373112" cy="1901186"/>
          </a:xfrm>
          <a:prstGeom prst="roundRect">
            <a:avLst>
              <a:gd name="adj" fmla="val 0"/>
            </a:avLst>
          </a:prstGeom>
        </p:spPr>
      </p:pic>
      <p:grpSp>
        <p:nvGrpSpPr>
          <p:cNvPr id="31" name="Grupo 30">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3" name="Elipse 32">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cxnSp>
        <p:nvCxnSpPr>
          <p:cNvPr id="5" name="Conector recto 4">
            <a:extLst>
              <a:ext uri="{FF2B5EF4-FFF2-40B4-BE49-F238E27FC236}">
                <a16:creationId xmlns:a16="http://schemas.microsoft.com/office/drawing/2014/main" id="{CDD38838-8CDD-4B91-3CD2-70D8BAC6B2B6}"/>
              </a:ext>
            </a:extLst>
          </p:cNvPr>
          <p:cNvCxnSpPr>
            <a:cxnSpLocks/>
          </p:cNvCxnSpPr>
          <p:nvPr/>
        </p:nvCxnSpPr>
        <p:spPr>
          <a:xfrm flipV="1">
            <a:off x="8284684" y="4482832"/>
            <a:ext cx="804232" cy="8052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riángulo isósceles 5"/>
          <p:cNvSpPr/>
          <p:nvPr/>
        </p:nvSpPr>
        <p:spPr>
          <a:xfrm rot="10800000">
            <a:off x="7491446" y="4148276"/>
            <a:ext cx="508000" cy="416193"/>
          </a:xfrm>
          <a:prstGeom prst="triangle">
            <a:avLst>
              <a:gd name="adj" fmla="val 5181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p:cNvSpPr txBox="1"/>
          <p:nvPr/>
        </p:nvSpPr>
        <p:spPr>
          <a:xfrm>
            <a:off x="7400839" y="4115768"/>
            <a:ext cx="554516" cy="338554"/>
          </a:xfrm>
          <a:prstGeom prst="rect">
            <a:avLst/>
          </a:prstGeom>
          <a:noFill/>
        </p:spPr>
        <p:txBody>
          <a:bodyPr wrap="square" rtlCol="0">
            <a:spAutoFit/>
          </a:bodyPr>
          <a:lstStyle/>
          <a:p>
            <a:r>
              <a:rPr lang="es-CL" sz="800" b="1" dirty="0" err="1"/>
              <a:t>Distance</a:t>
            </a:r>
            <a:endParaRPr lang="es-CL" sz="800" b="1" dirty="0"/>
          </a:p>
          <a:p>
            <a:pPr algn="ctr"/>
            <a:r>
              <a:rPr lang="es-CL" sz="800" b="1" dirty="0"/>
              <a:t>(d)</a:t>
            </a:r>
          </a:p>
        </p:txBody>
      </p:sp>
      <p:sp>
        <p:nvSpPr>
          <p:cNvPr id="34" name="Triángulo isósceles 33"/>
          <p:cNvSpPr/>
          <p:nvPr/>
        </p:nvSpPr>
        <p:spPr>
          <a:xfrm rot="10800000">
            <a:off x="9375242" y="5714568"/>
            <a:ext cx="468526" cy="224414"/>
          </a:xfrm>
          <a:prstGeom prst="triangle">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CuadroTexto 25"/>
          <p:cNvSpPr txBox="1"/>
          <p:nvPr/>
        </p:nvSpPr>
        <p:spPr>
          <a:xfrm>
            <a:off x="9375242" y="5673526"/>
            <a:ext cx="396831" cy="338554"/>
          </a:xfrm>
          <a:prstGeom prst="rect">
            <a:avLst/>
          </a:prstGeom>
          <a:noFill/>
        </p:spPr>
        <p:txBody>
          <a:bodyPr wrap="square" rtlCol="0">
            <a:spAutoFit/>
          </a:bodyPr>
          <a:lstStyle/>
          <a:p>
            <a:r>
              <a:rPr lang="es-CL" sz="800" b="1" dirty="0"/>
              <a:t>Time</a:t>
            </a:r>
          </a:p>
          <a:p>
            <a:pPr algn="ctr"/>
            <a:r>
              <a:rPr lang="es-CL" sz="800" b="1" dirty="0"/>
              <a:t>(t)</a:t>
            </a:r>
          </a:p>
        </p:txBody>
      </p:sp>
    </p:spTree>
    <p:extLst>
      <p:ext uri="{BB962C8B-B14F-4D97-AF65-F5344CB8AC3E}">
        <p14:creationId xmlns:p14="http://schemas.microsoft.com/office/powerpoint/2010/main" val="410054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p>
          </p:txBody>
        </p:sp>
      </p:gr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4110" y="2689341"/>
            <a:ext cx="8008431" cy="954107"/>
          </a:xfrm>
          <a:prstGeom prst="rect">
            <a:avLst/>
          </a:prstGeom>
        </p:spPr>
        <p:txBody>
          <a:bodyPr wrap="square">
            <a:spAutoFit/>
          </a:bodyPr>
          <a:lstStyle/>
          <a:p>
            <a:pPr algn="just"/>
            <a:r>
              <a:rPr lang="es-ES" sz="1400" b="1" dirty="0">
                <a:solidFill>
                  <a:srgbClr val="026C4E"/>
                </a:solidFill>
                <a:latin typeface="Outfit" pitchFamily="2" charset="0"/>
              </a:rPr>
              <a:t>ACCELERATION</a:t>
            </a:r>
          </a:p>
          <a:p>
            <a:pPr algn="just"/>
            <a:endParaRPr lang="es-ES" sz="1400" b="1" dirty="0">
              <a:solidFill>
                <a:srgbClr val="026C4E"/>
              </a:solidFill>
              <a:latin typeface="Outfit" pitchFamily="2" charset="0"/>
            </a:endParaRPr>
          </a:p>
          <a:p>
            <a:pPr algn="just"/>
            <a:r>
              <a:rPr lang="es-ES" sz="1400" dirty="0" err="1">
                <a:solidFill>
                  <a:schemeClr val="tx1">
                    <a:lumMod val="65000"/>
                    <a:lumOff val="35000"/>
                  </a:schemeClr>
                </a:solidFill>
                <a:latin typeface="Outfit" pitchFamily="2" charset="0"/>
              </a:rPr>
              <a:t>On</a:t>
            </a:r>
            <a:r>
              <a:rPr lang="es-ES" sz="1400" dirty="0">
                <a:solidFill>
                  <a:schemeClr val="tx1">
                    <a:lumMod val="65000"/>
                    <a:lumOff val="35000"/>
                  </a:schemeClr>
                </a:solidFill>
                <a:latin typeface="Outfit" pitchFamily="2" charset="0"/>
              </a:rPr>
              <a:t> </a:t>
            </a:r>
            <a:r>
              <a:rPr lang="es-ES" sz="1400" dirty="0" err="1">
                <a:solidFill>
                  <a:schemeClr val="tx1">
                    <a:lumMod val="65000"/>
                    <a:lumOff val="35000"/>
                  </a:schemeClr>
                </a:solidFill>
                <a:latin typeface="Outfit" pitchFamily="2" charset="0"/>
              </a:rPr>
              <a:t>the</a:t>
            </a:r>
            <a:r>
              <a:rPr lang="es-ES" sz="1400" dirty="0">
                <a:solidFill>
                  <a:schemeClr val="tx1">
                    <a:lumMod val="65000"/>
                    <a:lumOff val="35000"/>
                  </a:schemeClr>
                </a:solidFill>
                <a:latin typeface="Outfit" pitchFamily="2" charset="0"/>
              </a:rPr>
              <a:t> </a:t>
            </a:r>
            <a:r>
              <a:rPr lang="es-ES" sz="1400" dirty="0" err="1">
                <a:solidFill>
                  <a:schemeClr val="tx1">
                    <a:lumMod val="65000"/>
                    <a:lumOff val="35000"/>
                  </a:schemeClr>
                </a:solidFill>
                <a:latin typeface="Outfit" pitchFamily="2" charset="0"/>
              </a:rPr>
              <a:t>other</a:t>
            </a:r>
            <a:r>
              <a:rPr lang="es-ES" sz="1400" dirty="0">
                <a:solidFill>
                  <a:schemeClr val="tx1">
                    <a:lumMod val="65000"/>
                    <a:lumOff val="35000"/>
                  </a:schemeClr>
                </a:solidFill>
                <a:latin typeface="Outfit" pitchFamily="2" charset="0"/>
              </a:rPr>
              <a:t> </a:t>
            </a:r>
            <a:r>
              <a:rPr lang="es-ES" sz="1400" dirty="0" err="1">
                <a:solidFill>
                  <a:schemeClr val="tx1">
                    <a:lumMod val="65000"/>
                    <a:lumOff val="35000"/>
                  </a:schemeClr>
                </a:solidFill>
                <a:latin typeface="Outfit" pitchFamily="2" charset="0"/>
              </a:rPr>
              <a:t>hand</a:t>
            </a:r>
            <a:r>
              <a:rPr lang="es-ES" sz="1400" dirty="0">
                <a:solidFill>
                  <a:schemeClr val="tx1">
                    <a:lumMod val="65000"/>
                    <a:lumOff val="35000"/>
                  </a:schemeClr>
                </a:solidFill>
                <a:latin typeface="Outfit" pitchFamily="2" charset="0"/>
              </a:rPr>
              <a:t>, </a:t>
            </a:r>
            <a:r>
              <a:rPr lang="es-ES" sz="1400" b="1" dirty="0" err="1">
                <a:solidFill>
                  <a:schemeClr val="tx1">
                    <a:lumMod val="65000"/>
                    <a:lumOff val="35000"/>
                  </a:schemeClr>
                </a:solidFill>
                <a:latin typeface="Outfit" pitchFamily="2" charset="0"/>
              </a:rPr>
              <a:t>acceleration</a:t>
            </a:r>
            <a:r>
              <a:rPr lang="es-ES" sz="1400" b="1" dirty="0">
                <a:solidFill>
                  <a:schemeClr val="tx1">
                    <a:lumMod val="65000"/>
                    <a:lumOff val="35000"/>
                  </a:schemeClr>
                </a:solidFill>
                <a:latin typeface="Outfit" pitchFamily="2" charset="0"/>
              </a:rPr>
              <a:t> (a)</a:t>
            </a:r>
            <a:r>
              <a:rPr lang="es-ES" sz="1400" dirty="0">
                <a:solidFill>
                  <a:schemeClr val="tx1">
                    <a:lumMod val="65000"/>
                    <a:lumOff val="35000"/>
                  </a:schemeClr>
                </a:solidFill>
                <a:latin typeface="Outfit" pitchFamily="2" charset="0"/>
              </a:rPr>
              <a:t> </a:t>
            </a:r>
            <a:r>
              <a:rPr lang="en-US" sz="1400" dirty="0">
                <a:solidFill>
                  <a:schemeClr val="tx1">
                    <a:lumMod val="65000"/>
                    <a:lumOff val="35000"/>
                  </a:schemeClr>
                </a:solidFill>
                <a:latin typeface="Outfit" pitchFamily="2" charset="0"/>
              </a:rPr>
              <a:t>measures the rate at which speed changes over time for an object. It can be expressed using the following equation:</a:t>
            </a:r>
            <a:endParaRPr lang="es-MX" sz="1400" dirty="0">
              <a:solidFill>
                <a:srgbClr val="626262"/>
              </a:solidFill>
              <a:latin typeface="Outfit" pitchFamily="2" charset="0"/>
            </a:endParaRPr>
          </a:p>
        </p:txBody>
      </p:sp>
      <p:sp>
        <p:nvSpPr>
          <p:cNvPr id="27" name="CuadroTexto 26"/>
          <p:cNvSpPr txBox="1"/>
          <p:nvPr/>
        </p:nvSpPr>
        <p:spPr>
          <a:xfrm>
            <a:off x="4238752" y="5432904"/>
            <a:ext cx="2564532"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C00000"/>
                </a:solidFill>
                <a:latin typeface="Outfit" pitchFamily="2" charset="0"/>
              </a:rPr>
              <a:t>The slope of this speed versus time graph corresponds to the acceleration.</a:t>
            </a:r>
            <a:endParaRPr lang="es-ES" sz="1200" dirty="0">
              <a:solidFill>
                <a:srgbClr val="C00000"/>
              </a:solidFill>
              <a:latin typeface="Outfit" pitchFamily="2" charset="0"/>
            </a:endParaRPr>
          </a:p>
        </p:txBody>
      </p:sp>
      <p:sp>
        <p:nvSpPr>
          <p:cNvPr id="28" name="Flecha derecha 27"/>
          <p:cNvSpPr/>
          <p:nvPr/>
        </p:nvSpPr>
        <p:spPr>
          <a:xfrm>
            <a:off x="6891812" y="5634581"/>
            <a:ext cx="309038" cy="1161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C00000"/>
              </a:solidFill>
            </a:endParaRPr>
          </a:p>
        </p:txBody>
      </p:sp>
      <p:grpSp>
        <p:nvGrpSpPr>
          <p:cNvPr id="25" name="Grupo 24">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0"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2" name="Elipse 31">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sp>
        <p:nvSpPr>
          <p:cNvPr id="3" name="Rectángulo: esquinas redondeadas 32">
            <a:extLst>
              <a:ext uri="{FF2B5EF4-FFF2-40B4-BE49-F238E27FC236}">
                <a16:creationId xmlns:a16="http://schemas.microsoft.com/office/drawing/2014/main" id="{0DD51C2E-621F-2BE4-F38A-5BBABFE48326}"/>
              </a:ext>
            </a:extLst>
          </p:cNvPr>
          <p:cNvSpPr/>
          <p:nvPr/>
        </p:nvSpPr>
        <p:spPr>
          <a:xfrm>
            <a:off x="2130294" y="3992137"/>
            <a:ext cx="3259042" cy="810981"/>
          </a:xfrm>
          <a:prstGeom prst="roundRect">
            <a:avLst>
              <a:gd name="adj" fmla="val 24529"/>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latin typeface="Outfit Medium" pitchFamily="2" charset="0"/>
            </a:endParaRPr>
          </a:p>
        </p:txBody>
      </p:sp>
      <mc:AlternateContent xmlns:mc="http://schemas.openxmlformats.org/markup-compatibility/2006" xmlns:a14="http://schemas.microsoft.com/office/drawing/2010/main">
        <mc:Choice Requires="a14">
          <p:sp>
            <p:nvSpPr>
              <p:cNvPr id="2" name="Rectángulo 1"/>
              <p:cNvSpPr/>
              <p:nvPr/>
            </p:nvSpPr>
            <p:spPr>
              <a:xfrm>
                <a:off x="2235089" y="4116268"/>
                <a:ext cx="2583271" cy="544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s-CL" sz="1400" smtClean="0">
                          <a:solidFill>
                            <a:schemeClr val="bg1"/>
                          </a:solidFill>
                          <a:latin typeface="Cambria Math" panose="02040503050406030204" pitchFamily="18" charset="0"/>
                        </a:rPr>
                        <m:t>A</m:t>
                      </m:r>
                      <m:r>
                        <m:rPr>
                          <m:nor/>
                        </m:rPr>
                        <a:rPr lang="es-CL" sz="1400">
                          <a:solidFill>
                            <a:schemeClr val="bg1"/>
                          </a:solidFill>
                          <a:latin typeface="Outfit" pitchFamily="2" charset="0"/>
                        </a:rPr>
                        <m:t>cceleration</m:t>
                      </m:r>
                      <m:r>
                        <m:rPr>
                          <m:nor/>
                        </m:rPr>
                        <a:rPr lang="es-CL" sz="1400" i="0" smtClean="0">
                          <a:solidFill>
                            <a:schemeClr val="bg1"/>
                          </a:solidFill>
                          <a:latin typeface="Outfit" pitchFamily="2" charset="0"/>
                        </a:rPr>
                        <m:t>= </m:t>
                      </m:r>
                      <m:f>
                        <m:fPr>
                          <m:ctrlPr>
                            <a:rPr lang="es-CL" sz="1400" i="1">
                              <a:solidFill>
                                <a:schemeClr val="bg1"/>
                              </a:solidFill>
                              <a:latin typeface="Cambria Math" panose="02040503050406030204" pitchFamily="18" charset="0"/>
                            </a:rPr>
                          </m:ctrlPr>
                        </m:fPr>
                        <m:num>
                          <m:r>
                            <m:rPr>
                              <m:nor/>
                            </m:rPr>
                            <a:rPr lang="es-CL" sz="1400" i="0">
                              <a:solidFill>
                                <a:schemeClr val="bg1"/>
                              </a:solidFill>
                              <a:latin typeface="Outfit" pitchFamily="2" charset="0"/>
                            </a:rPr>
                            <m:t>∆ </m:t>
                          </m:r>
                          <m:r>
                            <m:rPr>
                              <m:nor/>
                            </m:rPr>
                            <a:rPr lang="de-DE" sz="1400" b="0" i="0" smtClean="0">
                              <a:solidFill>
                                <a:schemeClr val="bg1"/>
                              </a:solidFill>
                              <a:latin typeface="Outfit" pitchFamily="2" charset="0"/>
                            </a:rPr>
                            <m:t>Speed</m:t>
                          </m:r>
                        </m:num>
                        <m:den>
                          <m:r>
                            <m:rPr>
                              <m:nor/>
                            </m:rPr>
                            <a:rPr lang="es-CL" sz="1400" i="0">
                              <a:solidFill>
                                <a:schemeClr val="bg1"/>
                              </a:solidFill>
                              <a:latin typeface="Outfit" pitchFamily="2" charset="0"/>
                            </a:rPr>
                            <m:t>∆ </m:t>
                          </m:r>
                          <m:r>
                            <m:rPr>
                              <m:nor/>
                            </m:rPr>
                            <a:rPr lang="de-DE" sz="1400" b="0" i="0" smtClean="0">
                              <a:solidFill>
                                <a:schemeClr val="bg1"/>
                              </a:solidFill>
                              <a:latin typeface="Outfit" pitchFamily="2" charset="0"/>
                            </a:rPr>
                            <m:t>Time</m:t>
                          </m:r>
                        </m:den>
                      </m:f>
                      <m:r>
                        <m:rPr>
                          <m:nor/>
                        </m:rPr>
                        <a:rPr lang="es-CL" sz="1400" i="0">
                          <a:solidFill>
                            <a:schemeClr val="bg1"/>
                          </a:solidFill>
                          <a:latin typeface="Outfit" pitchFamily="2" charset="0"/>
                        </a:rPr>
                        <m:t>=</m:t>
                      </m:r>
                      <m:f>
                        <m:fPr>
                          <m:ctrlPr>
                            <a:rPr lang="es-CL" sz="1400" i="1">
                              <a:solidFill>
                                <a:schemeClr val="bg1"/>
                              </a:solidFill>
                              <a:latin typeface="Cambria Math" panose="02040503050406030204" pitchFamily="18" charset="0"/>
                            </a:rPr>
                          </m:ctrlPr>
                        </m:fPr>
                        <m:num>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V</m:t>
                              </m:r>
                            </m:e>
                            <m:sub>
                              <m:r>
                                <m:rPr>
                                  <m:nor/>
                                </m:rPr>
                                <a:rPr lang="es-CL" sz="1400" i="0">
                                  <a:solidFill>
                                    <a:schemeClr val="bg1"/>
                                  </a:solidFill>
                                  <a:latin typeface="Outfit" pitchFamily="2" charset="0"/>
                                </a:rPr>
                                <m:t>2</m:t>
                              </m:r>
                            </m:sub>
                          </m:sSub>
                          <m:r>
                            <m:rPr>
                              <m:nor/>
                            </m:rPr>
                            <a:rPr lang="es-CL" sz="1400" i="0">
                              <a:solidFill>
                                <a:schemeClr val="bg1"/>
                              </a:solidFill>
                              <a:latin typeface="Outfit" pitchFamily="2" charset="0"/>
                            </a:rPr>
                            <m:t> −</m:t>
                          </m:r>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V</m:t>
                              </m:r>
                            </m:e>
                            <m:sub>
                              <m:r>
                                <m:rPr>
                                  <m:nor/>
                                </m:rPr>
                                <a:rPr lang="es-CL" sz="1400" i="0">
                                  <a:solidFill>
                                    <a:schemeClr val="bg1"/>
                                  </a:solidFill>
                                  <a:latin typeface="Outfit" pitchFamily="2" charset="0"/>
                                </a:rPr>
                                <m:t>1</m:t>
                              </m:r>
                            </m:sub>
                          </m:sSub>
                        </m:num>
                        <m:den>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t</m:t>
                              </m:r>
                            </m:e>
                            <m:sub>
                              <m:r>
                                <m:rPr>
                                  <m:nor/>
                                </m:rPr>
                                <a:rPr lang="es-CL" sz="1400" i="0">
                                  <a:solidFill>
                                    <a:schemeClr val="bg1"/>
                                  </a:solidFill>
                                  <a:latin typeface="Outfit" pitchFamily="2" charset="0"/>
                                </a:rPr>
                                <m:t>2</m:t>
                              </m:r>
                            </m:sub>
                          </m:sSub>
                          <m:r>
                            <m:rPr>
                              <m:nor/>
                            </m:rPr>
                            <a:rPr lang="es-CL" sz="1400" i="0">
                              <a:solidFill>
                                <a:schemeClr val="bg1"/>
                              </a:solidFill>
                              <a:latin typeface="Outfit" pitchFamily="2" charset="0"/>
                            </a:rPr>
                            <m:t> −</m:t>
                          </m:r>
                          <m:sSub>
                            <m:sSubPr>
                              <m:ctrlPr>
                                <a:rPr lang="es-CL" sz="1400" i="1">
                                  <a:solidFill>
                                    <a:schemeClr val="bg1"/>
                                  </a:solidFill>
                                  <a:latin typeface="Cambria Math" panose="02040503050406030204" pitchFamily="18" charset="0"/>
                                </a:rPr>
                              </m:ctrlPr>
                            </m:sSubPr>
                            <m:e>
                              <m:r>
                                <m:rPr>
                                  <m:nor/>
                                </m:rPr>
                                <a:rPr lang="es-CL" sz="1400" i="0">
                                  <a:solidFill>
                                    <a:schemeClr val="bg1"/>
                                  </a:solidFill>
                                  <a:latin typeface="Outfit" pitchFamily="2" charset="0"/>
                                </a:rPr>
                                <m:t>t</m:t>
                              </m:r>
                            </m:e>
                            <m:sub>
                              <m:r>
                                <m:rPr>
                                  <m:nor/>
                                </m:rPr>
                                <a:rPr lang="es-CL" sz="1400" i="0">
                                  <a:solidFill>
                                    <a:schemeClr val="bg1"/>
                                  </a:solidFill>
                                  <a:latin typeface="Outfit" pitchFamily="2" charset="0"/>
                                </a:rPr>
                                <m:t>1</m:t>
                              </m:r>
                            </m:sub>
                          </m:sSub>
                        </m:den>
                      </m:f>
                    </m:oMath>
                  </m:oMathPara>
                </a14:m>
                <a:endParaRPr lang="es-CL" sz="1400" dirty="0">
                  <a:solidFill>
                    <a:schemeClr val="bg1"/>
                  </a:solidFill>
                  <a:latin typeface="Outfit" pitchFamily="2"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235089" y="4116268"/>
                <a:ext cx="2583271" cy="544829"/>
              </a:xfrm>
              <a:prstGeom prst="rect">
                <a:avLst/>
              </a:prstGeom>
              <a:blipFill>
                <a:blip r:embed="rId7"/>
                <a:stretch>
                  <a:fillRect/>
                </a:stretch>
              </a:blipFill>
            </p:spPr>
            <p:txBody>
              <a:bodyPr/>
              <a:lstStyle/>
              <a:p>
                <a:r>
                  <a:rPr lang="en-US">
                    <a:noFill/>
                  </a:rPr>
                  <a:t> </a:t>
                </a:r>
              </a:p>
            </p:txBody>
          </p:sp>
        </mc:Fallback>
      </mc:AlternateContent>
      <p:sp>
        <p:nvSpPr>
          <p:cNvPr id="5" name="Rectángulo 1">
            <a:extLst>
              <a:ext uri="{FF2B5EF4-FFF2-40B4-BE49-F238E27FC236}">
                <a16:creationId xmlns:a16="http://schemas.microsoft.com/office/drawing/2014/main" id="{AB651A7D-C43E-1D1E-D417-35D08D08C16C}"/>
              </a:ext>
            </a:extLst>
          </p:cNvPr>
          <p:cNvSpPr/>
          <p:nvPr/>
        </p:nvSpPr>
        <p:spPr>
          <a:xfrm>
            <a:off x="7285850" y="3992137"/>
            <a:ext cx="2959308" cy="2087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p:cNvPicPr>
            <a:picLocks noChangeAspect="1"/>
          </p:cNvPicPr>
          <p:nvPr/>
        </p:nvPicPr>
        <p:blipFill>
          <a:blip r:embed="rId8"/>
          <a:stretch>
            <a:fillRect/>
          </a:stretch>
        </p:blipFill>
        <p:spPr>
          <a:xfrm>
            <a:off x="7507615" y="4019657"/>
            <a:ext cx="2503811" cy="2032058"/>
          </a:xfrm>
          <a:prstGeom prst="rect">
            <a:avLst/>
          </a:prstGeom>
        </p:spPr>
      </p:pic>
      <p:cxnSp>
        <p:nvCxnSpPr>
          <p:cNvPr id="7" name="Conector recto 6">
            <a:extLst>
              <a:ext uri="{FF2B5EF4-FFF2-40B4-BE49-F238E27FC236}">
                <a16:creationId xmlns:a16="http://schemas.microsoft.com/office/drawing/2014/main" id="{AF7A943B-594D-51AE-FB8D-3179314E2432}"/>
              </a:ext>
            </a:extLst>
          </p:cNvPr>
          <p:cNvCxnSpPr>
            <a:cxnSpLocks/>
          </p:cNvCxnSpPr>
          <p:nvPr/>
        </p:nvCxnSpPr>
        <p:spPr>
          <a:xfrm flipV="1">
            <a:off x="8438920" y="4400486"/>
            <a:ext cx="804232" cy="8052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riángulo isósceles 22"/>
          <p:cNvSpPr/>
          <p:nvPr/>
        </p:nvSpPr>
        <p:spPr>
          <a:xfrm rot="10800000">
            <a:off x="7519154" y="4111332"/>
            <a:ext cx="508000" cy="416193"/>
          </a:xfrm>
          <a:prstGeom prst="triangle">
            <a:avLst>
              <a:gd name="adj" fmla="val 5181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CuadroTexto 23"/>
          <p:cNvSpPr txBox="1"/>
          <p:nvPr/>
        </p:nvSpPr>
        <p:spPr>
          <a:xfrm>
            <a:off x="7437783" y="4078824"/>
            <a:ext cx="554516" cy="338554"/>
          </a:xfrm>
          <a:prstGeom prst="rect">
            <a:avLst/>
          </a:prstGeom>
          <a:noFill/>
        </p:spPr>
        <p:txBody>
          <a:bodyPr wrap="square" rtlCol="0">
            <a:spAutoFit/>
          </a:bodyPr>
          <a:lstStyle/>
          <a:p>
            <a:r>
              <a:rPr lang="es-CL" sz="800" b="1" dirty="0" err="1"/>
              <a:t>Velocity</a:t>
            </a:r>
            <a:endParaRPr lang="es-CL" sz="800" b="1" dirty="0"/>
          </a:p>
          <a:p>
            <a:pPr algn="ctr"/>
            <a:r>
              <a:rPr lang="es-CL" sz="800" b="1" dirty="0"/>
              <a:t>(v)</a:t>
            </a:r>
          </a:p>
        </p:txBody>
      </p:sp>
      <p:sp>
        <p:nvSpPr>
          <p:cNvPr id="26" name="Triángulo isósceles 25"/>
          <p:cNvSpPr/>
          <p:nvPr/>
        </p:nvSpPr>
        <p:spPr>
          <a:xfrm rot="10800000">
            <a:off x="9625046" y="5653800"/>
            <a:ext cx="508000" cy="416193"/>
          </a:xfrm>
          <a:prstGeom prst="triangle">
            <a:avLst>
              <a:gd name="adj" fmla="val 5181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CuadroTexto 28"/>
          <p:cNvSpPr txBox="1"/>
          <p:nvPr/>
        </p:nvSpPr>
        <p:spPr>
          <a:xfrm>
            <a:off x="9534439" y="5621292"/>
            <a:ext cx="394652" cy="338554"/>
          </a:xfrm>
          <a:prstGeom prst="rect">
            <a:avLst/>
          </a:prstGeom>
          <a:noFill/>
        </p:spPr>
        <p:txBody>
          <a:bodyPr wrap="square" rtlCol="0">
            <a:spAutoFit/>
          </a:bodyPr>
          <a:lstStyle/>
          <a:p>
            <a:r>
              <a:rPr lang="es-CL" sz="800" b="1" dirty="0"/>
              <a:t>Time</a:t>
            </a:r>
          </a:p>
          <a:p>
            <a:pPr algn="ctr"/>
            <a:r>
              <a:rPr lang="es-CL" sz="800" b="1" dirty="0"/>
              <a:t>(t)</a:t>
            </a:r>
          </a:p>
        </p:txBody>
      </p:sp>
    </p:spTree>
    <p:extLst>
      <p:ext uri="{BB962C8B-B14F-4D97-AF65-F5344CB8AC3E}">
        <p14:creationId xmlns:p14="http://schemas.microsoft.com/office/powerpoint/2010/main" val="89067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3978477-44D8-4127-B477-391A3CE34313}"/>
              </a:ext>
            </a:extLst>
          </p:cNvPr>
          <p:cNvSpPr txBox="1"/>
          <p:nvPr/>
        </p:nvSpPr>
        <p:spPr>
          <a:xfrm>
            <a:off x="895309" y="2229589"/>
            <a:ext cx="4884404" cy="3754874"/>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This activity will require the participation of several people and their velocity will be measured. To do this, they will have to stand in a line 4 meters away from a wall.</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first person in line should wear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around their neck using the designated accessory, ensuring the distance sensor is facing the wall. Meanwhile, another participant will launch the measurements in the </a:t>
            </a:r>
            <a:r>
              <a:rPr lang="en-US" sz="1400" dirty="0" err="1">
                <a:solidFill>
                  <a:schemeClr val="tx1">
                    <a:lumMod val="65000"/>
                    <a:lumOff val="35000"/>
                  </a:schemeClr>
                </a:solidFill>
                <a:latin typeface="Outfit" pitchFamily="2" charset="0"/>
              </a:rPr>
              <a:t>Xplorilab</a:t>
            </a:r>
            <a:r>
              <a:rPr lang="en-US" sz="1400" dirty="0">
                <a:solidFill>
                  <a:schemeClr val="tx1">
                    <a:lumMod val="65000"/>
                    <a:lumOff val="35000"/>
                  </a:schemeClr>
                </a:solidFill>
                <a:latin typeface="Outfit" pitchFamily="2" charset="0"/>
              </a:rPr>
              <a:t> software. After a 3-second countdown, they will instruct the person with the sensor to run toward the wall. Once they reach a distance of 40 to 50 centimeters from the wall, they should stop the measurements, save the graph, and then repeat the procedure with the next participant</a:t>
            </a:r>
            <a:r>
              <a:rPr lang="es-CL" sz="1400" dirty="0">
                <a:solidFill>
                  <a:schemeClr val="tx1">
                    <a:lumMod val="65000"/>
                    <a:lumOff val="35000"/>
                  </a:schemeClr>
                </a:solidFill>
                <a:latin typeface="Outfit" pitchFamily="2" charset="0"/>
              </a:rPr>
              <a:t>.</a:t>
            </a:r>
          </a:p>
          <a:p>
            <a:pPr algn="just"/>
            <a:endParaRPr lang="es-CL" sz="1400" dirty="0">
              <a:solidFill>
                <a:schemeClr val="tx1">
                  <a:lumMod val="65000"/>
                  <a:lumOff val="35000"/>
                </a:schemeClr>
              </a:solidFill>
              <a:latin typeface="Outfit" pitchFamily="2" charset="0"/>
            </a:endParaRPr>
          </a:p>
          <a:p>
            <a:pPr algn="just"/>
            <a:r>
              <a:rPr lang="es-CL" sz="1400" b="1" dirty="0">
                <a:solidFill>
                  <a:srgbClr val="026C4E"/>
                </a:solidFill>
                <a:latin typeface="Outfit" pitchFamily="2" charset="0"/>
              </a:rPr>
              <a:t>¡IMPORTANT!</a:t>
            </a:r>
          </a:p>
          <a:p>
            <a:pPr algn="just"/>
            <a:r>
              <a:rPr lang="en-US" sz="1400" dirty="0">
                <a:solidFill>
                  <a:schemeClr val="tx1">
                    <a:lumMod val="65000"/>
                    <a:lumOff val="35000"/>
                  </a:schemeClr>
                </a:solidFill>
                <a:latin typeface="Outfit" pitchFamily="2" charset="0"/>
              </a:rPr>
              <a:t>Measurements should be recorded for each participant, and </a:t>
            </a:r>
            <a:r>
              <a:rPr lang="en-US" sz="1400" b="1" dirty="0">
                <a:solidFill>
                  <a:schemeClr val="tx1">
                    <a:lumMod val="65000"/>
                    <a:lumOff val="35000"/>
                  </a:schemeClr>
                </a:solidFill>
                <a:latin typeface="Outfit" pitchFamily="2" charset="0"/>
              </a:rPr>
              <a:t>a graph should be saved for each individual’s </a:t>
            </a:r>
            <a:r>
              <a:rPr lang="en-US" sz="1400" dirty="0">
                <a:solidFill>
                  <a:schemeClr val="tx1">
                    <a:lumMod val="65000"/>
                    <a:lumOff val="35000"/>
                  </a:schemeClr>
                </a:solidFill>
                <a:latin typeface="Outfit" pitchFamily="2" charset="0"/>
              </a:rPr>
              <a:t>data analysis.</a:t>
            </a:r>
            <a:endParaRPr lang="es-CL" sz="1400" dirty="0">
              <a:solidFill>
                <a:schemeClr val="tx1">
                  <a:lumMod val="65000"/>
                  <a:lumOff val="35000"/>
                </a:schemeClr>
              </a:solidFill>
              <a:latin typeface="Outfit" pitchFamily="2" charset="0"/>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 name="Grupo 1">
            <a:extLst>
              <a:ext uri="{FF2B5EF4-FFF2-40B4-BE49-F238E27FC236}">
                <a16:creationId xmlns:a16="http://schemas.microsoft.com/office/drawing/2014/main" id="{19D5DF57-E53C-8E97-13BA-56D2CD72D9F5}"/>
              </a:ext>
            </a:extLst>
          </p:cNvPr>
          <p:cNvGrpSpPr/>
          <p:nvPr/>
        </p:nvGrpSpPr>
        <p:grpSpPr>
          <a:xfrm>
            <a:off x="951703" y="1589244"/>
            <a:ext cx="4482446" cy="442980"/>
            <a:chOff x="951703" y="1589244"/>
            <a:chExt cx="4084531" cy="442980"/>
          </a:xfrm>
        </p:grpSpPr>
        <p:sp>
          <p:nvSpPr>
            <p:cNvPr id="3" name="Rectángulo: esquinas redondeadas 2">
              <a:extLst>
                <a:ext uri="{FF2B5EF4-FFF2-40B4-BE49-F238E27FC236}">
                  <a16:creationId xmlns:a16="http://schemas.microsoft.com/office/drawing/2014/main" id="{18442D36-73C6-71DB-F4F9-98ABD7C5FD4F}"/>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 name="Elipse 4">
              <a:extLst>
                <a:ext uri="{FF2B5EF4-FFF2-40B4-BE49-F238E27FC236}">
                  <a16:creationId xmlns:a16="http://schemas.microsoft.com/office/drawing/2014/main" id="{095762BE-FEE9-75B3-51E6-48BC435A8EE4}"/>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8" name="Imagen 7" descr="Una caricatura de una persona&#10;&#10;Descripción generada automáticamente con confianza media">
            <a:extLst>
              <a:ext uri="{FF2B5EF4-FFF2-40B4-BE49-F238E27FC236}">
                <a16:creationId xmlns:a16="http://schemas.microsoft.com/office/drawing/2014/main" id="{09801C18-85D7-7373-537E-B1247904AA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195" y="2810536"/>
            <a:ext cx="5010496" cy="3389371"/>
          </a:xfrm>
          <a:prstGeom prst="roundRect">
            <a:avLst/>
          </a:prstGeom>
        </p:spPr>
      </p:pic>
      <p:pic>
        <p:nvPicPr>
          <p:cNvPr id="7" name="Imagen 6">
            <a:extLst>
              <a:ext uri="{FF2B5EF4-FFF2-40B4-BE49-F238E27FC236}">
                <a16:creationId xmlns:a16="http://schemas.microsoft.com/office/drawing/2014/main" id="{4C3144FB-F1F3-4BC7-A94F-24027F4FF0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9925" y="1917310"/>
            <a:ext cx="892174" cy="892174"/>
          </a:xfrm>
          <a:prstGeom prst="rect">
            <a:avLst/>
          </a:prstGeom>
        </p:spPr>
      </p:pic>
      <p:pic>
        <p:nvPicPr>
          <p:cNvPr id="18" name="Imagen 17">
            <a:extLst>
              <a:ext uri="{FF2B5EF4-FFF2-40B4-BE49-F238E27FC236}">
                <a16:creationId xmlns:a16="http://schemas.microsoft.com/office/drawing/2014/main" id="{AFD90359-A673-4C70-89D4-B80867CFB5E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274076" y="1918362"/>
            <a:ext cx="892174" cy="892174"/>
          </a:xfrm>
          <a:prstGeom prst="rect">
            <a:avLst/>
          </a:prstGeom>
        </p:spPr>
      </p:pic>
      <p:sp>
        <p:nvSpPr>
          <p:cNvPr id="10" name="Flecha derecha 27">
            <a:extLst>
              <a:ext uri="{FF2B5EF4-FFF2-40B4-BE49-F238E27FC236}">
                <a16:creationId xmlns:a16="http://schemas.microsoft.com/office/drawing/2014/main" id="{ECD9A945-3B2A-2BC9-4826-33BE42D1CAAC}"/>
              </a:ext>
            </a:extLst>
          </p:cNvPr>
          <p:cNvSpPr/>
          <p:nvPr/>
        </p:nvSpPr>
        <p:spPr>
          <a:xfrm>
            <a:off x="8057077" y="3844888"/>
            <a:ext cx="1447957" cy="1431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C00000"/>
              </a:solidFill>
            </a:endParaRPr>
          </a:p>
        </p:txBody>
      </p:sp>
    </p:spTree>
    <p:extLst>
      <p:ext uri="{BB962C8B-B14F-4D97-AF65-F5344CB8AC3E}">
        <p14:creationId xmlns:p14="http://schemas.microsoft.com/office/powerpoint/2010/main" val="82643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que contiene Diagrama&#10;&#10;Descripción generada automáticamente">
            <a:extLst>
              <a:ext uri="{FF2B5EF4-FFF2-40B4-BE49-F238E27FC236}">
                <a16:creationId xmlns:a16="http://schemas.microsoft.com/office/drawing/2014/main" id="{941B0955-B6E3-1979-E1CE-192D17FA90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0500" y="1558224"/>
            <a:ext cx="4530901" cy="4895512"/>
          </a:xfrm>
          <a:prstGeom prst="rect">
            <a:avLst/>
          </a:prstGeom>
        </p:spPr>
      </p:pic>
      <p:sp>
        <p:nvSpPr>
          <p:cNvPr id="2" name="Rectángulo: esquinas redondeadas 1">
            <a:extLst>
              <a:ext uri="{FF2B5EF4-FFF2-40B4-BE49-F238E27FC236}">
                <a16:creationId xmlns:a16="http://schemas.microsoft.com/office/drawing/2014/main" id="{827D5420-46D6-4B9C-95F5-FDF54E99B155}"/>
              </a:ext>
            </a:extLst>
          </p:cNvPr>
          <p:cNvSpPr/>
          <p:nvPr/>
        </p:nvSpPr>
        <p:spPr>
          <a:xfrm>
            <a:off x="1080598" y="4733135"/>
            <a:ext cx="4722490" cy="11088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193457" y="4918239"/>
            <a:ext cx="44967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The “distance” sensor is located on the back of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make sure it is uncovered as shown in the picture.</a:t>
            </a:r>
            <a:endParaRPr kumimoji="0" lang="es-MX"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cxnSp>
        <p:nvCxnSpPr>
          <p:cNvPr id="3" name="Conector recto de flecha 2"/>
          <p:cNvCxnSpPr>
            <a:cxnSpLocks/>
            <a:stCxn id="2" idx="3"/>
          </p:cNvCxnSpPr>
          <p:nvPr/>
        </p:nvCxnSpPr>
        <p:spPr>
          <a:xfrm flipV="1">
            <a:off x="5803088" y="4271251"/>
            <a:ext cx="3129156" cy="101632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9018872" y="3913720"/>
            <a:ext cx="1186004" cy="436900"/>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5" name="Grupo 14">
            <a:extLst>
              <a:ext uri="{FF2B5EF4-FFF2-40B4-BE49-F238E27FC236}">
                <a16:creationId xmlns:a16="http://schemas.microsoft.com/office/drawing/2014/main" id="{F78F8314-25BE-44D2-8284-7E54D04D2CC8}"/>
              </a:ext>
            </a:extLst>
          </p:cNvPr>
          <p:cNvGrpSpPr/>
          <p:nvPr/>
        </p:nvGrpSpPr>
        <p:grpSpPr>
          <a:xfrm>
            <a:off x="951703" y="1589244"/>
            <a:ext cx="4482446" cy="442980"/>
            <a:chOff x="951703" y="1589244"/>
            <a:chExt cx="4084531" cy="442980"/>
          </a:xfrm>
        </p:grpSpPr>
        <p:sp>
          <p:nvSpPr>
            <p:cNvPr id="16" name="Rectángulo: esquinas redondeadas 15">
              <a:extLst>
                <a:ext uri="{FF2B5EF4-FFF2-40B4-BE49-F238E27FC236}">
                  <a16:creationId xmlns:a16="http://schemas.microsoft.com/office/drawing/2014/main" id="{B7C96730-94BB-4991-9C9F-EBA8FF47DF12}"/>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7" name="Elipse 16">
              <a:extLst>
                <a:ext uri="{FF2B5EF4-FFF2-40B4-BE49-F238E27FC236}">
                  <a16:creationId xmlns:a16="http://schemas.microsoft.com/office/drawing/2014/main" id="{97C8A624-0CA0-4114-96CB-4182DAAAEA13}"/>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7" name="Rectángulo: esquinas redondeadas 6">
            <a:extLst>
              <a:ext uri="{FF2B5EF4-FFF2-40B4-BE49-F238E27FC236}">
                <a16:creationId xmlns:a16="http://schemas.microsoft.com/office/drawing/2014/main" id="{3E579BAB-7012-89C0-3013-AE38793BA0EC}"/>
              </a:ext>
            </a:extLst>
          </p:cNvPr>
          <p:cNvSpPr/>
          <p:nvPr/>
        </p:nvSpPr>
        <p:spPr>
          <a:xfrm>
            <a:off x="1080598" y="3162379"/>
            <a:ext cx="4722490" cy="11088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CuadroTexto 7">
            <a:extLst>
              <a:ext uri="{FF2B5EF4-FFF2-40B4-BE49-F238E27FC236}">
                <a16:creationId xmlns:a16="http://schemas.microsoft.com/office/drawing/2014/main" id="{8DAD2859-5140-3BB4-3892-B1F907A20E2F}"/>
              </a:ext>
            </a:extLst>
          </p:cNvPr>
          <p:cNvSpPr txBox="1"/>
          <p:nvPr/>
        </p:nvSpPr>
        <p:spPr>
          <a:xfrm>
            <a:off x="1249887" y="3429000"/>
            <a:ext cx="4440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For this activity, it is recommended to use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lanyard to ensure a safer experience.</a:t>
            </a:r>
            <a:endParaRPr kumimoji="0" lang="es-MX"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cxnSp>
        <p:nvCxnSpPr>
          <p:cNvPr id="11" name="Conector recto de flecha 10">
            <a:extLst>
              <a:ext uri="{FF2B5EF4-FFF2-40B4-BE49-F238E27FC236}">
                <a16:creationId xmlns:a16="http://schemas.microsoft.com/office/drawing/2014/main" id="{6406409A-08D6-F42B-2440-5336D5671CAC}"/>
              </a:ext>
            </a:extLst>
          </p:cNvPr>
          <p:cNvCxnSpPr>
            <a:cxnSpLocks/>
          </p:cNvCxnSpPr>
          <p:nvPr/>
        </p:nvCxnSpPr>
        <p:spPr>
          <a:xfrm flipV="1">
            <a:off x="5803088" y="3501752"/>
            <a:ext cx="963472" cy="204422"/>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9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4" name="Imagen 3">
            <a:extLst>
              <a:ext uri="{FF2B5EF4-FFF2-40B4-BE49-F238E27FC236}">
                <a16:creationId xmlns:a16="http://schemas.microsoft.com/office/drawing/2014/main" id="{EA9D6B2C-6359-4D5B-B063-9BD93A0557E0}"/>
              </a:ext>
            </a:extLst>
          </p:cNvPr>
          <p:cNvPicPr>
            <a:picLocks noChangeAspect="1"/>
          </p:cNvPicPr>
          <p:nvPr/>
        </p:nvPicPr>
        <p:blipFill>
          <a:blip r:embed="rId3"/>
          <a:stretch>
            <a:fillRect/>
          </a:stretch>
        </p:blipFill>
        <p:spPr>
          <a:xfrm>
            <a:off x="1165400" y="2682109"/>
            <a:ext cx="3055417" cy="3055417"/>
          </a:xfrm>
          <a:prstGeom prst="rect">
            <a:avLst/>
          </a:prstGeom>
        </p:spPr>
      </p:pic>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Once inside </a:t>
            </a:r>
            <a:r>
              <a:rPr lang="en-US" sz="1400" dirty="0" err="1">
                <a:solidFill>
                  <a:srgbClr val="595959"/>
                </a:solidFill>
                <a:latin typeface="Outfit" pitchFamily="2" charset="0"/>
                <a:sym typeface="Arial"/>
              </a:rPr>
              <a:t>XploriLab</a:t>
            </a:r>
            <a:r>
              <a:rPr lang="en-US" sz="1400" dirty="0">
                <a:solidFill>
                  <a:srgbClr val="595959"/>
                </a:solidFill>
                <a:latin typeface="Outfit" pitchFamily="2" charset="0"/>
                <a:sym typeface="Arial"/>
              </a:rPr>
              <a:t>, select the icon to connect the device via cable or </a:t>
            </a:r>
            <a:r>
              <a:rPr lang="en-US" sz="1400" dirty="0" err="1">
                <a:solidFill>
                  <a:srgbClr val="595959"/>
                </a:solidFill>
                <a:latin typeface="Outfit" pitchFamily="2" charset="0"/>
                <a:sym typeface="Arial"/>
              </a:rPr>
              <a:t>bluetooth</a:t>
            </a:r>
            <a:r>
              <a:rPr lang="en-US" sz="1400" dirty="0">
                <a:solidFill>
                  <a:srgbClr val="595959"/>
                </a:solidFill>
                <a:latin typeface="Outfit" pitchFamily="2" charset="0"/>
                <a:sym typeface="Arial"/>
              </a:rPr>
              <a:t> as applicable.</a:t>
            </a:r>
            <a:endParaRPr sz="1400" b="1" dirty="0">
              <a:solidFill>
                <a:srgbClr val="595959"/>
              </a:solidFill>
              <a:latin typeface="Outfit" pitchFamily="2" charset="0"/>
              <a:sym typeface="Arial"/>
            </a:endParaRPr>
          </a:p>
        </p:txBody>
      </p:sp>
      <p:pic>
        <p:nvPicPr>
          <p:cNvPr id="148" name="Google Shape;148;p5"/>
          <p:cNvPicPr preferRelativeResize="0"/>
          <p:nvPr/>
        </p:nvPicPr>
        <p:blipFill rotWithShape="1">
          <a:blip r:embed="rId4">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Turn on your </a:t>
            </a:r>
            <a:r>
              <a:rPr lang="en-US" sz="1400" dirty="0" err="1">
                <a:solidFill>
                  <a:srgbClr val="595959"/>
                </a:solidFill>
                <a:latin typeface="Outfit" pitchFamily="2" charset="0"/>
                <a:sym typeface="Arial"/>
              </a:rPr>
              <a:t>Xploris</a:t>
            </a:r>
            <a:r>
              <a:rPr lang="en-US" sz="1400" dirty="0">
                <a:solidFill>
                  <a:srgbClr val="595959"/>
                </a:solidFill>
                <a:latin typeface="Outfit" pitchFamily="2" charset="0"/>
                <a:sym typeface="Arial"/>
              </a:rPr>
              <a:t> and connect it to your computer or tablet.</a:t>
            </a:r>
            <a:endParaRPr sz="1400" b="1" dirty="0">
              <a:solidFill>
                <a:srgbClr val="595959"/>
              </a:solidFill>
              <a:latin typeface="Outfit" pitchFamily="2" charset="0"/>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6">
            <a:alphaModFix/>
          </a:blip>
          <a:srcRect/>
          <a:stretch/>
        </p:blipFill>
        <p:spPr>
          <a:xfrm>
            <a:off x="9505034" y="123744"/>
            <a:ext cx="740124" cy="740124"/>
          </a:xfrm>
          <a:prstGeom prst="rect">
            <a:avLst/>
          </a:prstGeom>
          <a:noFill/>
          <a:ln>
            <a:noFill/>
          </a:ln>
        </p:spPr>
      </p:pic>
      <p:pic>
        <p:nvPicPr>
          <p:cNvPr id="154" name="Google Shape;154;p5">
            <a:hlinkClick r:id="rId7" action="ppaction://hlinksldjump"/>
          </p:cNvPr>
          <p:cNvPicPr preferRelativeResize="0"/>
          <p:nvPr/>
        </p:nvPicPr>
        <p:blipFill rotWithShape="1">
          <a:blip r:embed="rId8">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1">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Open the </a:t>
            </a:r>
            <a:r>
              <a:rPr lang="en-US" sz="1400" dirty="0" err="1">
                <a:solidFill>
                  <a:srgbClr val="595959"/>
                </a:solidFill>
                <a:latin typeface="Outfit" pitchFamily="2" charset="0"/>
                <a:sym typeface="Arial"/>
              </a:rPr>
              <a:t>XploriLab</a:t>
            </a:r>
            <a:r>
              <a:rPr lang="en-US" sz="1400" dirty="0">
                <a:solidFill>
                  <a:srgbClr val="595959"/>
                </a:solidFill>
                <a:latin typeface="Outfit" pitchFamily="2" charset="0"/>
                <a:sym typeface="Arial"/>
              </a:rPr>
              <a:t> software on your computer or tablet.</a:t>
            </a:r>
            <a:endParaRPr sz="1400" b="1" dirty="0">
              <a:solidFill>
                <a:srgbClr val="595959"/>
              </a:solidFill>
              <a:latin typeface="Outfit" pitchFamily="2" charset="0"/>
              <a:sym typeface="Arial"/>
            </a:endParaRPr>
          </a:p>
        </p:txBody>
      </p:sp>
      <p:pic>
        <p:nvPicPr>
          <p:cNvPr id="163" name="Google Shape;163;p5"/>
          <p:cNvPicPr preferRelativeResize="0"/>
          <p:nvPr/>
        </p:nvPicPr>
        <p:blipFill rotWithShape="1">
          <a:blip r:embed="rId12">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3">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4">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Go to the SCIENCE section and then to DATA LOGGER.</a:t>
            </a:r>
            <a:endParaRPr sz="1400" b="1" dirty="0">
              <a:solidFill>
                <a:srgbClr val="595959"/>
              </a:solidFill>
              <a:latin typeface="Outfit" pitchFamily="2" charset="0"/>
              <a:sym typeface="Arial"/>
            </a:endParaRPr>
          </a:p>
        </p:txBody>
      </p:sp>
      <p:pic>
        <p:nvPicPr>
          <p:cNvPr id="169" name="Google Shape;169;p5"/>
          <p:cNvPicPr preferRelativeResize="0"/>
          <p:nvPr/>
        </p:nvPicPr>
        <p:blipFill rotWithShape="1">
          <a:blip r:embed="rId15">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291816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descr="Diagrama&#10;&#10;Descripción generada automáticamente">
            <a:extLst>
              <a:ext uri="{FF2B5EF4-FFF2-40B4-BE49-F238E27FC236}">
                <a16:creationId xmlns:a16="http://schemas.microsoft.com/office/drawing/2014/main" id="{7CBE263E-138E-BC7A-8E16-03442C00B7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4630" y="2495579"/>
            <a:ext cx="2760321" cy="3793632"/>
          </a:xfrm>
          <a:prstGeom prst="rect">
            <a:avLst/>
          </a:prstGeom>
        </p:spPr>
      </p:pic>
      <p:sp>
        <p:nvSpPr>
          <p:cNvPr id="198" name="Google Shape;198;p7"/>
          <p:cNvSpPr txBox="1"/>
          <p:nvPr/>
        </p:nvSpPr>
        <p:spPr>
          <a:xfrm>
            <a:off x="2357612" y="2988630"/>
            <a:ext cx="3445290"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tx1">
                    <a:lumMod val="65000"/>
                    <a:lumOff val="35000"/>
                  </a:schemeClr>
                </a:solidFill>
                <a:latin typeface="Outfit" pitchFamily="2" charset="0"/>
                <a:sym typeface="Arial"/>
              </a:rPr>
              <a:t>To start any configuration related to the sensors, you will select the “setup” icon.</a:t>
            </a:r>
          </a:p>
          <a:p>
            <a:pPr marL="0" marR="0" lvl="0" indent="0" algn="l" rtl="0">
              <a:spcBef>
                <a:spcPts val="0"/>
              </a:spcBef>
              <a:spcAft>
                <a:spcPts val="0"/>
              </a:spcAft>
              <a:buNone/>
            </a:pPr>
            <a:endParaRPr lang="es-MX" sz="1400" dirty="0">
              <a:solidFill>
                <a:srgbClr val="3F3F3F"/>
              </a:solidFill>
              <a:latin typeface="Outfit" pitchFamily="2" charset="0"/>
              <a:sym typeface="Arial"/>
            </a:endParaRPr>
          </a:p>
          <a:p>
            <a:r>
              <a:rPr lang="en-US" sz="1400" dirty="0">
                <a:solidFill>
                  <a:schemeClr val="tx1">
                    <a:lumMod val="65000"/>
                    <a:lumOff val="35000"/>
                  </a:schemeClr>
                </a:solidFill>
                <a:latin typeface="Outfit" pitchFamily="2" charset="0"/>
              </a:rPr>
              <a:t>The sensors you will use for this activity are the </a:t>
            </a:r>
            <a:r>
              <a:rPr lang="es-ES" sz="1400" b="1" dirty="0" err="1">
                <a:solidFill>
                  <a:srgbClr val="026C4E"/>
                </a:solidFill>
                <a:latin typeface="Outfit" pitchFamily="2" charset="0"/>
                <a:sym typeface="Arial"/>
              </a:rPr>
              <a:t>distance</a:t>
            </a:r>
            <a:r>
              <a:rPr lang="es-ES" sz="1400" dirty="0">
                <a:solidFill>
                  <a:srgbClr val="3F3F3F"/>
                </a:solidFill>
                <a:latin typeface="Outfit" pitchFamily="2" charset="0"/>
                <a:sym typeface="Arial"/>
              </a:rPr>
              <a:t> </a:t>
            </a:r>
            <a:r>
              <a:rPr lang="en-US" sz="1400" dirty="0">
                <a:solidFill>
                  <a:schemeClr val="tx1">
                    <a:lumMod val="65000"/>
                    <a:lumOff val="35000"/>
                  </a:schemeClr>
                </a:solidFill>
                <a:latin typeface="Outfit" pitchFamily="2" charset="0"/>
              </a:rPr>
              <a:t>and</a:t>
            </a:r>
            <a:r>
              <a:rPr lang="en-US" sz="1400" dirty="0">
                <a:latin typeface="Outfit" pitchFamily="2" charset="0"/>
              </a:rPr>
              <a:t> </a:t>
            </a:r>
            <a:r>
              <a:rPr lang="es-ES" sz="1400" b="1" dirty="0" err="1">
                <a:solidFill>
                  <a:srgbClr val="026C4E"/>
                </a:solidFill>
                <a:latin typeface="Outfit" pitchFamily="2" charset="0"/>
                <a:sym typeface="Arial"/>
              </a:rPr>
              <a:t>speed</a:t>
            </a:r>
            <a:r>
              <a:rPr lang="es-ES" sz="1400" dirty="0">
                <a:solidFill>
                  <a:schemeClr val="tx1">
                    <a:lumMod val="65000"/>
                    <a:lumOff val="35000"/>
                  </a:schemeClr>
                </a:solidFill>
                <a:latin typeface="Outfit" pitchFamily="2" charset="0"/>
                <a:sym typeface="Arial"/>
              </a:rPr>
              <a:t> </a:t>
            </a:r>
            <a:r>
              <a:rPr lang="en-US" sz="1400" dirty="0">
                <a:solidFill>
                  <a:schemeClr val="tx1">
                    <a:lumMod val="65000"/>
                    <a:lumOff val="35000"/>
                  </a:schemeClr>
                </a:solidFill>
                <a:latin typeface="Outfit" pitchFamily="2" charset="0"/>
              </a:rPr>
              <a:t>sensors and you will set them to take</a:t>
            </a:r>
            <a:r>
              <a:rPr lang="es-ES" sz="1400" dirty="0">
                <a:solidFill>
                  <a:schemeClr val="tx1">
                    <a:lumMod val="65000"/>
                    <a:lumOff val="35000"/>
                  </a:schemeClr>
                </a:solidFill>
                <a:latin typeface="Outfit" pitchFamily="2" charset="0"/>
                <a:sym typeface="Arial"/>
              </a:rPr>
              <a:t> </a:t>
            </a:r>
            <a:r>
              <a:rPr lang="fr-FR" sz="1400" b="1" dirty="0">
                <a:solidFill>
                  <a:srgbClr val="026C4E"/>
                </a:solidFill>
                <a:latin typeface="Outfit" pitchFamily="2" charset="0"/>
                <a:sym typeface="Arial"/>
              </a:rPr>
              <a:t>10 </a:t>
            </a:r>
            <a:r>
              <a:rPr lang="fr-FR" sz="1400" b="1" dirty="0" err="1">
                <a:solidFill>
                  <a:srgbClr val="026C4E"/>
                </a:solidFill>
                <a:latin typeface="Outfit" pitchFamily="2" charset="0"/>
                <a:sym typeface="Arial"/>
              </a:rPr>
              <a:t>samples</a:t>
            </a:r>
            <a:r>
              <a:rPr lang="fr-FR" sz="1400" b="1" dirty="0">
                <a:solidFill>
                  <a:srgbClr val="026C4E"/>
                </a:solidFill>
                <a:latin typeface="Outfit" pitchFamily="2" charset="0"/>
                <a:sym typeface="Arial"/>
              </a:rPr>
              <a:t> per second (10/sec)</a:t>
            </a:r>
            <a:r>
              <a:rPr lang="es-ES" sz="1400" b="1" dirty="0">
                <a:solidFill>
                  <a:srgbClr val="026C4E"/>
                </a:solidFill>
                <a:latin typeface="Outfit" pitchFamily="2" charset="0"/>
                <a:sym typeface="Arial"/>
              </a:rPr>
              <a:t> </a:t>
            </a:r>
            <a:r>
              <a:rPr lang="en-US" sz="1400" dirty="0">
                <a:solidFill>
                  <a:schemeClr val="tx1">
                    <a:lumMod val="65000"/>
                    <a:lumOff val="35000"/>
                  </a:schemeClr>
                </a:solidFill>
                <a:latin typeface="Outfit" pitchFamily="2" charset="0"/>
              </a:rPr>
              <a:t>for a total of 100 samples.</a:t>
            </a:r>
          </a:p>
          <a:p>
            <a:pPr marL="0" marR="0" lvl="0" indent="0" algn="l" rtl="0">
              <a:spcBef>
                <a:spcPts val="0"/>
              </a:spcBef>
              <a:spcAft>
                <a:spcPts val="0"/>
              </a:spcAft>
              <a:buNone/>
            </a:pPr>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chemeClr val="tx1">
                    <a:lumMod val="65000"/>
                    <a:lumOff val="35000"/>
                  </a:schemeClr>
                </a:solidFill>
                <a:latin typeface="Outfit" pitchFamily="2" charset="0"/>
              </a:rPr>
              <a:t>Once the configuration has been completed, select “Apply” to save it.</a:t>
            </a:r>
            <a:endParaRPr lang="es-MX" sz="1400" dirty="0">
              <a:solidFill>
                <a:schemeClr val="tx1">
                  <a:lumMod val="65000"/>
                  <a:lumOff val="35000"/>
                </a:schemeClr>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9770201" y="3982416"/>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5402" y="5419970"/>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pic>
        <p:nvPicPr>
          <p:cNvPr id="30" name="Imagen 29">
            <a:extLst>
              <a:ext uri="{FF2B5EF4-FFF2-40B4-BE49-F238E27FC236}">
                <a16:creationId xmlns:a16="http://schemas.microsoft.com/office/drawing/2014/main" id="{E1408148-F6C9-4E7F-A4DB-BA6F56A7C34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16732067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5994</TotalTime>
  <Words>1191</Words>
  <Application>Microsoft Office PowerPoint</Application>
  <PresentationFormat>Widescreen</PresentationFormat>
  <Paragraphs>164</Paragraphs>
  <Slides>21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Cambria Math</vt:lpstr>
      <vt:lpstr>Oblivian Text</vt:lpstr>
      <vt:lpstr>Outfit</vt:lpstr>
      <vt:lpstr>Outfit Medium</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211</cp:revision>
  <dcterms:created xsi:type="dcterms:W3CDTF">2024-05-06T19:31:29Z</dcterms:created>
  <dcterms:modified xsi:type="dcterms:W3CDTF">2024-12-22T15:02:13Z</dcterms:modified>
</cp:coreProperties>
</file>