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7" r:id="rId5"/>
    <p:sldId id="282" r:id="rId6"/>
    <p:sldId id="280" r:id="rId7"/>
    <p:sldId id="278" r:id="rId8"/>
    <p:sldId id="279" r:id="rId9"/>
    <p:sldId id="262" r:id="rId10"/>
    <p:sldId id="283" r:id="rId11"/>
    <p:sldId id="284" r:id="rId12"/>
    <p:sldId id="272" r:id="rId13"/>
    <p:sldId id="273" r:id="rId14"/>
    <p:sldId id="265"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cmAuthor id="2" name="lilo" initials="l" lastIdx="19" clrIdx="1"/>
  <p:cmAuthor id="3" name="matiasvergara@efectoeducativo.cl" initials="m" lastIdx="4" clrIdx="2">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26C4E"/>
    <a:srgbClr val="569FA8"/>
    <a:srgbClr val="FE999D"/>
    <a:srgbClr val="F3F3F3"/>
    <a:srgbClr val="EAA605"/>
    <a:srgbClr val="DD2120"/>
    <a:srgbClr val="565380"/>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C4824-EBF2-4FC9-968F-E1653711A4EA}"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24E3A-D69C-41BA-9A11-8CAFB2B5A91F}" type="slidenum">
              <a:rPr lang="es-CL" smtClean="0"/>
              <a:t>‹#›</a:t>
            </a:fld>
            <a:endParaRPr lang="es-CL"/>
          </a:p>
        </p:txBody>
      </p:sp>
    </p:spTree>
    <p:extLst>
      <p:ext uri="{BB962C8B-B14F-4D97-AF65-F5344CB8AC3E}">
        <p14:creationId xmlns:p14="http://schemas.microsoft.com/office/powerpoint/2010/main" val="272746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3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22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2.xml"/><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2.xml"/><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slide" Target="slide2.xml"/><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7.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image" Target="../media/image7.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slide" Target="slide2.xml"/><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Greenhouse: What is a greenhouse?</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2" name="Rectángulo: esquinas redondeadas 61">
            <a:extLst>
              <a:ext uri="{FF2B5EF4-FFF2-40B4-BE49-F238E27FC236}">
                <a16:creationId xmlns:a16="http://schemas.microsoft.com/office/drawing/2014/main" id="{03A9A56B-A54A-4757-B9BE-E0C41BBEBB84}"/>
              </a:ext>
            </a:extLst>
          </p:cNvPr>
          <p:cNvSpPr/>
          <p:nvPr/>
        </p:nvSpPr>
        <p:spPr>
          <a:xfrm>
            <a:off x="951703" y="2342551"/>
            <a:ext cx="4959737"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78223" y="2695376"/>
            <a:ext cx="2930456" cy="184665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markers on the graph to</a:t>
            </a:r>
            <a:r>
              <a:rPr lang="es-MX" sz="1400" dirty="0">
                <a:solidFill>
                  <a:schemeClr val="tx1">
                    <a:lumMod val="65000"/>
                    <a:lumOff val="35000"/>
                  </a:schemeClr>
                </a:solidFill>
                <a:latin typeface="Outfit" pitchFamily="2" charset="0"/>
              </a:rPr>
              <a:t>:</a:t>
            </a:r>
          </a:p>
          <a:p>
            <a:pPr algn="just"/>
            <a:endParaRPr lang="es-MX" sz="1600" dirty="0">
              <a:solidFill>
                <a:schemeClr val="tx1">
                  <a:lumMod val="65000"/>
                  <a:lumOff val="35000"/>
                </a:schemeClr>
              </a:solidFill>
              <a:latin typeface="Outfit" pitchFamily="2" charset="0"/>
            </a:endParaRPr>
          </a:p>
          <a:p>
            <a:pPr marL="342900" indent="-342900" algn="just">
              <a:buFontTx/>
              <a:buAutoNum type="alphaLcParenR"/>
            </a:pPr>
            <a:r>
              <a:rPr lang="en-US" sz="1400" dirty="0">
                <a:solidFill>
                  <a:srgbClr val="026C4E"/>
                </a:solidFill>
                <a:latin typeface="Outfit" pitchFamily="2" charset="0"/>
              </a:rPr>
              <a:t>Mark the </a:t>
            </a:r>
            <a:r>
              <a:rPr lang="en-US" sz="1400" b="1" dirty="0">
                <a:solidFill>
                  <a:srgbClr val="026C4E"/>
                </a:solidFill>
                <a:latin typeface="Outfit" pitchFamily="2" charset="0"/>
              </a:rPr>
              <a:t>final</a:t>
            </a:r>
            <a:r>
              <a:rPr lang="en-US" sz="1400" dirty="0">
                <a:solidFill>
                  <a:srgbClr val="026C4E"/>
                </a:solidFill>
                <a:latin typeface="Outfit" pitchFamily="2" charset="0"/>
              </a:rPr>
              <a:t> temperature within the greenhouse</a:t>
            </a:r>
            <a:r>
              <a:rPr lang="en-US" sz="1400" dirty="0"/>
              <a:t>.</a:t>
            </a:r>
            <a:endParaRPr lang="es-MX" sz="1400" dirty="0">
              <a:solidFill>
                <a:srgbClr val="026C4E"/>
              </a:solidFill>
              <a:latin typeface="Outfit" pitchFamily="2" charset="0"/>
            </a:endParaRPr>
          </a:p>
          <a:p>
            <a:pPr marL="342900" indent="-342900" algn="just">
              <a:buAutoNum type="alphaLcParenR"/>
            </a:pPr>
            <a:endParaRPr lang="es-MX" sz="1400" dirty="0">
              <a:solidFill>
                <a:srgbClr val="026C4E"/>
              </a:solidFill>
              <a:latin typeface="Outfit" pitchFamily="2" charset="0"/>
            </a:endParaRPr>
          </a:p>
          <a:p>
            <a:pPr marL="342900" indent="-342900" algn="just">
              <a:buFontTx/>
              <a:buAutoNum type="alphaLcParenR"/>
            </a:pPr>
            <a:r>
              <a:rPr lang="es-MX" sz="1400" dirty="0">
                <a:solidFill>
                  <a:srgbClr val="026C4E"/>
                </a:solidFill>
                <a:latin typeface="Outfit" pitchFamily="2" charset="0"/>
              </a:rPr>
              <a:t> </a:t>
            </a:r>
            <a:r>
              <a:rPr lang="en-US" sz="1400" dirty="0">
                <a:solidFill>
                  <a:srgbClr val="026C4E"/>
                </a:solidFill>
                <a:latin typeface="Outfit" pitchFamily="2" charset="0"/>
              </a:rPr>
              <a:t>Mark the </a:t>
            </a:r>
            <a:r>
              <a:rPr lang="en-US" sz="1400" b="1" dirty="0">
                <a:solidFill>
                  <a:srgbClr val="026C4E"/>
                </a:solidFill>
                <a:latin typeface="Outfit" pitchFamily="2" charset="0"/>
              </a:rPr>
              <a:t>final</a:t>
            </a:r>
            <a:r>
              <a:rPr lang="en-US" sz="1400" dirty="0">
                <a:solidFill>
                  <a:srgbClr val="026C4E"/>
                </a:solidFill>
                <a:latin typeface="Outfit" pitchFamily="2" charset="0"/>
              </a:rPr>
              <a:t> temperature outside the greenhouse</a:t>
            </a:r>
            <a:r>
              <a:rPr lang="es-MX" sz="1400" dirty="0">
                <a:solidFill>
                  <a:srgbClr val="026C4E"/>
                </a:solidFill>
                <a:latin typeface="Outfit" pitchFamily="2" charset="0"/>
              </a:rPr>
              <a:t>.</a:t>
            </a:r>
          </a:p>
          <a:p>
            <a:pPr algn="just"/>
            <a:endParaRPr lang="es-MX" sz="1400" dirty="0">
              <a:solidFill>
                <a:srgbClr val="026C4E"/>
              </a:solidFill>
              <a:latin typeface="Outfit" pitchFamily="2" charset="0"/>
            </a:endParaRPr>
          </a:p>
        </p:txBody>
      </p:sp>
      <p:grpSp>
        <p:nvGrpSpPr>
          <p:cNvPr id="16" name="Grupo 15">
            <a:extLst>
              <a:ext uri="{FF2B5EF4-FFF2-40B4-BE49-F238E27FC236}">
                <a16:creationId xmlns:a16="http://schemas.microsoft.com/office/drawing/2014/main" id="{60F87156-2BB6-4EB3-BCC3-22E1A7227951}"/>
              </a:ext>
            </a:extLst>
          </p:cNvPr>
          <p:cNvGrpSpPr/>
          <p:nvPr/>
        </p:nvGrpSpPr>
        <p:grpSpPr>
          <a:xfrm>
            <a:off x="1233915" y="2573718"/>
            <a:ext cx="652932" cy="652932"/>
            <a:chOff x="2072276" y="1848077"/>
            <a:chExt cx="676048" cy="676048"/>
          </a:xfrm>
        </p:grpSpPr>
        <p:sp>
          <p:nvSpPr>
            <p:cNvPr id="17" name="Elipse 16">
              <a:extLst>
                <a:ext uri="{FF2B5EF4-FFF2-40B4-BE49-F238E27FC236}">
                  <a16:creationId xmlns:a16="http://schemas.microsoft.com/office/drawing/2014/main" id="{B74795CF-1D50-46A1-A95A-9ED9508BCBD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18" name="Elipse 17">
              <a:extLst>
                <a:ext uri="{FF2B5EF4-FFF2-40B4-BE49-F238E27FC236}">
                  <a16:creationId xmlns:a16="http://schemas.microsoft.com/office/drawing/2014/main" id="{1A93FAD4-500D-40E0-9A02-B34E87B492C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20" name="Rectángulo: esquinas redondeadas 61">
            <a:extLst>
              <a:ext uri="{FF2B5EF4-FFF2-40B4-BE49-F238E27FC236}">
                <a16:creationId xmlns:a16="http://schemas.microsoft.com/office/drawing/2014/main" id="{03A9A56B-A54A-4757-B9BE-E0C41BBEBB84}"/>
              </a:ext>
            </a:extLst>
          </p:cNvPr>
          <p:cNvSpPr/>
          <p:nvPr/>
        </p:nvSpPr>
        <p:spPr>
          <a:xfrm>
            <a:off x="6161103" y="2348434"/>
            <a:ext cx="4959737" cy="4071300"/>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CuadroTexto 20">
            <a:extLst>
              <a:ext uri="{FF2B5EF4-FFF2-40B4-BE49-F238E27FC236}">
                <a16:creationId xmlns:a16="http://schemas.microsoft.com/office/drawing/2014/main" id="{F835D28E-6402-46C9-A03D-0F5F620F1BC3}"/>
              </a:ext>
            </a:extLst>
          </p:cNvPr>
          <p:cNvSpPr txBox="1"/>
          <p:nvPr/>
        </p:nvSpPr>
        <p:spPr>
          <a:xfrm>
            <a:off x="7345269" y="2578821"/>
            <a:ext cx="2930456" cy="224676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markers to add labels to the points on the graph. To do this you must select the “Marker” icon:</a:t>
            </a: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n-US"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To lock the marker, select it and press the lock icon to lock it.</a:t>
            </a:r>
            <a:endParaRPr lang="es-ES" sz="1400" dirty="0">
              <a:solidFill>
                <a:schemeClr val="tx1">
                  <a:lumMod val="65000"/>
                  <a:lumOff val="35000"/>
                </a:schemeClr>
              </a:solidFill>
              <a:latin typeface="Outfit" pitchFamily="2" charset="0"/>
            </a:endParaRPr>
          </a:p>
        </p:txBody>
      </p:sp>
      <p:grpSp>
        <p:nvGrpSpPr>
          <p:cNvPr id="22" name="Grupo 21">
            <a:extLst>
              <a:ext uri="{FF2B5EF4-FFF2-40B4-BE49-F238E27FC236}">
                <a16:creationId xmlns:a16="http://schemas.microsoft.com/office/drawing/2014/main" id="{60F87156-2BB6-4EB3-BCC3-22E1A7227951}"/>
              </a:ext>
            </a:extLst>
          </p:cNvPr>
          <p:cNvGrpSpPr/>
          <p:nvPr/>
        </p:nvGrpSpPr>
        <p:grpSpPr>
          <a:xfrm>
            <a:off x="6442674" y="2570357"/>
            <a:ext cx="652932" cy="652932"/>
            <a:chOff x="2072276" y="1848077"/>
            <a:chExt cx="676048" cy="676048"/>
          </a:xfrm>
        </p:grpSpPr>
        <p:sp>
          <p:nvSpPr>
            <p:cNvPr id="23" name="Elipse 22">
              <a:extLst>
                <a:ext uri="{FF2B5EF4-FFF2-40B4-BE49-F238E27FC236}">
                  <a16:creationId xmlns:a16="http://schemas.microsoft.com/office/drawing/2014/main" id="{B74795CF-1D50-46A1-A95A-9ED9508BCBD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1A93FAD4-500D-40E0-9A02-B34E87B492C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pic>
        <p:nvPicPr>
          <p:cNvPr id="25" name="Imagen 24">
            <a:extLst>
              <a:ext uri="{FF2B5EF4-FFF2-40B4-BE49-F238E27FC236}">
                <a16:creationId xmlns:a16="http://schemas.microsoft.com/office/drawing/2014/main" id="{7A7B04B1-19BF-44EE-8956-7A893067275F}"/>
              </a:ext>
            </a:extLst>
          </p:cNvPr>
          <p:cNvPicPr>
            <a:picLocks noChangeAspect="1"/>
          </p:cNvPicPr>
          <p:nvPr/>
        </p:nvPicPr>
        <p:blipFill>
          <a:blip r:embed="rId7"/>
          <a:stretch>
            <a:fillRect/>
          </a:stretch>
        </p:blipFill>
        <p:spPr>
          <a:xfrm>
            <a:off x="8365158" y="3417110"/>
            <a:ext cx="785634" cy="785634"/>
          </a:xfrm>
          <a:prstGeom prst="rect">
            <a:avLst/>
          </a:prstGeom>
        </p:spPr>
      </p:pic>
      <p:pic>
        <p:nvPicPr>
          <p:cNvPr id="31" name="Imagen 30">
            <a:extLst>
              <a:ext uri="{FF2B5EF4-FFF2-40B4-BE49-F238E27FC236}">
                <a16:creationId xmlns:a16="http://schemas.microsoft.com/office/drawing/2014/main" id="{DBF9D091-44D2-4DD8-983F-ABD5A1C27E5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794274" y="5111464"/>
            <a:ext cx="1852037" cy="1015578"/>
          </a:xfrm>
          <a:prstGeom prst="rect">
            <a:avLst/>
          </a:prstGeom>
        </p:spPr>
      </p:pic>
      <p:grpSp>
        <p:nvGrpSpPr>
          <p:cNvPr id="35" name="Google Shape;221;p7">
            <a:extLst>
              <a:ext uri="{FF2B5EF4-FFF2-40B4-BE49-F238E27FC236}">
                <a16:creationId xmlns:a16="http://schemas.microsoft.com/office/drawing/2014/main" id="{D19F40FC-0636-448D-9AD1-CDB90D51603D}"/>
              </a:ext>
            </a:extLst>
          </p:cNvPr>
          <p:cNvGrpSpPr/>
          <p:nvPr/>
        </p:nvGrpSpPr>
        <p:grpSpPr>
          <a:xfrm>
            <a:off x="8517727" y="5345239"/>
            <a:ext cx="246488" cy="256763"/>
            <a:chOff x="4113322" y="5382890"/>
            <a:chExt cx="357406" cy="372304"/>
          </a:xfrm>
        </p:grpSpPr>
        <p:sp>
          <p:nvSpPr>
            <p:cNvPr id="36" name="Google Shape;222;p7">
              <a:extLst>
                <a:ext uri="{FF2B5EF4-FFF2-40B4-BE49-F238E27FC236}">
                  <a16:creationId xmlns:a16="http://schemas.microsoft.com/office/drawing/2014/main" id="{EBB25EA6-40B3-4F8F-A15B-5265EAE88AB4}"/>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7" name="Google Shape;223;p7">
              <a:extLst>
                <a:ext uri="{FF2B5EF4-FFF2-40B4-BE49-F238E27FC236}">
                  <a16:creationId xmlns:a16="http://schemas.microsoft.com/office/drawing/2014/main" id="{61FDE3C1-C4D6-4900-9BDD-21FC647E1B8A}"/>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pic>
        <p:nvPicPr>
          <p:cNvPr id="2" name="Imagen 1">
            <a:extLst>
              <a:ext uri="{FF2B5EF4-FFF2-40B4-BE49-F238E27FC236}">
                <a16:creationId xmlns:a16="http://schemas.microsoft.com/office/drawing/2014/main" id="{1E3EC9D5-78C6-5F84-DE9D-1D88234C85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0619" y="4910987"/>
            <a:ext cx="1137671" cy="1137671"/>
          </a:xfrm>
          <a:prstGeom prst="rect">
            <a:avLst/>
          </a:prstGeom>
        </p:spPr>
      </p:pic>
      <p:pic>
        <p:nvPicPr>
          <p:cNvPr id="3" name="Imagen 2">
            <a:extLst>
              <a:ext uri="{FF2B5EF4-FFF2-40B4-BE49-F238E27FC236}">
                <a16:creationId xmlns:a16="http://schemas.microsoft.com/office/drawing/2014/main" id="{B103E40C-256C-4C96-C7C3-F92FC34196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1725" y="4909922"/>
            <a:ext cx="1127297" cy="1137671"/>
          </a:xfrm>
          <a:prstGeom prst="rect">
            <a:avLst/>
          </a:prstGeom>
        </p:spPr>
      </p:pic>
    </p:spTree>
    <p:extLst>
      <p:ext uri="{BB962C8B-B14F-4D97-AF65-F5344CB8AC3E}">
        <p14:creationId xmlns:p14="http://schemas.microsoft.com/office/powerpoint/2010/main" val="75127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3F86A664-869F-4958-8D3E-F3B27BB67F9D}"/>
              </a:ext>
            </a:extLst>
          </p:cNvPr>
          <p:cNvSpPr/>
          <p:nvPr/>
        </p:nvSpPr>
        <p:spPr>
          <a:xfrm>
            <a:off x="951704" y="2307226"/>
            <a:ext cx="10218500" cy="411839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8B3EEF25-BE48-4ED0-A66B-60D7AC1F7C3A}"/>
              </a:ext>
            </a:extLst>
          </p:cNvPr>
          <p:cNvGrpSpPr/>
          <p:nvPr/>
        </p:nvGrpSpPr>
        <p:grpSpPr>
          <a:xfrm>
            <a:off x="1198560" y="2506898"/>
            <a:ext cx="652932" cy="652932"/>
            <a:chOff x="2072276" y="1848077"/>
            <a:chExt cx="676048" cy="676048"/>
          </a:xfrm>
        </p:grpSpPr>
        <p:sp>
          <p:nvSpPr>
            <p:cNvPr id="21" name="Elipse 20">
              <a:extLst>
                <a:ext uri="{FF2B5EF4-FFF2-40B4-BE49-F238E27FC236}">
                  <a16:creationId xmlns:a16="http://schemas.microsoft.com/office/drawing/2014/main" id="{432B54D4-287B-49F2-BEF2-3FFE93FED52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817FB792-9754-4B00-B2CF-7C6B6ACA1221}"/>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083735" y="2775492"/>
            <a:ext cx="3928255" cy="369332"/>
          </a:xfrm>
          <a:prstGeom prst="rect">
            <a:avLst/>
          </a:prstGeom>
        </p:spPr>
        <p:txBody>
          <a:bodyPr wrap="none">
            <a:spAutoFit/>
          </a:bodyPr>
          <a:lstStyle/>
          <a:p>
            <a:pPr algn="ctr"/>
            <a:r>
              <a:rPr lang="es-MX" b="1" dirty="0">
                <a:solidFill>
                  <a:srgbClr val="026C4E"/>
                </a:solidFill>
                <a:latin typeface="Outfit Medium" pitchFamily="2" charset="0"/>
              </a:rPr>
              <a:t>GRAPH WITH TEMPERATURE MARKERS</a:t>
            </a:r>
          </a:p>
        </p:txBody>
      </p:sp>
      <p:pic>
        <p:nvPicPr>
          <p:cNvPr id="3" name="Imagen 2"/>
          <p:cNvPicPr>
            <a:picLocks noChangeAspect="1"/>
          </p:cNvPicPr>
          <p:nvPr/>
        </p:nvPicPr>
        <p:blipFill>
          <a:blip r:embed="rId7"/>
          <a:stretch>
            <a:fillRect/>
          </a:stretch>
        </p:blipFill>
        <p:spPr>
          <a:xfrm>
            <a:off x="2678747" y="3438299"/>
            <a:ext cx="6785867" cy="2660060"/>
          </a:xfrm>
          <a:prstGeom prst="rect">
            <a:avLst/>
          </a:prstGeom>
        </p:spPr>
      </p:pic>
    </p:spTree>
    <p:extLst>
      <p:ext uri="{BB962C8B-B14F-4D97-AF65-F5344CB8AC3E}">
        <p14:creationId xmlns:p14="http://schemas.microsoft.com/office/powerpoint/2010/main" val="257387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5"/>
            <a:ext cx="194966" cy="372575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572777"/>
            <a:ext cx="4879676"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2" y="3574422"/>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18995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370283" y="2620387"/>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Did the maximum and minimum temperatures differ between the inside and outside of the greenhouse? If so, by how many degrees?</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370283"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370283" y="3994596"/>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Based on the temperature measurements, which area do you believe exhibited greater temperature stability?</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370283" y="3659129"/>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evaluate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745495"/>
            <a:ext cx="4879675" cy="1195810"/>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38942" y="4742075"/>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370283" y="5149599"/>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Where do you think plants are more likely to thrive—inside or outside the greenhouse? Justify your answer based on the results you’ve gathered.</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370283" y="4855427"/>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analyze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a:t>
            </a:r>
            <a:r>
              <a:rPr lang="es-CL" sz="1200" dirty="0">
                <a:solidFill>
                  <a:srgbClr val="565380"/>
                </a:solidFill>
                <a:latin typeface="Outfit Medium" pitchFamily="2" charset="0"/>
              </a:rPr>
              <a:t>!</a:t>
            </a:r>
          </a:p>
        </p:txBody>
      </p:sp>
      <p:sp>
        <p:nvSpPr>
          <p:cNvPr id="49" name="Rectángulo: esquinas redondeadas 48">
            <a:extLst>
              <a:ext uri="{FF2B5EF4-FFF2-40B4-BE49-F238E27FC236}">
                <a16:creationId xmlns:a16="http://schemas.microsoft.com/office/drawing/2014/main" id="{EA969FAE-4CBD-4DAA-9CBC-2793F2A5E3B9}"/>
              </a:ext>
            </a:extLst>
          </p:cNvPr>
          <p:cNvSpPr/>
          <p:nvPr/>
        </p:nvSpPr>
        <p:spPr>
          <a:xfrm>
            <a:off x="6458499" y="2214992"/>
            <a:ext cx="182430" cy="2917433"/>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esquinas redondeadas 49">
            <a:extLst>
              <a:ext uri="{FF2B5EF4-FFF2-40B4-BE49-F238E27FC236}">
                <a16:creationId xmlns:a16="http://schemas.microsoft.com/office/drawing/2014/main" id="{7C75DD19-D254-470E-AD34-D3F3F7EE2A77}"/>
              </a:ext>
            </a:extLst>
          </p:cNvPr>
          <p:cNvSpPr/>
          <p:nvPr/>
        </p:nvSpPr>
        <p:spPr>
          <a:xfrm>
            <a:off x="6759670" y="3572777"/>
            <a:ext cx="4879675" cy="155964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56" name="Rectángulo: esquinas redondeadas 55">
            <a:extLst>
              <a:ext uri="{FF2B5EF4-FFF2-40B4-BE49-F238E27FC236}">
                <a16:creationId xmlns:a16="http://schemas.microsoft.com/office/drawing/2014/main" id="{7323BDCC-B9E7-4B3E-A6E5-565D695B3A00}"/>
              </a:ext>
            </a:extLst>
          </p:cNvPr>
          <p:cNvSpPr/>
          <p:nvPr/>
        </p:nvSpPr>
        <p:spPr>
          <a:xfrm>
            <a:off x="6759670" y="2215072"/>
            <a:ext cx="4879675" cy="120120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57" name="Grupo 56">
            <a:extLst>
              <a:ext uri="{FF2B5EF4-FFF2-40B4-BE49-F238E27FC236}">
                <a16:creationId xmlns:a16="http://schemas.microsoft.com/office/drawing/2014/main" id="{E7C3F65B-E43B-4470-95C4-3B71EC08DF1A}"/>
              </a:ext>
            </a:extLst>
          </p:cNvPr>
          <p:cNvGrpSpPr/>
          <p:nvPr/>
        </p:nvGrpSpPr>
        <p:grpSpPr>
          <a:xfrm>
            <a:off x="6202171" y="2215071"/>
            <a:ext cx="712493" cy="712493"/>
            <a:chOff x="1573425" y="1903684"/>
            <a:chExt cx="824920" cy="824920"/>
          </a:xfrm>
        </p:grpSpPr>
        <p:sp>
          <p:nvSpPr>
            <p:cNvPr id="58" name="Elipse 57">
              <a:extLst>
                <a:ext uri="{FF2B5EF4-FFF2-40B4-BE49-F238E27FC236}">
                  <a16:creationId xmlns:a16="http://schemas.microsoft.com/office/drawing/2014/main" id="{D8D3D676-1C64-4578-9E8E-3E8FE3CEA71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59" name="Elipse 58">
              <a:extLst>
                <a:ext uri="{FF2B5EF4-FFF2-40B4-BE49-F238E27FC236}">
                  <a16:creationId xmlns:a16="http://schemas.microsoft.com/office/drawing/2014/main" id="{1B4E7D6B-668F-48F7-AD32-107BAD5C080A}"/>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grpSp>
        <p:nvGrpSpPr>
          <p:cNvPr id="60" name="Grupo 59">
            <a:extLst>
              <a:ext uri="{FF2B5EF4-FFF2-40B4-BE49-F238E27FC236}">
                <a16:creationId xmlns:a16="http://schemas.microsoft.com/office/drawing/2014/main" id="{EC69AC37-B2DE-4CAA-9DA8-BFF144410A8C}"/>
              </a:ext>
            </a:extLst>
          </p:cNvPr>
          <p:cNvGrpSpPr/>
          <p:nvPr/>
        </p:nvGrpSpPr>
        <p:grpSpPr>
          <a:xfrm>
            <a:off x="6203523" y="3572777"/>
            <a:ext cx="712493" cy="712493"/>
            <a:chOff x="1573425" y="1903684"/>
            <a:chExt cx="824920" cy="824920"/>
          </a:xfrm>
        </p:grpSpPr>
        <p:sp>
          <p:nvSpPr>
            <p:cNvPr id="70" name="Elipse 69">
              <a:extLst>
                <a:ext uri="{FF2B5EF4-FFF2-40B4-BE49-F238E27FC236}">
                  <a16:creationId xmlns:a16="http://schemas.microsoft.com/office/drawing/2014/main" id="{5FE645FA-7698-4C8B-A059-CE00557CB80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1" name="Elipse 70">
              <a:extLst>
                <a:ext uri="{FF2B5EF4-FFF2-40B4-BE49-F238E27FC236}">
                  <a16:creationId xmlns:a16="http://schemas.microsoft.com/office/drawing/2014/main" id="{C97ACCB7-A558-4A9D-8005-2E7DFFB3D8D5}"/>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75" name="CuadroTexto 74">
            <a:extLst>
              <a:ext uri="{FF2B5EF4-FFF2-40B4-BE49-F238E27FC236}">
                <a16:creationId xmlns:a16="http://schemas.microsoft.com/office/drawing/2014/main" id="{4E89BD29-6883-44A9-8C9F-3969DDCAEE87}"/>
              </a:ext>
            </a:extLst>
          </p:cNvPr>
          <p:cNvSpPr txBox="1"/>
          <p:nvPr/>
        </p:nvSpPr>
        <p:spPr>
          <a:xfrm>
            <a:off x="6960447" y="3659129"/>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investigate</a:t>
            </a:r>
            <a:r>
              <a:rPr lang="es-CL" sz="1200" dirty="0">
                <a:solidFill>
                  <a:srgbClr val="565380"/>
                </a:solidFill>
                <a:latin typeface="Outfit Medium" pitchFamily="2" charset="0"/>
              </a:rPr>
              <a:t>!</a:t>
            </a:r>
          </a:p>
        </p:txBody>
      </p:sp>
      <p:sp>
        <p:nvSpPr>
          <p:cNvPr id="76" name="CuadroTexto 75">
            <a:extLst>
              <a:ext uri="{FF2B5EF4-FFF2-40B4-BE49-F238E27FC236}">
                <a16:creationId xmlns:a16="http://schemas.microsoft.com/office/drawing/2014/main" id="{6F5217F3-E2AE-43C8-9E24-7039A2622F32}"/>
              </a:ext>
            </a:extLst>
          </p:cNvPr>
          <p:cNvSpPr txBox="1"/>
          <p:nvPr/>
        </p:nvSpPr>
        <p:spPr>
          <a:xfrm>
            <a:off x="6960447" y="3995976"/>
            <a:ext cx="4494623" cy="1015663"/>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Have you ever heard of the greenhouse effect?</a:t>
            </a:r>
            <a:r>
              <a:rPr lang="es-MX" sz="1200" dirty="0">
                <a:solidFill>
                  <a:schemeClr val="tx1">
                    <a:lumMod val="65000"/>
                    <a:lumOff val="35000"/>
                  </a:schemeClr>
                </a:solidFill>
                <a:latin typeface="Outfit" pitchFamily="2" charset="0"/>
              </a:rPr>
              <a:t> </a:t>
            </a:r>
            <a:r>
              <a:rPr lang="en-US" sz="1200" dirty="0">
                <a:solidFill>
                  <a:schemeClr val="tx1">
                    <a:lumMod val="65000"/>
                    <a:lumOff val="35000"/>
                  </a:schemeClr>
                </a:solidFill>
                <a:latin typeface="Outfit" pitchFamily="2" charset="0"/>
              </a:rPr>
              <a:t>This is a phenomenon that occurs on Earth and allows life on our planet. Research the greenhouse effect and compare it to what you learned about greenhouses during this experiment.</a:t>
            </a:r>
          </a:p>
          <a:p>
            <a:pPr algn="just"/>
            <a:endParaRPr lang="es-MX" sz="1200" dirty="0">
              <a:solidFill>
                <a:schemeClr val="tx1">
                  <a:lumMod val="65000"/>
                  <a:lumOff val="35000"/>
                </a:schemeClr>
              </a:solidFill>
              <a:latin typeface="Outfit" pitchFamily="2" charset="0"/>
            </a:endParaRPr>
          </a:p>
        </p:txBody>
      </p:sp>
      <p:sp>
        <p:nvSpPr>
          <p:cNvPr id="77" name="CuadroTexto 76">
            <a:extLst>
              <a:ext uri="{FF2B5EF4-FFF2-40B4-BE49-F238E27FC236}">
                <a16:creationId xmlns:a16="http://schemas.microsoft.com/office/drawing/2014/main" id="{9BA49F63-D7F7-47CB-8AC8-2C7EFFB96CD9}"/>
              </a:ext>
            </a:extLst>
          </p:cNvPr>
          <p:cNvSpPr txBox="1"/>
          <p:nvPr/>
        </p:nvSpPr>
        <p:spPr>
          <a:xfrm>
            <a:off x="6960447" y="2333811"/>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78" name="CuadroTexto 77">
            <a:extLst>
              <a:ext uri="{FF2B5EF4-FFF2-40B4-BE49-F238E27FC236}">
                <a16:creationId xmlns:a16="http://schemas.microsoft.com/office/drawing/2014/main" id="{F76F29FB-310D-48C8-8FA1-3F22D6A3D410}"/>
              </a:ext>
            </a:extLst>
          </p:cNvPr>
          <p:cNvSpPr txBox="1"/>
          <p:nvPr/>
        </p:nvSpPr>
        <p:spPr>
          <a:xfrm>
            <a:off x="6960447" y="2620387"/>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other sensors could you use to conduct research in a greenhouse? Propose your study and incorporate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sensor to carry it out.</a:t>
            </a:r>
            <a:endParaRPr lang="es-MX" sz="1200"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8D827863-1543-E52F-4570-54ECCDC5D2BA}"/>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817EB019-8911-F3EB-28C4-809499AC5F77}"/>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3D0B5581-C693-3C49-2CA8-94F2593A227F}"/>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external and ambient temperature sensors of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to simultaneously measure the temperature inside and outside the greenhouse.</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812596"/>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to determine the temperature differences between the inside and outside of the greenhouse and to assess whether conditions varied between the two areas.</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845988"/>
            <a:ext cx="8372142" cy="738664"/>
          </a:xfrm>
          <a:prstGeom prst="rect">
            <a:avLst/>
          </a:prstGeom>
        </p:spPr>
        <p:txBody>
          <a:bodyPr wrap="square" anchor="ctr">
            <a:spAutoFit/>
          </a:bodyPr>
          <a:lstStyle/>
          <a:p>
            <a:pPr algn="just"/>
            <a:r>
              <a:rPr lang="en-US" sz="1400" dirty="0">
                <a:solidFill>
                  <a:schemeClr val="tx1">
                    <a:lumMod val="65000"/>
                    <a:lumOff val="35000"/>
                  </a:schemeClr>
                </a:solidFill>
                <a:latin typeface="Outfit Medium" pitchFamily="2" charset="0"/>
              </a:rPr>
              <a:t>We answered questions by analyzing our data. In addition, we established new variables and factors that could change in a greenhouse. Finally, we researched the greenhouse effect and its similarities to what we studied in this lesson.</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AA40FBEE-D5B9-49E0-B8F0-C8E857B43B4F}"/>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Greenhouse: What is a greenhouse?</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4"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5"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6"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6130721" y="65064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026C4E"/>
                </a:solidFill>
                <a:latin typeface="Outfit Medium" pitchFamily="2" charset="0"/>
              </a:rPr>
              <a:t>WHAT IS A GREENHOUSE?</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9"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886387" y="2211665"/>
            <a:ext cx="5209613" cy="332398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Grocery stores offer a wide variety of fruits and vegetables, but you might notice that some are out of season or originate from distant regions. Surprisingly, many of these crops can still be grown locally. How is this possible? One key factor is the use of </a:t>
            </a:r>
            <a:r>
              <a:rPr lang="en-US" sz="1400" b="1" dirty="0">
                <a:solidFill>
                  <a:schemeClr val="tx1">
                    <a:lumMod val="65000"/>
                    <a:lumOff val="35000"/>
                  </a:schemeClr>
                </a:solidFill>
                <a:latin typeface="Outfit" pitchFamily="2" charset="0"/>
              </a:rPr>
              <a:t>greenhouses</a:t>
            </a:r>
            <a:r>
              <a:rPr lang="en-US" sz="1400" dirty="0">
                <a:solidFill>
                  <a:schemeClr val="tx1">
                    <a:lumMod val="65000"/>
                    <a:lumOff val="35000"/>
                  </a:schemeClr>
                </a:solidFill>
                <a:latin typeface="Outfit" pitchFamily="2" charset="0"/>
              </a:rPr>
              <a:t>. These controlled environments create optimal conditions for plant growth, allowing for the cultivation of diverse species year-round. Greenhouses provide protection from harsh weather and pests, enabling farmers to produce fresh, high-quality produce regardless of the season.</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explore the environmental changes that take place inside a greenhouse, utilizing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temperature sensors to gather and analyze data.</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794487"/>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How does the temperature inside a greenhouse compare to the temperature outside?</a:t>
            </a: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4" name="Imagen 3">
            <a:extLst>
              <a:ext uri="{FF2B5EF4-FFF2-40B4-BE49-F238E27FC236}">
                <a16:creationId xmlns:a16="http://schemas.microsoft.com/office/drawing/2014/main" id="{B77167F9-9A22-4241-B827-7FAE44DBDA91}"/>
              </a:ext>
            </a:extLst>
          </p:cNvPr>
          <p:cNvPicPr>
            <a:picLocks noChangeAspect="1"/>
          </p:cNvPicPr>
          <p:nvPr/>
        </p:nvPicPr>
        <p:blipFill rotWithShape="1">
          <a:blip r:embed="rId7">
            <a:extLst>
              <a:ext uri="{28A0092B-C50C-407E-A947-70E740481C1C}">
                <a14:useLocalDpi xmlns:a14="http://schemas.microsoft.com/office/drawing/2010/main" val="0"/>
              </a:ext>
            </a:extLst>
          </a:blip>
          <a:srcRect l="5506" r="5517"/>
          <a:stretch/>
        </p:blipFill>
        <p:spPr>
          <a:xfrm>
            <a:off x="6447680" y="1597589"/>
            <a:ext cx="4690412" cy="3789854"/>
          </a:xfrm>
          <a:prstGeom prst="round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26169845-1B70-49A0-8A88-F2A9E974FC18}"/>
              </a:ext>
            </a:extLst>
          </p:cNvPr>
          <p:cNvSpPr/>
          <p:nvPr/>
        </p:nvSpPr>
        <p:spPr>
          <a:xfrm>
            <a:off x="6260794" y="1659645"/>
            <a:ext cx="4713081" cy="473153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350936"/>
            <a:ext cx="4979504" cy="2031325"/>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Before starting the experiment, you need to build a small greenhouse for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 If your school already has a greenhouse, that's even better!</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You will measure the temperature inside the greenhouse using the ambient temperature sensor, and the outside temperature will be measured by connecting the external temperature probe. This way you will make simultaneous measurements and can compare the changes.</a:t>
            </a:r>
            <a:endParaRPr lang="es-CL" sz="1400" dirty="0">
              <a:solidFill>
                <a:schemeClr val="tx1">
                  <a:lumMod val="65000"/>
                  <a:lumOff val="35000"/>
                </a:schemeClr>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17" name="Grupo 16">
            <a:extLst>
              <a:ext uri="{FF2B5EF4-FFF2-40B4-BE49-F238E27FC236}">
                <a16:creationId xmlns:a16="http://schemas.microsoft.com/office/drawing/2014/main" id="{53DA5D5B-E24A-4383-80BD-1CD3B7403B8C}"/>
              </a:ext>
            </a:extLst>
          </p:cNvPr>
          <p:cNvGrpSpPr/>
          <p:nvPr/>
        </p:nvGrpSpPr>
        <p:grpSpPr>
          <a:xfrm>
            <a:off x="951703" y="1589244"/>
            <a:ext cx="4482446" cy="442980"/>
            <a:chOff x="951703" y="1589244"/>
            <a:chExt cx="4084531" cy="442980"/>
          </a:xfrm>
        </p:grpSpPr>
        <p:sp>
          <p:nvSpPr>
            <p:cNvPr id="18" name="Rectángulo: esquinas redondeadas 17">
              <a:extLst>
                <a:ext uri="{FF2B5EF4-FFF2-40B4-BE49-F238E27FC236}">
                  <a16:creationId xmlns:a16="http://schemas.microsoft.com/office/drawing/2014/main" id="{0085AF91-207B-4E5F-93F4-7B247B24C9E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9" name="Elipse 18">
              <a:extLst>
                <a:ext uri="{FF2B5EF4-FFF2-40B4-BE49-F238E27FC236}">
                  <a16:creationId xmlns:a16="http://schemas.microsoft.com/office/drawing/2014/main" id="{F0E3689E-8E65-4BD7-B303-C9AB46399F30}"/>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3" name="Imagen 2" descr="Gráfico, Gráfico radial&#10;&#10;Descripción generada automáticamente">
            <a:extLst>
              <a:ext uri="{FF2B5EF4-FFF2-40B4-BE49-F238E27FC236}">
                <a16:creationId xmlns:a16="http://schemas.microsoft.com/office/drawing/2014/main" id="{81F9CF8B-9B74-BB15-3B3B-8DD0EEF7DC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56331" y="2350936"/>
            <a:ext cx="3743415" cy="3288246"/>
          </a:xfrm>
          <a:prstGeom prst="rect">
            <a:avLst/>
          </a:prstGeom>
        </p:spPr>
      </p:pic>
      <p:pic>
        <p:nvPicPr>
          <p:cNvPr id="4" name="Imagen 3">
            <a:extLst>
              <a:ext uri="{FF2B5EF4-FFF2-40B4-BE49-F238E27FC236}">
                <a16:creationId xmlns:a16="http://schemas.microsoft.com/office/drawing/2014/main" id="{A56DB231-F8C9-70D9-A12F-DD04AB5C718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26447" y="4510803"/>
            <a:ext cx="947428" cy="947428"/>
          </a:xfrm>
          <a:prstGeom prst="rect">
            <a:avLst/>
          </a:prstGeom>
        </p:spPr>
      </p:pic>
      <p:pic>
        <p:nvPicPr>
          <p:cNvPr id="6" name="Imagen 5">
            <a:extLst>
              <a:ext uri="{FF2B5EF4-FFF2-40B4-BE49-F238E27FC236}">
                <a16:creationId xmlns:a16="http://schemas.microsoft.com/office/drawing/2014/main" id="{D9F82D32-0E7B-2667-E43F-36AE5036FA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9576" y="3563375"/>
            <a:ext cx="951538" cy="960295"/>
          </a:xfrm>
          <a:prstGeom prst="rect">
            <a:avLst/>
          </a:prstGeom>
        </p:spPr>
      </p:pic>
    </p:spTree>
    <p:extLst>
      <p:ext uri="{BB962C8B-B14F-4D97-AF65-F5344CB8AC3E}">
        <p14:creationId xmlns:p14="http://schemas.microsoft.com/office/powerpoint/2010/main" val="8264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esquinas redondeadas 36">
            <a:extLst>
              <a:ext uri="{FF2B5EF4-FFF2-40B4-BE49-F238E27FC236}">
                <a16:creationId xmlns:a16="http://schemas.microsoft.com/office/drawing/2014/main" id="{8ECD3FD3-4B0C-401A-B6C3-D566783DA307}"/>
              </a:ext>
            </a:extLst>
          </p:cNvPr>
          <p:cNvSpPr/>
          <p:nvPr/>
        </p:nvSpPr>
        <p:spPr>
          <a:xfrm>
            <a:off x="7958472" y="2344115"/>
            <a:ext cx="3285335" cy="4269991"/>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ángulo: esquinas redondeadas 35">
            <a:extLst>
              <a:ext uri="{FF2B5EF4-FFF2-40B4-BE49-F238E27FC236}">
                <a16:creationId xmlns:a16="http://schemas.microsoft.com/office/drawing/2014/main" id="{C7E7DC3D-3B55-4879-BC2B-DAEE68CED45A}"/>
              </a:ext>
            </a:extLst>
          </p:cNvPr>
          <p:cNvSpPr/>
          <p:nvPr/>
        </p:nvSpPr>
        <p:spPr>
          <a:xfrm>
            <a:off x="948188" y="2295525"/>
            <a:ext cx="3285335" cy="4269991"/>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ángulo: esquinas redondeadas 34">
            <a:extLst>
              <a:ext uri="{FF2B5EF4-FFF2-40B4-BE49-F238E27FC236}">
                <a16:creationId xmlns:a16="http://schemas.microsoft.com/office/drawing/2014/main" id="{6E3DAC23-30E4-4021-816E-81A61FDC8765}"/>
              </a:ext>
            </a:extLst>
          </p:cNvPr>
          <p:cNvSpPr/>
          <p:nvPr/>
        </p:nvSpPr>
        <p:spPr>
          <a:xfrm>
            <a:off x="4453330" y="2295525"/>
            <a:ext cx="3285335" cy="4269991"/>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22" name="CuadroTexto 21">
            <a:extLst>
              <a:ext uri="{FF2B5EF4-FFF2-40B4-BE49-F238E27FC236}">
                <a16:creationId xmlns:a16="http://schemas.microsoft.com/office/drawing/2014/main" id="{1B7716C0-FFAD-4340-9004-96C386342D43}"/>
              </a:ext>
            </a:extLst>
          </p:cNvPr>
          <p:cNvSpPr txBox="1"/>
          <p:nvPr/>
        </p:nvSpPr>
        <p:spPr>
          <a:xfrm>
            <a:off x="1229488" y="3249049"/>
            <a:ext cx="2700000" cy="95410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To build your greenhouse, you can create a pyramid with a square base using 5x5 mm modeling sticks or a similar material.</a:t>
            </a:r>
            <a:endParaRPr lang="es-CL" sz="1400"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E3399D06-A0EE-4A00-82E1-502CE0FE65FF}"/>
              </a:ext>
            </a:extLst>
          </p:cNvPr>
          <p:cNvSpPr txBox="1"/>
          <p:nvPr/>
        </p:nvSpPr>
        <p:spPr>
          <a:xfrm>
            <a:off x="4734629" y="3249049"/>
            <a:ext cx="2700000" cy="1384995"/>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All the sticks that make up the pyramid should be of the same length, about 25 cm approximately, and you can join them together using silicone, clear tape or paper tape.</a:t>
            </a:r>
            <a:endParaRPr lang="es-ES" sz="1400" dirty="0">
              <a:solidFill>
                <a:schemeClr val="tx1">
                  <a:lumMod val="65000"/>
                  <a:lumOff val="35000"/>
                </a:schemeClr>
              </a:solidFill>
              <a:latin typeface="Outfit" pitchFamily="2" charset="0"/>
            </a:endParaRPr>
          </a:p>
        </p:txBody>
      </p:sp>
      <p:sp>
        <p:nvSpPr>
          <p:cNvPr id="33" name="CuadroTexto 32">
            <a:extLst>
              <a:ext uri="{FF2B5EF4-FFF2-40B4-BE49-F238E27FC236}">
                <a16:creationId xmlns:a16="http://schemas.microsoft.com/office/drawing/2014/main" id="{546F3CCD-91CC-4BCD-8FC7-12BC653A6E25}"/>
              </a:ext>
            </a:extLst>
          </p:cNvPr>
          <p:cNvSpPr txBox="1"/>
          <p:nvPr/>
        </p:nvSpPr>
        <p:spPr>
          <a:xfrm>
            <a:off x="8262507" y="3249049"/>
            <a:ext cx="2700000" cy="1169551"/>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Once the pyramid is assembled, line all its sides with thick transparent nylon, leaving an opening to insert the sensor and remove the temperature probe.</a:t>
            </a:r>
            <a:endParaRPr lang="es-CL" sz="1400" dirty="0">
              <a:solidFill>
                <a:schemeClr val="tx1">
                  <a:lumMod val="65000"/>
                  <a:lumOff val="35000"/>
                </a:schemeClr>
              </a:solidFill>
              <a:latin typeface="Outfit" pitchFamily="2" charset="0"/>
            </a:endParaRPr>
          </a:p>
        </p:txBody>
      </p:sp>
      <p:grpSp>
        <p:nvGrpSpPr>
          <p:cNvPr id="28" name="Grupo 27">
            <a:extLst>
              <a:ext uri="{FF2B5EF4-FFF2-40B4-BE49-F238E27FC236}">
                <a16:creationId xmlns:a16="http://schemas.microsoft.com/office/drawing/2014/main" id="{197A9E7C-F6F8-4550-8526-DF5E94E8E624}"/>
              </a:ext>
            </a:extLst>
          </p:cNvPr>
          <p:cNvGrpSpPr/>
          <p:nvPr/>
        </p:nvGrpSpPr>
        <p:grpSpPr>
          <a:xfrm>
            <a:off x="5742645" y="2424392"/>
            <a:ext cx="695790" cy="695790"/>
            <a:chOff x="2072276" y="1848077"/>
            <a:chExt cx="676048" cy="676048"/>
          </a:xfrm>
        </p:grpSpPr>
        <p:sp>
          <p:nvSpPr>
            <p:cNvPr id="29" name="Elipse 28">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4" name="Elipse 33">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569FA8"/>
                  </a:solidFill>
                  <a:latin typeface="Outfit Medium" pitchFamily="2" charset="0"/>
                </a:rPr>
                <a:t>2</a:t>
              </a:r>
              <a:endParaRPr lang="es-CL" b="1" dirty="0">
                <a:solidFill>
                  <a:srgbClr val="569FA8"/>
                </a:solidFill>
                <a:latin typeface="Outfit Medium" pitchFamily="2" charset="0"/>
              </a:endParaRPr>
            </a:p>
          </p:txBody>
        </p:sp>
      </p:grpSp>
      <p:grpSp>
        <p:nvGrpSpPr>
          <p:cNvPr id="2" name="Grupo 1">
            <a:extLst>
              <a:ext uri="{FF2B5EF4-FFF2-40B4-BE49-F238E27FC236}">
                <a16:creationId xmlns:a16="http://schemas.microsoft.com/office/drawing/2014/main" id="{5E4A6B59-B6CD-2B06-9309-C28D9F9FEB10}"/>
              </a:ext>
            </a:extLst>
          </p:cNvPr>
          <p:cNvGrpSpPr/>
          <p:nvPr/>
        </p:nvGrpSpPr>
        <p:grpSpPr>
          <a:xfrm>
            <a:off x="2242961" y="2459087"/>
            <a:ext cx="695790" cy="695790"/>
            <a:chOff x="2072276" y="1848077"/>
            <a:chExt cx="676048" cy="676048"/>
          </a:xfrm>
        </p:grpSpPr>
        <p:sp>
          <p:nvSpPr>
            <p:cNvPr id="3" name="Elipse 2">
              <a:extLst>
                <a:ext uri="{FF2B5EF4-FFF2-40B4-BE49-F238E27FC236}">
                  <a16:creationId xmlns:a16="http://schemas.microsoft.com/office/drawing/2014/main" id="{CDE6014D-52F6-87BC-BD20-A7BA469C77DF}"/>
                </a:ext>
              </a:extLst>
            </p:cNvPr>
            <p:cNvSpPr/>
            <p:nvPr/>
          </p:nvSpPr>
          <p:spPr>
            <a:xfrm>
              <a:off x="2072276" y="1848077"/>
              <a:ext cx="676048" cy="676048"/>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 name="Elipse 3">
              <a:extLst>
                <a:ext uri="{FF2B5EF4-FFF2-40B4-BE49-F238E27FC236}">
                  <a16:creationId xmlns:a16="http://schemas.microsoft.com/office/drawing/2014/main" id="{6D76B331-20A0-D7CF-07FD-36ABBE8B40A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569FA8"/>
                  </a:solidFill>
                  <a:latin typeface="Outfit Medium" pitchFamily="2" charset="0"/>
                </a:rPr>
                <a:t>1</a:t>
              </a:r>
              <a:endParaRPr lang="es-CL" b="1" dirty="0">
                <a:solidFill>
                  <a:srgbClr val="569FA8"/>
                </a:solidFill>
                <a:latin typeface="Outfit Medium" pitchFamily="2" charset="0"/>
              </a:endParaRPr>
            </a:p>
          </p:txBody>
        </p:sp>
      </p:grpSp>
      <p:grpSp>
        <p:nvGrpSpPr>
          <p:cNvPr id="5" name="Grupo 4">
            <a:extLst>
              <a:ext uri="{FF2B5EF4-FFF2-40B4-BE49-F238E27FC236}">
                <a16:creationId xmlns:a16="http://schemas.microsoft.com/office/drawing/2014/main" id="{7020E62F-5E61-07BC-8055-B539434D6905}"/>
              </a:ext>
            </a:extLst>
          </p:cNvPr>
          <p:cNvGrpSpPr/>
          <p:nvPr/>
        </p:nvGrpSpPr>
        <p:grpSpPr>
          <a:xfrm>
            <a:off x="9253249" y="2455505"/>
            <a:ext cx="695790" cy="695790"/>
            <a:chOff x="2072276" y="1848077"/>
            <a:chExt cx="676048" cy="676048"/>
          </a:xfrm>
        </p:grpSpPr>
        <p:sp>
          <p:nvSpPr>
            <p:cNvPr id="6" name="Elipse 5">
              <a:extLst>
                <a:ext uri="{FF2B5EF4-FFF2-40B4-BE49-F238E27FC236}">
                  <a16:creationId xmlns:a16="http://schemas.microsoft.com/office/drawing/2014/main" id="{294BB956-96AE-E8CA-37A0-594A48DA5D15}"/>
                </a:ext>
              </a:extLst>
            </p:cNvPr>
            <p:cNvSpPr/>
            <p:nvPr/>
          </p:nvSpPr>
          <p:spPr>
            <a:xfrm>
              <a:off x="2072276" y="1848077"/>
              <a:ext cx="676048" cy="676048"/>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7" name="Elipse 6">
              <a:extLst>
                <a:ext uri="{FF2B5EF4-FFF2-40B4-BE49-F238E27FC236}">
                  <a16:creationId xmlns:a16="http://schemas.microsoft.com/office/drawing/2014/main" id="{863742A0-6783-4AA8-78E6-0C0BDB37D90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569FA8"/>
                  </a:solidFill>
                  <a:latin typeface="Outfit Medium" pitchFamily="2" charset="0"/>
                </a:rPr>
                <a:t>3</a:t>
              </a:r>
              <a:endParaRPr lang="es-CL" b="1" dirty="0">
                <a:solidFill>
                  <a:srgbClr val="569FA8"/>
                </a:solidFill>
                <a:latin typeface="Outfit Medium" pitchFamily="2" charset="0"/>
              </a:endParaRPr>
            </a:p>
          </p:txBody>
        </p:sp>
      </p:grpSp>
      <p:pic>
        <p:nvPicPr>
          <p:cNvPr id="9" name="Imagen 8" descr="Forma&#10;&#10;Descripción generada automáticamente">
            <a:extLst>
              <a:ext uri="{FF2B5EF4-FFF2-40B4-BE49-F238E27FC236}">
                <a16:creationId xmlns:a16="http://schemas.microsoft.com/office/drawing/2014/main" id="{785FD9C6-84CF-81B7-BA06-650D94B8914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66855" y="4780782"/>
            <a:ext cx="1635548" cy="1575777"/>
          </a:xfrm>
          <a:prstGeom prst="rect">
            <a:avLst/>
          </a:prstGeom>
        </p:spPr>
      </p:pic>
      <p:pic>
        <p:nvPicPr>
          <p:cNvPr id="11" name="Imagen 10" descr="Gráfico&#10;&#10;Descripción generada automáticamente con confianza media">
            <a:extLst>
              <a:ext uri="{FF2B5EF4-FFF2-40B4-BE49-F238E27FC236}">
                <a16:creationId xmlns:a16="http://schemas.microsoft.com/office/drawing/2014/main" id="{91A0CC5B-871D-1AE3-EC2C-0AEE26D55B7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794733" y="4780782"/>
            <a:ext cx="1635548" cy="1575777"/>
          </a:xfrm>
          <a:prstGeom prst="rect">
            <a:avLst/>
          </a:prstGeom>
        </p:spPr>
      </p:pic>
      <p:pic>
        <p:nvPicPr>
          <p:cNvPr id="13" name="Imagen 12" descr="Imagen que contiene cerca, tabla, hecho de madera, parado&#10;&#10;Descripción generada automáticamente">
            <a:extLst>
              <a:ext uri="{FF2B5EF4-FFF2-40B4-BE49-F238E27FC236}">
                <a16:creationId xmlns:a16="http://schemas.microsoft.com/office/drawing/2014/main" id="{8F84DF37-577D-0CED-03BC-5EB7BE64C3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4422">
            <a:off x="2041845" y="4433179"/>
            <a:ext cx="972740" cy="1877889"/>
          </a:xfrm>
          <a:prstGeom prst="rect">
            <a:avLst/>
          </a:prstGeom>
        </p:spPr>
      </p:pic>
    </p:spTree>
    <p:extLst>
      <p:ext uri="{BB962C8B-B14F-4D97-AF65-F5344CB8AC3E}">
        <p14:creationId xmlns:p14="http://schemas.microsoft.com/office/powerpoint/2010/main" val="395049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08EAD23D-5B5E-4EFD-94FD-8F7E5028FF83}"/>
              </a:ext>
            </a:extLst>
          </p:cNvPr>
          <p:cNvSpPr/>
          <p:nvPr/>
        </p:nvSpPr>
        <p:spPr>
          <a:xfrm>
            <a:off x="951703" y="3429000"/>
            <a:ext cx="4887036" cy="1108872"/>
          </a:xfrm>
          <a:prstGeom prst="roundRect">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Imagen 14">
            <a:extLst>
              <a:ext uri="{FF2B5EF4-FFF2-40B4-BE49-F238E27FC236}">
                <a16:creationId xmlns:a16="http://schemas.microsoft.com/office/drawing/2014/main" id="{CF5D17E0-EB6B-486A-B47C-0E9F2DA11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263" y="1358475"/>
            <a:ext cx="4659290" cy="503400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11049" y="3721826"/>
            <a:ext cx="4568344"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Connect the external Temperature probe to the</a:t>
            </a:r>
          </a:p>
          <a:p>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back input.</a:t>
            </a:r>
            <a:endParaRPr lang="es-MX" sz="1400" dirty="0">
              <a:solidFill>
                <a:schemeClr val="tx1">
                  <a:lumMod val="65000"/>
                  <a:lumOff val="35000"/>
                </a:schemeClr>
              </a:solidFill>
              <a:latin typeface="Outfit" pitchFamily="2" charset="0"/>
            </a:endParaRPr>
          </a:p>
        </p:txBody>
      </p:sp>
      <p:cxnSp>
        <p:nvCxnSpPr>
          <p:cNvPr id="3" name="Conector recto de flecha 2"/>
          <p:cNvCxnSpPr>
            <a:cxnSpLocks/>
            <a:stCxn id="20" idx="3"/>
          </p:cNvCxnSpPr>
          <p:nvPr/>
        </p:nvCxnSpPr>
        <p:spPr>
          <a:xfrm flipV="1">
            <a:off x="5838739" y="3828316"/>
            <a:ext cx="1154914" cy="15512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884651" y="3134757"/>
            <a:ext cx="752817"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o 16">
            <a:extLst>
              <a:ext uri="{FF2B5EF4-FFF2-40B4-BE49-F238E27FC236}">
                <a16:creationId xmlns:a16="http://schemas.microsoft.com/office/drawing/2014/main" id="{9FF6014D-019A-4586-AF94-82487A502475}"/>
              </a:ext>
            </a:extLst>
          </p:cNvPr>
          <p:cNvGrpSpPr/>
          <p:nvPr/>
        </p:nvGrpSpPr>
        <p:grpSpPr>
          <a:xfrm>
            <a:off x="951703" y="1589244"/>
            <a:ext cx="4482446" cy="442980"/>
            <a:chOff x="951703" y="1589244"/>
            <a:chExt cx="4084531" cy="442980"/>
          </a:xfrm>
        </p:grpSpPr>
        <p:sp>
          <p:nvSpPr>
            <p:cNvPr id="18" name="Rectángulo: esquinas redondeadas 17">
              <a:extLst>
                <a:ext uri="{FF2B5EF4-FFF2-40B4-BE49-F238E27FC236}">
                  <a16:creationId xmlns:a16="http://schemas.microsoft.com/office/drawing/2014/main" id="{DB5C63C6-64B4-4759-8598-D9DE4ED2674A}"/>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9" name="Elipse 18">
              <a:extLst>
                <a:ext uri="{FF2B5EF4-FFF2-40B4-BE49-F238E27FC236}">
                  <a16:creationId xmlns:a16="http://schemas.microsoft.com/office/drawing/2014/main" id="{AA8898D0-D8D7-4897-9240-7548870225E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412559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Imagen 1" descr="Imagen que contiene objeto, reloj&#10;&#10;Descripción generada automáticamente">
            <a:extLst>
              <a:ext uri="{FF2B5EF4-FFF2-40B4-BE49-F238E27FC236}">
                <a16:creationId xmlns:a16="http://schemas.microsoft.com/office/drawing/2014/main" id="{0E49795B-50DD-7C2D-1E50-A953AEEEE7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5732" y="2640866"/>
            <a:ext cx="3072139" cy="3074784"/>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Go to the SCIENCE section and then to DATA LOGGER.</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415719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descr="Diagrama&#10;&#10;Descripción generada automáticamente">
            <a:extLst>
              <a:ext uri="{FF2B5EF4-FFF2-40B4-BE49-F238E27FC236}">
                <a16:creationId xmlns:a16="http://schemas.microsoft.com/office/drawing/2014/main" id="{5646365C-A093-2C50-4145-F4D9E573FC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9388" y="2497947"/>
            <a:ext cx="2746750" cy="3775342"/>
          </a:xfrm>
          <a:prstGeom prst="rect">
            <a:avLst/>
          </a:prstGeom>
        </p:spPr>
      </p:pic>
      <p:sp>
        <p:nvSpPr>
          <p:cNvPr id="198" name="Google Shape;198;p7"/>
          <p:cNvSpPr txBox="1"/>
          <p:nvPr/>
        </p:nvSpPr>
        <p:spPr>
          <a:xfrm>
            <a:off x="2357612" y="2988630"/>
            <a:ext cx="344529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you will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sz="1400" dirty="0">
                <a:solidFill>
                  <a:schemeClr val="tx1">
                    <a:lumMod val="75000"/>
                    <a:lumOff val="25000"/>
                  </a:schemeClr>
                </a:solidFill>
                <a:latin typeface="Outfit" pitchFamily="2" charset="0"/>
              </a:rPr>
              <a:t>The sensor you will use for this activity is the </a:t>
            </a:r>
            <a:r>
              <a:rPr lang="en-US" sz="1400" b="1" dirty="0">
                <a:solidFill>
                  <a:srgbClr val="026C4E"/>
                </a:solidFill>
                <a:latin typeface="Outfit" pitchFamily="2" charset="0"/>
              </a:rPr>
              <a:t>external temperature </a:t>
            </a:r>
            <a:r>
              <a:rPr lang="en-US" sz="1400" dirty="0">
                <a:solidFill>
                  <a:schemeClr val="tx1">
                    <a:lumMod val="75000"/>
                    <a:lumOff val="25000"/>
                  </a:schemeClr>
                </a:solidFill>
                <a:latin typeface="Outfit" pitchFamily="2" charset="0"/>
              </a:rPr>
              <a:t>sensor and the</a:t>
            </a:r>
          </a:p>
          <a:p>
            <a:r>
              <a:rPr lang="en-US" sz="1400" b="1" dirty="0">
                <a:solidFill>
                  <a:srgbClr val="026C4E"/>
                </a:solidFill>
                <a:latin typeface="Outfit" pitchFamily="2" charset="0"/>
              </a:rPr>
              <a:t>ambient temperature </a:t>
            </a:r>
            <a:r>
              <a:rPr lang="en-US" sz="1400" dirty="0">
                <a:solidFill>
                  <a:schemeClr val="tx1">
                    <a:lumMod val="75000"/>
                    <a:lumOff val="25000"/>
                  </a:schemeClr>
                </a:solidFill>
                <a:latin typeface="Outfit" pitchFamily="2" charset="0"/>
              </a:rPr>
              <a:t>sensor and you will set them to take </a:t>
            </a:r>
            <a:r>
              <a:rPr lang="en-US" sz="1400" b="1" dirty="0">
                <a:solidFill>
                  <a:srgbClr val="026C4E"/>
                </a:solidFill>
                <a:latin typeface="Outfit" pitchFamily="2" charset="0"/>
              </a:rPr>
              <a:t>1 sample per second (1/sec) </a:t>
            </a:r>
            <a:r>
              <a:rPr lang="en-US" sz="1400" dirty="0">
                <a:solidFill>
                  <a:schemeClr val="tx1">
                    <a:lumMod val="75000"/>
                    <a:lumOff val="25000"/>
                  </a:schemeClr>
                </a:solidFill>
                <a:latin typeface="Outfit" pitchFamily="2" charset="0"/>
              </a:rPr>
              <a:t>for a total of 10000 samples</a:t>
            </a:r>
            <a:r>
              <a:rPr lang="en-US" sz="1400" dirty="0">
                <a:latin typeface="Outfit" pitchFamily="2" charset="0"/>
              </a:rPr>
              <a:t>.</a:t>
            </a:r>
          </a:p>
          <a:p>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n-US" sz="1400" dirty="0">
                <a:solidFill>
                  <a:srgbClr val="565380"/>
                </a:solidFill>
                <a:latin typeface="Outfit Medium" pitchFamily="2" charset="0"/>
                <a:ea typeface="Arial"/>
                <a:cs typeface="Arial"/>
                <a:sym typeface="Arial"/>
              </a:rPr>
              <a:t>Configuration of the </a:t>
            </a:r>
            <a:r>
              <a:rPr lang="en-US" sz="1400" dirty="0" err="1">
                <a:solidFill>
                  <a:srgbClr val="565380"/>
                </a:solidFill>
                <a:latin typeface="Outfit Medium" pitchFamily="2" charset="0"/>
                <a:ea typeface="Arial"/>
                <a:cs typeface="Arial"/>
                <a:sym typeface="Arial"/>
              </a:rPr>
              <a:t>XploriLab</a:t>
            </a:r>
            <a:r>
              <a:rPr lang="en-US" sz="1400" dirty="0">
                <a:solidFill>
                  <a:srgbClr val="565380"/>
                </a:solidFill>
                <a:latin typeface="Outfit Medium" pitchFamily="2" charset="0"/>
                <a:ea typeface="Arial"/>
                <a:cs typeface="Arial"/>
                <a:sym typeface="Arial"/>
              </a:rPr>
              <a:t> software</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8576217" y="3634497"/>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grpSp>
        <p:nvGrpSpPr>
          <p:cNvPr id="5" name="Google Shape;215;p7">
            <a:extLst>
              <a:ext uri="{FF2B5EF4-FFF2-40B4-BE49-F238E27FC236}">
                <a16:creationId xmlns:a16="http://schemas.microsoft.com/office/drawing/2014/main" id="{B87E6CE0-47FC-DD11-B5CA-6BAA2CFF6D9B}"/>
              </a:ext>
            </a:extLst>
          </p:cNvPr>
          <p:cNvGrpSpPr/>
          <p:nvPr/>
        </p:nvGrpSpPr>
        <p:grpSpPr>
          <a:xfrm>
            <a:off x="9842574" y="3634497"/>
            <a:ext cx="246488" cy="256763"/>
            <a:chOff x="4113322" y="5382890"/>
            <a:chExt cx="357406" cy="372304"/>
          </a:xfrm>
        </p:grpSpPr>
        <p:sp>
          <p:nvSpPr>
            <p:cNvPr id="6" name="Google Shape;216;p7">
              <a:extLst>
                <a:ext uri="{FF2B5EF4-FFF2-40B4-BE49-F238E27FC236}">
                  <a16:creationId xmlns:a16="http://schemas.microsoft.com/office/drawing/2014/main" id="{4AD9B579-3DBE-5819-6AAB-D82CD910C0A4}"/>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7" name="Google Shape;217;p7">
              <a:extLst>
                <a:ext uri="{FF2B5EF4-FFF2-40B4-BE49-F238E27FC236}">
                  <a16:creationId xmlns:a16="http://schemas.microsoft.com/office/drawing/2014/main" id="{9A4A4083-93E3-2458-5D7B-D6932C31E112}"/>
                </a:ext>
              </a:extLst>
            </p:cNvPr>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Tree>
    <p:extLst>
      <p:ext uri="{BB962C8B-B14F-4D97-AF65-F5344CB8AC3E}">
        <p14:creationId xmlns:p14="http://schemas.microsoft.com/office/powerpoint/2010/main" val="263440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4EE443AA-401A-43DF-A018-CD66322F9D81}"/>
              </a:ext>
            </a:extLst>
          </p:cNvPr>
          <p:cNvSpPr/>
          <p:nvPr/>
        </p:nvSpPr>
        <p:spPr>
          <a:xfrm>
            <a:off x="951704" y="3016382"/>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28865"/>
            <a:ext cx="10517764" cy="523220"/>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Place the greenhouse directly in the sun and start measuring the temperature inside and outside the greenhouse using the ambient and outside temperature sensors, respectively.</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45" name="Imagen 44">
            <a:extLst>
              <a:ext uri="{FF2B5EF4-FFF2-40B4-BE49-F238E27FC236}">
                <a16:creationId xmlns:a16="http://schemas.microsoft.com/office/drawing/2014/main" id="{97773088-FCAE-4B80-8840-C602F0F41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458" y="3172923"/>
            <a:ext cx="1137671" cy="1137671"/>
          </a:xfrm>
          <a:prstGeom prst="rect">
            <a:avLst/>
          </a:prstGeom>
        </p:spPr>
      </p:pic>
      <p:pic>
        <p:nvPicPr>
          <p:cNvPr id="4" name="Imagen 3">
            <a:extLst>
              <a:ext uri="{FF2B5EF4-FFF2-40B4-BE49-F238E27FC236}">
                <a16:creationId xmlns:a16="http://schemas.microsoft.com/office/drawing/2014/main" id="{7A1369F1-51FD-42F6-84AF-758819BC4B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882" y="4996405"/>
            <a:ext cx="1127297" cy="1137671"/>
          </a:xfrm>
          <a:prstGeom prst="rect">
            <a:avLst/>
          </a:prstGeom>
        </p:spPr>
      </p:pic>
      <p:sp>
        <p:nvSpPr>
          <p:cNvPr id="2" name="Rectángulo 1"/>
          <p:cNvSpPr/>
          <p:nvPr/>
        </p:nvSpPr>
        <p:spPr>
          <a:xfrm>
            <a:off x="7247832" y="3172923"/>
            <a:ext cx="1283855" cy="23461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CF5D17E0-EB6B-486A-B47C-0E9F2DA1129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359172" y="3391062"/>
            <a:ext cx="2470671" cy="2669370"/>
          </a:xfrm>
          <a:prstGeom prst="rect">
            <a:avLst/>
          </a:prstGeom>
        </p:spPr>
      </p:pic>
      <p:pic>
        <p:nvPicPr>
          <p:cNvPr id="3" name="Imagen 2"/>
          <p:cNvPicPr>
            <a:picLocks noChangeAspect="1"/>
          </p:cNvPicPr>
          <p:nvPr/>
        </p:nvPicPr>
        <p:blipFill>
          <a:blip r:embed="rId10"/>
          <a:stretch>
            <a:fillRect/>
          </a:stretch>
        </p:blipFill>
        <p:spPr>
          <a:xfrm>
            <a:off x="6210586" y="4117923"/>
            <a:ext cx="4553890" cy="1770484"/>
          </a:xfrm>
          <a:prstGeom prst="rect">
            <a:avLst/>
          </a:prstGeom>
        </p:spPr>
      </p:pic>
      <p:sp>
        <p:nvSpPr>
          <p:cNvPr id="19" name="Rectángulo 18"/>
          <p:cNvSpPr/>
          <p:nvPr/>
        </p:nvSpPr>
        <p:spPr>
          <a:xfrm>
            <a:off x="6797013" y="3442628"/>
            <a:ext cx="3381036" cy="523220"/>
          </a:xfrm>
          <a:prstGeom prst="rect">
            <a:avLst/>
          </a:prstGeom>
        </p:spPr>
        <p:txBody>
          <a:bodyPr wrap="square">
            <a:spAutoFit/>
          </a:bodyPr>
          <a:lstStyle/>
          <a:p>
            <a:pPr algn="ctr"/>
            <a:r>
              <a:rPr lang="en-US" sz="1400" b="1" dirty="0">
                <a:solidFill>
                  <a:srgbClr val="026C4E"/>
                </a:solidFill>
                <a:latin typeface="Outfit Medium" pitchFamily="2" charset="0"/>
              </a:rPr>
              <a:t>INDOOR AND OUTDOOR GREENHOUSE TEMPERATURE GRAPH</a:t>
            </a:r>
            <a:endParaRPr lang="es-MX" sz="1400" b="1" dirty="0">
              <a:solidFill>
                <a:srgbClr val="026C4E"/>
              </a:solidFill>
              <a:latin typeface="Outfit Medium" pitchFamily="2" charset="0"/>
            </a:endParaRPr>
          </a:p>
        </p:txBody>
      </p:sp>
      <p:sp>
        <p:nvSpPr>
          <p:cNvPr id="5" name="CuadroTexto 4"/>
          <p:cNvSpPr txBox="1"/>
          <p:nvPr/>
        </p:nvSpPr>
        <p:spPr>
          <a:xfrm>
            <a:off x="1978974" y="3418592"/>
            <a:ext cx="1397386" cy="646331"/>
          </a:xfrm>
          <a:prstGeom prst="rect">
            <a:avLst/>
          </a:prstGeom>
          <a:noFill/>
        </p:spPr>
        <p:txBody>
          <a:bodyPr wrap="square" rtlCol="0">
            <a:spAutoFit/>
          </a:bodyPr>
          <a:lstStyle/>
          <a:p>
            <a:r>
              <a:rPr lang="en-US" sz="1200" dirty="0">
                <a:solidFill>
                  <a:srgbClr val="026C4E"/>
                </a:solidFill>
                <a:latin typeface="Outfit" pitchFamily="2" charset="0"/>
              </a:rPr>
              <a:t>It is used for the outside T° of the greenhouse.</a:t>
            </a:r>
            <a:endParaRPr lang="es-CL" sz="1200" dirty="0">
              <a:solidFill>
                <a:srgbClr val="026C4E"/>
              </a:solidFill>
              <a:latin typeface="Outfit" pitchFamily="2" charset="0"/>
            </a:endParaRPr>
          </a:p>
        </p:txBody>
      </p:sp>
      <p:sp>
        <p:nvSpPr>
          <p:cNvPr id="21" name="CuadroTexto 20"/>
          <p:cNvSpPr txBox="1"/>
          <p:nvPr/>
        </p:nvSpPr>
        <p:spPr>
          <a:xfrm>
            <a:off x="2030502" y="5242076"/>
            <a:ext cx="1397386" cy="646331"/>
          </a:xfrm>
          <a:prstGeom prst="rect">
            <a:avLst/>
          </a:prstGeom>
          <a:noFill/>
        </p:spPr>
        <p:txBody>
          <a:bodyPr wrap="square" rtlCol="0">
            <a:spAutoFit/>
          </a:bodyPr>
          <a:lstStyle/>
          <a:p>
            <a:r>
              <a:rPr lang="en-US" sz="1200" dirty="0">
                <a:solidFill>
                  <a:srgbClr val="026C4E"/>
                </a:solidFill>
                <a:latin typeface="Outfit" pitchFamily="2" charset="0"/>
              </a:rPr>
              <a:t>It is used for the T° inside the greenhouse.</a:t>
            </a:r>
            <a:endParaRPr lang="es-CL" sz="1200" dirty="0">
              <a:solidFill>
                <a:srgbClr val="026C4E"/>
              </a:solidFill>
              <a:latin typeface="Outfit" pitchFamily="2" charset="0"/>
            </a:endParaRPr>
          </a:p>
        </p:txBody>
      </p:sp>
      <p:cxnSp>
        <p:nvCxnSpPr>
          <p:cNvPr id="6" name="Conector recto de flecha 5">
            <a:extLst>
              <a:ext uri="{FF2B5EF4-FFF2-40B4-BE49-F238E27FC236}">
                <a16:creationId xmlns:a16="http://schemas.microsoft.com/office/drawing/2014/main" id="{7DAA07CB-0B75-91D9-BAF6-6B15E668B14A}"/>
              </a:ext>
            </a:extLst>
          </p:cNvPr>
          <p:cNvCxnSpPr>
            <a:cxnSpLocks/>
          </p:cNvCxnSpPr>
          <p:nvPr/>
        </p:nvCxnSpPr>
        <p:spPr>
          <a:xfrm>
            <a:off x="3160320" y="3781798"/>
            <a:ext cx="718661" cy="528794"/>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E89BED94-A5C5-FE2E-4734-242A09C08362}"/>
              </a:ext>
            </a:extLst>
          </p:cNvPr>
          <p:cNvCxnSpPr>
            <a:cxnSpLocks/>
          </p:cNvCxnSpPr>
          <p:nvPr/>
        </p:nvCxnSpPr>
        <p:spPr>
          <a:xfrm flipV="1">
            <a:off x="3213524" y="5206555"/>
            <a:ext cx="1330913" cy="441249"/>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951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907</Words>
  <Application>Microsoft Office PowerPoint</Application>
  <PresentationFormat>Widescreen</PresentationFormat>
  <Paragraphs>107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Configuration of the XploriLab software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189</cp:revision>
  <dcterms:created xsi:type="dcterms:W3CDTF">2024-05-06T19:31:29Z</dcterms:created>
  <dcterms:modified xsi:type="dcterms:W3CDTF">2024-12-22T15:02:03Z</dcterms:modified>
</cp:coreProperties>
</file>