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8" r:id="rId5"/>
    <p:sldId id="267" r:id="rId6"/>
    <p:sldId id="274" r:id="rId7"/>
    <p:sldId id="278" r:id="rId8"/>
    <p:sldId id="281" r:id="rId9"/>
    <p:sldId id="280" r:id="rId10"/>
    <p:sldId id="262" r:id="rId11"/>
    <p:sldId id="282" r:id="rId12"/>
    <p:sldId id="283" r:id="rId13"/>
    <p:sldId id="284" r:id="rId14"/>
    <p:sldId id="285" r:id="rId15"/>
    <p:sldId id="275" r:id="rId16"/>
    <p:sldId id="273" r:id="rId17"/>
    <p:sldId id="265"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6" clrIdx="1">
    <p:extLst>
      <p:ext uri="{19B8F6BF-5375-455C-9EA6-DF929625EA0E}">
        <p15:presenceInfo xmlns:p15="http://schemas.microsoft.com/office/powerpoint/2012/main" userId="lilo" providerId="None"/>
      </p:ext>
    </p:extLst>
  </p:cmAuthor>
  <p:cmAuthor id="3" name="matiasvergara@efectoeducativo.cl" initials="m" lastIdx="14" clrIdx="3">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FA8"/>
    <a:srgbClr val="FFC409"/>
    <a:srgbClr val="B6640A"/>
    <a:srgbClr val="993E0B"/>
    <a:srgbClr val="FE999D"/>
    <a:srgbClr val="DD2120"/>
    <a:srgbClr val="EAA605"/>
    <a:srgbClr val="565380"/>
    <a:srgbClr val="026C4E"/>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BBF89-B407-4755-873E-9A4041080431}" type="datetimeFigureOut">
              <a:rPr lang="es-CL" smtClean="0"/>
              <a:t>22-12-2024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79164-F89F-4244-9994-72EC3696CC5E}" type="slidenum">
              <a:rPr lang="es-CL" smtClean="0"/>
              <a:t>‹#›</a:t>
            </a:fld>
            <a:endParaRPr lang="es-CL"/>
          </a:p>
        </p:txBody>
      </p:sp>
    </p:spTree>
    <p:extLst>
      <p:ext uri="{BB962C8B-B14F-4D97-AF65-F5344CB8AC3E}">
        <p14:creationId xmlns:p14="http://schemas.microsoft.com/office/powerpoint/2010/main" val="234245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44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00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15226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414821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619086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049465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4275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077871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87039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34473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430753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925334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86126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22-12-2024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22-12-2024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73936777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2.xml"/><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37.png"/><Relationship Id="rId5" Type="http://schemas.openxmlformats.org/officeDocument/2006/relationships/image" Target="../media/image18.png"/><Relationship Id="rId10"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2.xml"/><Relationship Id="rId7"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9.xml"/><Relationship Id="rId7"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slide" Target="slide2.xml"/><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slide" Target="slide2.xml"/><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18.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xml"/><Relationship Id="rId7"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5F25A59-1C2E-41A4-931A-C611D602B75E}"/>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1800" dirty="0" err="1">
                <a:solidFill>
                  <a:schemeClr val="bg1"/>
                </a:solidFill>
                <a:latin typeface="Outfit Medium" pitchFamily="2" charset="0"/>
              </a:rPr>
              <a:t>Build</a:t>
            </a:r>
            <a:r>
              <a:rPr lang="es-CL" sz="1800" dirty="0">
                <a:solidFill>
                  <a:schemeClr val="bg1"/>
                </a:solidFill>
                <a:latin typeface="Outfit Medium" pitchFamily="2" charset="0"/>
              </a:rPr>
              <a:t> </a:t>
            </a:r>
            <a:r>
              <a:rPr lang="es-CL" sz="1800" dirty="0" err="1">
                <a:solidFill>
                  <a:schemeClr val="bg1"/>
                </a:solidFill>
                <a:latin typeface="Outfit Medium" pitchFamily="2" charset="0"/>
              </a:rPr>
              <a:t>your</a:t>
            </a:r>
            <a:r>
              <a:rPr lang="es-CL" sz="1800" dirty="0">
                <a:solidFill>
                  <a:schemeClr val="bg1"/>
                </a:solidFill>
                <a:latin typeface="Outfit Medium" pitchFamily="2" charset="0"/>
              </a:rPr>
              <a:t> </a:t>
            </a:r>
            <a:r>
              <a:rPr lang="es-CL" sz="1800" dirty="0" err="1">
                <a:solidFill>
                  <a:schemeClr val="bg1"/>
                </a:solidFill>
                <a:latin typeface="Outfit Medium" pitchFamily="2" charset="0"/>
              </a:rPr>
              <a:t>own</a:t>
            </a:r>
            <a:r>
              <a:rPr lang="es-CL" sz="1800" dirty="0">
                <a:solidFill>
                  <a:schemeClr val="bg1"/>
                </a:solidFill>
                <a:latin typeface="Outfit Medium" pitchFamily="2" charset="0"/>
              </a:rPr>
              <a:t> </a:t>
            </a:r>
            <a:r>
              <a:rPr lang="es-CL" sz="1800" dirty="0" err="1">
                <a:solidFill>
                  <a:schemeClr val="bg1"/>
                </a:solidFill>
                <a:latin typeface="Outfit Medium" pitchFamily="2" charset="0"/>
              </a:rPr>
              <a:t>battery</a:t>
            </a:r>
            <a:endParaRPr lang="es-CL" sz="1800" dirty="0">
              <a:solidFill>
                <a:schemeClr val="bg1"/>
              </a:solidFill>
              <a:latin typeface="Outfit Medium" pitchFamily="2" charset="0"/>
            </a:endParaRPr>
          </a:p>
        </p:txBody>
      </p:sp>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2" name="Rectángulo: esquinas redondeadas 61">
            <a:extLst>
              <a:ext uri="{FF2B5EF4-FFF2-40B4-BE49-F238E27FC236}">
                <a16:creationId xmlns:a16="http://schemas.microsoft.com/office/drawing/2014/main" id="{03A9A56B-A54A-4757-B9BE-E0C41BBEBB84}"/>
              </a:ext>
            </a:extLst>
          </p:cNvPr>
          <p:cNvSpPr/>
          <p:nvPr/>
        </p:nvSpPr>
        <p:spPr>
          <a:xfrm>
            <a:off x="951703" y="2342551"/>
            <a:ext cx="4959737"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78223" y="2695376"/>
            <a:ext cx="2930456" cy="738664"/>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markers on the graph to indicate the voltage reached by the battery, lemon, and potato.</a:t>
            </a:r>
            <a:endParaRPr lang="es-MX" sz="1400" dirty="0">
              <a:solidFill>
                <a:srgbClr val="626262"/>
              </a:solidFill>
              <a:latin typeface="Outfit" pitchFamily="2" charset="0"/>
            </a:endParaRPr>
          </a:p>
        </p:txBody>
      </p:sp>
      <p:grpSp>
        <p:nvGrpSpPr>
          <p:cNvPr id="16" name="Grupo 15">
            <a:extLst>
              <a:ext uri="{FF2B5EF4-FFF2-40B4-BE49-F238E27FC236}">
                <a16:creationId xmlns:a16="http://schemas.microsoft.com/office/drawing/2014/main" id="{60F87156-2BB6-4EB3-BCC3-22E1A7227951}"/>
              </a:ext>
            </a:extLst>
          </p:cNvPr>
          <p:cNvGrpSpPr/>
          <p:nvPr/>
        </p:nvGrpSpPr>
        <p:grpSpPr>
          <a:xfrm>
            <a:off x="1233915" y="2573718"/>
            <a:ext cx="652932" cy="652932"/>
            <a:chOff x="2072276" y="1848077"/>
            <a:chExt cx="676048" cy="676048"/>
          </a:xfrm>
        </p:grpSpPr>
        <p:sp>
          <p:nvSpPr>
            <p:cNvPr id="17" name="Elipse 16">
              <a:extLst>
                <a:ext uri="{FF2B5EF4-FFF2-40B4-BE49-F238E27FC236}">
                  <a16:creationId xmlns:a16="http://schemas.microsoft.com/office/drawing/2014/main" id="{B74795CF-1D50-46A1-A95A-9ED9508BCBD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18" name="Elipse 17">
              <a:extLst>
                <a:ext uri="{FF2B5EF4-FFF2-40B4-BE49-F238E27FC236}">
                  <a16:creationId xmlns:a16="http://schemas.microsoft.com/office/drawing/2014/main" id="{1A93FAD4-500D-40E0-9A02-B34E87B492CA}"/>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20" name="Rectángulo: esquinas redondeadas 61">
            <a:extLst>
              <a:ext uri="{FF2B5EF4-FFF2-40B4-BE49-F238E27FC236}">
                <a16:creationId xmlns:a16="http://schemas.microsoft.com/office/drawing/2014/main" id="{03A9A56B-A54A-4757-B9BE-E0C41BBEBB84}"/>
              </a:ext>
            </a:extLst>
          </p:cNvPr>
          <p:cNvSpPr/>
          <p:nvPr/>
        </p:nvSpPr>
        <p:spPr>
          <a:xfrm>
            <a:off x="6161103" y="2348434"/>
            <a:ext cx="4959737" cy="4071300"/>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CuadroTexto 20">
            <a:extLst>
              <a:ext uri="{FF2B5EF4-FFF2-40B4-BE49-F238E27FC236}">
                <a16:creationId xmlns:a16="http://schemas.microsoft.com/office/drawing/2014/main" id="{F835D28E-6402-46C9-A03D-0F5F620F1BC3}"/>
              </a:ext>
            </a:extLst>
          </p:cNvPr>
          <p:cNvSpPr txBox="1"/>
          <p:nvPr/>
        </p:nvSpPr>
        <p:spPr>
          <a:xfrm>
            <a:off x="7345269" y="2578821"/>
            <a:ext cx="2930456" cy="2246769"/>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markers to add labels to the points on the graph. To do this you must select the “Marker” icon:</a:t>
            </a:r>
          </a:p>
          <a:p>
            <a:pPr algn="just"/>
            <a:endParaRPr lang="en-U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endParaRPr lang="es-ES"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To keep the marker fixed, select it and press the lock icon.</a:t>
            </a:r>
            <a:endParaRPr lang="es-ES" sz="1400" dirty="0">
              <a:solidFill>
                <a:schemeClr val="tx1">
                  <a:lumMod val="65000"/>
                  <a:lumOff val="35000"/>
                </a:schemeClr>
              </a:solidFill>
              <a:latin typeface="Outfit" pitchFamily="2" charset="0"/>
            </a:endParaRPr>
          </a:p>
        </p:txBody>
      </p:sp>
      <p:grpSp>
        <p:nvGrpSpPr>
          <p:cNvPr id="22" name="Grupo 21">
            <a:extLst>
              <a:ext uri="{FF2B5EF4-FFF2-40B4-BE49-F238E27FC236}">
                <a16:creationId xmlns:a16="http://schemas.microsoft.com/office/drawing/2014/main" id="{60F87156-2BB6-4EB3-BCC3-22E1A7227951}"/>
              </a:ext>
            </a:extLst>
          </p:cNvPr>
          <p:cNvGrpSpPr/>
          <p:nvPr/>
        </p:nvGrpSpPr>
        <p:grpSpPr>
          <a:xfrm>
            <a:off x="6442674" y="2570357"/>
            <a:ext cx="652932" cy="652932"/>
            <a:chOff x="2072276" y="1848077"/>
            <a:chExt cx="676048" cy="676048"/>
          </a:xfrm>
        </p:grpSpPr>
        <p:sp>
          <p:nvSpPr>
            <p:cNvPr id="23" name="Elipse 22">
              <a:extLst>
                <a:ext uri="{FF2B5EF4-FFF2-40B4-BE49-F238E27FC236}">
                  <a16:creationId xmlns:a16="http://schemas.microsoft.com/office/drawing/2014/main" id="{B74795CF-1D50-46A1-A95A-9ED9508BCBD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4" name="Elipse 23">
              <a:extLst>
                <a:ext uri="{FF2B5EF4-FFF2-40B4-BE49-F238E27FC236}">
                  <a16:creationId xmlns:a16="http://schemas.microsoft.com/office/drawing/2014/main" id="{1A93FAD4-500D-40E0-9A02-B34E87B492CA}"/>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pic>
        <p:nvPicPr>
          <p:cNvPr id="25" name="Imagen 24">
            <a:extLst>
              <a:ext uri="{FF2B5EF4-FFF2-40B4-BE49-F238E27FC236}">
                <a16:creationId xmlns:a16="http://schemas.microsoft.com/office/drawing/2014/main" id="{7A7B04B1-19BF-44EE-8956-7A893067275F}"/>
              </a:ext>
            </a:extLst>
          </p:cNvPr>
          <p:cNvPicPr>
            <a:picLocks noChangeAspect="1"/>
          </p:cNvPicPr>
          <p:nvPr/>
        </p:nvPicPr>
        <p:blipFill>
          <a:blip r:embed="rId7"/>
          <a:stretch>
            <a:fillRect/>
          </a:stretch>
        </p:blipFill>
        <p:spPr>
          <a:xfrm>
            <a:off x="8365158" y="3543776"/>
            <a:ext cx="785634" cy="785634"/>
          </a:xfrm>
          <a:prstGeom prst="rect">
            <a:avLst/>
          </a:prstGeom>
        </p:spPr>
      </p:pic>
      <p:pic>
        <p:nvPicPr>
          <p:cNvPr id="31" name="Imagen 30">
            <a:extLst>
              <a:ext uri="{FF2B5EF4-FFF2-40B4-BE49-F238E27FC236}">
                <a16:creationId xmlns:a16="http://schemas.microsoft.com/office/drawing/2014/main" id="{DBF9D091-44D2-4DD8-983F-ABD5A1C27E5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794274" y="5111464"/>
            <a:ext cx="1852037" cy="1015578"/>
          </a:xfrm>
          <a:prstGeom prst="rect">
            <a:avLst/>
          </a:prstGeom>
        </p:spPr>
      </p:pic>
      <p:grpSp>
        <p:nvGrpSpPr>
          <p:cNvPr id="35" name="Google Shape;221;p7">
            <a:extLst>
              <a:ext uri="{FF2B5EF4-FFF2-40B4-BE49-F238E27FC236}">
                <a16:creationId xmlns:a16="http://schemas.microsoft.com/office/drawing/2014/main" id="{D19F40FC-0636-448D-9AD1-CDB90D51603D}"/>
              </a:ext>
            </a:extLst>
          </p:cNvPr>
          <p:cNvGrpSpPr/>
          <p:nvPr/>
        </p:nvGrpSpPr>
        <p:grpSpPr>
          <a:xfrm>
            <a:off x="8517727" y="5345239"/>
            <a:ext cx="246488" cy="256763"/>
            <a:chOff x="4113322" y="5382890"/>
            <a:chExt cx="357406" cy="372304"/>
          </a:xfrm>
        </p:grpSpPr>
        <p:sp>
          <p:nvSpPr>
            <p:cNvPr id="36" name="Google Shape;222;p7">
              <a:extLst>
                <a:ext uri="{FF2B5EF4-FFF2-40B4-BE49-F238E27FC236}">
                  <a16:creationId xmlns:a16="http://schemas.microsoft.com/office/drawing/2014/main" id="{EBB25EA6-40B3-4F8F-A15B-5265EAE88AB4}"/>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37" name="Google Shape;223;p7">
              <a:extLst>
                <a:ext uri="{FF2B5EF4-FFF2-40B4-BE49-F238E27FC236}">
                  <a16:creationId xmlns:a16="http://schemas.microsoft.com/office/drawing/2014/main" id="{61FDE3C1-C4D6-4900-9BDD-21FC647E1B8A}"/>
                </a:ext>
              </a:extLst>
            </p:cNvPr>
            <p:cNvPicPr preferRelativeResize="0"/>
            <p:nvPr/>
          </p:nvPicPr>
          <p:blipFill rotWithShape="1">
            <a:blip r:embed="rId9">
              <a:alphaModFix/>
            </a:blip>
            <a:srcRect/>
            <a:stretch/>
          </p:blipFill>
          <p:spPr>
            <a:xfrm>
              <a:off x="4223288" y="5382890"/>
              <a:ext cx="238392" cy="303922"/>
            </a:xfrm>
            <a:prstGeom prst="rect">
              <a:avLst/>
            </a:prstGeom>
            <a:noFill/>
            <a:ln>
              <a:noFill/>
            </a:ln>
          </p:spPr>
        </p:pic>
      </p:grpSp>
      <p:pic>
        <p:nvPicPr>
          <p:cNvPr id="8" name="Imagen 7" descr="Círculo&#10;&#10;Descripción generada automáticamente con confianza media">
            <a:extLst>
              <a:ext uri="{FF2B5EF4-FFF2-40B4-BE49-F238E27FC236}">
                <a16:creationId xmlns:a16="http://schemas.microsoft.com/office/drawing/2014/main" id="{AFC0975F-BE6D-C158-873D-6124B91680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2785" y="4703738"/>
            <a:ext cx="1363203" cy="815451"/>
          </a:xfrm>
          <a:prstGeom prst="rect">
            <a:avLst/>
          </a:prstGeom>
        </p:spPr>
      </p:pic>
      <p:pic>
        <p:nvPicPr>
          <p:cNvPr id="9" name="Imagen 8" descr="Forma, Rectángulo&#10;&#10;Descripción generada automáticamente">
            <a:extLst>
              <a:ext uri="{FF2B5EF4-FFF2-40B4-BE49-F238E27FC236}">
                <a16:creationId xmlns:a16="http://schemas.microsoft.com/office/drawing/2014/main" id="{68BAF2FB-FDFE-6506-F783-7D24772149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5104" y="4515661"/>
            <a:ext cx="329475" cy="1103741"/>
          </a:xfrm>
          <a:prstGeom prst="rect">
            <a:avLst/>
          </a:prstGeom>
        </p:spPr>
      </p:pic>
      <p:pic>
        <p:nvPicPr>
          <p:cNvPr id="10" name="Imagen 9" descr="Forma, Círculo&#10;&#10;Descripción generada automáticamente">
            <a:extLst>
              <a:ext uri="{FF2B5EF4-FFF2-40B4-BE49-F238E27FC236}">
                <a16:creationId xmlns:a16="http://schemas.microsoft.com/office/drawing/2014/main" id="{FF6809F0-A12B-8F71-C146-23416EE411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11654" y="4613133"/>
            <a:ext cx="1392031" cy="996662"/>
          </a:xfrm>
          <a:prstGeom prst="rect">
            <a:avLst/>
          </a:prstGeom>
        </p:spPr>
      </p:pic>
    </p:spTree>
    <p:extLst>
      <p:ext uri="{BB962C8B-B14F-4D97-AF65-F5344CB8AC3E}">
        <p14:creationId xmlns:p14="http://schemas.microsoft.com/office/powerpoint/2010/main" val="352050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3F86A664-869F-4958-8D3E-F3B27BB67F9D}"/>
              </a:ext>
            </a:extLst>
          </p:cNvPr>
          <p:cNvSpPr/>
          <p:nvPr/>
        </p:nvSpPr>
        <p:spPr>
          <a:xfrm>
            <a:off x="951704" y="2307226"/>
            <a:ext cx="10218500" cy="411839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8B3EEF25-BE48-4ED0-A66B-60D7AC1F7C3A}"/>
              </a:ext>
            </a:extLst>
          </p:cNvPr>
          <p:cNvGrpSpPr/>
          <p:nvPr/>
        </p:nvGrpSpPr>
        <p:grpSpPr>
          <a:xfrm>
            <a:off x="1198560" y="2506898"/>
            <a:ext cx="652932" cy="652932"/>
            <a:chOff x="2072276" y="1848077"/>
            <a:chExt cx="676048" cy="676048"/>
          </a:xfrm>
        </p:grpSpPr>
        <p:sp>
          <p:nvSpPr>
            <p:cNvPr id="21" name="Elipse 20">
              <a:extLst>
                <a:ext uri="{FF2B5EF4-FFF2-40B4-BE49-F238E27FC236}">
                  <a16:creationId xmlns:a16="http://schemas.microsoft.com/office/drawing/2014/main" id="{432B54D4-287B-49F2-BEF2-3FFE93FED523}"/>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817FB792-9754-4B00-B2CF-7C6B6ACA1221}"/>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4364423" y="2775492"/>
            <a:ext cx="3366884" cy="369332"/>
          </a:xfrm>
          <a:prstGeom prst="rect">
            <a:avLst/>
          </a:prstGeom>
        </p:spPr>
        <p:txBody>
          <a:bodyPr wrap="none">
            <a:spAutoFit/>
          </a:bodyPr>
          <a:lstStyle/>
          <a:p>
            <a:pPr algn="ctr"/>
            <a:r>
              <a:rPr lang="es-MX" b="1" dirty="0">
                <a:solidFill>
                  <a:srgbClr val="026C4E"/>
                </a:solidFill>
                <a:latin typeface="Outfit Medium" pitchFamily="2" charset="0"/>
              </a:rPr>
              <a:t>GRAPH WITH VOLTAGE MARKERS</a:t>
            </a: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740" y="3429000"/>
            <a:ext cx="6734520" cy="266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7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4</a:t>
              </a:r>
            </a:p>
          </p:txBody>
        </p:sp>
      </p:grpSp>
      <p:sp>
        <p:nvSpPr>
          <p:cNvPr id="9" name="CuadroTexto 8">
            <a:extLst>
              <a:ext uri="{FF2B5EF4-FFF2-40B4-BE49-F238E27FC236}">
                <a16:creationId xmlns:a16="http://schemas.microsoft.com/office/drawing/2014/main" id="{03978477-44D8-4127-B477-391A3CE34313}"/>
              </a:ext>
            </a:extLst>
          </p:cNvPr>
          <p:cNvSpPr txBox="1"/>
          <p:nvPr/>
        </p:nvSpPr>
        <p:spPr>
          <a:xfrm>
            <a:off x="2122712" y="2689341"/>
            <a:ext cx="7569927" cy="307777"/>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To add photos to the notes within a graph you must do the following:</a:t>
            </a:r>
            <a:endParaRPr lang="es-MX" sz="1400" dirty="0">
              <a:solidFill>
                <a:srgbClr val="026C4E"/>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2711" y="3271655"/>
            <a:ext cx="4283019" cy="1892826"/>
          </a:xfrm>
          <a:prstGeom prst="rect">
            <a:avLst/>
          </a:prstGeom>
        </p:spPr>
        <p:txBody>
          <a:bodyPr wrap="square">
            <a:spAutoFit/>
          </a:bodyPr>
          <a:lstStyle/>
          <a:p>
            <a:pPr marL="228600" indent="-228600">
              <a:buFont typeface="+mj-lt"/>
              <a:buAutoNum type="arabicPeriod"/>
            </a:pPr>
            <a:r>
              <a:rPr lang="es-MX" sz="1400" dirty="0" err="1">
                <a:solidFill>
                  <a:srgbClr val="026C4E"/>
                </a:solidFill>
                <a:latin typeface="Outfit" pitchFamily="2" charset="0"/>
              </a:rPr>
              <a:t>Select</a:t>
            </a:r>
            <a:r>
              <a:rPr lang="es-MX" sz="1400" dirty="0">
                <a:solidFill>
                  <a:srgbClr val="026C4E"/>
                </a:solidFill>
                <a:latin typeface="Outfit" pitchFamily="2" charset="0"/>
              </a:rPr>
              <a:t> </a:t>
            </a:r>
            <a:r>
              <a:rPr lang="es-MX" sz="1400" dirty="0" err="1">
                <a:solidFill>
                  <a:srgbClr val="026C4E"/>
                </a:solidFill>
                <a:latin typeface="Outfit" pitchFamily="2" charset="0"/>
              </a:rPr>
              <a:t>the</a:t>
            </a:r>
            <a:r>
              <a:rPr lang="es-MX" sz="1400" dirty="0">
                <a:solidFill>
                  <a:srgbClr val="026C4E"/>
                </a:solidFill>
                <a:latin typeface="Outfit" pitchFamily="2" charset="0"/>
              </a:rPr>
              <a:t> note </a:t>
            </a:r>
            <a:r>
              <a:rPr lang="es-MX" sz="1400" dirty="0" err="1">
                <a:solidFill>
                  <a:srgbClr val="026C4E"/>
                </a:solidFill>
                <a:latin typeface="Outfit" pitchFamily="2" charset="0"/>
              </a:rPr>
              <a:t>icon</a:t>
            </a:r>
            <a:r>
              <a:rPr lang="es-MX" sz="1400" dirty="0">
                <a:solidFill>
                  <a:srgbClr val="026C4E"/>
                </a:solidFill>
                <a:latin typeface="Outfit" pitchFamily="2" charset="0"/>
              </a:rPr>
              <a:t>.</a:t>
            </a:r>
          </a:p>
          <a:p>
            <a:pPr marL="228600" indent="-228600">
              <a:buFont typeface="+mj-lt"/>
              <a:buAutoNum type="arabicPeriod"/>
            </a:pPr>
            <a:endParaRPr lang="es-MX" sz="1100"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Click on the point where you want to add a note.</a:t>
            </a:r>
          </a:p>
          <a:p>
            <a:pPr marL="228600" indent="-228600">
              <a:buFont typeface="+mj-lt"/>
              <a:buAutoNum type="arabicPeriod"/>
            </a:pPr>
            <a:endParaRPr lang="en-US" sz="1100"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A dialog box will open and allow you to add the note with text and images.</a:t>
            </a:r>
          </a:p>
          <a:p>
            <a:pPr marL="228600" indent="-228600">
              <a:buFont typeface="+mj-lt"/>
              <a:buAutoNum type="arabicPeriod"/>
            </a:pPr>
            <a:endParaRPr lang="en-US" sz="1100"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Take a picture of the objects used for the measurement and select it for the note image.</a:t>
            </a:r>
            <a:endParaRPr lang="es-MX" sz="1400" dirty="0">
              <a:solidFill>
                <a:srgbClr val="026C4E"/>
              </a:solidFill>
              <a:latin typeface="Outfit" pitchFamily="2" charset="0"/>
            </a:endParaRPr>
          </a:p>
        </p:txBody>
      </p:sp>
      <p:pic>
        <p:nvPicPr>
          <p:cNvPr id="2" name="Imagen 1"/>
          <p:cNvPicPr>
            <a:picLocks noChangeAspect="1"/>
          </p:cNvPicPr>
          <p:nvPr/>
        </p:nvPicPr>
        <p:blipFill>
          <a:blip r:embed="rId7"/>
          <a:stretch>
            <a:fillRect/>
          </a:stretch>
        </p:blipFill>
        <p:spPr>
          <a:xfrm>
            <a:off x="6831830" y="4287317"/>
            <a:ext cx="3153055" cy="1512614"/>
          </a:xfrm>
          <a:prstGeom prst="roundRect">
            <a:avLst>
              <a:gd name="adj" fmla="val 13076"/>
            </a:avLst>
          </a:prstGeom>
        </p:spPr>
      </p:pic>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5" name="Imagen 4">
            <a:extLst>
              <a:ext uri="{FF2B5EF4-FFF2-40B4-BE49-F238E27FC236}">
                <a16:creationId xmlns:a16="http://schemas.microsoft.com/office/drawing/2014/main" id="{B085DC2D-E0A4-46B9-827F-3E40DEBD04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5942" y="2999131"/>
            <a:ext cx="689554" cy="689554"/>
          </a:xfrm>
          <a:prstGeom prst="rect">
            <a:avLst/>
          </a:prstGeom>
        </p:spPr>
      </p:pic>
    </p:spTree>
    <p:extLst>
      <p:ext uri="{BB962C8B-B14F-4D97-AF65-F5344CB8AC3E}">
        <p14:creationId xmlns:p14="http://schemas.microsoft.com/office/powerpoint/2010/main" val="1769295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61">
            <a:extLst>
              <a:ext uri="{FF2B5EF4-FFF2-40B4-BE49-F238E27FC236}">
                <a16:creationId xmlns:a16="http://schemas.microsoft.com/office/drawing/2014/main" id="{4DCD511E-5AC9-4E96-A79E-EF90BBCE301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D6DC28ED-4512-4070-B2E0-48DB43937CD9}"/>
              </a:ext>
            </a:extLst>
          </p:cNvPr>
          <p:cNvGrpSpPr/>
          <p:nvPr/>
        </p:nvGrpSpPr>
        <p:grpSpPr>
          <a:xfrm>
            <a:off x="1233915" y="2573718"/>
            <a:ext cx="652932" cy="652932"/>
            <a:chOff x="2072276" y="1848077"/>
            <a:chExt cx="676048" cy="676048"/>
          </a:xfrm>
        </p:grpSpPr>
        <p:sp>
          <p:nvSpPr>
            <p:cNvPr id="18" name="Elipse 17">
              <a:extLst>
                <a:ext uri="{FF2B5EF4-FFF2-40B4-BE49-F238E27FC236}">
                  <a16:creationId xmlns:a16="http://schemas.microsoft.com/office/drawing/2014/main" id="{0428EEE0-7EBC-48A8-B1E6-EB8C191CA994}"/>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3" name="Elipse 22">
              <a:extLst>
                <a:ext uri="{FF2B5EF4-FFF2-40B4-BE49-F238E27FC236}">
                  <a16:creationId xmlns:a16="http://schemas.microsoft.com/office/drawing/2014/main" id="{B41415CE-5FDB-4FC4-A8D2-1693F989744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5</a:t>
              </a: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4989633" y="2689341"/>
            <a:ext cx="2142638" cy="369332"/>
          </a:xfrm>
          <a:prstGeom prst="rect">
            <a:avLst/>
          </a:prstGeom>
        </p:spPr>
        <p:txBody>
          <a:bodyPr wrap="none">
            <a:spAutoFit/>
          </a:bodyPr>
          <a:lstStyle/>
          <a:p>
            <a:pPr algn="ctr"/>
            <a:r>
              <a:rPr lang="es-MX" b="1" dirty="0">
                <a:solidFill>
                  <a:srgbClr val="026C4E"/>
                </a:solidFill>
                <a:latin typeface="Outfit Medium" pitchFamily="2" charset="0"/>
              </a:rPr>
              <a:t>GRAPH WITH NOTES</a:t>
            </a:r>
          </a:p>
        </p:txBody>
      </p: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34" y="3226650"/>
            <a:ext cx="7238932" cy="274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87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618886"/>
            <a:ext cx="4879675" cy="104790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75" name="Rectángulo: esquinas redondeadas 74">
            <a:extLst>
              <a:ext uri="{FF2B5EF4-FFF2-40B4-BE49-F238E27FC236}">
                <a16:creationId xmlns:a16="http://schemas.microsoft.com/office/drawing/2014/main" id="{52D0F420-299B-4A8D-A51B-C724FE9BC47E}"/>
              </a:ext>
            </a:extLst>
          </p:cNvPr>
          <p:cNvSpPr/>
          <p:nvPr/>
        </p:nvSpPr>
        <p:spPr>
          <a:xfrm>
            <a:off x="6759670" y="2215071"/>
            <a:ext cx="4879675" cy="131728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87" name="Rectángulo: esquinas redondeadas 86">
            <a:extLst>
              <a:ext uri="{FF2B5EF4-FFF2-40B4-BE49-F238E27FC236}">
                <a16:creationId xmlns:a16="http://schemas.microsoft.com/office/drawing/2014/main" id="{4555A032-6D10-4535-BADA-01C0C0C04F89}"/>
              </a:ext>
            </a:extLst>
          </p:cNvPr>
          <p:cNvSpPr/>
          <p:nvPr/>
        </p:nvSpPr>
        <p:spPr>
          <a:xfrm>
            <a:off x="6458499" y="2214993"/>
            <a:ext cx="182430" cy="308480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5"/>
            <a:ext cx="194966" cy="3451237"/>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Rectángulo: esquinas redondeadas 80">
            <a:extLst>
              <a:ext uri="{FF2B5EF4-FFF2-40B4-BE49-F238E27FC236}">
                <a16:creationId xmlns:a16="http://schemas.microsoft.com/office/drawing/2014/main" id="{ED1A7AD4-7CE5-40E9-8F31-AD6CD7739C44}"/>
              </a:ext>
            </a:extLst>
          </p:cNvPr>
          <p:cNvSpPr/>
          <p:nvPr/>
        </p:nvSpPr>
        <p:spPr>
          <a:xfrm>
            <a:off x="6759670" y="3652283"/>
            <a:ext cx="4879675" cy="16475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1"/>
            <a:ext cx="4879676"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22914" y="2659576"/>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After reviewing the measurements from the three circuits, which one produced the highest amount of electrical energy?</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22914" y="2316848"/>
            <a:ext cx="2364547"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35485" y="5050272"/>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do you think the energy produced by this type of circuits could be used for?</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22914" y="4739268"/>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imagine</a:t>
            </a: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72" name="Grupo 71">
            <a:extLst>
              <a:ext uri="{FF2B5EF4-FFF2-40B4-BE49-F238E27FC236}">
                <a16:creationId xmlns:a16="http://schemas.microsoft.com/office/drawing/2014/main" id="{D36C9946-A27E-49C1-9A64-A6FCC34D395C}"/>
              </a:ext>
            </a:extLst>
          </p:cNvPr>
          <p:cNvGrpSpPr/>
          <p:nvPr/>
        </p:nvGrpSpPr>
        <p:grpSpPr>
          <a:xfrm>
            <a:off x="651479" y="4609741"/>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grpSp>
        <p:nvGrpSpPr>
          <p:cNvPr id="78" name="Grupo 77">
            <a:extLst>
              <a:ext uri="{FF2B5EF4-FFF2-40B4-BE49-F238E27FC236}">
                <a16:creationId xmlns:a16="http://schemas.microsoft.com/office/drawing/2014/main" id="{21D959A3-E71F-44A5-9CD2-6EE7C9D027D3}"/>
              </a:ext>
            </a:extLst>
          </p:cNvPr>
          <p:cNvGrpSpPr/>
          <p:nvPr/>
        </p:nvGrpSpPr>
        <p:grpSpPr>
          <a:xfrm>
            <a:off x="6202171" y="2215071"/>
            <a:ext cx="712493" cy="712493"/>
            <a:chOff x="1573425" y="1903684"/>
            <a:chExt cx="824920" cy="824920"/>
          </a:xfrm>
        </p:grpSpPr>
        <p:sp>
          <p:nvSpPr>
            <p:cNvPr id="79" name="Elipse 78">
              <a:extLst>
                <a:ext uri="{FF2B5EF4-FFF2-40B4-BE49-F238E27FC236}">
                  <a16:creationId xmlns:a16="http://schemas.microsoft.com/office/drawing/2014/main" id="{60A2B7BA-F863-48AE-88FA-5C66D4849F88}"/>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80" name="Elipse 79">
              <a:extLst>
                <a:ext uri="{FF2B5EF4-FFF2-40B4-BE49-F238E27FC236}">
                  <a16:creationId xmlns:a16="http://schemas.microsoft.com/office/drawing/2014/main" id="{CB089648-0670-46FE-8B5D-D047FBFDF3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7000706" y="2704342"/>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environmental or social consequences do you think the use of electricity produced from food would have?</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7000706" y="2333811"/>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imagine</a:t>
            </a:r>
          </a:p>
        </p:txBody>
      </p:sp>
      <p:grpSp>
        <p:nvGrpSpPr>
          <p:cNvPr id="84" name="Grupo 83">
            <a:extLst>
              <a:ext uri="{FF2B5EF4-FFF2-40B4-BE49-F238E27FC236}">
                <a16:creationId xmlns:a16="http://schemas.microsoft.com/office/drawing/2014/main" id="{32B7A626-2E01-4286-8DFC-375FD8852123}"/>
              </a:ext>
            </a:extLst>
          </p:cNvPr>
          <p:cNvGrpSpPr/>
          <p:nvPr/>
        </p:nvGrpSpPr>
        <p:grpSpPr>
          <a:xfrm>
            <a:off x="6212897" y="3665903"/>
            <a:ext cx="712493" cy="712493"/>
            <a:chOff x="1573425" y="1903684"/>
            <a:chExt cx="824920" cy="824920"/>
          </a:xfrm>
        </p:grpSpPr>
        <p:sp>
          <p:nvSpPr>
            <p:cNvPr id="85" name="Elipse 84">
              <a:extLst>
                <a:ext uri="{FF2B5EF4-FFF2-40B4-BE49-F238E27FC236}">
                  <a16:creationId xmlns:a16="http://schemas.microsoft.com/office/drawing/2014/main" id="{ACAA979E-F215-4536-B492-CADCF2149369}"/>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86" name="Elipse 85">
              <a:extLst>
                <a:ext uri="{FF2B5EF4-FFF2-40B4-BE49-F238E27FC236}">
                  <a16:creationId xmlns:a16="http://schemas.microsoft.com/office/drawing/2014/main" id="{FE1EAD6E-4BB0-4852-87BF-7C3622A50D8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38" name="CuadroTexto 37">
            <a:extLst>
              <a:ext uri="{FF2B5EF4-FFF2-40B4-BE49-F238E27FC236}">
                <a16:creationId xmlns:a16="http://schemas.microsoft.com/office/drawing/2014/main" id="{12E5A2F4-9006-4E2C-A2DE-3B7F1132C997}"/>
              </a:ext>
            </a:extLst>
          </p:cNvPr>
          <p:cNvSpPr txBox="1"/>
          <p:nvPr/>
        </p:nvSpPr>
        <p:spPr>
          <a:xfrm>
            <a:off x="1422914" y="3875084"/>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Based on the voltage measurements, do you believe it’s possible to generate electrical energy from food?</a:t>
            </a:r>
            <a:endParaRPr lang="es-CL" sz="1200" dirty="0">
              <a:solidFill>
                <a:schemeClr val="tx1">
                  <a:lumMod val="65000"/>
                  <a:lumOff val="35000"/>
                </a:schemeClr>
              </a:solidFill>
              <a:latin typeface="Outfit" pitchFamily="2" charset="0"/>
            </a:endParaRPr>
          </a:p>
        </p:txBody>
      </p:sp>
      <p:sp>
        <p:nvSpPr>
          <p:cNvPr id="39" name="CuadroTexto 38">
            <a:extLst>
              <a:ext uri="{FF2B5EF4-FFF2-40B4-BE49-F238E27FC236}">
                <a16:creationId xmlns:a16="http://schemas.microsoft.com/office/drawing/2014/main" id="{5029B39E-1050-4131-AA13-5A3ADC9D3FF0}"/>
              </a:ext>
            </a:extLst>
          </p:cNvPr>
          <p:cNvSpPr txBox="1"/>
          <p:nvPr/>
        </p:nvSpPr>
        <p:spPr>
          <a:xfrm>
            <a:off x="1422914" y="3532356"/>
            <a:ext cx="2364547"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graph</a:t>
            </a:r>
            <a:endParaRPr lang="es-CL" sz="1200" dirty="0">
              <a:solidFill>
                <a:srgbClr val="565380"/>
              </a:solidFill>
              <a:latin typeface="Outfit Medium" pitchFamily="2" charset="0"/>
            </a:endParaRPr>
          </a:p>
        </p:txBody>
      </p:sp>
      <p:sp>
        <p:nvSpPr>
          <p:cNvPr id="41" name="CuadroTexto 40">
            <a:extLst>
              <a:ext uri="{FF2B5EF4-FFF2-40B4-BE49-F238E27FC236}">
                <a16:creationId xmlns:a16="http://schemas.microsoft.com/office/drawing/2014/main" id="{7C1E34A6-9D46-4077-A38F-B0195F7A7B4E}"/>
              </a:ext>
            </a:extLst>
          </p:cNvPr>
          <p:cNvSpPr txBox="1"/>
          <p:nvPr/>
        </p:nvSpPr>
        <p:spPr>
          <a:xfrm>
            <a:off x="7000706" y="4123848"/>
            <a:ext cx="4494623" cy="830997"/>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the voltage of your circuit will change if you add more power sources, for example, more potatoes or more lemons? Experiment by modifying your circuits, measuring their voltages and comparing your results with those obtained during the activity.</a:t>
            </a:r>
            <a:endParaRPr lang="es-MX" sz="1200" dirty="0">
              <a:solidFill>
                <a:schemeClr val="tx1">
                  <a:lumMod val="65000"/>
                  <a:lumOff val="35000"/>
                </a:schemeClr>
              </a:solidFill>
              <a:latin typeface="Outfit" pitchFamily="2" charset="0"/>
            </a:endParaRPr>
          </a:p>
        </p:txBody>
      </p:sp>
      <p:sp>
        <p:nvSpPr>
          <p:cNvPr id="42" name="CuadroTexto 41">
            <a:extLst>
              <a:ext uri="{FF2B5EF4-FFF2-40B4-BE49-F238E27FC236}">
                <a16:creationId xmlns:a16="http://schemas.microsoft.com/office/drawing/2014/main" id="{9D7A52B2-F7B4-490F-9C9C-E90B23A119CF}"/>
              </a:ext>
            </a:extLst>
          </p:cNvPr>
          <p:cNvSpPr txBox="1"/>
          <p:nvPr/>
        </p:nvSpPr>
        <p:spPr>
          <a:xfrm>
            <a:off x="7000706" y="3812739"/>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grpSp>
        <p:nvGrpSpPr>
          <p:cNvPr id="2" name="Grupo 1">
            <a:extLst>
              <a:ext uri="{FF2B5EF4-FFF2-40B4-BE49-F238E27FC236}">
                <a16:creationId xmlns:a16="http://schemas.microsoft.com/office/drawing/2014/main" id="{500CCB29-450A-5290-3B1A-CCCEC8D8762C}"/>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2D01F35C-111B-81EF-67DA-F4E3A6E300AC}"/>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1F26F011-6BFF-8425-804B-A6C4A88639F6}"/>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50469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utilized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voltage sensor to investigate whether electrical energy can be produced from food. We compared the energy generated by three different sources and created a line graph to display our findings.</a:t>
            </a:r>
            <a:endParaRPr lang="es-CL" sz="1400" dirty="0">
              <a:solidFill>
                <a:schemeClr val="tx1">
                  <a:lumMod val="65000"/>
                  <a:lumOff val="35000"/>
                </a:schemeClr>
              </a:solidFill>
              <a:latin typeface="Outfit Medium" pitchFamily="2" charset="0"/>
            </a:endParaRPr>
          </a:p>
        </p:txBody>
      </p:sp>
      <p:sp>
        <p:nvSpPr>
          <p:cNvPr id="4" name="Rectángulo 3">
            <a:extLst>
              <a:ext uri="{FF2B5EF4-FFF2-40B4-BE49-F238E27FC236}">
                <a16:creationId xmlns:a16="http://schemas.microsoft.com/office/drawing/2014/main" id="{6D49D38B-4068-4506-80C6-C6DCA0EF5AD0}"/>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a:hlinkClick r:id="" action="ppaction://hlinkshowjump?jump=previousslide"/>
            <a:extLst>
              <a:ext uri="{FF2B5EF4-FFF2-40B4-BE49-F238E27FC236}">
                <a16:creationId xmlns:a16="http://schemas.microsoft.com/office/drawing/2014/main" id="{F4647E07-42AC-41AE-8C42-FB95FD38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6" name="Imagen 5">
            <a:hlinkClick r:id="rId3" action="ppaction://hlinksldjump"/>
            <a:extLst>
              <a:ext uri="{FF2B5EF4-FFF2-40B4-BE49-F238E27FC236}">
                <a16:creationId xmlns:a16="http://schemas.microsoft.com/office/drawing/2014/main" id="{60B25C88-DE08-481A-847E-2C1E8CFC1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7" name="Imagen 6">
            <a:hlinkClick r:id="" action="ppaction://hlinkshowjump?jump=nextslide"/>
            <a:extLst>
              <a:ext uri="{FF2B5EF4-FFF2-40B4-BE49-F238E27FC236}">
                <a16:creationId xmlns:a16="http://schemas.microsoft.com/office/drawing/2014/main" id="{1CE3F45F-0FA0-49B6-92B3-059A558E9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8" name="Imagen 7">
            <a:extLst>
              <a:ext uri="{FF2B5EF4-FFF2-40B4-BE49-F238E27FC236}">
                <a16:creationId xmlns:a16="http://schemas.microsoft.com/office/drawing/2014/main" id="{722CB578-4187-46D7-9955-396132B43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9" name="Grupo 8">
            <a:extLst>
              <a:ext uri="{FF2B5EF4-FFF2-40B4-BE49-F238E27FC236}">
                <a16:creationId xmlns:a16="http://schemas.microsoft.com/office/drawing/2014/main" id="{B4FBFF2A-2726-449A-8F9C-21DFEE22E218}"/>
              </a:ext>
            </a:extLst>
          </p:cNvPr>
          <p:cNvGrpSpPr/>
          <p:nvPr/>
        </p:nvGrpSpPr>
        <p:grpSpPr>
          <a:xfrm>
            <a:off x="692441" y="1440319"/>
            <a:ext cx="3636368" cy="442980"/>
            <a:chOff x="951703" y="1589244"/>
            <a:chExt cx="3636368" cy="442980"/>
          </a:xfrm>
        </p:grpSpPr>
        <p:sp>
          <p:nvSpPr>
            <p:cNvPr id="10" name="Rectángulo: esquinas redondeadas 9">
              <a:extLst>
                <a:ext uri="{FF2B5EF4-FFF2-40B4-BE49-F238E27FC236}">
                  <a16:creationId xmlns:a16="http://schemas.microsoft.com/office/drawing/2014/main" id="{A6C75E18-0FAA-4554-B48E-858291BF5C9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11" name="Elipse 10">
              <a:extLst>
                <a:ext uri="{FF2B5EF4-FFF2-40B4-BE49-F238E27FC236}">
                  <a16:creationId xmlns:a16="http://schemas.microsoft.com/office/drawing/2014/main" id="{F40C0D20-F4AC-4377-9B8B-29C7A091FE66}"/>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6</a:t>
              </a:r>
              <a:endParaRPr lang="es-CL" sz="1200" b="1" dirty="0">
                <a:solidFill>
                  <a:srgbClr val="DD2120"/>
                </a:solidFill>
                <a:latin typeface="Outfit Medium" pitchFamily="2" charset="0"/>
              </a:endParaRPr>
            </a:p>
          </p:txBody>
        </p:sp>
      </p:gr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blivian Text" panose="00000500000000000000" pitchFamily="50" charset="0"/>
              </a:endParaRPr>
            </a:p>
          </p:txBody>
        </p:sp>
      </p:grpSp>
      <p:sp>
        <p:nvSpPr>
          <p:cNvPr id="23" name="Rectángulo 22">
            <a:extLst>
              <a:ext uri="{FF2B5EF4-FFF2-40B4-BE49-F238E27FC236}">
                <a16:creationId xmlns:a16="http://schemas.microsoft.com/office/drawing/2014/main" id="{33A109CD-6E4D-4F3C-956F-9E6D413D933A}"/>
              </a:ext>
            </a:extLst>
          </p:cNvPr>
          <p:cNvSpPr/>
          <p:nvPr/>
        </p:nvSpPr>
        <p:spPr>
          <a:xfrm>
            <a:off x="2460641" y="3838901"/>
            <a:ext cx="8372142" cy="523220"/>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analyzed the data to establish the maximum and minimum voltage produced in the circuit and the differences in electrical power production between the 3 circuits.</a:t>
            </a:r>
            <a:endParaRPr lang="es-CL" sz="1400" dirty="0">
              <a:solidFill>
                <a:schemeClr val="tx1">
                  <a:lumMod val="65000"/>
                  <a:lumOff val="35000"/>
                </a:schemeClr>
              </a:solidFill>
              <a:latin typeface="Outfit Medium" pitchFamily="2" charset="0"/>
            </a:endParaRPr>
          </a:p>
        </p:txBody>
      </p:sp>
      <p:sp>
        <p:nvSpPr>
          <p:cNvPr id="34" name="Google Shape;354;p12">
            <a:extLst>
              <a:ext uri="{FF2B5EF4-FFF2-40B4-BE49-F238E27FC236}">
                <a16:creationId xmlns:a16="http://schemas.microsoft.com/office/drawing/2014/main" id="{CC9EDB51-569F-4BBA-88A3-3DC5C6F4B4F9}"/>
              </a:ext>
            </a:extLst>
          </p:cNvPr>
          <p:cNvSpPr/>
          <p:nvPr/>
        </p:nvSpPr>
        <p:spPr>
          <a:xfrm>
            <a:off x="1233946" y="4706703"/>
            <a:ext cx="9936258" cy="1261611"/>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5" name="Google Shape;373;p12">
            <a:extLst>
              <a:ext uri="{FF2B5EF4-FFF2-40B4-BE49-F238E27FC236}">
                <a16:creationId xmlns:a16="http://schemas.microsoft.com/office/drawing/2014/main" id="{512710AF-78DB-4C8C-86DB-9E8DF7B20F0D}"/>
              </a:ext>
            </a:extLst>
          </p:cNvPr>
          <p:cNvSpPr/>
          <p:nvPr/>
        </p:nvSpPr>
        <p:spPr>
          <a:xfrm>
            <a:off x="2460641" y="4867062"/>
            <a:ext cx="8372142" cy="954067"/>
          </a:xfrm>
          <a:prstGeom prst="rect">
            <a:avLst/>
          </a:prstGeom>
          <a:noFill/>
          <a:ln>
            <a:noFill/>
          </a:ln>
        </p:spPr>
        <p:txBody>
          <a:bodyPr spcFirstLastPara="1" wrap="square" lIns="91425" tIns="45700" rIns="91425" bIns="45700" anchor="t" anchorCtr="0">
            <a:spAutoFit/>
          </a:bodyPr>
          <a:lstStyle/>
          <a:p>
            <a:pPr algn="just"/>
            <a:r>
              <a:rPr lang="en-US" sz="1400" dirty="0">
                <a:solidFill>
                  <a:schemeClr val="tx1">
                    <a:lumMod val="65000"/>
                    <a:lumOff val="35000"/>
                  </a:schemeClr>
                </a:solidFill>
                <a:latin typeface="Outfit Medium" pitchFamily="2" charset="0"/>
              </a:rPr>
              <a:t>We answered questions to conclude whether electrical energy can be obtained from food, what uses can be given to that energy and the consequences that the production of energy from food could have. Finally, we modified the electric circuit to show whether adding more energy sources varied the voltage or not.</a:t>
            </a:r>
            <a:endParaRPr lang="es-CL" sz="1400" dirty="0">
              <a:solidFill>
                <a:schemeClr val="tx1">
                  <a:lumMod val="65000"/>
                  <a:lumOff val="35000"/>
                </a:schemeClr>
              </a:solidFill>
              <a:latin typeface="Outfit Medium" pitchFamily="2" charset="0"/>
            </a:endParaRPr>
          </a:p>
        </p:txBody>
      </p:sp>
      <p:grpSp>
        <p:nvGrpSpPr>
          <p:cNvPr id="36" name="Google Shape;374;p12">
            <a:extLst>
              <a:ext uri="{FF2B5EF4-FFF2-40B4-BE49-F238E27FC236}">
                <a16:creationId xmlns:a16="http://schemas.microsoft.com/office/drawing/2014/main" id="{19219C2C-21C2-44CF-9A1B-EBE0440A5311}"/>
              </a:ext>
            </a:extLst>
          </p:cNvPr>
          <p:cNvGrpSpPr/>
          <p:nvPr/>
        </p:nvGrpSpPr>
        <p:grpSpPr>
          <a:xfrm>
            <a:off x="1525026" y="4971001"/>
            <a:ext cx="712493" cy="712493"/>
            <a:chOff x="1573425" y="1903684"/>
            <a:chExt cx="824920" cy="824920"/>
          </a:xfrm>
        </p:grpSpPr>
        <p:sp>
          <p:nvSpPr>
            <p:cNvPr id="37" name="Google Shape;375;p12">
              <a:extLst>
                <a:ext uri="{FF2B5EF4-FFF2-40B4-BE49-F238E27FC236}">
                  <a16:creationId xmlns:a16="http://schemas.microsoft.com/office/drawing/2014/main" id="{44A5B371-D34A-4D08-B272-B8BC3CDFBCB7}"/>
                </a:ext>
              </a:extLst>
            </p:cNvPr>
            <p:cNvSpPr/>
            <p:nvPr/>
          </p:nvSpPr>
          <p:spPr>
            <a:xfrm rot="10800000">
              <a:off x="1573425" y="1903684"/>
              <a:ext cx="824920" cy="824920"/>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8" name="Google Shape;376;p12">
              <a:extLst>
                <a:ext uri="{FF2B5EF4-FFF2-40B4-BE49-F238E27FC236}">
                  <a16:creationId xmlns:a16="http://schemas.microsoft.com/office/drawing/2014/main" id="{0003CE6E-DD4C-499E-960F-96AC9E551E6C}"/>
                </a:ext>
              </a:extLst>
            </p:cNvPr>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Tree>
    <p:extLst>
      <p:ext uri="{BB962C8B-B14F-4D97-AF65-F5344CB8AC3E}">
        <p14:creationId xmlns:p14="http://schemas.microsoft.com/office/powerpoint/2010/main" val="398576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SCIENCES</a:t>
            </a:r>
          </a:p>
        </p:txBody>
      </p:sp>
      <p:sp>
        <p:nvSpPr>
          <p:cNvPr id="6" name="Título 1">
            <a:extLst>
              <a:ext uri="{FF2B5EF4-FFF2-40B4-BE49-F238E27FC236}">
                <a16:creationId xmlns:a16="http://schemas.microsoft.com/office/drawing/2014/main" id="{A59C6262-201D-47A9-A449-33DF2DA796D9}"/>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1800" dirty="0" err="1">
                <a:solidFill>
                  <a:schemeClr val="bg1"/>
                </a:solidFill>
                <a:latin typeface="Outfit Medium" pitchFamily="2" charset="0"/>
              </a:rPr>
              <a:t>Build</a:t>
            </a:r>
            <a:r>
              <a:rPr lang="es-CL" sz="1800" dirty="0">
                <a:solidFill>
                  <a:schemeClr val="bg1"/>
                </a:solidFill>
                <a:latin typeface="Outfit Medium" pitchFamily="2" charset="0"/>
              </a:rPr>
              <a:t> </a:t>
            </a:r>
            <a:r>
              <a:rPr lang="es-CL" sz="1800" dirty="0" err="1">
                <a:solidFill>
                  <a:schemeClr val="bg1"/>
                </a:solidFill>
                <a:latin typeface="Outfit Medium" pitchFamily="2" charset="0"/>
              </a:rPr>
              <a:t>your</a:t>
            </a:r>
            <a:r>
              <a:rPr lang="es-CL" sz="1800" dirty="0">
                <a:solidFill>
                  <a:schemeClr val="bg1"/>
                </a:solidFill>
                <a:latin typeface="Outfit Medium" pitchFamily="2" charset="0"/>
              </a:rPr>
              <a:t> </a:t>
            </a:r>
            <a:r>
              <a:rPr lang="es-CL" sz="1800" dirty="0" err="1">
                <a:solidFill>
                  <a:schemeClr val="bg1"/>
                </a:solidFill>
                <a:latin typeface="Outfit Medium" pitchFamily="2" charset="0"/>
              </a:rPr>
              <a:t>own</a:t>
            </a:r>
            <a:r>
              <a:rPr lang="es-CL" sz="1800" dirty="0">
                <a:solidFill>
                  <a:schemeClr val="bg1"/>
                </a:solidFill>
                <a:latin typeface="Outfit Medium" pitchFamily="2" charset="0"/>
              </a:rPr>
              <a:t> </a:t>
            </a:r>
            <a:r>
              <a:rPr lang="es-CL" sz="1800" dirty="0" err="1">
                <a:solidFill>
                  <a:schemeClr val="bg1"/>
                </a:solidFill>
                <a:latin typeface="Outfit Medium" pitchFamily="2" charset="0"/>
              </a:rPr>
              <a:t>battery</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esquinas redondeadas 1">
            <a:hlinkClick r:id="rId2" action="ppaction://hlinksldjump"/>
            <a:extLst>
              <a:ext uri="{FF2B5EF4-FFF2-40B4-BE49-F238E27FC236}">
                <a16:creationId xmlns:a16="http://schemas.microsoft.com/office/drawing/2014/main" id="{40AA67C2-F90D-4FA1-9C39-A9B5A2000432}"/>
              </a:ext>
            </a:extLst>
          </p:cNvPr>
          <p:cNvSpPr/>
          <p:nvPr/>
        </p:nvSpPr>
        <p:spPr>
          <a:xfrm>
            <a:off x="7484250" y="1535226"/>
            <a:ext cx="3658671" cy="654718"/>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12" name="Rectángulo: esquinas redondeadas 11">
            <a:hlinkClick r:id="rId3" action="ppaction://hlinksldjump"/>
            <a:extLst>
              <a:ext uri="{FF2B5EF4-FFF2-40B4-BE49-F238E27FC236}">
                <a16:creationId xmlns:a16="http://schemas.microsoft.com/office/drawing/2014/main" id="{EEF09189-B792-4B1B-B9E7-9F2AF5A85DEC}"/>
              </a:ext>
            </a:extLst>
          </p:cNvPr>
          <p:cNvSpPr/>
          <p:nvPr/>
        </p:nvSpPr>
        <p:spPr>
          <a:xfrm>
            <a:off x="7484244" y="3013476"/>
            <a:ext cx="3658671" cy="654718"/>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CL" sz="1600" dirty="0">
              <a:highlight>
                <a:srgbClr val="C0C0C0"/>
              </a:highlight>
              <a:latin typeface="Outfit Medium" pitchFamily="2" charset="0"/>
            </a:endParaRPr>
          </a:p>
        </p:txBody>
      </p:sp>
      <p:sp>
        <p:nvSpPr>
          <p:cNvPr id="13" name="Rectángulo: esquinas redondeadas 12">
            <a:hlinkClick r:id="rId4" action="ppaction://hlinksldjump"/>
            <a:extLst>
              <a:ext uri="{FF2B5EF4-FFF2-40B4-BE49-F238E27FC236}">
                <a16:creationId xmlns:a16="http://schemas.microsoft.com/office/drawing/2014/main" id="{31F160CD-BD93-446D-9A44-674E6056E9B4}"/>
              </a:ext>
            </a:extLst>
          </p:cNvPr>
          <p:cNvSpPr/>
          <p:nvPr/>
        </p:nvSpPr>
        <p:spPr>
          <a:xfrm>
            <a:off x="7484244" y="3743891"/>
            <a:ext cx="3658671" cy="65471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14" name="Rectángulo: esquinas redondeadas 13">
            <a:hlinkClick r:id="rId4" action="ppaction://hlinksldjump"/>
            <a:extLst>
              <a:ext uri="{FF2B5EF4-FFF2-40B4-BE49-F238E27FC236}">
                <a16:creationId xmlns:a16="http://schemas.microsoft.com/office/drawing/2014/main" id="{244300A7-3605-4C7F-9466-A31B1F070440}"/>
              </a:ext>
            </a:extLst>
          </p:cNvPr>
          <p:cNvSpPr/>
          <p:nvPr/>
        </p:nvSpPr>
        <p:spPr>
          <a:xfrm>
            <a:off x="7484244" y="4491722"/>
            <a:ext cx="3658671" cy="65471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CL" sz="1600" dirty="0">
              <a:highlight>
                <a:srgbClr val="C0C0C0"/>
              </a:highlight>
              <a:latin typeface="Outfit Medium" pitchFamily="2" charset="0"/>
            </a:endParaRPr>
          </a:p>
        </p:txBody>
      </p:sp>
      <p:sp>
        <p:nvSpPr>
          <p:cNvPr id="9" name="Elipse 8">
            <a:extLst>
              <a:ext uri="{FF2B5EF4-FFF2-40B4-BE49-F238E27FC236}">
                <a16:creationId xmlns:a16="http://schemas.microsoft.com/office/drawing/2014/main" id="{63A73AD6-497B-47F1-802B-6F0A13293B46}"/>
              </a:ext>
            </a:extLst>
          </p:cNvPr>
          <p:cNvSpPr/>
          <p:nvPr/>
        </p:nvSpPr>
        <p:spPr>
          <a:xfrm>
            <a:off x="6617531" y="1535226"/>
            <a:ext cx="654717" cy="654717"/>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1</a:t>
            </a:r>
            <a:endParaRPr lang="es-CL" b="1" dirty="0">
              <a:solidFill>
                <a:schemeClr val="bg1"/>
              </a:solidFill>
              <a:latin typeface="Outfit Medium" pitchFamily="2" charset="0"/>
            </a:endParaRPr>
          </a:p>
        </p:txBody>
      </p:sp>
      <p:sp>
        <p:nvSpPr>
          <p:cNvPr id="11" name="Rectángulo: esquinas redondeadas 10">
            <a:hlinkClick r:id="rId5" action="ppaction://hlinksldjump"/>
            <a:extLst>
              <a:ext uri="{FF2B5EF4-FFF2-40B4-BE49-F238E27FC236}">
                <a16:creationId xmlns:a16="http://schemas.microsoft.com/office/drawing/2014/main" id="{BAA5A445-73A3-436C-A6AC-79DC3BB89D3E}"/>
              </a:ext>
            </a:extLst>
          </p:cNvPr>
          <p:cNvSpPr/>
          <p:nvPr/>
        </p:nvSpPr>
        <p:spPr>
          <a:xfrm>
            <a:off x="7484245" y="2283059"/>
            <a:ext cx="3658671" cy="654718"/>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42F41092-FADC-49F2-A7FF-376D98EDC94F}"/>
              </a:ext>
            </a:extLst>
          </p:cNvPr>
          <p:cNvSpPr/>
          <p:nvPr/>
        </p:nvSpPr>
        <p:spPr>
          <a:xfrm>
            <a:off x="6617531" y="2283058"/>
            <a:ext cx="654717" cy="654717"/>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2</a:t>
            </a:r>
            <a:endParaRPr lang="es-CL" b="1" dirty="0">
              <a:solidFill>
                <a:schemeClr val="bg1"/>
              </a:solidFill>
              <a:latin typeface="Outfit Medium" pitchFamily="2" charset="0"/>
            </a:endParaRPr>
          </a:p>
        </p:txBody>
      </p:sp>
      <p:sp>
        <p:nvSpPr>
          <p:cNvPr id="22" name="Elipse 21">
            <a:extLst>
              <a:ext uri="{FF2B5EF4-FFF2-40B4-BE49-F238E27FC236}">
                <a16:creationId xmlns:a16="http://schemas.microsoft.com/office/drawing/2014/main" id="{5D5FF9A7-8176-4F33-BD9D-4E0D6495A34C}"/>
              </a:ext>
            </a:extLst>
          </p:cNvPr>
          <p:cNvSpPr/>
          <p:nvPr/>
        </p:nvSpPr>
        <p:spPr>
          <a:xfrm>
            <a:off x="6617531" y="3013474"/>
            <a:ext cx="654717" cy="654717"/>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3</a:t>
            </a:r>
            <a:endParaRPr lang="es-CL" b="1" dirty="0">
              <a:solidFill>
                <a:schemeClr val="bg1"/>
              </a:solidFill>
              <a:latin typeface="Outfit Medium" pitchFamily="2" charset="0"/>
            </a:endParaRPr>
          </a:p>
        </p:txBody>
      </p:sp>
      <p:sp>
        <p:nvSpPr>
          <p:cNvPr id="24" name="Elipse 23">
            <a:extLst>
              <a:ext uri="{FF2B5EF4-FFF2-40B4-BE49-F238E27FC236}">
                <a16:creationId xmlns:a16="http://schemas.microsoft.com/office/drawing/2014/main" id="{5F2497C1-1DF2-4C6E-B23D-3E66D705F826}"/>
              </a:ext>
            </a:extLst>
          </p:cNvPr>
          <p:cNvSpPr/>
          <p:nvPr/>
        </p:nvSpPr>
        <p:spPr>
          <a:xfrm>
            <a:off x="6617531" y="3743888"/>
            <a:ext cx="654717" cy="654717"/>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4</a:t>
            </a:r>
            <a:endParaRPr lang="es-CL" b="1" dirty="0">
              <a:solidFill>
                <a:schemeClr val="bg1"/>
              </a:solidFill>
              <a:latin typeface="Outfit Medium" pitchFamily="2" charset="0"/>
            </a:endParaRPr>
          </a:p>
        </p:txBody>
      </p:sp>
      <p:sp>
        <p:nvSpPr>
          <p:cNvPr id="25" name="Elipse 24">
            <a:extLst>
              <a:ext uri="{FF2B5EF4-FFF2-40B4-BE49-F238E27FC236}">
                <a16:creationId xmlns:a16="http://schemas.microsoft.com/office/drawing/2014/main" id="{C01B7B2E-3CEE-42D0-86E3-2050B30DFC6A}"/>
              </a:ext>
            </a:extLst>
          </p:cNvPr>
          <p:cNvSpPr/>
          <p:nvPr/>
        </p:nvSpPr>
        <p:spPr>
          <a:xfrm>
            <a:off x="6617532" y="4491722"/>
            <a:ext cx="654717" cy="654717"/>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5</a:t>
            </a:r>
            <a:endParaRPr lang="es-CL" b="1" dirty="0">
              <a:solidFill>
                <a:schemeClr val="bg1"/>
              </a:solidFill>
              <a:latin typeface="Outfit Medium" pitchFamily="2" charset="0"/>
            </a:endParaRPr>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solidFill>
                  <a:srgbClr val="026C4E"/>
                </a:solidFill>
                <a:latin typeface="Outfit Medium" pitchFamily="2" charset="0"/>
              </a:rPr>
              <a:t>BUILD YOUR OWN BATTERY</a:t>
            </a: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SCIENCES</a:t>
            </a:r>
          </a:p>
        </p:txBody>
      </p:sp>
      <p:sp>
        <p:nvSpPr>
          <p:cNvPr id="38" name="Rectángulo: esquinas redondeadas 37">
            <a:hlinkClick r:id="rId8" action="ppaction://hlinksldjump"/>
            <a:extLst>
              <a:ext uri="{FF2B5EF4-FFF2-40B4-BE49-F238E27FC236}">
                <a16:creationId xmlns:a16="http://schemas.microsoft.com/office/drawing/2014/main" id="{B6E6C5A6-8317-4C86-B53D-CF02AAEF6B21}"/>
              </a:ext>
            </a:extLst>
          </p:cNvPr>
          <p:cNvSpPr/>
          <p:nvPr/>
        </p:nvSpPr>
        <p:spPr>
          <a:xfrm>
            <a:off x="7484243" y="5239553"/>
            <a:ext cx="3658671" cy="654718"/>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39" name="Elipse 38">
            <a:extLst>
              <a:ext uri="{FF2B5EF4-FFF2-40B4-BE49-F238E27FC236}">
                <a16:creationId xmlns:a16="http://schemas.microsoft.com/office/drawing/2014/main" id="{D330CD3C-47C5-48FA-BA32-FAE20B702643}"/>
              </a:ext>
            </a:extLst>
          </p:cNvPr>
          <p:cNvSpPr/>
          <p:nvPr/>
        </p:nvSpPr>
        <p:spPr>
          <a:xfrm>
            <a:off x="6617531" y="5239553"/>
            <a:ext cx="654717" cy="654717"/>
          </a:xfrm>
          <a:prstGeom prst="ellipse">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Outfit Medium" pitchFamily="2" charset="0"/>
              </a:rPr>
              <a:t>6</a:t>
            </a:r>
            <a:endParaRPr lang="es-CL" b="1" dirty="0">
              <a:solidFill>
                <a:schemeClr val="bg1"/>
              </a:solidFill>
              <a:latin typeface="Outfit Medium" pitchFamily="2" charset="0"/>
            </a:endParaRPr>
          </a:p>
        </p:txBody>
      </p:sp>
    </p:spTree>
    <p:extLst>
      <p:ext uri="{BB962C8B-B14F-4D97-AF65-F5344CB8AC3E}">
        <p14:creationId xmlns:p14="http://schemas.microsoft.com/office/powerpoint/2010/main" val="314430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F154DC-EA23-45BD-8455-7EBE091B1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700" y="1589244"/>
            <a:ext cx="4974980" cy="3806544"/>
          </a:xfrm>
          <a:prstGeom prst="rect">
            <a:avLst/>
          </a:prstGeom>
        </p:spPr>
      </p:pic>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5018024" cy="2462213"/>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Did you know that energy can be transformed from one form to another? For example, when you use a heater, electrical energy is transformed into heat energy. And there are many more examples like this one: fans, stoves and even the operation of a battery-operated toy transform energy.</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activity you will learn how the energy contained in food (called chemical energy) can be transformed into electrical energy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voltage sensor.</a:t>
            </a:r>
            <a:endParaRPr lang="es-CL" sz="1400" dirty="0">
              <a:solidFill>
                <a:schemeClr val="tx1">
                  <a:lumMod val="65000"/>
                  <a:lumOff val="35000"/>
                </a:schemeClr>
              </a:solidFill>
              <a:latin typeface="Outfit" pitchFamily="2" charset="0"/>
            </a:endParaRP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0" name="Imagen 9">
            <a:hlinkClick r:id="rId4" action="ppaction://hlinksldjump"/>
            <a:extLst>
              <a:ext uri="{FF2B5EF4-FFF2-40B4-BE49-F238E27FC236}">
                <a16:creationId xmlns:a16="http://schemas.microsoft.com/office/drawing/2014/main" id="{02DB1A94-2231-4685-99C5-53BE4FB2A6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912961"/>
            <a:ext cx="8541938" cy="579088"/>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How much energy can be obtained from a potato or a lemon?</a:t>
            </a:r>
            <a:endParaRPr lang="en-US" sz="1400" dirty="0"/>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esquinas redondeadas 20">
            <a:extLst>
              <a:ext uri="{FF2B5EF4-FFF2-40B4-BE49-F238E27FC236}">
                <a16:creationId xmlns:a16="http://schemas.microsoft.com/office/drawing/2014/main" id="{E6F384AF-01BC-45CB-A6F6-97447A14CF67}"/>
              </a:ext>
            </a:extLst>
          </p:cNvPr>
          <p:cNvSpPr/>
          <p:nvPr/>
        </p:nvSpPr>
        <p:spPr>
          <a:xfrm>
            <a:off x="951704" y="3068633"/>
            <a:ext cx="10288593" cy="326987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1" name="Imagen 10" descr="Icono&#10;&#10;Descripción generada automáticamente con confianza baja">
            <a:extLst>
              <a:ext uri="{FF2B5EF4-FFF2-40B4-BE49-F238E27FC236}">
                <a16:creationId xmlns:a16="http://schemas.microsoft.com/office/drawing/2014/main" id="{0B25CE61-6D6F-21ED-442B-7E18B42B7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823" y="3466026"/>
            <a:ext cx="9347093" cy="1906147"/>
          </a:xfrm>
          <a:prstGeom prst="rect">
            <a:avLst/>
          </a:prstGeom>
        </p:spPr>
      </p:pic>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80" name="Grupo 79">
            <a:extLst>
              <a:ext uri="{FF2B5EF4-FFF2-40B4-BE49-F238E27FC236}">
                <a16:creationId xmlns:a16="http://schemas.microsoft.com/office/drawing/2014/main" id="{C0B167D0-ECB8-46E5-960F-54A03F2FB138}"/>
              </a:ext>
            </a:extLst>
          </p:cNvPr>
          <p:cNvGrpSpPr/>
          <p:nvPr/>
        </p:nvGrpSpPr>
        <p:grpSpPr>
          <a:xfrm>
            <a:off x="951703" y="1589244"/>
            <a:ext cx="4482446" cy="442980"/>
            <a:chOff x="951703" y="1589244"/>
            <a:chExt cx="4084531" cy="442980"/>
          </a:xfrm>
        </p:grpSpPr>
        <p:sp>
          <p:nvSpPr>
            <p:cNvPr id="51" name="Rectángulo: esquinas redondeadas 50">
              <a:extLst>
                <a:ext uri="{FF2B5EF4-FFF2-40B4-BE49-F238E27FC236}">
                  <a16:creationId xmlns:a16="http://schemas.microsoft.com/office/drawing/2014/main" id="{8B0DA7A8-4964-4513-824A-B431C3585815}"/>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2" name="Elipse 51">
              <a:extLst>
                <a:ext uri="{FF2B5EF4-FFF2-40B4-BE49-F238E27FC236}">
                  <a16:creationId xmlns:a16="http://schemas.microsoft.com/office/drawing/2014/main" id="{58D57A56-6A28-48F4-B0D8-54ACE257CED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22" name="Google Shape;175;p6">
            <a:extLst>
              <a:ext uri="{FF2B5EF4-FFF2-40B4-BE49-F238E27FC236}">
                <a16:creationId xmlns:a16="http://schemas.microsoft.com/office/drawing/2014/main" id="{9B324065-1F09-40A5-B844-1A1D87F233E1}"/>
              </a:ext>
            </a:extLst>
          </p:cNvPr>
          <p:cNvSpPr txBox="1"/>
          <p:nvPr/>
        </p:nvSpPr>
        <p:spPr>
          <a:xfrm>
            <a:off x="951704" y="2181117"/>
            <a:ext cx="10517764" cy="738623"/>
          </a:xfrm>
          <a:prstGeom prst="rect">
            <a:avLst/>
          </a:prstGeom>
          <a:noFill/>
          <a:ln>
            <a:noFill/>
          </a:ln>
        </p:spPr>
        <p:txBody>
          <a:bodyPr spcFirstLastPara="1" wrap="square" lIns="91425" tIns="45700" rIns="91425" bIns="45700" anchor="t" anchorCtr="0">
            <a:spAutoFit/>
          </a:bodyPr>
          <a:lstStyle/>
          <a:p>
            <a:pPr algn="just"/>
            <a:r>
              <a:rPr lang="en-US" sz="1400" dirty="0">
                <a:solidFill>
                  <a:schemeClr val="tx1">
                    <a:lumMod val="65000"/>
                    <a:lumOff val="35000"/>
                  </a:schemeClr>
                </a:solidFill>
                <a:latin typeface="Outfit" pitchFamily="2" charset="0"/>
              </a:rPr>
              <a:t>You will measure the voltage produced by three energy sources—a AAA battery, a lemon, and a potato—using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voltage sensor. This experiment will explore whether it’s possible to generate electrical energy from these unconventional sources and how their output compares to that of a standard battery.</a:t>
            </a:r>
            <a:endParaRPr lang="es-CL" sz="1400" dirty="0">
              <a:solidFill>
                <a:schemeClr val="tx1">
                  <a:lumMod val="65000"/>
                  <a:lumOff val="35000"/>
                </a:schemeClr>
              </a:solidFill>
              <a:latin typeface="Outfit" pitchFamily="2" charset="0"/>
            </a:endParaRPr>
          </a:p>
        </p:txBody>
      </p:sp>
      <p:sp>
        <p:nvSpPr>
          <p:cNvPr id="26" name="Google Shape;175;p6">
            <a:extLst>
              <a:ext uri="{FF2B5EF4-FFF2-40B4-BE49-F238E27FC236}">
                <a16:creationId xmlns:a16="http://schemas.microsoft.com/office/drawing/2014/main" id="{EAEF653A-D38F-4292-9FA3-BE9D1ADDC82D}"/>
              </a:ext>
            </a:extLst>
          </p:cNvPr>
          <p:cNvSpPr txBox="1"/>
          <p:nvPr/>
        </p:nvSpPr>
        <p:spPr>
          <a:xfrm>
            <a:off x="1238600" y="3344204"/>
            <a:ext cx="1676664" cy="307736"/>
          </a:xfrm>
          <a:prstGeom prst="rect">
            <a:avLst/>
          </a:prstGeom>
          <a:noFill/>
          <a:ln>
            <a:noFill/>
          </a:ln>
        </p:spPr>
        <p:txBody>
          <a:bodyPr spcFirstLastPara="1" wrap="square" lIns="91425" tIns="45700" rIns="91425" bIns="45700" anchor="t" anchorCtr="0">
            <a:spAutoFit/>
          </a:bodyPr>
          <a:lstStyle/>
          <a:p>
            <a:pPr algn="just"/>
            <a:r>
              <a:rPr lang="es-CL" sz="1400" b="1" dirty="0">
                <a:solidFill>
                  <a:srgbClr val="569FA8"/>
                </a:solidFill>
                <a:latin typeface="Outfit" pitchFamily="2" charset="0"/>
              </a:rPr>
              <a:t>MATERIALES</a:t>
            </a:r>
          </a:p>
        </p:txBody>
      </p:sp>
      <p:sp>
        <p:nvSpPr>
          <p:cNvPr id="2" name="Rectángulo: esquinas redondeadas 1">
            <a:extLst>
              <a:ext uri="{FF2B5EF4-FFF2-40B4-BE49-F238E27FC236}">
                <a16:creationId xmlns:a16="http://schemas.microsoft.com/office/drawing/2014/main" id="{D1C037A9-1CEA-0427-F888-3B3F662593A9}"/>
              </a:ext>
            </a:extLst>
          </p:cNvPr>
          <p:cNvSpPr/>
          <p:nvPr/>
        </p:nvSpPr>
        <p:spPr>
          <a:xfrm>
            <a:off x="1892903" y="5446621"/>
            <a:ext cx="929416" cy="307736"/>
          </a:xfrm>
          <a:prstGeom prst="roundRect">
            <a:avLst/>
          </a:prstGeom>
          <a:solidFill>
            <a:srgbClr val="569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bg1"/>
                </a:solidFill>
                <a:latin typeface="Outfit" pitchFamily="2" charset="0"/>
              </a:rPr>
              <a:t>Xploris</a:t>
            </a:r>
            <a:endParaRPr lang="es-CL" sz="1200" dirty="0">
              <a:solidFill>
                <a:schemeClr val="bg1"/>
              </a:solidFill>
              <a:latin typeface="Outfit" pitchFamily="2" charset="0"/>
            </a:endParaRPr>
          </a:p>
        </p:txBody>
      </p:sp>
      <p:sp>
        <p:nvSpPr>
          <p:cNvPr id="3" name="Rectángulo: esquinas redondeadas 2">
            <a:extLst>
              <a:ext uri="{FF2B5EF4-FFF2-40B4-BE49-F238E27FC236}">
                <a16:creationId xmlns:a16="http://schemas.microsoft.com/office/drawing/2014/main" id="{9F4072B8-0437-C153-5C12-ABEDEF3F5276}"/>
              </a:ext>
            </a:extLst>
          </p:cNvPr>
          <p:cNvSpPr/>
          <p:nvPr/>
        </p:nvSpPr>
        <p:spPr>
          <a:xfrm>
            <a:off x="3473990" y="5444590"/>
            <a:ext cx="1466511" cy="503501"/>
          </a:xfrm>
          <a:prstGeom prst="roundRect">
            <a:avLst/>
          </a:prstGeom>
          <a:solidFill>
            <a:srgbClr val="569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err="1">
                <a:solidFill>
                  <a:schemeClr val="bg1"/>
                </a:solidFill>
                <a:latin typeface="Outfit" pitchFamily="2" charset="0"/>
              </a:rPr>
              <a:t>Voltage</a:t>
            </a:r>
            <a:r>
              <a:rPr lang="es-MX" sz="1200" dirty="0">
                <a:solidFill>
                  <a:schemeClr val="bg1"/>
                </a:solidFill>
                <a:latin typeface="Outfit" pitchFamily="2" charset="0"/>
              </a:rPr>
              <a:t> cables</a:t>
            </a:r>
          </a:p>
          <a:p>
            <a:pPr algn="ctr"/>
            <a:r>
              <a:rPr lang="es-MX" sz="1200" dirty="0">
                <a:solidFill>
                  <a:schemeClr val="bg1"/>
                </a:solidFill>
                <a:latin typeface="Outfit" pitchFamily="2" charset="0"/>
              </a:rPr>
              <a:t>red and </a:t>
            </a:r>
            <a:r>
              <a:rPr lang="es-MX" sz="1200" dirty="0" err="1">
                <a:solidFill>
                  <a:schemeClr val="bg1"/>
                </a:solidFill>
                <a:latin typeface="Outfit" pitchFamily="2" charset="0"/>
              </a:rPr>
              <a:t>black</a:t>
            </a:r>
            <a:endParaRPr lang="es-CL" sz="1200" dirty="0">
              <a:solidFill>
                <a:schemeClr val="bg1"/>
              </a:solidFill>
              <a:latin typeface="Outfit" pitchFamily="2" charset="0"/>
            </a:endParaRPr>
          </a:p>
        </p:txBody>
      </p:sp>
      <p:sp>
        <p:nvSpPr>
          <p:cNvPr id="4" name="Rectángulo: esquinas redondeadas 3">
            <a:extLst>
              <a:ext uri="{FF2B5EF4-FFF2-40B4-BE49-F238E27FC236}">
                <a16:creationId xmlns:a16="http://schemas.microsoft.com/office/drawing/2014/main" id="{9D2581BE-7B89-BB0C-F2FD-1B7B4ED197B0}"/>
              </a:ext>
            </a:extLst>
          </p:cNvPr>
          <p:cNvSpPr/>
          <p:nvPr/>
        </p:nvSpPr>
        <p:spPr>
          <a:xfrm>
            <a:off x="5074269" y="5444590"/>
            <a:ext cx="929416" cy="307736"/>
          </a:xfrm>
          <a:prstGeom prst="roundRect">
            <a:avLst/>
          </a:prstGeom>
          <a:solidFill>
            <a:srgbClr val="569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err="1">
                <a:solidFill>
                  <a:schemeClr val="bg1"/>
                </a:solidFill>
                <a:latin typeface="Outfit" pitchFamily="2" charset="0"/>
              </a:rPr>
              <a:t>Battery</a:t>
            </a:r>
            <a:endParaRPr lang="es-CL" sz="1200" dirty="0">
              <a:solidFill>
                <a:schemeClr val="bg1"/>
              </a:solidFill>
              <a:latin typeface="Outfit" pitchFamily="2" charset="0"/>
            </a:endParaRPr>
          </a:p>
        </p:txBody>
      </p:sp>
      <p:sp>
        <p:nvSpPr>
          <p:cNvPr id="5" name="Rectángulo: esquinas redondeadas 4">
            <a:extLst>
              <a:ext uri="{FF2B5EF4-FFF2-40B4-BE49-F238E27FC236}">
                <a16:creationId xmlns:a16="http://schemas.microsoft.com/office/drawing/2014/main" id="{3A8F34B4-18A0-90A0-0D49-96E1F1BB54C4}"/>
              </a:ext>
            </a:extLst>
          </p:cNvPr>
          <p:cNvSpPr/>
          <p:nvPr/>
        </p:nvSpPr>
        <p:spPr>
          <a:xfrm>
            <a:off x="6188317" y="5452049"/>
            <a:ext cx="929416" cy="307736"/>
          </a:xfrm>
          <a:prstGeom prst="roundRect">
            <a:avLst/>
          </a:prstGeom>
          <a:solidFill>
            <a:srgbClr val="569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bg1"/>
                </a:solidFill>
                <a:latin typeface="Outfit" pitchFamily="2" charset="0"/>
              </a:rPr>
              <a:t>Lemon</a:t>
            </a:r>
            <a:endParaRPr lang="es-CL" sz="1200" dirty="0">
              <a:solidFill>
                <a:schemeClr val="bg1"/>
              </a:solidFill>
              <a:latin typeface="Outfit" pitchFamily="2" charset="0"/>
            </a:endParaRPr>
          </a:p>
        </p:txBody>
      </p:sp>
      <p:sp>
        <p:nvSpPr>
          <p:cNvPr id="7" name="Rectángulo: esquinas redondeadas 6">
            <a:extLst>
              <a:ext uri="{FF2B5EF4-FFF2-40B4-BE49-F238E27FC236}">
                <a16:creationId xmlns:a16="http://schemas.microsoft.com/office/drawing/2014/main" id="{C8ECB7A8-05F7-DAEA-362A-7548C2A5B9DE}"/>
              </a:ext>
            </a:extLst>
          </p:cNvPr>
          <p:cNvSpPr/>
          <p:nvPr/>
        </p:nvSpPr>
        <p:spPr>
          <a:xfrm>
            <a:off x="7484147" y="5446621"/>
            <a:ext cx="929416" cy="307736"/>
          </a:xfrm>
          <a:prstGeom prst="roundRect">
            <a:avLst/>
          </a:prstGeom>
          <a:solidFill>
            <a:srgbClr val="569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bg1"/>
                </a:solidFill>
                <a:latin typeface="Outfit" pitchFamily="2" charset="0"/>
              </a:rPr>
              <a:t>Potato</a:t>
            </a:r>
            <a:endParaRPr lang="es-CL" sz="1200" dirty="0">
              <a:solidFill>
                <a:schemeClr val="bg1"/>
              </a:solidFill>
              <a:latin typeface="Outfit" pitchFamily="2" charset="0"/>
            </a:endParaRPr>
          </a:p>
        </p:txBody>
      </p:sp>
      <p:sp>
        <p:nvSpPr>
          <p:cNvPr id="8" name="Rectángulo: esquinas redondeadas 7">
            <a:extLst>
              <a:ext uri="{FF2B5EF4-FFF2-40B4-BE49-F238E27FC236}">
                <a16:creationId xmlns:a16="http://schemas.microsoft.com/office/drawing/2014/main" id="{75066FFF-CC4F-0E48-FD4E-8578D686971C}"/>
              </a:ext>
            </a:extLst>
          </p:cNvPr>
          <p:cNvSpPr/>
          <p:nvPr/>
        </p:nvSpPr>
        <p:spPr>
          <a:xfrm>
            <a:off x="8699302" y="5446621"/>
            <a:ext cx="1137717" cy="583308"/>
          </a:xfrm>
          <a:prstGeom prst="roundRect">
            <a:avLst/>
          </a:prstGeom>
          <a:solidFill>
            <a:srgbClr val="569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bg1"/>
                </a:solidFill>
                <a:latin typeface="Outfit" pitchFamily="2" charset="0"/>
              </a:rPr>
              <a:t>2 </a:t>
            </a:r>
            <a:r>
              <a:rPr lang="es-MX" sz="1200" dirty="0" err="1">
                <a:solidFill>
                  <a:schemeClr val="bg1"/>
                </a:solidFill>
                <a:latin typeface="Outfit" pitchFamily="2" charset="0"/>
              </a:rPr>
              <a:t>Galvanized</a:t>
            </a:r>
            <a:r>
              <a:rPr lang="es-MX" sz="1200" dirty="0">
                <a:solidFill>
                  <a:schemeClr val="bg1"/>
                </a:solidFill>
                <a:latin typeface="Outfit" pitchFamily="2" charset="0"/>
              </a:rPr>
              <a:t> </a:t>
            </a:r>
            <a:r>
              <a:rPr lang="es-MX" sz="1200" dirty="0" err="1">
                <a:solidFill>
                  <a:schemeClr val="bg1"/>
                </a:solidFill>
                <a:latin typeface="Outfit" pitchFamily="2" charset="0"/>
              </a:rPr>
              <a:t>screws</a:t>
            </a:r>
            <a:endParaRPr lang="es-CL" sz="1200" dirty="0">
              <a:solidFill>
                <a:schemeClr val="bg1"/>
              </a:solidFill>
              <a:latin typeface="Outfit" pitchFamily="2" charset="0"/>
            </a:endParaRPr>
          </a:p>
        </p:txBody>
      </p:sp>
      <p:sp>
        <p:nvSpPr>
          <p:cNvPr id="9" name="Rectángulo: esquinas redondeadas 8">
            <a:extLst>
              <a:ext uri="{FF2B5EF4-FFF2-40B4-BE49-F238E27FC236}">
                <a16:creationId xmlns:a16="http://schemas.microsoft.com/office/drawing/2014/main" id="{3126C490-D044-C7D4-25B8-AC66CF804F29}"/>
              </a:ext>
            </a:extLst>
          </p:cNvPr>
          <p:cNvSpPr/>
          <p:nvPr/>
        </p:nvSpPr>
        <p:spPr>
          <a:xfrm>
            <a:off x="9938255" y="5446620"/>
            <a:ext cx="1035619" cy="583307"/>
          </a:xfrm>
          <a:prstGeom prst="roundRect">
            <a:avLst/>
          </a:prstGeom>
          <a:solidFill>
            <a:srgbClr val="569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bg1"/>
                </a:solidFill>
                <a:latin typeface="Outfit" pitchFamily="2" charset="0"/>
              </a:rPr>
              <a:t>2 </a:t>
            </a:r>
            <a:r>
              <a:rPr lang="es-MX" sz="1200" dirty="0" err="1">
                <a:solidFill>
                  <a:schemeClr val="bg1"/>
                </a:solidFill>
                <a:latin typeface="Outfit" pitchFamily="2" charset="0"/>
              </a:rPr>
              <a:t>Pieces</a:t>
            </a:r>
            <a:r>
              <a:rPr lang="es-MX" sz="1200" dirty="0">
                <a:solidFill>
                  <a:schemeClr val="bg1"/>
                </a:solidFill>
                <a:latin typeface="Outfit" pitchFamily="2" charset="0"/>
              </a:rPr>
              <a:t> </a:t>
            </a:r>
            <a:r>
              <a:rPr lang="es-MX" sz="1200" dirty="0" err="1">
                <a:solidFill>
                  <a:schemeClr val="bg1"/>
                </a:solidFill>
                <a:latin typeface="Outfit" pitchFamily="2" charset="0"/>
              </a:rPr>
              <a:t>of</a:t>
            </a:r>
            <a:r>
              <a:rPr lang="es-MX" sz="1200" dirty="0">
                <a:solidFill>
                  <a:schemeClr val="bg1"/>
                </a:solidFill>
                <a:latin typeface="Outfit" pitchFamily="2" charset="0"/>
              </a:rPr>
              <a:t> </a:t>
            </a:r>
            <a:r>
              <a:rPr lang="es-MX" sz="1200" dirty="0" err="1">
                <a:solidFill>
                  <a:schemeClr val="bg1"/>
                </a:solidFill>
                <a:latin typeface="Outfit" pitchFamily="2" charset="0"/>
              </a:rPr>
              <a:t>copper</a:t>
            </a:r>
            <a:endParaRPr lang="es-CL" sz="1200" dirty="0">
              <a:solidFill>
                <a:schemeClr val="bg1"/>
              </a:solidFill>
              <a:latin typeface="Outfit" pitchFamily="2" charset="0"/>
            </a:endParaRPr>
          </a:p>
        </p:txBody>
      </p:sp>
    </p:spTree>
    <p:extLst>
      <p:ext uri="{BB962C8B-B14F-4D97-AF65-F5344CB8AC3E}">
        <p14:creationId xmlns:p14="http://schemas.microsoft.com/office/powerpoint/2010/main" val="82643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esquinas redondeadas 36">
            <a:extLst>
              <a:ext uri="{FF2B5EF4-FFF2-40B4-BE49-F238E27FC236}">
                <a16:creationId xmlns:a16="http://schemas.microsoft.com/office/drawing/2014/main" id="{8ECD3FD3-4B0C-401A-B6C3-D566783DA307}"/>
              </a:ext>
            </a:extLst>
          </p:cNvPr>
          <p:cNvSpPr/>
          <p:nvPr/>
        </p:nvSpPr>
        <p:spPr>
          <a:xfrm>
            <a:off x="7958472" y="2548509"/>
            <a:ext cx="3285335" cy="4065597"/>
          </a:xfrm>
          <a:prstGeom prst="roundRect">
            <a:avLst>
              <a:gd name="adj" fmla="val 8073"/>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ángulo: esquinas redondeadas 35">
            <a:extLst>
              <a:ext uri="{FF2B5EF4-FFF2-40B4-BE49-F238E27FC236}">
                <a16:creationId xmlns:a16="http://schemas.microsoft.com/office/drawing/2014/main" id="{C7E7DC3D-3B55-4879-BC2B-DAEE68CED45A}"/>
              </a:ext>
            </a:extLst>
          </p:cNvPr>
          <p:cNvSpPr/>
          <p:nvPr/>
        </p:nvSpPr>
        <p:spPr>
          <a:xfrm>
            <a:off x="948188" y="2499919"/>
            <a:ext cx="3285335" cy="4065597"/>
          </a:xfrm>
          <a:prstGeom prst="roundRect">
            <a:avLst>
              <a:gd name="adj" fmla="val 8073"/>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ángulo: esquinas redondeadas 34">
            <a:extLst>
              <a:ext uri="{FF2B5EF4-FFF2-40B4-BE49-F238E27FC236}">
                <a16:creationId xmlns:a16="http://schemas.microsoft.com/office/drawing/2014/main" id="{6E3DAC23-30E4-4021-816E-81A61FDC8765}"/>
              </a:ext>
            </a:extLst>
          </p:cNvPr>
          <p:cNvSpPr/>
          <p:nvPr/>
        </p:nvSpPr>
        <p:spPr>
          <a:xfrm>
            <a:off x="4453330" y="2499919"/>
            <a:ext cx="3285335" cy="4065597"/>
          </a:xfrm>
          <a:prstGeom prst="roundRect">
            <a:avLst>
              <a:gd name="adj" fmla="val 8073"/>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03978477-44D8-4127-B477-391A3CE34313}"/>
              </a:ext>
            </a:extLst>
          </p:cNvPr>
          <p:cNvSpPr txBox="1"/>
          <p:nvPr/>
        </p:nvSpPr>
        <p:spPr>
          <a:xfrm>
            <a:off x="1698123" y="2147945"/>
            <a:ext cx="1551146" cy="307777"/>
          </a:xfrm>
          <a:prstGeom prst="rect">
            <a:avLst/>
          </a:prstGeom>
          <a:noFill/>
        </p:spPr>
        <p:txBody>
          <a:bodyPr wrap="square" rtlCol="0">
            <a:spAutoFit/>
          </a:bodyPr>
          <a:lstStyle/>
          <a:p>
            <a:pPr algn="ctr"/>
            <a:r>
              <a:rPr lang="es-CL" sz="1400" b="1" dirty="0">
                <a:solidFill>
                  <a:srgbClr val="FE999D"/>
                </a:solidFill>
                <a:latin typeface="Outfit" pitchFamily="2" charset="0"/>
              </a:rPr>
              <a:t>ASSEMBLY 1</a:t>
            </a: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80" name="Grupo 79">
            <a:extLst>
              <a:ext uri="{FF2B5EF4-FFF2-40B4-BE49-F238E27FC236}">
                <a16:creationId xmlns:a16="http://schemas.microsoft.com/office/drawing/2014/main" id="{C0B167D0-ECB8-46E5-960F-54A03F2FB138}"/>
              </a:ext>
            </a:extLst>
          </p:cNvPr>
          <p:cNvGrpSpPr/>
          <p:nvPr/>
        </p:nvGrpSpPr>
        <p:grpSpPr>
          <a:xfrm>
            <a:off x="951703" y="1589244"/>
            <a:ext cx="4482446" cy="442980"/>
            <a:chOff x="951703" y="1589244"/>
            <a:chExt cx="4084531" cy="442980"/>
          </a:xfrm>
        </p:grpSpPr>
        <p:sp>
          <p:nvSpPr>
            <p:cNvPr id="51" name="Rectángulo: esquinas redondeadas 50">
              <a:extLst>
                <a:ext uri="{FF2B5EF4-FFF2-40B4-BE49-F238E27FC236}">
                  <a16:creationId xmlns:a16="http://schemas.microsoft.com/office/drawing/2014/main" id="{8B0DA7A8-4964-4513-824A-B431C3585815}"/>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2" name="Elipse 51">
              <a:extLst>
                <a:ext uri="{FF2B5EF4-FFF2-40B4-BE49-F238E27FC236}">
                  <a16:creationId xmlns:a16="http://schemas.microsoft.com/office/drawing/2014/main" id="{58D57A56-6A28-48F4-B0D8-54ACE257CED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22" name="CuadroTexto 21">
            <a:extLst>
              <a:ext uri="{FF2B5EF4-FFF2-40B4-BE49-F238E27FC236}">
                <a16:creationId xmlns:a16="http://schemas.microsoft.com/office/drawing/2014/main" id="{1B7716C0-FFAD-4340-9004-96C386342D43}"/>
              </a:ext>
            </a:extLst>
          </p:cNvPr>
          <p:cNvSpPr txBox="1"/>
          <p:nvPr/>
        </p:nvSpPr>
        <p:spPr>
          <a:xfrm>
            <a:off x="1065346" y="5046464"/>
            <a:ext cx="3051017" cy="523220"/>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You will connect a AAA battery to the voltage sensor, as shown in the picture.</a:t>
            </a:r>
            <a:endParaRPr lang="es-CL" sz="1400"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E3399D06-A0EE-4A00-82E1-502CE0FE65FF}"/>
              </a:ext>
            </a:extLst>
          </p:cNvPr>
          <p:cNvSpPr txBox="1"/>
          <p:nvPr/>
        </p:nvSpPr>
        <p:spPr>
          <a:xfrm>
            <a:off x="4570490" y="5036087"/>
            <a:ext cx="3051017" cy="1169551"/>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You will insert a galvanized zinc screw and a piece of copper into a lemon. Then, you will connect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voltage sensor using alligator to banana cables, as shown in the picture.</a:t>
            </a:r>
            <a:endParaRPr lang="es-CL" sz="1400" dirty="0">
              <a:solidFill>
                <a:schemeClr val="tx1">
                  <a:lumMod val="65000"/>
                  <a:lumOff val="35000"/>
                </a:schemeClr>
              </a:solidFill>
              <a:latin typeface="Outfit" pitchFamily="2" charset="0"/>
            </a:endParaRPr>
          </a:p>
        </p:txBody>
      </p:sp>
      <p:sp>
        <p:nvSpPr>
          <p:cNvPr id="31" name="CuadroTexto 30">
            <a:extLst>
              <a:ext uri="{FF2B5EF4-FFF2-40B4-BE49-F238E27FC236}">
                <a16:creationId xmlns:a16="http://schemas.microsoft.com/office/drawing/2014/main" id="{78D89871-C8B6-4D30-9A14-843640592CB7}"/>
              </a:ext>
            </a:extLst>
          </p:cNvPr>
          <p:cNvSpPr txBox="1"/>
          <p:nvPr/>
        </p:nvSpPr>
        <p:spPr>
          <a:xfrm>
            <a:off x="5320424" y="2147945"/>
            <a:ext cx="1551146" cy="307777"/>
          </a:xfrm>
          <a:prstGeom prst="rect">
            <a:avLst/>
          </a:prstGeom>
          <a:noFill/>
        </p:spPr>
        <p:txBody>
          <a:bodyPr wrap="square" rtlCol="0">
            <a:spAutoFit/>
          </a:bodyPr>
          <a:lstStyle/>
          <a:p>
            <a:pPr algn="ctr"/>
            <a:r>
              <a:rPr lang="es-CL" sz="1400" b="1" dirty="0">
                <a:solidFill>
                  <a:srgbClr val="FE999D"/>
                </a:solidFill>
                <a:latin typeface="Outfit" pitchFamily="2" charset="0"/>
              </a:rPr>
              <a:t>ASSEMBLY 2</a:t>
            </a:r>
          </a:p>
        </p:txBody>
      </p:sp>
      <p:sp>
        <p:nvSpPr>
          <p:cNvPr id="32" name="CuadroTexto 31">
            <a:extLst>
              <a:ext uri="{FF2B5EF4-FFF2-40B4-BE49-F238E27FC236}">
                <a16:creationId xmlns:a16="http://schemas.microsoft.com/office/drawing/2014/main" id="{D336F57B-6C91-450A-AEE0-15C21D215E5E}"/>
              </a:ext>
            </a:extLst>
          </p:cNvPr>
          <p:cNvSpPr txBox="1"/>
          <p:nvPr/>
        </p:nvSpPr>
        <p:spPr>
          <a:xfrm>
            <a:off x="8942725" y="2147945"/>
            <a:ext cx="1551146" cy="307777"/>
          </a:xfrm>
          <a:prstGeom prst="rect">
            <a:avLst/>
          </a:prstGeom>
          <a:noFill/>
        </p:spPr>
        <p:txBody>
          <a:bodyPr wrap="square" rtlCol="0">
            <a:spAutoFit/>
          </a:bodyPr>
          <a:lstStyle/>
          <a:p>
            <a:pPr algn="ctr"/>
            <a:r>
              <a:rPr lang="es-CL" sz="1400" b="1" dirty="0">
                <a:solidFill>
                  <a:srgbClr val="FE999D"/>
                </a:solidFill>
                <a:latin typeface="Outfit" pitchFamily="2" charset="0"/>
              </a:rPr>
              <a:t>ASSEMBLY 3</a:t>
            </a:r>
          </a:p>
        </p:txBody>
      </p:sp>
      <p:sp>
        <p:nvSpPr>
          <p:cNvPr id="33" name="CuadroTexto 32">
            <a:extLst>
              <a:ext uri="{FF2B5EF4-FFF2-40B4-BE49-F238E27FC236}">
                <a16:creationId xmlns:a16="http://schemas.microsoft.com/office/drawing/2014/main" id="{546F3CCD-91CC-4BCD-8FC7-12BC653A6E25}"/>
              </a:ext>
            </a:extLst>
          </p:cNvPr>
          <p:cNvSpPr txBox="1"/>
          <p:nvPr/>
        </p:nvSpPr>
        <p:spPr>
          <a:xfrm>
            <a:off x="8075637" y="5046464"/>
            <a:ext cx="3051017" cy="738664"/>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This assembly is identical to the previous one, but the lemon is replaced by a potato, as shown in the image.</a:t>
            </a:r>
            <a:endParaRPr lang="es-CL" sz="1400" dirty="0">
              <a:solidFill>
                <a:schemeClr val="tx1">
                  <a:lumMod val="65000"/>
                  <a:lumOff val="35000"/>
                </a:schemeClr>
              </a:solidFill>
              <a:latin typeface="Outfit" pitchFamily="2" charset="0"/>
            </a:endParaRPr>
          </a:p>
        </p:txBody>
      </p:sp>
      <p:pic>
        <p:nvPicPr>
          <p:cNvPr id="21" name="Imagen 20" descr="Imagen que contiene Icono&#10;&#10;Descripción generada automáticamente">
            <a:extLst>
              <a:ext uri="{FF2B5EF4-FFF2-40B4-BE49-F238E27FC236}">
                <a16:creationId xmlns:a16="http://schemas.microsoft.com/office/drawing/2014/main" id="{7D296B9D-8076-80FD-758F-785A36C759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4582" y="2724943"/>
            <a:ext cx="2353114" cy="2145085"/>
          </a:xfrm>
          <a:prstGeom prst="rect">
            <a:avLst/>
          </a:prstGeom>
        </p:spPr>
      </p:pic>
      <p:pic>
        <p:nvPicPr>
          <p:cNvPr id="24" name="Imagen 23" descr="Imagen que contiene Icono&#10;&#10;Descripción generada automáticamente">
            <a:extLst>
              <a:ext uri="{FF2B5EF4-FFF2-40B4-BE49-F238E27FC236}">
                <a16:creationId xmlns:a16="http://schemas.microsoft.com/office/drawing/2014/main" id="{EAC226D2-D5DE-9F2A-F809-2BEE8B37FD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4782" y="2644801"/>
            <a:ext cx="2356525" cy="2305370"/>
          </a:xfrm>
          <a:prstGeom prst="rect">
            <a:avLst/>
          </a:prstGeom>
        </p:spPr>
      </p:pic>
      <p:pic>
        <p:nvPicPr>
          <p:cNvPr id="26" name="Imagen 25" descr="Imagen que contiene Icono&#10;&#10;Descripción generada automáticamente">
            <a:extLst>
              <a:ext uri="{FF2B5EF4-FFF2-40B4-BE49-F238E27FC236}">
                <a16:creationId xmlns:a16="http://schemas.microsoft.com/office/drawing/2014/main" id="{F3A1B448-E3FC-EFEA-C559-12F91F7ABA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0655" y="2814980"/>
            <a:ext cx="2380397" cy="1981391"/>
          </a:xfrm>
          <a:prstGeom prst="rect">
            <a:avLst/>
          </a:prstGeom>
        </p:spPr>
      </p:pic>
    </p:spTree>
    <p:extLst>
      <p:ext uri="{BB962C8B-B14F-4D97-AF65-F5344CB8AC3E}">
        <p14:creationId xmlns:p14="http://schemas.microsoft.com/office/powerpoint/2010/main" val="89019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27D5420-46D6-4B9C-95F5-FDF54E99B155}"/>
              </a:ext>
            </a:extLst>
          </p:cNvPr>
          <p:cNvSpPr/>
          <p:nvPr/>
        </p:nvSpPr>
        <p:spPr>
          <a:xfrm>
            <a:off x="951703" y="3441590"/>
            <a:ext cx="3354142" cy="12688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3"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100410" y="3706670"/>
            <a:ext cx="3052139"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The red and black voltage cables are inserted on the same side of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shown in the picture.</a:t>
            </a:r>
            <a:endParaRPr kumimoji="0" lang="es-MX"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cxnSp>
        <p:nvCxnSpPr>
          <p:cNvPr id="3" name="Conector recto de flecha 2"/>
          <p:cNvCxnSpPr>
            <a:cxnSpLocks/>
          </p:cNvCxnSpPr>
          <p:nvPr/>
        </p:nvCxnSpPr>
        <p:spPr>
          <a:xfrm>
            <a:off x="4419674" y="4076002"/>
            <a:ext cx="1175783" cy="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upo 18">
            <a:extLst>
              <a:ext uri="{FF2B5EF4-FFF2-40B4-BE49-F238E27FC236}">
                <a16:creationId xmlns:a16="http://schemas.microsoft.com/office/drawing/2014/main" id="{B61A89BB-B4BF-4003-A71A-38A18ADB8706}"/>
              </a:ext>
            </a:extLst>
          </p:cNvPr>
          <p:cNvGrpSpPr/>
          <p:nvPr/>
        </p:nvGrpSpPr>
        <p:grpSpPr>
          <a:xfrm>
            <a:off x="951703" y="1589244"/>
            <a:ext cx="4482446" cy="442980"/>
            <a:chOff x="951703" y="1589244"/>
            <a:chExt cx="4084531" cy="442980"/>
          </a:xfrm>
        </p:grpSpPr>
        <p:sp>
          <p:nvSpPr>
            <p:cNvPr id="20" name="Rectángulo: esquinas redondeadas 19">
              <a:extLst>
                <a:ext uri="{FF2B5EF4-FFF2-40B4-BE49-F238E27FC236}">
                  <a16:creationId xmlns:a16="http://schemas.microsoft.com/office/drawing/2014/main" id="{7E87F606-ACD5-4B62-A0B8-CA7A89CF0888}"/>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AD0E911A-6CF5-484E-870A-53A1FF541AD7}"/>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sym typeface="Arial"/>
              </a:endParaRPr>
            </a:p>
          </p:txBody>
        </p:sp>
      </p:grpSp>
      <p:pic>
        <p:nvPicPr>
          <p:cNvPr id="5" name="Imagen 4" descr="Imagen que contiene Forma&#10;&#10;Descripción generada automáticamente">
            <a:extLst>
              <a:ext uri="{FF2B5EF4-FFF2-40B4-BE49-F238E27FC236}">
                <a16:creationId xmlns:a16="http://schemas.microsoft.com/office/drawing/2014/main" id="{C59AAE2A-E43F-310F-DA54-FBF9AB5135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7405" y="2135618"/>
            <a:ext cx="5226470" cy="3530039"/>
          </a:xfrm>
          <a:prstGeom prst="rect">
            <a:avLst/>
          </a:prstGeom>
        </p:spPr>
      </p:pic>
    </p:spTree>
    <p:extLst>
      <p:ext uri="{BB962C8B-B14F-4D97-AF65-F5344CB8AC3E}">
        <p14:creationId xmlns:p14="http://schemas.microsoft.com/office/powerpoint/2010/main" val="136859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Imagen 4" descr="Diagrama&#10;&#10;Descripción generada automáticamente">
            <a:extLst>
              <a:ext uri="{FF2B5EF4-FFF2-40B4-BE49-F238E27FC236}">
                <a16:creationId xmlns:a16="http://schemas.microsoft.com/office/drawing/2014/main" id="{D116D2A0-6C8C-320F-27C2-8C89711178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33597" y="2497006"/>
            <a:ext cx="2765735" cy="3800106"/>
          </a:xfrm>
          <a:prstGeom prst="rect">
            <a:avLst/>
          </a:prstGeom>
        </p:spPr>
      </p:pic>
      <p:sp>
        <p:nvSpPr>
          <p:cNvPr id="198" name="Google Shape;198;p7"/>
          <p:cNvSpPr txBox="1"/>
          <p:nvPr/>
        </p:nvSpPr>
        <p:spPr>
          <a:xfrm>
            <a:off x="2357612" y="2988630"/>
            <a:ext cx="344529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tx1">
                    <a:lumMod val="65000"/>
                    <a:lumOff val="35000"/>
                  </a:schemeClr>
                </a:solidFill>
                <a:latin typeface="Outfit" pitchFamily="2" charset="0"/>
                <a:sym typeface="Arial"/>
              </a:rPr>
              <a:t>To start any configuration related to the sensors, you will select the “setup” icon.</a:t>
            </a:r>
          </a:p>
          <a:p>
            <a:pPr marL="0" marR="0" lvl="0" indent="0" algn="l" rtl="0">
              <a:spcBef>
                <a:spcPts val="0"/>
              </a:spcBef>
              <a:spcAft>
                <a:spcPts val="0"/>
              </a:spcAft>
              <a:buNone/>
            </a:pPr>
            <a:endParaRPr lang="es-MX" sz="1400" dirty="0">
              <a:solidFill>
                <a:srgbClr val="3F3F3F"/>
              </a:solidFill>
              <a:latin typeface="Outfit" pitchFamily="2" charset="0"/>
              <a:sym typeface="Arial"/>
            </a:endParaRPr>
          </a:p>
          <a:p>
            <a:r>
              <a:rPr lang="en-US" sz="1400" dirty="0">
                <a:solidFill>
                  <a:schemeClr val="tx1">
                    <a:lumMod val="65000"/>
                    <a:lumOff val="35000"/>
                  </a:schemeClr>
                </a:solidFill>
                <a:latin typeface="Outfit" pitchFamily="2" charset="0"/>
              </a:rPr>
              <a:t>The sensor you will use for this activity is the </a:t>
            </a:r>
            <a:r>
              <a:rPr lang="es-ES" sz="1400" dirty="0">
                <a:solidFill>
                  <a:schemeClr val="tx1">
                    <a:lumMod val="65000"/>
                    <a:lumOff val="35000"/>
                  </a:schemeClr>
                </a:solidFill>
                <a:latin typeface="Outfit" pitchFamily="2" charset="0"/>
                <a:sym typeface="Arial"/>
              </a:rPr>
              <a:t> </a:t>
            </a:r>
            <a:r>
              <a:rPr lang="es-ES" sz="1400" b="1" dirty="0" err="1">
                <a:solidFill>
                  <a:srgbClr val="026C4E"/>
                </a:solidFill>
                <a:latin typeface="Outfit" pitchFamily="2" charset="0"/>
                <a:sym typeface="Arial"/>
              </a:rPr>
              <a:t>voltage</a:t>
            </a:r>
            <a:r>
              <a:rPr lang="es-ES" sz="1400" dirty="0">
                <a:solidFill>
                  <a:srgbClr val="3F3F3F"/>
                </a:solidFill>
                <a:latin typeface="Outfit" pitchFamily="2" charset="0"/>
                <a:sym typeface="Arial"/>
              </a:rPr>
              <a:t> </a:t>
            </a:r>
            <a:r>
              <a:rPr lang="en-US" sz="1400" dirty="0">
                <a:solidFill>
                  <a:schemeClr val="tx1">
                    <a:lumMod val="65000"/>
                    <a:lumOff val="35000"/>
                  </a:schemeClr>
                </a:solidFill>
                <a:latin typeface="Outfit" pitchFamily="2" charset="0"/>
              </a:rPr>
              <a:t>sensor and you will set it to take </a:t>
            </a:r>
            <a:r>
              <a:rPr lang="fr-FR" sz="1400" b="1" dirty="0">
                <a:solidFill>
                  <a:srgbClr val="026C4E"/>
                </a:solidFill>
                <a:latin typeface="Outfit" pitchFamily="2" charset="0"/>
              </a:rPr>
              <a:t>10 samples per second (10/sec)</a:t>
            </a:r>
          </a:p>
          <a:p>
            <a:r>
              <a:rPr lang="en-US" sz="1400" dirty="0">
                <a:solidFill>
                  <a:schemeClr val="tx1">
                    <a:lumMod val="65000"/>
                    <a:lumOff val="35000"/>
                  </a:schemeClr>
                </a:solidFill>
                <a:latin typeface="Outfit" pitchFamily="2" charset="0"/>
              </a:rPr>
              <a:t>for a total of 1000 samples.</a:t>
            </a:r>
          </a:p>
          <a:p>
            <a:pPr lvl="0"/>
            <a:endParaRPr lang="es-MX" sz="1400" dirty="0">
              <a:solidFill>
                <a:schemeClr val="tx1">
                  <a:lumMod val="75000"/>
                  <a:lumOff val="25000"/>
                </a:schemeClr>
              </a:solidFill>
              <a:latin typeface="Outfit" pitchFamily="2" charset="0"/>
            </a:endParaRPr>
          </a:p>
          <a:p>
            <a:pPr marL="0" marR="0" lvl="0" indent="0" algn="l" rtl="0">
              <a:spcBef>
                <a:spcPts val="0"/>
              </a:spcBef>
              <a:spcAft>
                <a:spcPts val="0"/>
              </a:spcAft>
              <a:buNone/>
            </a:pPr>
            <a:r>
              <a:rPr lang="en-US" sz="1400" dirty="0">
                <a:solidFill>
                  <a:schemeClr val="tx1">
                    <a:lumMod val="65000"/>
                    <a:lumOff val="35000"/>
                  </a:schemeClr>
                </a:solidFill>
                <a:latin typeface="Outfit" pitchFamily="2" charset="0"/>
              </a:rPr>
              <a:t>Once the configuration has been completed, select “Apply” to save it.</a:t>
            </a:r>
            <a:endParaRPr lang="es-MX" sz="1400" dirty="0">
              <a:solidFill>
                <a:schemeClr val="tx1">
                  <a:lumMod val="65000"/>
                  <a:lumOff val="35000"/>
                </a:schemeClr>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9849035" y="3300618"/>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172583" y="5524771"/>
            <a:ext cx="221226" cy="147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a:extLst>
              <a:ext uri="{FF2B5EF4-FFF2-40B4-BE49-F238E27FC236}">
                <a16:creationId xmlns:a16="http://schemas.microsoft.com/office/drawing/2014/main" id="{540ECACF-73E8-ACF6-ADC6-627DD9420DD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44895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105E5BB1-3888-DA1D-4024-5773F34A3B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06972" y="2648362"/>
            <a:ext cx="3022936" cy="3022936"/>
          </a:xfrm>
          <a:prstGeom prst="rect">
            <a:avLst/>
          </a:prstGeom>
        </p:spPr>
      </p:pic>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chemeClr val="tx1">
                  <a:lumMod val="75000"/>
                  <a:lumOff val="25000"/>
                </a:schemeClr>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select the icon to connect the device via cable or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bluetooth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4">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6">
            <a:alphaModFix/>
          </a:blip>
          <a:srcRect/>
          <a:stretch/>
        </p:blipFill>
        <p:spPr>
          <a:xfrm>
            <a:off x="9505034" y="123744"/>
            <a:ext cx="740124" cy="740124"/>
          </a:xfrm>
          <a:prstGeom prst="rect">
            <a:avLst/>
          </a:prstGeom>
          <a:noFill/>
          <a:ln>
            <a:noFill/>
          </a:ln>
        </p:spPr>
      </p:pic>
      <p:pic>
        <p:nvPicPr>
          <p:cNvPr id="154" name="Google Shape;154;p5">
            <a:hlinkClick r:id="rId7" action="ppaction://hlinksldjump"/>
          </p:cNvPr>
          <p:cNvPicPr preferRelativeResize="0"/>
          <p:nvPr/>
        </p:nvPicPr>
        <p:blipFill rotWithShape="1">
          <a:blip r:embed="rId8">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1">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2">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3">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4">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Go to the SCIENCE section and then to DATA LOGGER.</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9" name="Google Shape;169;p5"/>
          <p:cNvPicPr preferRelativeResize="0"/>
          <p:nvPr/>
        </p:nvPicPr>
        <p:blipFill rotWithShape="1">
          <a:blip r:embed="rId15">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287878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945AAFE2-03F3-44C2-BBB9-B73E0581B2C3}"/>
              </a:ext>
            </a:extLst>
          </p:cNvPr>
          <p:cNvSpPr/>
          <p:nvPr/>
        </p:nvSpPr>
        <p:spPr>
          <a:xfrm>
            <a:off x="1027882" y="2877512"/>
            <a:ext cx="10288593" cy="341873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Build the 3 assemblies shown above, connect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voltage sensor and record the voltage of each of them for a few seconds.</a:t>
            </a:r>
            <a:endParaRPr lang="es-MX" sz="1400" dirty="0">
              <a:solidFill>
                <a:schemeClr val="tx1">
                  <a:lumMod val="65000"/>
                  <a:lumOff val="35000"/>
                </a:schemeClr>
              </a:solidFill>
              <a:latin typeface="Outfit" pitchFamily="2" charset="0"/>
            </a:endParaRPr>
          </a:p>
        </p:txBody>
      </p:sp>
      <p:pic>
        <p:nvPicPr>
          <p:cNvPr id="4" name="Imagen 3">
            <a:extLst>
              <a:ext uri="{FF2B5EF4-FFF2-40B4-BE49-F238E27FC236}">
                <a16:creationId xmlns:a16="http://schemas.microsoft.com/office/drawing/2014/main" id="{36441B8D-AC91-45B3-9FB2-71190052A7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252" y="3067921"/>
            <a:ext cx="908941" cy="908941"/>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2928" y="3451540"/>
            <a:ext cx="5490885" cy="252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descr="Imagen que contiene Icono&#10;&#10;Descripción generada automáticamente">
            <a:extLst>
              <a:ext uri="{FF2B5EF4-FFF2-40B4-BE49-F238E27FC236}">
                <a16:creationId xmlns:a16="http://schemas.microsoft.com/office/drawing/2014/main" id="{DFC20E76-CB9B-2019-8453-D141607385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3116" y="3837704"/>
            <a:ext cx="2574578" cy="2143023"/>
          </a:xfrm>
          <a:prstGeom prst="rect">
            <a:avLst/>
          </a:prstGeom>
        </p:spPr>
      </p:pic>
      <p:grpSp>
        <p:nvGrpSpPr>
          <p:cNvPr id="3" name="Grupo 2">
            <a:extLst>
              <a:ext uri="{FF2B5EF4-FFF2-40B4-BE49-F238E27FC236}">
                <a16:creationId xmlns:a16="http://schemas.microsoft.com/office/drawing/2014/main" id="{8A3A56C1-4F1E-1C5D-D34E-73104BA24A55}"/>
              </a:ext>
            </a:extLst>
          </p:cNvPr>
          <p:cNvGrpSpPr/>
          <p:nvPr/>
        </p:nvGrpSpPr>
        <p:grpSpPr>
          <a:xfrm>
            <a:off x="951704" y="1589244"/>
            <a:ext cx="3554982" cy="442980"/>
            <a:chOff x="951704" y="1589244"/>
            <a:chExt cx="3270976" cy="442980"/>
          </a:xfrm>
        </p:grpSpPr>
        <p:sp>
          <p:nvSpPr>
            <p:cNvPr id="5" name="Rectángulo: esquinas redondeadas 4">
              <a:extLst>
                <a:ext uri="{FF2B5EF4-FFF2-40B4-BE49-F238E27FC236}">
                  <a16:creationId xmlns:a16="http://schemas.microsoft.com/office/drawing/2014/main" id="{9F7A14B9-B2D6-0448-B6DD-B7578D724AF8}"/>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7" name="Elipse 6">
              <a:extLst>
                <a:ext uri="{FF2B5EF4-FFF2-40B4-BE49-F238E27FC236}">
                  <a16:creationId xmlns:a16="http://schemas.microsoft.com/office/drawing/2014/main" id="{CEE81749-DAA9-78CD-93CB-802F676A4AED}"/>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Tree>
    <p:extLst>
      <p:ext uri="{BB962C8B-B14F-4D97-AF65-F5344CB8AC3E}">
        <p14:creationId xmlns:p14="http://schemas.microsoft.com/office/powerpoint/2010/main" val="28849511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912</Words>
  <Application>Microsoft Office PowerPoint</Application>
  <PresentationFormat>Widescreen</PresentationFormat>
  <Paragraphs>122</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Oblivian Text</vt:lpstr>
      <vt:lpstr>Outfit</vt:lpstr>
      <vt:lpstr>Outfit Medium</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גלוביסנס Globisens</cp:lastModifiedBy>
  <cp:revision>136</cp:revision>
  <dcterms:created xsi:type="dcterms:W3CDTF">2024-05-06T19:31:29Z</dcterms:created>
  <dcterms:modified xsi:type="dcterms:W3CDTF">2024-12-22T15:01:32Z</dcterms:modified>
</cp:coreProperties>
</file>