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7" r:id="rId5"/>
    <p:sldId id="277" r:id="rId6"/>
    <p:sldId id="279" r:id="rId7"/>
    <p:sldId id="280" r:id="rId8"/>
    <p:sldId id="281" r:id="rId9"/>
    <p:sldId id="262" r:id="rId10"/>
    <p:sldId id="282" r:id="rId11"/>
    <p:sldId id="283" r:id="rId12"/>
    <p:sldId id="284" r:id="rId13"/>
    <p:sldId id="272" r:id="rId14"/>
    <p:sldId id="273" r:id="rId15"/>
    <p:sldId id="265" r:id="rId1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extLst>
      <p:ext uri="{19B8F6BF-5375-455C-9EA6-DF929625EA0E}">
        <p15:presenceInfo xmlns:p15="http://schemas.microsoft.com/office/powerpoint/2012/main" userId="Cami" providerId="None"/>
      </p:ext>
    </p:extLst>
  </p:cmAuthor>
  <p:cmAuthor id="2" name="lilo" initials="l" lastIdx="18" clrIdx="1">
    <p:extLst>
      <p:ext uri="{19B8F6BF-5375-455C-9EA6-DF929625EA0E}">
        <p15:presenceInfo xmlns:p15="http://schemas.microsoft.com/office/powerpoint/2012/main" userId="lilo" providerId="None"/>
      </p:ext>
    </p:extLst>
  </p:cmAuthor>
  <p:cmAuthor id="3" name="matiasvergara@efectoeducativo.cl" initials="m" lastIdx="3" clrIdx="2">
    <p:extLst>
      <p:ext uri="{19B8F6BF-5375-455C-9EA6-DF929625EA0E}">
        <p15:presenceInfo xmlns:p15="http://schemas.microsoft.com/office/powerpoint/2012/main" userId="matiasvergara@efectoeducativo.c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4E"/>
    <a:srgbClr val="F3F3F3"/>
    <a:srgbClr val="F2F2F2"/>
    <a:srgbClr val="DD2120"/>
    <a:srgbClr val="FE999D"/>
    <a:srgbClr val="EAA605"/>
    <a:srgbClr val="569FA8"/>
    <a:srgbClr val="565380"/>
    <a:srgbClr val="F2D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F9D03-F266-41CD-854C-E20ADAE1B56A}" type="datetimeFigureOut">
              <a:rPr lang="es-CL" smtClean="0"/>
              <a:t>22-12-2024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F2EB8-B017-458E-8E56-329BEFD85BD0}" type="slidenum">
              <a:rPr lang="es-CL" smtClean="0"/>
              <a:t>‹#›</a:t>
            </a:fld>
            <a:endParaRPr lang="es-CL"/>
          </a:p>
        </p:txBody>
      </p:sp>
    </p:spTree>
    <p:extLst>
      <p:ext uri="{BB962C8B-B14F-4D97-AF65-F5344CB8AC3E}">
        <p14:creationId xmlns:p14="http://schemas.microsoft.com/office/powerpoint/2010/main" val="2054916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53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24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a:t>
            </a:fld>
            <a:endParaRPr lang="es-CL"/>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2.xml"/><Relationship Id="rId7" Type="http://schemas.openxmlformats.org/officeDocument/2006/relationships/image" Target="../media/image39.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9.xml"/><Relationship Id="rId7"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slide" Target="slide1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slide" Target="slide2.xml"/><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9.png"/><Relationship Id="rId5" Type="http://schemas.openxmlformats.org/officeDocument/2006/relationships/slide" Target="slide2.xml"/><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34.png"/><Relationship Id="rId5" Type="http://schemas.openxmlformats.org/officeDocument/2006/relationships/image" Target="../media/image18.png"/><Relationship Id="rId10" Type="http://schemas.openxmlformats.org/officeDocument/2006/relationships/image" Target="../media/image33.svg"/><Relationship Id="rId4" Type="http://schemas.openxmlformats.org/officeDocument/2006/relationships/slide" Target="slide2.xml"/><Relationship Id="rId9" Type="http://schemas.openxmlformats.org/officeDocument/2006/relationships/image" Target="../media/image32.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5F25A59-1C2E-41A4-931A-C611D602B75E}"/>
              </a:ext>
            </a:extLst>
          </p:cNvPr>
          <p:cNvSpPr txBox="1">
            <a:spLocks/>
          </p:cNvSpPr>
          <p:nvPr/>
        </p:nvSpPr>
        <p:spPr>
          <a:xfrm>
            <a:off x="4328160" y="6100196"/>
            <a:ext cx="7290593"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Body temperature: How does my skin temperature change?</a:t>
            </a:r>
            <a:endParaRPr lang="es-CL" sz="1800" dirty="0">
              <a:solidFill>
                <a:schemeClr val="bg1"/>
              </a:solidFill>
              <a:latin typeface="Outfit Medium" pitchFamily="2" charset="0"/>
            </a:endParaRPr>
          </a:p>
        </p:txBody>
      </p:sp>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a:t>
            </a: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Tree>
    <p:extLst>
      <p:ext uri="{BB962C8B-B14F-4D97-AF65-F5344CB8AC3E}">
        <p14:creationId xmlns:p14="http://schemas.microsoft.com/office/powerpoint/2010/main" val="19580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61">
            <a:extLst>
              <a:ext uri="{FF2B5EF4-FFF2-40B4-BE49-F238E27FC236}">
                <a16:creationId xmlns:a16="http://schemas.microsoft.com/office/drawing/2014/main" id="{FD2686B1-BA85-4FDA-A4BA-27A4E40BFA38}"/>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4" name="Grupo 23">
            <a:extLst>
              <a:ext uri="{FF2B5EF4-FFF2-40B4-BE49-F238E27FC236}">
                <a16:creationId xmlns:a16="http://schemas.microsoft.com/office/drawing/2014/main" id="{9C301606-7DDB-453C-B398-68D8CDF37B33}"/>
              </a:ext>
            </a:extLst>
          </p:cNvPr>
          <p:cNvGrpSpPr/>
          <p:nvPr/>
        </p:nvGrpSpPr>
        <p:grpSpPr>
          <a:xfrm>
            <a:off x="1233915" y="2573718"/>
            <a:ext cx="652932" cy="652932"/>
            <a:chOff x="2072276" y="1848077"/>
            <a:chExt cx="676048" cy="676048"/>
          </a:xfrm>
        </p:grpSpPr>
        <p:sp>
          <p:nvSpPr>
            <p:cNvPr id="25" name="Elipse 24">
              <a:extLst>
                <a:ext uri="{FF2B5EF4-FFF2-40B4-BE49-F238E27FC236}">
                  <a16:creationId xmlns:a16="http://schemas.microsoft.com/office/drawing/2014/main" id="{814F6E82-323E-4783-AAF9-31F15A6944D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1" name="Elipse 30">
              <a:extLst>
                <a:ext uri="{FF2B5EF4-FFF2-40B4-BE49-F238E27FC236}">
                  <a16:creationId xmlns:a16="http://schemas.microsoft.com/office/drawing/2014/main" id="{3EB8C899-90D2-4F4E-B769-6D3BB5C5DFDC}"/>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pic>
        <p:nvPicPr>
          <p:cNvPr id="35" name="Imagen 34">
            <a:extLst>
              <a:ext uri="{FF2B5EF4-FFF2-40B4-BE49-F238E27FC236}">
                <a16:creationId xmlns:a16="http://schemas.microsoft.com/office/drawing/2014/main" id="{EFD2CE5D-FA84-4527-9444-246E03D8214B}"/>
              </a:ext>
            </a:extLst>
          </p:cNvPr>
          <p:cNvPicPr>
            <a:picLocks noChangeAspect="1"/>
          </p:cNvPicPr>
          <p:nvPr/>
        </p:nvPicPr>
        <p:blipFill>
          <a:blip r:embed="rId2"/>
          <a:stretch>
            <a:fillRect/>
          </a:stretch>
        </p:blipFill>
        <p:spPr>
          <a:xfrm>
            <a:off x="2543447" y="4337262"/>
            <a:ext cx="997253" cy="997253"/>
          </a:xfrm>
          <a:prstGeom prst="rect">
            <a:avLst/>
          </a:prstGeom>
        </p:spPr>
      </p:pic>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4"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5553770" y="2919639"/>
            <a:ext cx="4168977" cy="369332"/>
          </a:xfrm>
          <a:prstGeom prst="rect">
            <a:avLst/>
          </a:prstGeom>
        </p:spPr>
        <p:txBody>
          <a:bodyPr wrap="square">
            <a:spAutoFit/>
          </a:bodyPr>
          <a:lstStyle/>
          <a:p>
            <a:pPr algn="ctr"/>
            <a:r>
              <a:rPr lang="es-MX" b="1" dirty="0">
                <a:solidFill>
                  <a:srgbClr val="026C4E"/>
                </a:solidFill>
                <a:latin typeface="Outfit Medium" pitchFamily="2" charset="0"/>
              </a:rPr>
              <a:t>GRAPH WITH MARKERS</a:t>
            </a:r>
          </a:p>
        </p:txBody>
      </p:sp>
      <p:sp>
        <p:nvSpPr>
          <p:cNvPr id="15" name="CuadroTexto 14">
            <a:extLst>
              <a:ext uri="{FF2B5EF4-FFF2-40B4-BE49-F238E27FC236}">
                <a16:creationId xmlns:a16="http://schemas.microsoft.com/office/drawing/2014/main" id="{F835D28E-6402-46C9-A03D-0F5F620F1BC3}"/>
              </a:ext>
            </a:extLst>
          </p:cNvPr>
          <p:cNvSpPr txBox="1"/>
          <p:nvPr/>
        </p:nvSpPr>
        <p:spPr>
          <a:xfrm>
            <a:off x="2005831" y="2951215"/>
            <a:ext cx="2284815" cy="954107"/>
          </a:xfrm>
          <a:prstGeom prst="rect">
            <a:avLst/>
          </a:prstGeom>
          <a:noFill/>
        </p:spPr>
        <p:txBody>
          <a:bodyPr wrap="square" rtlCol="0">
            <a:spAutoFit/>
          </a:bodyPr>
          <a:lstStyle/>
          <a:p>
            <a:r>
              <a:rPr lang="en-US" sz="1400" dirty="0">
                <a:solidFill>
                  <a:srgbClr val="626262"/>
                </a:solidFill>
                <a:latin typeface="Outfit" pitchFamily="2" charset="0"/>
              </a:rPr>
              <a:t>Use markers to add labels to the graph columns. To do this you must select the “Marker” icon:</a:t>
            </a:r>
            <a:endParaRPr lang="es-MX" sz="1400" dirty="0">
              <a:solidFill>
                <a:srgbClr val="626262"/>
              </a:solidFill>
              <a:latin typeface="Outfit" pitchFamily="2" charset="0"/>
            </a:endParaRPr>
          </a:p>
        </p:txBody>
      </p:sp>
      <p:pic>
        <p:nvPicPr>
          <p:cNvPr id="19" name="Imagen 18"/>
          <p:cNvPicPr>
            <a:picLocks noChangeAspect="1"/>
          </p:cNvPicPr>
          <p:nvPr/>
        </p:nvPicPr>
        <p:blipFill>
          <a:blip r:embed="rId8"/>
          <a:stretch>
            <a:fillRect/>
          </a:stretch>
        </p:blipFill>
        <p:spPr>
          <a:xfrm>
            <a:off x="4521981" y="3494638"/>
            <a:ext cx="6272585" cy="2459334"/>
          </a:xfrm>
          <a:prstGeom prst="rect">
            <a:avLst/>
          </a:prstGeom>
        </p:spPr>
      </p:pic>
    </p:spTree>
    <p:extLst>
      <p:ext uri="{BB962C8B-B14F-4D97-AF65-F5344CB8AC3E}">
        <p14:creationId xmlns:p14="http://schemas.microsoft.com/office/powerpoint/2010/main" val="300434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6E034E21-9A78-4FEA-A479-594C7830A96C}"/>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AAE47503-9CBC-4574-815A-EA4408BB6D0F}"/>
              </a:ext>
            </a:extLst>
          </p:cNvPr>
          <p:cNvGrpSpPr/>
          <p:nvPr/>
        </p:nvGrpSpPr>
        <p:grpSpPr>
          <a:xfrm>
            <a:off x="1233915" y="2573718"/>
            <a:ext cx="652932" cy="652932"/>
            <a:chOff x="2072276" y="1848077"/>
            <a:chExt cx="676048" cy="676048"/>
          </a:xfrm>
        </p:grpSpPr>
        <p:sp>
          <p:nvSpPr>
            <p:cNvPr id="21" name="Elipse 20">
              <a:extLst>
                <a:ext uri="{FF2B5EF4-FFF2-40B4-BE49-F238E27FC236}">
                  <a16:creationId xmlns:a16="http://schemas.microsoft.com/office/drawing/2014/main" id="{0F290BFD-2D64-44AE-A1EE-C0FDD6F6BC8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EC7054EB-B0D2-4EB9-94D5-2AAFC037279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9" name="CuadroTexto 8">
            <a:extLst>
              <a:ext uri="{FF2B5EF4-FFF2-40B4-BE49-F238E27FC236}">
                <a16:creationId xmlns:a16="http://schemas.microsoft.com/office/drawing/2014/main" id="{03978477-44D8-4127-B477-391A3CE34313}"/>
              </a:ext>
            </a:extLst>
          </p:cNvPr>
          <p:cNvSpPr txBox="1"/>
          <p:nvPr/>
        </p:nvSpPr>
        <p:spPr>
          <a:xfrm>
            <a:off x="2122712" y="2689341"/>
            <a:ext cx="7569927" cy="307777"/>
          </a:xfrm>
          <a:prstGeom prst="rect">
            <a:avLst/>
          </a:prstGeom>
          <a:noFill/>
        </p:spPr>
        <p:txBody>
          <a:bodyPr wrap="square" rtlCol="0">
            <a:spAutoFit/>
          </a:bodyPr>
          <a:lstStyle/>
          <a:p>
            <a:r>
              <a:rPr lang="en-US" sz="1400" dirty="0">
                <a:solidFill>
                  <a:schemeClr val="tx1">
                    <a:lumMod val="75000"/>
                    <a:lumOff val="25000"/>
                  </a:schemeClr>
                </a:solidFill>
                <a:latin typeface="Outfit" pitchFamily="2" charset="0"/>
              </a:rPr>
              <a:t>You can add photos to the notes within a graph by doing the following:</a:t>
            </a:r>
            <a:endParaRPr lang="es-MX" sz="1400" dirty="0">
              <a:solidFill>
                <a:srgbClr val="026C4E"/>
              </a:solidFill>
              <a:latin typeface="Outfit" pitchFamily="2" charset="0"/>
            </a:endParaRP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3"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Elipse 56">
            <a:extLst>
              <a:ext uri="{FF2B5EF4-FFF2-40B4-BE49-F238E27FC236}">
                <a16:creationId xmlns:a16="http://schemas.microsoft.com/office/drawing/2014/main" id="{AD8FA60D-C8E0-4E12-9B60-AE4A73544797}"/>
              </a:ext>
            </a:extLst>
          </p:cNvPr>
          <p:cNvSpPr/>
          <p:nvPr/>
        </p:nvSpPr>
        <p:spPr>
          <a:xfrm>
            <a:off x="1972910" y="1545510"/>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blivian Text" panose="00000500000000000000" pitchFamily="50" charset="0"/>
              </a:rPr>
              <a:t>2</a:t>
            </a:r>
            <a:endParaRPr lang="es-CL" sz="1200" b="1" dirty="0">
              <a:solidFill>
                <a:srgbClr val="FE999D"/>
              </a:solidFill>
              <a:latin typeface="Oblivian Text" panose="00000500000000000000" pitchFamily="50" charset="0"/>
            </a:endParaRPr>
          </a:p>
        </p:txBody>
      </p:sp>
      <p:sp>
        <p:nvSpPr>
          <p:cNvPr id="4" name="Rectángulo 3"/>
          <p:cNvSpPr/>
          <p:nvPr/>
        </p:nvSpPr>
        <p:spPr>
          <a:xfrm>
            <a:off x="2122711" y="3271655"/>
            <a:ext cx="4283019" cy="1815882"/>
          </a:xfrm>
          <a:prstGeom prst="rect">
            <a:avLst/>
          </a:prstGeom>
        </p:spPr>
        <p:txBody>
          <a:bodyPr wrap="square">
            <a:spAutoFit/>
          </a:bodyPr>
          <a:lstStyle/>
          <a:p>
            <a:pPr marL="228600" indent="-228600">
              <a:buFont typeface="+mj-lt"/>
              <a:buAutoNum type="arabicPeriod"/>
            </a:pPr>
            <a:r>
              <a:rPr lang="es-MX" sz="1400" dirty="0" err="1">
                <a:solidFill>
                  <a:srgbClr val="026C4E"/>
                </a:solidFill>
                <a:latin typeface="Outfit" pitchFamily="2" charset="0"/>
              </a:rPr>
              <a:t>Select</a:t>
            </a:r>
            <a:r>
              <a:rPr lang="es-MX" sz="1400" dirty="0">
                <a:solidFill>
                  <a:srgbClr val="026C4E"/>
                </a:solidFill>
                <a:latin typeface="Outfit" pitchFamily="2" charset="0"/>
              </a:rPr>
              <a:t> </a:t>
            </a:r>
            <a:r>
              <a:rPr lang="es-MX" sz="1400" dirty="0" err="1">
                <a:solidFill>
                  <a:srgbClr val="026C4E"/>
                </a:solidFill>
                <a:latin typeface="Outfit" pitchFamily="2" charset="0"/>
              </a:rPr>
              <a:t>the</a:t>
            </a:r>
            <a:r>
              <a:rPr lang="es-MX" sz="1400" dirty="0">
                <a:solidFill>
                  <a:srgbClr val="026C4E"/>
                </a:solidFill>
                <a:latin typeface="Outfit" pitchFamily="2" charset="0"/>
              </a:rPr>
              <a:t> note </a:t>
            </a:r>
            <a:r>
              <a:rPr lang="es-MX" sz="1400" dirty="0" err="1">
                <a:solidFill>
                  <a:srgbClr val="026C4E"/>
                </a:solidFill>
                <a:latin typeface="Outfit" pitchFamily="2" charset="0"/>
              </a:rPr>
              <a:t>icon</a:t>
            </a:r>
            <a:r>
              <a:rPr lang="es-MX" sz="1400" dirty="0">
                <a:solidFill>
                  <a:srgbClr val="026C4E"/>
                </a:solidFill>
                <a:latin typeface="Outfit" pitchFamily="2" charset="0"/>
              </a:rPr>
              <a:t>.</a:t>
            </a:r>
          </a:p>
          <a:p>
            <a:pPr marL="228600" indent="-228600">
              <a:buFont typeface="+mj-lt"/>
              <a:buAutoNum type="arabicPeriod"/>
            </a:pPr>
            <a:endParaRPr lang="es-MX" sz="1400"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Click on the bar where you want to add a note.</a:t>
            </a:r>
          </a:p>
          <a:p>
            <a:pPr marL="228600" indent="-228600">
              <a:buFont typeface="+mj-lt"/>
              <a:buAutoNum type="arabicPeriod"/>
            </a:pPr>
            <a:endParaRPr lang="en-US" sz="1400"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A dialog box will open and allow you to add the note with text and images.</a:t>
            </a:r>
            <a:endParaRPr lang="es-MX" sz="1400" dirty="0">
              <a:solidFill>
                <a:srgbClr val="026C4E"/>
              </a:solidFill>
              <a:latin typeface="Outfit" pitchFamily="2" charset="0"/>
            </a:endParaRPr>
          </a:p>
          <a:p>
            <a:pPr marL="228600" indent="-228600">
              <a:buFont typeface="+mj-lt"/>
              <a:buAutoNum type="arabicPeriod"/>
            </a:pPr>
            <a:endParaRPr lang="es-MX" sz="1400"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Add text to explain each of the measurements</a:t>
            </a:r>
            <a:endParaRPr lang="es-MX" sz="1400" dirty="0">
              <a:solidFill>
                <a:srgbClr val="026C4E"/>
              </a:solidFill>
              <a:latin typeface="Outfit" pitchFamily="2" charset="0"/>
            </a:endParaRPr>
          </a:p>
        </p:txBody>
      </p:sp>
      <p:pic>
        <p:nvPicPr>
          <p:cNvPr id="2" name="Imagen 1"/>
          <p:cNvPicPr>
            <a:picLocks noChangeAspect="1"/>
          </p:cNvPicPr>
          <p:nvPr/>
        </p:nvPicPr>
        <p:blipFill>
          <a:blip r:embed="rId7"/>
          <a:stretch>
            <a:fillRect/>
          </a:stretch>
        </p:blipFill>
        <p:spPr>
          <a:xfrm>
            <a:off x="6831830" y="4287317"/>
            <a:ext cx="3153055" cy="1512614"/>
          </a:xfrm>
          <a:prstGeom prst="roundRect">
            <a:avLst>
              <a:gd name="adj" fmla="val 13076"/>
            </a:avLst>
          </a:prstGeom>
        </p:spPr>
      </p:pic>
      <p:grpSp>
        <p:nvGrpSpPr>
          <p:cNvPr id="23" name="Grupo 22">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24"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26" name="Elipse 25">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pic>
        <p:nvPicPr>
          <p:cNvPr id="5" name="Imagen 4">
            <a:extLst>
              <a:ext uri="{FF2B5EF4-FFF2-40B4-BE49-F238E27FC236}">
                <a16:creationId xmlns:a16="http://schemas.microsoft.com/office/drawing/2014/main" id="{B085DC2D-E0A4-46B9-827F-3E40DEBD04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2131" y="2999131"/>
            <a:ext cx="689554" cy="689554"/>
          </a:xfrm>
          <a:prstGeom prst="rect">
            <a:avLst/>
          </a:prstGeom>
        </p:spPr>
      </p:pic>
    </p:spTree>
    <p:extLst>
      <p:ext uri="{BB962C8B-B14F-4D97-AF65-F5344CB8AC3E}">
        <p14:creationId xmlns:p14="http://schemas.microsoft.com/office/powerpoint/2010/main" val="93484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61">
            <a:extLst>
              <a:ext uri="{FF2B5EF4-FFF2-40B4-BE49-F238E27FC236}">
                <a16:creationId xmlns:a16="http://schemas.microsoft.com/office/drawing/2014/main" id="{4DCD511E-5AC9-4E96-A79E-EF90BBCE3018}"/>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D6DC28ED-4512-4070-B2E0-48DB43937CD9}"/>
              </a:ext>
            </a:extLst>
          </p:cNvPr>
          <p:cNvGrpSpPr/>
          <p:nvPr/>
        </p:nvGrpSpPr>
        <p:grpSpPr>
          <a:xfrm>
            <a:off x="1233915" y="2573718"/>
            <a:ext cx="652932" cy="652932"/>
            <a:chOff x="2072276" y="1848077"/>
            <a:chExt cx="676048" cy="676048"/>
          </a:xfrm>
        </p:grpSpPr>
        <p:sp>
          <p:nvSpPr>
            <p:cNvPr id="18" name="Elipse 17">
              <a:extLst>
                <a:ext uri="{FF2B5EF4-FFF2-40B4-BE49-F238E27FC236}">
                  <a16:creationId xmlns:a16="http://schemas.microsoft.com/office/drawing/2014/main" id="{0428EEE0-7EBC-48A8-B1E6-EB8C191CA994}"/>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3" name="Elipse 22">
              <a:extLst>
                <a:ext uri="{FF2B5EF4-FFF2-40B4-BE49-F238E27FC236}">
                  <a16:creationId xmlns:a16="http://schemas.microsoft.com/office/drawing/2014/main" id="{B41415CE-5FDB-4FC4-A8D2-1693F989744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endParaRPr lang="es-CL" b="1" dirty="0">
                <a:solidFill>
                  <a:srgbClr val="026C4E"/>
                </a:solidFill>
                <a:latin typeface="Outfit Medium" pitchFamily="2" charset="0"/>
              </a:endParaRP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4989633" y="2689341"/>
            <a:ext cx="2142638" cy="369332"/>
          </a:xfrm>
          <a:prstGeom prst="rect">
            <a:avLst/>
          </a:prstGeom>
        </p:spPr>
        <p:txBody>
          <a:bodyPr wrap="none">
            <a:spAutoFit/>
          </a:bodyPr>
          <a:lstStyle/>
          <a:p>
            <a:pPr algn="ctr"/>
            <a:r>
              <a:rPr lang="es-MX" b="1" dirty="0">
                <a:solidFill>
                  <a:srgbClr val="026C4E"/>
                </a:solidFill>
                <a:latin typeface="Outfit Medium" pitchFamily="2" charset="0"/>
              </a:rPr>
              <a:t>GRAPH WITH NOTES</a:t>
            </a:r>
          </a:p>
        </p:txBody>
      </p:sp>
      <p:pic>
        <p:nvPicPr>
          <p:cNvPr id="2" name="Imagen 1"/>
          <p:cNvPicPr>
            <a:picLocks noChangeAspect="1"/>
          </p:cNvPicPr>
          <p:nvPr/>
        </p:nvPicPr>
        <p:blipFill>
          <a:blip r:embed="rId7"/>
          <a:stretch>
            <a:fillRect/>
          </a:stretch>
        </p:blipFill>
        <p:spPr>
          <a:xfrm>
            <a:off x="2476535" y="3178737"/>
            <a:ext cx="7179460" cy="2751008"/>
          </a:xfrm>
          <a:prstGeom prst="rect">
            <a:avLst/>
          </a:prstGeom>
        </p:spPr>
      </p:pic>
    </p:spTree>
    <p:extLst>
      <p:ext uri="{BB962C8B-B14F-4D97-AF65-F5344CB8AC3E}">
        <p14:creationId xmlns:p14="http://schemas.microsoft.com/office/powerpoint/2010/main" val="415144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D5380274-A15E-472B-866F-18E1BBF09F53}"/>
              </a:ext>
            </a:extLst>
          </p:cNvPr>
          <p:cNvSpPr/>
          <p:nvPr/>
        </p:nvSpPr>
        <p:spPr>
          <a:xfrm>
            <a:off x="6458499" y="2214992"/>
            <a:ext cx="182430" cy="3089522"/>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Rectángulo: esquinas redondeadas 32">
            <a:extLst>
              <a:ext uri="{FF2B5EF4-FFF2-40B4-BE49-F238E27FC236}">
                <a16:creationId xmlns:a16="http://schemas.microsoft.com/office/drawing/2014/main" id="{CF6B8D07-30B5-432C-A939-D6500ABABE23}"/>
              </a:ext>
            </a:extLst>
          </p:cNvPr>
          <p:cNvSpPr/>
          <p:nvPr/>
        </p:nvSpPr>
        <p:spPr>
          <a:xfrm>
            <a:off x="6759670" y="3744865"/>
            <a:ext cx="4879675" cy="155964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34" name="Rectángulo: esquinas redondeadas 33">
            <a:extLst>
              <a:ext uri="{FF2B5EF4-FFF2-40B4-BE49-F238E27FC236}">
                <a16:creationId xmlns:a16="http://schemas.microsoft.com/office/drawing/2014/main" id="{1153001C-D62F-40B4-9E13-AF52F308B7D9}"/>
              </a:ext>
            </a:extLst>
          </p:cNvPr>
          <p:cNvSpPr/>
          <p:nvPr/>
        </p:nvSpPr>
        <p:spPr>
          <a:xfrm>
            <a:off x="6759670" y="2215071"/>
            <a:ext cx="4879675" cy="13842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35" name="Grupo 34">
            <a:extLst>
              <a:ext uri="{FF2B5EF4-FFF2-40B4-BE49-F238E27FC236}">
                <a16:creationId xmlns:a16="http://schemas.microsoft.com/office/drawing/2014/main" id="{F0216795-7185-4DFC-BE3A-AE8D23C10AE2}"/>
              </a:ext>
            </a:extLst>
          </p:cNvPr>
          <p:cNvGrpSpPr/>
          <p:nvPr/>
        </p:nvGrpSpPr>
        <p:grpSpPr>
          <a:xfrm>
            <a:off x="6202171" y="2215071"/>
            <a:ext cx="712493" cy="712493"/>
            <a:chOff x="1573425" y="1903684"/>
            <a:chExt cx="824920" cy="824920"/>
          </a:xfrm>
        </p:grpSpPr>
        <p:sp>
          <p:nvSpPr>
            <p:cNvPr id="36" name="Elipse 35">
              <a:extLst>
                <a:ext uri="{FF2B5EF4-FFF2-40B4-BE49-F238E27FC236}">
                  <a16:creationId xmlns:a16="http://schemas.microsoft.com/office/drawing/2014/main" id="{118653BF-FE18-4955-8764-F595E643EE68}"/>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7" name="Elipse 36">
              <a:extLst>
                <a:ext uri="{FF2B5EF4-FFF2-40B4-BE49-F238E27FC236}">
                  <a16:creationId xmlns:a16="http://schemas.microsoft.com/office/drawing/2014/main" id="{E953A823-D05E-43E5-8F26-F4DEF9512C68}"/>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grpSp>
        <p:nvGrpSpPr>
          <p:cNvPr id="38" name="Grupo 37">
            <a:extLst>
              <a:ext uri="{FF2B5EF4-FFF2-40B4-BE49-F238E27FC236}">
                <a16:creationId xmlns:a16="http://schemas.microsoft.com/office/drawing/2014/main" id="{B1A8581C-072A-4D65-AB39-6295B2AD147E}"/>
              </a:ext>
            </a:extLst>
          </p:cNvPr>
          <p:cNvGrpSpPr/>
          <p:nvPr/>
        </p:nvGrpSpPr>
        <p:grpSpPr>
          <a:xfrm>
            <a:off x="6203523" y="3744865"/>
            <a:ext cx="712493" cy="712493"/>
            <a:chOff x="1573425" y="1903684"/>
            <a:chExt cx="824920" cy="824920"/>
          </a:xfrm>
        </p:grpSpPr>
        <p:sp>
          <p:nvSpPr>
            <p:cNvPr id="39" name="Elipse 38">
              <a:extLst>
                <a:ext uri="{FF2B5EF4-FFF2-40B4-BE49-F238E27FC236}">
                  <a16:creationId xmlns:a16="http://schemas.microsoft.com/office/drawing/2014/main" id="{DDA99E85-D31A-4644-AE27-5110E2B67CD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F9B6C63A-8CDC-4AC2-BAF4-2B5C5EE50751}"/>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41" name="CuadroTexto 40">
            <a:extLst>
              <a:ext uri="{FF2B5EF4-FFF2-40B4-BE49-F238E27FC236}">
                <a16:creationId xmlns:a16="http://schemas.microsoft.com/office/drawing/2014/main" id="{43DED5B9-0F4C-4598-8871-4665F4516923}"/>
              </a:ext>
            </a:extLst>
          </p:cNvPr>
          <p:cNvSpPr txBox="1"/>
          <p:nvPr/>
        </p:nvSpPr>
        <p:spPr>
          <a:xfrm>
            <a:off x="6960447" y="3875385"/>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42" name="CuadroTexto 41">
            <a:extLst>
              <a:ext uri="{FF2B5EF4-FFF2-40B4-BE49-F238E27FC236}">
                <a16:creationId xmlns:a16="http://schemas.microsoft.com/office/drawing/2014/main" id="{4D5ABE83-BD0C-4D5D-AC3E-5A3E69E49CAB}"/>
              </a:ext>
            </a:extLst>
          </p:cNvPr>
          <p:cNvSpPr txBox="1"/>
          <p:nvPr/>
        </p:nvSpPr>
        <p:spPr>
          <a:xfrm>
            <a:off x="6960447" y="4168064"/>
            <a:ext cx="4494623" cy="830997"/>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think the temperature of your hands would differ if measured in another area of the body, like behind the knees? Formulate your hypothesis, then conduct an experiment with your classmates using the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 sensor to find out!</a:t>
            </a:r>
            <a:endParaRPr lang="es-MX" sz="1200" dirty="0">
              <a:solidFill>
                <a:schemeClr val="tx1">
                  <a:lumMod val="65000"/>
                  <a:lumOff val="35000"/>
                </a:schemeClr>
              </a:solidFill>
              <a:latin typeface="Outfit" pitchFamily="2" charset="0"/>
            </a:endParaRPr>
          </a:p>
        </p:txBody>
      </p:sp>
      <p:sp>
        <p:nvSpPr>
          <p:cNvPr id="43" name="CuadroTexto 42">
            <a:extLst>
              <a:ext uri="{FF2B5EF4-FFF2-40B4-BE49-F238E27FC236}">
                <a16:creationId xmlns:a16="http://schemas.microsoft.com/office/drawing/2014/main" id="{3138E55B-636E-42AC-A5B8-6569ABB5984C}"/>
              </a:ext>
            </a:extLst>
          </p:cNvPr>
          <p:cNvSpPr txBox="1"/>
          <p:nvPr/>
        </p:nvSpPr>
        <p:spPr>
          <a:xfrm>
            <a:off x="6960447" y="2333811"/>
            <a:ext cx="4078940"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investigate</a:t>
            </a:r>
            <a:r>
              <a:rPr lang="es-CL" sz="1200" dirty="0">
                <a:solidFill>
                  <a:srgbClr val="565380"/>
                </a:solidFill>
                <a:latin typeface="Outfit Medium" pitchFamily="2" charset="0"/>
              </a:rPr>
              <a:t>!</a:t>
            </a:r>
          </a:p>
        </p:txBody>
      </p:sp>
      <p:sp>
        <p:nvSpPr>
          <p:cNvPr id="44" name="CuadroTexto 43">
            <a:extLst>
              <a:ext uri="{FF2B5EF4-FFF2-40B4-BE49-F238E27FC236}">
                <a16:creationId xmlns:a16="http://schemas.microsoft.com/office/drawing/2014/main" id="{4B9E6752-6319-4441-A5D6-831EA4B41F12}"/>
              </a:ext>
            </a:extLst>
          </p:cNvPr>
          <p:cNvSpPr txBox="1"/>
          <p:nvPr/>
        </p:nvSpPr>
        <p:spPr>
          <a:xfrm>
            <a:off x="6960447" y="2620387"/>
            <a:ext cx="4494623" cy="830997"/>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Inuit are people who inhabit the extremely cold regions of the northern Earth. Do you think their body temperature differs significantly from yours? Share your thoughts, and then take some time to research this topic online.</a:t>
            </a:r>
            <a:endParaRPr lang="es-MX" sz="1200" dirty="0">
              <a:solidFill>
                <a:schemeClr val="tx1">
                  <a:lumMod val="65000"/>
                  <a:lumOff val="35000"/>
                </a:schemeClr>
              </a:solidFill>
              <a:latin typeface="Outfit" pitchFamily="2" charset="0"/>
            </a:endParaRPr>
          </a:p>
        </p:txBody>
      </p:sp>
      <p:sp>
        <p:nvSpPr>
          <p:cNvPr id="11" name="Rectángulo: esquinas redondeadas 10">
            <a:extLst>
              <a:ext uri="{FF2B5EF4-FFF2-40B4-BE49-F238E27FC236}">
                <a16:creationId xmlns:a16="http://schemas.microsoft.com/office/drawing/2014/main" id="{4D92457D-1792-4BE8-AD49-ED1DA199350A}"/>
              </a:ext>
            </a:extLst>
          </p:cNvPr>
          <p:cNvSpPr/>
          <p:nvPr/>
        </p:nvSpPr>
        <p:spPr>
          <a:xfrm>
            <a:off x="904461" y="2215555"/>
            <a:ext cx="194966" cy="3724471"/>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1216324" y="3418031"/>
            <a:ext cx="4879676" cy="11917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638943" y="3421187"/>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1216323" y="2226321"/>
            <a:ext cx="4879675"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1408848" y="2659576"/>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Who had the lowest temperature and in what situation, and who had the highest temperature and in what situation?</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1408848" y="2316848"/>
            <a:ext cx="2364547" cy="276999"/>
          </a:xfrm>
          <a:prstGeom prst="rect">
            <a:avLst/>
          </a:prstGeom>
          <a:noFill/>
        </p:spPr>
        <p:txBody>
          <a:bodyPr wrap="square" rtlCol="0">
            <a:spAutoFit/>
          </a:bodyPr>
          <a:lstStyle/>
          <a:p>
            <a:r>
              <a:rPr lang="en-US" sz="1200" dirty="0">
                <a:solidFill>
                  <a:srgbClr val="565380"/>
                </a:solidFill>
                <a:latin typeface="Outfit Medium" pitchFamily="2" charset="0"/>
                <a:sym typeface="Arial"/>
              </a:rPr>
              <a:t>Let's take a look at the graph</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660669" y="2195269"/>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1408848" y="3863940"/>
            <a:ext cx="4405118"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How many degrees difference is there between the highest and lowest temperature recorded for the same person?</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1408848" y="3556608"/>
            <a:ext cx="2364547" cy="276999"/>
          </a:xfrm>
          <a:prstGeom prst="rect">
            <a:avLst/>
          </a:prstGeom>
          <a:noFill/>
        </p:spPr>
        <p:txBody>
          <a:bodyPr wrap="square" rtlCol="0">
            <a:spAutoFit/>
          </a:bodyPr>
          <a:lstStyle/>
          <a:p>
            <a:r>
              <a:rPr lang="es-MX" sz="1200" dirty="0" err="1">
                <a:solidFill>
                  <a:srgbClr val="565380"/>
                </a:solidFill>
                <a:latin typeface="Outfit Medium" pitchFamily="2" charset="0"/>
                <a:sym typeface="Arial"/>
              </a:rPr>
              <a:t>Let's</a:t>
            </a:r>
            <a:r>
              <a:rPr lang="es-MX" sz="1200" dirty="0">
                <a:solidFill>
                  <a:srgbClr val="565380"/>
                </a:solidFill>
                <a:latin typeface="Outfit Medium" pitchFamily="2" charset="0"/>
                <a:sym typeface="Arial"/>
              </a:rPr>
              <a:t> </a:t>
            </a:r>
            <a:r>
              <a:rPr lang="es-MX" sz="1200" dirty="0" err="1">
                <a:solidFill>
                  <a:srgbClr val="565380"/>
                </a:solidFill>
                <a:latin typeface="Outfit Medium" pitchFamily="2" charset="0"/>
                <a:sym typeface="Arial"/>
              </a:rPr>
              <a:t>evaluate</a:t>
            </a:r>
            <a:r>
              <a:rPr lang="es-MX" sz="1200" dirty="0">
                <a:solidFill>
                  <a:srgbClr val="565380"/>
                </a:solidFill>
                <a:latin typeface="Outfit Medium" pitchFamily="2" charset="0"/>
                <a:sym typeface="Arial"/>
              </a:rPr>
              <a:t> </a:t>
            </a:r>
            <a:r>
              <a:rPr lang="es-MX" sz="1200" dirty="0" err="1">
                <a:solidFill>
                  <a:srgbClr val="565380"/>
                </a:solidFill>
                <a:latin typeface="Outfit Medium" pitchFamily="2" charset="0"/>
                <a:sym typeface="Arial"/>
              </a:rPr>
              <a:t>the</a:t>
            </a:r>
            <a:r>
              <a:rPr lang="es-MX" sz="1200" dirty="0">
                <a:solidFill>
                  <a:srgbClr val="565380"/>
                </a:solidFill>
                <a:latin typeface="Outfit Medium" pitchFamily="2" charset="0"/>
                <a:sym typeface="Arial"/>
              </a:rPr>
              <a:t> data</a:t>
            </a:r>
            <a:endParaRPr lang="es-CL" sz="1200" dirty="0">
              <a:solidFill>
                <a:srgbClr val="565380"/>
              </a:solidFill>
              <a:latin typeface="Outfit Medium" pitchFamily="2" charset="0"/>
            </a:endParaRPr>
          </a:p>
        </p:txBody>
      </p:sp>
      <p:sp>
        <p:nvSpPr>
          <p:cNvPr id="51" name="Rectángulo 50">
            <a:extLst>
              <a:ext uri="{FF2B5EF4-FFF2-40B4-BE49-F238E27FC236}">
                <a16:creationId xmlns:a16="http://schemas.microsoft.com/office/drawing/2014/main" id="{93CE68C2-6E3F-4354-A9BD-CFC77DB3717A}"/>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2" name="Imagen 51">
            <a:hlinkClick r:id="" action="ppaction://hlinkshowjump?jump=previousslide"/>
            <a:extLst>
              <a:ext uri="{FF2B5EF4-FFF2-40B4-BE49-F238E27FC236}">
                <a16:creationId xmlns:a16="http://schemas.microsoft.com/office/drawing/2014/main" id="{B097AB56-0167-481A-999C-3BA081F8A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3" name="Imagen 52">
            <a:hlinkClick r:id="rId3" action="ppaction://hlinksldjump"/>
            <a:extLst>
              <a:ext uri="{FF2B5EF4-FFF2-40B4-BE49-F238E27FC236}">
                <a16:creationId xmlns:a16="http://schemas.microsoft.com/office/drawing/2014/main" id="{C3F5D7C4-44FD-435A-868B-B3CA7A4A7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E540EB4B-EFB6-4C98-9A69-81C8785D4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5" name="Imagen 54">
            <a:extLst>
              <a:ext uri="{FF2B5EF4-FFF2-40B4-BE49-F238E27FC236}">
                <a16:creationId xmlns:a16="http://schemas.microsoft.com/office/drawing/2014/main" id="{1B2F34B1-76D1-40CF-8943-6E7B71B7C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9" name="Rectángulo: esquinas redondeadas 68">
            <a:extLst>
              <a:ext uri="{FF2B5EF4-FFF2-40B4-BE49-F238E27FC236}">
                <a16:creationId xmlns:a16="http://schemas.microsoft.com/office/drawing/2014/main" id="{473C95C5-6FD1-4CF5-A79E-073485248423}"/>
              </a:ext>
            </a:extLst>
          </p:cNvPr>
          <p:cNvSpPr/>
          <p:nvPr/>
        </p:nvSpPr>
        <p:spPr>
          <a:xfrm>
            <a:off x="1216323" y="4748317"/>
            <a:ext cx="4879675" cy="11917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651479" y="4609741"/>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1408848" y="5119800"/>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think the temperatures recorded in the same person changed a lot or a little? Why do you think this happens?</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1408848" y="4825628"/>
            <a:ext cx="2864093" cy="276999"/>
          </a:xfrm>
          <a:prstGeom prst="rect">
            <a:avLst/>
          </a:prstGeom>
          <a:noFill/>
        </p:spPr>
        <p:txBody>
          <a:bodyPr wrap="square" rtlCol="0">
            <a:spAutoFit/>
          </a:bodyPr>
          <a:lstStyle/>
          <a:p>
            <a:r>
              <a:rPr lang="es-MX" sz="1200" dirty="0" err="1">
                <a:solidFill>
                  <a:srgbClr val="565380"/>
                </a:solidFill>
                <a:latin typeface="Outfit Medium" pitchFamily="2" charset="0"/>
                <a:sym typeface="Arial"/>
              </a:rPr>
              <a:t>Let's</a:t>
            </a:r>
            <a:r>
              <a:rPr lang="es-MX" sz="1200" dirty="0">
                <a:solidFill>
                  <a:srgbClr val="565380"/>
                </a:solidFill>
                <a:latin typeface="Outfit Medium" pitchFamily="2" charset="0"/>
                <a:sym typeface="Arial"/>
              </a:rPr>
              <a:t> </a:t>
            </a:r>
            <a:r>
              <a:rPr lang="es-MX" sz="1200" dirty="0" err="1">
                <a:solidFill>
                  <a:srgbClr val="565380"/>
                </a:solidFill>
                <a:latin typeface="Outfit Medium" pitchFamily="2" charset="0"/>
                <a:sym typeface="Arial"/>
              </a:rPr>
              <a:t>evaluate</a:t>
            </a:r>
            <a:r>
              <a:rPr lang="es-MX" sz="1200" dirty="0">
                <a:solidFill>
                  <a:srgbClr val="565380"/>
                </a:solidFill>
                <a:latin typeface="Outfit Medium" pitchFamily="2" charset="0"/>
                <a:sym typeface="Arial"/>
              </a:rPr>
              <a:t> </a:t>
            </a:r>
            <a:r>
              <a:rPr lang="es-MX" sz="1200" dirty="0" err="1">
                <a:solidFill>
                  <a:srgbClr val="565380"/>
                </a:solidFill>
                <a:latin typeface="Outfit Medium" pitchFamily="2" charset="0"/>
                <a:sym typeface="Arial"/>
              </a:rPr>
              <a:t>the</a:t>
            </a:r>
            <a:r>
              <a:rPr lang="es-MX" sz="1200" dirty="0">
                <a:solidFill>
                  <a:srgbClr val="565380"/>
                </a:solidFill>
                <a:latin typeface="Outfit Medium" pitchFamily="2" charset="0"/>
                <a:sym typeface="Arial"/>
              </a:rPr>
              <a:t> data</a:t>
            </a:r>
            <a:endParaRPr lang="es-CL" sz="1200" dirty="0">
              <a:solidFill>
                <a:srgbClr val="565380"/>
              </a:solidFill>
              <a:latin typeface="Outfit Medium" pitchFamily="2" charset="0"/>
            </a:endParaRPr>
          </a:p>
        </p:txBody>
      </p:sp>
      <p:grpSp>
        <p:nvGrpSpPr>
          <p:cNvPr id="6" name="Grupo 5">
            <a:extLst>
              <a:ext uri="{FF2B5EF4-FFF2-40B4-BE49-F238E27FC236}">
                <a16:creationId xmlns:a16="http://schemas.microsoft.com/office/drawing/2014/main" id="{A347B1C3-F0D1-52D7-11E4-F98B2900FE61}"/>
              </a:ext>
            </a:extLst>
          </p:cNvPr>
          <p:cNvGrpSpPr/>
          <p:nvPr/>
        </p:nvGrpSpPr>
        <p:grpSpPr>
          <a:xfrm>
            <a:off x="692440" y="1440319"/>
            <a:ext cx="2228313" cy="442980"/>
            <a:chOff x="951703" y="1589244"/>
            <a:chExt cx="1926377" cy="442980"/>
          </a:xfrm>
        </p:grpSpPr>
        <p:sp>
          <p:nvSpPr>
            <p:cNvPr id="7" name="Rectángulo: esquinas redondeadas 6">
              <a:extLst>
                <a:ext uri="{FF2B5EF4-FFF2-40B4-BE49-F238E27FC236}">
                  <a16:creationId xmlns:a16="http://schemas.microsoft.com/office/drawing/2014/main" id="{C762EFA2-8C6B-6E09-2887-9FA709B7DE4E}"/>
                </a:ext>
              </a:extLst>
            </p:cNvPr>
            <p:cNvSpPr/>
            <p:nvPr/>
          </p:nvSpPr>
          <p:spPr>
            <a:xfrm>
              <a:off x="951703" y="1589244"/>
              <a:ext cx="1926377" cy="442980"/>
            </a:xfrm>
            <a:prstGeom prst="roundRect">
              <a:avLst>
                <a:gd name="adj" fmla="val 50000"/>
              </a:avLst>
            </a:prstGeom>
            <a:solidFill>
              <a:srgbClr val="5653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Questions</a:t>
              </a:r>
              <a:endPar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endParaRPr>
            </a:p>
          </p:txBody>
        </p:sp>
        <p:sp>
          <p:nvSpPr>
            <p:cNvPr id="8" name="Elipse 7">
              <a:extLst>
                <a:ext uri="{FF2B5EF4-FFF2-40B4-BE49-F238E27FC236}">
                  <a16:creationId xmlns:a16="http://schemas.microsoft.com/office/drawing/2014/main" id="{D301D514-66FE-E4A7-BDF7-E1AB6976F633}"/>
                </a:ext>
              </a:extLst>
            </p:cNvPr>
            <p:cNvSpPr/>
            <p:nvPr/>
          </p:nvSpPr>
          <p:spPr>
            <a:xfrm>
              <a:off x="1021796" y="1659644"/>
              <a:ext cx="26142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565380"/>
                  </a:solidFill>
                  <a:effectLst/>
                  <a:uLnTx/>
                  <a:uFillTx/>
                  <a:latin typeface="Outfit Medium" pitchFamily="2" charset="0"/>
                  <a:ea typeface="+mn-ea"/>
                  <a:cs typeface="+mn-cs"/>
                  <a:sym typeface="Arial"/>
                </a:rPr>
                <a:t>5</a:t>
              </a:r>
              <a:endParaRPr kumimoji="0" lang="es-CL" sz="1200" b="1" i="0" u="none" strike="noStrike" kern="0" cap="none" spc="0" normalizeH="0" baseline="0" noProof="0" dirty="0">
                <a:ln>
                  <a:noFill/>
                </a:ln>
                <a:solidFill>
                  <a:srgbClr val="565380"/>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44980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0AE00087-DDEC-4C13-BDAF-67B2057B1423}"/>
              </a:ext>
            </a:extLst>
          </p:cNvPr>
          <p:cNvSpPr/>
          <p:nvPr/>
        </p:nvSpPr>
        <p:spPr>
          <a:xfrm>
            <a:off x="1254065" y="4712396"/>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26"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27" name="Grupo 26">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28" name="Elipse 27">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29" name="Elipse 28">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3" name="Marcador de contenido 2"/>
          <p:cNvSpPr>
            <a:spLocks noGrp="1"/>
          </p:cNvSpPr>
          <p:nvPr>
            <p:ph idx="1"/>
          </p:nvPr>
        </p:nvSpPr>
        <p:spPr>
          <a:xfrm>
            <a:off x="2460641" y="2630155"/>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used the external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temperature sensor to measure the temperature of hands in different situations (dry hands, after rubbing, after contact with cold water and with hot water).</a:t>
            </a:r>
            <a:endParaRPr lang="es-CL" sz="1400" dirty="0">
              <a:solidFill>
                <a:schemeClr val="tx1">
                  <a:lumMod val="65000"/>
                  <a:lumOff val="35000"/>
                </a:schemeClr>
              </a:solidFill>
              <a:latin typeface="Outfit Medium" pitchFamily="2" charset="0"/>
            </a:endParaRPr>
          </a:p>
        </p:txBody>
      </p:sp>
      <p:sp>
        <p:nvSpPr>
          <p:cNvPr id="4" name="Rectángulo 3">
            <a:extLst>
              <a:ext uri="{FF2B5EF4-FFF2-40B4-BE49-F238E27FC236}">
                <a16:creationId xmlns:a16="http://schemas.microsoft.com/office/drawing/2014/main" id="{6D49D38B-4068-4506-80C6-C6DCA0EF5AD0}"/>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hlinkClick r:id="" action="ppaction://hlinkshowjump?jump=previousslide"/>
            <a:extLst>
              <a:ext uri="{FF2B5EF4-FFF2-40B4-BE49-F238E27FC236}">
                <a16:creationId xmlns:a16="http://schemas.microsoft.com/office/drawing/2014/main" id="{F4647E07-42AC-41AE-8C42-FB95FD384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6" name="Imagen 5">
            <a:hlinkClick r:id="rId3" action="ppaction://hlinksldjump"/>
            <a:extLst>
              <a:ext uri="{FF2B5EF4-FFF2-40B4-BE49-F238E27FC236}">
                <a16:creationId xmlns:a16="http://schemas.microsoft.com/office/drawing/2014/main" id="{60B25C88-DE08-481A-847E-2C1E8CFC1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7" name="Imagen 6">
            <a:hlinkClick r:id="" action="ppaction://hlinkshowjump?jump=nextslide"/>
            <a:extLst>
              <a:ext uri="{FF2B5EF4-FFF2-40B4-BE49-F238E27FC236}">
                <a16:creationId xmlns:a16="http://schemas.microsoft.com/office/drawing/2014/main" id="{1CE3F45F-0FA0-49B6-92B3-059A558E9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8" name="Imagen 7">
            <a:extLst>
              <a:ext uri="{FF2B5EF4-FFF2-40B4-BE49-F238E27FC236}">
                <a16:creationId xmlns:a16="http://schemas.microsoft.com/office/drawing/2014/main" id="{722CB578-4187-46D7-9955-396132B43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9" name="Grupo 8">
            <a:extLst>
              <a:ext uri="{FF2B5EF4-FFF2-40B4-BE49-F238E27FC236}">
                <a16:creationId xmlns:a16="http://schemas.microsoft.com/office/drawing/2014/main" id="{B4FBFF2A-2726-449A-8F9C-21DFEE22E218}"/>
              </a:ext>
            </a:extLst>
          </p:cNvPr>
          <p:cNvGrpSpPr/>
          <p:nvPr/>
        </p:nvGrpSpPr>
        <p:grpSpPr>
          <a:xfrm>
            <a:off x="692441" y="1440319"/>
            <a:ext cx="3636368" cy="442980"/>
            <a:chOff x="951703" y="1589244"/>
            <a:chExt cx="3636368" cy="442980"/>
          </a:xfrm>
        </p:grpSpPr>
        <p:sp>
          <p:nvSpPr>
            <p:cNvPr id="10" name="Rectángulo: esquinas redondeadas 9">
              <a:extLst>
                <a:ext uri="{FF2B5EF4-FFF2-40B4-BE49-F238E27FC236}">
                  <a16:creationId xmlns:a16="http://schemas.microsoft.com/office/drawing/2014/main" id="{A6C75E18-0FAA-4554-B48E-858291BF5C9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11" name="Elipse 10">
              <a:extLst>
                <a:ext uri="{FF2B5EF4-FFF2-40B4-BE49-F238E27FC236}">
                  <a16:creationId xmlns:a16="http://schemas.microsoft.com/office/drawing/2014/main" id="{F40C0D20-F4AC-4377-9B8B-29C7A091FE66}"/>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6</a:t>
              </a:r>
              <a:endParaRPr lang="es-CL" sz="1200" b="1" dirty="0">
                <a:solidFill>
                  <a:srgbClr val="DD2120"/>
                </a:solidFill>
                <a:latin typeface="Outfit Medium" pitchFamily="2" charset="0"/>
              </a:endParaRPr>
            </a:p>
          </p:txBody>
        </p:sp>
      </p:grpSp>
      <p:grpSp>
        <p:nvGrpSpPr>
          <p:cNvPr id="17" name="Grupo 1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18" name="Elipse 1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19" name="Elipse 1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3" name="Rectángulo 22">
            <a:extLst>
              <a:ext uri="{FF2B5EF4-FFF2-40B4-BE49-F238E27FC236}">
                <a16:creationId xmlns:a16="http://schemas.microsoft.com/office/drawing/2014/main" id="{33A109CD-6E4D-4F3C-956F-9E6D413D933A}"/>
              </a:ext>
            </a:extLst>
          </p:cNvPr>
          <p:cNvSpPr/>
          <p:nvPr/>
        </p:nvSpPr>
        <p:spPr>
          <a:xfrm>
            <a:off x="2460641" y="3744265"/>
            <a:ext cx="8372142" cy="523220"/>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created a bar graph and analyzed the data to establish who had higher and lower temperatures and in what situations. In addition, we looked at the temperature variations for the same person.</a:t>
            </a:r>
            <a:endParaRPr lang="es-CL" dirty="0">
              <a:solidFill>
                <a:schemeClr val="tx1">
                  <a:lumMod val="65000"/>
                  <a:lumOff val="35000"/>
                </a:schemeClr>
              </a:solidFill>
              <a:latin typeface="Outfit Medium" pitchFamily="2" charset="0"/>
            </a:endParaRPr>
          </a:p>
        </p:txBody>
      </p:sp>
      <p:sp>
        <p:nvSpPr>
          <p:cNvPr id="24" name="Rectángulo 23">
            <a:extLst>
              <a:ext uri="{FF2B5EF4-FFF2-40B4-BE49-F238E27FC236}">
                <a16:creationId xmlns:a16="http://schemas.microsoft.com/office/drawing/2014/main" id="{3C5557A0-34B6-46BD-A680-3A084E774441}"/>
              </a:ext>
            </a:extLst>
          </p:cNvPr>
          <p:cNvSpPr/>
          <p:nvPr/>
        </p:nvSpPr>
        <p:spPr>
          <a:xfrm>
            <a:off x="2460641" y="4836206"/>
            <a:ext cx="8372142" cy="738664"/>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answered questions by analyzing our data and the temperature variation recorded. In addition, we compared the values between students and experimented again by changing the location on the body where we measured the temperature to see if the results were the same or different.</a:t>
            </a:r>
            <a:endParaRPr lang="es-CL" sz="1400" dirty="0">
              <a:solidFill>
                <a:schemeClr val="tx1">
                  <a:lumMod val="65000"/>
                  <a:lumOff val="35000"/>
                </a:schemeClr>
              </a:solidFill>
              <a:latin typeface="Outfit Medium" pitchFamily="2" charset="0"/>
            </a:endParaRPr>
          </a:p>
        </p:txBody>
      </p:sp>
      <p:grpSp>
        <p:nvGrpSpPr>
          <p:cNvPr id="31" name="Grupo 3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32" name="Elipse 3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33" name="Elipse 3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Tree>
    <p:extLst>
      <p:ext uri="{BB962C8B-B14F-4D97-AF65-F5344CB8AC3E}">
        <p14:creationId xmlns:p14="http://schemas.microsoft.com/office/powerpoint/2010/main" val="3985760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SCIENCES</a:t>
            </a:r>
          </a:p>
        </p:txBody>
      </p:sp>
      <p:sp>
        <p:nvSpPr>
          <p:cNvPr id="18" name="Título 1">
            <a:extLst>
              <a:ext uri="{FF2B5EF4-FFF2-40B4-BE49-F238E27FC236}">
                <a16:creationId xmlns:a16="http://schemas.microsoft.com/office/drawing/2014/main" id="{D38C5467-0174-4AB8-9BB7-CB38F79F7BB9}"/>
              </a:ext>
            </a:extLst>
          </p:cNvPr>
          <p:cNvSpPr txBox="1">
            <a:spLocks/>
          </p:cNvSpPr>
          <p:nvPr/>
        </p:nvSpPr>
        <p:spPr>
          <a:xfrm>
            <a:off x="4110446" y="6100196"/>
            <a:ext cx="750830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a:solidFill>
                  <a:schemeClr val="bg1"/>
                </a:solidFill>
                <a:latin typeface="Outfit Medium" pitchFamily="2" charset="0"/>
              </a:rPr>
              <a:t>Body temperature: How does my skin temperature change?</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esquinas redondeadas 1">
            <a:hlinkClick r:id="rId2" action="ppaction://hlinksldjump"/>
            <a:extLst>
              <a:ext uri="{FF2B5EF4-FFF2-40B4-BE49-F238E27FC236}">
                <a16:creationId xmlns:a16="http://schemas.microsoft.com/office/drawing/2014/main" id="{40AA67C2-F90D-4FA1-9C39-A9B5A2000432}"/>
              </a:ext>
            </a:extLst>
          </p:cNvPr>
          <p:cNvSpPr/>
          <p:nvPr/>
        </p:nvSpPr>
        <p:spPr>
          <a:xfrm>
            <a:off x="7484250" y="1535226"/>
            <a:ext cx="3658671" cy="654718"/>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12" name="Rectángulo: esquinas redondeadas 11">
            <a:hlinkClick r:id="rId3" action="ppaction://hlinksldjump"/>
            <a:extLst>
              <a:ext uri="{FF2B5EF4-FFF2-40B4-BE49-F238E27FC236}">
                <a16:creationId xmlns:a16="http://schemas.microsoft.com/office/drawing/2014/main" id="{EEF09189-B792-4B1B-B9E7-9F2AF5A85DEC}"/>
              </a:ext>
            </a:extLst>
          </p:cNvPr>
          <p:cNvSpPr/>
          <p:nvPr/>
        </p:nvSpPr>
        <p:spPr>
          <a:xfrm>
            <a:off x="7484244" y="3013476"/>
            <a:ext cx="3658671" cy="654718"/>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CL" sz="1600" dirty="0">
              <a:highlight>
                <a:srgbClr val="C0C0C0"/>
              </a:highlight>
              <a:latin typeface="Outfit Medium" pitchFamily="2" charset="0"/>
            </a:endParaRPr>
          </a:p>
        </p:txBody>
      </p:sp>
      <p:sp>
        <p:nvSpPr>
          <p:cNvPr id="13" name="Rectángulo: esquinas redondeadas 12">
            <a:hlinkClick r:id="rId3" action="ppaction://hlinksldjump"/>
            <a:extLst>
              <a:ext uri="{FF2B5EF4-FFF2-40B4-BE49-F238E27FC236}">
                <a16:creationId xmlns:a16="http://schemas.microsoft.com/office/drawing/2014/main" id="{31F160CD-BD93-446D-9A44-674E6056E9B4}"/>
              </a:ext>
            </a:extLst>
          </p:cNvPr>
          <p:cNvSpPr/>
          <p:nvPr/>
        </p:nvSpPr>
        <p:spPr>
          <a:xfrm>
            <a:off x="7484244" y="3743891"/>
            <a:ext cx="3658671" cy="654718"/>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14" name="Rectángulo: esquinas redondeadas 13">
            <a:hlinkClick r:id="rId4" action="ppaction://hlinksldjump"/>
            <a:extLst>
              <a:ext uri="{FF2B5EF4-FFF2-40B4-BE49-F238E27FC236}">
                <a16:creationId xmlns:a16="http://schemas.microsoft.com/office/drawing/2014/main" id="{244300A7-3605-4C7F-9466-A31B1F070440}"/>
              </a:ext>
            </a:extLst>
          </p:cNvPr>
          <p:cNvSpPr/>
          <p:nvPr/>
        </p:nvSpPr>
        <p:spPr>
          <a:xfrm>
            <a:off x="7484244" y="4491722"/>
            <a:ext cx="3658671" cy="654718"/>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CL" sz="1600" dirty="0">
              <a:highlight>
                <a:srgbClr val="C0C0C0"/>
              </a:highlight>
              <a:latin typeface="Outfit Medium" pitchFamily="2" charset="0"/>
            </a:endParaRPr>
          </a:p>
        </p:txBody>
      </p:sp>
      <p:sp>
        <p:nvSpPr>
          <p:cNvPr id="9" name="Elipse 8">
            <a:extLst>
              <a:ext uri="{FF2B5EF4-FFF2-40B4-BE49-F238E27FC236}">
                <a16:creationId xmlns:a16="http://schemas.microsoft.com/office/drawing/2014/main" id="{63A73AD6-497B-47F1-802B-6F0A13293B46}"/>
              </a:ext>
            </a:extLst>
          </p:cNvPr>
          <p:cNvSpPr/>
          <p:nvPr/>
        </p:nvSpPr>
        <p:spPr>
          <a:xfrm>
            <a:off x="6617531" y="1535226"/>
            <a:ext cx="654717" cy="654717"/>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1</a:t>
            </a:r>
            <a:endParaRPr lang="es-CL" b="1" dirty="0">
              <a:solidFill>
                <a:schemeClr val="bg1"/>
              </a:solidFill>
              <a:latin typeface="Outfit Medium" pitchFamily="2" charset="0"/>
            </a:endParaRPr>
          </a:p>
        </p:txBody>
      </p:sp>
      <p:sp>
        <p:nvSpPr>
          <p:cNvPr id="11" name="Rectángulo: esquinas redondeadas 10">
            <a:hlinkClick r:id="rId5" action="ppaction://hlinksldjump"/>
            <a:extLst>
              <a:ext uri="{FF2B5EF4-FFF2-40B4-BE49-F238E27FC236}">
                <a16:creationId xmlns:a16="http://schemas.microsoft.com/office/drawing/2014/main" id="{BAA5A445-73A3-436C-A6AC-79DC3BB89D3E}"/>
              </a:ext>
            </a:extLst>
          </p:cNvPr>
          <p:cNvSpPr/>
          <p:nvPr/>
        </p:nvSpPr>
        <p:spPr>
          <a:xfrm>
            <a:off x="7484245" y="2283059"/>
            <a:ext cx="3658671" cy="654718"/>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42F41092-FADC-49F2-A7FF-376D98EDC94F}"/>
              </a:ext>
            </a:extLst>
          </p:cNvPr>
          <p:cNvSpPr/>
          <p:nvPr/>
        </p:nvSpPr>
        <p:spPr>
          <a:xfrm>
            <a:off x="6617531" y="2283058"/>
            <a:ext cx="654717" cy="654717"/>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2</a:t>
            </a:r>
            <a:endParaRPr lang="es-CL" b="1" dirty="0">
              <a:solidFill>
                <a:schemeClr val="bg1"/>
              </a:solidFill>
              <a:latin typeface="Outfit Medium" pitchFamily="2" charset="0"/>
            </a:endParaRPr>
          </a:p>
        </p:txBody>
      </p:sp>
      <p:sp>
        <p:nvSpPr>
          <p:cNvPr id="22" name="Elipse 21">
            <a:extLst>
              <a:ext uri="{FF2B5EF4-FFF2-40B4-BE49-F238E27FC236}">
                <a16:creationId xmlns:a16="http://schemas.microsoft.com/office/drawing/2014/main" id="{5D5FF9A7-8176-4F33-BD9D-4E0D6495A34C}"/>
              </a:ext>
            </a:extLst>
          </p:cNvPr>
          <p:cNvSpPr/>
          <p:nvPr/>
        </p:nvSpPr>
        <p:spPr>
          <a:xfrm>
            <a:off x="6617531" y="3013474"/>
            <a:ext cx="654717" cy="654717"/>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3</a:t>
            </a:r>
            <a:endParaRPr lang="es-CL" b="1" dirty="0">
              <a:solidFill>
                <a:schemeClr val="bg1"/>
              </a:solidFill>
              <a:latin typeface="Outfit Medium" pitchFamily="2" charset="0"/>
            </a:endParaRPr>
          </a:p>
        </p:txBody>
      </p:sp>
      <p:sp>
        <p:nvSpPr>
          <p:cNvPr id="24" name="Elipse 23">
            <a:extLst>
              <a:ext uri="{FF2B5EF4-FFF2-40B4-BE49-F238E27FC236}">
                <a16:creationId xmlns:a16="http://schemas.microsoft.com/office/drawing/2014/main" id="{5F2497C1-1DF2-4C6E-B23D-3E66D705F826}"/>
              </a:ext>
            </a:extLst>
          </p:cNvPr>
          <p:cNvSpPr/>
          <p:nvPr/>
        </p:nvSpPr>
        <p:spPr>
          <a:xfrm>
            <a:off x="6617531" y="3743888"/>
            <a:ext cx="654717" cy="654717"/>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4</a:t>
            </a:r>
            <a:endParaRPr lang="es-CL" b="1" dirty="0">
              <a:solidFill>
                <a:schemeClr val="bg1"/>
              </a:solidFill>
              <a:latin typeface="Outfit Medium" pitchFamily="2" charset="0"/>
            </a:endParaRPr>
          </a:p>
        </p:txBody>
      </p:sp>
      <p:sp>
        <p:nvSpPr>
          <p:cNvPr id="25" name="Elipse 24">
            <a:extLst>
              <a:ext uri="{FF2B5EF4-FFF2-40B4-BE49-F238E27FC236}">
                <a16:creationId xmlns:a16="http://schemas.microsoft.com/office/drawing/2014/main" id="{C01B7B2E-3CEE-42D0-86E3-2050B30DFC6A}"/>
              </a:ext>
            </a:extLst>
          </p:cNvPr>
          <p:cNvSpPr/>
          <p:nvPr/>
        </p:nvSpPr>
        <p:spPr>
          <a:xfrm>
            <a:off x="6617532" y="4491722"/>
            <a:ext cx="654717" cy="654717"/>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5</a:t>
            </a:r>
            <a:endParaRPr lang="es-CL" b="1" dirty="0">
              <a:solidFill>
                <a:schemeClr val="bg1"/>
              </a:solidFill>
              <a:latin typeface="Outfit Medium" pitchFamily="2" charset="0"/>
            </a:endParaRPr>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5918285" y="65671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026C4E"/>
                </a:solidFill>
                <a:latin typeface="Outfit Medium" pitchFamily="2" charset="0"/>
              </a:rPr>
              <a:t>HOW DOES MY SKIN TEMPERATURE CHANGE?</a:t>
            </a:r>
            <a:endParaRPr lang="es-CL" sz="1600" dirty="0">
              <a:solidFill>
                <a:srgbClr val="026C4E"/>
              </a:solidFill>
              <a:latin typeface="Outfit Medium" pitchFamily="2" charset="0"/>
            </a:endParaRP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SCIENCES</a:t>
            </a:r>
          </a:p>
        </p:txBody>
      </p:sp>
      <p:sp>
        <p:nvSpPr>
          <p:cNvPr id="38" name="Rectángulo: esquinas redondeadas 37">
            <a:hlinkClick r:id="rId8" action="ppaction://hlinksldjump"/>
            <a:extLst>
              <a:ext uri="{FF2B5EF4-FFF2-40B4-BE49-F238E27FC236}">
                <a16:creationId xmlns:a16="http://schemas.microsoft.com/office/drawing/2014/main" id="{B6E6C5A6-8317-4C86-B53D-CF02AAEF6B21}"/>
              </a:ext>
            </a:extLst>
          </p:cNvPr>
          <p:cNvSpPr/>
          <p:nvPr/>
        </p:nvSpPr>
        <p:spPr>
          <a:xfrm>
            <a:off x="7484243" y="5239553"/>
            <a:ext cx="3658671" cy="654718"/>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39" name="Elipse 38">
            <a:extLst>
              <a:ext uri="{FF2B5EF4-FFF2-40B4-BE49-F238E27FC236}">
                <a16:creationId xmlns:a16="http://schemas.microsoft.com/office/drawing/2014/main" id="{D330CD3C-47C5-48FA-BA32-FAE20B702643}"/>
              </a:ext>
            </a:extLst>
          </p:cNvPr>
          <p:cNvSpPr/>
          <p:nvPr/>
        </p:nvSpPr>
        <p:spPr>
          <a:xfrm>
            <a:off x="6617531" y="5239553"/>
            <a:ext cx="654717" cy="654717"/>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6</a:t>
            </a:r>
            <a:endParaRPr lang="es-CL" b="1" dirty="0">
              <a:solidFill>
                <a:schemeClr val="bg1"/>
              </a:solidFill>
              <a:latin typeface="Outfit Medium" pitchFamily="2" charset="0"/>
            </a:endParaRPr>
          </a:p>
        </p:txBody>
      </p:sp>
    </p:spTree>
    <p:extLst>
      <p:ext uri="{BB962C8B-B14F-4D97-AF65-F5344CB8AC3E}">
        <p14:creationId xmlns:p14="http://schemas.microsoft.com/office/powerpoint/2010/main" val="314430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C99F80CD-73D0-4E6E-ACB8-FE1217CBFB73}"/>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3" y="2211665"/>
            <a:ext cx="4979504" cy="2677656"/>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Have you ever had a fever? A fever is an increase in body temperature as a response to certain threats, such as bacteria, that can make us sick. However, our bodies cannot tolerate a fever for too long, as it disrupts the internal balance of the organism.</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above situation shows that temperature is a key factor in the body and in this lesson you will analyze how your skin temperature changes using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external temperature sensor.</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CL"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0" name="Imagen 9">
            <a:hlinkClick r:id="rId3" action="ppaction://hlinksldjump"/>
            <a:extLst>
              <a:ext uri="{FF2B5EF4-FFF2-40B4-BE49-F238E27FC236}">
                <a16:creationId xmlns:a16="http://schemas.microsoft.com/office/drawing/2014/main" id="{02DB1A94-2231-4685-99C5-53BE4FB2A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787352"/>
            <a:ext cx="8541938" cy="541493"/>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How does my skin temperature change when I get cold or hot?</a:t>
            </a:r>
            <a:endParaRPr lang="en-US" sz="1400" dirty="0"/>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pic>
        <p:nvPicPr>
          <p:cNvPr id="5" name="Imagen 4">
            <a:extLst>
              <a:ext uri="{FF2B5EF4-FFF2-40B4-BE49-F238E27FC236}">
                <a16:creationId xmlns:a16="http://schemas.microsoft.com/office/drawing/2014/main" id="{1DDA4B6F-27E4-4D2E-9705-D64489D44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1075" y="1882362"/>
            <a:ext cx="4597400" cy="3513426"/>
          </a:xfrm>
          <a:prstGeom prst="rect">
            <a:avLst/>
          </a:prstGeom>
        </p:spPr>
      </p:pic>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26FFFADF-0495-4BFF-B821-D05169D0E8F8}"/>
              </a:ext>
            </a:extLst>
          </p:cNvPr>
          <p:cNvSpPr/>
          <p:nvPr/>
        </p:nvSpPr>
        <p:spPr>
          <a:xfrm>
            <a:off x="951703" y="3350668"/>
            <a:ext cx="10288593" cy="302547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4" y="2181117"/>
            <a:ext cx="10517764" cy="954107"/>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You will use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external temperature sensor to manually measure the temperature of your hands in various situations. For instance, check your hand temperature when they are dry at room temperature, after rubbing them for 20 seconds, and after wetting them with cold and warm water or holding ice, among other scenarios. When measuring, be sure to closely observe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screen and wait for the temperature reading to stabilize before taking your measurement.</a:t>
            </a:r>
            <a:endParaRPr lang="es-CL" sz="1400" dirty="0">
              <a:solidFill>
                <a:schemeClr val="tx1">
                  <a:lumMod val="65000"/>
                  <a:lumOff val="35000"/>
                </a:schemeClr>
              </a:solidFill>
              <a:latin typeface="Outfit" pitchFamily="2" charset="0"/>
            </a:endParaRP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3"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80" name="Grupo 79">
            <a:extLst>
              <a:ext uri="{FF2B5EF4-FFF2-40B4-BE49-F238E27FC236}">
                <a16:creationId xmlns:a16="http://schemas.microsoft.com/office/drawing/2014/main" id="{C0B167D0-ECB8-46E5-960F-54A03F2FB138}"/>
              </a:ext>
            </a:extLst>
          </p:cNvPr>
          <p:cNvGrpSpPr/>
          <p:nvPr/>
        </p:nvGrpSpPr>
        <p:grpSpPr>
          <a:xfrm>
            <a:off x="951703" y="1589244"/>
            <a:ext cx="4482446" cy="442980"/>
            <a:chOff x="951703" y="1589244"/>
            <a:chExt cx="4084531" cy="442980"/>
          </a:xfrm>
        </p:grpSpPr>
        <p:sp>
          <p:nvSpPr>
            <p:cNvPr id="51" name="Rectángulo: esquinas redondeadas 50">
              <a:extLst>
                <a:ext uri="{FF2B5EF4-FFF2-40B4-BE49-F238E27FC236}">
                  <a16:creationId xmlns:a16="http://schemas.microsoft.com/office/drawing/2014/main" id="{8B0DA7A8-4964-4513-824A-B431C3585815}"/>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52" name="Elipse 51">
              <a:extLst>
                <a:ext uri="{FF2B5EF4-FFF2-40B4-BE49-F238E27FC236}">
                  <a16:creationId xmlns:a16="http://schemas.microsoft.com/office/drawing/2014/main" id="{58D57A56-6A28-48F4-B0D8-54ACE257CED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3" name="Imagen 2">
            <a:extLst>
              <a:ext uri="{FF2B5EF4-FFF2-40B4-BE49-F238E27FC236}">
                <a16:creationId xmlns:a16="http://schemas.microsoft.com/office/drawing/2014/main" id="{076C1F39-FF11-449F-A948-13875C59C7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8808" y="3429000"/>
            <a:ext cx="1219202" cy="1219202"/>
          </a:xfrm>
          <a:prstGeom prst="rect">
            <a:avLst/>
          </a:prstGeom>
        </p:spPr>
      </p:pic>
      <p:pic>
        <p:nvPicPr>
          <p:cNvPr id="8" name="Imagen 7">
            <a:extLst>
              <a:ext uri="{FF2B5EF4-FFF2-40B4-BE49-F238E27FC236}">
                <a16:creationId xmlns:a16="http://schemas.microsoft.com/office/drawing/2014/main" id="{4AEB321C-0999-47E2-B4AC-A93D268D3ED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233021" y="3429000"/>
            <a:ext cx="4251968" cy="2815621"/>
          </a:xfrm>
          <a:prstGeom prst="rect">
            <a:avLst/>
          </a:prstGeom>
        </p:spPr>
      </p:pic>
      <p:pic>
        <p:nvPicPr>
          <p:cNvPr id="15" name="Imagen 14">
            <a:extLst>
              <a:ext uri="{FF2B5EF4-FFF2-40B4-BE49-F238E27FC236}">
                <a16:creationId xmlns:a16="http://schemas.microsoft.com/office/drawing/2014/main" id="{D770F726-3DC1-416B-A119-AEC12F4AE3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8102" y="3519453"/>
            <a:ext cx="2438594" cy="2634714"/>
          </a:xfrm>
          <a:prstGeom prst="rect">
            <a:avLst/>
          </a:prstGeom>
        </p:spPr>
      </p:pic>
    </p:spTree>
    <p:extLst>
      <p:ext uri="{BB962C8B-B14F-4D97-AF65-F5344CB8AC3E}">
        <p14:creationId xmlns:p14="http://schemas.microsoft.com/office/powerpoint/2010/main" val="82643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08EAD23D-5B5E-4EFD-94FD-8F7E5028FF83}"/>
              </a:ext>
            </a:extLst>
          </p:cNvPr>
          <p:cNvSpPr/>
          <p:nvPr/>
        </p:nvSpPr>
        <p:spPr>
          <a:xfrm>
            <a:off x="951703" y="3429000"/>
            <a:ext cx="4887036" cy="1108872"/>
          </a:xfrm>
          <a:prstGeom prst="roundRect">
            <a:avLst/>
          </a:prstGeom>
          <a:solidFill>
            <a:srgbClr val="E7E6E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5" name="Imagen 14">
            <a:extLst>
              <a:ext uri="{FF2B5EF4-FFF2-40B4-BE49-F238E27FC236}">
                <a16:creationId xmlns:a16="http://schemas.microsoft.com/office/drawing/2014/main" id="{CF5D17E0-EB6B-486A-B47C-0E9F2DA11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263" y="1358475"/>
            <a:ext cx="4659290" cy="5034006"/>
          </a:xfrm>
          <a:prstGeom prst="rect">
            <a:avLst/>
          </a:prstGeom>
        </p:spPr>
      </p:pic>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4"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111049" y="3723814"/>
            <a:ext cx="4568344"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Connect the external Temperature probe to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back input.</a:t>
            </a:r>
          </a:p>
        </p:txBody>
      </p:sp>
      <p:cxnSp>
        <p:nvCxnSpPr>
          <p:cNvPr id="3" name="Conector recto de flecha 2"/>
          <p:cNvCxnSpPr>
            <a:cxnSpLocks/>
            <a:stCxn id="20" idx="3"/>
          </p:cNvCxnSpPr>
          <p:nvPr/>
        </p:nvCxnSpPr>
        <p:spPr>
          <a:xfrm flipV="1">
            <a:off x="5838739" y="3828316"/>
            <a:ext cx="1154914" cy="155120"/>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8884651" y="3134757"/>
            <a:ext cx="752817" cy="69355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o 16">
            <a:extLst>
              <a:ext uri="{FF2B5EF4-FFF2-40B4-BE49-F238E27FC236}">
                <a16:creationId xmlns:a16="http://schemas.microsoft.com/office/drawing/2014/main" id="{9FF6014D-019A-4586-AF94-82487A502475}"/>
              </a:ext>
            </a:extLst>
          </p:cNvPr>
          <p:cNvGrpSpPr/>
          <p:nvPr/>
        </p:nvGrpSpPr>
        <p:grpSpPr>
          <a:xfrm>
            <a:off x="951703" y="1589244"/>
            <a:ext cx="4482446" cy="442980"/>
            <a:chOff x="951703" y="1589244"/>
            <a:chExt cx="4084531" cy="442980"/>
          </a:xfrm>
        </p:grpSpPr>
        <p:sp>
          <p:nvSpPr>
            <p:cNvPr id="18" name="Rectángulo: esquinas redondeadas 17">
              <a:extLst>
                <a:ext uri="{FF2B5EF4-FFF2-40B4-BE49-F238E27FC236}">
                  <a16:creationId xmlns:a16="http://schemas.microsoft.com/office/drawing/2014/main" id="{DB5C63C6-64B4-4759-8598-D9DE4ED2674A}"/>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19" name="Elipse 18">
              <a:extLst>
                <a:ext uri="{FF2B5EF4-FFF2-40B4-BE49-F238E27FC236}">
                  <a16:creationId xmlns:a16="http://schemas.microsoft.com/office/drawing/2014/main" id="{AA8898D0-D8D7-4897-9240-7548870225E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Tree>
    <p:extLst>
      <p:ext uri="{BB962C8B-B14F-4D97-AF65-F5344CB8AC3E}">
        <p14:creationId xmlns:p14="http://schemas.microsoft.com/office/powerpoint/2010/main" val="59264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Imagen 1" descr="Imagen que contiene objeto, reloj&#10;&#10;Descripción generada automáticamente">
            <a:extLst>
              <a:ext uri="{FF2B5EF4-FFF2-40B4-BE49-F238E27FC236}">
                <a16:creationId xmlns:a16="http://schemas.microsoft.com/office/drawing/2014/main" id="{0E49795B-50DD-7C2D-1E50-A953AEEEE7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5732" y="2640866"/>
            <a:ext cx="3072139" cy="3074784"/>
          </a:xfrm>
          <a:prstGeom prst="rect">
            <a:avLst/>
          </a:prstGeom>
        </p:spPr>
      </p:pic>
      <p:sp>
        <p:nvSpPr>
          <p:cNvPr id="30" name="Rectángulo: esquinas redondeadas 29">
            <a:extLst>
              <a:ext uri="{FF2B5EF4-FFF2-40B4-BE49-F238E27FC236}">
                <a16:creationId xmlns:a16="http://schemas.microsoft.com/office/drawing/2014/main" id="{109A87E9-8254-4470-9F52-9ED0C6C50432}"/>
              </a:ext>
            </a:extLst>
          </p:cNvPr>
          <p:cNvSpPr/>
          <p:nvPr/>
        </p:nvSpPr>
        <p:spPr>
          <a:xfrm>
            <a:off x="4966298" y="2233481"/>
            <a:ext cx="6627613" cy="4093031"/>
          </a:xfrm>
          <a:prstGeom prst="roundRect">
            <a:avLst>
              <a:gd name="adj" fmla="val 752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Google Shape;150;p5">
            <a:extLst>
              <a:ext uri="{FF2B5EF4-FFF2-40B4-BE49-F238E27FC236}">
                <a16:creationId xmlns:a16="http://schemas.microsoft.com/office/drawing/2014/main" id="{7FC9DBD9-CE67-46FC-92E3-2C2E80E16CFB}"/>
              </a:ext>
            </a:extLst>
          </p:cNvPr>
          <p:cNvSpPr/>
          <p:nvPr/>
        </p:nvSpPr>
        <p:spPr>
          <a:xfrm>
            <a:off x="4966296"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Rectángulo: esquinas superiores redondeadas 31">
            <a:extLst>
              <a:ext uri="{FF2B5EF4-FFF2-40B4-BE49-F238E27FC236}">
                <a16:creationId xmlns:a16="http://schemas.microsoft.com/office/drawing/2014/main" id="{1E5F3D2F-6061-4B32-92CF-C1493051FC1C}"/>
              </a:ext>
            </a:extLst>
          </p:cNvPr>
          <p:cNvSpPr/>
          <p:nvPr/>
        </p:nvSpPr>
        <p:spPr>
          <a:xfrm>
            <a:off x="4966296"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Google Shape;147;p5"/>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Once inside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select the icon to connect the device via cable or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bluetooth</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as applicable.</a:t>
            </a:r>
            <a:endParaRPr kumimoji="0" lang="en-US"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48" name="Google Shape;148;p5"/>
          <p:cNvPicPr preferRelativeResize="0"/>
          <p:nvPr/>
        </p:nvPicPr>
        <p:blipFill rotWithShape="1">
          <a:blip r:embed="rId4">
            <a:alphaModFix/>
          </a:blip>
          <a:srcRect/>
          <a:stretch/>
        </p:blipFill>
        <p:spPr>
          <a:xfrm>
            <a:off x="5187203" y="3877664"/>
            <a:ext cx="601189" cy="601189"/>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5695687" y="3877664"/>
            <a:ext cx="603603" cy="601189"/>
          </a:xfrm>
          <a:prstGeom prst="rect">
            <a:avLst/>
          </a:prstGeom>
          <a:noFill/>
          <a:ln>
            <a:noFill/>
          </a:ln>
        </p:spPr>
      </p:pic>
      <p:sp>
        <p:nvSpPr>
          <p:cNvPr id="151" name="Google Shape;151;p5"/>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Turn on your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and connect it to your computer or tablet.</a:t>
            </a:r>
            <a:endParaRPr kumimoji="0" lang="en-US"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sp>
        <p:nvSpPr>
          <p:cNvPr id="152" name="Google Shape;152;p5"/>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6">
            <a:alphaModFix/>
          </a:blip>
          <a:srcRect/>
          <a:stretch/>
        </p:blipFill>
        <p:spPr>
          <a:xfrm>
            <a:off x="9505034" y="123744"/>
            <a:ext cx="740124" cy="740124"/>
          </a:xfrm>
          <a:prstGeom prst="rect">
            <a:avLst/>
          </a:prstGeom>
          <a:noFill/>
          <a:ln>
            <a:noFill/>
          </a:ln>
        </p:spPr>
      </p:pic>
      <p:pic>
        <p:nvPicPr>
          <p:cNvPr id="154" name="Google Shape;154;p5">
            <a:hlinkClick r:id="rId7" action="ppaction://hlinksldjump"/>
          </p:cNvPr>
          <p:cNvPicPr preferRelativeResize="0"/>
          <p:nvPr/>
        </p:nvPicPr>
        <p:blipFill rotWithShape="1">
          <a:blip r:embed="rId8">
            <a:alphaModFix/>
          </a:blip>
          <a:srcRect/>
          <a:stretch/>
        </p:blipFill>
        <p:spPr>
          <a:xfrm>
            <a:off x="11170204" y="122350"/>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9">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10">
            <a:alphaModFix/>
          </a:blip>
          <a:srcRect/>
          <a:stretch/>
        </p:blipFill>
        <p:spPr>
          <a:xfrm>
            <a:off x="692441" y="292484"/>
            <a:ext cx="1665170" cy="462626"/>
          </a:xfrm>
          <a:prstGeom prst="rect">
            <a:avLst/>
          </a:prstGeom>
          <a:noFill/>
          <a:ln>
            <a:noFill/>
          </a:ln>
        </p:spPr>
      </p:pic>
      <p:pic>
        <p:nvPicPr>
          <p:cNvPr id="161" name="Google Shape;161;p5"/>
          <p:cNvPicPr preferRelativeResize="0"/>
          <p:nvPr/>
        </p:nvPicPr>
        <p:blipFill rotWithShape="1">
          <a:blip r:embed="rId11">
            <a:alphaModFix/>
          </a:blip>
          <a:srcRect/>
          <a:stretch/>
        </p:blipFill>
        <p:spPr>
          <a:xfrm>
            <a:off x="5452029" y="3033747"/>
            <a:ext cx="569483" cy="569056"/>
          </a:xfrm>
          <a:prstGeom prst="rect">
            <a:avLst/>
          </a:prstGeom>
          <a:noFill/>
          <a:ln>
            <a:noFill/>
          </a:ln>
        </p:spPr>
      </p:pic>
      <p:sp>
        <p:nvSpPr>
          <p:cNvPr id="162" name="Google Shape;162;p5"/>
          <p:cNvSpPr txBox="1"/>
          <p:nvPr/>
        </p:nvSpPr>
        <p:spPr>
          <a:xfrm>
            <a:off x="6871421" y="3042903"/>
            <a:ext cx="4591196" cy="307736"/>
          </a:xfrm>
          <a:prstGeom prst="rect">
            <a:avLst/>
          </a:prstGeom>
          <a:noFill/>
          <a:ln>
            <a:noFill/>
          </a:ln>
        </p:spPr>
        <p:txBody>
          <a:bodyPr spcFirstLastPara="1" wrap="square" lIns="91425" tIns="45700" rIns="91425" bIns="45700" anchor="t" anchorCtr="0">
            <a:spAutoFit/>
          </a:bodyPr>
          <a:lstStyle/>
          <a:p>
            <a:pPr>
              <a:buClr>
                <a:srgbClr val="000000"/>
              </a:buClr>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Open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software on your computer or tablet</a:t>
            </a:r>
            <a:r>
              <a:rPr kumimoji="0" lang="es-MX" sz="1400" b="0" i="0" u="none" strike="noStrike" kern="0" cap="none" spc="0" normalizeH="0" baseline="0" noProof="0" dirty="0">
                <a:ln>
                  <a:noFill/>
                </a:ln>
                <a:solidFill>
                  <a:srgbClr val="595959"/>
                </a:solidFill>
                <a:effectLst/>
                <a:uLnTx/>
                <a:uFillTx/>
                <a:latin typeface="Outfit" pitchFamily="2" charset="0"/>
                <a:cs typeface="Arial"/>
                <a:sym typeface="Arial"/>
              </a:rPr>
              <a: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3" name="Google Shape;163;p5"/>
          <p:cNvPicPr preferRelativeResize="0"/>
          <p:nvPr/>
        </p:nvPicPr>
        <p:blipFill rotWithShape="1">
          <a:blip r:embed="rId12">
            <a:alphaModFix/>
          </a:blip>
          <a:srcRect/>
          <a:stretch/>
        </p:blipFill>
        <p:spPr>
          <a:xfrm>
            <a:off x="5487798" y="2285646"/>
            <a:ext cx="478988" cy="566077"/>
          </a:xfrm>
          <a:prstGeom prst="rect">
            <a:avLst/>
          </a:prstGeom>
          <a:noFill/>
          <a:ln>
            <a:noFill/>
          </a:ln>
        </p:spPr>
      </p:pic>
      <p:pic>
        <p:nvPicPr>
          <p:cNvPr id="164" name="Google Shape;164;p5"/>
          <p:cNvPicPr preferRelativeResize="0"/>
          <p:nvPr/>
        </p:nvPicPr>
        <p:blipFill rotWithShape="1">
          <a:blip r:embed="rId13">
            <a:alphaModFix/>
          </a:blip>
          <a:srcRect/>
          <a:stretch/>
        </p:blipFill>
        <p:spPr>
          <a:xfrm>
            <a:off x="5187203" y="4805695"/>
            <a:ext cx="921583" cy="1340484"/>
          </a:xfrm>
          <a:prstGeom prst="rect">
            <a:avLst/>
          </a:prstGeom>
          <a:noFill/>
          <a:ln>
            <a:noFill/>
          </a:ln>
        </p:spPr>
      </p:pic>
      <p:pic>
        <p:nvPicPr>
          <p:cNvPr id="165" name="Google Shape;165;p5"/>
          <p:cNvPicPr preferRelativeResize="0"/>
          <p:nvPr/>
        </p:nvPicPr>
        <p:blipFill rotWithShape="1">
          <a:blip r:embed="rId14">
            <a:alphaModFix/>
          </a:blip>
          <a:srcRect/>
          <a:stretch/>
        </p:blipFill>
        <p:spPr>
          <a:xfrm>
            <a:off x="6371069" y="4805694"/>
            <a:ext cx="1068198" cy="1340485"/>
          </a:xfrm>
          <a:prstGeom prst="rect">
            <a:avLst/>
          </a:prstGeom>
          <a:noFill/>
          <a:ln>
            <a:noFill/>
          </a:ln>
        </p:spPr>
      </p:pic>
      <p:sp>
        <p:nvSpPr>
          <p:cNvPr id="166" name="Google Shape;166;p5"/>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a:buClr>
                <a:srgbClr val="000000"/>
              </a:buClr>
              <a:defRPr/>
            </a:pPr>
            <a:r>
              <a:rPr lang="en-US" sz="1400" dirty="0">
                <a:solidFill>
                  <a:srgbClr val="595959"/>
                </a:solidFill>
                <a:latin typeface="Outfit" pitchFamily="2" charset="0"/>
                <a:sym typeface="Arial"/>
              </a:rPr>
              <a:t>Go to the SCIENCE section and then to DATA LOGGER</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a:t>
            </a:r>
            <a:endParaRPr kumimoji="0" lang="en-US"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9" name="Google Shape;169;p5"/>
          <p:cNvPicPr preferRelativeResize="0"/>
          <p:nvPr/>
        </p:nvPicPr>
        <p:blipFill rotWithShape="1">
          <a:blip r:embed="rId15">
            <a:alphaModFix/>
          </a:blip>
          <a:srcRect/>
          <a:stretch/>
        </p:blipFill>
        <p:spPr>
          <a:xfrm>
            <a:off x="5490471" y="4027581"/>
            <a:ext cx="251452" cy="320572"/>
          </a:xfrm>
          <a:prstGeom prst="rect">
            <a:avLst/>
          </a:prstGeom>
          <a:noFill/>
          <a:ln>
            <a:noFill/>
          </a:ln>
        </p:spPr>
      </p:pic>
      <p:sp>
        <p:nvSpPr>
          <p:cNvPr id="170"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373369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Imagen 3" descr="Diagrama&#10;&#10;Descripción generada automáticamente">
            <a:extLst>
              <a:ext uri="{FF2B5EF4-FFF2-40B4-BE49-F238E27FC236}">
                <a16:creationId xmlns:a16="http://schemas.microsoft.com/office/drawing/2014/main" id="{E7875D22-AF67-4C30-8DC8-26059F803CB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38428" y="2497947"/>
            <a:ext cx="2747710" cy="3775341"/>
          </a:xfrm>
          <a:prstGeom prst="rect">
            <a:avLst/>
          </a:prstGeom>
        </p:spPr>
      </p:pic>
      <p:sp>
        <p:nvSpPr>
          <p:cNvPr id="198" name="Google Shape;198;p7"/>
          <p:cNvSpPr txBox="1"/>
          <p:nvPr/>
        </p:nvSpPr>
        <p:spPr>
          <a:xfrm>
            <a:off x="2357612" y="2988630"/>
            <a:ext cx="3445290"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3F3F3F"/>
                </a:solidFill>
                <a:latin typeface="Outfit" pitchFamily="2" charset="0"/>
                <a:sym typeface="Arial"/>
              </a:rPr>
              <a:t>To start any configuration related to the sensors, please select the “setup” icon.</a:t>
            </a:r>
          </a:p>
          <a:p>
            <a:pPr marL="0" marR="0" lvl="0" indent="0" algn="l" rtl="0">
              <a:spcBef>
                <a:spcPts val="0"/>
              </a:spcBef>
              <a:spcAft>
                <a:spcPts val="0"/>
              </a:spcAft>
              <a:buNone/>
            </a:pPr>
            <a:endParaRPr lang="es-MX" sz="1400" dirty="0">
              <a:solidFill>
                <a:schemeClr val="tx1">
                  <a:lumMod val="75000"/>
                  <a:lumOff val="25000"/>
                </a:schemeClr>
              </a:solidFill>
              <a:latin typeface="Outfit" pitchFamily="2" charset="0"/>
              <a:sym typeface="Arial"/>
            </a:endParaRPr>
          </a:p>
          <a:p>
            <a:r>
              <a:rPr lang="en-US" sz="1400" dirty="0">
                <a:solidFill>
                  <a:schemeClr val="tx1">
                    <a:lumMod val="75000"/>
                    <a:lumOff val="25000"/>
                  </a:schemeClr>
                </a:solidFill>
                <a:latin typeface="Outfit" pitchFamily="2" charset="0"/>
              </a:rPr>
              <a:t>The sensor you will use for this activity is the </a:t>
            </a:r>
            <a:r>
              <a:rPr lang="es-ES" sz="1400" b="1" dirty="0" err="1">
                <a:solidFill>
                  <a:srgbClr val="026C4E"/>
                </a:solidFill>
                <a:latin typeface="Outfit" pitchFamily="2" charset="0"/>
                <a:sym typeface="Arial"/>
              </a:rPr>
              <a:t>external</a:t>
            </a:r>
            <a:r>
              <a:rPr lang="es-ES" sz="1400" b="1" dirty="0">
                <a:solidFill>
                  <a:srgbClr val="026C4E"/>
                </a:solidFill>
                <a:latin typeface="Outfit" pitchFamily="2" charset="0"/>
                <a:sym typeface="Arial"/>
              </a:rPr>
              <a:t> temperatura </a:t>
            </a:r>
            <a:r>
              <a:rPr lang="en-US" sz="1400" dirty="0">
                <a:solidFill>
                  <a:schemeClr val="tx1">
                    <a:lumMod val="75000"/>
                    <a:lumOff val="25000"/>
                  </a:schemeClr>
                </a:solidFill>
                <a:latin typeface="Outfit" pitchFamily="2" charset="0"/>
              </a:rPr>
              <a:t>sensor and you will configure it to take</a:t>
            </a:r>
            <a:r>
              <a:rPr lang="es-ES" sz="1400" dirty="0">
                <a:solidFill>
                  <a:schemeClr val="tx1">
                    <a:lumMod val="75000"/>
                    <a:lumOff val="25000"/>
                  </a:schemeClr>
                </a:solidFill>
                <a:latin typeface="Outfit" pitchFamily="2" charset="0"/>
                <a:sym typeface="Arial"/>
              </a:rPr>
              <a:t> </a:t>
            </a:r>
            <a:r>
              <a:rPr lang="en-US" sz="1400" b="1" dirty="0">
                <a:solidFill>
                  <a:srgbClr val="026C4E"/>
                </a:solidFill>
                <a:latin typeface="Outfit" pitchFamily="2" charset="0"/>
                <a:sym typeface="Arial"/>
              </a:rPr>
              <a:t>manual measurements with a total of 10 sample.</a:t>
            </a:r>
          </a:p>
          <a:p>
            <a:endParaRPr lang="es-MX" sz="1400" dirty="0">
              <a:solidFill>
                <a:srgbClr val="3F3F3F"/>
              </a:solidFill>
              <a:latin typeface="Outfit" pitchFamily="2" charset="0"/>
            </a:endParaRPr>
          </a:p>
          <a:p>
            <a:pPr marL="0" marR="0" lvl="0" indent="0" algn="l" rtl="0">
              <a:spcBef>
                <a:spcPts val="0"/>
              </a:spcBef>
              <a:spcAft>
                <a:spcPts val="0"/>
              </a:spcAft>
              <a:buNone/>
            </a:pPr>
            <a:r>
              <a:rPr lang="en-US" sz="1400" dirty="0">
                <a:solidFill>
                  <a:srgbClr val="3F3F3F"/>
                </a:solidFill>
                <a:latin typeface="Outfit" pitchFamily="2" charset="0"/>
              </a:rPr>
              <a:t>Once the configuration has been completed, select “Apply” to save it.</a:t>
            </a:r>
            <a:endParaRPr lang="es-MX" sz="1400" dirty="0">
              <a:solidFill>
                <a:srgbClr val="3F3F3F"/>
              </a:solidFill>
              <a:latin typeface="Outfit" pitchFamily="2" charset="0"/>
            </a:endParaRPr>
          </a:p>
        </p:txBody>
      </p:sp>
      <p:grpSp>
        <p:nvGrpSpPr>
          <p:cNvPr id="199" name="Google Shape;199;p7"/>
          <p:cNvGrpSpPr/>
          <p:nvPr/>
        </p:nvGrpSpPr>
        <p:grpSpPr>
          <a:xfrm>
            <a:off x="1341123" y="2776068"/>
            <a:ext cx="652932" cy="652932"/>
            <a:chOff x="2072276" y="1848077"/>
            <a:chExt cx="676048" cy="676048"/>
          </a:xfrm>
        </p:grpSpPr>
        <p:sp>
          <p:nvSpPr>
            <p:cNvPr id="200" name="Google Shape;200;p7"/>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01" name="Google Shape;201;p7"/>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1</a:t>
              </a:r>
              <a:endParaRPr sz="1800" b="1" dirty="0">
                <a:solidFill>
                  <a:srgbClr val="026C4E"/>
                </a:solidFill>
                <a:latin typeface="Outfit Medium" pitchFamily="2" charset="0"/>
                <a:sym typeface="Arial"/>
              </a:endParaRPr>
            </a:p>
          </p:txBody>
        </p:sp>
      </p:grpSp>
      <p:sp>
        <p:nvSpPr>
          <p:cNvPr id="203" name="Google Shape;203;p7"/>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05" name="Google Shape;205;p7">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8">
            <a:alphaModFix/>
          </a:blip>
          <a:srcRect/>
          <a:stretch/>
        </p:blipFill>
        <p:spPr>
          <a:xfrm>
            <a:off x="692441" y="292484"/>
            <a:ext cx="1665170" cy="462626"/>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951704" y="1382827"/>
            <a:ext cx="762228" cy="761656"/>
          </a:xfrm>
          <a:prstGeom prst="rect">
            <a:avLst/>
          </a:prstGeom>
          <a:noFill/>
          <a:ln>
            <a:noFill/>
          </a:ln>
        </p:spPr>
      </p:pic>
      <p:sp>
        <p:nvSpPr>
          <p:cNvPr id="209" name="Google Shape;209;p7"/>
          <p:cNvSpPr txBox="1">
            <a:spLocks noGrp="1"/>
          </p:cNvSpPr>
          <p:nvPr>
            <p:ph type="ctrTitle"/>
          </p:nvPr>
        </p:nvSpPr>
        <p:spPr>
          <a:xfrm>
            <a:off x="2227179" y="1890264"/>
            <a:ext cx="3693176" cy="2760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65380"/>
              </a:buClr>
              <a:buSzPts val="1400"/>
              <a:buFont typeface="Arial"/>
              <a:buNone/>
            </a:pPr>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sz="1400" dirty="0">
              <a:solidFill>
                <a:srgbClr val="565380"/>
              </a:solidFill>
              <a:latin typeface="Outfit Medium" pitchFamily="2" charset="0"/>
              <a:ea typeface="Arial"/>
              <a:cs typeface="Arial"/>
              <a:sym typeface="Arial"/>
            </a:endParaRPr>
          </a:p>
        </p:txBody>
      </p:sp>
      <p:pic>
        <p:nvPicPr>
          <p:cNvPr id="210" name="Google Shape;210;p7" descr="Cursor"/>
          <p:cNvPicPr preferRelativeResize="0"/>
          <p:nvPr/>
        </p:nvPicPr>
        <p:blipFill rotWithShape="1">
          <a:blip r:embed="rId10">
            <a:alphaModFix/>
          </a:blip>
          <a:srcRect/>
          <a:stretch/>
        </p:blipFill>
        <p:spPr>
          <a:xfrm>
            <a:off x="1965607" y="1846881"/>
            <a:ext cx="297602" cy="297602"/>
          </a:xfrm>
          <a:prstGeom prst="rect">
            <a:avLst/>
          </a:prstGeom>
          <a:noFill/>
          <a:ln>
            <a:noFill/>
          </a:ln>
        </p:spPr>
      </p:pic>
      <p:grpSp>
        <p:nvGrpSpPr>
          <p:cNvPr id="59" name="Grupo 58">
            <a:extLst>
              <a:ext uri="{FF2B5EF4-FFF2-40B4-BE49-F238E27FC236}">
                <a16:creationId xmlns:a16="http://schemas.microsoft.com/office/drawing/2014/main" id="{3B60A6A0-CB8D-4A6B-8176-B23FCE1EEFCB}"/>
              </a:ext>
            </a:extLst>
          </p:cNvPr>
          <p:cNvGrpSpPr/>
          <p:nvPr/>
        </p:nvGrpSpPr>
        <p:grpSpPr>
          <a:xfrm>
            <a:off x="1887013" y="1377289"/>
            <a:ext cx="4521557" cy="442980"/>
            <a:chOff x="951703" y="1589244"/>
            <a:chExt cx="4084531" cy="442980"/>
          </a:xfrm>
        </p:grpSpPr>
        <p:sp>
          <p:nvSpPr>
            <p:cNvPr id="60" name="Rectángulo: esquinas redondeadas 59">
              <a:extLst>
                <a:ext uri="{FF2B5EF4-FFF2-40B4-BE49-F238E27FC236}">
                  <a16:creationId xmlns:a16="http://schemas.microsoft.com/office/drawing/2014/main" id="{9A9A4BF1-BCD7-4395-B436-987BDFA3E16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61" name="Elipse 60">
              <a:extLst>
                <a:ext uri="{FF2B5EF4-FFF2-40B4-BE49-F238E27FC236}">
                  <a16:creationId xmlns:a16="http://schemas.microsoft.com/office/drawing/2014/main" id="{4BA2BC66-4AAD-40D2-A4AE-715ECF299A56}"/>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215" name="Google Shape;215;p7"/>
          <p:cNvGrpSpPr/>
          <p:nvPr/>
        </p:nvGrpSpPr>
        <p:grpSpPr>
          <a:xfrm>
            <a:off x="8576217" y="3634497"/>
            <a:ext cx="246488" cy="256763"/>
            <a:chOff x="4113322" y="5382890"/>
            <a:chExt cx="357406" cy="372304"/>
          </a:xfrm>
        </p:grpSpPr>
        <p:sp>
          <p:nvSpPr>
            <p:cNvPr id="216" name="Google Shape;216;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17" name="Google Shape;217;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18" name="Google Shape;218;p7"/>
          <p:cNvGrpSpPr/>
          <p:nvPr/>
        </p:nvGrpSpPr>
        <p:grpSpPr>
          <a:xfrm>
            <a:off x="9732031" y="5409483"/>
            <a:ext cx="246488" cy="256763"/>
            <a:chOff x="4113322" y="5382890"/>
            <a:chExt cx="357406" cy="372304"/>
          </a:xfrm>
        </p:grpSpPr>
        <p:sp>
          <p:nvSpPr>
            <p:cNvPr id="219" name="Google Shape;219;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0" name="Google Shape;220;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21" name="Google Shape;221;p7"/>
          <p:cNvGrpSpPr/>
          <p:nvPr/>
        </p:nvGrpSpPr>
        <p:grpSpPr>
          <a:xfrm>
            <a:off x="8576217" y="5398243"/>
            <a:ext cx="246488" cy="256763"/>
            <a:chOff x="4113322" y="5382890"/>
            <a:chExt cx="357406" cy="372304"/>
          </a:xfrm>
        </p:grpSpPr>
        <p:sp>
          <p:nvSpPr>
            <p:cNvPr id="222" name="Google Shape;222;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3" name="Google Shape;223;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sp>
        <p:nvSpPr>
          <p:cNvPr id="29" name="Rectángulo 28"/>
          <p:cNvSpPr/>
          <p:nvPr/>
        </p:nvSpPr>
        <p:spPr>
          <a:xfrm>
            <a:off x="9172583" y="5524771"/>
            <a:ext cx="221226" cy="147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a:extLst>
              <a:ext uri="{FF2B5EF4-FFF2-40B4-BE49-F238E27FC236}">
                <a16:creationId xmlns:a16="http://schemas.microsoft.com/office/drawing/2014/main" id="{D814375C-8E64-484E-9EC9-19252194926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54251" y="2891691"/>
            <a:ext cx="827578" cy="829970"/>
          </a:xfrm>
          <a:prstGeom prst="rect">
            <a:avLst/>
          </a:prstGeom>
        </p:spPr>
      </p:pic>
    </p:spTree>
    <p:extLst>
      <p:ext uri="{BB962C8B-B14F-4D97-AF65-F5344CB8AC3E}">
        <p14:creationId xmlns:p14="http://schemas.microsoft.com/office/powerpoint/2010/main" val="25553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61">
            <a:extLst>
              <a:ext uri="{FF2B5EF4-FFF2-40B4-BE49-F238E27FC236}">
                <a16:creationId xmlns:a16="http://schemas.microsoft.com/office/drawing/2014/main" id="{2237F837-5B5C-4A3C-960A-F450B3F0EE7E}"/>
              </a:ext>
            </a:extLst>
          </p:cNvPr>
          <p:cNvSpPr/>
          <p:nvPr/>
        </p:nvSpPr>
        <p:spPr>
          <a:xfrm>
            <a:off x="960009" y="2574164"/>
            <a:ext cx="4959737" cy="3493194"/>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Imagen 12">
            <a:extLst>
              <a:ext uri="{FF2B5EF4-FFF2-40B4-BE49-F238E27FC236}">
                <a16:creationId xmlns:a16="http://schemas.microsoft.com/office/drawing/2014/main" id="{7DAAA6B8-D7C6-41A1-8714-440ECBA304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7942" y="3860557"/>
            <a:ext cx="2013525" cy="1547157"/>
          </a:xfrm>
          <a:prstGeom prst="rect">
            <a:avLst/>
          </a:prstGeom>
        </p:spPr>
      </p:pic>
      <p:grpSp>
        <p:nvGrpSpPr>
          <p:cNvPr id="31" name="Grupo 30">
            <a:extLst>
              <a:ext uri="{FF2B5EF4-FFF2-40B4-BE49-F238E27FC236}">
                <a16:creationId xmlns:a16="http://schemas.microsoft.com/office/drawing/2014/main" id="{197A9E7C-F6F8-4550-8526-DF5E94E8E624}"/>
              </a:ext>
            </a:extLst>
          </p:cNvPr>
          <p:cNvGrpSpPr/>
          <p:nvPr/>
        </p:nvGrpSpPr>
        <p:grpSpPr>
          <a:xfrm>
            <a:off x="1242221" y="2805331"/>
            <a:ext cx="652932" cy="652932"/>
            <a:chOff x="2072276" y="1848077"/>
            <a:chExt cx="676048" cy="676048"/>
          </a:xfrm>
        </p:grpSpPr>
        <p:sp>
          <p:nvSpPr>
            <p:cNvPr id="34" name="Elipse 33">
              <a:extLst>
                <a:ext uri="{FF2B5EF4-FFF2-40B4-BE49-F238E27FC236}">
                  <a16:creationId xmlns:a16="http://schemas.microsoft.com/office/drawing/2014/main" id="{0CDD7EE9-AD46-4E12-8187-B4B77DE1AAE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5" name="Elipse 34">
              <a:extLst>
                <a:ext uri="{FF2B5EF4-FFF2-40B4-BE49-F238E27FC236}">
                  <a16:creationId xmlns:a16="http://schemas.microsoft.com/office/drawing/2014/main" id="{D5831730-4197-40FB-94E9-0DCA92EBE25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36" name="Rectángulo: esquinas redondeadas 61">
            <a:extLst>
              <a:ext uri="{FF2B5EF4-FFF2-40B4-BE49-F238E27FC236}">
                <a16:creationId xmlns:a16="http://schemas.microsoft.com/office/drawing/2014/main" id="{B4058BCC-9296-4CB2-A456-15E8C9FF1968}"/>
              </a:ext>
            </a:extLst>
          </p:cNvPr>
          <p:cNvSpPr/>
          <p:nvPr/>
        </p:nvSpPr>
        <p:spPr>
          <a:xfrm>
            <a:off x="6169409" y="2580047"/>
            <a:ext cx="4959737" cy="3483128"/>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7" name="Grupo 36">
            <a:extLst>
              <a:ext uri="{FF2B5EF4-FFF2-40B4-BE49-F238E27FC236}">
                <a16:creationId xmlns:a16="http://schemas.microsoft.com/office/drawing/2014/main" id="{1C41E3A9-7754-405B-9BD3-7810EBF2E2CE}"/>
              </a:ext>
            </a:extLst>
          </p:cNvPr>
          <p:cNvGrpSpPr/>
          <p:nvPr/>
        </p:nvGrpSpPr>
        <p:grpSpPr>
          <a:xfrm>
            <a:off x="6450980" y="2801970"/>
            <a:ext cx="652932" cy="652932"/>
            <a:chOff x="2072276" y="1848077"/>
            <a:chExt cx="676048" cy="676048"/>
          </a:xfrm>
        </p:grpSpPr>
        <p:sp>
          <p:nvSpPr>
            <p:cNvPr id="44" name="Elipse 43">
              <a:extLst>
                <a:ext uri="{FF2B5EF4-FFF2-40B4-BE49-F238E27FC236}">
                  <a16:creationId xmlns:a16="http://schemas.microsoft.com/office/drawing/2014/main" id="{5654C18D-1462-47AE-976A-E87C69955043}"/>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45" name="Elipse 44">
              <a:extLst>
                <a:ext uri="{FF2B5EF4-FFF2-40B4-BE49-F238E27FC236}">
                  <a16:creationId xmlns:a16="http://schemas.microsoft.com/office/drawing/2014/main" id="{40DBE7D0-FEAE-4E81-83E6-B93A9CFECF86}"/>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endParaRPr lang="es-CL" b="1" dirty="0">
                <a:solidFill>
                  <a:srgbClr val="026C4E"/>
                </a:solidFill>
                <a:latin typeface="Outfit Medium" pitchFamily="2" charset="0"/>
              </a:endParaRPr>
            </a:p>
          </p:txBody>
        </p:sp>
      </p:grpSp>
      <p:sp>
        <p:nvSpPr>
          <p:cNvPr id="63" name="CuadroTexto 62">
            <a:extLst>
              <a:ext uri="{FF2B5EF4-FFF2-40B4-BE49-F238E27FC236}">
                <a16:creationId xmlns:a16="http://schemas.microsoft.com/office/drawing/2014/main" id="{6AE7B39A-0F9F-4DFA-80BE-F9AA6E6C4A1D}"/>
              </a:ext>
            </a:extLst>
          </p:cNvPr>
          <p:cNvSpPr txBox="1"/>
          <p:nvPr/>
        </p:nvSpPr>
        <p:spPr>
          <a:xfrm>
            <a:off x="2025832" y="2891195"/>
            <a:ext cx="3413148" cy="523220"/>
          </a:xfrm>
          <a:prstGeom prst="rect">
            <a:avLst/>
          </a:prstGeom>
          <a:noFill/>
        </p:spPr>
        <p:txBody>
          <a:bodyPr wrap="square" rtlCol="0">
            <a:spAutoFit/>
          </a:bodyPr>
          <a:lstStyle/>
          <a:p>
            <a:r>
              <a:rPr lang="en-US" sz="1400" dirty="0">
                <a:solidFill>
                  <a:schemeClr val="tx1">
                    <a:lumMod val="75000"/>
                    <a:lumOff val="25000"/>
                  </a:schemeClr>
                </a:solidFill>
                <a:latin typeface="Outfit" pitchFamily="2" charset="0"/>
              </a:rPr>
              <a:t>Click the “line” icon on display and select the “bars” option.</a:t>
            </a: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4"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pic>
        <p:nvPicPr>
          <p:cNvPr id="14" name="Imagen 13">
            <a:extLst>
              <a:ext uri="{FF2B5EF4-FFF2-40B4-BE49-F238E27FC236}">
                <a16:creationId xmlns:a16="http://schemas.microsoft.com/office/drawing/2014/main" id="{B57394C6-3392-4EBB-A72F-18A39C903D7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60009" y="1480648"/>
            <a:ext cx="762228" cy="761656"/>
          </a:xfrm>
          <a:prstGeom prst="rect">
            <a:avLst/>
          </a:prstGeom>
        </p:spPr>
      </p:pic>
      <p:sp>
        <p:nvSpPr>
          <p:cNvPr id="48" name="Título 47">
            <a:extLst>
              <a:ext uri="{FF2B5EF4-FFF2-40B4-BE49-F238E27FC236}">
                <a16:creationId xmlns:a16="http://schemas.microsoft.com/office/drawing/2014/main" id="{A0D9BCDA-672A-4EAF-AB92-1BA5CF04F180}"/>
              </a:ext>
            </a:extLst>
          </p:cNvPr>
          <p:cNvSpPr>
            <a:spLocks noGrp="1"/>
          </p:cNvSpPr>
          <p:nvPr>
            <p:ph type="ctrTitle"/>
          </p:nvPr>
        </p:nvSpPr>
        <p:spPr>
          <a:xfrm>
            <a:off x="2235484" y="1988085"/>
            <a:ext cx="3693176" cy="276005"/>
          </a:xfrm>
        </p:spPr>
        <p:txBody>
          <a:bodyPr anchor="ctr">
            <a:noAutofit/>
          </a:bodyPr>
          <a:lstStyle/>
          <a:p>
            <a:pPr algn="l"/>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lang="es-CL" sz="1400" dirty="0">
              <a:solidFill>
                <a:srgbClr val="565380"/>
              </a:solidFill>
              <a:latin typeface="Outfit Medium" pitchFamily="2" charset="0"/>
            </a:endParaRPr>
          </a:p>
        </p:txBody>
      </p:sp>
      <p:pic>
        <p:nvPicPr>
          <p:cNvPr id="50" name="Gráfico 49" descr="Cursor">
            <a:extLst>
              <a:ext uri="{FF2B5EF4-FFF2-40B4-BE49-F238E27FC236}">
                <a16:creationId xmlns:a16="http://schemas.microsoft.com/office/drawing/2014/main" id="{49788137-4179-46B0-BD4D-36F61930C13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3912" y="1944702"/>
            <a:ext cx="297602" cy="297602"/>
          </a:xfrm>
          <a:prstGeom prst="rect">
            <a:avLst/>
          </a:prstGeom>
        </p:spPr>
      </p:pic>
      <p:grpSp>
        <p:nvGrpSpPr>
          <p:cNvPr id="55" name="Grupo 54">
            <a:extLst>
              <a:ext uri="{FF2B5EF4-FFF2-40B4-BE49-F238E27FC236}">
                <a16:creationId xmlns:a16="http://schemas.microsoft.com/office/drawing/2014/main" id="{0B94AAD3-B671-4234-97DB-9BFEF50A21C7}"/>
              </a:ext>
            </a:extLst>
          </p:cNvPr>
          <p:cNvGrpSpPr/>
          <p:nvPr/>
        </p:nvGrpSpPr>
        <p:grpSpPr>
          <a:xfrm>
            <a:off x="1895318" y="1475110"/>
            <a:ext cx="4521557" cy="442980"/>
            <a:chOff x="951703" y="1589244"/>
            <a:chExt cx="4084531" cy="442980"/>
          </a:xfrm>
        </p:grpSpPr>
        <p:sp>
          <p:nvSpPr>
            <p:cNvPr id="56" name="Rectángulo: esquinas redondeadas 55">
              <a:extLst>
                <a:ext uri="{FF2B5EF4-FFF2-40B4-BE49-F238E27FC236}">
                  <a16:creationId xmlns:a16="http://schemas.microsoft.com/office/drawing/2014/main" id="{7301FC54-9E4A-4086-A21E-7F72E5018ECF}"/>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57" name="Elipse 56">
              <a:extLst>
                <a:ext uri="{FF2B5EF4-FFF2-40B4-BE49-F238E27FC236}">
                  <a16:creationId xmlns:a16="http://schemas.microsoft.com/office/drawing/2014/main" id="{AD8FA60D-C8E0-4E12-9B60-AE4A73544797}"/>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
        <p:nvSpPr>
          <p:cNvPr id="38" name="CuadroTexto 37">
            <a:extLst>
              <a:ext uri="{FF2B5EF4-FFF2-40B4-BE49-F238E27FC236}">
                <a16:creationId xmlns:a16="http://schemas.microsoft.com/office/drawing/2014/main" id="{A38EBB8F-46E9-4D86-9844-5C6AFA2B3752}"/>
              </a:ext>
            </a:extLst>
          </p:cNvPr>
          <p:cNvSpPr txBox="1"/>
          <p:nvPr/>
        </p:nvSpPr>
        <p:spPr>
          <a:xfrm>
            <a:off x="7385483" y="2891195"/>
            <a:ext cx="3255721" cy="1169551"/>
          </a:xfrm>
          <a:prstGeom prst="rect">
            <a:avLst/>
          </a:prstGeom>
          <a:noFill/>
        </p:spPr>
        <p:txBody>
          <a:bodyPr wrap="square" rtlCol="0">
            <a:spAutoFit/>
          </a:bodyPr>
          <a:lstStyle/>
          <a:p>
            <a:r>
              <a:rPr lang="en-US" sz="1400" dirty="0">
                <a:solidFill>
                  <a:schemeClr val="tx1">
                    <a:lumMod val="75000"/>
                    <a:lumOff val="25000"/>
                  </a:schemeClr>
                </a:solidFill>
                <a:latin typeface="Outfit" pitchFamily="2" charset="0"/>
              </a:rPr>
              <a:t>Click the </a:t>
            </a:r>
            <a:r>
              <a:rPr lang="en-US" sz="1400" dirty="0">
                <a:solidFill>
                  <a:srgbClr val="026C4E"/>
                </a:solidFill>
                <a:latin typeface="Outfit" pitchFamily="2" charset="0"/>
              </a:rPr>
              <a:t>PLAY</a:t>
            </a:r>
            <a:r>
              <a:rPr lang="en-US" sz="1400" dirty="0">
                <a:solidFill>
                  <a:schemeClr val="tx1">
                    <a:lumMod val="75000"/>
                    <a:lumOff val="25000"/>
                  </a:schemeClr>
                </a:solidFill>
                <a:latin typeface="Outfit" pitchFamily="2" charset="0"/>
              </a:rPr>
              <a:t> icon to start recording. Then, when you want to collect a new measurement -   </a:t>
            </a:r>
            <a:r>
              <a:rPr lang="en-US" sz="1400">
                <a:solidFill>
                  <a:schemeClr val="tx1">
                    <a:lumMod val="75000"/>
                    <a:lumOff val="25000"/>
                  </a:schemeClr>
                </a:solidFill>
                <a:latin typeface="Outfit" pitchFamily="2" charset="0"/>
              </a:rPr>
              <a:t>press the Temperature </a:t>
            </a:r>
            <a:r>
              <a:rPr lang="en-US" sz="1400" dirty="0">
                <a:solidFill>
                  <a:schemeClr val="tx1">
                    <a:lumMod val="75000"/>
                    <a:lumOff val="25000"/>
                  </a:schemeClr>
                </a:solidFill>
                <a:latin typeface="Outfit" pitchFamily="2" charset="0"/>
              </a:rPr>
              <a:t>key on the </a:t>
            </a:r>
            <a:r>
              <a:rPr lang="en-US" sz="1400" dirty="0" err="1">
                <a:solidFill>
                  <a:schemeClr val="tx1">
                    <a:lumMod val="75000"/>
                    <a:lumOff val="25000"/>
                  </a:schemeClr>
                </a:solidFill>
                <a:latin typeface="Outfit" pitchFamily="2" charset="0"/>
              </a:rPr>
              <a:t>Xploris</a:t>
            </a:r>
            <a:r>
              <a:rPr lang="en-US" sz="1400" dirty="0">
                <a:solidFill>
                  <a:schemeClr val="tx1">
                    <a:lumMod val="75000"/>
                    <a:lumOff val="25000"/>
                  </a:schemeClr>
                </a:solidFill>
                <a:latin typeface="Outfit" pitchFamily="2" charset="0"/>
              </a:rPr>
              <a:t>.</a:t>
            </a:r>
          </a:p>
          <a:p>
            <a:pPr algn="just"/>
            <a:endParaRPr lang="es-CL" sz="1400" dirty="0">
              <a:solidFill>
                <a:schemeClr val="tx1">
                  <a:lumMod val="65000"/>
                  <a:lumOff val="35000"/>
                </a:schemeClr>
              </a:solidFill>
              <a:latin typeface="Outfit" pitchFamily="2" charset="0"/>
            </a:endParaRPr>
          </a:p>
        </p:txBody>
      </p:sp>
      <p:cxnSp>
        <p:nvCxnSpPr>
          <p:cNvPr id="5" name="Conector recto de flecha 4"/>
          <p:cNvCxnSpPr/>
          <p:nvPr/>
        </p:nvCxnSpPr>
        <p:spPr>
          <a:xfrm flipV="1">
            <a:off x="2830626" y="4582026"/>
            <a:ext cx="737419" cy="983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2675A591-5C1E-49FD-9A55-D360B3EB37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3946013">
            <a:off x="8163946" y="4454551"/>
            <a:ext cx="1200329" cy="1200329"/>
          </a:xfrm>
          <a:prstGeom prst="rect">
            <a:avLst/>
          </a:prstGeom>
          <a:effectLst>
            <a:outerShdw blurRad="50800" dist="38100" dir="2700000" sx="101000" sy="101000" algn="tl" rotWithShape="0">
              <a:prstClr val="black">
                <a:alpha val="40000"/>
              </a:prstClr>
            </a:outerShdw>
          </a:effectLst>
        </p:spPr>
      </p:pic>
      <p:grpSp>
        <p:nvGrpSpPr>
          <p:cNvPr id="46" name="Google Shape;215;p7">
            <a:extLst>
              <a:ext uri="{FF2B5EF4-FFF2-40B4-BE49-F238E27FC236}">
                <a16:creationId xmlns:a16="http://schemas.microsoft.com/office/drawing/2014/main" id="{547289B1-FCAB-4B2E-AE4D-49472945FA74}"/>
              </a:ext>
            </a:extLst>
          </p:cNvPr>
          <p:cNvGrpSpPr/>
          <p:nvPr/>
        </p:nvGrpSpPr>
        <p:grpSpPr>
          <a:xfrm>
            <a:off x="5048897" y="4421581"/>
            <a:ext cx="246488" cy="256763"/>
            <a:chOff x="4113322" y="5382890"/>
            <a:chExt cx="357406" cy="372304"/>
          </a:xfrm>
        </p:grpSpPr>
        <p:sp>
          <p:nvSpPr>
            <p:cNvPr id="47" name="Google Shape;216;p7">
              <a:extLst>
                <a:ext uri="{FF2B5EF4-FFF2-40B4-BE49-F238E27FC236}">
                  <a16:creationId xmlns:a16="http://schemas.microsoft.com/office/drawing/2014/main" id="{CA7856FF-1B6F-4CA0-BCEC-936B7C24DF20}"/>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49" name="Google Shape;217;p7">
              <a:extLst>
                <a:ext uri="{FF2B5EF4-FFF2-40B4-BE49-F238E27FC236}">
                  <a16:creationId xmlns:a16="http://schemas.microsoft.com/office/drawing/2014/main" id="{A948370F-21C9-4E7C-B650-C7F633CC6D5E}"/>
                </a:ext>
              </a:extLst>
            </p:cNvPr>
            <p:cNvPicPr preferRelativeResize="0"/>
            <p:nvPr/>
          </p:nvPicPr>
          <p:blipFill rotWithShape="1">
            <a:blip r:embed="rId12">
              <a:alphaModFix/>
            </a:blip>
            <a:srcRect/>
            <a:stretch/>
          </p:blipFill>
          <p:spPr>
            <a:xfrm>
              <a:off x="4223288" y="5382890"/>
              <a:ext cx="238392" cy="303922"/>
            </a:xfrm>
            <a:prstGeom prst="rect">
              <a:avLst/>
            </a:prstGeom>
            <a:noFill/>
            <a:ln>
              <a:noFill/>
            </a:ln>
          </p:spPr>
        </p:pic>
      </p:grpSp>
      <p:pic>
        <p:nvPicPr>
          <p:cNvPr id="8" name="Imagen 7">
            <a:extLst>
              <a:ext uri="{FF2B5EF4-FFF2-40B4-BE49-F238E27FC236}">
                <a16:creationId xmlns:a16="http://schemas.microsoft.com/office/drawing/2014/main" id="{2394F0EE-ED06-416F-81D3-E04B31994E4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361205" y="4314015"/>
            <a:ext cx="1387768" cy="640242"/>
          </a:xfrm>
          <a:prstGeom prst="rect">
            <a:avLst/>
          </a:prstGeom>
        </p:spPr>
      </p:pic>
      <p:sp>
        <p:nvSpPr>
          <p:cNvPr id="2" name="Elipse 1"/>
          <p:cNvSpPr/>
          <p:nvPr/>
        </p:nvSpPr>
        <p:spPr>
          <a:xfrm>
            <a:off x="8599081" y="4831170"/>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2" name="Imagen 31" descr="Imagen que contiene objeto, reloj&#10;&#10;Descripción generada automáticamente">
            <a:extLst>
              <a:ext uri="{FF2B5EF4-FFF2-40B4-BE49-F238E27FC236}">
                <a16:creationId xmlns:a16="http://schemas.microsoft.com/office/drawing/2014/main" id="{0E49795B-50DD-7C2D-1E50-A953AEEEE77A}"/>
              </a:ext>
            </a:extLst>
          </p:cNvPr>
          <p:cNvPicPr>
            <a:picLocks noChangeAspect="1"/>
          </p:cNvPicPr>
          <p:nvPr/>
        </p:nvPicPr>
        <p:blipFill rotWithShape="1">
          <a:blip r:embed="rId14">
            <a:extLst>
              <a:ext uri="{28A0092B-C50C-407E-A947-70E740481C1C}">
                <a14:useLocalDpi xmlns:a14="http://schemas.microsoft.com/office/drawing/2010/main" val="0"/>
              </a:ext>
            </a:extLst>
          </a:blip>
          <a:srcRect l="54314" t="6143" r="40806" b="85687"/>
          <a:stretch/>
        </p:blipFill>
        <p:spPr>
          <a:xfrm>
            <a:off x="8659371" y="4819751"/>
            <a:ext cx="249952" cy="418838"/>
          </a:xfrm>
          <a:prstGeom prst="rect">
            <a:avLst/>
          </a:prstGeom>
        </p:spPr>
      </p:pic>
    </p:spTree>
    <p:extLst>
      <p:ext uri="{BB962C8B-B14F-4D97-AF65-F5344CB8AC3E}">
        <p14:creationId xmlns:p14="http://schemas.microsoft.com/office/powerpoint/2010/main" val="346288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esquinas redondeadas 26">
            <a:extLst>
              <a:ext uri="{FF2B5EF4-FFF2-40B4-BE49-F238E27FC236}">
                <a16:creationId xmlns:a16="http://schemas.microsoft.com/office/drawing/2014/main" id="{0A506892-7E6D-4EF1-952F-594375E7656C}"/>
              </a:ext>
            </a:extLst>
          </p:cNvPr>
          <p:cNvSpPr/>
          <p:nvPr/>
        </p:nvSpPr>
        <p:spPr>
          <a:xfrm>
            <a:off x="951704" y="3192454"/>
            <a:ext cx="10288593" cy="3242659"/>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6" name="Imagen 5" descr="Imagen que contiene objeto, reloj&#10;&#10;Descripción generada automáticamente">
            <a:extLst>
              <a:ext uri="{FF2B5EF4-FFF2-40B4-BE49-F238E27FC236}">
                <a16:creationId xmlns:a16="http://schemas.microsoft.com/office/drawing/2014/main" id="{5BFA2414-25E3-DDC8-F7FF-490578CC076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68276" y="3684486"/>
            <a:ext cx="2592659" cy="2594891"/>
          </a:xfrm>
          <a:prstGeom prst="rect">
            <a:avLst/>
          </a:prstGeom>
        </p:spPr>
      </p:pic>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4"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81117"/>
            <a:ext cx="10517764" cy="738664"/>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Take a close look at the temperature graph you recorded under different conditions, and analyze how your hand temperature changed in each situation, as well as how it varied among your classmates. In the example provided, two measurements were taken for each situation using the same student to ensure the accuracy of the data.</a:t>
            </a:r>
            <a:endParaRPr lang="es-CL" sz="700" b="1" dirty="0">
              <a:latin typeface="Outfit" pitchFamily="2" charset="0"/>
            </a:endParaRPr>
          </a:p>
        </p:txBody>
      </p:sp>
      <p:grpSp>
        <p:nvGrpSpPr>
          <p:cNvPr id="39" name="Grupo 38">
            <a:extLst>
              <a:ext uri="{FF2B5EF4-FFF2-40B4-BE49-F238E27FC236}">
                <a16:creationId xmlns:a16="http://schemas.microsoft.com/office/drawing/2014/main" id="{52B62835-53F9-4696-9C1B-D5315A8436D0}"/>
              </a:ext>
            </a:extLst>
          </p:cNvPr>
          <p:cNvGrpSpPr/>
          <p:nvPr/>
        </p:nvGrpSpPr>
        <p:grpSpPr>
          <a:xfrm>
            <a:off x="951704" y="1589244"/>
            <a:ext cx="3554982" cy="442980"/>
            <a:chOff x="951704" y="1589244"/>
            <a:chExt cx="3270976" cy="442980"/>
          </a:xfrm>
        </p:grpSpPr>
        <p:sp>
          <p:nvSpPr>
            <p:cNvPr id="40" name="Rectángulo: esquinas redondeadas 39">
              <a:extLst>
                <a:ext uri="{FF2B5EF4-FFF2-40B4-BE49-F238E27FC236}">
                  <a16:creationId xmlns:a16="http://schemas.microsoft.com/office/drawing/2014/main" id="{9786C7D7-3253-46DD-A30C-FF41B29BC97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41" name="Elipse 40">
              <a:extLst>
                <a:ext uri="{FF2B5EF4-FFF2-40B4-BE49-F238E27FC236}">
                  <a16:creationId xmlns:a16="http://schemas.microsoft.com/office/drawing/2014/main" id="{3B2A44C5-F117-487E-AD05-85C0F1F7F81E}"/>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pic>
        <p:nvPicPr>
          <p:cNvPr id="43" name="Imagen 42">
            <a:extLst>
              <a:ext uri="{FF2B5EF4-FFF2-40B4-BE49-F238E27FC236}">
                <a16:creationId xmlns:a16="http://schemas.microsoft.com/office/drawing/2014/main" id="{BF5ABA04-FBF4-44B6-83A5-5032F91531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7882" y="3192454"/>
            <a:ext cx="1127391" cy="1127391"/>
          </a:xfrm>
          <a:prstGeom prst="rect">
            <a:avLst/>
          </a:prstGeom>
        </p:spPr>
      </p:pic>
      <p:sp>
        <p:nvSpPr>
          <p:cNvPr id="44" name="Rectángulo redondeado 3">
            <a:extLst>
              <a:ext uri="{FF2B5EF4-FFF2-40B4-BE49-F238E27FC236}">
                <a16:creationId xmlns:a16="http://schemas.microsoft.com/office/drawing/2014/main" id="{719CAFE2-8045-4DA8-B81D-09C8D65601B4}"/>
              </a:ext>
            </a:extLst>
          </p:cNvPr>
          <p:cNvSpPr/>
          <p:nvPr/>
        </p:nvSpPr>
        <p:spPr>
          <a:xfrm>
            <a:off x="2656876" y="3665546"/>
            <a:ext cx="566152" cy="578025"/>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Conector recto de flecha 44">
            <a:extLst>
              <a:ext uri="{FF2B5EF4-FFF2-40B4-BE49-F238E27FC236}">
                <a16:creationId xmlns:a16="http://schemas.microsoft.com/office/drawing/2014/main" id="{C1AA75FA-1BD4-42D6-9249-F7C8599B91A0}"/>
              </a:ext>
            </a:extLst>
          </p:cNvPr>
          <p:cNvCxnSpPr>
            <a:cxnSpLocks/>
          </p:cNvCxnSpPr>
          <p:nvPr/>
        </p:nvCxnSpPr>
        <p:spPr>
          <a:xfrm flipH="1" flipV="1">
            <a:off x="3376292" y="3946428"/>
            <a:ext cx="1066799" cy="84854"/>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6710901" y="3318757"/>
            <a:ext cx="1741336" cy="13210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p:cNvPicPr>
            <a:picLocks noChangeAspect="1"/>
          </p:cNvPicPr>
          <p:nvPr/>
        </p:nvPicPr>
        <p:blipFill>
          <a:blip r:embed="rId9"/>
          <a:stretch>
            <a:fillRect/>
          </a:stretch>
        </p:blipFill>
        <p:spPr>
          <a:xfrm>
            <a:off x="5218186" y="4031282"/>
            <a:ext cx="5616427" cy="2248095"/>
          </a:xfrm>
          <a:prstGeom prst="rect">
            <a:avLst/>
          </a:prstGeom>
        </p:spPr>
      </p:pic>
      <p:sp>
        <p:nvSpPr>
          <p:cNvPr id="20" name="Rectángulo 19"/>
          <p:cNvSpPr/>
          <p:nvPr/>
        </p:nvSpPr>
        <p:spPr>
          <a:xfrm>
            <a:off x="6986437" y="3480880"/>
            <a:ext cx="2345129" cy="369332"/>
          </a:xfrm>
          <a:prstGeom prst="rect">
            <a:avLst/>
          </a:prstGeom>
        </p:spPr>
        <p:txBody>
          <a:bodyPr wrap="none">
            <a:spAutoFit/>
          </a:bodyPr>
          <a:lstStyle/>
          <a:p>
            <a:pPr algn="ctr"/>
            <a:r>
              <a:rPr lang="es-MX" b="1" dirty="0">
                <a:solidFill>
                  <a:srgbClr val="026C4E"/>
                </a:solidFill>
                <a:latin typeface="Outfit Medium" pitchFamily="2" charset="0"/>
              </a:rPr>
              <a:t>TEMPERATURE GRAPH</a:t>
            </a:r>
          </a:p>
        </p:txBody>
      </p:sp>
    </p:spTree>
    <p:extLst>
      <p:ext uri="{BB962C8B-B14F-4D97-AF65-F5344CB8AC3E}">
        <p14:creationId xmlns:p14="http://schemas.microsoft.com/office/powerpoint/2010/main" val="28849511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3952</TotalTime>
  <Words>898</Words>
  <Application>Microsoft Office PowerPoint</Application>
  <PresentationFormat>Widescreen</PresentationFormat>
  <Paragraphs>101</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Oblivian Text</vt:lpstr>
      <vt:lpstr>Outfit</vt:lpstr>
      <vt:lpstr>Outfit Medium</vt:lpstr>
      <vt:lpstr>Tema de Office</vt:lpstr>
      <vt:lpstr>PowerPoint Presentation</vt:lpstr>
      <vt:lpstr>PowerPoint Presentation</vt:lpstr>
      <vt:lpstr>PowerPoint Presentation</vt:lpstr>
      <vt:lpstr>PowerPoint Presentation</vt:lpstr>
      <vt:lpstr>PowerPoint Presentation</vt:lpstr>
      <vt:lpstr>PowerPoint Presentation</vt:lpstr>
      <vt:lpstr>XploriLab software configuration</vt:lpstr>
      <vt:lpstr>XploriLab software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גלוביסנס Globisens</cp:lastModifiedBy>
  <cp:revision>160</cp:revision>
  <dcterms:created xsi:type="dcterms:W3CDTF">2024-05-06T19:31:29Z</dcterms:created>
  <dcterms:modified xsi:type="dcterms:W3CDTF">2024-12-22T15:00:15Z</dcterms:modified>
</cp:coreProperties>
</file>