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7"/>
  </p:notesMasterIdLst>
  <p:sldIdLst>
    <p:sldId id="301" r:id="rId2"/>
    <p:sldId id="307" r:id="rId3"/>
    <p:sldId id="258" r:id="rId4"/>
    <p:sldId id="278" r:id="rId5"/>
    <p:sldId id="260" r:id="rId6"/>
    <p:sldId id="308" r:id="rId7"/>
    <p:sldId id="289" r:id="rId8"/>
    <p:sldId id="310" r:id="rId9"/>
    <p:sldId id="283" r:id="rId10"/>
    <p:sldId id="292" r:id="rId11"/>
    <p:sldId id="284" r:id="rId12"/>
    <p:sldId id="293" r:id="rId13"/>
    <p:sldId id="294" r:id="rId14"/>
    <p:sldId id="295" r:id="rId15"/>
    <p:sldId id="311" r:id="rId16"/>
  </p:sldIdLst>
  <p:sldSz cx="12192000" cy="6858000"/>
  <p:notesSz cx="6858000" cy="9144000"/>
  <p:embeddedFontLst>
    <p:embeddedFont>
      <p:font typeface="Outfit" panose="020B0604020202020204" charset="0"/>
      <p:regular r:id="rId18"/>
      <p:bold r:id="rId19"/>
    </p:embeddedFont>
    <p:embeddedFont>
      <p:font typeface="Outfit Medium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aOHw/fP4wp4vQykvKcMOD75Uz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o" initials="" lastIdx="1" clrIdx="0"/>
  <p:cmAuthor id="1" name="Camila Vivanco" initials="CV" lastIdx="3" clrIdx="1">
    <p:extLst>
      <p:ext uri="{19B8F6BF-5375-455C-9EA6-DF929625EA0E}">
        <p15:presenceInfo xmlns:p15="http://schemas.microsoft.com/office/powerpoint/2012/main" userId="Camila Vivanco" providerId="None"/>
      </p:ext>
    </p:extLst>
  </p:cmAuthor>
  <p:cmAuthor id="2" name="matiasvergara@efectoeducativo.cl" initials="m" lastIdx="5" clrIdx="2">
    <p:extLst>
      <p:ext uri="{19B8F6BF-5375-455C-9EA6-DF929625EA0E}">
        <p15:presenceInfo xmlns:p15="http://schemas.microsoft.com/office/powerpoint/2012/main" userId="matiasvergara@efectoeducativo.cl" providerId="None"/>
      </p:ext>
    </p:extLst>
  </p:cmAuthor>
  <p:cmAuthor id="3" name="Camila Vivanco G." initials="CV" lastIdx="1" clrIdx="3">
    <p:extLst>
      <p:ext uri="{19B8F6BF-5375-455C-9EA6-DF929625EA0E}">
        <p15:presenceInfo xmlns:p15="http://schemas.microsoft.com/office/powerpoint/2012/main" userId="S::cvivanco@duoc.cl::06ab92a1-6904-4f71-8e2b-21c1852389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380"/>
    <a:srgbClr val="595959"/>
    <a:srgbClr val="F3F3F3"/>
    <a:srgbClr val="026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45656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Outfit Medium" pitchFamily="2" charset="0"/>
        <a:ea typeface="Outfit Medium" pitchFamily="2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>
          <a:extLst>
            <a:ext uri="{FF2B5EF4-FFF2-40B4-BE49-F238E27FC236}">
              <a16:creationId xmlns:a16="http://schemas.microsoft.com/office/drawing/2014/main" id="{8166A667-366A-60A9-7387-C261A016F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>
            <a:extLst>
              <a:ext uri="{FF2B5EF4-FFF2-40B4-BE49-F238E27FC236}">
                <a16:creationId xmlns:a16="http://schemas.microsoft.com/office/drawing/2014/main" id="{4CD878D8-E52F-D30F-3566-663C1E6AF8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8:notes">
            <a:extLst>
              <a:ext uri="{FF2B5EF4-FFF2-40B4-BE49-F238E27FC236}">
                <a16:creationId xmlns:a16="http://schemas.microsoft.com/office/drawing/2014/main" id="{B32EFE45-1CE4-F5C7-C248-CE978D76A7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0558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879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80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378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911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9F5FEA78-7A8C-13CA-0B20-BF6E6B0F4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>
            <a:extLst>
              <a:ext uri="{FF2B5EF4-FFF2-40B4-BE49-F238E27FC236}">
                <a16:creationId xmlns:a16="http://schemas.microsoft.com/office/drawing/2014/main" id="{12045485-9F99-E62F-8110-6CCBBFA402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7:notes">
            <a:extLst>
              <a:ext uri="{FF2B5EF4-FFF2-40B4-BE49-F238E27FC236}">
                <a16:creationId xmlns:a16="http://schemas.microsoft.com/office/drawing/2014/main" id="{127D28A6-A41A-EDBD-43A3-C56C3C6B62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119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9F5FEA78-7A8C-13CA-0B20-BF6E6B0F4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>
            <a:extLst>
              <a:ext uri="{FF2B5EF4-FFF2-40B4-BE49-F238E27FC236}">
                <a16:creationId xmlns:a16="http://schemas.microsoft.com/office/drawing/2014/main" id="{12045485-9F99-E62F-8110-6CCBBFA402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7:notes">
            <a:extLst>
              <a:ext uri="{FF2B5EF4-FFF2-40B4-BE49-F238E27FC236}">
                <a16:creationId xmlns:a16="http://schemas.microsoft.com/office/drawing/2014/main" id="{127D28A6-A41A-EDBD-43A3-C56C3C6B62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013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3CEF2-3506-41F1-979D-9865E31D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33225C-C922-402E-93E1-B11DF02B9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2F090-52ED-42AD-8AA9-D015EAD6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C429-14B6-482D-B645-74AAF7C7EC4C}" type="datetimeFigureOut">
              <a:rPr lang="es-CL" smtClean="0"/>
              <a:t>16-11-2024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BF7B56-B0DD-4C9D-A8F9-36CDCBC0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70E4F3-3AE7-41EE-B966-001B1530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48AE-74DE-4272-9F9E-945616CE4C1B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333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9.png"/><Relationship Id="rId5" Type="http://schemas.openxmlformats.org/officeDocument/2006/relationships/image" Target="../media/image5.png"/><Relationship Id="rId10" Type="http://schemas.openxmlformats.org/officeDocument/2006/relationships/image" Target="../media/image44.png"/><Relationship Id="rId4" Type="http://schemas.openxmlformats.org/officeDocument/2006/relationships/image" Target="../media/image47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8.png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8.png"/><Relationship Id="rId7" Type="http://schemas.openxmlformats.org/officeDocument/2006/relationships/image" Target="../media/image4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33.png"/><Relationship Id="rId5" Type="http://schemas.openxmlformats.org/officeDocument/2006/relationships/image" Target="../media/image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24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2.png"/><Relationship Id="rId7" Type="http://schemas.openxmlformats.org/officeDocument/2006/relationships/slide" Target="slide2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5.png"/><Relationship Id="rId5" Type="http://schemas.openxmlformats.org/officeDocument/2006/relationships/image" Target="../media/image6.png"/><Relationship Id="rId10" Type="http://schemas.openxmlformats.org/officeDocument/2006/relationships/image" Target="../media/image44.pn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7787148" y="6100196"/>
            <a:ext cx="3831605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en-I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utfit Medium" pitchFamily="2" charset="0"/>
                <a:cs typeface="Arial"/>
                <a:sym typeface="Arial"/>
              </a:rPr>
              <a:t>The Sonar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utfit Medium" pitchFamily="2" charset="0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3D572C-FD69-DA05-33D7-2B3CCAA81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45" y="3733826"/>
            <a:ext cx="2857308" cy="91773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EAD1C33-6F8A-10B6-3E56-AFF5387E7377}"/>
              </a:ext>
            </a:extLst>
          </p:cNvPr>
          <p:cNvSpPr txBox="1">
            <a:spLocks/>
          </p:cNvSpPr>
          <p:nvPr/>
        </p:nvSpPr>
        <p:spPr>
          <a:xfrm>
            <a:off x="8854751" y="4651557"/>
            <a:ext cx="2764002" cy="406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F2DCC7"/>
                </a:solidFill>
                <a:effectLst/>
                <a:uLnTx/>
                <a:uFillTx/>
                <a:latin typeface="Outfit Medium" pitchFamily="2" charset="0"/>
                <a:ea typeface="+mj-ea"/>
                <a:cs typeface="+mj-cs"/>
                <a:sym typeface="Arial"/>
              </a:rPr>
              <a:t>CONTROL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AA3800-3109-C2F5-7B52-9DF778B09E5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85" y="193607"/>
            <a:ext cx="2499467" cy="6944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>
          <a:extLst>
            <a:ext uri="{FF2B5EF4-FFF2-40B4-BE49-F238E27FC236}">
              <a16:creationId xmlns:a16="http://schemas.microsoft.com/office/drawing/2014/main" id="{E47FEAA5-533E-94E8-2D0D-BCCBA4D19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: esquinas redondeadas 51">
            <a:extLst>
              <a:ext uri="{FF2B5EF4-FFF2-40B4-BE49-F238E27FC236}">
                <a16:creationId xmlns:a16="http://schemas.microsoft.com/office/drawing/2014/main" id="{213DCCA9-E6FC-9E2E-3FDB-DD28E767D6B4}"/>
              </a:ext>
            </a:extLst>
          </p:cNvPr>
          <p:cNvSpPr/>
          <p:nvPr/>
        </p:nvSpPr>
        <p:spPr>
          <a:xfrm>
            <a:off x="6414985" y="2115048"/>
            <a:ext cx="4766344" cy="4351853"/>
          </a:xfrm>
          <a:prstGeom prst="roundRect">
            <a:avLst>
              <a:gd name="adj" fmla="val 8073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rcRect t="4993" r="1225" b="-1"/>
          <a:stretch/>
        </p:blipFill>
        <p:spPr>
          <a:xfrm>
            <a:off x="6865865" y="3300624"/>
            <a:ext cx="3957193" cy="1293353"/>
          </a:xfrm>
          <a:prstGeom prst="roundRect">
            <a:avLst>
              <a:gd name="adj" fmla="val 13521"/>
            </a:avLst>
          </a:prstGeom>
        </p:spPr>
      </p:pic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213DCCA9-E6FC-9E2E-3FDB-DD28E767D6B4}"/>
              </a:ext>
            </a:extLst>
          </p:cNvPr>
          <p:cNvSpPr/>
          <p:nvPr/>
        </p:nvSpPr>
        <p:spPr>
          <a:xfrm>
            <a:off x="951704" y="2115048"/>
            <a:ext cx="4766344" cy="4351854"/>
          </a:xfrm>
          <a:prstGeom prst="roundRect">
            <a:avLst>
              <a:gd name="adj" fmla="val 8073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rcRect l="1606"/>
          <a:stretch/>
        </p:blipFill>
        <p:spPr>
          <a:xfrm>
            <a:off x="1294308" y="3284082"/>
            <a:ext cx="3957193" cy="1314453"/>
          </a:xfrm>
          <a:prstGeom prst="roundRect">
            <a:avLst>
              <a:gd name="adj" fmla="val 7193"/>
            </a:avLst>
          </a:prstGeom>
        </p:spPr>
      </p:pic>
      <p:sp>
        <p:nvSpPr>
          <p:cNvPr id="203" name="Google Shape;203;p7">
            <a:extLst>
              <a:ext uri="{FF2B5EF4-FFF2-40B4-BE49-F238E27FC236}">
                <a16:creationId xmlns:a16="http://schemas.microsoft.com/office/drawing/2014/main" id="{96FFE1F5-8D1F-EEAE-CC45-253458777E94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66B53F6-1FA9-2D63-7403-6A961A9765E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05034" y="123744"/>
            <a:ext cx="740124" cy="74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4EDC4C-FE65-33D9-30B4-0228B70D24D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3751" y="122350"/>
            <a:ext cx="740124" cy="741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>
            <a:extLst>
              <a:ext uri="{FF2B5EF4-FFF2-40B4-BE49-F238E27FC236}">
                <a16:creationId xmlns:a16="http://schemas.microsoft.com/office/drawing/2014/main" id="{61658571-5FC3-65C8-915B-032455779AC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441" y="292484"/>
            <a:ext cx="1665170" cy="46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hlinkClick r:id="rId8" action="ppaction://hlinksldjump"/>
            <a:extLst>
              <a:ext uri="{FF2B5EF4-FFF2-40B4-BE49-F238E27FC236}">
                <a16:creationId xmlns:a16="http://schemas.microsoft.com/office/drawing/2014/main" id="{4FC84F77-6C4B-2D0B-65CB-91A55037A65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grpSp>
        <p:nvGrpSpPr>
          <p:cNvPr id="3" name="Google Shape;238;p8">
            <a:extLst>
              <a:ext uri="{FF2B5EF4-FFF2-40B4-BE49-F238E27FC236}">
                <a16:creationId xmlns:a16="http://schemas.microsoft.com/office/drawing/2014/main" id="{FAA19419-68A8-57A9-68DB-E34B220391CF}"/>
              </a:ext>
            </a:extLst>
          </p:cNvPr>
          <p:cNvGrpSpPr/>
          <p:nvPr/>
        </p:nvGrpSpPr>
        <p:grpSpPr>
          <a:xfrm>
            <a:off x="998282" y="1324020"/>
            <a:ext cx="3554982" cy="442980"/>
            <a:chOff x="994561" y="1438154"/>
            <a:chExt cx="3270976" cy="442980"/>
          </a:xfrm>
        </p:grpSpPr>
        <p:sp>
          <p:nvSpPr>
            <p:cNvPr id="5" name="Google Shape;239;p8">
              <a:extLst>
                <a:ext uri="{FF2B5EF4-FFF2-40B4-BE49-F238E27FC236}">
                  <a16:creationId xmlns:a16="http://schemas.microsoft.com/office/drawing/2014/main" id="{589C2F6F-921C-673D-F095-226058E50CE4}"/>
                </a:ext>
              </a:extLst>
            </p:cNvPr>
            <p:cNvSpPr/>
            <p:nvPr/>
          </p:nvSpPr>
          <p:spPr>
            <a:xfrm>
              <a:off x="994561" y="1438154"/>
              <a:ext cx="3270976" cy="442980"/>
            </a:xfrm>
            <a:prstGeom prst="roundRect">
              <a:avLst>
                <a:gd name="adj" fmla="val 50000"/>
              </a:avLst>
            </a:prstGeom>
            <a:solidFill>
              <a:srgbClr val="EAA6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s-ES" sz="1600" dirty="0">
                  <a:solidFill>
                    <a:schemeClr val="bg1"/>
                  </a:solidFill>
                  <a:latin typeface="Outfit Medium" pitchFamily="2" charset="0"/>
                </a:rPr>
                <a:t>Control </a:t>
              </a:r>
              <a:r>
                <a:rPr lang="es-ES" sz="1600" dirty="0" err="1">
                  <a:solidFill>
                    <a:schemeClr val="bg1"/>
                  </a:solidFill>
                  <a:latin typeface="Outfit Medium" pitchFamily="2" charset="0"/>
                </a:rPr>
                <a:t>diagram</a:t>
              </a:r>
              <a:endParaRPr lang="es-ES" sz="1600" dirty="0">
                <a:solidFill>
                  <a:schemeClr val="bg1"/>
                </a:solidFill>
                <a:latin typeface="Outfit Medium" pitchFamily="2" charset="0"/>
              </a:endParaRPr>
            </a:p>
          </p:txBody>
        </p:sp>
        <p:sp>
          <p:nvSpPr>
            <p:cNvPr id="6" name="Google Shape;240;p8">
              <a:extLst>
                <a:ext uri="{FF2B5EF4-FFF2-40B4-BE49-F238E27FC236}">
                  <a16:creationId xmlns:a16="http://schemas.microsoft.com/office/drawing/2014/main" id="{C7248A68-7800-31BA-84E1-CB37924F3A4E}"/>
                </a:ext>
              </a:extLst>
            </p:cNvPr>
            <p:cNvSpPr/>
            <p:nvPr/>
          </p:nvSpPr>
          <p:spPr>
            <a:xfrm>
              <a:off x="1085076" y="1512889"/>
              <a:ext cx="278241" cy="3021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b="1" dirty="0">
                  <a:solidFill>
                    <a:srgbClr val="EAA605"/>
                  </a:solidFill>
                  <a:latin typeface="Outfit Medium" pitchFamily="2" charset="0"/>
                </a:rPr>
                <a:t>3</a:t>
              </a:r>
              <a:endParaRPr sz="1200" b="1" dirty="0">
                <a:solidFill>
                  <a:srgbClr val="EAA605"/>
                </a:solidFill>
                <a:latin typeface="Outfit Medium" pitchFamily="2" charset="0"/>
                <a:sym typeface="Arial"/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1E38E790-D789-4828-A37C-BFE5FC428472}"/>
              </a:ext>
            </a:extLst>
          </p:cNvPr>
          <p:cNvGrpSpPr/>
          <p:nvPr/>
        </p:nvGrpSpPr>
        <p:grpSpPr>
          <a:xfrm>
            <a:off x="1048733" y="2249015"/>
            <a:ext cx="615957" cy="615957"/>
            <a:chOff x="1573425" y="1903684"/>
            <a:chExt cx="824920" cy="824920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F17D9310-AEA7-4CE2-A1ED-07B8EFE57750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DF712581-4F41-468E-8D12-83AF870E24EB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utfit Medium" pitchFamily="2" charset="0"/>
                </a:rPr>
                <a:t>3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1E38E790-D789-4828-A37C-BFE5FC428472}"/>
              </a:ext>
            </a:extLst>
          </p:cNvPr>
          <p:cNvGrpSpPr/>
          <p:nvPr/>
        </p:nvGrpSpPr>
        <p:grpSpPr>
          <a:xfrm>
            <a:off x="6574107" y="2242797"/>
            <a:ext cx="615957" cy="615957"/>
            <a:chOff x="1573425" y="1903684"/>
            <a:chExt cx="824920" cy="824920"/>
          </a:xfrm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F17D9310-AEA7-4CE2-A1ED-07B8EFE57750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DF712581-4F41-468E-8D12-83AF870E24EB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utfit Medium" pitchFamily="2" charset="0"/>
                </a:rPr>
                <a:t>4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</p:grpSp>
      <p:sp>
        <p:nvSpPr>
          <p:cNvPr id="45" name="Google Shape;198;p7">
            <a:extLst>
              <a:ext uri="{FF2B5EF4-FFF2-40B4-BE49-F238E27FC236}">
                <a16:creationId xmlns:a16="http://schemas.microsoft.com/office/drawing/2014/main" id="{49655167-5CF1-E050-3BB0-41412BD66428}"/>
              </a:ext>
            </a:extLst>
          </p:cNvPr>
          <p:cNvSpPr txBox="1"/>
          <p:nvPr/>
        </p:nvSpPr>
        <p:spPr>
          <a:xfrm>
            <a:off x="7006027" y="4975671"/>
            <a:ext cx="36768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1200" dirty="0">
                <a:solidFill>
                  <a:srgbClr val="3F3F3F"/>
                </a:solidFill>
                <a:latin typeface="Outfit" pitchFamily="2" charset="0"/>
              </a:rPr>
              <a:t>Next, in the “Condition” key, we select the “</a:t>
            </a:r>
            <a:r>
              <a:rPr lang="es-ES" sz="1200" dirty="0" err="1">
                <a:solidFill>
                  <a:srgbClr val="3F3F3F"/>
                </a:solidFill>
                <a:latin typeface="Outfit" pitchFamily="2" charset="0"/>
              </a:rPr>
              <a:t>Sound</a:t>
            </a:r>
            <a:r>
              <a:rPr lang="es-ES" sz="1200" dirty="0">
                <a:solidFill>
                  <a:srgbClr val="3F3F3F"/>
                </a:solidFill>
                <a:latin typeface="Outfit" pitchFamily="2" charset="0"/>
              </a:rPr>
              <a:t> </a:t>
            </a:r>
            <a:r>
              <a:rPr lang="es-ES" sz="1200" dirty="0" err="1">
                <a:solidFill>
                  <a:srgbClr val="3F3F3F"/>
                </a:solidFill>
                <a:latin typeface="Outfit" pitchFamily="2" charset="0"/>
              </a:rPr>
              <a:t>sweep</a:t>
            </a:r>
            <a:r>
              <a:rPr lang="en-US" sz="1200" dirty="0">
                <a:solidFill>
                  <a:srgbClr val="3F3F3F"/>
                </a:solidFill>
                <a:latin typeface="Outfit" pitchFamily="2" charset="0"/>
              </a:rPr>
              <a:t>” option</a:t>
            </a:r>
            <a:r>
              <a:rPr lang="en-IL" sz="1200" dirty="0">
                <a:solidFill>
                  <a:srgbClr val="3F3F3F"/>
                </a:solidFill>
                <a:latin typeface="Outfit" pitchFamily="2" charset="0"/>
              </a:rPr>
              <a:t>. This option will generate all 16 Xploris tones when the Distance sensor is between the 30-300cm range.</a:t>
            </a:r>
            <a:endParaRPr lang="es-MX" sz="1200" dirty="0">
              <a:solidFill>
                <a:srgbClr val="3F3F3F"/>
              </a:solidFill>
              <a:latin typeface="Outfit" pitchFamily="2" charset="0"/>
            </a:endParaRPr>
          </a:p>
        </p:txBody>
      </p:sp>
      <p:sp>
        <p:nvSpPr>
          <p:cNvPr id="35" name="Google Shape;198;p7">
            <a:extLst>
              <a:ext uri="{FF2B5EF4-FFF2-40B4-BE49-F238E27FC236}">
                <a16:creationId xmlns:a16="http://schemas.microsoft.com/office/drawing/2014/main" id="{49655167-5CF1-E050-3BB0-41412BD66428}"/>
              </a:ext>
            </a:extLst>
          </p:cNvPr>
          <p:cNvSpPr txBox="1"/>
          <p:nvPr/>
        </p:nvSpPr>
        <p:spPr>
          <a:xfrm>
            <a:off x="2017417" y="4975671"/>
            <a:ext cx="312872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1200" dirty="0">
                <a:solidFill>
                  <a:srgbClr val="3F3F3F"/>
                </a:solidFill>
                <a:latin typeface="Outfit" pitchFamily="2" charset="0"/>
              </a:rPr>
              <a:t>In the control actions area, select the “Choose output” key</a:t>
            </a:r>
            <a:r>
              <a:rPr lang="en-IL" sz="1200" dirty="0">
                <a:solidFill>
                  <a:srgbClr val="3F3F3F"/>
                </a:solidFill>
                <a:latin typeface="Outfit" pitchFamily="2" charset="0"/>
              </a:rPr>
              <a:t>, then to choose t</a:t>
            </a:r>
            <a:r>
              <a:rPr lang="en-US" sz="1200" dirty="0">
                <a:solidFill>
                  <a:srgbClr val="3F3F3F"/>
                </a:solidFill>
                <a:latin typeface="Outfit" pitchFamily="2" charset="0"/>
              </a:rPr>
              <a:t>he Xploris speaker, select the “Sound” option.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4237F73-0C3E-99DA-3644-DECC8A13733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65" y="3672727"/>
            <a:ext cx="199322" cy="254111"/>
          </a:xfrm>
          <a:prstGeom prst="rect">
            <a:avLst/>
          </a:prstGeom>
        </p:spPr>
      </p:pic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D84CE4D3-E998-503B-6CD4-A18F54DF14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1234" y="4988163"/>
            <a:ext cx="444377" cy="4443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31EE60-9394-7273-8BFC-C9DBCF328B1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73" y="3687197"/>
            <a:ext cx="199322" cy="2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5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>
          <a:extLst>
            <a:ext uri="{FF2B5EF4-FFF2-40B4-BE49-F238E27FC236}">
              <a16:creationId xmlns:a16="http://schemas.microsoft.com/office/drawing/2014/main" id="{598BD1D5-68D7-7314-96C8-E4BA942A9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C3E526D4-A0BD-4EA6-DCBF-6BE8139D64D9}"/>
              </a:ext>
            </a:extLst>
          </p:cNvPr>
          <p:cNvSpPr/>
          <p:nvPr/>
        </p:nvSpPr>
        <p:spPr>
          <a:xfrm>
            <a:off x="929919" y="2011281"/>
            <a:ext cx="10288593" cy="4317566"/>
          </a:xfrm>
          <a:prstGeom prst="roundRect">
            <a:avLst>
              <a:gd name="adj" fmla="val 124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rcRect l="2969" r="875"/>
          <a:stretch/>
        </p:blipFill>
        <p:spPr>
          <a:xfrm>
            <a:off x="1431985" y="2906320"/>
            <a:ext cx="6429555" cy="3047562"/>
          </a:xfrm>
          <a:prstGeom prst="roundRect">
            <a:avLst>
              <a:gd name="adj" fmla="val 6099"/>
            </a:avLst>
          </a:prstGeom>
        </p:spPr>
      </p:pic>
      <p:sp>
        <p:nvSpPr>
          <p:cNvPr id="232" name="Google Shape;232;p8">
            <a:extLst>
              <a:ext uri="{FF2B5EF4-FFF2-40B4-BE49-F238E27FC236}">
                <a16:creationId xmlns:a16="http://schemas.microsoft.com/office/drawing/2014/main" id="{9B80DE25-4F96-1E4D-EEB8-B24FD23CCF65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CC48CB3-7E4B-DF93-D920-5514669BDC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5034" y="123744"/>
            <a:ext cx="740124" cy="74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DF771F-F019-30F5-A772-98C67B18436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3751" y="122350"/>
            <a:ext cx="740124" cy="741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>
            <a:extLst>
              <a:ext uri="{FF2B5EF4-FFF2-40B4-BE49-F238E27FC236}">
                <a16:creationId xmlns:a16="http://schemas.microsoft.com/office/drawing/2014/main" id="{A1029602-EC94-82CE-9BFF-00B756B1344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2441" y="292484"/>
            <a:ext cx="1665170" cy="46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hlinkClick r:id="rId7" action="ppaction://hlinksldjump"/>
            <a:extLst>
              <a:ext uri="{FF2B5EF4-FFF2-40B4-BE49-F238E27FC236}">
                <a16:creationId xmlns:a16="http://schemas.microsoft.com/office/drawing/2014/main" id="{5B53A2F1-8E52-B6AF-090E-9BD65029C21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grpSp>
        <p:nvGrpSpPr>
          <p:cNvPr id="32" name="Google Shape;238;p8">
            <a:extLst>
              <a:ext uri="{FF2B5EF4-FFF2-40B4-BE49-F238E27FC236}">
                <a16:creationId xmlns:a16="http://schemas.microsoft.com/office/drawing/2014/main" id="{FAA19419-68A8-57A9-68DB-E34B220391CF}"/>
              </a:ext>
            </a:extLst>
          </p:cNvPr>
          <p:cNvGrpSpPr/>
          <p:nvPr/>
        </p:nvGrpSpPr>
        <p:grpSpPr>
          <a:xfrm>
            <a:off x="929919" y="1308025"/>
            <a:ext cx="3554982" cy="442980"/>
            <a:chOff x="951704" y="1589244"/>
            <a:chExt cx="3270976" cy="442980"/>
          </a:xfrm>
        </p:grpSpPr>
        <p:sp>
          <p:nvSpPr>
            <p:cNvPr id="33" name="Google Shape;239;p8">
              <a:extLst>
                <a:ext uri="{FF2B5EF4-FFF2-40B4-BE49-F238E27FC236}">
                  <a16:creationId xmlns:a16="http://schemas.microsoft.com/office/drawing/2014/main" id="{589C2F6F-921C-673D-F095-226058E50CE4}"/>
                </a:ext>
              </a:extLst>
            </p:cNvPr>
            <p:cNvSpPr/>
            <p:nvPr/>
          </p:nvSpPr>
          <p:spPr>
            <a:xfrm>
              <a:off x="951704" y="1589244"/>
              <a:ext cx="3270976" cy="442980"/>
            </a:xfrm>
            <a:prstGeom prst="roundRect">
              <a:avLst>
                <a:gd name="adj" fmla="val 50000"/>
              </a:avLst>
            </a:prstGeom>
            <a:solidFill>
              <a:srgbClr val="EAA6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s-ES" sz="1600" dirty="0">
                  <a:solidFill>
                    <a:schemeClr val="bg1"/>
                  </a:solidFill>
                  <a:latin typeface="Outfit Medium" pitchFamily="2" charset="0"/>
                </a:rPr>
                <a:t>Control </a:t>
              </a:r>
              <a:r>
                <a:rPr lang="es-ES" sz="1600" dirty="0" err="1">
                  <a:solidFill>
                    <a:schemeClr val="bg1"/>
                  </a:solidFill>
                  <a:latin typeface="Outfit Medium" pitchFamily="2" charset="0"/>
                </a:rPr>
                <a:t>diagram</a:t>
              </a:r>
              <a:endParaRPr lang="es-ES" sz="1600" dirty="0">
                <a:solidFill>
                  <a:schemeClr val="bg1"/>
                </a:solidFill>
                <a:latin typeface="Outfit Medium" pitchFamily="2" charset="0"/>
              </a:endParaRPr>
            </a:p>
          </p:txBody>
        </p:sp>
        <p:sp>
          <p:nvSpPr>
            <p:cNvPr id="34" name="Google Shape;240;p8">
              <a:extLst>
                <a:ext uri="{FF2B5EF4-FFF2-40B4-BE49-F238E27FC236}">
                  <a16:creationId xmlns:a16="http://schemas.microsoft.com/office/drawing/2014/main" id="{C7248A68-7800-31BA-84E1-CB37924F3A4E}"/>
                </a:ext>
              </a:extLst>
            </p:cNvPr>
            <p:cNvSpPr/>
            <p:nvPr/>
          </p:nvSpPr>
          <p:spPr>
            <a:xfrm>
              <a:off x="1021796" y="1659644"/>
              <a:ext cx="278241" cy="3021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b="1" dirty="0">
                  <a:solidFill>
                    <a:srgbClr val="EAA605"/>
                  </a:solidFill>
                  <a:latin typeface="Outfit Medium" pitchFamily="2" charset="0"/>
                </a:rPr>
                <a:t>3</a:t>
              </a:r>
              <a:endParaRPr sz="1200" b="1" dirty="0">
                <a:solidFill>
                  <a:srgbClr val="EAA605"/>
                </a:solidFill>
                <a:latin typeface="Outfit Medium" pitchFamily="2" charset="0"/>
                <a:sym typeface="Arial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1E38E790-D789-4828-A37C-BFE5FC428472}"/>
              </a:ext>
            </a:extLst>
          </p:cNvPr>
          <p:cNvGrpSpPr/>
          <p:nvPr/>
        </p:nvGrpSpPr>
        <p:grpSpPr>
          <a:xfrm>
            <a:off x="1157297" y="2187711"/>
            <a:ext cx="615957" cy="615957"/>
            <a:chOff x="1573425" y="1903684"/>
            <a:chExt cx="824920" cy="824920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F17D9310-AEA7-4CE2-A1ED-07B8EFE57750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DF712581-4F41-468E-8D12-83AF870E24EB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utfit Medium" pitchFamily="2" charset="0"/>
                </a:rPr>
                <a:t>5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</p:grpSp>
      <p:sp>
        <p:nvSpPr>
          <p:cNvPr id="38" name="Google Shape;198;p7">
            <a:extLst>
              <a:ext uri="{FF2B5EF4-FFF2-40B4-BE49-F238E27FC236}">
                <a16:creationId xmlns:a16="http://schemas.microsoft.com/office/drawing/2014/main" id="{49655167-5CF1-E050-3BB0-41412BD66428}"/>
              </a:ext>
            </a:extLst>
          </p:cNvPr>
          <p:cNvSpPr txBox="1"/>
          <p:nvPr/>
        </p:nvSpPr>
        <p:spPr>
          <a:xfrm>
            <a:off x="8128513" y="2906320"/>
            <a:ext cx="275304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IL" sz="1200" dirty="0">
                <a:solidFill>
                  <a:srgbClr val="3F3F3F"/>
                </a:solidFill>
                <a:latin typeface="Outfit" pitchFamily="2" charset="0"/>
              </a:rPr>
              <a:t>T</a:t>
            </a:r>
            <a:r>
              <a:rPr lang="en-US" sz="1200" dirty="0">
                <a:solidFill>
                  <a:srgbClr val="3F3F3F"/>
                </a:solidFill>
                <a:latin typeface="Outfit" pitchFamily="2" charset="0"/>
              </a:rPr>
              <a:t>he</a:t>
            </a:r>
            <a:r>
              <a:rPr lang="en-IL" sz="1200" dirty="0">
                <a:solidFill>
                  <a:srgbClr val="3F3F3F"/>
                </a:solidFill>
                <a:latin typeface="Outfit" pitchFamily="2" charset="0"/>
              </a:rPr>
              <a:t> </a:t>
            </a:r>
            <a:r>
              <a:rPr lang="en-US" sz="1200" dirty="0">
                <a:solidFill>
                  <a:srgbClr val="3F3F3F"/>
                </a:solidFill>
                <a:latin typeface="Outfit" pitchFamily="2" charset="0"/>
              </a:rPr>
              <a:t>'Volume' field s</a:t>
            </a:r>
            <a:r>
              <a:rPr lang="en-IL" sz="1200" dirty="0" err="1">
                <a:solidFill>
                  <a:srgbClr val="3F3F3F"/>
                </a:solidFill>
                <a:latin typeface="Outfit" pitchFamily="2" charset="0"/>
              </a:rPr>
              <a:t>pecifies</a:t>
            </a:r>
            <a:r>
              <a:rPr lang="en-IL" sz="1200" dirty="0">
                <a:solidFill>
                  <a:srgbClr val="3F3F3F"/>
                </a:solidFill>
                <a:latin typeface="Outfit" pitchFamily="2" charset="0"/>
              </a:rPr>
              <a:t> the speaker volume level. In this case we have selected 60%, you may choose any volume level for this activity. </a:t>
            </a:r>
            <a:endParaRPr lang="en-US" sz="1200" dirty="0">
              <a:solidFill>
                <a:srgbClr val="3F3F3F"/>
              </a:solidFill>
              <a:latin typeface="Outfit" pitchFamily="2" charset="0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596280F3-E600-4014-BEFC-CD8FC20EFAE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66" y="3187946"/>
            <a:ext cx="185976" cy="23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1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8E00F1-3FDA-A9C4-7178-FFC8C33AD534}"/>
              </a:ext>
            </a:extLst>
          </p:cNvPr>
          <p:cNvSpPr/>
          <p:nvPr/>
        </p:nvSpPr>
        <p:spPr>
          <a:xfrm>
            <a:off x="926107" y="3228155"/>
            <a:ext cx="6331659" cy="933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FD23BDED-56DF-D194-DDD0-42EBBF4F01D2}"/>
              </a:ext>
            </a:extLst>
          </p:cNvPr>
          <p:cNvSpPr/>
          <p:nvPr/>
        </p:nvSpPr>
        <p:spPr>
          <a:xfrm rot="10800000">
            <a:off x="926108" y="4161611"/>
            <a:ext cx="6331659" cy="1169332"/>
          </a:xfrm>
          <a:prstGeom prst="round2SameRect">
            <a:avLst>
              <a:gd name="adj1" fmla="val 27658"/>
              <a:gd name="adj2" fmla="val 0"/>
            </a:avLst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835D28E-6402-46C9-A03D-0F5F620F1BC3}"/>
              </a:ext>
            </a:extLst>
          </p:cNvPr>
          <p:cNvSpPr txBox="1"/>
          <p:nvPr/>
        </p:nvSpPr>
        <p:spPr>
          <a:xfrm>
            <a:off x="926107" y="1951652"/>
            <a:ext cx="623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Once you have finished your control diagram, save and run it on your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Xploris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E1EB1AC-9E44-4353-A1C6-79A20E088F31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" name="Imagen 19">
            <a:hlinkClick r:id="rId2" action="ppaction://hlinksldjump"/>
            <a:extLst>
              <a:ext uri="{FF2B5EF4-FFF2-40B4-BE49-F238E27FC236}">
                <a16:creationId xmlns:a16="http://schemas.microsoft.com/office/drawing/2014/main" id="{C05BCFD5-BDD2-47F9-944C-9C00D2CC62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pic>
        <p:nvPicPr>
          <p:cNvPr id="21" name="Imagen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9558E1-1AB7-4299-AC07-07FDA3BBA8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34" y="123744"/>
            <a:ext cx="740124" cy="740124"/>
          </a:xfrm>
          <a:prstGeom prst="rect">
            <a:avLst/>
          </a:prstGeom>
        </p:spPr>
      </p:pic>
      <p:pic>
        <p:nvPicPr>
          <p:cNvPr id="22" name="Imagen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217341-044A-4383-96FF-0227F11556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51" y="122350"/>
            <a:ext cx="740124" cy="74151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46F0AD1-1AA7-42DA-A8B8-85E60F9718B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" y="292484"/>
            <a:ext cx="1665170" cy="462626"/>
          </a:xfrm>
          <a:prstGeom prst="rect">
            <a:avLst/>
          </a:prstGeom>
        </p:spPr>
      </p:pic>
      <p:sp>
        <p:nvSpPr>
          <p:cNvPr id="24" name="Rectángulo: esquinas superiores redondeadas 23">
            <a:extLst>
              <a:ext uri="{FF2B5EF4-FFF2-40B4-BE49-F238E27FC236}">
                <a16:creationId xmlns:a16="http://schemas.microsoft.com/office/drawing/2014/main" id="{60413ACB-E2A9-494C-98A0-537960AA24C4}"/>
              </a:ext>
            </a:extLst>
          </p:cNvPr>
          <p:cNvSpPr/>
          <p:nvPr/>
        </p:nvSpPr>
        <p:spPr>
          <a:xfrm>
            <a:off x="927863" y="2579849"/>
            <a:ext cx="6329904" cy="693559"/>
          </a:xfrm>
          <a:prstGeom prst="round2SameRect">
            <a:avLst>
              <a:gd name="adj1" fmla="val 42937"/>
              <a:gd name="adj2" fmla="val 0"/>
            </a:avLst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5438C98-FB67-4C2B-ACDE-A91E205BC49B}"/>
              </a:ext>
            </a:extLst>
          </p:cNvPr>
          <p:cNvSpPr txBox="1"/>
          <p:nvPr/>
        </p:nvSpPr>
        <p:spPr>
          <a:xfrm>
            <a:off x="1172872" y="2750542"/>
            <a:ext cx="5838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Click on the three-bar icon at the top of the screen.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51C820B-A5D9-4736-9C87-15861E93A3BC}"/>
              </a:ext>
            </a:extLst>
          </p:cNvPr>
          <p:cNvSpPr txBox="1"/>
          <p:nvPr/>
        </p:nvSpPr>
        <p:spPr>
          <a:xfrm>
            <a:off x="1172871" y="3542126"/>
            <a:ext cx="5926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First, save your diagram by clicking “Save” and give it a name.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7DE88D9-C841-47E1-9429-B6360B9CB506}"/>
              </a:ext>
            </a:extLst>
          </p:cNvPr>
          <p:cNvSpPr txBox="1"/>
          <p:nvPr/>
        </p:nvSpPr>
        <p:spPr>
          <a:xfrm>
            <a:off x="1172873" y="4376945"/>
            <a:ext cx="5515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Once saved, press the “Play” icon at the bottom of the screen. </a:t>
            </a:r>
            <a:r>
              <a:rPr lang="en-IL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Listen to the tones produced by the Xploris, while you are walking towards and away from the class wall.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 </a:t>
            </a:r>
          </a:p>
        </p:txBody>
      </p:sp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7D3B2E47-7EFD-55C4-0A73-162A27D8E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84" y="2403968"/>
            <a:ext cx="1041764" cy="1045320"/>
          </a:xfrm>
          <a:prstGeom prst="rect">
            <a:avLst/>
          </a:prstGeom>
        </p:spPr>
      </p:pic>
      <p:grpSp>
        <p:nvGrpSpPr>
          <p:cNvPr id="25" name="Google Shape;238;p8">
            <a:extLst>
              <a:ext uri="{FF2B5EF4-FFF2-40B4-BE49-F238E27FC236}">
                <a16:creationId xmlns:a16="http://schemas.microsoft.com/office/drawing/2014/main" id="{FAA19419-68A8-57A9-68DB-E34B220391CF}"/>
              </a:ext>
            </a:extLst>
          </p:cNvPr>
          <p:cNvGrpSpPr/>
          <p:nvPr/>
        </p:nvGrpSpPr>
        <p:grpSpPr>
          <a:xfrm>
            <a:off x="929919" y="1308025"/>
            <a:ext cx="3554982" cy="442980"/>
            <a:chOff x="951704" y="1589244"/>
            <a:chExt cx="3270976" cy="442980"/>
          </a:xfrm>
        </p:grpSpPr>
        <p:sp>
          <p:nvSpPr>
            <p:cNvPr id="33" name="Google Shape;239;p8">
              <a:extLst>
                <a:ext uri="{FF2B5EF4-FFF2-40B4-BE49-F238E27FC236}">
                  <a16:creationId xmlns:a16="http://schemas.microsoft.com/office/drawing/2014/main" id="{589C2F6F-921C-673D-F095-226058E50CE4}"/>
                </a:ext>
              </a:extLst>
            </p:cNvPr>
            <p:cNvSpPr/>
            <p:nvPr/>
          </p:nvSpPr>
          <p:spPr>
            <a:xfrm>
              <a:off x="951704" y="1589244"/>
              <a:ext cx="3270976" cy="442980"/>
            </a:xfrm>
            <a:prstGeom prst="roundRect">
              <a:avLst>
                <a:gd name="adj" fmla="val 50000"/>
              </a:avLst>
            </a:prstGeom>
            <a:solidFill>
              <a:srgbClr val="EAA6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s-ES" sz="1600" dirty="0">
                  <a:solidFill>
                    <a:schemeClr val="bg1"/>
                  </a:solidFill>
                  <a:latin typeface="Outfit Medium" pitchFamily="2" charset="0"/>
                </a:rPr>
                <a:t>Control </a:t>
              </a:r>
              <a:r>
                <a:rPr lang="es-ES" sz="1600" dirty="0" err="1">
                  <a:solidFill>
                    <a:schemeClr val="bg1"/>
                  </a:solidFill>
                  <a:latin typeface="Outfit Medium" pitchFamily="2" charset="0"/>
                </a:rPr>
                <a:t>diagram</a:t>
              </a:r>
              <a:endParaRPr lang="es-ES" sz="1600" dirty="0">
                <a:solidFill>
                  <a:schemeClr val="bg1"/>
                </a:solidFill>
                <a:latin typeface="Outfit Medium" pitchFamily="2" charset="0"/>
              </a:endParaRPr>
            </a:p>
          </p:txBody>
        </p:sp>
        <p:sp>
          <p:nvSpPr>
            <p:cNvPr id="34" name="Google Shape;240;p8">
              <a:extLst>
                <a:ext uri="{FF2B5EF4-FFF2-40B4-BE49-F238E27FC236}">
                  <a16:creationId xmlns:a16="http://schemas.microsoft.com/office/drawing/2014/main" id="{C7248A68-7800-31BA-84E1-CB37924F3A4E}"/>
                </a:ext>
              </a:extLst>
            </p:cNvPr>
            <p:cNvSpPr/>
            <p:nvPr/>
          </p:nvSpPr>
          <p:spPr>
            <a:xfrm>
              <a:off x="1021796" y="1659644"/>
              <a:ext cx="278241" cy="3021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b="1" dirty="0">
                  <a:solidFill>
                    <a:srgbClr val="EAA605"/>
                  </a:solidFill>
                  <a:latin typeface="Outfit Medium" pitchFamily="2" charset="0"/>
                </a:rPr>
                <a:t>3</a:t>
              </a:r>
              <a:endParaRPr sz="1200" b="1" dirty="0">
                <a:solidFill>
                  <a:srgbClr val="EAA605"/>
                </a:solidFill>
                <a:latin typeface="Outfit Medium" pitchFamily="2" charset="0"/>
                <a:sym typeface="Arial"/>
              </a:endParaRPr>
            </a:p>
          </p:txBody>
        </p:sp>
      </p:grp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71C2026-9034-70A3-2393-56B3A547D1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7400" y="2784610"/>
            <a:ext cx="2773929" cy="242584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3ABCDD4B-BAC4-4454-9F2F-157064EDD99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213163"/>
            <a:ext cx="256936" cy="327564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CA9E501E-603C-888E-C5EE-689C3CA5C9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6884" y="4249152"/>
            <a:ext cx="980145" cy="9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9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D92457D-1792-4BE8-AD49-ED1DA199350A}"/>
              </a:ext>
            </a:extLst>
          </p:cNvPr>
          <p:cNvSpPr/>
          <p:nvPr/>
        </p:nvSpPr>
        <p:spPr>
          <a:xfrm>
            <a:off x="3621052" y="2265102"/>
            <a:ext cx="194966" cy="3697466"/>
          </a:xfrm>
          <a:prstGeom prst="roundRect">
            <a:avLst>
              <a:gd name="adj" fmla="val 50000"/>
            </a:avLst>
          </a:prstGeom>
          <a:solidFill>
            <a:srgbClr val="56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Outfit" pitchFamily="2" charset="0"/>
            </a:endParaRPr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AF76F92-3872-405C-AA91-A28F4D6F1A5C}"/>
              </a:ext>
            </a:extLst>
          </p:cNvPr>
          <p:cNvSpPr/>
          <p:nvPr/>
        </p:nvSpPr>
        <p:spPr>
          <a:xfrm>
            <a:off x="3932913" y="3466295"/>
            <a:ext cx="4879676" cy="1179409"/>
          </a:xfrm>
          <a:prstGeom prst="roundRect">
            <a:avLst>
              <a:gd name="adj" fmla="val 8073"/>
            </a:avLst>
          </a:prstGeom>
          <a:solidFill>
            <a:srgbClr val="F2D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b="1" dirty="0">
              <a:latin typeface="Outfit" pitchFamily="2" charset="0"/>
            </a:endParaRP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74D61CE8-B2CF-4B93-8A15-60A1C879C77D}"/>
              </a:ext>
            </a:extLst>
          </p:cNvPr>
          <p:cNvGrpSpPr/>
          <p:nvPr/>
        </p:nvGrpSpPr>
        <p:grpSpPr>
          <a:xfrm>
            <a:off x="3362287" y="3468023"/>
            <a:ext cx="712493" cy="712493"/>
            <a:chOff x="1573425" y="1903684"/>
            <a:chExt cx="824920" cy="824920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6CB8BADB-7301-4F7E-BD12-A92DCEA3224E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EA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D2F06544-C6DA-4C1F-A456-568644D62E37}"/>
                </a:ext>
              </a:extLst>
            </p:cNvPr>
            <p:cNvSpPr/>
            <p:nvPr/>
          </p:nvSpPr>
          <p:spPr>
            <a:xfrm>
              <a:off x="1710901" y="2041160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utfit Medium" pitchFamily="2" charset="0"/>
                </a:rPr>
                <a:t>2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</p:grp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B68D6509-71DC-4DF9-B418-9D7A99032B0F}"/>
              </a:ext>
            </a:extLst>
          </p:cNvPr>
          <p:cNvSpPr/>
          <p:nvPr/>
        </p:nvSpPr>
        <p:spPr>
          <a:xfrm>
            <a:off x="3932914" y="2275869"/>
            <a:ext cx="4879675" cy="1066550"/>
          </a:xfrm>
          <a:prstGeom prst="roundRect">
            <a:avLst>
              <a:gd name="adj" fmla="val 8073"/>
            </a:avLst>
          </a:prstGeom>
          <a:solidFill>
            <a:srgbClr val="F2D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b="1" dirty="0">
              <a:latin typeface="Outfit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2E5A2F4-9006-4E2C-A2DE-3B7F1132C997}"/>
              </a:ext>
            </a:extLst>
          </p:cNvPr>
          <p:cNvSpPr txBox="1"/>
          <p:nvPr/>
        </p:nvSpPr>
        <p:spPr>
          <a:xfrm>
            <a:off x="4155107" y="2690703"/>
            <a:ext cx="4494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What principles enable the ultrasonic sensor to detect distances?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29B39E-1050-4131-AA13-5A3ADC9D3FF0}"/>
              </a:ext>
            </a:extLst>
          </p:cNvPr>
          <p:cNvSpPr txBox="1"/>
          <p:nvPr/>
        </p:nvSpPr>
        <p:spPr>
          <a:xfrm>
            <a:off x="4155107" y="2413704"/>
            <a:ext cx="2364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err="1">
                <a:solidFill>
                  <a:srgbClr val="565380"/>
                </a:solidFill>
                <a:latin typeface="Outfit Medium" pitchFamily="2" charset="0"/>
              </a:rPr>
              <a:t>Sciences</a:t>
            </a:r>
            <a:endParaRPr lang="es-CL" sz="1200" dirty="0">
              <a:solidFill>
                <a:srgbClr val="565380"/>
              </a:solidFill>
              <a:latin typeface="Outfit Medium" pitchFamily="2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E179A25-3449-41B7-BC3F-40661D243BE7}"/>
              </a:ext>
            </a:extLst>
          </p:cNvPr>
          <p:cNvGrpSpPr/>
          <p:nvPr/>
        </p:nvGrpSpPr>
        <p:grpSpPr>
          <a:xfrm>
            <a:off x="3377260" y="2244816"/>
            <a:ext cx="712493" cy="712493"/>
            <a:chOff x="1573425" y="1903684"/>
            <a:chExt cx="824920" cy="824920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F2B72A59-779F-4097-9F78-7B6B32E791E6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EA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DB9BAA21-D3F9-4652-A71B-82070DA8DB25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utfit Medium" pitchFamily="2" charset="0"/>
                </a:rPr>
                <a:t>1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B0EA57A-C2E1-461A-A8DD-D8D0DFE29A1E}"/>
              </a:ext>
            </a:extLst>
          </p:cNvPr>
          <p:cNvSpPr txBox="1"/>
          <p:nvPr/>
        </p:nvSpPr>
        <p:spPr>
          <a:xfrm>
            <a:off x="4146950" y="3861870"/>
            <a:ext cx="4494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In what everyday situations do you think this type of control or functionality might be used? I encourage you to explore and find out.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511E488-8C86-4014-94A1-7FA20B44DF00}"/>
              </a:ext>
            </a:extLst>
          </p:cNvPr>
          <p:cNvSpPr txBox="1"/>
          <p:nvPr/>
        </p:nvSpPr>
        <p:spPr>
          <a:xfrm>
            <a:off x="4146950" y="3613041"/>
            <a:ext cx="2364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err="1">
                <a:solidFill>
                  <a:srgbClr val="565380"/>
                </a:solidFill>
                <a:latin typeface="Outfit Medium" pitchFamily="2" charset="0"/>
              </a:rPr>
              <a:t>Engineering</a:t>
            </a:r>
            <a:endParaRPr lang="es-CL" sz="1200" dirty="0">
              <a:solidFill>
                <a:srgbClr val="565380"/>
              </a:solidFill>
              <a:latin typeface="Outfit Medium" pitchFamily="2" charset="0"/>
            </a:endParaRPr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:a16="http://schemas.microsoft.com/office/drawing/2014/main" id="{473C95C5-6FD1-4CF5-A79E-073485248423}"/>
              </a:ext>
            </a:extLst>
          </p:cNvPr>
          <p:cNvSpPr/>
          <p:nvPr/>
        </p:nvSpPr>
        <p:spPr>
          <a:xfrm>
            <a:off x="3932913" y="4783159"/>
            <a:ext cx="4879675" cy="1179409"/>
          </a:xfrm>
          <a:prstGeom prst="roundRect">
            <a:avLst>
              <a:gd name="adj" fmla="val 8073"/>
            </a:avLst>
          </a:prstGeom>
          <a:solidFill>
            <a:srgbClr val="F2D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b="1" dirty="0">
              <a:latin typeface="Outfit" pitchFamily="2" charset="0"/>
            </a:endParaRPr>
          </a:p>
        </p:txBody>
      </p:sp>
      <p:grpSp>
        <p:nvGrpSpPr>
          <p:cNvPr id="72" name="Grupo 71">
            <a:extLst>
              <a:ext uri="{FF2B5EF4-FFF2-40B4-BE49-F238E27FC236}">
                <a16:creationId xmlns:a16="http://schemas.microsoft.com/office/drawing/2014/main" id="{D36C9946-A27E-49C1-9A64-A6FCC34D395C}"/>
              </a:ext>
            </a:extLst>
          </p:cNvPr>
          <p:cNvGrpSpPr/>
          <p:nvPr/>
        </p:nvGrpSpPr>
        <p:grpSpPr>
          <a:xfrm>
            <a:off x="3362286" y="4783159"/>
            <a:ext cx="712493" cy="712493"/>
            <a:chOff x="1573425" y="1903684"/>
            <a:chExt cx="824920" cy="824920"/>
          </a:xfrm>
        </p:grpSpPr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E2AB503C-5547-4C6D-A70A-9B47C3409FB0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EA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69DF6919-829D-4C4A-811F-8DBC804D6D66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utfit Medium" pitchFamily="2" charset="0"/>
                </a:rPr>
                <a:t>3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</p:grpSp>
      <p:sp>
        <p:nvSpPr>
          <p:cNvPr id="82" name="CuadroTexto 81">
            <a:extLst>
              <a:ext uri="{FF2B5EF4-FFF2-40B4-BE49-F238E27FC236}">
                <a16:creationId xmlns:a16="http://schemas.microsoft.com/office/drawing/2014/main" id="{7C1E34A6-9D46-4077-A38F-B0195F7A7B4E}"/>
              </a:ext>
            </a:extLst>
          </p:cNvPr>
          <p:cNvSpPr txBox="1"/>
          <p:nvPr/>
        </p:nvSpPr>
        <p:spPr>
          <a:xfrm>
            <a:off x="4155106" y="5220502"/>
            <a:ext cx="439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rPr>
              <a:t>Could you illustrate the change in distances with an animation?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9D7A52B2-F7B4-490F-9C9C-E90B23A119CF}"/>
              </a:ext>
            </a:extLst>
          </p:cNvPr>
          <p:cNvSpPr txBox="1"/>
          <p:nvPr/>
        </p:nvSpPr>
        <p:spPr>
          <a:xfrm>
            <a:off x="4155106" y="4940378"/>
            <a:ext cx="2864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err="1">
                <a:solidFill>
                  <a:srgbClr val="565380"/>
                </a:solidFill>
                <a:latin typeface="Outfit Medium" pitchFamily="2" charset="0"/>
              </a:rPr>
              <a:t>Let's</a:t>
            </a:r>
            <a:r>
              <a:rPr lang="es-CL" sz="1200" dirty="0">
                <a:solidFill>
                  <a:srgbClr val="565380"/>
                </a:solidFill>
                <a:latin typeface="Outfit Medium" pitchFamily="2" charset="0"/>
              </a:rPr>
              <a:t> </a:t>
            </a:r>
            <a:r>
              <a:rPr lang="es-CL" sz="1200" dirty="0" err="1">
                <a:solidFill>
                  <a:srgbClr val="565380"/>
                </a:solidFill>
                <a:latin typeface="Outfit Medium" pitchFamily="2" charset="0"/>
              </a:rPr>
              <a:t>keep</a:t>
            </a:r>
            <a:r>
              <a:rPr lang="es-CL" sz="1200" dirty="0">
                <a:solidFill>
                  <a:srgbClr val="565380"/>
                </a:solidFill>
                <a:latin typeface="Outfit Medium" pitchFamily="2" charset="0"/>
              </a:rPr>
              <a:t> </a:t>
            </a:r>
            <a:r>
              <a:rPr lang="es-CL" sz="1200" dirty="0" err="1">
                <a:solidFill>
                  <a:srgbClr val="565380"/>
                </a:solidFill>
                <a:latin typeface="Outfit Medium" pitchFamily="2" charset="0"/>
              </a:rPr>
              <a:t>experimenting</a:t>
            </a:r>
            <a:r>
              <a:rPr lang="es-CL" sz="1200" dirty="0">
                <a:solidFill>
                  <a:srgbClr val="565380"/>
                </a:solidFill>
                <a:latin typeface="Outfit Medium" pitchFamily="2" charset="0"/>
              </a:rPr>
              <a:t>!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12CD07C-0A0D-47D6-B2F7-D3253782C593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Outfit" pitchFamily="2" charset="0"/>
            </a:endParaRPr>
          </a:p>
        </p:txBody>
      </p:sp>
      <p:pic>
        <p:nvPicPr>
          <p:cNvPr id="33" name="Imagen 32">
            <a:hlinkClick r:id="rId2" action="ppaction://hlinksldjump"/>
            <a:extLst>
              <a:ext uri="{FF2B5EF4-FFF2-40B4-BE49-F238E27FC236}">
                <a16:creationId xmlns:a16="http://schemas.microsoft.com/office/drawing/2014/main" id="{92A5C84E-FFAF-48BD-A4CB-0509DF89FC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pic>
        <p:nvPicPr>
          <p:cNvPr id="34" name="Imagen 3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07D350A-9532-480C-AC25-FDDBD27D6A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34" y="123744"/>
            <a:ext cx="740124" cy="740124"/>
          </a:xfrm>
          <a:prstGeom prst="rect">
            <a:avLst/>
          </a:prstGeom>
        </p:spPr>
      </p:pic>
      <p:pic>
        <p:nvPicPr>
          <p:cNvPr id="35" name="Imagen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5D3D23-B099-4211-AEC9-C4CF55F987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51" y="122350"/>
            <a:ext cx="740124" cy="741518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E90B6E95-5CD4-48A6-BA92-5178AFB3060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" y="292484"/>
            <a:ext cx="1665170" cy="462626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1BD3DF6-AE7E-883B-1D0F-84ED1443C503}"/>
              </a:ext>
            </a:extLst>
          </p:cNvPr>
          <p:cNvGrpSpPr/>
          <p:nvPr/>
        </p:nvGrpSpPr>
        <p:grpSpPr>
          <a:xfrm>
            <a:off x="692440" y="1440319"/>
            <a:ext cx="2228313" cy="442980"/>
            <a:chOff x="951703" y="1589244"/>
            <a:chExt cx="1926377" cy="442980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946298F3-ECE3-466D-5942-EDDDEDAF4A93}"/>
                </a:ext>
              </a:extLst>
            </p:cNvPr>
            <p:cNvSpPr/>
            <p:nvPr/>
          </p:nvSpPr>
          <p:spPr>
            <a:xfrm>
              <a:off x="951703" y="1589244"/>
              <a:ext cx="1926377" cy="442980"/>
            </a:xfrm>
            <a:prstGeom prst="roundRect">
              <a:avLst>
                <a:gd name="adj" fmla="val 50000"/>
              </a:avLst>
            </a:prstGeom>
            <a:solidFill>
              <a:srgbClr val="565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 err="1">
                  <a:latin typeface="Outfit Medium" pitchFamily="2" charset="0"/>
                </a:rPr>
                <a:t>Questions</a:t>
              </a:r>
              <a:endParaRPr lang="es-MX" sz="1600" dirty="0">
                <a:latin typeface="Outfit Medium" pitchFamily="2" charset="0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24451E0-2B39-F07F-2E6A-799392DFDBD9}"/>
                </a:ext>
              </a:extLst>
            </p:cNvPr>
            <p:cNvSpPr/>
            <p:nvPr/>
          </p:nvSpPr>
          <p:spPr>
            <a:xfrm>
              <a:off x="1021796" y="1659644"/>
              <a:ext cx="261425" cy="302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rgbClr val="565380"/>
                  </a:solidFill>
                  <a:latin typeface="Outfit Medium" pitchFamily="2" charset="0"/>
                </a:rPr>
                <a:t>4</a:t>
              </a:r>
              <a:endParaRPr lang="es-CL" sz="1200" b="1" dirty="0">
                <a:solidFill>
                  <a:srgbClr val="565380"/>
                </a:solidFill>
                <a:latin typeface="Outfit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83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4;p12">
            <a:extLst>
              <a:ext uri="{FF2B5EF4-FFF2-40B4-BE49-F238E27FC236}">
                <a16:creationId xmlns:a16="http://schemas.microsoft.com/office/drawing/2014/main" id="{18A3CD48-5480-E1DF-2009-3F91584D694E}"/>
              </a:ext>
            </a:extLst>
          </p:cNvPr>
          <p:cNvSpPr/>
          <p:nvPr/>
        </p:nvSpPr>
        <p:spPr>
          <a:xfrm>
            <a:off x="1254065" y="4712396"/>
            <a:ext cx="9936258" cy="986287"/>
          </a:xfrm>
          <a:prstGeom prst="roundRect">
            <a:avLst>
              <a:gd name="adj" fmla="val 50000"/>
            </a:avLst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55;p12">
            <a:extLst>
              <a:ext uri="{FF2B5EF4-FFF2-40B4-BE49-F238E27FC236}">
                <a16:creationId xmlns:a16="http://schemas.microsoft.com/office/drawing/2014/main" id="{98717DDC-02E6-88AC-2A0A-67A82AF2AECE}"/>
              </a:ext>
            </a:extLst>
          </p:cNvPr>
          <p:cNvSpPr/>
          <p:nvPr/>
        </p:nvSpPr>
        <p:spPr>
          <a:xfrm>
            <a:off x="1254065" y="3607369"/>
            <a:ext cx="9936258" cy="986287"/>
          </a:xfrm>
          <a:prstGeom prst="roundRect">
            <a:avLst>
              <a:gd name="adj" fmla="val 50000"/>
            </a:avLst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59;p12">
            <a:extLst>
              <a:ext uri="{FF2B5EF4-FFF2-40B4-BE49-F238E27FC236}">
                <a16:creationId xmlns:a16="http://schemas.microsoft.com/office/drawing/2014/main" id="{37A33A2C-178A-226F-57C4-E643DC6C74E7}"/>
              </a:ext>
            </a:extLst>
          </p:cNvPr>
          <p:cNvSpPr/>
          <p:nvPr/>
        </p:nvSpPr>
        <p:spPr>
          <a:xfrm>
            <a:off x="1254065" y="2493680"/>
            <a:ext cx="9936258" cy="986287"/>
          </a:xfrm>
          <a:prstGeom prst="roundRect">
            <a:avLst>
              <a:gd name="adj" fmla="val 50000"/>
            </a:avLst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C763EFB-706B-4769-980B-CBF21CDE0A65}"/>
              </a:ext>
            </a:extLst>
          </p:cNvPr>
          <p:cNvGrpSpPr/>
          <p:nvPr/>
        </p:nvGrpSpPr>
        <p:grpSpPr>
          <a:xfrm>
            <a:off x="1501107" y="3744265"/>
            <a:ext cx="712493" cy="712493"/>
            <a:chOff x="1573425" y="1903684"/>
            <a:chExt cx="824920" cy="824920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877BD2AB-BB31-45FE-B385-64E748217751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EA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3123D5E3-3FF4-44A1-B7AB-7A5AA418E9F1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endParaRPr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60641" y="2630575"/>
            <a:ext cx="8372142" cy="71249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rPr>
              <a:t>We used the Xploris software to create a control a “sonar”.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A1F588E-BA30-4F39-A287-F72D0FA7F773}"/>
              </a:ext>
            </a:extLst>
          </p:cNvPr>
          <p:cNvGrpSpPr/>
          <p:nvPr/>
        </p:nvGrpSpPr>
        <p:grpSpPr>
          <a:xfrm>
            <a:off x="1501107" y="2630576"/>
            <a:ext cx="712493" cy="712493"/>
            <a:chOff x="1573425" y="1903684"/>
            <a:chExt cx="824920" cy="824920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94C57005-9BB4-4977-AEB1-900780E218C5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569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E7D7C56-A2BA-4D3F-88B3-78FCB92E6E27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endParaRPr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C5557A0-34B6-46BD-A680-3A084E774441}"/>
              </a:ext>
            </a:extLst>
          </p:cNvPr>
          <p:cNvSpPr/>
          <p:nvPr/>
        </p:nvSpPr>
        <p:spPr>
          <a:xfrm>
            <a:off x="2460641" y="5051649"/>
            <a:ext cx="8477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rPr>
              <a:t>We selected the “Sound sweep” function of the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rPr>
              <a:t>Xploris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rPr>
              <a:t> device to create a distance detector.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082C59A-0430-491C-9E6A-D45E3CC71B8B}"/>
              </a:ext>
            </a:extLst>
          </p:cNvPr>
          <p:cNvGrpSpPr/>
          <p:nvPr/>
        </p:nvGrpSpPr>
        <p:grpSpPr>
          <a:xfrm>
            <a:off x="1501107" y="4849292"/>
            <a:ext cx="712493" cy="712493"/>
            <a:chOff x="1573425" y="1903684"/>
            <a:chExt cx="824920" cy="824920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C3A6CF8A-FAD5-4427-841A-C7BD29C6E08F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FE9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5A732E29-EF24-41BE-9786-807D0CA06151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" pitchFamily="2" charset="0"/>
              </a:endParaRPr>
            </a:p>
          </p:txBody>
        </p:sp>
      </p:grp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E232417-F6F8-4833-ACA7-8477D48CA96F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Outfit" pitchFamily="2" charset="0"/>
            </a:endParaRPr>
          </a:p>
        </p:txBody>
      </p:sp>
      <p:pic>
        <p:nvPicPr>
          <p:cNvPr id="35" name="Imagen 34">
            <a:hlinkClick r:id="rId2" action="ppaction://hlinksldjump"/>
            <a:extLst>
              <a:ext uri="{FF2B5EF4-FFF2-40B4-BE49-F238E27FC236}">
                <a16:creationId xmlns:a16="http://schemas.microsoft.com/office/drawing/2014/main" id="{37A806A6-96CC-4598-9B98-4D98AA1F93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pic>
        <p:nvPicPr>
          <p:cNvPr id="36" name="Imagen 3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6C01666-FC39-40A1-9FCA-31065C36B5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34" y="123744"/>
            <a:ext cx="740124" cy="740124"/>
          </a:xfrm>
          <a:prstGeom prst="rect">
            <a:avLst/>
          </a:prstGeom>
        </p:spPr>
      </p:pic>
      <p:pic>
        <p:nvPicPr>
          <p:cNvPr id="37" name="Imagen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E022383-B5CB-44E6-AA97-FF12DBBF92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51" y="122350"/>
            <a:ext cx="740124" cy="741518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2360482B-0037-43F4-BE0A-E0774A8D179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" y="292484"/>
            <a:ext cx="1665170" cy="462626"/>
          </a:xfrm>
          <a:prstGeom prst="rect">
            <a:avLst/>
          </a:prstGeom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97FFDBF4-847F-4CF9-88CE-4B03A926F312}"/>
              </a:ext>
            </a:extLst>
          </p:cNvPr>
          <p:cNvSpPr/>
          <p:nvPr/>
        </p:nvSpPr>
        <p:spPr>
          <a:xfrm>
            <a:off x="2460641" y="3946622"/>
            <a:ext cx="8720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rPr>
              <a:t>We used the distance sensor to establish a control condition.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312A00F-92D1-B83A-8D0B-4C70D39BAD94}"/>
              </a:ext>
            </a:extLst>
          </p:cNvPr>
          <p:cNvGrpSpPr/>
          <p:nvPr/>
        </p:nvGrpSpPr>
        <p:grpSpPr>
          <a:xfrm>
            <a:off x="692441" y="1440319"/>
            <a:ext cx="3636368" cy="442980"/>
            <a:chOff x="951703" y="1589244"/>
            <a:chExt cx="3636368" cy="442980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3DCC5C91-E9F1-A42D-1919-53F8C2E88D0D}"/>
                </a:ext>
              </a:extLst>
            </p:cNvPr>
            <p:cNvSpPr/>
            <p:nvPr/>
          </p:nvSpPr>
          <p:spPr>
            <a:xfrm>
              <a:off x="951703" y="1589244"/>
              <a:ext cx="3636368" cy="442980"/>
            </a:xfrm>
            <a:prstGeom prst="roundRect">
              <a:avLst>
                <a:gd name="adj" fmla="val 50000"/>
              </a:avLst>
            </a:prstGeom>
            <a:solidFill>
              <a:srgbClr val="DD21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 err="1">
                  <a:latin typeface="Outfit Medium" pitchFamily="2" charset="0"/>
                </a:rPr>
                <a:t>Activity</a:t>
              </a:r>
              <a:r>
                <a:rPr lang="es-MX" sz="1600" dirty="0">
                  <a:latin typeface="Outfit Medium" pitchFamily="2" charset="0"/>
                </a:rPr>
                <a:t> </a:t>
              </a:r>
              <a:r>
                <a:rPr lang="es-MX" sz="1600" dirty="0" err="1">
                  <a:latin typeface="Outfit Medium" pitchFamily="2" charset="0"/>
                </a:rPr>
                <a:t>summary</a:t>
              </a:r>
              <a:endParaRPr lang="es-MX" sz="1600" dirty="0">
                <a:latin typeface="Outfit Medium" pitchFamily="2" charset="0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487225EC-DCDB-A77F-4332-63E8961CB72C}"/>
                </a:ext>
              </a:extLst>
            </p:cNvPr>
            <p:cNvSpPr/>
            <p:nvPr/>
          </p:nvSpPr>
          <p:spPr>
            <a:xfrm>
              <a:off x="1021796" y="1659644"/>
              <a:ext cx="302179" cy="302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rgbClr val="DD2120"/>
                  </a:solidFill>
                  <a:latin typeface="Outfit Medium" pitchFamily="2" charset="0"/>
                </a:rPr>
                <a:t>5</a:t>
              </a:r>
              <a:endParaRPr lang="es-CL" sz="1200" b="1" dirty="0">
                <a:solidFill>
                  <a:srgbClr val="DD2120"/>
                </a:solidFill>
                <a:latin typeface="Outfit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43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781" y="199659"/>
            <a:ext cx="2374219" cy="67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18629" y="3733827"/>
            <a:ext cx="2500124" cy="803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3B6DAA4A-45C6-AFCE-C411-0A1E678BD3F3}"/>
              </a:ext>
            </a:extLst>
          </p:cNvPr>
          <p:cNvSpPr txBox="1"/>
          <p:nvPr/>
        </p:nvSpPr>
        <p:spPr>
          <a:xfrm>
            <a:off x="7784432" y="6100196"/>
            <a:ext cx="3834321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utfit Medium" pitchFamily="2" charset="0"/>
                <a:cs typeface="Arial"/>
                <a:sym typeface="Arial"/>
              </a:rPr>
              <a:t>Detecting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utfit Medium" pitchFamily="2" charset="0"/>
                <a:cs typeface="Arial"/>
                <a:sym typeface="Arial"/>
              </a:rPr>
              <a:t> </a:t>
            </a:r>
            <a:r>
              <a:rPr kumimoji="0" lang="es-MX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utfit Medium" pitchFamily="2" charset="0"/>
                <a:cs typeface="Arial"/>
                <a:sym typeface="Arial"/>
              </a:rPr>
              <a:t>distances</a:t>
            </a: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utfit Medium" pitchFamily="2" charset="0"/>
              <a:cs typeface="Arial"/>
              <a:sym typeface="Arial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2F206B6-F330-3DFE-E0CE-55921B3C75B5}"/>
              </a:ext>
            </a:extLst>
          </p:cNvPr>
          <p:cNvSpPr txBox="1">
            <a:spLocks/>
          </p:cNvSpPr>
          <p:nvPr/>
        </p:nvSpPr>
        <p:spPr>
          <a:xfrm>
            <a:off x="8854751" y="4651557"/>
            <a:ext cx="2764002" cy="406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F2DCC7"/>
                </a:solidFill>
                <a:effectLst/>
                <a:uLnTx/>
                <a:uFillTx/>
                <a:latin typeface="Outfit Medium" pitchFamily="2" charset="0"/>
                <a:ea typeface="+mj-ea"/>
                <a:cs typeface="+mj-cs"/>
                <a:sym typeface="Arial"/>
              </a:rPr>
              <a:t>CONTROL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0" y="-155"/>
            <a:ext cx="5574471" cy="68581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>
            <a:hlinkClick r:id="rId3" action="ppaction://hlinksldjump"/>
          </p:cNvPr>
          <p:cNvSpPr/>
          <p:nvPr/>
        </p:nvSpPr>
        <p:spPr>
          <a:xfrm>
            <a:off x="7484241" y="1535226"/>
            <a:ext cx="3658671" cy="654718"/>
          </a:xfrm>
          <a:prstGeom prst="roundRect">
            <a:avLst>
              <a:gd name="adj" fmla="val 50000"/>
            </a:avLst>
          </a:prstGeom>
          <a:solidFill>
            <a:srgbClr val="569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 err="1">
                <a:solidFill>
                  <a:schemeClr val="lt1"/>
                </a:solidFill>
                <a:latin typeface="Outfit Medium" pitchFamily="2" charset="0"/>
                <a:sym typeface="Arial"/>
              </a:rPr>
              <a:t>Introduction</a:t>
            </a:r>
            <a:endParaRPr sz="1600" b="0" i="0" u="none" strike="noStrike" cap="none" dirty="0">
              <a:solidFill>
                <a:schemeClr val="lt1"/>
              </a:solidFill>
              <a:latin typeface="Outfit Medium" pitchFamily="2" charset="0"/>
              <a:sym typeface="Arial"/>
            </a:endParaRPr>
          </a:p>
        </p:txBody>
      </p:sp>
      <p:sp>
        <p:nvSpPr>
          <p:cNvPr id="94" name="Google Shape;94;p2">
            <a:hlinkClick r:id="rId4" action="ppaction://hlinksldjump"/>
          </p:cNvPr>
          <p:cNvSpPr/>
          <p:nvPr/>
        </p:nvSpPr>
        <p:spPr>
          <a:xfrm>
            <a:off x="7484244" y="3013476"/>
            <a:ext cx="3658671" cy="654718"/>
          </a:xfrm>
          <a:prstGeom prst="roundRect">
            <a:avLst>
              <a:gd name="adj" fmla="val 50000"/>
            </a:avLst>
          </a:prstGeom>
          <a:solidFill>
            <a:srgbClr val="EAA6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MX" sz="1600" dirty="0">
                <a:solidFill>
                  <a:schemeClr val="lt1"/>
                </a:solidFill>
                <a:latin typeface="Outfit Medium" pitchFamily="2" charset="0"/>
              </a:rPr>
              <a:t>Control </a:t>
            </a:r>
            <a:r>
              <a:rPr lang="es-MX" sz="1600" dirty="0" err="1">
                <a:solidFill>
                  <a:schemeClr val="lt1"/>
                </a:solidFill>
                <a:latin typeface="Outfit Medium" pitchFamily="2" charset="0"/>
              </a:rPr>
              <a:t>diagram</a:t>
            </a:r>
            <a:endParaRPr lang="es-MX" sz="1600" dirty="0">
              <a:solidFill>
                <a:schemeClr val="lt1"/>
              </a:solidFill>
              <a:latin typeface="Outfit Medium" pitchFamily="2" charset="0"/>
            </a:endParaRPr>
          </a:p>
        </p:txBody>
      </p:sp>
      <p:sp>
        <p:nvSpPr>
          <p:cNvPr id="96" name="Google Shape;96;p2">
            <a:hlinkClick r:id="rId5" action="ppaction://hlinksldjump"/>
          </p:cNvPr>
          <p:cNvSpPr/>
          <p:nvPr/>
        </p:nvSpPr>
        <p:spPr>
          <a:xfrm>
            <a:off x="7484240" y="3754290"/>
            <a:ext cx="3658671" cy="654718"/>
          </a:xfrm>
          <a:prstGeom prst="roundRect">
            <a:avLst>
              <a:gd name="adj" fmla="val 50000"/>
            </a:avLst>
          </a:prstGeom>
          <a:solidFill>
            <a:srgbClr val="5653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MX" sz="1600" dirty="0" err="1">
                <a:solidFill>
                  <a:schemeClr val="lt1"/>
                </a:solidFill>
                <a:latin typeface="Outfit Medium" pitchFamily="2" charset="0"/>
              </a:rPr>
              <a:t>Questions</a:t>
            </a:r>
            <a:r>
              <a:rPr lang="es-MX" sz="1600" dirty="0">
                <a:solidFill>
                  <a:schemeClr val="lt1"/>
                </a:solidFill>
                <a:latin typeface="Outfit Medium" pitchFamily="2" charset="0"/>
              </a:rPr>
              <a:t> </a:t>
            </a:r>
            <a:r>
              <a:rPr lang="es-MX" sz="1600" b="0" i="0" u="none" strike="noStrike" cap="none" dirty="0">
                <a:solidFill>
                  <a:schemeClr val="lt1"/>
                </a:solidFill>
                <a:latin typeface="Outfit Medium" pitchFamily="2" charset="0"/>
                <a:sym typeface="Arial"/>
              </a:rPr>
              <a:t> </a:t>
            </a:r>
            <a:endParaRPr sz="1600" b="0" i="0" u="none" strike="noStrike" cap="none" dirty="0">
              <a:solidFill>
                <a:schemeClr val="lt1"/>
              </a:solidFill>
              <a:highlight>
                <a:srgbClr val="C0C0C0"/>
              </a:highlight>
              <a:latin typeface="Outfit Medium" pitchFamily="2" charset="0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6617531" y="1535226"/>
            <a:ext cx="654717" cy="654717"/>
          </a:xfrm>
          <a:prstGeom prst="ellipse">
            <a:avLst/>
          </a:prstGeom>
          <a:solidFill>
            <a:srgbClr val="569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chemeClr val="lt1"/>
                </a:solidFill>
                <a:latin typeface="Outfit Medium" pitchFamily="2" charset="0"/>
                <a:sym typeface="Arial"/>
              </a:rPr>
              <a:t>1</a:t>
            </a:r>
            <a:endParaRPr sz="1800" b="1" i="0" u="none" strike="noStrike" cap="none" dirty="0">
              <a:solidFill>
                <a:schemeClr val="lt1"/>
              </a:solidFill>
              <a:latin typeface="Outfit Medium" pitchFamily="2" charset="0"/>
              <a:sym typeface="Arial"/>
            </a:endParaRPr>
          </a:p>
        </p:txBody>
      </p:sp>
      <p:sp>
        <p:nvSpPr>
          <p:cNvPr id="98" name="Google Shape;98;p2">
            <a:hlinkClick r:id="rId6" action="ppaction://hlinksldjump"/>
          </p:cNvPr>
          <p:cNvSpPr/>
          <p:nvPr/>
        </p:nvSpPr>
        <p:spPr>
          <a:xfrm>
            <a:off x="7484245" y="2283059"/>
            <a:ext cx="3658671" cy="654718"/>
          </a:xfrm>
          <a:prstGeom prst="roundRect">
            <a:avLst>
              <a:gd name="adj" fmla="val 50000"/>
            </a:avLst>
          </a:prstGeom>
          <a:solidFill>
            <a:srgbClr val="FE99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MX" sz="1600" dirty="0" err="1">
                <a:solidFill>
                  <a:schemeClr val="lt1"/>
                </a:solidFill>
                <a:latin typeface="Outfit Medium" pitchFamily="2" charset="0"/>
              </a:rPr>
              <a:t>Activity</a:t>
            </a:r>
            <a:r>
              <a:rPr lang="es-MX" sz="1600" dirty="0">
                <a:solidFill>
                  <a:schemeClr val="lt1"/>
                </a:solidFill>
                <a:latin typeface="Outfit Medium" pitchFamily="2" charset="0"/>
              </a:rPr>
              <a:t> </a:t>
            </a:r>
            <a:r>
              <a:rPr lang="es-MX" sz="1600" dirty="0" err="1">
                <a:solidFill>
                  <a:schemeClr val="lt1"/>
                </a:solidFill>
                <a:latin typeface="Outfit Medium" pitchFamily="2" charset="0"/>
              </a:rPr>
              <a:t>setup</a:t>
            </a:r>
            <a:endParaRPr lang="es-MX" sz="1600" dirty="0">
              <a:solidFill>
                <a:schemeClr val="lt1"/>
              </a:solidFill>
              <a:latin typeface="Outfit Medium" pitchFamily="2" charset="0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6617531" y="2283058"/>
            <a:ext cx="654717" cy="654717"/>
          </a:xfrm>
          <a:prstGeom prst="ellipse">
            <a:avLst/>
          </a:prstGeom>
          <a:solidFill>
            <a:srgbClr val="FE99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chemeClr val="lt1"/>
                </a:solidFill>
                <a:latin typeface="Outfit Medium" pitchFamily="2" charset="0"/>
                <a:sym typeface="Arial"/>
              </a:rPr>
              <a:t>2</a:t>
            </a:r>
            <a:endParaRPr sz="1800" b="1" i="0" u="none" strike="noStrike" cap="none" dirty="0">
              <a:solidFill>
                <a:schemeClr val="lt1"/>
              </a:solidFill>
              <a:latin typeface="Outfit Medium" pitchFamily="2" charset="0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617531" y="3013474"/>
            <a:ext cx="654717" cy="654717"/>
          </a:xfrm>
          <a:prstGeom prst="ellipse">
            <a:avLst/>
          </a:prstGeom>
          <a:solidFill>
            <a:srgbClr val="EAA6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chemeClr val="lt1"/>
                </a:solidFill>
                <a:latin typeface="Outfit Medium" pitchFamily="2" charset="0"/>
                <a:sym typeface="Arial"/>
              </a:rPr>
              <a:t>3</a:t>
            </a:r>
            <a:endParaRPr sz="1800" b="1" i="0" u="none" strike="noStrike" cap="none" dirty="0">
              <a:solidFill>
                <a:schemeClr val="lt1"/>
              </a:solidFill>
              <a:latin typeface="Outfit Medium" pitchFamily="2" charset="0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6617530" y="3754291"/>
            <a:ext cx="654717" cy="654717"/>
          </a:xfrm>
          <a:prstGeom prst="ellipse">
            <a:avLst/>
          </a:prstGeom>
          <a:solidFill>
            <a:srgbClr val="5653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chemeClr val="lt1"/>
                </a:solidFill>
                <a:latin typeface="Outfit Medium" pitchFamily="2" charset="0"/>
              </a:rPr>
              <a:t>4</a:t>
            </a:r>
            <a:endParaRPr sz="1800" b="1" i="0" u="none" strike="noStrike" cap="none" dirty="0">
              <a:solidFill>
                <a:schemeClr val="lt1"/>
              </a:solidFill>
              <a:latin typeface="Outfit Medium" pitchFamily="2" charset="0"/>
              <a:sym typeface="Arial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850" y="5894271"/>
            <a:ext cx="1802449" cy="50076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6944889" y="711694"/>
            <a:ext cx="4525383" cy="48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s-ES" sz="1600" dirty="0">
                <a:solidFill>
                  <a:schemeClr val="tx1"/>
                </a:solidFill>
                <a:latin typeface="Outfit Medium" pitchFamily="2" charset="0"/>
              </a:rPr>
              <a:t>DETECTING DISTANCES</a:t>
            </a: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0075" y="2613384"/>
            <a:ext cx="2857308" cy="91773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1466728" y="3531115"/>
            <a:ext cx="2764002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DCC7"/>
              </a:buClr>
              <a:buSzPts val="2800"/>
              <a:buFont typeface="Arial"/>
              <a:buNone/>
            </a:pPr>
            <a:r>
              <a:rPr lang="es-MX" sz="2800" b="1" i="0" u="none" strike="noStrike" cap="none" dirty="0">
                <a:solidFill>
                  <a:srgbClr val="F2DCC7"/>
                </a:solidFill>
                <a:latin typeface="Outfit Medium" pitchFamily="2" charset="0"/>
                <a:sym typeface="Arial"/>
              </a:rPr>
              <a:t>CONTROL</a:t>
            </a:r>
            <a:endParaRPr dirty="0">
              <a:latin typeface="Outfit Medium" pitchFamily="2" charset="0"/>
            </a:endParaRPr>
          </a:p>
        </p:txBody>
      </p:sp>
      <p:sp>
        <p:nvSpPr>
          <p:cNvPr id="107" name="Google Shape;107;p2">
            <a:hlinkClick r:id="rId9" action="ppaction://hlinksldjump"/>
          </p:cNvPr>
          <p:cNvSpPr/>
          <p:nvPr/>
        </p:nvSpPr>
        <p:spPr>
          <a:xfrm>
            <a:off x="7484241" y="4491726"/>
            <a:ext cx="3658671" cy="654718"/>
          </a:xfrm>
          <a:prstGeom prst="roundRect">
            <a:avLst>
              <a:gd name="adj" fmla="val 50000"/>
            </a:avLst>
          </a:prstGeom>
          <a:solidFill>
            <a:srgbClr val="DD21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MX" sz="1600" dirty="0" err="1">
                <a:solidFill>
                  <a:schemeClr val="lt1"/>
                </a:solidFill>
                <a:latin typeface="Outfit Medium" pitchFamily="2" charset="0"/>
              </a:rPr>
              <a:t>Activity</a:t>
            </a:r>
            <a:r>
              <a:rPr lang="es-MX" sz="1600" dirty="0">
                <a:solidFill>
                  <a:schemeClr val="lt1"/>
                </a:solidFill>
                <a:latin typeface="Outfit Medium" pitchFamily="2" charset="0"/>
              </a:rPr>
              <a:t> </a:t>
            </a:r>
            <a:r>
              <a:rPr lang="es-MX" sz="1600" dirty="0" err="1">
                <a:solidFill>
                  <a:schemeClr val="lt1"/>
                </a:solidFill>
                <a:latin typeface="Outfit Medium" pitchFamily="2" charset="0"/>
              </a:rPr>
              <a:t>summary</a:t>
            </a:r>
            <a:endParaRPr lang="es-MX" sz="1600" dirty="0">
              <a:solidFill>
                <a:schemeClr val="lt1"/>
              </a:solidFill>
              <a:latin typeface="Outfit Medium" pitchFamily="2" charset="0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6617531" y="4491727"/>
            <a:ext cx="654717" cy="654717"/>
          </a:xfrm>
          <a:prstGeom prst="ellipse">
            <a:avLst/>
          </a:prstGeom>
          <a:solidFill>
            <a:srgbClr val="DD21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chemeClr val="lt1"/>
                </a:solidFill>
                <a:latin typeface="Outfit Medium" pitchFamily="2" charset="0"/>
                <a:sym typeface="Arial"/>
              </a:rPr>
              <a:t>5</a:t>
            </a:r>
            <a:endParaRPr sz="1800" b="1" i="0" u="none" strike="noStrike" cap="none" dirty="0">
              <a:solidFill>
                <a:schemeClr val="lt1"/>
              </a:solidFill>
              <a:latin typeface="Outfit Medium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51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146AE3F-BFAB-40E5-8C9E-028DF391F8C4}"/>
              </a:ext>
            </a:extLst>
          </p:cNvPr>
          <p:cNvSpPr/>
          <p:nvPr/>
        </p:nvSpPr>
        <p:spPr>
          <a:xfrm>
            <a:off x="6190700" y="1589244"/>
            <a:ext cx="4979504" cy="3806544"/>
          </a:xfrm>
          <a:prstGeom prst="roundRect">
            <a:avLst>
              <a:gd name="adj" fmla="val 124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3" name="Google Shape;113;p3"/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951703" y="2211665"/>
            <a:ext cx="4979504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dirty="0">
                <a:solidFill>
                  <a:srgbClr val="595959"/>
                </a:solidFill>
                <a:latin typeface="Outfit" pitchFamily="2" charset="0"/>
              </a:rPr>
              <a:t>Ultrasound refers to high-frequency sound waves that are </a:t>
            </a:r>
            <a:r>
              <a:rPr lang="en-IL" dirty="0">
                <a:solidFill>
                  <a:srgbClr val="595959"/>
                </a:solidFill>
                <a:latin typeface="Outfit" pitchFamily="2" charset="0"/>
              </a:rPr>
              <a:t>undetected by</a:t>
            </a:r>
            <a:r>
              <a:rPr lang="en-US" dirty="0">
                <a:solidFill>
                  <a:srgbClr val="595959"/>
                </a:solidFill>
                <a:latin typeface="Outfit" pitchFamily="2" charset="0"/>
              </a:rPr>
              <a:t> the human ear. This phenomenon is commonly found in nature and widely used in technology for detecting objects and measuring distances. </a:t>
            </a:r>
          </a:p>
          <a:p>
            <a:pPr lvl="0" algn="just"/>
            <a:endParaRPr lang="en-US" dirty="0">
              <a:solidFill>
                <a:srgbClr val="595959"/>
              </a:solidFill>
              <a:latin typeface="Outfit" pitchFamily="2" charset="0"/>
            </a:endParaRPr>
          </a:p>
          <a:p>
            <a:pPr lvl="0" algn="just"/>
            <a:r>
              <a:rPr lang="en-US" dirty="0">
                <a:solidFill>
                  <a:srgbClr val="595959"/>
                </a:solidFill>
                <a:latin typeface="Outfit" pitchFamily="2" charset="0"/>
              </a:rPr>
              <a:t>For example, bats emit ultrasound to fly and hunt in the dark, and submarines use sonar systems to navigate and map the ocean floor.</a:t>
            </a:r>
          </a:p>
          <a:p>
            <a:pPr lvl="0" algn="just"/>
            <a:endParaRPr lang="en-US" dirty="0">
              <a:solidFill>
                <a:srgbClr val="595959"/>
              </a:solidFill>
              <a:latin typeface="Outfit" pitchFamily="2" charset="0"/>
            </a:endParaRPr>
          </a:p>
          <a:p>
            <a:pPr lvl="0" algn="just"/>
            <a:r>
              <a:rPr lang="en-US" dirty="0">
                <a:solidFill>
                  <a:srgbClr val="595959"/>
                </a:solidFill>
                <a:latin typeface="Outfit" pitchFamily="2" charset="0"/>
              </a:rPr>
              <a:t>In this lesson, you will use an ultrasonic distance sensor along with the </a:t>
            </a:r>
            <a:r>
              <a:rPr lang="en-US" dirty="0" err="1">
                <a:solidFill>
                  <a:srgbClr val="595959"/>
                </a:solidFill>
                <a:latin typeface="Outfit" pitchFamily="2" charset="0"/>
              </a:rPr>
              <a:t>Xploris</a:t>
            </a:r>
            <a:r>
              <a:rPr lang="en-US" dirty="0">
                <a:solidFill>
                  <a:srgbClr val="595959"/>
                </a:solidFill>
                <a:latin typeface="Outfit" pitchFamily="2" charset="0"/>
              </a:rPr>
              <a:t> to create a sonar system.</a:t>
            </a:r>
          </a:p>
          <a:p>
            <a:pPr lvl="0" algn="just"/>
            <a:endParaRPr lang="en-US" dirty="0">
              <a:solidFill>
                <a:srgbClr val="595959"/>
              </a:solidFill>
              <a:latin typeface="Outfit" pitchFamily="2" charset="0"/>
            </a:endParaRPr>
          </a:p>
          <a:p>
            <a:pPr lvl="0" algn="just"/>
            <a:r>
              <a:rPr lang="en-US" dirty="0">
                <a:solidFill>
                  <a:srgbClr val="595959"/>
                </a:solidFill>
                <a:latin typeface="Outfit" pitchFamily="2" charset="0"/>
              </a:rPr>
              <a:t>The question you will answer will be:</a:t>
            </a:r>
          </a:p>
        </p:txBody>
      </p:sp>
      <p:pic>
        <p:nvPicPr>
          <p:cNvPr id="115" name="Google Shape;115;p3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5034" y="123744"/>
            <a:ext cx="740124" cy="74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3751" y="122350"/>
            <a:ext cx="740124" cy="74151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>
            <a:off x="1825031" y="5666535"/>
            <a:ext cx="8541938" cy="54149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F3F3F3"/>
                </a:solidFill>
                <a:latin typeface="Outfit" pitchFamily="2" charset="0"/>
              </a:rPr>
              <a:t>How does a sonar system display the information detected by the distance sensor?</a:t>
            </a:r>
          </a:p>
        </p:txBody>
      </p:sp>
      <p:pic>
        <p:nvPicPr>
          <p:cNvPr id="119" name="Google Shape;11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441" y="292484"/>
            <a:ext cx="1665170" cy="462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3"/>
          <p:cNvGrpSpPr/>
          <p:nvPr/>
        </p:nvGrpSpPr>
        <p:grpSpPr>
          <a:xfrm>
            <a:off x="951703" y="1589244"/>
            <a:ext cx="2312002" cy="442980"/>
            <a:chOff x="951703" y="1589244"/>
            <a:chExt cx="2312002" cy="442980"/>
          </a:xfrm>
        </p:grpSpPr>
        <p:sp>
          <p:nvSpPr>
            <p:cNvPr id="121" name="Google Shape;121;p3"/>
            <p:cNvSpPr/>
            <p:nvPr/>
          </p:nvSpPr>
          <p:spPr>
            <a:xfrm>
              <a:off x="951703" y="1589244"/>
              <a:ext cx="2312002" cy="442980"/>
            </a:xfrm>
            <a:prstGeom prst="roundRect">
              <a:avLst>
                <a:gd name="adj" fmla="val 50000"/>
              </a:avLst>
            </a:prstGeom>
            <a:solidFill>
              <a:srgbClr val="569F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s-MX" sz="1600" dirty="0" err="1">
                  <a:solidFill>
                    <a:schemeClr val="lt1"/>
                  </a:solidFill>
                  <a:latin typeface="Outfit Medium" pitchFamily="2" charset="0"/>
                </a:rPr>
                <a:t>Introduction</a:t>
              </a:r>
              <a:endParaRPr lang="es-MX" sz="1600" dirty="0">
                <a:solidFill>
                  <a:schemeClr val="lt1"/>
                </a:solidFill>
                <a:latin typeface="Outfit Medium" pitchFamily="2" charset="0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021796" y="1659644"/>
              <a:ext cx="302179" cy="3021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b="1" dirty="0">
                  <a:solidFill>
                    <a:srgbClr val="569FA8"/>
                  </a:solidFill>
                  <a:latin typeface="Outfit Medium" pitchFamily="2" charset="0"/>
                  <a:sym typeface="Arial"/>
                </a:rPr>
                <a:t>1</a:t>
              </a:r>
              <a:endParaRPr sz="1200" b="1" dirty="0">
                <a:solidFill>
                  <a:srgbClr val="569FA8"/>
                </a:solidFill>
                <a:latin typeface="Outfit Medium" pitchFamily="2" charset="0"/>
                <a:sym typeface="Arial"/>
              </a:endParaRPr>
            </a:p>
          </p:txBody>
        </p:sp>
      </p:grpSp>
      <p:pic>
        <p:nvPicPr>
          <p:cNvPr id="2" name="Imagen 1">
            <a:hlinkClick r:id="rId6" action="ppaction://hlinksldjump"/>
            <a:extLst>
              <a:ext uri="{FF2B5EF4-FFF2-40B4-BE49-F238E27FC236}">
                <a16:creationId xmlns:a16="http://schemas.microsoft.com/office/drawing/2014/main" id="{F509C685-281B-6455-F630-61E4F6B6604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pic>
        <p:nvPicPr>
          <p:cNvPr id="8" name="Imagen 7" descr="Dibuj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7FF5C4D-ADD1-5127-330A-87B95288AF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2667" y="1859845"/>
            <a:ext cx="4655570" cy="31383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27D5420-46D6-4B9C-95F5-FDF54E99B155}"/>
              </a:ext>
            </a:extLst>
          </p:cNvPr>
          <p:cNvSpPr/>
          <p:nvPr/>
        </p:nvSpPr>
        <p:spPr>
          <a:xfrm>
            <a:off x="951703" y="3429000"/>
            <a:ext cx="4722490" cy="11088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252FB905-4A68-415F-863F-CE673400B4A1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3" name="Imagen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498E2CA-DD02-4782-B22A-6DDD2D7C9F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34" y="123744"/>
            <a:ext cx="740124" cy="740124"/>
          </a:xfrm>
          <a:prstGeom prst="rect">
            <a:avLst/>
          </a:prstGeom>
        </p:spPr>
      </p:pic>
      <p:pic>
        <p:nvPicPr>
          <p:cNvPr id="45" name="Imagen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7DC8C5-F1D1-4830-9E42-EC2AF1ACFE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51" y="122350"/>
            <a:ext cx="740124" cy="741518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02CBD655-E6A0-4083-98E9-2EB5D87D67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" y="292484"/>
            <a:ext cx="1665170" cy="462626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3978477-44D8-4127-B477-391A3CE34313}"/>
              </a:ext>
            </a:extLst>
          </p:cNvPr>
          <p:cNvSpPr txBox="1"/>
          <p:nvPr/>
        </p:nvSpPr>
        <p:spPr>
          <a:xfrm>
            <a:off x="1064433" y="3614104"/>
            <a:ext cx="4496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595959"/>
                </a:solidFill>
                <a:latin typeface="Outfit" pitchFamily="2" charset="0"/>
              </a:rPr>
              <a:t>The “distance” sensor is located on the back of the </a:t>
            </a:r>
            <a:r>
              <a:rPr lang="en-US" dirty="0" err="1">
                <a:solidFill>
                  <a:srgbClr val="595959"/>
                </a:solidFill>
                <a:latin typeface="Outfit" pitchFamily="2" charset="0"/>
              </a:rPr>
              <a:t>Xploris</a:t>
            </a:r>
            <a:r>
              <a:rPr lang="en-US" dirty="0">
                <a:solidFill>
                  <a:srgbClr val="595959"/>
                </a:solidFill>
                <a:latin typeface="Outfit" pitchFamily="2" charset="0"/>
              </a:rPr>
              <a:t>, make sure it is uncovered as shown in the picture.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61A89BB-B4BF-4003-A71A-38A18ADB8706}"/>
              </a:ext>
            </a:extLst>
          </p:cNvPr>
          <p:cNvGrpSpPr/>
          <p:nvPr/>
        </p:nvGrpSpPr>
        <p:grpSpPr>
          <a:xfrm>
            <a:off x="951703" y="1589244"/>
            <a:ext cx="4482446" cy="442980"/>
            <a:chOff x="951703" y="1589244"/>
            <a:chExt cx="4084531" cy="442980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7E87F606-ACD5-4B62-A0B8-CA7A89CF0888}"/>
                </a:ext>
              </a:extLst>
            </p:cNvPr>
            <p:cNvSpPr/>
            <p:nvPr/>
          </p:nvSpPr>
          <p:spPr>
            <a:xfrm>
              <a:off x="951703" y="1589244"/>
              <a:ext cx="4084531" cy="442980"/>
            </a:xfrm>
            <a:prstGeom prst="roundRect">
              <a:avLst>
                <a:gd name="adj" fmla="val 50000"/>
              </a:avLst>
            </a:prstGeom>
            <a:solidFill>
              <a:srgbClr val="FE9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 err="1">
                  <a:latin typeface="Outfit Medium" pitchFamily="2" charset="0"/>
                </a:rPr>
                <a:t>Activity</a:t>
              </a:r>
              <a:r>
                <a:rPr lang="es-MX" sz="1600" dirty="0">
                  <a:latin typeface="Outfit Medium" pitchFamily="2" charset="0"/>
                </a:rPr>
                <a:t> </a:t>
              </a:r>
              <a:r>
                <a:rPr lang="es-MX" sz="1600" dirty="0" err="1">
                  <a:latin typeface="Outfit Medium" pitchFamily="2" charset="0"/>
                </a:rPr>
                <a:t>setup</a:t>
              </a:r>
              <a:endParaRPr lang="es-MX" sz="1600" dirty="0">
                <a:latin typeface="Outfit Medium" pitchFamily="2" charset="0"/>
              </a:endParaRP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AD0E911A-6CF5-484E-870A-53A1FF541AD7}"/>
                </a:ext>
              </a:extLst>
            </p:cNvPr>
            <p:cNvSpPr/>
            <p:nvPr/>
          </p:nvSpPr>
          <p:spPr>
            <a:xfrm>
              <a:off x="1021796" y="1659644"/>
              <a:ext cx="275555" cy="302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rgbClr val="FE999D"/>
                  </a:solidFill>
                  <a:latin typeface="Outfit Medium" pitchFamily="2" charset="0"/>
                </a:rPr>
                <a:t>2</a:t>
              </a:r>
              <a:endParaRPr lang="es-CL" sz="1200" b="1" dirty="0">
                <a:solidFill>
                  <a:srgbClr val="FE999D"/>
                </a:solidFill>
                <a:latin typeface="Outfit Medium" pitchFamily="2" charset="0"/>
              </a:endParaRPr>
            </a:p>
          </p:txBody>
        </p:sp>
      </p:grpSp>
      <p:pic>
        <p:nvPicPr>
          <p:cNvPr id="5" name="Imagen 4">
            <a:hlinkClick r:id="rId5" action="ppaction://hlinksldjump"/>
            <a:extLst>
              <a:ext uri="{FF2B5EF4-FFF2-40B4-BE49-F238E27FC236}">
                <a16:creationId xmlns:a16="http://schemas.microsoft.com/office/drawing/2014/main" id="{8242829C-68C9-A5BB-9583-E83697F39CE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1A5AF86-7BE0-4C90-A118-3414AF962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56" y="1742213"/>
            <a:ext cx="4482446" cy="4482446"/>
          </a:xfrm>
          <a:prstGeom prst="rect">
            <a:avLst/>
          </a:prstGeom>
        </p:spPr>
      </p:pic>
      <p:cxnSp>
        <p:nvCxnSpPr>
          <p:cNvPr id="22" name="Conector recto de flecha 21"/>
          <p:cNvCxnSpPr>
            <a:cxnSpLocks/>
          </p:cNvCxnSpPr>
          <p:nvPr/>
        </p:nvCxnSpPr>
        <p:spPr>
          <a:xfrm flipV="1">
            <a:off x="5963055" y="3045042"/>
            <a:ext cx="2657162" cy="938394"/>
          </a:xfrm>
          <a:prstGeom prst="straightConnector1">
            <a:avLst/>
          </a:prstGeom>
          <a:ln w="57150">
            <a:solidFill>
              <a:srgbClr val="DD21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redondeado 22"/>
          <p:cNvSpPr/>
          <p:nvPr/>
        </p:nvSpPr>
        <p:spPr>
          <a:xfrm>
            <a:off x="7909925" y="2273417"/>
            <a:ext cx="1748980" cy="693559"/>
          </a:xfrm>
          <a:prstGeom prst="roundRect">
            <a:avLst/>
          </a:prstGeom>
          <a:noFill/>
          <a:ln w="38100">
            <a:solidFill>
              <a:srgbClr val="DD2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id="{BB33E585-C8EA-A5DF-488F-0B706B11F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12" y="2658586"/>
            <a:ext cx="3031139" cy="3031139"/>
          </a:xfrm>
          <a:prstGeom prst="rect">
            <a:avLst/>
          </a:prstGeom>
        </p:spPr>
      </p:pic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A2AD6784-E17F-8DF4-24B2-C67DB6D9D7A5}"/>
              </a:ext>
            </a:extLst>
          </p:cNvPr>
          <p:cNvSpPr/>
          <p:nvPr/>
        </p:nvSpPr>
        <p:spPr>
          <a:xfrm>
            <a:off x="4982705" y="2233481"/>
            <a:ext cx="6627613" cy="4093031"/>
          </a:xfrm>
          <a:prstGeom prst="roundRect">
            <a:avLst>
              <a:gd name="adj" fmla="val 752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Google Shape;150;p5">
            <a:extLst>
              <a:ext uri="{FF2B5EF4-FFF2-40B4-BE49-F238E27FC236}">
                <a16:creationId xmlns:a16="http://schemas.microsoft.com/office/drawing/2014/main" id="{2AB5A536-A286-40A6-4862-0408EDEBEAC8}"/>
              </a:ext>
            </a:extLst>
          </p:cNvPr>
          <p:cNvSpPr/>
          <p:nvPr/>
        </p:nvSpPr>
        <p:spPr>
          <a:xfrm>
            <a:off x="4982703" y="3712068"/>
            <a:ext cx="6627613" cy="941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Rectángulo: esquinas superiores redondeadas 39">
            <a:extLst>
              <a:ext uri="{FF2B5EF4-FFF2-40B4-BE49-F238E27FC236}">
                <a16:creationId xmlns:a16="http://schemas.microsoft.com/office/drawing/2014/main" id="{11A51DAE-D054-8C9C-4EF6-CE384E5E5F29}"/>
              </a:ext>
            </a:extLst>
          </p:cNvPr>
          <p:cNvSpPr/>
          <p:nvPr/>
        </p:nvSpPr>
        <p:spPr>
          <a:xfrm>
            <a:off x="4982703" y="2233482"/>
            <a:ext cx="6627613" cy="691000"/>
          </a:xfrm>
          <a:prstGeom prst="round2SameRect">
            <a:avLst>
              <a:gd name="adj1" fmla="val 42576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1" name="Google Shape;147;p5">
            <a:extLst>
              <a:ext uri="{FF2B5EF4-FFF2-40B4-BE49-F238E27FC236}">
                <a16:creationId xmlns:a16="http://schemas.microsoft.com/office/drawing/2014/main" id="{C193E5A7-8FD2-FC1B-A669-7E57DB1B98B8}"/>
              </a:ext>
            </a:extLst>
          </p:cNvPr>
          <p:cNvSpPr txBox="1"/>
          <p:nvPr/>
        </p:nvSpPr>
        <p:spPr>
          <a:xfrm>
            <a:off x="6887828" y="3904890"/>
            <a:ext cx="459119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595959"/>
                </a:solidFill>
                <a:latin typeface="Outfit" pitchFamily="2" charset="0"/>
              </a:rPr>
              <a:t>Once inside XploriLab, select the icon to connect the device via cable or </a:t>
            </a:r>
            <a:r>
              <a:rPr lang="en-IL" dirty="0">
                <a:solidFill>
                  <a:srgbClr val="595959"/>
                </a:solidFill>
                <a:latin typeface="Outfit" pitchFamily="2" charset="0"/>
              </a:rPr>
              <a:t>B</a:t>
            </a:r>
            <a:r>
              <a:rPr lang="en-US" dirty="0" err="1">
                <a:solidFill>
                  <a:srgbClr val="595959"/>
                </a:solidFill>
                <a:latin typeface="Outfit" pitchFamily="2" charset="0"/>
              </a:rPr>
              <a:t>luetooth</a:t>
            </a:r>
            <a:r>
              <a:rPr lang="en-US" dirty="0">
                <a:solidFill>
                  <a:srgbClr val="595959"/>
                </a:solidFill>
                <a:latin typeface="Outfit" pitchFamily="2" charset="0"/>
              </a:rPr>
              <a:t> as applicable.</a:t>
            </a:r>
          </a:p>
        </p:txBody>
      </p:sp>
      <p:pic>
        <p:nvPicPr>
          <p:cNvPr id="42" name="Google Shape;148;p5">
            <a:extLst>
              <a:ext uri="{FF2B5EF4-FFF2-40B4-BE49-F238E27FC236}">
                <a16:creationId xmlns:a16="http://schemas.microsoft.com/office/drawing/2014/main" id="{28EB688D-FDE2-BEEB-2D04-AA9472C3E4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3610" y="3877664"/>
            <a:ext cx="601189" cy="60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49;p5">
            <a:extLst>
              <a:ext uri="{FF2B5EF4-FFF2-40B4-BE49-F238E27FC236}">
                <a16:creationId xmlns:a16="http://schemas.microsoft.com/office/drawing/2014/main" id="{2D854500-AA5D-8070-CD8B-5BCEA4ECE18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2094" y="3877664"/>
            <a:ext cx="603603" cy="6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151;p5">
            <a:extLst>
              <a:ext uri="{FF2B5EF4-FFF2-40B4-BE49-F238E27FC236}">
                <a16:creationId xmlns:a16="http://schemas.microsoft.com/office/drawing/2014/main" id="{7001FAE6-66EE-42ED-A408-2D9197482DD6}"/>
              </a:ext>
            </a:extLst>
          </p:cNvPr>
          <p:cNvSpPr txBox="1"/>
          <p:nvPr/>
        </p:nvSpPr>
        <p:spPr>
          <a:xfrm>
            <a:off x="6887828" y="2329696"/>
            <a:ext cx="47224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595959"/>
                </a:solidFill>
                <a:latin typeface="Outfit" pitchFamily="2" charset="0"/>
              </a:rPr>
              <a:t>Turn on your </a:t>
            </a:r>
            <a:r>
              <a:rPr lang="en-US" dirty="0" err="1">
                <a:solidFill>
                  <a:srgbClr val="595959"/>
                </a:solidFill>
                <a:latin typeface="Outfit" pitchFamily="2" charset="0"/>
              </a:rPr>
              <a:t>Xploris</a:t>
            </a:r>
            <a:r>
              <a:rPr lang="en-US" dirty="0">
                <a:solidFill>
                  <a:srgbClr val="595959"/>
                </a:solidFill>
                <a:latin typeface="Outfit" pitchFamily="2" charset="0"/>
              </a:rPr>
              <a:t> and connect it to your computer or tablet.</a:t>
            </a:r>
          </a:p>
        </p:txBody>
      </p:sp>
      <p:pic>
        <p:nvPicPr>
          <p:cNvPr id="45" name="Google Shape;161;p5">
            <a:extLst>
              <a:ext uri="{FF2B5EF4-FFF2-40B4-BE49-F238E27FC236}">
                <a16:creationId xmlns:a16="http://schemas.microsoft.com/office/drawing/2014/main" id="{7BF143D8-BDF0-3B63-4940-7B8DB0A1E46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68436" y="3033747"/>
            <a:ext cx="569483" cy="56905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62;p5">
            <a:extLst>
              <a:ext uri="{FF2B5EF4-FFF2-40B4-BE49-F238E27FC236}">
                <a16:creationId xmlns:a16="http://schemas.microsoft.com/office/drawing/2014/main" id="{BA176ABB-9C54-89BE-1CFB-784B75267C5E}"/>
              </a:ext>
            </a:extLst>
          </p:cNvPr>
          <p:cNvSpPr txBox="1"/>
          <p:nvPr/>
        </p:nvSpPr>
        <p:spPr>
          <a:xfrm>
            <a:off x="6887828" y="3042903"/>
            <a:ext cx="459119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595959"/>
                </a:solidFill>
                <a:latin typeface="Outfit" pitchFamily="2" charset="0"/>
              </a:rPr>
              <a:t>Open the </a:t>
            </a:r>
            <a:r>
              <a:rPr lang="en-US" dirty="0" err="1">
                <a:solidFill>
                  <a:srgbClr val="595959"/>
                </a:solidFill>
                <a:latin typeface="Outfit" pitchFamily="2" charset="0"/>
              </a:rPr>
              <a:t>XploriLab</a:t>
            </a:r>
            <a:r>
              <a:rPr lang="en-US" dirty="0">
                <a:solidFill>
                  <a:srgbClr val="595959"/>
                </a:solidFill>
                <a:latin typeface="Outfit" pitchFamily="2" charset="0"/>
              </a:rPr>
              <a:t> software on your computer or tablet.</a:t>
            </a:r>
          </a:p>
        </p:txBody>
      </p:sp>
      <p:pic>
        <p:nvPicPr>
          <p:cNvPr id="47" name="Google Shape;163;p5">
            <a:extLst>
              <a:ext uri="{FF2B5EF4-FFF2-40B4-BE49-F238E27FC236}">
                <a16:creationId xmlns:a16="http://schemas.microsoft.com/office/drawing/2014/main" id="{AAD2EEA8-856D-E7E5-BA73-496892F9164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4205" y="2285646"/>
            <a:ext cx="478988" cy="56607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166;p5">
            <a:extLst>
              <a:ext uri="{FF2B5EF4-FFF2-40B4-BE49-F238E27FC236}">
                <a16:creationId xmlns:a16="http://schemas.microsoft.com/office/drawing/2014/main" id="{808CE768-80BC-3164-C1C5-CD82A6A46626}"/>
              </a:ext>
            </a:extLst>
          </p:cNvPr>
          <p:cNvSpPr txBox="1"/>
          <p:nvPr/>
        </p:nvSpPr>
        <p:spPr>
          <a:xfrm>
            <a:off x="7532702" y="5214346"/>
            <a:ext cx="365390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dirty="0">
                <a:solidFill>
                  <a:srgbClr val="595959"/>
                </a:solidFill>
                <a:latin typeface="Outfit" pitchFamily="2" charset="0"/>
              </a:rPr>
              <a:t>Enter the ENGINEERING section and then CONTROL.</a:t>
            </a:r>
          </a:p>
        </p:txBody>
      </p:sp>
      <p:pic>
        <p:nvPicPr>
          <p:cNvPr id="51" name="Google Shape;169;p5">
            <a:extLst>
              <a:ext uri="{FF2B5EF4-FFF2-40B4-BE49-F238E27FC236}">
                <a16:creationId xmlns:a16="http://schemas.microsoft.com/office/drawing/2014/main" id="{FF2DAE06-62F3-2687-B72C-113DE030199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06878" y="4027581"/>
            <a:ext cx="251452" cy="320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5">
            <a:hlinkClick r:id="" action="ppaction://hlinkshowjump?jump=previousslide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05034" y="123744"/>
            <a:ext cx="740124" cy="74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>
            <a:hlinkClick r:id="" action="ppaction://hlinkshowjump?jump=nextslide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233751" y="122350"/>
            <a:ext cx="740124" cy="741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2441" y="292484"/>
            <a:ext cx="1665170" cy="46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90471" y="4027581"/>
            <a:ext cx="251452" cy="320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2D9BCE8B-51F5-4FB3-AF64-546EB59BDAF5}"/>
              </a:ext>
            </a:extLst>
          </p:cNvPr>
          <p:cNvGrpSpPr/>
          <p:nvPr/>
        </p:nvGrpSpPr>
        <p:grpSpPr>
          <a:xfrm>
            <a:off x="951703" y="1589244"/>
            <a:ext cx="4482446" cy="442980"/>
            <a:chOff x="951703" y="1589244"/>
            <a:chExt cx="4084531" cy="442980"/>
          </a:xfrm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C7B316E3-068A-413D-BB1B-E2716CF0E56E}"/>
                </a:ext>
              </a:extLst>
            </p:cNvPr>
            <p:cNvSpPr/>
            <p:nvPr/>
          </p:nvSpPr>
          <p:spPr>
            <a:xfrm>
              <a:off x="951703" y="1589244"/>
              <a:ext cx="4084531" cy="442980"/>
            </a:xfrm>
            <a:prstGeom prst="roundRect">
              <a:avLst>
                <a:gd name="adj" fmla="val 50000"/>
              </a:avLst>
            </a:prstGeom>
            <a:solidFill>
              <a:srgbClr val="FE9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 err="1">
                  <a:latin typeface="Outfit Medium" pitchFamily="2" charset="0"/>
                </a:rPr>
                <a:t>Activity</a:t>
              </a:r>
              <a:r>
                <a:rPr lang="es-MX" sz="1600" dirty="0">
                  <a:latin typeface="Outfit Medium" pitchFamily="2" charset="0"/>
                </a:rPr>
                <a:t> </a:t>
              </a:r>
              <a:r>
                <a:rPr lang="es-MX" sz="1600" dirty="0" err="1">
                  <a:latin typeface="Outfit Medium" pitchFamily="2" charset="0"/>
                </a:rPr>
                <a:t>setup</a:t>
              </a:r>
              <a:endParaRPr lang="es-MX" sz="1600" dirty="0">
                <a:latin typeface="Outfit Medium" pitchFamily="2" charset="0"/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F0FE6D15-9647-4040-A3CC-01C76057A221}"/>
                </a:ext>
              </a:extLst>
            </p:cNvPr>
            <p:cNvSpPr/>
            <p:nvPr/>
          </p:nvSpPr>
          <p:spPr>
            <a:xfrm>
              <a:off x="1021796" y="1659644"/>
              <a:ext cx="275555" cy="302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rgbClr val="FE999D"/>
                  </a:solidFill>
                  <a:latin typeface="Outfit Medium" pitchFamily="2" charset="0"/>
                </a:rPr>
                <a:t>2</a:t>
              </a:r>
              <a:endParaRPr lang="es-CL" sz="1200" b="1" dirty="0">
                <a:solidFill>
                  <a:srgbClr val="FE999D"/>
                </a:solidFill>
                <a:latin typeface="Outfit Medium" pitchFamily="2" charset="0"/>
              </a:endParaRPr>
            </a:p>
          </p:txBody>
        </p:sp>
      </p:grpSp>
      <p:pic>
        <p:nvPicPr>
          <p:cNvPr id="2" name="Imagen 1">
            <a:hlinkClick r:id="rId12" action="ppaction://hlinksldjump"/>
            <a:extLst>
              <a:ext uri="{FF2B5EF4-FFF2-40B4-BE49-F238E27FC236}">
                <a16:creationId xmlns:a16="http://schemas.microsoft.com/office/drawing/2014/main" id="{4EEA6F04-8739-9734-242A-7D5697EA114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sp>
        <p:nvSpPr>
          <p:cNvPr id="53" name="Google Shape;170;p5"/>
          <p:cNvSpPr/>
          <p:nvPr/>
        </p:nvSpPr>
        <p:spPr>
          <a:xfrm>
            <a:off x="6186258" y="5350427"/>
            <a:ext cx="218114" cy="25101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Imagen 54" descr="Icono&#10;&#10;Descripción generada automáticamente">
            <a:extLst>
              <a:ext uri="{FF2B5EF4-FFF2-40B4-BE49-F238E27FC236}">
                <a16:creationId xmlns:a16="http://schemas.microsoft.com/office/drawing/2014/main" id="{B60CAACE-E4FC-F031-6B89-E15D139767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11315" y="4813602"/>
            <a:ext cx="913878" cy="13292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123F21-A8B8-C561-2EB9-8A03DEC29B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65437" y="4799127"/>
            <a:ext cx="913878" cy="1360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6303D4AA-BDF5-4B12-A692-71E4BF5A4DFA}"/>
              </a:ext>
            </a:extLst>
          </p:cNvPr>
          <p:cNvSpPr/>
          <p:nvPr/>
        </p:nvSpPr>
        <p:spPr>
          <a:xfrm>
            <a:off x="951704" y="2407571"/>
            <a:ext cx="10299718" cy="3950459"/>
          </a:xfrm>
          <a:prstGeom prst="roundRect">
            <a:avLst>
              <a:gd name="adj" fmla="val 8073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7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5034" y="123744"/>
            <a:ext cx="740124" cy="74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3751" y="122350"/>
            <a:ext cx="740124" cy="741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441" y="292484"/>
            <a:ext cx="1665170" cy="46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hlinkClick r:id="rId6" action="ppaction://hlinksldjump"/>
            <a:extLst>
              <a:ext uri="{FF2B5EF4-FFF2-40B4-BE49-F238E27FC236}">
                <a16:creationId xmlns:a16="http://schemas.microsoft.com/office/drawing/2014/main" id="{4FCEFE48-12E2-ED4A-D089-76125A44E3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BF76B9-BFEE-5F8D-E22E-DA34B8636B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3100" y="2638478"/>
            <a:ext cx="6993901" cy="3488645"/>
          </a:xfrm>
          <a:prstGeom prst="rect">
            <a:avLst/>
          </a:prstGeom>
        </p:spPr>
      </p:pic>
      <p:sp>
        <p:nvSpPr>
          <p:cNvPr id="62" name="Google Shape;121;p3"/>
          <p:cNvSpPr/>
          <p:nvPr/>
        </p:nvSpPr>
        <p:spPr>
          <a:xfrm>
            <a:off x="3994590" y="4103566"/>
            <a:ext cx="1844123" cy="25095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MX" sz="1050" dirty="0">
                <a:solidFill>
                  <a:schemeClr val="lt1"/>
                </a:solidFill>
                <a:latin typeface="Outfit Medium" pitchFamily="2" charset="0"/>
              </a:rPr>
              <a:t>Control </a:t>
            </a:r>
            <a:r>
              <a:rPr lang="es-MX" sz="1050" dirty="0" err="1">
                <a:solidFill>
                  <a:schemeClr val="lt1"/>
                </a:solidFill>
                <a:latin typeface="Outfit Medium" pitchFamily="2" charset="0"/>
              </a:rPr>
              <a:t>conditions</a:t>
            </a:r>
            <a:endParaRPr lang="es-MX" sz="1050" dirty="0">
              <a:solidFill>
                <a:schemeClr val="lt1"/>
              </a:solidFill>
              <a:latin typeface="Outfit Medium" pitchFamily="2" charset="0"/>
            </a:endParaRPr>
          </a:p>
        </p:txBody>
      </p:sp>
      <p:sp>
        <p:nvSpPr>
          <p:cNvPr id="64" name="Google Shape;121;p3"/>
          <p:cNvSpPr/>
          <p:nvPr/>
        </p:nvSpPr>
        <p:spPr>
          <a:xfrm>
            <a:off x="7522561" y="4131849"/>
            <a:ext cx="1844123" cy="25095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MX" sz="1050" dirty="0">
                <a:solidFill>
                  <a:schemeClr val="lt1"/>
                </a:solidFill>
                <a:latin typeface="Outfit Medium" pitchFamily="2" charset="0"/>
              </a:rPr>
              <a:t>Control </a:t>
            </a:r>
            <a:r>
              <a:rPr lang="es-MX" sz="1050" dirty="0" err="1">
                <a:solidFill>
                  <a:schemeClr val="lt1"/>
                </a:solidFill>
                <a:latin typeface="Outfit Medium" pitchFamily="2" charset="0"/>
              </a:rPr>
              <a:t>actions</a:t>
            </a:r>
            <a:endParaRPr lang="es-MX" sz="1050" dirty="0">
              <a:solidFill>
                <a:schemeClr val="lt1"/>
              </a:solidFill>
              <a:latin typeface="Outfit Medium" pitchFamily="2" charset="0"/>
            </a:endParaRPr>
          </a:p>
        </p:txBody>
      </p:sp>
      <p:sp>
        <p:nvSpPr>
          <p:cNvPr id="65" name="Google Shape;121;p3"/>
          <p:cNvSpPr/>
          <p:nvPr/>
        </p:nvSpPr>
        <p:spPr>
          <a:xfrm>
            <a:off x="7270253" y="2551035"/>
            <a:ext cx="1844123" cy="25095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MX" sz="1050" dirty="0" err="1">
                <a:solidFill>
                  <a:schemeClr val="lt1"/>
                </a:solidFill>
                <a:latin typeface="Outfit Medium" pitchFamily="2" charset="0"/>
              </a:rPr>
              <a:t>Connection</a:t>
            </a:r>
            <a:r>
              <a:rPr lang="es-MX" sz="1050" dirty="0">
                <a:solidFill>
                  <a:schemeClr val="lt1"/>
                </a:solidFill>
                <a:latin typeface="Outfit Medium" pitchFamily="2" charset="0"/>
              </a:rPr>
              <a:t> </a:t>
            </a:r>
            <a:r>
              <a:rPr lang="es-MX" sz="1050" dirty="0" err="1">
                <a:solidFill>
                  <a:schemeClr val="lt1"/>
                </a:solidFill>
                <a:latin typeface="Outfit Medium" pitchFamily="2" charset="0"/>
              </a:rPr>
              <a:t>keys</a:t>
            </a:r>
            <a:endParaRPr lang="es-MX" sz="1050" dirty="0">
              <a:solidFill>
                <a:schemeClr val="lt1"/>
              </a:solidFill>
              <a:latin typeface="Outfit Medium" pitchFamily="2" charset="0"/>
            </a:endParaRPr>
          </a:p>
        </p:txBody>
      </p:sp>
      <p:sp>
        <p:nvSpPr>
          <p:cNvPr id="66" name="Google Shape;121;p3"/>
          <p:cNvSpPr/>
          <p:nvPr/>
        </p:nvSpPr>
        <p:spPr>
          <a:xfrm>
            <a:off x="3662278" y="5530172"/>
            <a:ext cx="2321146" cy="26247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MX" sz="1050" dirty="0">
                <a:solidFill>
                  <a:schemeClr val="lt1"/>
                </a:solidFill>
                <a:latin typeface="Outfit Medium" pitchFamily="2" charset="0"/>
              </a:rPr>
              <a:t>Play </a:t>
            </a:r>
            <a:r>
              <a:rPr lang="es-MX" sz="1050" dirty="0" err="1">
                <a:solidFill>
                  <a:schemeClr val="lt1"/>
                </a:solidFill>
                <a:latin typeface="Outfit Medium" pitchFamily="2" charset="0"/>
              </a:rPr>
              <a:t>or</a:t>
            </a:r>
            <a:r>
              <a:rPr lang="es-MX" sz="1050" dirty="0">
                <a:solidFill>
                  <a:schemeClr val="lt1"/>
                </a:solidFill>
                <a:latin typeface="Outfit Medium" pitchFamily="2" charset="0"/>
              </a:rPr>
              <a:t> stop </a:t>
            </a:r>
            <a:r>
              <a:rPr lang="es-MX" sz="1050" dirty="0" err="1">
                <a:solidFill>
                  <a:schemeClr val="lt1"/>
                </a:solidFill>
                <a:latin typeface="Outfit Medium" pitchFamily="2" charset="0"/>
              </a:rPr>
              <a:t>keys</a:t>
            </a:r>
            <a:endParaRPr lang="es-MX" sz="1050" dirty="0">
              <a:solidFill>
                <a:schemeClr val="lt1"/>
              </a:solidFill>
              <a:latin typeface="Outfit Medium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C12234-3359-F21C-0B6F-EFE3C8E48E95}"/>
              </a:ext>
            </a:extLst>
          </p:cNvPr>
          <p:cNvSpPr txBox="1"/>
          <p:nvPr/>
        </p:nvSpPr>
        <p:spPr>
          <a:xfrm>
            <a:off x="941787" y="1964477"/>
            <a:ext cx="1051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Inside the main window you will find several sections with the necessary tools to make a control diagram.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6C8B848-46CE-52FC-1874-B14F27D1BAA5}"/>
              </a:ext>
            </a:extLst>
          </p:cNvPr>
          <p:cNvGrpSpPr/>
          <p:nvPr/>
        </p:nvGrpSpPr>
        <p:grpSpPr>
          <a:xfrm>
            <a:off x="865609" y="1386181"/>
            <a:ext cx="3554982" cy="442980"/>
            <a:chOff x="951704" y="1589244"/>
            <a:chExt cx="3270976" cy="442980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AE4A58B4-0AF7-AB90-5984-3B566E3A1BCE}"/>
                </a:ext>
              </a:extLst>
            </p:cNvPr>
            <p:cNvSpPr/>
            <p:nvPr/>
          </p:nvSpPr>
          <p:spPr>
            <a:xfrm>
              <a:off x="951704" y="1589244"/>
              <a:ext cx="3270976" cy="442980"/>
            </a:xfrm>
            <a:prstGeom prst="roundRect">
              <a:avLst>
                <a:gd name="adj" fmla="val 50000"/>
              </a:avLst>
            </a:prstGeom>
            <a:solidFill>
              <a:srgbClr val="EA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MX" sz="1600" dirty="0">
                  <a:latin typeface="Outfit Medium" pitchFamily="2" charset="0"/>
                </a:rPr>
                <a:t>Control </a:t>
              </a:r>
              <a:r>
                <a:rPr lang="es-MX" sz="1600" dirty="0" err="1">
                  <a:latin typeface="Outfit Medium" pitchFamily="2" charset="0"/>
                </a:rPr>
                <a:t>diagram</a:t>
              </a:r>
              <a:endParaRPr lang="es-MX" sz="1600" dirty="0">
                <a:latin typeface="Outfit Medium" pitchFamily="2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63FAA0D2-3F2A-DDF2-4E53-D69066C57619}"/>
                </a:ext>
              </a:extLst>
            </p:cNvPr>
            <p:cNvSpPr/>
            <p:nvPr/>
          </p:nvSpPr>
          <p:spPr>
            <a:xfrm>
              <a:off x="1021796" y="1659644"/>
              <a:ext cx="278241" cy="302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rgbClr val="EAA605"/>
                  </a:solidFill>
                  <a:latin typeface="Outfit Medium" pitchFamily="2" charset="0"/>
                </a:rPr>
                <a:t>3</a:t>
              </a:r>
              <a:endParaRPr lang="es-CL" sz="1200" b="1" dirty="0">
                <a:solidFill>
                  <a:srgbClr val="EAA605"/>
                </a:solidFill>
                <a:latin typeface="Outfit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20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6303D4AA-BDF5-4B12-A692-71E4BF5A4DFA}"/>
              </a:ext>
            </a:extLst>
          </p:cNvPr>
          <p:cNvSpPr/>
          <p:nvPr/>
        </p:nvSpPr>
        <p:spPr>
          <a:xfrm>
            <a:off x="865609" y="2407571"/>
            <a:ext cx="10315720" cy="3950459"/>
          </a:xfrm>
          <a:prstGeom prst="roundRect">
            <a:avLst>
              <a:gd name="adj" fmla="val 8073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7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5034" y="123744"/>
            <a:ext cx="740124" cy="74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3751" y="122350"/>
            <a:ext cx="740124" cy="741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441" y="292484"/>
            <a:ext cx="1665170" cy="46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hlinkClick r:id="rId6" action="ppaction://hlinksldjump"/>
            <a:extLst>
              <a:ext uri="{FF2B5EF4-FFF2-40B4-BE49-F238E27FC236}">
                <a16:creationId xmlns:a16="http://schemas.microsoft.com/office/drawing/2014/main" id="{4FCEFE48-12E2-ED4A-D089-76125A44E3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sp>
        <p:nvSpPr>
          <p:cNvPr id="17" name="Rectángulo: esquinas redondeadas 75">
            <a:extLst>
              <a:ext uri="{FF2B5EF4-FFF2-40B4-BE49-F238E27FC236}">
                <a16:creationId xmlns:a16="http://schemas.microsoft.com/office/drawing/2014/main" id="{332A6506-1D28-F089-7C28-F95A27E8DC50}"/>
              </a:ext>
            </a:extLst>
          </p:cNvPr>
          <p:cNvSpPr/>
          <p:nvPr/>
        </p:nvSpPr>
        <p:spPr>
          <a:xfrm>
            <a:off x="1682288" y="4656183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: esquinas redondeadas 76">
            <a:extLst>
              <a:ext uri="{FF2B5EF4-FFF2-40B4-BE49-F238E27FC236}">
                <a16:creationId xmlns:a16="http://schemas.microsoft.com/office/drawing/2014/main" id="{7978632F-9951-55D5-724B-54D8B09844F9}"/>
              </a:ext>
            </a:extLst>
          </p:cNvPr>
          <p:cNvSpPr/>
          <p:nvPr/>
        </p:nvSpPr>
        <p:spPr>
          <a:xfrm>
            <a:off x="1682288" y="4098896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: esquinas redondeadas 77">
            <a:extLst>
              <a:ext uri="{FF2B5EF4-FFF2-40B4-BE49-F238E27FC236}">
                <a16:creationId xmlns:a16="http://schemas.microsoft.com/office/drawing/2014/main" id="{5981FBD6-37DB-24F7-C5D7-19EDAC58CFF6}"/>
              </a:ext>
            </a:extLst>
          </p:cNvPr>
          <p:cNvSpPr/>
          <p:nvPr/>
        </p:nvSpPr>
        <p:spPr>
          <a:xfrm>
            <a:off x="1683616" y="5765006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: esquinas redondeadas 78">
            <a:extLst>
              <a:ext uri="{FF2B5EF4-FFF2-40B4-BE49-F238E27FC236}">
                <a16:creationId xmlns:a16="http://schemas.microsoft.com/office/drawing/2014/main" id="{EDBACC96-6A38-2A86-D5F3-CE94C29D2055}"/>
              </a:ext>
            </a:extLst>
          </p:cNvPr>
          <p:cNvSpPr/>
          <p:nvPr/>
        </p:nvSpPr>
        <p:spPr>
          <a:xfrm>
            <a:off x="1683616" y="5207719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: esquinas redondeadas 74">
            <a:extLst>
              <a:ext uri="{FF2B5EF4-FFF2-40B4-BE49-F238E27FC236}">
                <a16:creationId xmlns:a16="http://schemas.microsoft.com/office/drawing/2014/main" id="{FEA0B7E8-678A-C399-789C-F797640C6C1F}"/>
              </a:ext>
            </a:extLst>
          </p:cNvPr>
          <p:cNvSpPr/>
          <p:nvPr/>
        </p:nvSpPr>
        <p:spPr>
          <a:xfrm>
            <a:off x="1682288" y="3546482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: esquinas redondeadas 32">
            <a:extLst>
              <a:ext uri="{FF2B5EF4-FFF2-40B4-BE49-F238E27FC236}">
                <a16:creationId xmlns:a16="http://schemas.microsoft.com/office/drawing/2014/main" id="{23530D8D-CCFA-4A3A-806B-B967A949C968}"/>
              </a:ext>
            </a:extLst>
          </p:cNvPr>
          <p:cNvSpPr/>
          <p:nvPr/>
        </p:nvSpPr>
        <p:spPr>
          <a:xfrm>
            <a:off x="1682288" y="2989195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: esquinas redondeadas 75">
            <a:extLst>
              <a:ext uri="{FF2B5EF4-FFF2-40B4-BE49-F238E27FC236}">
                <a16:creationId xmlns:a16="http://schemas.microsoft.com/office/drawing/2014/main" id="{332A6506-1D28-F089-7C28-F95A27E8DC50}"/>
              </a:ext>
            </a:extLst>
          </p:cNvPr>
          <p:cNvSpPr/>
          <p:nvPr/>
        </p:nvSpPr>
        <p:spPr>
          <a:xfrm>
            <a:off x="6430480" y="4656183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: esquinas redondeadas 76">
            <a:extLst>
              <a:ext uri="{FF2B5EF4-FFF2-40B4-BE49-F238E27FC236}">
                <a16:creationId xmlns:a16="http://schemas.microsoft.com/office/drawing/2014/main" id="{7978632F-9951-55D5-724B-54D8B09844F9}"/>
              </a:ext>
            </a:extLst>
          </p:cNvPr>
          <p:cNvSpPr/>
          <p:nvPr/>
        </p:nvSpPr>
        <p:spPr>
          <a:xfrm>
            <a:off x="6430480" y="4098896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: esquinas redondeadas 77">
            <a:extLst>
              <a:ext uri="{FF2B5EF4-FFF2-40B4-BE49-F238E27FC236}">
                <a16:creationId xmlns:a16="http://schemas.microsoft.com/office/drawing/2014/main" id="{5981FBD6-37DB-24F7-C5D7-19EDAC58CFF6}"/>
              </a:ext>
            </a:extLst>
          </p:cNvPr>
          <p:cNvSpPr/>
          <p:nvPr/>
        </p:nvSpPr>
        <p:spPr>
          <a:xfrm>
            <a:off x="6431808" y="5765006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: esquinas redondeadas 78">
            <a:extLst>
              <a:ext uri="{FF2B5EF4-FFF2-40B4-BE49-F238E27FC236}">
                <a16:creationId xmlns:a16="http://schemas.microsoft.com/office/drawing/2014/main" id="{EDBACC96-6A38-2A86-D5F3-CE94C29D2055}"/>
              </a:ext>
            </a:extLst>
          </p:cNvPr>
          <p:cNvSpPr/>
          <p:nvPr/>
        </p:nvSpPr>
        <p:spPr>
          <a:xfrm>
            <a:off x="6431808" y="5207719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Rectángulo: esquinas redondeadas 74">
            <a:extLst>
              <a:ext uri="{FF2B5EF4-FFF2-40B4-BE49-F238E27FC236}">
                <a16:creationId xmlns:a16="http://schemas.microsoft.com/office/drawing/2014/main" id="{FEA0B7E8-678A-C399-789C-F797640C6C1F}"/>
              </a:ext>
            </a:extLst>
          </p:cNvPr>
          <p:cNvSpPr/>
          <p:nvPr/>
        </p:nvSpPr>
        <p:spPr>
          <a:xfrm>
            <a:off x="6430480" y="3546482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: esquinas redondeadas 32">
            <a:extLst>
              <a:ext uri="{FF2B5EF4-FFF2-40B4-BE49-F238E27FC236}">
                <a16:creationId xmlns:a16="http://schemas.microsoft.com/office/drawing/2014/main" id="{23530D8D-CCFA-4A3A-806B-B967A949C968}"/>
              </a:ext>
            </a:extLst>
          </p:cNvPr>
          <p:cNvSpPr/>
          <p:nvPr/>
        </p:nvSpPr>
        <p:spPr>
          <a:xfrm>
            <a:off x="6430480" y="2989195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3144478" y="3623547"/>
            <a:ext cx="271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select and display the list of sensors to be used in the control diagram.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3423616" y="3068567"/>
            <a:ext cx="252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Work block for setting sensors, conditions and control logics.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2417813" y="4238456"/>
            <a:ext cx="31582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set “greater than” condition </a:t>
            </a:r>
            <a:r>
              <a:rPr lang="en-IL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for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 a defined sensor</a:t>
            </a:r>
            <a:r>
              <a:rPr lang="en-IL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 level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2429202" y="4783599"/>
            <a:ext cx="3105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set “less than” condition </a:t>
            </a:r>
            <a:r>
              <a:rPr lang="en-IL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for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 a defined sensor</a:t>
            </a:r>
            <a:r>
              <a:rPr lang="en-IL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 level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.</a:t>
            </a:r>
            <a:endParaRPr lang="es-ES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2417813" y="5282275"/>
            <a:ext cx="309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set a condition within a range of values of a the defined sensor.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2417813" y="5788602"/>
            <a:ext cx="25211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set a condition when detecting a Low to High change</a:t>
            </a:r>
            <a:r>
              <a:rPr lang="en-IL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,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 crossing a predefined level of the selected sensor.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7386366" y="2990753"/>
            <a:ext cx="29174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set a condition when detecting a High to Low change crossing a predefined level of the selected sensor.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7386366" y="3634874"/>
            <a:ext cx="2917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A cell for setting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 </a:t>
            </a:r>
            <a:r>
              <a:rPr lang="en-IL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the 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sensor value in the condition.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7386366" y="4142375"/>
            <a:ext cx="31699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When using 2 conditions, this OR operand indicates that if one of the condition is fulfilled - the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Xploris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 will execute the Control action.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7386366" y="5355697"/>
            <a:ext cx="2917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add another control condition.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7386366" y="5896764"/>
            <a:ext cx="2917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clear a Control condition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7386366" y="4671035"/>
            <a:ext cx="3304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When using 2 conditions, this AND operand indicates that ALL conditions must fulfill - in order for the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Xploris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 to execute the Control action.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55" name="Google Shape;121;p3"/>
          <p:cNvSpPr/>
          <p:nvPr/>
        </p:nvSpPr>
        <p:spPr>
          <a:xfrm>
            <a:off x="1682286" y="2552207"/>
            <a:ext cx="1844123" cy="25095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MX" sz="1050" dirty="0">
                <a:solidFill>
                  <a:schemeClr val="lt1"/>
                </a:solidFill>
                <a:latin typeface="Outfit Medium" pitchFamily="2" charset="0"/>
              </a:rPr>
              <a:t>Control </a:t>
            </a:r>
            <a:r>
              <a:rPr lang="es-MX" sz="1050" dirty="0" err="1">
                <a:solidFill>
                  <a:schemeClr val="lt1"/>
                </a:solidFill>
                <a:latin typeface="Outfit Medium" pitchFamily="2" charset="0"/>
              </a:rPr>
              <a:t>conditions</a:t>
            </a:r>
            <a:endParaRPr lang="es-MX" sz="1050" dirty="0">
              <a:solidFill>
                <a:schemeClr val="lt1"/>
              </a:solidFill>
              <a:latin typeface="Outfit Medium" pitchFamily="2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DC1DE90-8012-BAA1-1922-04299C55355C}"/>
              </a:ext>
            </a:extLst>
          </p:cNvPr>
          <p:cNvGrpSpPr/>
          <p:nvPr/>
        </p:nvGrpSpPr>
        <p:grpSpPr>
          <a:xfrm>
            <a:off x="865609" y="1386181"/>
            <a:ext cx="3554982" cy="442980"/>
            <a:chOff x="951704" y="1589244"/>
            <a:chExt cx="3270976" cy="442980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B7E95DB3-C948-4809-A769-61D68E62C3DF}"/>
                </a:ext>
              </a:extLst>
            </p:cNvPr>
            <p:cNvSpPr/>
            <p:nvPr/>
          </p:nvSpPr>
          <p:spPr>
            <a:xfrm>
              <a:off x="951704" y="1589244"/>
              <a:ext cx="3270976" cy="442980"/>
            </a:xfrm>
            <a:prstGeom prst="roundRect">
              <a:avLst>
                <a:gd name="adj" fmla="val 50000"/>
              </a:avLst>
            </a:prstGeom>
            <a:solidFill>
              <a:srgbClr val="EA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MX" sz="1600" dirty="0">
                  <a:latin typeface="Outfit Medium" pitchFamily="2" charset="0"/>
                </a:rPr>
                <a:t>Control </a:t>
              </a:r>
              <a:r>
                <a:rPr lang="es-MX" sz="1600" dirty="0" err="1">
                  <a:latin typeface="Outfit Medium" pitchFamily="2" charset="0"/>
                </a:rPr>
                <a:t>diagram</a:t>
              </a:r>
              <a:endParaRPr lang="es-MX" sz="1600" dirty="0">
                <a:latin typeface="Outfit Medium" pitchFamily="2" charset="0"/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D46F004B-4DAD-AC94-9F26-58DF4A8A7994}"/>
                </a:ext>
              </a:extLst>
            </p:cNvPr>
            <p:cNvSpPr/>
            <p:nvPr/>
          </p:nvSpPr>
          <p:spPr>
            <a:xfrm>
              <a:off x="1021796" y="1659644"/>
              <a:ext cx="278241" cy="302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rgbClr val="EAA605"/>
                  </a:solidFill>
                  <a:latin typeface="Outfit Medium" pitchFamily="2" charset="0"/>
                </a:rPr>
                <a:t>3</a:t>
              </a:r>
              <a:endParaRPr lang="es-CL" sz="1200" b="1" dirty="0">
                <a:solidFill>
                  <a:srgbClr val="EAA605"/>
                </a:solidFill>
                <a:latin typeface="Outfit Medium" pitchFamily="2" charset="0"/>
              </a:endParaRPr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F06303-9C32-5390-A7F9-E80322F87BE9}"/>
              </a:ext>
            </a:extLst>
          </p:cNvPr>
          <p:cNvSpPr txBox="1"/>
          <p:nvPr/>
        </p:nvSpPr>
        <p:spPr>
          <a:xfrm>
            <a:off x="865609" y="1964477"/>
            <a:ext cx="10593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The Control window is divided to two sections: Condition and Action. Below we describe the varies </a:t>
            </a:r>
            <a:r>
              <a:rPr lang="en-IL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conditions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.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pic>
        <p:nvPicPr>
          <p:cNvPr id="36" name="Imagen 35" descr="Imagen que contiene Texto&#10;&#10;Descripción generada automáticamente">
            <a:extLst>
              <a:ext uri="{FF2B5EF4-FFF2-40B4-BE49-F238E27FC236}">
                <a16:creationId xmlns:a16="http://schemas.microsoft.com/office/drawing/2014/main" id="{72CF1186-4EDF-605C-5F56-4E503133A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6451" y="5234212"/>
            <a:ext cx="448305" cy="450150"/>
          </a:xfrm>
          <a:prstGeom prst="rect">
            <a:avLst/>
          </a:prstGeom>
        </p:spPr>
      </p:pic>
      <p:pic>
        <p:nvPicPr>
          <p:cNvPr id="38" name="Imagen 37" descr="Logotipo&#10;&#10;Descripción generada automáticamente">
            <a:extLst>
              <a:ext uri="{FF2B5EF4-FFF2-40B4-BE49-F238E27FC236}">
                <a16:creationId xmlns:a16="http://schemas.microsoft.com/office/drawing/2014/main" id="{BCA7DE12-623B-77B8-9F07-07EF9493D3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067" y="4770459"/>
            <a:ext cx="667072" cy="287265"/>
          </a:xfrm>
          <a:prstGeom prst="rect">
            <a:avLst/>
          </a:prstGeom>
        </p:spPr>
      </p:pic>
      <p:pic>
        <p:nvPicPr>
          <p:cNvPr id="40" name="Imagen 39" descr="Icono&#10;&#10;Descripción generada automáticamente">
            <a:extLst>
              <a:ext uri="{FF2B5EF4-FFF2-40B4-BE49-F238E27FC236}">
                <a16:creationId xmlns:a16="http://schemas.microsoft.com/office/drawing/2014/main" id="{465ED426-1263-7A64-7BEE-D6E021F064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0446" y="4216886"/>
            <a:ext cx="580314" cy="289193"/>
          </a:xfrm>
          <a:prstGeom prst="rect">
            <a:avLst/>
          </a:prstGeom>
        </p:spPr>
      </p:pic>
      <p:pic>
        <p:nvPicPr>
          <p:cNvPr id="42" name="Imagen 4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06578D0-900E-FA80-862D-38973271A9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7827" y="3600032"/>
            <a:ext cx="705553" cy="392764"/>
          </a:xfrm>
          <a:prstGeom prst="rect">
            <a:avLst/>
          </a:prstGeom>
        </p:spPr>
      </p:pic>
      <p:pic>
        <p:nvPicPr>
          <p:cNvPr id="58" name="Imagen 57" descr="Icono&#10;&#10;Descripción generada automáticamente">
            <a:extLst>
              <a:ext uri="{FF2B5EF4-FFF2-40B4-BE49-F238E27FC236}">
                <a16:creationId xmlns:a16="http://schemas.microsoft.com/office/drawing/2014/main" id="{3E8954D0-1E43-7B65-C059-E986F3629C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41147" y="5744165"/>
            <a:ext cx="578912" cy="578912"/>
          </a:xfrm>
          <a:prstGeom prst="rect">
            <a:avLst/>
          </a:prstGeom>
        </p:spPr>
      </p:pic>
      <p:pic>
        <p:nvPicPr>
          <p:cNvPr id="60" name="Imagen 59" descr="Icono&#10;&#10;Descripción generada automáticamente">
            <a:extLst>
              <a:ext uri="{FF2B5EF4-FFF2-40B4-BE49-F238E27FC236}">
                <a16:creationId xmlns:a16="http://schemas.microsoft.com/office/drawing/2014/main" id="{644C0967-C68D-C733-9B20-3F364354CA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6451" y="2999441"/>
            <a:ext cx="448304" cy="448304"/>
          </a:xfrm>
          <a:prstGeom prst="rect">
            <a:avLst/>
          </a:prstGeom>
        </p:spPr>
      </p:pic>
      <p:pic>
        <p:nvPicPr>
          <p:cNvPr id="62" name="Imagen 61" descr="Icono&#10;&#10;Descripción generada automáticamente">
            <a:extLst>
              <a:ext uri="{FF2B5EF4-FFF2-40B4-BE49-F238E27FC236}">
                <a16:creationId xmlns:a16="http://schemas.microsoft.com/office/drawing/2014/main" id="{3109F7B4-DCB6-F3FA-1914-0C11F60B50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7788" y="5794947"/>
            <a:ext cx="448304" cy="450069"/>
          </a:xfrm>
          <a:prstGeom prst="rect">
            <a:avLst/>
          </a:prstGeom>
        </p:spPr>
      </p:pic>
      <p:pic>
        <p:nvPicPr>
          <p:cNvPr id="192" name="Imagen 191" descr="Icono&#10;&#10;Descripción generada automáticamente">
            <a:extLst>
              <a:ext uri="{FF2B5EF4-FFF2-40B4-BE49-F238E27FC236}">
                <a16:creationId xmlns:a16="http://schemas.microsoft.com/office/drawing/2014/main" id="{9BB9316D-72AE-2D52-D211-C6E196CD0F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56906" y="5238729"/>
            <a:ext cx="450069" cy="448304"/>
          </a:xfrm>
          <a:prstGeom prst="rect">
            <a:avLst/>
          </a:prstGeom>
        </p:spPr>
      </p:pic>
      <p:pic>
        <p:nvPicPr>
          <p:cNvPr id="194" name="Imagen 193" descr="Icono&#10;&#10;Descripción generada automáticamente">
            <a:extLst>
              <a:ext uri="{FF2B5EF4-FFF2-40B4-BE49-F238E27FC236}">
                <a16:creationId xmlns:a16="http://schemas.microsoft.com/office/drawing/2014/main" id="{3BB6E504-1284-DF56-6D0B-7190C17905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56906" y="4680189"/>
            <a:ext cx="450069" cy="448304"/>
          </a:xfrm>
          <a:prstGeom prst="rect">
            <a:avLst/>
          </a:prstGeom>
        </p:spPr>
      </p:pic>
      <p:pic>
        <p:nvPicPr>
          <p:cNvPr id="196" name="Imagen 195" descr="Icono&#10;&#10;Descripción generada automáticamente">
            <a:extLst>
              <a:ext uri="{FF2B5EF4-FFF2-40B4-BE49-F238E27FC236}">
                <a16:creationId xmlns:a16="http://schemas.microsoft.com/office/drawing/2014/main" id="{01DE5BBB-4D74-9C45-7590-7539FCA2AEA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56906" y="4142375"/>
            <a:ext cx="450069" cy="450069"/>
          </a:xfrm>
          <a:prstGeom prst="rect">
            <a:avLst/>
          </a:prstGeom>
        </p:spPr>
      </p:pic>
      <p:pic>
        <p:nvPicPr>
          <p:cNvPr id="198" name="Imagen 197" descr="Forma, Rectángulo&#10;&#10;Descripción generada automáticamente">
            <a:extLst>
              <a:ext uri="{FF2B5EF4-FFF2-40B4-BE49-F238E27FC236}">
                <a16:creationId xmlns:a16="http://schemas.microsoft.com/office/drawing/2014/main" id="{BD71E7B8-1AEC-1541-CC9C-7523F9A37F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4589" y="3034360"/>
            <a:ext cx="1596741" cy="456211"/>
          </a:xfrm>
          <a:prstGeom prst="rect">
            <a:avLst/>
          </a:prstGeom>
        </p:spPr>
      </p:pic>
      <p:pic>
        <p:nvPicPr>
          <p:cNvPr id="200" name="Imagen 199" descr="Forma&#10;&#10;Descripción generada automáticamente">
            <a:extLst>
              <a:ext uri="{FF2B5EF4-FFF2-40B4-BE49-F238E27FC236}">
                <a16:creationId xmlns:a16="http://schemas.microsoft.com/office/drawing/2014/main" id="{0BA653C0-FBDD-9688-5C3F-3FE017FAEB7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03851" y="3601820"/>
            <a:ext cx="1340626" cy="4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8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45279533-CD59-31D8-B8BE-6C6C567CFDA9}"/>
              </a:ext>
            </a:extLst>
          </p:cNvPr>
          <p:cNvSpPr/>
          <p:nvPr/>
        </p:nvSpPr>
        <p:spPr>
          <a:xfrm>
            <a:off x="865609" y="2407571"/>
            <a:ext cx="10315720" cy="3950459"/>
          </a:xfrm>
          <a:prstGeom prst="roundRect">
            <a:avLst>
              <a:gd name="adj" fmla="val 8073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7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5034" y="123744"/>
            <a:ext cx="740124" cy="74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3751" y="122350"/>
            <a:ext cx="740124" cy="741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441" y="292484"/>
            <a:ext cx="1665170" cy="46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hlinkClick r:id="rId6" action="ppaction://hlinksldjump"/>
            <a:extLst>
              <a:ext uri="{FF2B5EF4-FFF2-40B4-BE49-F238E27FC236}">
                <a16:creationId xmlns:a16="http://schemas.microsoft.com/office/drawing/2014/main" id="{4FCEFE48-12E2-ED4A-D089-76125A44E3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sp>
        <p:nvSpPr>
          <p:cNvPr id="17" name="Rectángulo: esquinas redondeadas 75">
            <a:extLst>
              <a:ext uri="{FF2B5EF4-FFF2-40B4-BE49-F238E27FC236}">
                <a16:creationId xmlns:a16="http://schemas.microsoft.com/office/drawing/2014/main" id="{332A6506-1D28-F089-7C28-F95A27E8DC50}"/>
              </a:ext>
            </a:extLst>
          </p:cNvPr>
          <p:cNvSpPr/>
          <p:nvPr/>
        </p:nvSpPr>
        <p:spPr>
          <a:xfrm>
            <a:off x="1682288" y="4505114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: esquinas redondeadas 76">
            <a:extLst>
              <a:ext uri="{FF2B5EF4-FFF2-40B4-BE49-F238E27FC236}">
                <a16:creationId xmlns:a16="http://schemas.microsoft.com/office/drawing/2014/main" id="{7978632F-9951-55D5-724B-54D8B09844F9}"/>
              </a:ext>
            </a:extLst>
          </p:cNvPr>
          <p:cNvSpPr/>
          <p:nvPr/>
        </p:nvSpPr>
        <p:spPr>
          <a:xfrm>
            <a:off x="1682288" y="3947827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: esquinas redondeadas 77">
            <a:extLst>
              <a:ext uri="{FF2B5EF4-FFF2-40B4-BE49-F238E27FC236}">
                <a16:creationId xmlns:a16="http://schemas.microsoft.com/office/drawing/2014/main" id="{5981FBD6-37DB-24F7-C5D7-19EDAC58CFF6}"/>
              </a:ext>
            </a:extLst>
          </p:cNvPr>
          <p:cNvSpPr/>
          <p:nvPr/>
        </p:nvSpPr>
        <p:spPr>
          <a:xfrm>
            <a:off x="1683616" y="5613937"/>
            <a:ext cx="4286250" cy="6247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: esquinas redondeadas 78">
            <a:extLst>
              <a:ext uri="{FF2B5EF4-FFF2-40B4-BE49-F238E27FC236}">
                <a16:creationId xmlns:a16="http://schemas.microsoft.com/office/drawing/2014/main" id="{EDBACC96-6A38-2A86-D5F3-CE94C29D2055}"/>
              </a:ext>
            </a:extLst>
          </p:cNvPr>
          <p:cNvSpPr/>
          <p:nvPr/>
        </p:nvSpPr>
        <p:spPr>
          <a:xfrm>
            <a:off x="1683616" y="5056650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: esquinas redondeadas 74">
            <a:extLst>
              <a:ext uri="{FF2B5EF4-FFF2-40B4-BE49-F238E27FC236}">
                <a16:creationId xmlns:a16="http://schemas.microsoft.com/office/drawing/2014/main" id="{FEA0B7E8-678A-C399-789C-F797640C6C1F}"/>
              </a:ext>
            </a:extLst>
          </p:cNvPr>
          <p:cNvSpPr/>
          <p:nvPr/>
        </p:nvSpPr>
        <p:spPr>
          <a:xfrm>
            <a:off x="1682288" y="3395413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: esquinas redondeadas 32">
            <a:extLst>
              <a:ext uri="{FF2B5EF4-FFF2-40B4-BE49-F238E27FC236}">
                <a16:creationId xmlns:a16="http://schemas.microsoft.com/office/drawing/2014/main" id="{23530D8D-CCFA-4A3A-806B-B967A949C968}"/>
              </a:ext>
            </a:extLst>
          </p:cNvPr>
          <p:cNvSpPr/>
          <p:nvPr/>
        </p:nvSpPr>
        <p:spPr>
          <a:xfrm>
            <a:off x="1682288" y="2838126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: esquinas redondeadas 75">
            <a:extLst>
              <a:ext uri="{FF2B5EF4-FFF2-40B4-BE49-F238E27FC236}">
                <a16:creationId xmlns:a16="http://schemas.microsoft.com/office/drawing/2014/main" id="{332A6506-1D28-F089-7C28-F95A27E8DC50}"/>
              </a:ext>
            </a:extLst>
          </p:cNvPr>
          <p:cNvSpPr/>
          <p:nvPr/>
        </p:nvSpPr>
        <p:spPr>
          <a:xfrm>
            <a:off x="6430480" y="4608480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: esquinas redondeadas 76">
            <a:extLst>
              <a:ext uri="{FF2B5EF4-FFF2-40B4-BE49-F238E27FC236}">
                <a16:creationId xmlns:a16="http://schemas.microsoft.com/office/drawing/2014/main" id="{7978632F-9951-55D5-724B-54D8B09844F9}"/>
              </a:ext>
            </a:extLst>
          </p:cNvPr>
          <p:cNvSpPr/>
          <p:nvPr/>
        </p:nvSpPr>
        <p:spPr>
          <a:xfrm>
            <a:off x="6430480" y="4051193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: esquinas redondeadas 77">
            <a:extLst>
              <a:ext uri="{FF2B5EF4-FFF2-40B4-BE49-F238E27FC236}">
                <a16:creationId xmlns:a16="http://schemas.microsoft.com/office/drawing/2014/main" id="{5981FBD6-37DB-24F7-C5D7-19EDAC58CFF6}"/>
              </a:ext>
            </a:extLst>
          </p:cNvPr>
          <p:cNvSpPr/>
          <p:nvPr/>
        </p:nvSpPr>
        <p:spPr>
          <a:xfrm>
            <a:off x="6431808" y="5717303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: esquinas redondeadas 78">
            <a:extLst>
              <a:ext uri="{FF2B5EF4-FFF2-40B4-BE49-F238E27FC236}">
                <a16:creationId xmlns:a16="http://schemas.microsoft.com/office/drawing/2014/main" id="{EDBACC96-6A38-2A86-D5F3-CE94C29D2055}"/>
              </a:ext>
            </a:extLst>
          </p:cNvPr>
          <p:cNvSpPr/>
          <p:nvPr/>
        </p:nvSpPr>
        <p:spPr>
          <a:xfrm>
            <a:off x="6431808" y="5160016"/>
            <a:ext cx="4286250" cy="5099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Rectángulo: esquinas redondeadas 74">
            <a:extLst>
              <a:ext uri="{FF2B5EF4-FFF2-40B4-BE49-F238E27FC236}">
                <a16:creationId xmlns:a16="http://schemas.microsoft.com/office/drawing/2014/main" id="{FEA0B7E8-678A-C399-789C-F797640C6C1F}"/>
              </a:ext>
            </a:extLst>
          </p:cNvPr>
          <p:cNvSpPr/>
          <p:nvPr/>
        </p:nvSpPr>
        <p:spPr>
          <a:xfrm>
            <a:off x="6430480" y="3498779"/>
            <a:ext cx="4286250" cy="5099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: esquinas redondeadas 32">
            <a:extLst>
              <a:ext uri="{FF2B5EF4-FFF2-40B4-BE49-F238E27FC236}">
                <a16:creationId xmlns:a16="http://schemas.microsoft.com/office/drawing/2014/main" id="{23530D8D-CCFA-4A3A-806B-B967A949C968}"/>
              </a:ext>
            </a:extLst>
          </p:cNvPr>
          <p:cNvSpPr/>
          <p:nvPr/>
        </p:nvSpPr>
        <p:spPr>
          <a:xfrm>
            <a:off x="6430480" y="2838126"/>
            <a:ext cx="4286250" cy="6225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3127799" y="3470868"/>
            <a:ext cx="278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select and display the list of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Xploris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 outputs for the control diagram.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3440545" y="2917498"/>
            <a:ext cx="252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Work block for setting the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Xploris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 outputs.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2592343" y="4018137"/>
            <a:ext cx="327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select the left contact of the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Xploris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 that can be configured to be opened or closed.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2592343" y="5123526"/>
            <a:ext cx="327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set the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Xploris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 “Display” to control animations frames and speed.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2592343" y="5740555"/>
            <a:ext cx="326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select the left servo motor port and control the servo angle and speed.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7761844" y="3566426"/>
            <a:ext cx="291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select the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Xploris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 speaker, produce sound tones and control the sound volume.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7761844" y="4101692"/>
            <a:ext cx="259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deliver a 5V voltage activation to the left port of the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Xploris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7761844" y="5290602"/>
            <a:ext cx="27091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add another control action.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7761844" y="5856863"/>
            <a:ext cx="2917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delete a control action.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55" name="Google Shape;121;p3"/>
          <p:cNvSpPr/>
          <p:nvPr/>
        </p:nvSpPr>
        <p:spPr>
          <a:xfrm>
            <a:off x="1682288" y="2491107"/>
            <a:ext cx="1844123" cy="25095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MX" sz="1050" dirty="0">
                <a:solidFill>
                  <a:schemeClr val="lt1"/>
                </a:solidFill>
                <a:latin typeface="Outfit Medium" pitchFamily="2" charset="0"/>
              </a:rPr>
              <a:t>Control </a:t>
            </a:r>
            <a:r>
              <a:rPr lang="es-MX" sz="1050" dirty="0" err="1">
                <a:solidFill>
                  <a:schemeClr val="lt1"/>
                </a:solidFill>
                <a:latin typeface="Outfit Medium" pitchFamily="2" charset="0"/>
              </a:rPr>
              <a:t>actions</a:t>
            </a:r>
            <a:endParaRPr sz="1050" dirty="0">
              <a:solidFill>
                <a:schemeClr val="lt1"/>
              </a:solidFill>
              <a:latin typeface="Outfit Medium" pitchFamily="2" charset="0"/>
              <a:sym typeface="Arial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2592343" y="4581573"/>
            <a:ext cx="327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select the right contact of the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Xploris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 that can be configured to be opened or closed.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7761844" y="2971434"/>
            <a:ext cx="28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select the right servo motor port control the servo angle and speed.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661E16E-9704-42C9-A65C-27C325D3A418}"/>
              </a:ext>
            </a:extLst>
          </p:cNvPr>
          <p:cNvSpPr txBox="1"/>
          <p:nvPr/>
        </p:nvSpPr>
        <p:spPr>
          <a:xfrm>
            <a:off x="7761844" y="4682945"/>
            <a:ext cx="259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Key to deliver a 5V voltage activation to the right port of the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Xploris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.</a:t>
            </a:r>
            <a:endParaRPr lang="es-CL" sz="9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6DA1B62C-0D70-C5DC-59B7-536B71C416EE}"/>
              </a:ext>
            </a:extLst>
          </p:cNvPr>
          <p:cNvGrpSpPr/>
          <p:nvPr/>
        </p:nvGrpSpPr>
        <p:grpSpPr>
          <a:xfrm>
            <a:off x="865609" y="1386181"/>
            <a:ext cx="3554982" cy="442980"/>
            <a:chOff x="951704" y="1589244"/>
            <a:chExt cx="3270976" cy="442980"/>
          </a:xfrm>
        </p:grpSpPr>
        <p:sp>
          <p:nvSpPr>
            <p:cNvPr id="69" name="Rectángulo: esquinas redondeadas 68">
              <a:extLst>
                <a:ext uri="{FF2B5EF4-FFF2-40B4-BE49-F238E27FC236}">
                  <a16:creationId xmlns:a16="http://schemas.microsoft.com/office/drawing/2014/main" id="{7BDF4BEC-179B-BA98-B114-D5B5AE45BF97}"/>
                </a:ext>
              </a:extLst>
            </p:cNvPr>
            <p:cNvSpPr/>
            <p:nvPr/>
          </p:nvSpPr>
          <p:spPr>
            <a:xfrm>
              <a:off x="951704" y="1589244"/>
              <a:ext cx="3270976" cy="442980"/>
            </a:xfrm>
            <a:prstGeom prst="roundRect">
              <a:avLst>
                <a:gd name="adj" fmla="val 50000"/>
              </a:avLst>
            </a:prstGeom>
            <a:solidFill>
              <a:srgbClr val="EAA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MX" sz="1600" dirty="0">
                  <a:latin typeface="Outfit Medium" pitchFamily="2" charset="0"/>
                </a:rPr>
                <a:t>Control </a:t>
              </a:r>
              <a:r>
                <a:rPr lang="es-MX" sz="1600" dirty="0" err="1">
                  <a:latin typeface="Outfit Medium" pitchFamily="2" charset="0"/>
                </a:rPr>
                <a:t>diagram</a:t>
              </a:r>
              <a:endParaRPr lang="es-MX" sz="1600" dirty="0">
                <a:latin typeface="Outfit Medium" pitchFamily="2" charset="0"/>
              </a:endParaRPr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516C29A3-F1FC-66E9-717D-CE3A262BF1CB}"/>
                </a:ext>
              </a:extLst>
            </p:cNvPr>
            <p:cNvSpPr/>
            <p:nvPr/>
          </p:nvSpPr>
          <p:spPr>
            <a:xfrm>
              <a:off x="1021796" y="1659644"/>
              <a:ext cx="278241" cy="302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rgbClr val="EAA605"/>
                  </a:solidFill>
                  <a:latin typeface="Outfit Medium" pitchFamily="2" charset="0"/>
                </a:rPr>
                <a:t>3</a:t>
              </a:r>
              <a:endParaRPr lang="es-CL" sz="1200" b="1" dirty="0">
                <a:solidFill>
                  <a:srgbClr val="EAA605"/>
                </a:solidFill>
                <a:latin typeface="Outfit Medium" pitchFamily="2" charset="0"/>
              </a:endParaRPr>
            </a:p>
          </p:txBody>
        </p: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929711EF-5C10-BB3A-EAE2-47B9968CC292}"/>
              </a:ext>
            </a:extLst>
          </p:cNvPr>
          <p:cNvSpPr txBox="1"/>
          <p:nvPr/>
        </p:nvSpPr>
        <p:spPr>
          <a:xfrm>
            <a:off x="865609" y="1964477"/>
            <a:ext cx="10593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utfit" pitchFamily="2" charset="0"/>
              </a:rPr>
              <a:t>The Control window is divided to two sections: Condition and Action. Below we describe the varies actions.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  <a:latin typeface="Outfit" pitchFamily="2" charset="0"/>
            </a:endParaRPr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73512F4B-F407-BD79-2036-FBAFA1F8D8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9311" y="5183137"/>
            <a:ext cx="448305" cy="450150"/>
          </a:xfrm>
          <a:prstGeom prst="rect">
            <a:avLst/>
          </a:prstGeom>
        </p:spPr>
      </p:pic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45549F95-EFBD-7777-1EA7-FC350FF4FA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2143" y="5714631"/>
            <a:ext cx="578912" cy="578912"/>
          </a:xfrm>
          <a:prstGeom prst="rect">
            <a:avLst/>
          </a:prstGeom>
        </p:spPr>
      </p:pic>
      <p:pic>
        <p:nvPicPr>
          <p:cNvPr id="6" name="Imagen 5" descr="Forma, Rectángulo&#10;&#10;Descripción generada automáticamente">
            <a:extLst>
              <a:ext uri="{FF2B5EF4-FFF2-40B4-BE49-F238E27FC236}">
                <a16:creationId xmlns:a16="http://schemas.microsoft.com/office/drawing/2014/main" id="{84726E9E-75F1-1A52-420D-57C40FAB3E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1668" y="2909134"/>
            <a:ext cx="1542519" cy="440720"/>
          </a:xfrm>
          <a:prstGeom prst="rect">
            <a:avLst/>
          </a:prstGeom>
        </p:spPr>
      </p:pic>
      <p:pic>
        <p:nvPicPr>
          <p:cNvPr id="8" name="Imagen 7" descr="Imagen que contiene texto, señal, firmar, reloj&#10;&#10;Descripción generada automáticamente">
            <a:extLst>
              <a:ext uri="{FF2B5EF4-FFF2-40B4-BE49-F238E27FC236}">
                <a16:creationId xmlns:a16="http://schemas.microsoft.com/office/drawing/2014/main" id="{1FAB49AD-B401-63D3-1FE7-EE7FF0C012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5956" y="4625948"/>
            <a:ext cx="475015" cy="475015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7FA5BBC6-5E98-75DE-C6EE-D52EC719AF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1759" y="3940652"/>
            <a:ext cx="512425" cy="512425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6F37B8F6-B4B1-4D83-CC66-672390CD10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2182" y="4517337"/>
            <a:ext cx="491578" cy="491578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060E29E5-BE0D-3250-F278-9000A5128C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2512" y="5047868"/>
            <a:ext cx="550919" cy="550919"/>
          </a:xfrm>
          <a:prstGeom prst="rect">
            <a:avLst/>
          </a:prstGeom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D9977394-4FE6-9ED8-935C-372B3C4EA0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18221" y="5603837"/>
            <a:ext cx="619501" cy="619501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id="{020858B2-2FBC-F967-C972-A91633758E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9398" y="2845916"/>
            <a:ext cx="619501" cy="614808"/>
          </a:xfrm>
          <a:prstGeom prst="rect">
            <a:avLst/>
          </a:prstGeom>
        </p:spPr>
      </p:pic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DBFB0A0C-9365-A582-137A-746522987A8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31275" y="3531566"/>
            <a:ext cx="444377" cy="444377"/>
          </a:xfrm>
          <a:prstGeom prst="rect">
            <a:avLst/>
          </a:prstGeom>
        </p:spPr>
      </p:pic>
      <p:pic>
        <p:nvPicPr>
          <p:cNvPr id="30" name="Imagen 29" descr="Imagen que contiene texto, señal, reloj, firmar&#10;&#10;Descripción generada automáticamente">
            <a:extLst>
              <a:ext uri="{FF2B5EF4-FFF2-40B4-BE49-F238E27FC236}">
                <a16:creationId xmlns:a16="http://schemas.microsoft.com/office/drawing/2014/main" id="{F502028B-D2FF-EBB2-8E5D-CF96A70F393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15956" y="4087466"/>
            <a:ext cx="475015" cy="475015"/>
          </a:xfrm>
          <a:prstGeom prst="rect">
            <a:avLst/>
          </a:prstGeom>
        </p:spPr>
      </p:pic>
      <p:pic>
        <p:nvPicPr>
          <p:cNvPr id="32" name="Imagen 31" descr="Forma&#10;&#10;Descripción generada automáticamente con confianza media">
            <a:extLst>
              <a:ext uri="{FF2B5EF4-FFF2-40B4-BE49-F238E27FC236}">
                <a16:creationId xmlns:a16="http://schemas.microsoft.com/office/drawing/2014/main" id="{E10EB127-7ECC-3639-58A3-5B2B5DD221B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14392" y="3452997"/>
            <a:ext cx="1355864" cy="45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2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>
          <a:extLst>
            <a:ext uri="{FF2B5EF4-FFF2-40B4-BE49-F238E27FC236}">
              <a16:creationId xmlns:a16="http://schemas.microsoft.com/office/drawing/2014/main" id="{E47FEAA5-533E-94E8-2D0D-BCCBA4D19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: esquinas redondeadas 51">
            <a:extLst>
              <a:ext uri="{FF2B5EF4-FFF2-40B4-BE49-F238E27FC236}">
                <a16:creationId xmlns:a16="http://schemas.microsoft.com/office/drawing/2014/main" id="{213DCCA9-E6FC-9E2E-3FDB-DD28E767D6B4}"/>
              </a:ext>
            </a:extLst>
          </p:cNvPr>
          <p:cNvSpPr/>
          <p:nvPr/>
        </p:nvSpPr>
        <p:spPr>
          <a:xfrm>
            <a:off x="6414985" y="2107784"/>
            <a:ext cx="4766344" cy="4359117"/>
          </a:xfrm>
          <a:prstGeom prst="roundRect">
            <a:avLst>
              <a:gd name="adj" fmla="val 8073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rcRect t="1932" r="3962" b="14666"/>
          <a:stretch/>
        </p:blipFill>
        <p:spPr>
          <a:xfrm>
            <a:off x="7031513" y="3466117"/>
            <a:ext cx="3677987" cy="1127517"/>
          </a:xfrm>
          <a:prstGeom prst="roundRect">
            <a:avLst>
              <a:gd name="adj" fmla="val 9542"/>
            </a:avLst>
          </a:prstGeom>
        </p:spPr>
      </p:pic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213DCCA9-E6FC-9E2E-3FDB-DD28E767D6B4}"/>
              </a:ext>
            </a:extLst>
          </p:cNvPr>
          <p:cNvSpPr/>
          <p:nvPr/>
        </p:nvSpPr>
        <p:spPr>
          <a:xfrm>
            <a:off x="951704" y="2107784"/>
            <a:ext cx="4766344" cy="4359117"/>
          </a:xfrm>
          <a:prstGeom prst="roundRect">
            <a:avLst>
              <a:gd name="adj" fmla="val 8073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Google Shape;203;p7">
            <a:extLst>
              <a:ext uri="{FF2B5EF4-FFF2-40B4-BE49-F238E27FC236}">
                <a16:creationId xmlns:a16="http://schemas.microsoft.com/office/drawing/2014/main" id="{96FFE1F5-8D1F-EEAE-CC45-253458777E94}"/>
              </a:ext>
            </a:extLst>
          </p:cNvPr>
          <p:cNvSpPr/>
          <p:nvPr/>
        </p:nvSpPr>
        <p:spPr>
          <a:xfrm>
            <a:off x="0" y="-155"/>
            <a:ext cx="12192000" cy="1047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66B53F6-1FA9-2D63-7403-6A961A9765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5034" y="123744"/>
            <a:ext cx="740124" cy="74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4EDC4C-FE65-33D9-30B4-0228B70D24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3751" y="122350"/>
            <a:ext cx="740124" cy="741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>
            <a:extLst>
              <a:ext uri="{FF2B5EF4-FFF2-40B4-BE49-F238E27FC236}">
                <a16:creationId xmlns:a16="http://schemas.microsoft.com/office/drawing/2014/main" id="{61658571-5FC3-65C8-915B-032455779AC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2441" y="292484"/>
            <a:ext cx="1665170" cy="46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hlinkClick r:id="rId7" action="ppaction://hlinksldjump"/>
            <a:extLst>
              <a:ext uri="{FF2B5EF4-FFF2-40B4-BE49-F238E27FC236}">
                <a16:creationId xmlns:a16="http://schemas.microsoft.com/office/drawing/2014/main" id="{4FC84F77-6C4B-2D0B-65CB-91A55037A65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29" y="112259"/>
            <a:ext cx="751609" cy="751609"/>
          </a:xfrm>
          <a:prstGeom prst="rect">
            <a:avLst/>
          </a:prstGeom>
        </p:spPr>
      </p:pic>
      <p:grpSp>
        <p:nvGrpSpPr>
          <p:cNvPr id="3" name="Google Shape;238;p8">
            <a:extLst>
              <a:ext uri="{FF2B5EF4-FFF2-40B4-BE49-F238E27FC236}">
                <a16:creationId xmlns:a16="http://schemas.microsoft.com/office/drawing/2014/main" id="{FAA19419-68A8-57A9-68DB-E34B220391CF}"/>
              </a:ext>
            </a:extLst>
          </p:cNvPr>
          <p:cNvGrpSpPr/>
          <p:nvPr/>
        </p:nvGrpSpPr>
        <p:grpSpPr>
          <a:xfrm>
            <a:off x="951704" y="1356277"/>
            <a:ext cx="3554982" cy="442980"/>
            <a:chOff x="951704" y="1589244"/>
            <a:chExt cx="3270976" cy="442980"/>
          </a:xfrm>
        </p:grpSpPr>
        <p:sp>
          <p:nvSpPr>
            <p:cNvPr id="5" name="Google Shape;239;p8">
              <a:extLst>
                <a:ext uri="{FF2B5EF4-FFF2-40B4-BE49-F238E27FC236}">
                  <a16:creationId xmlns:a16="http://schemas.microsoft.com/office/drawing/2014/main" id="{589C2F6F-921C-673D-F095-226058E50CE4}"/>
                </a:ext>
              </a:extLst>
            </p:cNvPr>
            <p:cNvSpPr/>
            <p:nvPr/>
          </p:nvSpPr>
          <p:spPr>
            <a:xfrm>
              <a:off x="951704" y="1589244"/>
              <a:ext cx="3270976" cy="442980"/>
            </a:xfrm>
            <a:prstGeom prst="roundRect">
              <a:avLst>
                <a:gd name="adj" fmla="val 50000"/>
              </a:avLst>
            </a:prstGeom>
            <a:solidFill>
              <a:srgbClr val="EAA6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s-ES" sz="1600" dirty="0">
                  <a:solidFill>
                    <a:schemeClr val="bg1"/>
                  </a:solidFill>
                  <a:latin typeface="Outfit Medium" pitchFamily="2" charset="0"/>
                </a:rPr>
                <a:t>Control </a:t>
              </a:r>
              <a:r>
                <a:rPr lang="es-ES" sz="1600" dirty="0" err="1">
                  <a:solidFill>
                    <a:schemeClr val="bg1"/>
                  </a:solidFill>
                  <a:latin typeface="Outfit Medium" pitchFamily="2" charset="0"/>
                </a:rPr>
                <a:t>diagram</a:t>
              </a:r>
              <a:endParaRPr lang="es-ES" sz="1600" dirty="0">
                <a:solidFill>
                  <a:schemeClr val="bg1"/>
                </a:solidFill>
                <a:latin typeface="Outfit Medium" pitchFamily="2" charset="0"/>
              </a:endParaRPr>
            </a:p>
          </p:txBody>
        </p:sp>
        <p:sp>
          <p:nvSpPr>
            <p:cNvPr id="6" name="Google Shape;240;p8">
              <a:extLst>
                <a:ext uri="{FF2B5EF4-FFF2-40B4-BE49-F238E27FC236}">
                  <a16:creationId xmlns:a16="http://schemas.microsoft.com/office/drawing/2014/main" id="{C7248A68-7800-31BA-84E1-CB37924F3A4E}"/>
                </a:ext>
              </a:extLst>
            </p:cNvPr>
            <p:cNvSpPr/>
            <p:nvPr/>
          </p:nvSpPr>
          <p:spPr>
            <a:xfrm>
              <a:off x="1021796" y="1659644"/>
              <a:ext cx="278241" cy="30217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200" b="1" dirty="0">
                  <a:solidFill>
                    <a:srgbClr val="EAA605"/>
                  </a:solidFill>
                  <a:latin typeface="Outfit Medium" pitchFamily="2" charset="0"/>
                </a:rPr>
                <a:t>3</a:t>
              </a:r>
              <a:endParaRPr sz="1200" b="1" dirty="0">
                <a:solidFill>
                  <a:srgbClr val="EAA605"/>
                </a:solidFill>
                <a:latin typeface="Outfit Medium" pitchFamily="2" charset="0"/>
                <a:sym typeface="Arial"/>
              </a:endParaRPr>
            </a:p>
          </p:txBody>
        </p:sp>
      </p:grpSp>
      <p:sp>
        <p:nvSpPr>
          <p:cNvPr id="35" name="Google Shape;198;p7">
            <a:extLst>
              <a:ext uri="{FF2B5EF4-FFF2-40B4-BE49-F238E27FC236}">
                <a16:creationId xmlns:a16="http://schemas.microsoft.com/office/drawing/2014/main" id="{49655167-5CF1-E050-3BB0-41412BD66428}"/>
              </a:ext>
            </a:extLst>
          </p:cNvPr>
          <p:cNvSpPr txBox="1"/>
          <p:nvPr/>
        </p:nvSpPr>
        <p:spPr>
          <a:xfrm>
            <a:off x="1482499" y="4746673"/>
            <a:ext cx="36908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1200" dirty="0">
                <a:solidFill>
                  <a:srgbClr val="3F3F3F"/>
                </a:solidFill>
                <a:latin typeface="Outfit" pitchFamily="2" charset="0"/>
              </a:rPr>
              <a:t>In this activity we will use the distance sensor. To do this simply use the “Choose sensor” key to select the Distance.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1E38E790-D789-4828-A37C-BFE5FC428472}"/>
              </a:ext>
            </a:extLst>
          </p:cNvPr>
          <p:cNvGrpSpPr/>
          <p:nvPr/>
        </p:nvGrpSpPr>
        <p:grpSpPr>
          <a:xfrm>
            <a:off x="1091999" y="2243334"/>
            <a:ext cx="615957" cy="615957"/>
            <a:chOff x="1573425" y="1903684"/>
            <a:chExt cx="824920" cy="824920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F17D9310-AEA7-4CE2-A1ED-07B8EFE57750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DF712581-4F41-468E-8D12-83AF870E24EB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utfit Medium" pitchFamily="2" charset="0"/>
                </a:rPr>
                <a:t>1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1E38E790-D789-4828-A37C-BFE5FC428472}"/>
              </a:ext>
            </a:extLst>
          </p:cNvPr>
          <p:cNvGrpSpPr/>
          <p:nvPr/>
        </p:nvGrpSpPr>
        <p:grpSpPr>
          <a:xfrm>
            <a:off x="6574107" y="2243334"/>
            <a:ext cx="615957" cy="615957"/>
            <a:chOff x="1573425" y="1903684"/>
            <a:chExt cx="824920" cy="824920"/>
          </a:xfrm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F17D9310-AEA7-4CE2-A1ED-07B8EFE57750}"/>
                </a:ext>
              </a:extLst>
            </p:cNvPr>
            <p:cNvSpPr/>
            <p:nvPr/>
          </p:nvSpPr>
          <p:spPr>
            <a:xfrm rot="10800000">
              <a:off x="1573425" y="1903684"/>
              <a:ext cx="824920" cy="8249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DF712581-4F41-468E-8D12-83AF870E24EB}"/>
                </a:ext>
              </a:extLst>
            </p:cNvPr>
            <p:cNvSpPr/>
            <p:nvPr/>
          </p:nvSpPr>
          <p:spPr>
            <a:xfrm>
              <a:off x="1710902" y="2041161"/>
              <a:ext cx="549966" cy="5499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utfit Medium" pitchFamily="2" charset="0"/>
                </a:rPr>
                <a:t>2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Medium" pitchFamily="2" charset="0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rcRect r="3309"/>
          <a:stretch/>
        </p:blipFill>
        <p:spPr>
          <a:xfrm>
            <a:off x="1787769" y="2389948"/>
            <a:ext cx="3385542" cy="2172297"/>
          </a:xfrm>
          <a:prstGeom prst="roundRect">
            <a:avLst>
              <a:gd name="adj" fmla="val 10090"/>
            </a:avLst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596280F3-E600-4014-BEFC-CD8FC20EFAE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25" y="2941572"/>
            <a:ext cx="185976" cy="237097"/>
          </a:xfrm>
          <a:prstGeom prst="rect">
            <a:avLst/>
          </a:prstGeom>
        </p:spPr>
      </p:pic>
      <p:sp>
        <p:nvSpPr>
          <p:cNvPr id="45" name="Google Shape;198;p7">
            <a:extLst>
              <a:ext uri="{FF2B5EF4-FFF2-40B4-BE49-F238E27FC236}">
                <a16:creationId xmlns:a16="http://schemas.microsoft.com/office/drawing/2014/main" id="{49655167-5CF1-E050-3BB0-41412BD66428}"/>
              </a:ext>
            </a:extLst>
          </p:cNvPr>
          <p:cNvSpPr txBox="1"/>
          <p:nvPr/>
        </p:nvSpPr>
        <p:spPr>
          <a:xfrm>
            <a:off x="7391409" y="4746673"/>
            <a:ext cx="331809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1200" dirty="0">
                <a:solidFill>
                  <a:srgbClr val="3F3F3F"/>
                </a:solidFill>
                <a:latin typeface="Outfit" pitchFamily="2" charset="0"/>
              </a:rPr>
              <a:t>Then, in the conditions control bar, we will select </a:t>
            </a:r>
            <a:r>
              <a:rPr lang="en-IL" sz="1200" dirty="0">
                <a:solidFill>
                  <a:srgbClr val="3F3F3F"/>
                </a:solidFill>
                <a:latin typeface="Outfit" pitchFamily="2" charset="0"/>
              </a:rPr>
              <a:t>t</a:t>
            </a:r>
            <a:r>
              <a:rPr lang="en-US" sz="1200" dirty="0">
                <a:solidFill>
                  <a:srgbClr val="3F3F3F"/>
                </a:solidFill>
                <a:latin typeface="Outfit" pitchFamily="2" charset="0"/>
              </a:rPr>
              <a:t>he range option. Afterwards, we set the corresponding distance values for the operation of the sonar, which in this case will be from 30 cm to 300 cm.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rcRect l="1506" r="2297"/>
          <a:stretch/>
        </p:blipFill>
        <p:spPr>
          <a:xfrm>
            <a:off x="7650588" y="2476006"/>
            <a:ext cx="2404969" cy="564529"/>
          </a:xfrm>
          <a:prstGeom prst="roundRect">
            <a:avLst>
              <a:gd name="adj" fmla="val 45718"/>
            </a:avLst>
          </a:prstGeom>
        </p:spPr>
      </p:pic>
      <p:sp>
        <p:nvSpPr>
          <p:cNvPr id="16" name="Flecha abajo 15"/>
          <p:cNvSpPr/>
          <p:nvPr/>
        </p:nvSpPr>
        <p:spPr>
          <a:xfrm>
            <a:off x="8825615" y="3106814"/>
            <a:ext cx="89785" cy="35930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B7CED0E2-9316-7062-0FC7-50E1B5A219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2085" y="4752156"/>
            <a:ext cx="450069" cy="4483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CA220C-6229-3FD1-2A50-6CF9B0083D5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43" y="2509247"/>
            <a:ext cx="185976" cy="23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67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6954</TotalTime>
  <Words>1014</Words>
  <Application>Microsoft Office PowerPoint</Application>
  <PresentationFormat>Widescreen</PresentationFormat>
  <Paragraphs>112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Outfit Medium</vt:lpstr>
      <vt:lpstr>Arial</vt:lpstr>
      <vt:lpstr>Calibri</vt:lpstr>
      <vt:lpstr>Outfit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</dc:creator>
  <cp:lastModifiedBy>גלוביסנס Globisens</cp:lastModifiedBy>
  <cp:revision>149</cp:revision>
  <dcterms:created xsi:type="dcterms:W3CDTF">2024-05-06T19:31:29Z</dcterms:created>
  <dcterms:modified xsi:type="dcterms:W3CDTF">2024-11-16T18:58:35Z</dcterms:modified>
</cp:coreProperties>
</file>