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257" r:id="rId3"/>
    <p:sldId id="259" r:id="rId4"/>
    <p:sldId id="260" r:id="rId5"/>
    <p:sldId id="261" r:id="rId6"/>
    <p:sldId id="262" r:id="rId7"/>
    <p:sldId id="264" r:id="rId8"/>
    <p:sldId id="265" r:id="rId9"/>
    <p:sldId id="268" r:id="rId10"/>
    <p:sldId id="269" r:id="rId11"/>
    <p:sldId id="270" r:id="rId12"/>
    <p:sldId id="272" r:id="rId13"/>
    <p:sldId id="273" r:id="rId14"/>
    <p:sldId id="274" r:id="rId15"/>
    <p:sldId id="275" r:id="rId16"/>
    <p:sldId id="282" r:id="rId17"/>
    <p:sldId id="276" r:id="rId18"/>
    <p:sldId id="278" r:id="rId19"/>
    <p:sldId id="277" r:id="rId20"/>
    <p:sldId id="279" r:id="rId2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4194A5"/>
    <a:srgbClr val="39818F"/>
    <a:srgbClr val="47A1B3"/>
    <a:srgbClr val="3490A6"/>
    <a:srgbClr val="34A6A1"/>
    <a:srgbClr val="F7B047"/>
    <a:srgbClr val="F68426"/>
    <a:srgbClr val="ECA902"/>
    <a:srgbClr val="3399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2998" autoAdjust="0"/>
  </p:normalViewPr>
  <p:slideViewPr>
    <p:cSldViewPr>
      <p:cViewPr>
        <p:scale>
          <a:sx n="90" d="100"/>
          <a:sy n="90" d="100"/>
        </p:scale>
        <p:origin x="-72" y="3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D85459-4FA9-444F-A599-DE91D716DBD5}" type="datetimeFigureOut">
              <a:rPr lang="es-CL" smtClean="0"/>
              <a:pPr/>
              <a:t>16-02-2013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1CD9D-0D65-498A-9082-4944A21C7131}" type="slidenum">
              <a:rPr lang="es-CL" smtClean="0"/>
              <a:pPr/>
              <a:t>‹#›</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7311CD9D-0D65-498A-9082-4944A21C7131}" type="slidenum">
              <a:rPr lang="es-CL" smtClean="0"/>
              <a:pPr/>
              <a:t>1</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eg"/><Relationship Id="rId7"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ortada pH_Página_01.jpg"/>
          <p:cNvPicPr>
            <a:picLocks noChangeAspect="1"/>
          </p:cNvPicPr>
          <p:nvPr/>
        </p:nvPicPr>
        <p:blipFill>
          <a:blip r:embed="rId3" cstate="print"/>
          <a:stretch>
            <a:fillRect/>
          </a:stretch>
        </p:blipFill>
        <p:spPr>
          <a:xfrm>
            <a:off x="535" y="0"/>
            <a:ext cx="9142929" cy="6858000"/>
          </a:xfrm>
          <a:prstGeom prst="rect">
            <a:avLst/>
          </a:prstGeom>
        </p:spPr>
      </p:pic>
      <p:sp>
        <p:nvSpPr>
          <p:cNvPr id="6" name="2 Subtítulo"/>
          <p:cNvSpPr txBox="1">
            <a:spLocks/>
          </p:cNvSpPr>
          <p:nvPr/>
        </p:nvSpPr>
        <p:spPr>
          <a:xfrm>
            <a:off x="4716016" y="1700808"/>
            <a:ext cx="3600400" cy="576064"/>
          </a:xfrm>
          <a:prstGeom prst="rect">
            <a:avLst/>
          </a:prstGeom>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CL" sz="2400" b="1" i="0" u="none" strike="noStrike" kern="1200" cap="none" spc="0" normalizeH="0" baseline="0" noProof="0" dirty="0" err="1" smtClean="0">
                <a:ln>
                  <a:noFill/>
                </a:ln>
                <a:solidFill>
                  <a:schemeClr val="bg1"/>
                </a:solidFill>
                <a:effectLst/>
                <a:uLnTx/>
                <a:uFillTx/>
                <a:latin typeface="+mj-lt"/>
                <a:ea typeface="+mn-ea"/>
                <a:cs typeface="+mn-cs"/>
              </a:rPr>
              <a:t>Weather</a:t>
            </a:r>
            <a:r>
              <a:rPr kumimoji="0" lang="es-CL" sz="2400" b="1" i="0" u="none" strike="noStrike" kern="1200" cap="none" spc="0" normalizeH="0" baseline="0" noProof="0" dirty="0" smtClean="0">
                <a:ln>
                  <a:noFill/>
                </a:ln>
                <a:solidFill>
                  <a:schemeClr val="bg1"/>
                </a:solidFill>
                <a:effectLst/>
                <a:uLnTx/>
                <a:uFillTx/>
                <a:latin typeface="+mj-lt"/>
                <a:ea typeface="+mn-ea"/>
                <a:cs typeface="+mn-cs"/>
              </a:rPr>
              <a:t> </a:t>
            </a:r>
            <a:r>
              <a:rPr lang="es-CL" sz="2400" b="1" dirty="0" smtClean="0">
                <a:solidFill>
                  <a:schemeClr val="bg1"/>
                </a:solidFill>
                <a:latin typeface="+mj-lt"/>
              </a:rPr>
              <a:t>C</a:t>
            </a:r>
            <a:r>
              <a:rPr kumimoji="0" lang="es-CL" sz="2400" b="1" i="0" u="none" strike="noStrike" kern="1200" cap="none" spc="0" normalizeH="0" baseline="0" noProof="0" dirty="0" err="1" smtClean="0">
                <a:ln>
                  <a:noFill/>
                </a:ln>
                <a:solidFill>
                  <a:schemeClr val="bg1"/>
                </a:solidFill>
                <a:effectLst/>
                <a:uLnTx/>
                <a:uFillTx/>
                <a:latin typeface="+mj-lt"/>
                <a:ea typeface="+mn-ea"/>
                <a:cs typeface="+mn-cs"/>
              </a:rPr>
              <a:t>loud</a:t>
            </a:r>
            <a:r>
              <a:rPr kumimoji="0" lang="es-CL" sz="2400" b="1" i="0" u="none" strike="noStrike" kern="1200" cap="none" spc="0" normalizeH="0" baseline="0" noProof="0" dirty="0" smtClean="0">
                <a:ln>
                  <a:noFill/>
                </a:ln>
                <a:solidFill>
                  <a:schemeClr val="bg1"/>
                </a:solidFill>
                <a:effectLst/>
                <a:uLnTx/>
                <a:uFillTx/>
                <a:latin typeface="+mj-lt"/>
                <a:ea typeface="+mn-ea"/>
                <a:cs typeface="+mn-cs"/>
              </a:rPr>
              <a:t> </a:t>
            </a:r>
            <a:r>
              <a:rPr kumimoji="0" lang="es-CL" sz="2400" b="1" i="0" u="none" strike="noStrike" kern="1200" cap="none" spc="0" normalizeH="0" baseline="0" noProof="0" dirty="0" err="1" smtClean="0">
                <a:ln>
                  <a:noFill/>
                </a:ln>
                <a:solidFill>
                  <a:schemeClr val="bg1"/>
                </a:solidFill>
                <a:effectLst/>
                <a:uLnTx/>
                <a:uFillTx/>
                <a:latin typeface="+mj-lt"/>
                <a:ea typeface="+mn-ea"/>
                <a:cs typeface="+mn-cs"/>
              </a:rPr>
              <a:t>Detection</a:t>
            </a:r>
            <a:endParaRPr kumimoji="0" lang="es-CL" sz="2400" b="1" i="0" u="none" strike="noStrike" kern="1200" cap="none" spc="0" normalizeH="0" baseline="0" noProof="0" dirty="0" smtClean="0">
              <a:ln>
                <a:noFill/>
              </a:ln>
              <a:solidFill>
                <a:schemeClr val="bg1"/>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2400" b="0" i="0" u="none" strike="noStrike" kern="1200" cap="none" spc="0" normalizeH="0" baseline="30000" noProof="0" dirty="0">
              <a:ln>
                <a:noFill/>
              </a:ln>
              <a:solidFill>
                <a:schemeClr val="bg1"/>
              </a:solidFill>
              <a:effectLst/>
              <a:uLnTx/>
              <a:uFillTx/>
              <a:latin typeface="Frutiger 55 Roman" pitchFamily="34" charset="0"/>
              <a:ea typeface="+mn-ea"/>
              <a:cs typeface="+mn-cs"/>
            </a:endParaRPr>
          </a:p>
        </p:txBody>
      </p:sp>
      <p:sp>
        <p:nvSpPr>
          <p:cNvPr id="7" name="6 CuadroTexto"/>
          <p:cNvSpPr txBox="1"/>
          <p:nvPr/>
        </p:nvSpPr>
        <p:spPr>
          <a:xfrm>
            <a:off x="5004048" y="2132856"/>
            <a:ext cx="3240360" cy="646331"/>
          </a:xfrm>
          <a:prstGeom prst="rect">
            <a:avLst/>
          </a:prstGeom>
          <a:noFill/>
        </p:spPr>
        <p:txBody>
          <a:bodyPr wrap="square" rtlCol="0">
            <a:spAutoFit/>
          </a:bodyPr>
          <a:lstStyle/>
          <a:p>
            <a:r>
              <a:rPr lang="en-US" sz="1200" dirty="0" smtClean="0">
                <a:solidFill>
                  <a:srgbClr val="FFFF66"/>
                </a:solidFill>
              </a:rPr>
              <a:t>Measuring infrared temperature from the environment to characterize the current weather</a:t>
            </a:r>
            <a:endParaRPr lang="es-CL" sz="1200" dirty="0" smtClean="0">
              <a:solidFill>
                <a:srgbClr val="FFFF66"/>
              </a:solidFill>
            </a:endParaRPr>
          </a:p>
          <a:p>
            <a:endParaRPr lang="es-CL" sz="1200" dirty="0" smtClean="0">
              <a:solidFill>
                <a:srgbClr val="FFFF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Elipse"/>
          <p:cNvSpPr/>
          <p:nvPr/>
        </p:nvSpPr>
        <p:spPr>
          <a:xfrm>
            <a:off x="995384" y="4142335"/>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1969770"/>
          </a:xfrm>
          <a:prstGeom prst="rect">
            <a:avLst/>
          </a:prstGeom>
          <a:noFill/>
        </p:spPr>
        <p:txBody>
          <a:bodyPr wrap="square" rtlCol="0">
            <a:spAutoFit/>
          </a:bodyPr>
          <a:lstStyle/>
          <a:p>
            <a:r>
              <a:rPr lang="en-US" sz="1400" dirty="0" smtClean="0"/>
              <a:t>To collect measurements with the </a:t>
            </a:r>
            <a:r>
              <a:rPr lang="en-US" sz="1400" dirty="0" err="1" smtClean="0"/>
              <a:t>Labdisc</a:t>
            </a:r>
            <a:r>
              <a:rPr lang="en-US" sz="1400" dirty="0" smtClean="0"/>
              <a:t> </a:t>
            </a:r>
            <a:r>
              <a:rPr lang="en-US" sz="1400" dirty="0" smtClean="0"/>
              <a:t>pH sensor, the </a:t>
            </a:r>
            <a:r>
              <a:rPr lang="en-US" sz="1400" dirty="0" err="1" smtClean="0"/>
              <a:t>Labdisc</a:t>
            </a:r>
            <a:r>
              <a:rPr lang="en-US" sz="1400" dirty="0" smtClean="0"/>
              <a:t> must be configured according to the following steps:</a:t>
            </a:r>
            <a:endParaRPr lang="es-CL" sz="1400" dirty="0" smtClean="0"/>
          </a:p>
          <a:p>
            <a:r>
              <a:rPr lang="en-US" sz="1500" dirty="0" smtClean="0"/>
              <a:t> </a:t>
            </a:r>
          </a:p>
          <a:p>
            <a:endParaRPr lang="es-CL" sz="1500" dirty="0" smtClean="0"/>
          </a:p>
          <a:p>
            <a:r>
              <a:rPr lang="en-US" sz="1600" dirty="0" smtClean="0"/>
              <a:t>Turn on the </a:t>
            </a:r>
            <a:r>
              <a:rPr lang="en-US" sz="1600" dirty="0" err="1" smtClean="0"/>
              <a:t>Labdisc</a:t>
            </a:r>
            <a:r>
              <a:rPr lang="en-US" sz="1600" dirty="0" smtClean="0"/>
              <a:t> pressing</a:t>
            </a:r>
            <a:r>
              <a:rPr lang="es-CL" sz="1600" dirty="0" smtClean="0"/>
              <a:t> </a:t>
            </a:r>
            <a:endParaRPr lang="en-US" sz="1500" dirty="0" smtClean="0"/>
          </a:p>
          <a:p>
            <a:pPr lvl="0"/>
            <a:endParaRPr lang="es-CL" sz="1500" dirty="0" smtClean="0"/>
          </a:p>
          <a:p>
            <a:pPr lvl="0"/>
            <a:r>
              <a:rPr lang="en-US" sz="1600" dirty="0" smtClean="0"/>
              <a:t>Press           and select “SETUP” by pressing</a:t>
            </a:r>
            <a:r>
              <a:rPr lang="es-CL" sz="1600" dirty="0" smtClean="0"/>
              <a:t> </a:t>
            </a:r>
          </a:p>
          <a:p>
            <a:endParaRPr lang="es-CL" sz="1500" dirty="0"/>
          </a:p>
        </p:txBody>
      </p:sp>
      <p:sp>
        <p:nvSpPr>
          <p:cNvPr id="8" name="7 Elipse"/>
          <p:cNvSpPr/>
          <p:nvPr/>
        </p:nvSpPr>
        <p:spPr>
          <a:xfrm>
            <a:off x="995384" y="3682159"/>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9" name="8 CuadroTexto"/>
          <p:cNvSpPr txBox="1"/>
          <p:nvPr/>
        </p:nvSpPr>
        <p:spPr>
          <a:xfrm>
            <a:off x="965479" y="3625991"/>
            <a:ext cx="276038" cy="307777"/>
          </a:xfrm>
          <a:prstGeom prst="rect">
            <a:avLst/>
          </a:prstGeom>
          <a:noFill/>
        </p:spPr>
        <p:txBody>
          <a:bodyPr wrap="none" rtlCol="0">
            <a:spAutoFit/>
          </a:bodyPr>
          <a:lstStyle/>
          <a:p>
            <a:r>
              <a:rPr lang="es-CL" sz="1400" dirty="0" smtClean="0"/>
              <a:t>1</a:t>
            </a:r>
          </a:p>
        </p:txBody>
      </p:sp>
      <p:sp>
        <p:nvSpPr>
          <p:cNvPr id="11" name="10 CuadroTexto"/>
          <p:cNvSpPr txBox="1"/>
          <p:nvPr/>
        </p:nvSpPr>
        <p:spPr>
          <a:xfrm>
            <a:off x="965479" y="4091812"/>
            <a:ext cx="276038" cy="307777"/>
          </a:xfrm>
          <a:prstGeom prst="rect">
            <a:avLst/>
          </a:prstGeom>
          <a:noFill/>
        </p:spPr>
        <p:txBody>
          <a:bodyPr wrap="none" rtlCol="0">
            <a:spAutoFit/>
          </a:bodyPr>
          <a:lstStyle/>
          <a:p>
            <a:r>
              <a:rPr lang="es-CL" sz="1400" dirty="0" smtClean="0"/>
              <a:t>2</a:t>
            </a:r>
          </a:p>
        </p:txBody>
      </p:sp>
      <p:pic>
        <p:nvPicPr>
          <p:cNvPr id="13" name="1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241517"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Labdisc</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configuration</a:t>
            </a:r>
            <a:endParaRPr lang="es-ES_tradnl" sz="2400" b="1" baseline="30000" dirty="0">
              <a:solidFill>
                <a:schemeClr val="bg1"/>
              </a:solidFill>
              <a:latin typeface="+mj-lt"/>
            </a:endParaRPr>
          </a:p>
        </p:txBody>
      </p:sp>
      <p:sp>
        <p:nvSpPr>
          <p:cNvPr id="1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Weather</a:t>
            </a:r>
            <a:r>
              <a:rPr lang="es-ES_tradnl" sz="3000" b="1" baseline="30000" dirty="0" smtClean="0">
                <a:solidFill>
                  <a:schemeClr val="bg1"/>
                </a:solidFill>
                <a:latin typeface="+mj-lt"/>
                <a:cs typeface="Calibri" pitchFamily="34" charset="0"/>
              </a:rPr>
              <a:t> Cloud </a:t>
            </a:r>
            <a:r>
              <a:rPr lang="es-ES_tradnl" sz="3000" b="1" baseline="30000" dirty="0" err="1" smtClean="0">
                <a:solidFill>
                  <a:schemeClr val="bg1"/>
                </a:solidFill>
                <a:latin typeface="+mj-lt"/>
                <a:cs typeface="Calibri" pitchFamily="34" charset="0"/>
              </a:rPr>
              <a:t>Detection</a:t>
            </a:r>
            <a:endParaRPr lang="es-ES_tradnl" sz="3000" b="1" baseline="30000" dirty="0">
              <a:solidFill>
                <a:schemeClr val="bg1"/>
              </a:solidFill>
              <a:latin typeface="+mj-lt"/>
              <a:cs typeface="Calibri" pitchFamily="34" charset="0"/>
            </a:endParaRPr>
          </a:p>
        </p:txBody>
      </p:sp>
      <p:sp>
        <p:nvSpPr>
          <p:cNvPr id="18" name="17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infrared temperature from the environment to characterize the current weather</a:t>
            </a:r>
            <a:endParaRPr lang="es-CL" sz="1050" dirty="0" smtClean="0">
              <a:solidFill>
                <a:schemeClr val="bg1">
                  <a:lumMod val="50000"/>
                </a:schemeClr>
              </a:solidFill>
            </a:endParaRPr>
          </a:p>
        </p:txBody>
      </p:sp>
      <p:pic>
        <p:nvPicPr>
          <p:cNvPr id="21" name="20 Imagen"/>
          <p:cNvPicPr/>
          <p:nvPr/>
        </p:nvPicPr>
        <p:blipFill>
          <a:blip r:embed="rId3" cstate="print"/>
          <a:srcRect/>
          <a:stretch>
            <a:fillRect/>
          </a:stretch>
        </p:blipFill>
        <p:spPr bwMode="auto">
          <a:xfrm>
            <a:off x="3635896" y="3573016"/>
            <a:ext cx="288032" cy="288032"/>
          </a:xfrm>
          <a:prstGeom prst="rect">
            <a:avLst/>
          </a:prstGeom>
          <a:noFill/>
          <a:ln w="9525">
            <a:noFill/>
            <a:miter lim="800000"/>
            <a:headEnd/>
            <a:tailEnd/>
          </a:ln>
        </p:spPr>
      </p:pic>
      <p:pic>
        <p:nvPicPr>
          <p:cNvPr id="22" name="21 Imagen"/>
          <p:cNvPicPr/>
          <p:nvPr/>
        </p:nvPicPr>
        <p:blipFill>
          <a:blip r:embed="rId4" cstate="print"/>
          <a:srcRect/>
          <a:stretch>
            <a:fillRect/>
          </a:stretch>
        </p:blipFill>
        <p:spPr bwMode="auto">
          <a:xfrm>
            <a:off x="1763688" y="4005064"/>
            <a:ext cx="386333" cy="300608"/>
          </a:xfrm>
          <a:prstGeom prst="rect">
            <a:avLst/>
          </a:prstGeom>
          <a:noFill/>
          <a:ln w="9525">
            <a:noFill/>
            <a:miter lim="800000"/>
            <a:headEnd/>
            <a:tailEnd/>
          </a:ln>
        </p:spPr>
      </p:pic>
      <p:pic>
        <p:nvPicPr>
          <p:cNvPr id="23" name="22 Imagen"/>
          <p:cNvPicPr/>
          <p:nvPr/>
        </p:nvPicPr>
        <p:blipFill>
          <a:blip r:embed="rId5" cstate="print"/>
          <a:srcRect/>
          <a:stretch>
            <a:fillRect/>
          </a:stretch>
        </p:blipFill>
        <p:spPr bwMode="auto">
          <a:xfrm>
            <a:off x="4788024" y="4077072"/>
            <a:ext cx="360040" cy="238125"/>
          </a:xfrm>
          <a:prstGeom prst="rect">
            <a:avLst/>
          </a:prstGeom>
          <a:noFill/>
          <a:ln w="9525">
            <a:noFill/>
            <a:miter lim="800000"/>
            <a:headEnd/>
            <a:tailEnd/>
          </a:ln>
        </p:spPr>
      </p:pic>
    </p:spTree>
    <p:extLst>
      <p:ext uri="{BB962C8B-B14F-4D97-AF65-F5344CB8AC3E}">
        <p14:creationId xmlns="" xmlns:p14="http://schemas.microsoft.com/office/powerpoint/2010/main" val="1242324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4"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Weather</a:t>
            </a:r>
            <a:r>
              <a:rPr lang="es-ES_tradnl" sz="3000" b="1" baseline="30000" dirty="0" smtClean="0">
                <a:solidFill>
                  <a:schemeClr val="bg1"/>
                </a:solidFill>
                <a:latin typeface="+mj-lt"/>
                <a:cs typeface="Calibri" pitchFamily="34" charset="0"/>
              </a:rPr>
              <a:t> Cloud </a:t>
            </a:r>
            <a:r>
              <a:rPr lang="es-ES_tradnl" sz="3000" b="1" baseline="30000" dirty="0" err="1" smtClean="0">
                <a:solidFill>
                  <a:schemeClr val="bg1"/>
                </a:solidFill>
                <a:latin typeface="+mj-lt"/>
                <a:cs typeface="Calibri" pitchFamily="34" charset="0"/>
              </a:rPr>
              <a:t>Detection</a:t>
            </a:r>
            <a:endParaRPr lang="es-ES_tradnl" sz="3000" b="1" baseline="30000" dirty="0">
              <a:solidFill>
                <a:schemeClr val="bg1"/>
              </a:solidFill>
              <a:latin typeface="+mj-lt"/>
              <a:cs typeface="Calibri" pitchFamily="34" charset="0"/>
            </a:endParaRPr>
          </a:p>
        </p:txBody>
      </p:sp>
      <p:sp>
        <p:nvSpPr>
          <p:cNvPr id="15" name="14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infrared temperature from the environment to characterize the current weather</a:t>
            </a:r>
            <a:endParaRPr lang="es-CL" sz="1050" dirty="0" smtClean="0">
              <a:solidFill>
                <a:schemeClr val="bg1">
                  <a:lumMod val="50000"/>
                </a:schemeClr>
              </a:solidFill>
            </a:endParaRPr>
          </a:p>
        </p:txBody>
      </p:sp>
      <p:sp>
        <p:nvSpPr>
          <p:cNvPr id="26" name="25 CuadroTexto"/>
          <p:cNvSpPr txBox="1"/>
          <p:nvPr/>
        </p:nvSpPr>
        <p:spPr>
          <a:xfrm>
            <a:off x="928662" y="3286124"/>
            <a:ext cx="378160" cy="276999"/>
          </a:xfrm>
          <a:prstGeom prst="rect">
            <a:avLst/>
          </a:prstGeom>
          <a:noFill/>
        </p:spPr>
        <p:txBody>
          <a:bodyPr wrap="square" rtlCol="0">
            <a:spAutoFit/>
          </a:bodyPr>
          <a:lstStyle/>
          <a:p>
            <a:r>
              <a:rPr lang="es-CL" sz="1200" dirty="0" smtClean="0"/>
              <a:t>  </a:t>
            </a:r>
          </a:p>
        </p:txBody>
      </p:sp>
      <p:pic>
        <p:nvPicPr>
          <p:cNvPr id="10274" name="Picture 34"/>
          <p:cNvPicPr>
            <a:picLocks noChangeAspect="1" noChangeArrowheads="1"/>
          </p:cNvPicPr>
          <p:nvPr/>
        </p:nvPicPr>
        <p:blipFill>
          <a:blip r:embed="rId2" cstate="print"/>
          <a:srcRect/>
          <a:stretch>
            <a:fillRect/>
          </a:stretch>
        </p:blipFill>
        <p:spPr bwMode="auto">
          <a:xfrm>
            <a:off x="5076056" y="2492896"/>
            <a:ext cx="352425" cy="238125"/>
          </a:xfrm>
          <a:prstGeom prst="rect">
            <a:avLst/>
          </a:prstGeom>
          <a:noFill/>
        </p:spPr>
      </p:pic>
      <p:pic>
        <p:nvPicPr>
          <p:cNvPr id="10272" name="Imagen 9"/>
          <p:cNvPicPr>
            <a:picLocks noChangeAspect="1" noChangeArrowheads="1"/>
          </p:cNvPicPr>
          <p:nvPr/>
        </p:nvPicPr>
        <p:blipFill>
          <a:blip r:embed="rId3" cstate="print"/>
          <a:srcRect/>
          <a:stretch>
            <a:fillRect/>
          </a:stretch>
        </p:blipFill>
        <p:spPr bwMode="auto">
          <a:xfrm>
            <a:off x="1907704" y="3501008"/>
            <a:ext cx="314325" cy="228600"/>
          </a:xfrm>
          <a:prstGeom prst="rect">
            <a:avLst/>
          </a:prstGeom>
          <a:noFill/>
        </p:spPr>
      </p:pic>
      <p:pic>
        <p:nvPicPr>
          <p:cNvPr id="10271" name="Imagen 7"/>
          <p:cNvPicPr>
            <a:picLocks noChangeAspect="1" noChangeArrowheads="1"/>
          </p:cNvPicPr>
          <p:nvPr/>
        </p:nvPicPr>
        <p:blipFill>
          <a:blip r:embed="rId2" cstate="print"/>
          <a:srcRect/>
          <a:stretch>
            <a:fillRect/>
          </a:stretch>
        </p:blipFill>
        <p:spPr bwMode="auto">
          <a:xfrm>
            <a:off x="6620933" y="4725145"/>
            <a:ext cx="319716" cy="216024"/>
          </a:xfrm>
          <a:prstGeom prst="rect">
            <a:avLst/>
          </a:prstGeom>
          <a:noFill/>
        </p:spPr>
      </p:pic>
      <p:pic>
        <p:nvPicPr>
          <p:cNvPr id="10270" name="Imagen 11"/>
          <p:cNvPicPr>
            <a:picLocks noChangeAspect="1" noChangeArrowheads="1"/>
          </p:cNvPicPr>
          <p:nvPr/>
        </p:nvPicPr>
        <p:blipFill>
          <a:blip r:embed="rId4" cstate="print"/>
          <a:srcRect/>
          <a:stretch>
            <a:fillRect/>
          </a:stretch>
        </p:blipFill>
        <p:spPr bwMode="auto">
          <a:xfrm>
            <a:off x="5148064" y="3501008"/>
            <a:ext cx="352425" cy="238125"/>
          </a:xfrm>
          <a:prstGeom prst="rect">
            <a:avLst/>
          </a:prstGeom>
          <a:noFill/>
        </p:spPr>
      </p:pic>
      <p:pic>
        <p:nvPicPr>
          <p:cNvPr id="10268" name="Imagen 17"/>
          <p:cNvPicPr>
            <a:picLocks noChangeAspect="1" noChangeArrowheads="1"/>
          </p:cNvPicPr>
          <p:nvPr/>
        </p:nvPicPr>
        <p:blipFill>
          <a:blip r:embed="rId5" cstate="print"/>
          <a:srcRect/>
          <a:stretch>
            <a:fillRect/>
          </a:stretch>
        </p:blipFill>
        <p:spPr bwMode="auto">
          <a:xfrm>
            <a:off x="3563888" y="2780928"/>
            <a:ext cx="266700" cy="295275"/>
          </a:xfrm>
          <a:prstGeom prst="rect">
            <a:avLst/>
          </a:prstGeom>
          <a:noFill/>
        </p:spPr>
      </p:pic>
      <p:pic>
        <p:nvPicPr>
          <p:cNvPr id="10266" name="Imagen 13"/>
          <p:cNvPicPr>
            <a:picLocks noChangeAspect="1" noChangeArrowheads="1"/>
          </p:cNvPicPr>
          <p:nvPr/>
        </p:nvPicPr>
        <p:blipFill>
          <a:blip r:embed="rId6" cstate="print"/>
          <a:srcRect/>
          <a:stretch>
            <a:fillRect/>
          </a:stretch>
        </p:blipFill>
        <p:spPr bwMode="auto">
          <a:xfrm>
            <a:off x="6300192" y="5013176"/>
            <a:ext cx="314325" cy="228600"/>
          </a:xfrm>
          <a:prstGeom prst="rect">
            <a:avLst/>
          </a:prstGeom>
          <a:noFill/>
        </p:spPr>
      </p:pic>
      <p:pic>
        <p:nvPicPr>
          <p:cNvPr id="10265" name="Imagen 19"/>
          <p:cNvPicPr>
            <a:picLocks noChangeAspect="1" noChangeArrowheads="1"/>
          </p:cNvPicPr>
          <p:nvPr/>
        </p:nvPicPr>
        <p:blipFill>
          <a:blip r:embed="rId4" cstate="print"/>
          <a:srcRect/>
          <a:stretch>
            <a:fillRect/>
          </a:stretch>
        </p:blipFill>
        <p:spPr bwMode="auto">
          <a:xfrm>
            <a:off x="2843808" y="4221088"/>
            <a:ext cx="352425" cy="238125"/>
          </a:xfrm>
          <a:prstGeom prst="rect">
            <a:avLst/>
          </a:prstGeom>
          <a:noFill/>
        </p:spPr>
      </p:pic>
      <p:pic>
        <p:nvPicPr>
          <p:cNvPr id="10264" name="Imagen 20"/>
          <p:cNvPicPr>
            <a:picLocks noChangeAspect="1" noChangeArrowheads="1"/>
          </p:cNvPicPr>
          <p:nvPr/>
        </p:nvPicPr>
        <p:blipFill>
          <a:blip r:embed="rId6" cstate="print"/>
          <a:srcRect/>
          <a:stretch>
            <a:fillRect/>
          </a:stretch>
        </p:blipFill>
        <p:spPr bwMode="auto">
          <a:xfrm>
            <a:off x="4139952" y="4221088"/>
            <a:ext cx="360040" cy="261847"/>
          </a:xfrm>
          <a:prstGeom prst="rect">
            <a:avLst/>
          </a:prstGeom>
          <a:noFill/>
        </p:spPr>
      </p:pic>
      <p:sp>
        <p:nvSpPr>
          <p:cNvPr id="10276" name="Rectangle 36"/>
          <p:cNvSpPr>
            <a:spLocks noChangeArrowheads="1"/>
          </p:cNvSpPr>
          <p:nvPr/>
        </p:nvSpPr>
        <p:spPr bwMode="auto">
          <a:xfrm>
            <a:off x="5149437" y="564520"/>
            <a:ext cx="21672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3" name="Imagen 8"/>
          <p:cNvPicPr>
            <a:picLocks noChangeAspect="1" noChangeArrowheads="1"/>
          </p:cNvPicPr>
          <p:nvPr/>
        </p:nvPicPr>
        <p:blipFill>
          <a:blip r:embed="rId5" cstate="print"/>
          <a:srcRect/>
          <a:stretch>
            <a:fillRect/>
          </a:stretch>
        </p:blipFill>
        <p:spPr bwMode="auto">
          <a:xfrm>
            <a:off x="5220072" y="3933056"/>
            <a:ext cx="266700" cy="295275"/>
          </a:xfrm>
          <a:prstGeom prst="rect">
            <a:avLst/>
          </a:prstGeom>
          <a:noFill/>
        </p:spPr>
      </p:pic>
      <p:pic>
        <p:nvPicPr>
          <p:cNvPr id="1026" name="Picture 2"/>
          <p:cNvPicPr>
            <a:picLocks noChangeAspect="1" noChangeArrowheads="1"/>
          </p:cNvPicPr>
          <p:nvPr/>
        </p:nvPicPr>
        <p:blipFill>
          <a:blip r:embed="rId7" cstate="print"/>
          <a:srcRect/>
          <a:stretch>
            <a:fillRect/>
          </a:stretch>
        </p:blipFill>
        <p:spPr bwMode="auto">
          <a:xfrm>
            <a:off x="1000100" y="2500306"/>
            <a:ext cx="276225" cy="3238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8" cstate="print"/>
          <a:srcRect/>
          <a:stretch>
            <a:fillRect/>
          </a:stretch>
        </p:blipFill>
        <p:spPr bwMode="auto">
          <a:xfrm>
            <a:off x="1000100" y="3214686"/>
            <a:ext cx="295275" cy="304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9" cstate="print"/>
          <a:srcRect/>
          <a:stretch>
            <a:fillRect/>
          </a:stretch>
        </p:blipFill>
        <p:spPr bwMode="auto">
          <a:xfrm>
            <a:off x="1000100" y="4000504"/>
            <a:ext cx="314325" cy="3238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10" cstate="print"/>
          <a:srcRect/>
          <a:stretch>
            <a:fillRect/>
          </a:stretch>
        </p:blipFill>
        <p:spPr bwMode="auto">
          <a:xfrm>
            <a:off x="1000100" y="4714884"/>
            <a:ext cx="314325" cy="295275"/>
          </a:xfrm>
          <a:prstGeom prst="rect">
            <a:avLst/>
          </a:prstGeom>
          <a:noFill/>
          <a:ln w="9525">
            <a:noFill/>
            <a:miter lim="800000"/>
            <a:headEnd/>
            <a:tailEnd/>
          </a:ln>
          <a:effectLst/>
        </p:spPr>
      </p:pic>
      <p:sp>
        <p:nvSpPr>
          <p:cNvPr id="27" name="26 CuadroTexto"/>
          <p:cNvSpPr txBox="1"/>
          <p:nvPr/>
        </p:nvSpPr>
        <p:spPr>
          <a:xfrm>
            <a:off x="1403648" y="2492896"/>
            <a:ext cx="6552728" cy="3046988"/>
          </a:xfrm>
          <a:prstGeom prst="rect">
            <a:avLst/>
          </a:prstGeom>
          <a:noFill/>
        </p:spPr>
        <p:txBody>
          <a:bodyPr wrap="square" rtlCol="0">
            <a:spAutoFit/>
          </a:bodyPr>
          <a:lstStyle/>
          <a:p>
            <a:pPr lvl="0"/>
            <a:r>
              <a:rPr lang="en-US" sz="1600" dirty="0" smtClean="0"/>
              <a:t>Now select the “SET SENSORS” option with  </a:t>
            </a:r>
            <a:r>
              <a:rPr lang="es-CL" sz="1600" dirty="0" smtClean="0"/>
              <a:t>        </a:t>
            </a:r>
            <a:r>
              <a:rPr lang="en-US" sz="1600" dirty="0" smtClean="0"/>
              <a:t>and select the IR temperature, then press        .</a:t>
            </a:r>
          </a:p>
          <a:p>
            <a:pPr lvl="0"/>
            <a:endParaRPr lang="es-CL" sz="1600" dirty="0" smtClean="0"/>
          </a:p>
          <a:p>
            <a:pPr lvl="0"/>
            <a:r>
              <a:rPr lang="en-US" sz="1600" dirty="0" smtClean="0"/>
              <a:t>Once you have done that, you will be back at the setup menu. Press </a:t>
            </a:r>
            <a:r>
              <a:rPr lang="es-CL" sz="1600" dirty="0" smtClean="0"/>
              <a:t> </a:t>
            </a:r>
            <a:r>
              <a:rPr lang="en-US" sz="1600" dirty="0" smtClean="0"/>
              <a:t>one time         and select “SAMPLING RATE” with  </a:t>
            </a:r>
            <a:r>
              <a:rPr lang="es-CL" sz="1600" dirty="0" smtClean="0"/>
              <a:t>       </a:t>
            </a:r>
            <a:r>
              <a:rPr lang="en-US" sz="1600" dirty="0" smtClean="0"/>
              <a:t>. Choose “MANUAL”. </a:t>
            </a:r>
          </a:p>
          <a:p>
            <a:pPr lvl="0"/>
            <a:endParaRPr lang="es-CL" sz="1600" dirty="0" smtClean="0"/>
          </a:p>
          <a:p>
            <a:pPr lvl="0"/>
            <a:r>
              <a:rPr lang="en-US" sz="1600" dirty="0" smtClean="0"/>
              <a:t>Now, go back to the measurements pressing         three times.</a:t>
            </a:r>
            <a:r>
              <a:rPr lang="es-CL" sz="1600" dirty="0" smtClean="0"/>
              <a:t> </a:t>
            </a:r>
            <a:r>
              <a:rPr lang="en-US" sz="1600" dirty="0" smtClean="0"/>
              <a:t>Start measuring with    </a:t>
            </a:r>
            <a:r>
              <a:rPr lang="es-CL" sz="1600" dirty="0" smtClean="0"/>
              <a:t>       </a:t>
            </a:r>
            <a:r>
              <a:rPr lang="en-US" sz="1600" dirty="0" smtClean="0"/>
              <a:t>and press          every time you want to record a data.</a:t>
            </a:r>
          </a:p>
          <a:p>
            <a:pPr lvl="0"/>
            <a:endParaRPr lang="es-CL" sz="1600" dirty="0" smtClean="0"/>
          </a:p>
          <a:p>
            <a:pPr lvl="0"/>
            <a:r>
              <a:rPr lang="en-US" sz="1600" dirty="0" smtClean="0"/>
              <a:t>Once you are finished measuring stop the </a:t>
            </a:r>
            <a:r>
              <a:rPr lang="en-US" sz="1600" dirty="0" err="1" smtClean="0"/>
              <a:t>Labdisc</a:t>
            </a:r>
            <a:r>
              <a:rPr lang="en-US" sz="1600" dirty="0" smtClean="0"/>
              <a:t> by pressing</a:t>
            </a:r>
            <a:r>
              <a:rPr lang="es-CL" sz="1600" dirty="0" smtClean="0"/>
              <a:t>          </a:t>
            </a:r>
            <a:r>
              <a:rPr lang="en-US" sz="1600" dirty="0" smtClean="0"/>
              <a:t>(you will see the instruction “Press SCROLL key to STOP”) and press  </a:t>
            </a:r>
            <a:r>
              <a:rPr lang="es-CL" sz="1600" dirty="0" smtClean="0"/>
              <a:t>      </a:t>
            </a:r>
            <a:r>
              <a:rPr lang="en-US" sz="1600" dirty="0" smtClean="0"/>
              <a:t>.</a:t>
            </a:r>
            <a:endParaRPr lang="es-CL" sz="1600" dirty="0" smtClean="0"/>
          </a:p>
          <a:p>
            <a:endParaRPr lang="es-CL" sz="1600" dirty="0"/>
          </a:p>
        </p:txBody>
      </p:sp>
    </p:spTree>
    <p:extLst>
      <p:ext uri="{BB962C8B-B14F-4D97-AF65-F5344CB8AC3E}">
        <p14:creationId xmlns="" xmlns:p14="http://schemas.microsoft.com/office/powerpoint/2010/main" val="4566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331640" y="2492896"/>
            <a:ext cx="4680520" cy="2831544"/>
          </a:xfrm>
          <a:prstGeom prst="rect">
            <a:avLst/>
          </a:prstGeom>
          <a:noFill/>
        </p:spPr>
        <p:txBody>
          <a:bodyPr wrap="square" rtlCol="0">
            <a:spAutoFit/>
          </a:bodyPr>
          <a:lstStyle/>
          <a:p>
            <a:pPr lvl="0"/>
            <a:r>
              <a:rPr lang="en-US" sz="1600" dirty="0" smtClean="0"/>
              <a:t>Place the </a:t>
            </a:r>
            <a:r>
              <a:rPr lang="en-US" sz="1600" dirty="0" err="1" smtClean="0"/>
              <a:t>Labdisc</a:t>
            </a:r>
            <a:r>
              <a:rPr lang="en-US" sz="1600" dirty="0" smtClean="0"/>
              <a:t> in an open field.</a:t>
            </a:r>
            <a:endParaRPr lang="es-CL" sz="1600" dirty="0" smtClean="0"/>
          </a:p>
          <a:p>
            <a:pPr lvl="0"/>
            <a:endParaRPr lang="en-US" sz="1600" dirty="0" smtClean="0"/>
          </a:p>
          <a:p>
            <a:pPr lvl="0"/>
            <a:r>
              <a:rPr lang="en-US" sz="1600" dirty="0" smtClean="0"/>
              <a:t>Record the infrared temperature pointing the sensor towards different objects around you, including a cloudy sky sample and a ground sample.</a:t>
            </a:r>
            <a:endParaRPr lang="es-CL" sz="1600" dirty="0" smtClean="0"/>
          </a:p>
          <a:p>
            <a:pPr lvl="0"/>
            <a:endParaRPr lang="en-US" sz="1600" dirty="0" smtClean="0"/>
          </a:p>
          <a:p>
            <a:pPr lvl="0"/>
            <a:r>
              <a:rPr lang="en-US" sz="1600" dirty="0" smtClean="0"/>
              <a:t>Stop the </a:t>
            </a:r>
            <a:r>
              <a:rPr lang="en-US" sz="1600" dirty="0" err="1" smtClean="0"/>
              <a:t>Labdisc</a:t>
            </a:r>
            <a:r>
              <a:rPr lang="en-US" sz="1600" dirty="0" smtClean="0"/>
              <a:t>.</a:t>
            </a:r>
            <a:endParaRPr lang="es-CL" sz="1600" dirty="0" smtClean="0"/>
          </a:p>
          <a:p>
            <a:pPr lvl="0"/>
            <a:endParaRPr lang="en-US" sz="1600" dirty="0" smtClean="0"/>
          </a:p>
          <a:p>
            <a:pPr lvl="0"/>
            <a:r>
              <a:rPr lang="en-US" sz="1600" dirty="0" smtClean="0"/>
              <a:t>Repeat the previous steps with a clear sky. </a:t>
            </a:r>
            <a:endParaRPr lang="es-CL" sz="1600" dirty="0" smtClean="0"/>
          </a:p>
          <a:p>
            <a:pPr lvl="0"/>
            <a:endParaRPr lang="es-CL" sz="1600" dirty="0"/>
          </a:p>
          <a:p>
            <a:endParaRPr lang="es-CL" dirty="0"/>
          </a:p>
        </p:txBody>
      </p:sp>
      <p:sp>
        <p:nvSpPr>
          <p:cNvPr id="1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Weather</a:t>
            </a:r>
            <a:r>
              <a:rPr lang="es-ES_tradnl" sz="3000" b="1" baseline="30000" dirty="0" smtClean="0">
                <a:solidFill>
                  <a:schemeClr val="bg1"/>
                </a:solidFill>
                <a:latin typeface="+mj-lt"/>
                <a:cs typeface="Calibri" pitchFamily="34" charset="0"/>
              </a:rPr>
              <a:t> Cloud </a:t>
            </a:r>
            <a:r>
              <a:rPr lang="es-ES_tradnl" sz="3000" b="1" baseline="30000" dirty="0" err="1" smtClean="0">
                <a:solidFill>
                  <a:schemeClr val="bg1"/>
                </a:solidFill>
                <a:latin typeface="+mj-lt"/>
                <a:cs typeface="Calibri" pitchFamily="34" charset="0"/>
              </a:rPr>
              <a:t>Detection</a:t>
            </a:r>
            <a:endParaRPr lang="es-ES_tradnl" sz="3000" b="1" baseline="30000" dirty="0">
              <a:solidFill>
                <a:schemeClr val="bg1"/>
              </a:solidFill>
              <a:latin typeface="+mj-lt"/>
              <a:cs typeface="Calibri" pitchFamily="34" charset="0"/>
            </a:endParaRPr>
          </a:p>
        </p:txBody>
      </p:sp>
      <p:sp>
        <p:nvSpPr>
          <p:cNvPr id="23" name="22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infrared temperature from the environment to characterize the current weather</a:t>
            </a:r>
            <a:endParaRPr lang="es-CL" sz="1050" dirty="0" smtClean="0">
              <a:solidFill>
                <a:schemeClr val="bg1">
                  <a:lumMod val="50000"/>
                </a:schemeClr>
              </a:solidFill>
            </a:endParaRPr>
          </a:p>
        </p:txBody>
      </p:sp>
      <p:pic>
        <p:nvPicPr>
          <p:cNvPr id="24" name="4 Imagen" descr="Weather cloud detection.jpg"/>
          <p:cNvPicPr/>
          <p:nvPr/>
        </p:nvPicPr>
        <p:blipFill>
          <a:blip r:embed="rId3" cstate="print"/>
          <a:stretch>
            <a:fillRect/>
          </a:stretch>
        </p:blipFill>
        <p:spPr>
          <a:xfrm>
            <a:off x="6228184" y="2564904"/>
            <a:ext cx="1872078" cy="2763707"/>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1000100" y="2500306"/>
            <a:ext cx="333375" cy="3333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a:stretch>
            <a:fillRect/>
          </a:stretch>
        </p:blipFill>
        <p:spPr bwMode="auto">
          <a:xfrm>
            <a:off x="1000100" y="3000372"/>
            <a:ext cx="314325" cy="3048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1000100" y="3929066"/>
            <a:ext cx="304800" cy="314325"/>
          </a:xfrm>
          <a:prstGeom prst="rect">
            <a:avLst/>
          </a:prstGeom>
          <a:noFill/>
          <a:ln w="9525">
            <a:noFill/>
            <a:miter lim="800000"/>
            <a:headEnd/>
            <a:tailEnd/>
          </a:ln>
          <a:effectLst/>
        </p:spPr>
      </p:pic>
      <p:pic>
        <p:nvPicPr>
          <p:cNvPr id="2056" name="Picture 8"/>
          <p:cNvPicPr>
            <a:picLocks noChangeAspect="1" noChangeArrowheads="1"/>
          </p:cNvPicPr>
          <p:nvPr/>
        </p:nvPicPr>
        <p:blipFill>
          <a:blip r:embed="rId7" cstate="print"/>
          <a:srcRect/>
          <a:stretch>
            <a:fillRect/>
          </a:stretch>
        </p:blipFill>
        <p:spPr bwMode="auto">
          <a:xfrm>
            <a:off x="1000100" y="4429132"/>
            <a:ext cx="295275" cy="314325"/>
          </a:xfrm>
          <a:prstGeom prst="rect">
            <a:avLst/>
          </a:prstGeom>
          <a:noFill/>
          <a:ln w="9525">
            <a:noFill/>
            <a:miter lim="800000"/>
            <a:headEnd/>
            <a:tailEnd/>
          </a:ln>
          <a:effectLst/>
        </p:spPr>
      </p:pic>
    </p:spTree>
    <p:extLst>
      <p:ext uri="{BB962C8B-B14F-4D97-AF65-F5344CB8AC3E}">
        <p14:creationId xmlns="" xmlns:p14="http://schemas.microsoft.com/office/powerpoint/2010/main" val="144066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547664" y="2780928"/>
            <a:ext cx="6480720" cy="2677656"/>
          </a:xfrm>
          <a:prstGeom prst="rect">
            <a:avLst/>
          </a:prstGeom>
          <a:noFill/>
        </p:spPr>
        <p:txBody>
          <a:bodyPr wrap="square" rtlCol="0">
            <a:spAutoFit/>
          </a:bodyPr>
          <a:lstStyle/>
          <a:p>
            <a:pPr lvl="0"/>
            <a:r>
              <a:rPr lang="en-US" sz="1400" dirty="0" smtClean="0"/>
              <a:t>Connect the </a:t>
            </a:r>
            <a:r>
              <a:rPr lang="en-US" sz="1400" dirty="0" err="1" smtClean="0"/>
              <a:t>Labdisc</a:t>
            </a:r>
            <a:r>
              <a:rPr lang="en-US" sz="1400" dirty="0" smtClean="0"/>
              <a:t> to the computer using the USB communication cable or via the Bluetooth wireless communication channel.</a:t>
            </a:r>
          </a:p>
          <a:p>
            <a:pPr lvl="0"/>
            <a:endParaRPr lang="es-CL" sz="1400" dirty="0" smtClean="0"/>
          </a:p>
          <a:p>
            <a:pPr lvl="0"/>
            <a:r>
              <a:rPr lang="en-US" sz="1400" dirty="0" smtClean="0"/>
              <a:t>On the upper menu press                and select            </a:t>
            </a:r>
            <a:r>
              <a:rPr lang="es-CL" sz="1400" dirty="0" smtClean="0"/>
              <a:t> </a:t>
            </a:r>
            <a:r>
              <a:rPr lang="en-US" sz="1400" dirty="0" smtClean="0"/>
              <a:t>. Choose the penultimate (second last) experiment of the list. </a:t>
            </a:r>
          </a:p>
          <a:p>
            <a:pPr lvl="0"/>
            <a:endParaRPr lang="es-CL" sz="1400" dirty="0" smtClean="0"/>
          </a:p>
          <a:p>
            <a:pPr lvl="0"/>
            <a:r>
              <a:rPr lang="en-US" sz="1400" dirty="0" smtClean="0"/>
              <a:t>Select a bar graph </a:t>
            </a:r>
            <a:r>
              <a:rPr lang="es-CL" sz="1400" dirty="0" smtClean="0"/>
              <a:t>             </a:t>
            </a:r>
            <a:r>
              <a:rPr lang="en-US" sz="1400" dirty="0" smtClean="0"/>
              <a:t>from the </a:t>
            </a:r>
            <a:r>
              <a:rPr lang="en-US" sz="1400" dirty="0" err="1" smtClean="0"/>
              <a:t>GlobiLab</a:t>
            </a:r>
            <a:r>
              <a:rPr lang="en-US" sz="1400" dirty="0" smtClean="0"/>
              <a:t> menu to show the experiment results and label bars using the</a:t>
            </a:r>
            <a:r>
              <a:rPr lang="es-CL" sz="1400" dirty="0" smtClean="0"/>
              <a:t> </a:t>
            </a:r>
            <a:r>
              <a:rPr lang="en-US" sz="1400" dirty="0" smtClean="0"/>
              <a:t>tool            . Then, look at the data table             to calculate the difference between ground and sky temperatures. </a:t>
            </a:r>
            <a:endParaRPr lang="es-CL" sz="1400" dirty="0" smtClean="0"/>
          </a:p>
          <a:p>
            <a:pPr lvl="0"/>
            <a:endParaRPr lang="en-US" sz="1400" dirty="0" smtClean="0"/>
          </a:p>
          <a:p>
            <a:pPr lvl="0"/>
            <a:r>
              <a:rPr lang="en-US" sz="1400" dirty="0" smtClean="0"/>
              <a:t>Now select the last experiment of the list    </a:t>
            </a:r>
            <a:r>
              <a:rPr lang="es-CL" sz="1400" dirty="0" smtClean="0"/>
              <a:t>         </a:t>
            </a:r>
            <a:r>
              <a:rPr lang="en-US" sz="1400" dirty="0" smtClean="0"/>
              <a:t> and repeat step three.</a:t>
            </a:r>
            <a:endParaRPr lang="es-CL" sz="1400" dirty="0" smtClean="0"/>
          </a:p>
          <a:p>
            <a:endParaRPr lang="es-CL" sz="1400" dirty="0"/>
          </a:p>
        </p:txBody>
      </p:sp>
      <p:pic>
        <p:nvPicPr>
          <p:cNvPr id="8" name="7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91880" y="4293096"/>
            <a:ext cx="288032" cy="273261"/>
          </a:xfrm>
          <a:prstGeom prst="rect">
            <a:avLst/>
          </a:prstGeom>
        </p:spPr>
      </p:pic>
      <p:sp>
        <p:nvSpPr>
          <p:cNvPr id="16" name="15 CuadroTexto"/>
          <p:cNvSpPr txBox="1"/>
          <p:nvPr/>
        </p:nvSpPr>
        <p:spPr>
          <a:xfrm>
            <a:off x="1259632" y="4005064"/>
            <a:ext cx="348046" cy="307777"/>
          </a:xfrm>
          <a:prstGeom prst="rect">
            <a:avLst/>
          </a:prstGeom>
          <a:noFill/>
        </p:spPr>
        <p:txBody>
          <a:bodyPr wrap="square" rtlCol="0">
            <a:spAutoFit/>
          </a:bodyPr>
          <a:lstStyle/>
          <a:p>
            <a:r>
              <a:rPr lang="es-CL" sz="1400" dirty="0" smtClean="0"/>
              <a:t> </a:t>
            </a:r>
          </a:p>
        </p:txBody>
      </p:sp>
      <p:sp>
        <p:nvSpPr>
          <p:cNvPr id="1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Weather</a:t>
            </a:r>
            <a:r>
              <a:rPr lang="es-ES_tradnl" sz="3000" b="1" baseline="30000" dirty="0" smtClean="0">
                <a:solidFill>
                  <a:schemeClr val="bg1"/>
                </a:solidFill>
                <a:latin typeface="+mj-lt"/>
                <a:cs typeface="Calibri" pitchFamily="34" charset="0"/>
              </a:rPr>
              <a:t> Cloud </a:t>
            </a:r>
            <a:r>
              <a:rPr lang="es-ES_tradnl" sz="3000" b="1" baseline="30000" dirty="0" err="1" smtClean="0">
                <a:solidFill>
                  <a:schemeClr val="bg1"/>
                </a:solidFill>
                <a:latin typeface="+mj-lt"/>
                <a:cs typeface="Calibri" pitchFamily="34" charset="0"/>
              </a:rPr>
              <a:t>Detection</a:t>
            </a:r>
            <a:endParaRPr lang="es-ES_tradnl" sz="3000" b="1" baseline="30000" dirty="0">
              <a:solidFill>
                <a:schemeClr val="bg1"/>
              </a:solidFill>
              <a:latin typeface="+mj-lt"/>
              <a:cs typeface="Calibri" pitchFamily="34" charset="0"/>
            </a:endParaRPr>
          </a:p>
        </p:txBody>
      </p:sp>
      <p:sp>
        <p:nvSpPr>
          <p:cNvPr id="18" name="17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infrared temperature from the environment to characterize the current weather</a:t>
            </a:r>
            <a:endParaRPr lang="es-CL" sz="1050" dirty="0" smtClean="0">
              <a:solidFill>
                <a:schemeClr val="bg1">
                  <a:lumMod val="50000"/>
                </a:schemeClr>
              </a:solidFill>
            </a:endParaRPr>
          </a:p>
        </p:txBody>
      </p:sp>
      <p:pic>
        <p:nvPicPr>
          <p:cNvPr id="26" name="25 Imagen"/>
          <p:cNvPicPr/>
          <p:nvPr/>
        </p:nvPicPr>
        <p:blipFill>
          <a:blip r:embed="rId4" cstate="print"/>
          <a:srcRect/>
          <a:stretch>
            <a:fillRect/>
          </a:stretch>
        </p:blipFill>
        <p:spPr bwMode="auto">
          <a:xfrm>
            <a:off x="3563888" y="3356992"/>
            <a:ext cx="432048" cy="327422"/>
          </a:xfrm>
          <a:prstGeom prst="rect">
            <a:avLst/>
          </a:prstGeom>
          <a:noFill/>
          <a:ln w="9525">
            <a:noFill/>
            <a:miter lim="800000"/>
            <a:headEnd/>
            <a:tailEnd/>
          </a:ln>
        </p:spPr>
      </p:pic>
      <p:pic>
        <p:nvPicPr>
          <p:cNvPr id="27" name="26 Imagen"/>
          <p:cNvPicPr/>
          <p:nvPr/>
        </p:nvPicPr>
        <p:blipFill>
          <a:blip r:embed="rId5" cstate="print"/>
          <a:srcRect/>
          <a:stretch>
            <a:fillRect/>
          </a:stretch>
        </p:blipFill>
        <p:spPr bwMode="auto">
          <a:xfrm>
            <a:off x="4932040" y="3356992"/>
            <a:ext cx="432048" cy="288032"/>
          </a:xfrm>
          <a:prstGeom prst="rect">
            <a:avLst/>
          </a:prstGeom>
          <a:noFill/>
          <a:ln w="9525">
            <a:noFill/>
            <a:miter lim="800000"/>
            <a:headEnd/>
            <a:tailEnd/>
          </a:ln>
        </p:spPr>
      </p:pic>
      <p:pic>
        <p:nvPicPr>
          <p:cNvPr id="28" name="27 Imagen"/>
          <p:cNvPicPr/>
          <p:nvPr/>
        </p:nvPicPr>
        <p:blipFill>
          <a:blip r:embed="rId6" cstate="print"/>
          <a:srcRect/>
          <a:stretch>
            <a:fillRect/>
          </a:stretch>
        </p:blipFill>
        <p:spPr bwMode="auto">
          <a:xfrm>
            <a:off x="6012160" y="4293097"/>
            <a:ext cx="360040" cy="288032"/>
          </a:xfrm>
          <a:prstGeom prst="rect">
            <a:avLst/>
          </a:prstGeom>
          <a:noFill/>
          <a:ln w="9525">
            <a:noFill/>
            <a:miter lim="800000"/>
            <a:headEnd/>
            <a:tailEnd/>
          </a:ln>
        </p:spPr>
      </p:pic>
      <p:pic>
        <p:nvPicPr>
          <p:cNvPr id="29" name="28 Imagen"/>
          <p:cNvPicPr/>
          <p:nvPr/>
        </p:nvPicPr>
        <p:blipFill>
          <a:blip r:embed="rId4" cstate="print"/>
          <a:srcRect/>
          <a:stretch>
            <a:fillRect/>
          </a:stretch>
        </p:blipFill>
        <p:spPr bwMode="auto">
          <a:xfrm>
            <a:off x="4716016" y="4869160"/>
            <a:ext cx="400050" cy="275035"/>
          </a:xfrm>
          <a:prstGeom prst="rect">
            <a:avLst/>
          </a:prstGeom>
          <a:noFill/>
          <a:ln w="9525">
            <a:noFill/>
            <a:miter lim="800000"/>
            <a:headEnd/>
            <a:tailEnd/>
          </a:ln>
        </p:spPr>
      </p:pic>
      <p:pic>
        <p:nvPicPr>
          <p:cNvPr id="30" name="29 Imagen"/>
          <p:cNvPicPr/>
          <p:nvPr/>
        </p:nvPicPr>
        <p:blipFill>
          <a:blip r:embed="rId7" cstate="print"/>
          <a:srcRect/>
          <a:stretch>
            <a:fillRect/>
          </a:stretch>
        </p:blipFill>
        <p:spPr bwMode="auto">
          <a:xfrm>
            <a:off x="2987824" y="4005064"/>
            <a:ext cx="432048" cy="288032"/>
          </a:xfrm>
          <a:prstGeom prst="rect">
            <a:avLst/>
          </a:prstGeom>
          <a:noFill/>
          <a:ln w="9525">
            <a:noFill/>
            <a:miter lim="800000"/>
            <a:headEnd/>
            <a:tailEnd/>
          </a:ln>
        </p:spPr>
      </p:pic>
      <p:pic>
        <p:nvPicPr>
          <p:cNvPr id="3074" name="Picture 2"/>
          <p:cNvPicPr>
            <a:picLocks noChangeAspect="1" noChangeArrowheads="1"/>
          </p:cNvPicPr>
          <p:nvPr/>
        </p:nvPicPr>
        <p:blipFill>
          <a:blip r:embed="rId8" cstate="print"/>
          <a:srcRect/>
          <a:stretch>
            <a:fillRect/>
          </a:stretch>
        </p:blipFill>
        <p:spPr bwMode="auto">
          <a:xfrm>
            <a:off x="1214414" y="2786058"/>
            <a:ext cx="285750" cy="3143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9" cstate="print"/>
          <a:srcRect/>
          <a:stretch>
            <a:fillRect/>
          </a:stretch>
        </p:blipFill>
        <p:spPr bwMode="auto">
          <a:xfrm>
            <a:off x="1214414" y="3429000"/>
            <a:ext cx="266700" cy="2952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10" cstate="print"/>
          <a:srcRect/>
          <a:stretch>
            <a:fillRect/>
          </a:stretch>
        </p:blipFill>
        <p:spPr bwMode="auto">
          <a:xfrm>
            <a:off x="1214414" y="4071942"/>
            <a:ext cx="266700" cy="285750"/>
          </a:xfrm>
          <a:prstGeom prst="rect">
            <a:avLst/>
          </a:prstGeom>
          <a:noFill/>
          <a:ln w="9525">
            <a:noFill/>
            <a:miter lim="800000"/>
            <a:headEnd/>
            <a:tailEnd/>
          </a:ln>
          <a:effectLst/>
        </p:spPr>
      </p:pic>
      <p:pic>
        <p:nvPicPr>
          <p:cNvPr id="3077" name="Picture 5"/>
          <p:cNvPicPr>
            <a:picLocks noChangeAspect="1" noChangeArrowheads="1"/>
          </p:cNvPicPr>
          <p:nvPr/>
        </p:nvPicPr>
        <p:blipFill>
          <a:blip r:embed="rId11" cstate="print"/>
          <a:srcRect/>
          <a:stretch>
            <a:fillRect/>
          </a:stretch>
        </p:blipFill>
        <p:spPr bwMode="auto">
          <a:xfrm>
            <a:off x="1214414" y="4929198"/>
            <a:ext cx="276225" cy="285750"/>
          </a:xfrm>
          <a:prstGeom prst="rect">
            <a:avLst/>
          </a:prstGeom>
          <a:noFill/>
          <a:ln w="9525">
            <a:noFill/>
            <a:miter lim="800000"/>
            <a:headEnd/>
            <a:tailEnd/>
          </a:ln>
          <a:effectLst/>
        </p:spPr>
      </p:pic>
    </p:spTree>
    <p:extLst>
      <p:ext uri="{BB962C8B-B14F-4D97-AF65-F5344CB8AC3E}">
        <p14:creationId xmlns="" xmlns:p14="http://schemas.microsoft.com/office/powerpoint/2010/main" val="1311205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6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2708920"/>
            <a:ext cx="6267450" cy="576064"/>
          </a:xfrm>
          <a:prstGeom prst="rect">
            <a:avLst/>
          </a:prstGeom>
        </p:spPr>
      </p:pic>
      <p:pic>
        <p:nvPicPr>
          <p:cNvPr id="2" name="1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31640" y="2636912"/>
            <a:ext cx="519380" cy="432048"/>
          </a:xfrm>
          <a:prstGeom prst="rect">
            <a:avLst/>
          </a:prstGeom>
        </p:spPr>
      </p:pic>
      <p:sp>
        <p:nvSpPr>
          <p:cNvPr id="8"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10 CuadroTexto"/>
          <p:cNvSpPr txBox="1"/>
          <p:nvPr/>
        </p:nvSpPr>
        <p:spPr>
          <a:xfrm>
            <a:off x="1835696" y="2780928"/>
            <a:ext cx="5729266" cy="738664"/>
          </a:xfrm>
          <a:prstGeom prst="rect">
            <a:avLst/>
          </a:prstGeom>
          <a:noFill/>
        </p:spPr>
        <p:txBody>
          <a:bodyPr wrap="square" rtlCol="0">
            <a:spAutoFit/>
          </a:bodyPr>
          <a:lstStyle/>
          <a:p>
            <a:r>
              <a:rPr lang="en-US" sz="1400" b="1" dirty="0" smtClean="0"/>
              <a:t>Considering your thermal sensation at the study site, did you expect these results? </a:t>
            </a:r>
            <a:endParaRPr lang="es-CL" sz="1400" dirty="0" smtClean="0"/>
          </a:p>
          <a:p>
            <a:endParaRPr lang="es-CL" sz="1400" dirty="0"/>
          </a:p>
        </p:txBody>
      </p:sp>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581128"/>
            <a:ext cx="6267450" cy="484311"/>
          </a:xfrm>
          <a:prstGeom prst="rect">
            <a:avLst/>
          </a:prstGeom>
        </p:spPr>
      </p:pic>
      <p:pic>
        <p:nvPicPr>
          <p:cNvPr id="16" name="15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31640" y="4509120"/>
            <a:ext cx="504825" cy="447675"/>
          </a:xfrm>
          <a:prstGeom prst="rect">
            <a:avLst/>
          </a:prstGeom>
        </p:spPr>
      </p:pic>
      <p:sp>
        <p:nvSpPr>
          <p:cNvPr id="17" name="16 CuadroTexto"/>
          <p:cNvSpPr txBox="1"/>
          <p:nvPr/>
        </p:nvSpPr>
        <p:spPr>
          <a:xfrm>
            <a:off x="1835696" y="4653136"/>
            <a:ext cx="5977707" cy="307777"/>
          </a:xfrm>
          <a:prstGeom prst="rect">
            <a:avLst/>
          </a:prstGeom>
          <a:noFill/>
        </p:spPr>
        <p:txBody>
          <a:bodyPr wrap="square" rtlCol="0">
            <a:spAutoFit/>
          </a:bodyPr>
          <a:lstStyle/>
          <a:p>
            <a:pPr lvl="0" eaLnBrk="0" fontAlgn="base" hangingPunct="0">
              <a:spcBef>
                <a:spcPct val="0"/>
              </a:spcBef>
              <a:spcAft>
                <a:spcPct val="0"/>
              </a:spcAft>
            </a:pPr>
            <a:r>
              <a:rPr lang="en-US" sz="1400" b="1" dirty="0" smtClean="0"/>
              <a:t>How are the results related to your initial hypothesis?</a:t>
            </a:r>
            <a:endParaRPr lang="en-US" sz="2400" dirty="0" smtClean="0">
              <a:latin typeface="Arial" pitchFamily="34" charset="0"/>
              <a:cs typeface="Arial" pitchFamily="34" charset="0"/>
            </a:endParaRPr>
          </a:p>
        </p:txBody>
      </p:sp>
      <p:sp>
        <p:nvSpPr>
          <p:cNvPr id="18"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Weather</a:t>
            </a:r>
            <a:r>
              <a:rPr lang="es-ES_tradnl" sz="3000" b="1" baseline="30000" dirty="0" smtClean="0">
                <a:solidFill>
                  <a:schemeClr val="bg1"/>
                </a:solidFill>
                <a:latin typeface="+mj-lt"/>
                <a:cs typeface="Calibri" pitchFamily="34" charset="0"/>
              </a:rPr>
              <a:t> Cloud </a:t>
            </a:r>
            <a:r>
              <a:rPr lang="es-ES_tradnl" sz="3000" b="1" baseline="30000" dirty="0" err="1" smtClean="0">
                <a:solidFill>
                  <a:schemeClr val="bg1"/>
                </a:solidFill>
                <a:latin typeface="+mj-lt"/>
                <a:cs typeface="Calibri" pitchFamily="34" charset="0"/>
              </a:rPr>
              <a:t>Detection</a:t>
            </a:r>
            <a:endParaRPr lang="es-ES_tradnl" sz="3000" b="1" baseline="30000" dirty="0">
              <a:solidFill>
                <a:schemeClr val="bg1"/>
              </a:solidFill>
              <a:latin typeface="+mj-lt"/>
              <a:cs typeface="Calibri" pitchFamily="34" charset="0"/>
            </a:endParaRPr>
          </a:p>
        </p:txBody>
      </p:sp>
      <p:sp>
        <p:nvSpPr>
          <p:cNvPr id="19" name="18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infrared temperature from the environment to characterize the current weather</a:t>
            </a:r>
            <a:endParaRPr lang="es-CL" sz="1050" dirty="0" smtClean="0">
              <a:solidFill>
                <a:schemeClr val="bg1">
                  <a:lumMod val="50000"/>
                </a:schemeClr>
              </a:solidFill>
            </a:endParaRPr>
          </a:p>
        </p:txBody>
      </p:sp>
      <p:pic>
        <p:nvPicPr>
          <p:cNvPr id="20" name="19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3645024"/>
            <a:ext cx="6267450" cy="576064"/>
          </a:xfrm>
          <a:prstGeom prst="rect">
            <a:avLst/>
          </a:prstGeom>
        </p:spPr>
      </p:pic>
      <p:pic>
        <p:nvPicPr>
          <p:cNvPr id="21" name="20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31640" y="3573016"/>
            <a:ext cx="519380" cy="432048"/>
          </a:xfrm>
          <a:prstGeom prst="rect">
            <a:avLst/>
          </a:prstGeom>
        </p:spPr>
      </p:pic>
      <p:sp>
        <p:nvSpPr>
          <p:cNvPr id="22" name="21 CuadroTexto"/>
          <p:cNvSpPr txBox="1"/>
          <p:nvPr/>
        </p:nvSpPr>
        <p:spPr>
          <a:xfrm>
            <a:off x="1835696" y="3717032"/>
            <a:ext cx="5977707" cy="523220"/>
          </a:xfrm>
          <a:prstGeom prst="rect">
            <a:avLst/>
          </a:prstGeom>
          <a:noFill/>
        </p:spPr>
        <p:txBody>
          <a:bodyPr wrap="square" rtlCol="0">
            <a:spAutoFit/>
          </a:bodyPr>
          <a:lstStyle/>
          <a:p>
            <a:r>
              <a:rPr lang="en-US" sz="1400" b="1" dirty="0" smtClean="0"/>
              <a:t>What is the difference between ground and sky temperatures in each experiment? Are the differences similar?</a:t>
            </a:r>
            <a:endParaRPr lang="es-CL" sz="1400" dirty="0" smtClean="0"/>
          </a:p>
        </p:txBody>
      </p:sp>
    </p:spTree>
    <p:extLst>
      <p:ext uri="{BB962C8B-B14F-4D97-AF65-F5344CB8AC3E}">
        <p14:creationId xmlns="" xmlns:p14="http://schemas.microsoft.com/office/powerpoint/2010/main" val="1449309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Rectángulo redondeado"/>
          <p:cNvSpPr/>
          <p:nvPr/>
        </p:nvSpPr>
        <p:spPr>
          <a:xfrm>
            <a:off x="1475656" y="2204864"/>
            <a:ext cx="6218873"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763688" y="2276872"/>
            <a:ext cx="5798895" cy="523220"/>
          </a:xfrm>
          <a:prstGeom prst="rect">
            <a:avLst/>
          </a:prstGeom>
          <a:noFill/>
        </p:spPr>
        <p:txBody>
          <a:bodyPr wrap="none" rtlCol="0">
            <a:spAutoFit/>
          </a:bodyPr>
          <a:lstStyle/>
          <a:p>
            <a:r>
              <a:rPr lang="en-US" sz="1400" b="1" dirty="0">
                <a:solidFill>
                  <a:srgbClr val="F7B047"/>
                </a:solidFill>
              </a:rPr>
              <a:t>The </a:t>
            </a:r>
            <a:r>
              <a:rPr lang="en-US" sz="1400" b="1" dirty="0" smtClean="0">
                <a:solidFill>
                  <a:srgbClr val="F7B047"/>
                </a:solidFill>
              </a:rPr>
              <a:t>graph </a:t>
            </a:r>
            <a:r>
              <a:rPr lang="en-US" sz="1400" b="1" dirty="0">
                <a:solidFill>
                  <a:srgbClr val="F7B047"/>
                </a:solidFill>
              </a:rPr>
              <a:t>below should be similar to the </a:t>
            </a:r>
            <a:r>
              <a:rPr lang="en-US" sz="1400" b="1" dirty="0" smtClean="0">
                <a:solidFill>
                  <a:srgbClr val="F7B047"/>
                </a:solidFill>
              </a:rPr>
              <a:t>ones </a:t>
            </a:r>
            <a:r>
              <a:rPr lang="en-US" sz="1400" b="1" dirty="0">
                <a:solidFill>
                  <a:srgbClr val="F7B047"/>
                </a:solidFill>
              </a:rPr>
              <a:t>the students came up with</a:t>
            </a:r>
            <a:r>
              <a:rPr lang="en-US" sz="1400" b="1" dirty="0" smtClean="0">
                <a:solidFill>
                  <a:srgbClr val="F7B047"/>
                </a:solidFill>
              </a:rPr>
              <a:t>:</a:t>
            </a:r>
            <a:r>
              <a:rPr lang="en-US" sz="1400" i="1" dirty="0" smtClean="0">
                <a:solidFill>
                  <a:srgbClr val="F7B047"/>
                </a:solidFill>
              </a:rPr>
              <a:t> </a:t>
            </a:r>
            <a:endParaRPr lang="es-CL" sz="1400" dirty="0">
              <a:solidFill>
                <a:srgbClr val="F7B047"/>
              </a:solidFill>
            </a:endParaRPr>
          </a:p>
          <a:p>
            <a:endParaRPr lang="es-CL" sz="1400" dirty="0"/>
          </a:p>
        </p:txBody>
      </p:sp>
      <p:sp>
        <p:nvSpPr>
          <p:cNvPr id="8"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Weather</a:t>
            </a:r>
            <a:r>
              <a:rPr lang="es-ES_tradnl" sz="3000" b="1" baseline="30000" dirty="0" smtClean="0">
                <a:solidFill>
                  <a:schemeClr val="bg1"/>
                </a:solidFill>
                <a:latin typeface="+mj-lt"/>
                <a:cs typeface="Calibri" pitchFamily="34" charset="0"/>
              </a:rPr>
              <a:t> Cloud </a:t>
            </a:r>
            <a:r>
              <a:rPr lang="es-ES_tradnl" sz="3000" b="1" baseline="30000" dirty="0" err="1" smtClean="0">
                <a:solidFill>
                  <a:schemeClr val="bg1"/>
                </a:solidFill>
                <a:latin typeface="+mj-lt"/>
                <a:cs typeface="Calibri" pitchFamily="34" charset="0"/>
              </a:rPr>
              <a:t>Detection</a:t>
            </a:r>
            <a:endParaRPr lang="es-ES_tradnl" sz="3000" b="1" baseline="30000" dirty="0">
              <a:solidFill>
                <a:schemeClr val="bg1"/>
              </a:solidFill>
              <a:latin typeface="+mj-lt"/>
              <a:cs typeface="Calibri" pitchFamily="34" charset="0"/>
            </a:endParaRPr>
          </a:p>
        </p:txBody>
      </p:sp>
      <p:sp>
        <p:nvSpPr>
          <p:cNvPr id="9" name="8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infrared temperature from the environment to characterize the current weather</a:t>
            </a:r>
            <a:endParaRPr lang="es-CL" sz="1050" dirty="0" smtClean="0">
              <a:solidFill>
                <a:schemeClr val="bg1">
                  <a:lumMod val="50000"/>
                </a:schemeClr>
              </a:solidFill>
            </a:endParaRPr>
          </a:p>
        </p:txBody>
      </p:sp>
      <p:pic>
        <p:nvPicPr>
          <p:cNvPr id="10" name="2 Imagen" descr="Cloudy sky.jpg"/>
          <p:cNvPicPr/>
          <p:nvPr/>
        </p:nvPicPr>
        <p:blipFill>
          <a:blip r:embed="rId3" cstate="print"/>
          <a:stretch>
            <a:fillRect/>
          </a:stretch>
        </p:blipFill>
        <p:spPr>
          <a:xfrm>
            <a:off x="2195736" y="2852936"/>
            <a:ext cx="4824536" cy="3384376"/>
          </a:xfrm>
          <a:prstGeom prst="rect">
            <a:avLst/>
          </a:prstGeom>
        </p:spPr>
      </p:pic>
    </p:spTree>
    <p:extLst>
      <p:ext uri="{BB962C8B-B14F-4D97-AF65-F5344CB8AC3E}">
        <p14:creationId xmlns="" xmlns:p14="http://schemas.microsoft.com/office/powerpoint/2010/main" val="4042537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8"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Weather</a:t>
            </a:r>
            <a:r>
              <a:rPr lang="es-ES_tradnl" sz="3000" b="1" baseline="30000" dirty="0" smtClean="0">
                <a:solidFill>
                  <a:schemeClr val="bg1"/>
                </a:solidFill>
                <a:latin typeface="+mj-lt"/>
                <a:cs typeface="Calibri" pitchFamily="34" charset="0"/>
              </a:rPr>
              <a:t> Cloud </a:t>
            </a:r>
            <a:r>
              <a:rPr lang="es-ES_tradnl" sz="3000" b="1" baseline="30000" dirty="0" err="1" smtClean="0">
                <a:solidFill>
                  <a:schemeClr val="bg1"/>
                </a:solidFill>
                <a:latin typeface="+mj-lt"/>
                <a:cs typeface="Calibri" pitchFamily="34" charset="0"/>
              </a:rPr>
              <a:t>Detection</a:t>
            </a:r>
            <a:endParaRPr lang="es-ES_tradnl" sz="3000" b="1" baseline="30000" dirty="0">
              <a:solidFill>
                <a:schemeClr val="bg1"/>
              </a:solidFill>
              <a:latin typeface="+mj-lt"/>
              <a:cs typeface="Calibri" pitchFamily="34" charset="0"/>
            </a:endParaRPr>
          </a:p>
        </p:txBody>
      </p:sp>
      <p:sp>
        <p:nvSpPr>
          <p:cNvPr id="9" name="8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infrared temperature from the environment to characterize the current weather</a:t>
            </a:r>
            <a:endParaRPr lang="es-CL" sz="1050" dirty="0" smtClean="0">
              <a:solidFill>
                <a:schemeClr val="bg1">
                  <a:lumMod val="50000"/>
                </a:schemeClr>
              </a:solidFill>
            </a:endParaRPr>
          </a:p>
        </p:txBody>
      </p:sp>
      <p:pic>
        <p:nvPicPr>
          <p:cNvPr id="10" name="9 Imagen" descr="C:\Users\ciencias\Desktop\Correcciones\Dovi\Weather cloud detection\Graph.jpg"/>
          <p:cNvPicPr/>
          <p:nvPr/>
        </p:nvPicPr>
        <p:blipFill>
          <a:blip r:embed="rId2" cstate="print"/>
          <a:srcRect/>
          <a:stretch>
            <a:fillRect/>
          </a:stretch>
        </p:blipFill>
        <p:spPr bwMode="auto">
          <a:xfrm>
            <a:off x="2051720" y="2492896"/>
            <a:ext cx="5112568" cy="3528392"/>
          </a:xfrm>
          <a:prstGeom prst="rect">
            <a:avLst/>
          </a:prstGeom>
          <a:noFill/>
          <a:ln w="9525">
            <a:noFill/>
            <a:miter lim="800000"/>
            <a:headEnd/>
            <a:tailEnd/>
          </a:ln>
        </p:spPr>
      </p:pic>
    </p:spTree>
    <p:extLst>
      <p:ext uri="{BB962C8B-B14F-4D97-AF65-F5344CB8AC3E}">
        <p14:creationId xmlns="" xmlns:p14="http://schemas.microsoft.com/office/powerpoint/2010/main" val="4042537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31218" y="2598385"/>
            <a:ext cx="6267450" cy="1035964"/>
          </a:xfrm>
          <a:prstGeom prst="rect">
            <a:avLst/>
          </a:prstGeom>
        </p:spPr>
      </p:pic>
      <p:pic>
        <p:nvPicPr>
          <p:cNvPr id="4" name="3 Imagen"/>
          <p:cNvPicPr>
            <a:picLocks noChangeAspect="1"/>
          </p:cNvPicPr>
          <p:nvPr/>
        </p:nvPicPr>
        <p:blipFill rotWithShape="1">
          <a:blip r:embed="rId3" cstate="print">
            <a:extLst>
              <a:ext uri="{28A0092B-C50C-407E-A947-70E740481C1C}">
                <a14:useLocalDpi xmlns="" xmlns:a14="http://schemas.microsoft.com/office/drawing/2010/main" val="0"/>
              </a:ext>
            </a:extLst>
          </a:blip>
          <a:srcRect b="5208"/>
          <a:stretch/>
        </p:blipFill>
        <p:spPr>
          <a:xfrm>
            <a:off x="1043608" y="2338205"/>
            <a:ext cx="6629400" cy="43338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547664" y="2420888"/>
            <a:ext cx="5976664" cy="1169551"/>
          </a:xfrm>
          <a:prstGeom prst="rect">
            <a:avLst/>
          </a:prstGeom>
          <a:noFill/>
        </p:spPr>
        <p:txBody>
          <a:bodyPr wrap="square" rtlCol="0">
            <a:spAutoFit/>
          </a:bodyPr>
          <a:lstStyle/>
          <a:p>
            <a:r>
              <a:rPr lang="en-US" sz="1400" b="1" dirty="0" smtClean="0"/>
              <a:t>What do the different IR emissions of objects and ground depend on? </a:t>
            </a:r>
            <a:endParaRPr lang="es-CL" sz="1400" dirty="0" smtClean="0"/>
          </a:p>
          <a:p>
            <a:r>
              <a:rPr lang="en-US" sz="1400" b="1" dirty="0" smtClean="0"/>
              <a:t> </a:t>
            </a:r>
            <a:endParaRPr lang="es-CL" sz="1400" dirty="0" smtClean="0"/>
          </a:p>
          <a:p>
            <a:pPr algn="just"/>
            <a:r>
              <a:rPr lang="en-US" sz="1400" dirty="0" smtClean="0"/>
              <a:t>Students should indicate that the composition and temperature of the objects and ground determine the IR temperature differences. They also must consider that the available solar radiation is fundamental in heating the environment. </a:t>
            </a:r>
            <a:endParaRPr lang="es-CL" sz="1400" dirty="0"/>
          </a:p>
        </p:txBody>
      </p:sp>
      <p:pic>
        <p:nvPicPr>
          <p:cNvPr id="11" name="10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31218" y="4065188"/>
            <a:ext cx="6267450" cy="1452044"/>
          </a:xfrm>
          <a:prstGeom prst="rect">
            <a:avLst/>
          </a:prstGeom>
        </p:spPr>
      </p:pic>
      <p:pic>
        <p:nvPicPr>
          <p:cNvPr id="12" name="11 Imagen"/>
          <p:cNvPicPr>
            <a:picLocks noChangeAspect="1"/>
          </p:cNvPicPr>
          <p:nvPr/>
        </p:nvPicPr>
        <p:blipFill rotWithShape="1">
          <a:blip r:embed="rId3" cstate="print">
            <a:extLst>
              <a:ext uri="{28A0092B-C50C-407E-A947-70E740481C1C}">
                <a14:useLocalDpi xmlns="" xmlns:a14="http://schemas.microsoft.com/office/drawing/2010/main" val="0"/>
              </a:ext>
            </a:extLst>
          </a:blip>
          <a:srcRect b="5208"/>
          <a:stretch/>
        </p:blipFill>
        <p:spPr>
          <a:xfrm>
            <a:off x="1043608" y="3805009"/>
            <a:ext cx="6629400" cy="433388"/>
          </a:xfrm>
          <a:prstGeom prst="rect">
            <a:avLst/>
          </a:prstGeom>
        </p:spPr>
      </p:pic>
      <p:sp>
        <p:nvSpPr>
          <p:cNvPr id="13" name="12 CuadroTexto"/>
          <p:cNvSpPr txBox="1"/>
          <p:nvPr/>
        </p:nvSpPr>
        <p:spPr>
          <a:xfrm>
            <a:off x="1547664" y="3873996"/>
            <a:ext cx="6048671" cy="1815882"/>
          </a:xfrm>
          <a:prstGeom prst="rect">
            <a:avLst/>
          </a:prstGeom>
          <a:noFill/>
        </p:spPr>
        <p:txBody>
          <a:bodyPr wrap="square" rtlCol="0">
            <a:spAutoFit/>
          </a:bodyPr>
          <a:lstStyle/>
          <a:p>
            <a:r>
              <a:rPr lang="en-US" sz="1400" b="1" dirty="0" smtClean="0"/>
              <a:t>Why did a clear sky show lower temperature than a cloudy sky?</a:t>
            </a:r>
            <a:endParaRPr lang="es-CL" sz="1400" dirty="0" smtClean="0"/>
          </a:p>
          <a:p>
            <a:r>
              <a:rPr lang="en-US" sz="1400" b="1" dirty="0" smtClean="0"/>
              <a:t> </a:t>
            </a:r>
            <a:endParaRPr lang="es-CL" sz="1400" dirty="0" smtClean="0"/>
          </a:p>
          <a:p>
            <a:pPr algn="just"/>
            <a:r>
              <a:rPr lang="en-US" sz="1400" dirty="0" smtClean="0"/>
              <a:t>Students should point out that outer space is cold because it is an empty place. Our atmosphere keeps constant low temperatures to maintain a thermal equilibrium between lost heat into space and heat gain from sun radiation. On the contrary, the clouds are atmospheric objects which radiate IR emissions and work as a shield, preventing heat from escaping from the earth. </a:t>
            </a:r>
            <a:endParaRPr lang="es-CL" sz="1400" dirty="0" smtClean="0"/>
          </a:p>
          <a:p>
            <a:pPr algn="just"/>
            <a:endParaRPr lang="es-CL" sz="1400" dirty="0"/>
          </a:p>
        </p:txBody>
      </p:sp>
      <p:sp>
        <p:nvSpPr>
          <p:cNvPr id="16"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Weather</a:t>
            </a:r>
            <a:r>
              <a:rPr lang="es-ES_tradnl" sz="3000" b="1" baseline="30000" dirty="0" smtClean="0">
                <a:solidFill>
                  <a:schemeClr val="bg1"/>
                </a:solidFill>
                <a:latin typeface="+mj-lt"/>
                <a:cs typeface="Calibri" pitchFamily="34" charset="0"/>
              </a:rPr>
              <a:t> Cloud </a:t>
            </a:r>
            <a:r>
              <a:rPr lang="es-ES_tradnl" sz="3000" b="1" baseline="30000" dirty="0" err="1" smtClean="0">
                <a:solidFill>
                  <a:schemeClr val="bg1"/>
                </a:solidFill>
                <a:latin typeface="+mj-lt"/>
                <a:cs typeface="Calibri" pitchFamily="34" charset="0"/>
              </a:rPr>
              <a:t>Detection</a:t>
            </a:r>
            <a:endParaRPr lang="es-ES_tradnl" sz="3000" b="1" baseline="30000" dirty="0">
              <a:solidFill>
                <a:schemeClr val="bg1"/>
              </a:solidFill>
              <a:latin typeface="+mj-lt"/>
              <a:cs typeface="Calibri" pitchFamily="34" charset="0"/>
            </a:endParaRPr>
          </a:p>
        </p:txBody>
      </p:sp>
      <p:sp>
        <p:nvSpPr>
          <p:cNvPr id="17" name="16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infrared temperature from the environment to characterize the current weather</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1806922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2976" y="2786058"/>
            <a:ext cx="6715172" cy="161202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8"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Weather</a:t>
            </a:r>
            <a:r>
              <a:rPr lang="es-ES_tradnl" sz="3000" b="1" baseline="30000" dirty="0" smtClean="0">
                <a:solidFill>
                  <a:schemeClr val="bg1"/>
                </a:solidFill>
                <a:latin typeface="+mj-lt"/>
                <a:cs typeface="Calibri" pitchFamily="34" charset="0"/>
              </a:rPr>
              <a:t> Cloud </a:t>
            </a:r>
            <a:r>
              <a:rPr lang="es-ES_tradnl" sz="3000" b="1" baseline="30000" dirty="0" err="1" smtClean="0">
                <a:solidFill>
                  <a:schemeClr val="bg1"/>
                </a:solidFill>
                <a:latin typeface="+mj-lt"/>
                <a:cs typeface="Calibri" pitchFamily="34" charset="0"/>
              </a:rPr>
              <a:t>Detection</a:t>
            </a:r>
            <a:endParaRPr lang="es-ES_tradnl" sz="3000" b="1" baseline="30000" dirty="0">
              <a:solidFill>
                <a:schemeClr val="bg1"/>
              </a:solidFill>
              <a:latin typeface="+mj-lt"/>
              <a:cs typeface="Calibri" pitchFamily="34" charset="0"/>
            </a:endParaRPr>
          </a:p>
        </p:txBody>
      </p:sp>
      <p:sp>
        <p:nvSpPr>
          <p:cNvPr id="13" name="12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infrared temperature from the environment to characterize the current weather</a:t>
            </a:r>
            <a:endParaRPr lang="es-CL" sz="1050" dirty="0" smtClean="0">
              <a:solidFill>
                <a:schemeClr val="bg1">
                  <a:lumMod val="50000"/>
                </a:schemeClr>
              </a:solidFill>
            </a:endParaRPr>
          </a:p>
        </p:txBody>
      </p:sp>
      <p:pic>
        <p:nvPicPr>
          <p:cNvPr id="11" name="10 Imagen"/>
          <p:cNvPicPr>
            <a:picLocks noChangeAspect="1"/>
          </p:cNvPicPr>
          <p:nvPr/>
        </p:nvPicPr>
        <p:blipFill rotWithShape="1">
          <a:blip r:embed="rId3" cstate="print">
            <a:extLst>
              <a:ext uri="{28A0092B-C50C-407E-A947-70E740481C1C}">
                <a14:useLocalDpi xmlns="" xmlns:a14="http://schemas.microsoft.com/office/drawing/2010/main" val="0"/>
              </a:ext>
            </a:extLst>
          </a:blip>
          <a:srcRect b="5208"/>
          <a:stretch/>
        </p:blipFill>
        <p:spPr>
          <a:xfrm>
            <a:off x="857224" y="2500306"/>
            <a:ext cx="7072362" cy="500066"/>
          </a:xfrm>
          <a:prstGeom prst="rect">
            <a:avLst/>
          </a:prstGeom>
        </p:spPr>
      </p:pic>
      <p:sp>
        <p:nvSpPr>
          <p:cNvPr id="12" name="11 CuadroTexto"/>
          <p:cNvSpPr txBox="1"/>
          <p:nvPr/>
        </p:nvSpPr>
        <p:spPr>
          <a:xfrm>
            <a:off x="1285852" y="2643182"/>
            <a:ext cx="6572296" cy="1600438"/>
          </a:xfrm>
          <a:prstGeom prst="rect">
            <a:avLst/>
          </a:prstGeom>
          <a:noFill/>
        </p:spPr>
        <p:txBody>
          <a:bodyPr wrap="square" rtlCol="0">
            <a:spAutoFit/>
          </a:bodyPr>
          <a:lstStyle/>
          <a:p>
            <a:r>
              <a:rPr lang="en-US" sz="1400" b="1" dirty="0" smtClean="0"/>
              <a:t> Is infrared temperature detection an objective method to determine the weather? </a:t>
            </a:r>
            <a:endParaRPr lang="es-CL" sz="1400" dirty="0" smtClean="0"/>
          </a:p>
          <a:p>
            <a:r>
              <a:rPr lang="en-US" sz="1400" b="1" dirty="0" smtClean="0"/>
              <a:t> </a:t>
            </a:r>
            <a:endParaRPr lang="es-CL" sz="1400" dirty="0" smtClean="0"/>
          </a:p>
          <a:p>
            <a:pPr algn="just"/>
            <a:r>
              <a:rPr lang="en-US" sz="1400" dirty="0" smtClean="0"/>
              <a:t>Students should conclude, based on the experimental evidence, that there is a correlation between the weather and the IR temperature of the environment (ground, sky, rocks, plants and others) due to the amount of infrared radiation. This variable can be measured quantitatively relying on the complete transmission of the IR-radiation through the transmission medium.</a:t>
            </a:r>
            <a:endParaRPr lang="es-CL" sz="1400" dirty="0"/>
          </a:p>
        </p:txBody>
      </p:sp>
    </p:spTree>
    <p:extLst>
      <p:ext uri="{BB962C8B-B14F-4D97-AF65-F5344CB8AC3E}">
        <p14:creationId xmlns="" xmlns:p14="http://schemas.microsoft.com/office/powerpoint/2010/main" val="2692753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7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31218" y="2681068"/>
            <a:ext cx="6267450" cy="1179980"/>
          </a:xfrm>
          <a:prstGeom prst="rect">
            <a:avLst/>
          </a:prstGeom>
        </p:spPr>
      </p:pic>
      <p:pic>
        <p:nvPicPr>
          <p:cNvPr id="12" name="11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54993" y="2339727"/>
            <a:ext cx="6543675" cy="657225"/>
          </a:xfrm>
          <a:prstGeom prst="rect">
            <a:avLst/>
          </a:prstGeom>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547664" y="2492896"/>
            <a:ext cx="5996982" cy="1384995"/>
          </a:xfrm>
          <a:prstGeom prst="rect">
            <a:avLst/>
          </a:prstGeom>
          <a:noFill/>
        </p:spPr>
        <p:txBody>
          <a:bodyPr wrap="square" rtlCol="0">
            <a:spAutoFit/>
          </a:bodyPr>
          <a:lstStyle/>
          <a:p>
            <a:r>
              <a:rPr lang="en-US" sz="1400" b="1" dirty="0" smtClean="0"/>
              <a:t>Higher temperatures have been recorded during overcast days compared to clear sky days over the same season. Why does this happen? </a:t>
            </a:r>
            <a:endParaRPr lang="es-CL" sz="1400" dirty="0" smtClean="0"/>
          </a:p>
          <a:p>
            <a:r>
              <a:rPr lang="en-US" sz="1400" dirty="0" smtClean="0"/>
              <a:t> </a:t>
            </a:r>
            <a:endParaRPr lang="es-CL" sz="1400" dirty="0" smtClean="0"/>
          </a:p>
          <a:p>
            <a:pPr algn="just"/>
            <a:r>
              <a:rPr lang="en-US" sz="1400" dirty="0" smtClean="0"/>
              <a:t>Students should suggest that clouds block heat from escaping from the ground and transmit infrared radiation back. The temperature difference </a:t>
            </a:r>
            <a:r>
              <a:rPr lang="en-US" sz="1400" dirty="0" smtClean="0"/>
              <a:t>between the  </a:t>
            </a:r>
            <a:r>
              <a:rPr lang="en-US" sz="1400" dirty="0" smtClean="0"/>
              <a:t>ground and a cloudy sky should therefore be low. </a:t>
            </a:r>
            <a:endParaRPr lang="es-CL" sz="1400" dirty="0"/>
          </a:p>
        </p:txBody>
      </p:sp>
      <p:pic>
        <p:nvPicPr>
          <p:cNvPr id="13" name="12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31218" y="4409260"/>
            <a:ext cx="6267450" cy="1540020"/>
          </a:xfrm>
          <a:prstGeom prst="rect">
            <a:avLst/>
          </a:prstGeom>
        </p:spPr>
      </p:pic>
      <p:pic>
        <p:nvPicPr>
          <p:cNvPr id="14" name="13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54993" y="4067919"/>
            <a:ext cx="6543675" cy="657225"/>
          </a:xfrm>
          <a:prstGeom prst="rect">
            <a:avLst/>
          </a:prstGeom>
        </p:spPr>
      </p:pic>
      <p:sp>
        <p:nvSpPr>
          <p:cNvPr id="15" name="14 CuadroTexto"/>
          <p:cNvSpPr txBox="1"/>
          <p:nvPr/>
        </p:nvSpPr>
        <p:spPr>
          <a:xfrm>
            <a:off x="1547664" y="4005064"/>
            <a:ext cx="6264696" cy="1815882"/>
          </a:xfrm>
          <a:prstGeom prst="rect">
            <a:avLst/>
          </a:prstGeom>
          <a:noFill/>
        </p:spPr>
        <p:txBody>
          <a:bodyPr wrap="square" rtlCol="0">
            <a:spAutoFit/>
          </a:bodyPr>
          <a:lstStyle/>
          <a:p>
            <a:endParaRPr lang="en-US" sz="1400" b="1" dirty="0" smtClean="0"/>
          </a:p>
          <a:p>
            <a:r>
              <a:rPr lang="en-US" sz="1400" b="1" dirty="0" smtClean="0"/>
              <a:t>How </a:t>
            </a:r>
            <a:r>
              <a:rPr lang="en-US" sz="1400" b="1" dirty="0" smtClean="0"/>
              <a:t>could you prove </a:t>
            </a:r>
            <a:r>
              <a:rPr lang="en-US" sz="1400" b="1" dirty="0" smtClean="0"/>
              <a:t>a </a:t>
            </a:r>
            <a:r>
              <a:rPr lang="en-US" sz="1400" b="1" dirty="0" smtClean="0"/>
              <a:t>relation between sea water temperature and </a:t>
            </a:r>
            <a:r>
              <a:rPr lang="en-US" sz="1400" b="1" dirty="0" smtClean="0"/>
              <a:t>continuous </a:t>
            </a:r>
            <a:r>
              <a:rPr lang="en-US" sz="1400" b="1" dirty="0" smtClean="0"/>
              <a:t>rain in certain tropical regions? What would happen in other climate regions?</a:t>
            </a:r>
            <a:endParaRPr lang="es-CL" sz="1400" dirty="0" smtClean="0"/>
          </a:p>
          <a:p>
            <a:r>
              <a:rPr lang="en-US" sz="1400" dirty="0" smtClean="0"/>
              <a:t> </a:t>
            </a:r>
            <a:endParaRPr lang="es-CL" sz="1400" dirty="0" smtClean="0"/>
          </a:p>
          <a:p>
            <a:r>
              <a:rPr lang="en-US" sz="1400" dirty="0" smtClean="0"/>
              <a:t>Students could suggest that they record water temperatures and then carry out </a:t>
            </a:r>
            <a:r>
              <a:rPr lang="en-US" sz="1400" dirty="0" smtClean="0"/>
              <a:t/>
            </a:r>
            <a:br>
              <a:rPr lang="en-US" sz="1400" dirty="0" smtClean="0"/>
            </a:br>
            <a:r>
              <a:rPr lang="en-US" sz="1400" dirty="0" smtClean="0"/>
              <a:t>the </a:t>
            </a:r>
            <a:r>
              <a:rPr lang="en-US" sz="1400" dirty="0" smtClean="0"/>
              <a:t>learned method to detect the weather condition over time. They can expect </a:t>
            </a:r>
            <a:r>
              <a:rPr lang="en-US" sz="1400" dirty="0" smtClean="0"/>
              <a:t/>
            </a:r>
            <a:br>
              <a:rPr lang="en-US" sz="1400" dirty="0" smtClean="0"/>
            </a:br>
            <a:r>
              <a:rPr lang="en-US" sz="1400" dirty="0" smtClean="0"/>
              <a:t>to </a:t>
            </a:r>
            <a:r>
              <a:rPr lang="en-US" sz="1400" dirty="0" smtClean="0"/>
              <a:t>find a correlation between the water temperature and the frequency of rains during different seasons.  </a:t>
            </a:r>
            <a:endParaRPr lang="es-CL" sz="1400" dirty="0"/>
          </a:p>
        </p:txBody>
      </p:sp>
      <p:sp>
        <p:nvSpPr>
          <p:cNvPr id="1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Weather</a:t>
            </a:r>
            <a:r>
              <a:rPr lang="es-ES_tradnl" sz="3000" b="1" baseline="30000" dirty="0" smtClean="0">
                <a:solidFill>
                  <a:schemeClr val="bg1"/>
                </a:solidFill>
                <a:latin typeface="+mj-lt"/>
                <a:cs typeface="Calibri" pitchFamily="34" charset="0"/>
              </a:rPr>
              <a:t> Cloud </a:t>
            </a:r>
            <a:r>
              <a:rPr lang="es-ES_tradnl" sz="3000" b="1" baseline="30000" dirty="0" err="1" smtClean="0">
                <a:solidFill>
                  <a:schemeClr val="bg1"/>
                </a:solidFill>
                <a:latin typeface="+mj-lt"/>
                <a:cs typeface="Calibri" pitchFamily="34" charset="0"/>
              </a:rPr>
              <a:t>Detection</a:t>
            </a:r>
            <a:endParaRPr lang="es-ES_tradnl" sz="3000" b="1" baseline="30000" dirty="0">
              <a:solidFill>
                <a:schemeClr val="bg1"/>
              </a:solidFill>
              <a:latin typeface="+mj-lt"/>
              <a:cs typeface="Calibri" pitchFamily="34" charset="0"/>
            </a:endParaRPr>
          </a:p>
        </p:txBody>
      </p:sp>
      <p:sp>
        <p:nvSpPr>
          <p:cNvPr id="18" name="17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infrared temperature from the environment to characterize the current weather</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1257748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03648" y="2636912"/>
            <a:ext cx="6004715" cy="1224136"/>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Weather</a:t>
            </a:r>
            <a:r>
              <a:rPr lang="es-ES_tradnl" sz="3000" b="1" baseline="30000" dirty="0" smtClean="0">
                <a:solidFill>
                  <a:schemeClr val="bg1"/>
                </a:solidFill>
                <a:latin typeface="+mj-lt"/>
                <a:cs typeface="Calibri" pitchFamily="34" charset="0"/>
              </a:rPr>
              <a:t> Cloud </a:t>
            </a:r>
            <a:r>
              <a:rPr lang="es-ES_tradnl" sz="3000" b="1" baseline="30000" dirty="0" err="1" smtClean="0">
                <a:solidFill>
                  <a:schemeClr val="bg1"/>
                </a:solidFill>
                <a:latin typeface="+mj-lt"/>
                <a:cs typeface="Calibri" pitchFamily="34" charset="0"/>
              </a:rPr>
              <a:t>Detection</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infrared temperature from the environment to characterize the current weather</a:t>
            </a:r>
            <a:endParaRPr lang="es-CL" sz="1050" dirty="0" smtClean="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475656" y="2780928"/>
            <a:ext cx="5865559" cy="1241365"/>
          </a:xfrm>
          <a:prstGeom prst="rect">
            <a:avLst/>
          </a:prstGeom>
          <a:noFill/>
        </p:spPr>
        <p:txBody>
          <a:bodyPr wrap="square" rtlCol="0">
            <a:spAutoFit/>
          </a:bodyPr>
          <a:lstStyle/>
          <a:p>
            <a:r>
              <a:rPr lang="en-US" sz="1600" dirty="0" smtClean="0"/>
              <a:t>The purpose of this activity is to study everyday weather via IR-temperature detection from the environment, creating a hypothesis and proceeding to test it using the </a:t>
            </a:r>
            <a:r>
              <a:rPr lang="en-US" sz="1600" dirty="0" err="1" smtClean="0"/>
              <a:t>Labdisc</a:t>
            </a:r>
            <a:r>
              <a:rPr lang="en-US" sz="1600" dirty="0" smtClean="0"/>
              <a:t> infrared temperature sensor.</a:t>
            </a:r>
            <a:endParaRPr lang="es-CL" sz="1600" dirty="0" smtClean="0"/>
          </a:p>
          <a:p>
            <a:endParaRPr lang="en-US" sz="1600" baseline="30000" dirty="0"/>
          </a:p>
        </p:txBody>
      </p:sp>
    </p:spTree>
    <p:extLst>
      <p:ext uri="{BB962C8B-B14F-4D97-AF65-F5344CB8AC3E}">
        <p14:creationId xmlns="" xmlns:p14="http://schemas.microsoft.com/office/powerpoint/2010/main"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331640" y="2348880"/>
            <a:ext cx="6537672" cy="1169551"/>
          </a:xfrm>
          <a:prstGeom prst="rect">
            <a:avLst/>
          </a:prstGeom>
          <a:noFill/>
        </p:spPr>
        <p:txBody>
          <a:bodyPr wrap="square" rtlCol="0">
            <a:spAutoFit/>
          </a:bodyPr>
          <a:lstStyle/>
          <a:p>
            <a:pPr algn="just"/>
            <a:r>
              <a:rPr lang="en-US" sz="1400" dirty="0" smtClean="0"/>
              <a:t>All bodies emit infrared (IR) radiation which depends on the temperature and composition of objects. Due to the nature of this type of electromagnetic energy, heat transmission between two or more bodies occurs without a physical medium and is highly efficient. This type of radiation has a wide range of applications related to heating and IR-temperature detection.  </a:t>
            </a:r>
            <a:endParaRPr lang="es-CL" sz="1400" dirty="0" smtClean="0"/>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0"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Weather</a:t>
            </a:r>
            <a:r>
              <a:rPr lang="es-ES_tradnl" sz="3000" b="1" baseline="30000" dirty="0" smtClean="0">
                <a:solidFill>
                  <a:schemeClr val="bg1"/>
                </a:solidFill>
                <a:latin typeface="+mj-lt"/>
                <a:cs typeface="Calibri" pitchFamily="34" charset="0"/>
              </a:rPr>
              <a:t> Cloud </a:t>
            </a:r>
            <a:r>
              <a:rPr lang="es-ES_tradnl" sz="3000" b="1" baseline="30000" dirty="0" err="1" smtClean="0">
                <a:solidFill>
                  <a:schemeClr val="bg1"/>
                </a:solidFill>
                <a:latin typeface="+mj-lt"/>
                <a:cs typeface="Calibri" pitchFamily="34" charset="0"/>
              </a:rPr>
              <a:t>Detection</a:t>
            </a:r>
            <a:endParaRPr lang="es-ES_tradnl" sz="3000" b="1" baseline="30000" dirty="0">
              <a:solidFill>
                <a:schemeClr val="bg1"/>
              </a:solidFill>
              <a:latin typeface="+mj-lt"/>
              <a:cs typeface="Calibri" pitchFamily="34" charset="0"/>
            </a:endParaRPr>
          </a:p>
        </p:txBody>
      </p:sp>
      <p:sp>
        <p:nvSpPr>
          <p:cNvPr id="11" name="10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infrared temperature from the environment to characterize the current weather</a:t>
            </a:r>
            <a:endParaRPr lang="es-CL" sz="1050" dirty="0" smtClean="0">
              <a:solidFill>
                <a:schemeClr val="bg1">
                  <a:lumMod val="50000"/>
                </a:schemeClr>
              </a:solidFill>
            </a:endParaRPr>
          </a:p>
        </p:txBody>
      </p:sp>
      <p:pic>
        <p:nvPicPr>
          <p:cNvPr id="12" name="11 Imagen" descr="C:\Users\ciencias\Desktop\Correcciones\Dovi\Weather cloud detection\mano.jpg"/>
          <p:cNvPicPr/>
          <p:nvPr/>
        </p:nvPicPr>
        <p:blipFill>
          <a:blip r:embed="rId2" cstate="print"/>
          <a:srcRect/>
          <a:stretch>
            <a:fillRect/>
          </a:stretch>
        </p:blipFill>
        <p:spPr bwMode="auto">
          <a:xfrm>
            <a:off x="3851920" y="3717032"/>
            <a:ext cx="1381125" cy="2095500"/>
          </a:xfrm>
          <a:prstGeom prst="rect">
            <a:avLst/>
          </a:prstGeom>
          <a:noFill/>
          <a:ln w="9525">
            <a:noFill/>
            <a:miter lim="800000"/>
            <a:headEnd/>
            <a:tailEnd/>
          </a:ln>
        </p:spPr>
      </p:pic>
    </p:spTree>
    <p:extLst>
      <p:ext uri="{BB962C8B-B14F-4D97-AF65-F5344CB8AC3E}">
        <p14:creationId xmlns="" xmlns:p14="http://schemas.microsoft.com/office/powerpoint/2010/main"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9971" y="2637414"/>
            <a:ext cx="6267450" cy="447675"/>
          </a:xfrm>
          <a:prstGeom prst="rect">
            <a:avLst/>
          </a:prstGeom>
        </p:spPr>
      </p:pic>
      <p:pic>
        <p:nvPicPr>
          <p:cNvPr id="11" name="10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75658" y="2495228"/>
            <a:ext cx="428625" cy="438150"/>
          </a:xfrm>
          <a:prstGeom prst="rect">
            <a:avLst/>
          </a:prstGeom>
        </p:spPr>
      </p:pic>
      <p:sp>
        <p:nvSpPr>
          <p:cNvPr id="13" name="12 CuadroTexto"/>
          <p:cNvSpPr txBox="1"/>
          <p:nvPr/>
        </p:nvSpPr>
        <p:spPr>
          <a:xfrm>
            <a:off x="1754031" y="2708920"/>
            <a:ext cx="5748048" cy="523220"/>
          </a:xfrm>
          <a:prstGeom prst="rect">
            <a:avLst/>
          </a:prstGeom>
          <a:noFill/>
        </p:spPr>
        <p:txBody>
          <a:bodyPr wrap="none" rtlCol="0">
            <a:spAutoFit/>
          </a:bodyPr>
          <a:lstStyle/>
          <a:p>
            <a:r>
              <a:rPr lang="en-US" sz="1400" b="1" dirty="0" smtClean="0"/>
              <a:t>Have you felt radiated heat from different objects without touching them? </a:t>
            </a:r>
            <a:endParaRPr lang="es-CL" sz="1400" dirty="0" smtClean="0"/>
          </a:p>
          <a:p>
            <a:endParaRPr lang="es-CL" sz="1400" dirty="0"/>
          </a:p>
        </p:txBody>
      </p:sp>
      <p:pic>
        <p:nvPicPr>
          <p:cNvPr id="14" name="13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9970" y="3285486"/>
            <a:ext cx="6267450" cy="650913"/>
          </a:xfrm>
          <a:prstGeom prst="rect">
            <a:avLst/>
          </a:prstGeom>
        </p:spPr>
      </p:pic>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75657" y="3143300"/>
            <a:ext cx="428625" cy="438150"/>
          </a:xfrm>
          <a:prstGeom prst="rect">
            <a:avLst/>
          </a:prstGeom>
        </p:spPr>
      </p:pic>
      <p:sp>
        <p:nvSpPr>
          <p:cNvPr id="16" name="15 CuadroTexto"/>
          <p:cNvSpPr txBox="1"/>
          <p:nvPr/>
        </p:nvSpPr>
        <p:spPr>
          <a:xfrm>
            <a:off x="1907705" y="3356992"/>
            <a:ext cx="5934344" cy="523220"/>
          </a:xfrm>
          <a:prstGeom prst="rect">
            <a:avLst/>
          </a:prstGeom>
          <a:noFill/>
        </p:spPr>
        <p:txBody>
          <a:bodyPr wrap="square" rtlCol="0">
            <a:spAutoFit/>
          </a:bodyPr>
          <a:lstStyle/>
          <a:p>
            <a:r>
              <a:rPr lang="en-US" sz="1400" b="1" dirty="0" smtClean="0"/>
              <a:t>Is there any relation between the temperature from different objects around you and clear or cloudy days? </a:t>
            </a:r>
            <a:endParaRPr lang="es-CL" sz="1400" dirty="0"/>
          </a:p>
        </p:txBody>
      </p:sp>
      <p:pic>
        <p:nvPicPr>
          <p:cNvPr id="18" name="17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9969" y="5155362"/>
            <a:ext cx="6267450" cy="435471"/>
          </a:xfrm>
          <a:prstGeom prst="rect">
            <a:avLst/>
          </a:prstGeom>
        </p:spPr>
      </p:pic>
      <p:pic>
        <p:nvPicPr>
          <p:cNvPr id="19" name="18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75656" y="5013176"/>
            <a:ext cx="428625" cy="438150"/>
          </a:xfrm>
          <a:prstGeom prst="rect">
            <a:avLst/>
          </a:prstGeom>
        </p:spPr>
      </p:pic>
      <p:sp>
        <p:nvSpPr>
          <p:cNvPr id="20" name="19 CuadroTexto"/>
          <p:cNvSpPr txBox="1"/>
          <p:nvPr/>
        </p:nvSpPr>
        <p:spPr>
          <a:xfrm>
            <a:off x="1907704" y="5229200"/>
            <a:ext cx="5729266" cy="307777"/>
          </a:xfrm>
          <a:prstGeom prst="rect">
            <a:avLst/>
          </a:prstGeom>
          <a:noFill/>
        </p:spPr>
        <p:txBody>
          <a:bodyPr wrap="square" rtlCol="0">
            <a:spAutoFit/>
          </a:bodyPr>
          <a:lstStyle/>
          <a:p>
            <a:r>
              <a:rPr lang="en-US" sz="1400" b="1" dirty="0" smtClean="0"/>
              <a:t>How could you define the temporal weather from the local environment?</a:t>
            </a:r>
            <a:endParaRPr lang="es-CL" sz="1400" dirty="0"/>
          </a:p>
        </p:txBody>
      </p:sp>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1505" name="Rectangle 1"/>
          <p:cNvSpPr>
            <a:spLocks noChangeArrowheads="1"/>
          </p:cNvSpPr>
          <p:nvPr/>
        </p:nvSpPr>
        <p:spPr bwMode="auto">
          <a:xfrm>
            <a:off x="1763688" y="4365104"/>
            <a:ext cx="61206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70C0"/>
                </a:solidFill>
                <a:effectLst/>
                <a:ea typeface="Calibri" pitchFamily="34" charset="0"/>
                <a:cs typeface="Calibri" pitchFamily="34" charset="0"/>
              </a:rPr>
              <a:t>Carry out the experiment activity with your class so that at the end you’ll be able to answer the following question:</a:t>
            </a:r>
            <a:r>
              <a:rPr kumimoji="0" lang="en-US" sz="1200" b="1" i="0" u="none" strike="noStrike" cap="none" normalizeH="0" baseline="0" dirty="0" smtClean="0">
                <a:ln>
                  <a:noFill/>
                </a:ln>
                <a:solidFill>
                  <a:schemeClr val="tx1"/>
                </a:solidFill>
                <a:effectLst/>
                <a:ea typeface="Calibri" pitchFamily="34" charset="0"/>
                <a:cs typeface="Calibri" pitchFamily="34" charset="0"/>
              </a:rPr>
              <a:t> </a:t>
            </a:r>
            <a:endParaRPr kumimoji="0" lang="es-CL" sz="1200" b="0" i="0" u="none" strike="noStrike" cap="none" normalizeH="0" baseline="0" dirty="0" smtClean="0">
              <a:ln>
                <a:noFill/>
              </a:ln>
              <a:solidFill>
                <a:schemeClr val="tx1"/>
              </a:solidFill>
              <a:effectLst/>
              <a:cs typeface="Arial" pitchFamily="34" charset="0"/>
            </a:endParaRPr>
          </a:p>
        </p:txBody>
      </p:sp>
      <p:sp>
        <p:nvSpPr>
          <p:cNvPr id="1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Weather</a:t>
            </a:r>
            <a:r>
              <a:rPr lang="es-ES_tradnl" sz="3000" b="1" baseline="30000" dirty="0" smtClean="0">
                <a:solidFill>
                  <a:schemeClr val="bg1"/>
                </a:solidFill>
                <a:latin typeface="+mj-lt"/>
                <a:cs typeface="Calibri" pitchFamily="34" charset="0"/>
              </a:rPr>
              <a:t> Cloud </a:t>
            </a:r>
            <a:r>
              <a:rPr lang="es-ES_tradnl" sz="3000" b="1" baseline="30000" dirty="0" err="1" smtClean="0">
                <a:solidFill>
                  <a:schemeClr val="bg1"/>
                </a:solidFill>
                <a:latin typeface="+mj-lt"/>
                <a:cs typeface="Calibri" pitchFamily="34" charset="0"/>
              </a:rPr>
              <a:t>Detection</a:t>
            </a:r>
            <a:endParaRPr lang="es-ES_tradnl" sz="3000" b="1" baseline="30000" dirty="0">
              <a:solidFill>
                <a:schemeClr val="bg1"/>
              </a:solidFill>
              <a:latin typeface="+mj-lt"/>
              <a:cs typeface="Calibri" pitchFamily="34" charset="0"/>
            </a:endParaRPr>
          </a:p>
        </p:txBody>
      </p:sp>
      <p:sp>
        <p:nvSpPr>
          <p:cNvPr id="24" name="23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infrared temperature from the environment to characterize the current weather</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55001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403648" y="3284984"/>
            <a:ext cx="6120680" cy="2031325"/>
          </a:xfrm>
          <a:prstGeom prst="rect">
            <a:avLst/>
          </a:prstGeom>
          <a:noFill/>
        </p:spPr>
        <p:txBody>
          <a:bodyPr wrap="square" rtlCol="0">
            <a:spAutoFit/>
          </a:bodyPr>
          <a:lstStyle/>
          <a:p>
            <a:pPr algn="just"/>
            <a:r>
              <a:rPr lang="en-US" sz="1400" dirty="0" smtClean="0"/>
              <a:t>Detection of this type of infrared radiation covers the determination of gas concentration, night vision and one of the most interesting applications: Climate modeling. </a:t>
            </a:r>
            <a:endParaRPr lang="es-CL" sz="1400" dirty="0" smtClean="0"/>
          </a:p>
          <a:p>
            <a:pPr algn="just"/>
            <a:r>
              <a:rPr lang="en-US" sz="1400" dirty="0" smtClean="0"/>
              <a:t>The infrared detection of temperature has been used to evaluate the weather based on the visual inspection of the sky via satellite temperature detection. This technique allows us to describe the movement and presence of different types of clouds because heat radiation from Earth into outer space is blocked by the presence of clouds (e.g. higher or more saturated clouds are cooler than the ground). </a:t>
            </a:r>
            <a:endParaRPr lang="es-CL"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Weather</a:t>
            </a:r>
            <a:r>
              <a:rPr lang="es-ES_tradnl" sz="3000" b="1" baseline="30000" dirty="0" smtClean="0">
                <a:solidFill>
                  <a:schemeClr val="bg1"/>
                </a:solidFill>
                <a:latin typeface="+mj-lt"/>
                <a:cs typeface="Calibri" pitchFamily="34" charset="0"/>
              </a:rPr>
              <a:t> Cloud </a:t>
            </a:r>
            <a:r>
              <a:rPr lang="es-ES_tradnl" sz="3000" b="1" baseline="30000" dirty="0" err="1" smtClean="0">
                <a:solidFill>
                  <a:schemeClr val="bg1"/>
                </a:solidFill>
                <a:latin typeface="+mj-lt"/>
                <a:cs typeface="Calibri" pitchFamily="34" charset="0"/>
              </a:rPr>
              <a:t>Detection</a:t>
            </a:r>
            <a:endParaRPr lang="es-ES_tradnl" sz="3000" b="1" baseline="30000" dirty="0">
              <a:solidFill>
                <a:schemeClr val="bg1"/>
              </a:solidFill>
              <a:latin typeface="+mj-lt"/>
              <a:cs typeface="Calibri" pitchFamily="34" charset="0"/>
            </a:endParaRPr>
          </a:p>
        </p:txBody>
      </p:sp>
      <p:sp>
        <p:nvSpPr>
          <p:cNvPr id="14" name="13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infrared temperature from the environment to characterize the current weather</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 name="1 Rectángulo"/>
          <p:cNvSpPr/>
          <p:nvPr/>
        </p:nvSpPr>
        <p:spPr>
          <a:xfrm>
            <a:off x="1187624" y="2564904"/>
            <a:ext cx="7128792" cy="738664"/>
          </a:xfrm>
          <a:prstGeom prst="rect">
            <a:avLst/>
          </a:prstGeom>
        </p:spPr>
        <p:txBody>
          <a:bodyPr wrap="square">
            <a:spAutoFit/>
          </a:bodyPr>
          <a:lstStyle/>
          <a:p>
            <a:pPr algn="just"/>
            <a:r>
              <a:rPr lang="en-US" sz="1400" dirty="0" smtClean="0"/>
              <a:t>These detection systems have been implemented in climate studies allowing the construction of weather maps, where the temperature range is shown as a black and white scale – low temperatures are close to white and high temperatures are close to black.  </a:t>
            </a:r>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Weather</a:t>
            </a:r>
            <a:r>
              <a:rPr lang="es-ES_tradnl" sz="3000" b="1" baseline="30000" dirty="0" smtClean="0">
                <a:solidFill>
                  <a:schemeClr val="bg1"/>
                </a:solidFill>
                <a:latin typeface="+mj-lt"/>
                <a:cs typeface="Calibri" pitchFamily="34" charset="0"/>
              </a:rPr>
              <a:t> Cloud </a:t>
            </a:r>
            <a:r>
              <a:rPr lang="es-ES_tradnl" sz="3000" b="1" baseline="30000" dirty="0" err="1" smtClean="0">
                <a:solidFill>
                  <a:schemeClr val="bg1"/>
                </a:solidFill>
                <a:latin typeface="+mj-lt"/>
                <a:cs typeface="Calibri" pitchFamily="34" charset="0"/>
              </a:rPr>
              <a:t>Detection</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infrared temperature from the environment to characterize the current weather</a:t>
            </a:r>
            <a:endParaRPr lang="es-CL" sz="1050" dirty="0" smtClean="0">
              <a:solidFill>
                <a:schemeClr val="bg1">
                  <a:lumMod val="50000"/>
                </a:schemeClr>
              </a:solidFill>
            </a:endParaRPr>
          </a:p>
        </p:txBody>
      </p:sp>
      <p:pic>
        <p:nvPicPr>
          <p:cNvPr id="12" name="11 Imagen"/>
          <p:cNvPicPr/>
          <p:nvPr/>
        </p:nvPicPr>
        <p:blipFill>
          <a:blip r:embed="rId2" cstate="print"/>
          <a:srcRect/>
          <a:stretch>
            <a:fillRect/>
          </a:stretch>
        </p:blipFill>
        <p:spPr bwMode="auto">
          <a:xfrm>
            <a:off x="2915816" y="3645024"/>
            <a:ext cx="3312368" cy="2160240"/>
          </a:xfrm>
          <a:prstGeom prst="rect">
            <a:avLst/>
          </a:prstGeom>
          <a:noFill/>
          <a:ln w="9525">
            <a:noFill/>
            <a:miter lim="800000"/>
            <a:headEnd/>
            <a:tailEnd/>
          </a:ln>
        </p:spPr>
      </p:pic>
    </p:spTree>
    <p:extLst>
      <p:ext uri="{BB962C8B-B14F-4D97-AF65-F5344CB8AC3E}">
        <p14:creationId xmlns="" xmlns:p14="http://schemas.microsoft.com/office/powerpoint/2010/main"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17961" y="2420888"/>
            <a:ext cx="6267450" cy="648072"/>
          </a:xfrm>
          <a:prstGeom prst="rect">
            <a:avLst/>
          </a:prstGeom>
        </p:spPr>
      </p:pic>
      <p:sp>
        <p:nvSpPr>
          <p:cNvPr id="14" name="13 CuadroTexto"/>
          <p:cNvSpPr txBox="1"/>
          <p:nvPr/>
        </p:nvSpPr>
        <p:spPr>
          <a:xfrm>
            <a:off x="1913617" y="2564904"/>
            <a:ext cx="5826735" cy="502702"/>
          </a:xfrm>
          <a:prstGeom prst="rect">
            <a:avLst/>
          </a:prstGeom>
          <a:noFill/>
        </p:spPr>
        <p:txBody>
          <a:bodyPr wrap="square" rtlCol="0">
            <a:spAutoFit/>
          </a:bodyPr>
          <a:lstStyle/>
          <a:p>
            <a:r>
              <a:rPr lang="en-US" sz="2000" baseline="30000" dirty="0">
                <a:solidFill>
                  <a:srgbClr val="00CC99"/>
                </a:solidFill>
              </a:rPr>
              <a:t>Now students are encouraged to raise a hypothesis which must be tested with an experiment.</a:t>
            </a:r>
          </a:p>
        </p:txBody>
      </p:sp>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7961" y="3499178"/>
            <a:ext cx="6267450" cy="649902"/>
          </a:xfrm>
          <a:prstGeom prst="rect">
            <a:avLst/>
          </a:prstGeom>
        </p:spPr>
      </p:pic>
      <p:pic>
        <p:nvPicPr>
          <p:cNvPr id="16" name="15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03648" y="3356992"/>
            <a:ext cx="428625" cy="438150"/>
          </a:xfrm>
          <a:prstGeom prst="rect">
            <a:avLst/>
          </a:prstGeom>
        </p:spPr>
      </p:pic>
      <p:sp>
        <p:nvSpPr>
          <p:cNvPr id="17" name="16 CuadroTexto"/>
          <p:cNvSpPr txBox="1"/>
          <p:nvPr/>
        </p:nvSpPr>
        <p:spPr>
          <a:xfrm>
            <a:off x="1907704" y="3554432"/>
            <a:ext cx="5729266" cy="523220"/>
          </a:xfrm>
          <a:prstGeom prst="rect">
            <a:avLst/>
          </a:prstGeom>
          <a:noFill/>
        </p:spPr>
        <p:txBody>
          <a:bodyPr wrap="square" rtlCol="0">
            <a:spAutoFit/>
          </a:bodyPr>
          <a:lstStyle/>
          <a:p>
            <a:r>
              <a:rPr lang="en-US" sz="1400" b="1" dirty="0" smtClean="0"/>
              <a:t>How do you think temperature would vary when measuring sky and ground environments? </a:t>
            </a:r>
            <a:endParaRPr lang="es-CL" sz="1400" dirty="0"/>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Weather</a:t>
            </a:r>
            <a:r>
              <a:rPr lang="es-ES_tradnl" sz="3000" b="1" baseline="30000" dirty="0" smtClean="0">
                <a:solidFill>
                  <a:schemeClr val="bg1"/>
                </a:solidFill>
                <a:latin typeface="+mj-lt"/>
                <a:cs typeface="Calibri" pitchFamily="34" charset="0"/>
              </a:rPr>
              <a:t> Cloud </a:t>
            </a:r>
            <a:r>
              <a:rPr lang="es-ES_tradnl" sz="3000" b="1" baseline="30000" dirty="0" err="1" smtClean="0">
                <a:solidFill>
                  <a:schemeClr val="bg1"/>
                </a:solidFill>
                <a:latin typeface="+mj-lt"/>
                <a:cs typeface="Calibri" pitchFamily="34" charset="0"/>
              </a:rPr>
              <a:t>Detection</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infrared temperature from the environment to characterize the current weather</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2930542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971600" y="2708920"/>
            <a:ext cx="7344816" cy="1099575"/>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852936"/>
            <a:ext cx="6983964" cy="830997"/>
          </a:xfrm>
          <a:prstGeom prst="rect">
            <a:avLst/>
          </a:prstGeom>
          <a:noFill/>
        </p:spPr>
        <p:txBody>
          <a:bodyPr wrap="square" rtlCol="0">
            <a:spAutoFit/>
          </a:bodyPr>
          <a:lstStyle/>
          <a:p>
            <a:r>
              <a:rPr lang="en-US" sz="1600" dirty="0" smtClean="0"/>
              <a:t>Students will measure infrared temperature from a clear and cloudy sky, the ground and different nearby objects. They will evaluate the method relating their observations to the experimental results.  </a:t>
            </a:r>
            <a:endParaRPr lang="es-CL" sz="1600" dirty="0"/>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Weather</a:t>
            </a:r>
            <a:r>
              <a:rPr lang="es-ES_tradnl" sz="3000" b="1" baseline="30000" dirty="0" smtClean="0">
                <a:solidFill>
                  <a:schemeClr val="bg1"/>
                </a:solidFill>
                <a:latin typeface="+mj-lt"/>
                <a:cs typeface="Calibri" pitchFamily="34" charset="0"/>
              </a:rPr>
              <a:t> Cloud </a:t>
            </a:r>
            <a:r>
              <a:rPr lang="es-ES_tradnl" sz="3000" b="1" baseline="30000" dirty="0" err="1" smtClean="0">
                <a:solidFill>
                  <a:schemeClr val="bg1"/>
                </a:solidFill>
                <a:latin typeface="+mj-lt"/>
                <a:cs typeface="Calibri" pitchFamily="34" charset="0"/>
              </a:rPr>
              <a:t>Detection</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infrared temperature from the environment to characterize the current weather</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261578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4" name="13 Elipse"/>
          <p:cNvSpPr/>
          <p:nvPr/>
        </p:nvSpPr>
        <p:spPr>
          <a:xfrm>
            <a:off x="1214414" y="2928934"/>
            <a:ext cx="278170" cy="28575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48" name="47 CuadroTexto"/>
          <p:cNvSpPr txBox="1"/>
          <p:nvPr/>
        </p:nvSpPr>
        <p:spPr>
          <a:xfrm>
            <a:off x="467544" y="3573016"/>
            <a:ext cx="420054" cy="307777"/>
          </a:xfrm>
          <a:prstGeom prst="rect">
            <a:avLst/>
          </a:prstGeom>
          <a:noFill/>
        </p:spPr>
        <p:txBody>
          <a:bodyPr wrap="square" rtlCol="0">
            <a:spAutoFit/>
          </a:bodyPr>
          <a:lstStyle/>
          <a:p>
            <a:r>
              <a:rPr lang="es-CL" sz="1400" dirty="0" smtClean="0"/>
              <a:t>   </a:t>
            </a:r>
          </a:p>
        </p:txBody>
      </p:sp>
      <p:sp>
        <p:nvSpPr>
          <p:cNvPr id="3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Weather</a:t>
            </a:r>
            <a:r>
              <a:rPr lang="es-ES_tradnl" sz="3000" b="1" baseline="30000" dirty="0" smtClean="0">
                <a:solidFill>
                  <a:schemeClr val="bg1"/>
                </a:solidFill>
                <a:latin typeface="+mj-lt"/>
                <a:cs typeface="Calibri" pitchFamily="34" charset="0"/>
              </a:rPr>
              <a:t> Cloud </a:t>
            </a:r>
            <a:r>
              <a:rPr lang="es-ES_tradnl" sz="3000" b="1" baseline="30000" dirty="0" err="1" smtClean="0">
                <a:solidFill>
                  <a:schemeClr val="bg1"/>
                </a:solidFill>
                <a:latin typeface="+mj-lt"/>
                <a:cs typeface="Calibri" pitchFamily="34" charset="0"/>
              </a:rPr>
              <a:t>Detection</a:t>
            </a:r>
            <a:endParaRPr lang="es-ES_tradnl" sz="3000" b="1" baseline="30000" dirty="0">
              <a:solidFill>
                <a:schemeClr val="bg1"/>
              </a:solidFill>
              <a:latin typeface="+mj-lt"/>
              <a:cs typeface="Calibri" pitchFamily="34" charset="0"/>
            </a:endParaRPr>
          </a:p>
        </p:txBody>
      </p:sp>
      <p:sp>
        <p:nvSpPr>
          <p:cNvPr id="38" name="37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infrared temperature from the environment to characterize the current weather</a:t>
            </a:r>
            <a:endParaRPr lang="es-CL" sz="1050" dirty="0" smtClean="0">
              <a:solidFill>
                <a:schemeClr val="bg1">
                  <a:lumMod val="50000"/>
                </a:schemeClr>
              </a:solidFill>
            </a:endParaRPr>
          </a:p>
        </p:txBody>
      </p:sp>
      <p:sp>
        <p:nvSpPr>
          <p:cNvPr id="10" name="9 CuadroTexto"/>
          <p:cNvSpPr txBox="1"/>
          <p:nvPr/>
        </p:nvSpPr>
        <p:spPr>
          <a:xfrm>
            <a:off x="1214414" y="2857496"/>
            <a:ext cx="2071702" cy="369332"/>
          </a:xfrm>
          <a:prstGeom prst="rect">
            <a:avLst/>
          </a:prstGeom>
          <a:noFill/>
        </p:spPr>
        <p:txBody>
          <a:bodyPr wrap="square" rtlCol="0">
            <a:spAutoFit/>
          </a:bodyPr>
          <a:lstStyle/>
          <a:p>
            <a:pPr lvl="0"/>
            <a:r>
              <a:rPr lang="en-US" sz="1400" dirty="0" smtClean="0"/>
              <a:t>1</a:t>
            </a:r>
            <a:r>
              <a:rPr lang="en-US" dirty="0" smtClean="0"/>
              <a:t>    </a:t>
            </a:r>
            <a:r>
              <a:rPr lang="en-US" dirty="0" err="1" smtClean="0"/>
              <a:t>Labdisc</a:t>
            </a:r>
            <a:r>
              <a:rPr lang="en-US" dirty="0" smtClean="0"/>
              <a:t> </a:t>
            </a:r>
            <a:r>
              <a:rPr lang="en-US" dirty="0" err="1" smtClean="0"/>
              <a:t>Enviro</a:t>
            </a:r>
            <a:endParaRPr lang="es-CL" dirty="0"/>
          </a:p>
        </p:txBody>
      </p:sp>
      <p:pic>
        <p:nvPicPr>
          <p:cNvPr id="9" name="8 Imagen" descr="labdisc enviro.jpg"/>
          <p:cNvPicPr>
            <a:picLocks noChangeAspect="1"/>
          </p:cNvPicPr>
          <p:nvPr/>
        </p:nvPicPr>
        <p:blipFill>
          <a:blip r:embed="rId3" cstate="print"/>
          <a:stretch>
            <a:fillRect/>
          </a:stretch>
        </p:blipFill>
        <p:spPr>
          <a:xfrm>
            <a:off x="4355976" y="2852936"/>
            <a:ext cx="3022096" cy="2416842"/>
          </a:xfrm>
          <a:prstGeom prst="rect">
            <a:avLst/>
          </a:prstGeom>
        </p:spPr>
      </p:pic>
    </p:spTree>
    <p:extLst>
      <p:ext uri="{BB962C8B-B14F-4D97-AF65-F5344CB8AC3E}">
        <p14:creationId xmlns="" xmlns:p14="http://schemas.microsoft.com/office/powerpoint/2010/main" val="348426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1083</Words>
  <Application>Microsoft Office PowerPoint</Application>
  <PresentationFormat>On-screen Show (4:3)</PresentationFormat>
  <Paragraphs>134</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84</cp:revision>
  <dcterms:created xsi:type="dcterms:W3CDTF">2012-09-11T15:34:37Z</dcterms:created>
  <dcterms:modified xsi:type="dcterms:W3CDTF">2013-02-16T09:13:04Z</dcterms:modified>
</cp:coreProperties>
</file>