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257" r:id="rId3"/>
    <p:sldId id="259" r:id="rId4"/>
    <p:sldId id="287" r:id="rId5"/>
    <p:sldId id="261" r:id="rId6"/>
    <p:sldId id="262" r:id="rId7"/>
    <p:sldId id="293" r:id="rId8"/>
    <p:sldId id="294" r:id="rId9"/>
    <p:sldId id="295" r:id="rId10"/>
    <p:sldId id="296" r:id="rId11"/>
    <p:sldId id="264" r:id="rId12"/>
    <p:sldId id="265" r:id="rId13"/>
    <p:sldId id="268" r:id="rId14"/>
    <p:sldId id="269" r:id="rId15"/>
    <p:sldId id="270" r:id="rId16"/>
    <p:sldId id="297" r:id="rId17"/>
    <p:sldId id="272" r:id="rId18"/>
    <p:sldId id="292" r:id="rId19"/>
    <p:sldId id="273" r:id="rId20"/>
    <p:sldId id="280" r:id="rId21"/>
    <p:sldId id="283" r:id="rId22"/>
    <p:sldId id="298" r:id="rId23"/>
    <p:sldId id="299" r:id="rId24"/>
    <p:sldId id="300" r:id="rId25"/>
    <p:sldId id="301" r:id="rId26"/>
    <p:sldId id="302" r:id="rId27"/>
    <p:sldId id="276" r:id="rId28"/>
    <p:sldId id="278" r:id="rId29"/>
    <p:sldId id="303" r:id="rId30"/>
    <p:sldId id="277" r:id="rId31"/>
    <p:sldId id="285" r:id="rId32"/>
    <p:sldId id="304" r:id="rId33"/>
    <p:sldId id="305" r:id="rId34"/>
    <p:sldId id="306" r:id="rId35"/>
    <p:sldId id="279" r:id="rId3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65" d="100"/>
          <a:sy n="65" d="100"/>
        </p:scale>
        <p:origin x="-630" y="-11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16-02-2013</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xmlns=""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4</a:t>
            </a:fld>
            <a:endParaRPr lang="es-CL"/>
          </a:p>
        </p:txBody>
      </p:sp>
    </p:spTree>
    <p:extLst>
      <p:ext uri="{BB962C8B-B14F-4D97-AF65-F5344CB8AC3E}">
        <p14:creationId xmlns:p14="http://schemas.microsoft.com/office/powerpoint/2010/main" xmlns="" val="1732293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32</a:t>
            </a:fld>
            <a:endParaRPr lang="es-CL"/>
          </a:p>
        </p:txBody>
      </p:sp>
    </p:spTree>
    <p:extLst>
      <p:ext uri="{BB962C8B-B14F-4D97-AF65-F5344CB8AC3E}">
        <p14:creationId xmlns:p14="http://schemas.microsoft.com/office/powerpoint/2010/main" xmlns="" val="3276308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16-02-2013</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16-02-2013</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xmlns=""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14.png"/><Relationship Id="rId7" Type="http://schemas.openxmlformats.org/officeDocument/2006/relationships/image" Target="../media/image3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17.png"/><Relationship Id="rId10" Type="http://schemas.openxmlformats.org/officeDocument/2006/relationships/image" Target="../media/image37.png"/><Relationship Id="rId4" Type="http://schemas.openxmlformats.org/officeDocument/2006/relationships/image" Target="../media/image16.png"/><Relationship Id="rId9"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28.png"/><Relationship Id="rId7" Type="http://schemas.openxmlformats.org/officeDocument/2006/relationships/image" Target="../media/image4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32.png"/><Relationship Id="rId4" Type="http://schemas.openxmlformats.org/officeDocument/2006/relationships/image" Target="../media/image31.png"/><Relationship Id="rId9" Type="http://schemas.openxmlformats.org/officeDocument/2006/relationships/image" Target="../media/image44.png"/></Relationships>
</file>

<file path=ppt/slides/_rels/slide2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35.png"/><Relationship Id="rId7" Type="http://schemas.openxmlformats.org/officeDocument/2006/relationships/image" Target="../media/image45.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image" Target="../media/image49.png"/><Relationship Id="rId5" Type="http://schemas.openxmlformats.org/officeDocument/2006/relationships/image" Target="../media/image37.png"/><Relationship Id="rId10" Type="http://schemas.openxmlformats.org/officeDocument/2006/relationships/image" Target="../media/image48.png"/><Relationship Id="rId4" Type="http://schemas.openxmlformats.org/officeDocument/2006/relationships/image" Target="../media/image36.png"/><Relationship Id="rId9" Type="http://schemas.openxmlformats.org/officeDocument/2006/relationships/image" Target="../media/image47.png"/></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2.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png"/><Relationship Id="rId18" Type="http://schemas.openxmlformats.org/officeDocument/2006/relationships/image" Target="../media/image70.png"/><Relationship Id="rId26" Type="http://schemas.openxmlformats.org/officeDocument/2006/relationships/image" Target="../media/image78.png"/><Relationship Id="rId3" Type="http://schemas.openxmlformats.org/officeDocument/2006/relationships/image" Target="../media/image12.jpeg"/><Relationship Id="rId21" Type="http://schemas.openxmlformats.org/officeDocument/2006/relationships/image" Target="../media/image73.png"/><Relationship Id="rId7" Type="http://schemas.openxmlformats.org/officeDocument/2006/relationships/image" Target="../media/image59.png"/><Relationship Id="rId12" Type="http://schemas.openxmlformats.org/officeDocument/2006/relationships/image" Target="../media/image64.png"/><Relationship Id="rId17" Type="http://schemas.openxmlformats.org/officeDocument/2006/relationships/image" Target="../media/image69.png"/><Relationship Id="rId25" Type="http://schemas.openxmlformats.org/officeDocument/2006/relationships/image" Target="../media/image77.png"/><Relationship Id="rId2" Type="http://schemas.openxmlformats.org/officeDocument/2006/relationships/notesSlide" Target="../notesSlides/notesSlide2.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png"/><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63.png"/><Relationship Id="rId24" Type="http://schemas.openxmlformats.org/officeDocument/2006/relationships/image" Target="../media/image76.png"/><Relationship Id="rId5" Type="http://schemas.openxmlformats.org/officeDocument/2006/relationships/image" Target="../media/image52.png"/><Relationship Id="rId15" Type="http://schemas.openxmlformats.org/officeDocument/2006/relationships/image" Target="../media/image67.png"/><Relationship Id="rId23" Type="http://schemas.openxmlformats.org/officeDocument/2006/relationships/image" Target="../media/image75.png"/><Relationship Id="rId28" Type="http://schemas.openxmlformats.org/officeDocument/2006/relationships/image" Target="../media/image80.png"/><Relationship Id="rId10" Type="http://schemas.openxmlformats.org/officeDocument/2006/relationships/image" Target="../media/image62.png"/><Relationship Id="rId19" Type="http://schemas.openxmlformats.org/officeDocument/2006/relationships/image" Target="../media/image71.png"/><Relationship Id="rId4" Type="http://schemas.openxmlformats.org/officeDocument/2006/relationships/image" Target="../media/image51.png"/><Relationship Id="rId9" Type="http://schemas.openxmlformats.org/officeDocument/2006/relationships/image" Target="../media/image61.pn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png"/></Relationships>
</file>

<file path=ppt/slides/_rels/slide33.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72.png"/><Relationship Id="rId18" Type="http://schemas.openxmlformats.org/officeDocument/2006/relationships/image" Target="../media/image77.png"/><Relationship Id="rId3" Type="http://schemas.openxmlformats.org/officeDocument/2006/relationships/image" Target="../media/image51.png"/><Relationship Id="rId21" Type="http://schemas.openxmlformats.org/officeDocument/2006/relationships/image" Target="../media/image80.png"/><Relationship Id="rId7" Type="http://schemas.openxmlformats.org/officeDocument/2006/relationships/image" Target="../media/image63.png"/><Relationship Id="rId12" Type="http://schemas.openxmlformats.org/officeDocument/2006/relationships/image" Target="../media/image71.png"/><Relationship Id="rId17" Type="http://schemas.openxmlformats.org/officeDocument/2006/relationships/image" Target="../media/image76.png"/><Relationship Id="rId25" Type="http://schemas.openxmlformats.org/officeDocument/2006/relationships/image" Target="../media/image60.png"/><Relationship Id="rId2" Type="http://schemas.openxmlformats.org/officeDocument/2006/relationships/image" Target="../media/image12.jpeg"/><Relationship Id="rId16" Type="http://schemas.openxmlformats.org/officeDocument/2006/relationships/image" Target="../media/image75.png"/><Relationship Id="rId20" Type="http://schemas.openxmlformats.org/officeDocument/2006/relationships/image" Target="../media/image79.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70.png"/><Relationship Id="rId24" Type="http://schemas.openxmlformats.org/officeDocument/2006/relationships/image" Target="../media/image67.png"/><Relationship Id="rId5" Type="http://schemas.openxmlformats.org/officeDocument/2006/relationships/image" Target="../media/image61.png"/><Relationship Id="rId15" Type="http://schemas.openxmlformats.org/officeDocument/2006/relationships/image" Target="../media/image74.png"/><Relationship Id="rId23" Type="http://schemas.openxmlformats.org/officeDocument/2006/relationships/image" Target="../media/image66.png"/><Relationship Id="rId10" Type="http://schemas.openxmlformats.org/officeDocument/2006/relationships/image" Target="../media/image69.png"/><Relationship Id="rId19" Type="http://schemas.openxmlformats.org/officeDocument/2006/relationships/image" Target="../media/image78.png"/><Relationship Id="rId4" Type="http://schemas.openxmlformats.org/officeDocument/2006/relationships/image" Target="../media/image59.png"/><Relationship Id="rId9" Type="http://schemas.openxmlformats.org/officeDocument/2006/relationships/image" Target="../media/image68.png"/><Relationship Id="rId14" Type="http://schemas.openxmlformats.org/officeDocument/2006/relationships/image" Target="../media/image73.png"/><Relationship Id="rId22" Type="http://schemas.openxmlformats.org/officeDocument/2006/relationships/image" Target="../media/image64.png"/></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82.png"/><Relationship Id="rId5" Type="http://schemas.openxmlformats.org/officeDocument/2006/relationships/image" Target="../media/image54.png"/><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5004048" y="1682224"/>
            <a:ext cx="3600400" cy="576064"/>
          </a:xfrm>
        </p:spPr>
        <p:txBody>
          <a:bodyPr>
            <a:normAutofit/>
          </a:bodyPr>
          <a:lstStyle/>
          <a:p>
            <a:pPr algn="l"/>
            <a:r>
              <a:rPr lang="en-US" sz="2400" b="1" dirty="0" smtClean="0">
                <a:solidFill>
                  <a:schemeClr val="bg1"/>
                </a:solidFill>
                <a:latin typeface="+mj-lt"/>
              </a:rPr>
              <a:t>Waves</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276999"/>
          </a:xfrm>
          <a:prstGeom prst="rect">
            <a:avLst/>
          </a:prstGeom>
          <a:noFill/>
        </p:spPr>
        <p:txBody>
          <a:bodyPr wrap="square" rtlCol="0">
            <a:spAutoFit/>
          </a:bodyPr>
          <a:lstStyle/>
          <a:p>
            <a:r>
              <a:rPr lang="en-US" sz="1200" dirty="0">
                <a:solidFill>
                  <a:srgbClr val="FFFF66"/>
                </a:solidFill>
              </a:rPr>
              <a:t>Recording sound waves and sound wave interference</a:t>
            </a:r>
            <a:endParaRPr lang="es-CL" sz="1200" dirty="0">
              <a:solidFill>
                <a:srgbClr val="FFFF66"/>
              </a:solidFill>
            </a:endParaRPr>
          </a:p>
        </p:txBody>
      </p:sp>
      <p:pic>
        <p:nvPicPr>
          <p:cNvPr id="2"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8421" t="2987" r="7378" b="5063"/>
          <a:stretch/>
        </p:blipFill>
        <p:spPr bwMode="auto">
          <a:xfrm>
            <a:off x="3635896" y="4939786"/>
            <a:ext cx="1451910" cy="1585558"/>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3970318"/>
          </a:xfrm>
          <a:prstGeom prst="rect">
            <a:avLst/>
          </a:prstGeom>
          <a:noFill/>
          <a:ln>
            <a:noFill/>
          </a:ln>
        </p:spPr>
        <p:txBody>
          <a:bodyPr wrap="square" rtlCol="0">
            <a:spAutoFit/>
          </a:bodyPr>
          <a:lstStyle/>
          <a:p>
            <a:r>
              <a:rPr lang="en-US" sz="1400" dirty="0"/>
              <a:t>When there is more than one wave in the same space and time interferences can occur which may be constructive or destructive. </a:t>
            </a:r>
            <a:endParaRPr lang="en-US" sz="1400" dirty="0" smtClean="0"/>
          </a:p>
          <a:p>
            <a:endParaRPr lang="en-US" sz="1400" dirty="0"/>
          </a:p>
          <a:p>
            <a:r>
              <a:rPr lang="en-US" sz="1400" b="1" dirty="0"/>
              <a:t>Constructive interference </a:t>
            </a:r>
            <a:r>
              <a:rPr lang="en-US" sz="1400" dirty="0"/>
              <a:t>occurs when two waves are superimposed on each other as an addition, either crest over crest or trough over trough. In this case, the final wave has greater amplitude than the original waves, because the amplitude of both is added. </a:t>
            </a:r>
            <a:endParaRPr lang="en-US" sz="1400" dirty="0" smtClean="0"/>
          </a:p>
          <a:p>
            <a:endParaRPr lang="en-US" sz="1400" dirty="0"/>
          </a:p>
          <a:p>
            <a:r>
              <a:rPr lang="en-US" sz="1400" dirty="0"/>
              <a:t>On the other hand, </a:t>
            </a:r>
            <a:r>
              <a:rPr lang="en-US" sz="1400" b="1" dirty="0"/>
              <a:t>destructive interference </a:t>
            </a:r>
            <a:r>
              <a:rPr lang="en-US" sz="1400" dirty="0"/>
              <a:t>occurs when the crest of one wave meets the trough of the other. In this case, the final wave has smaller amplitude because a positive altitude is summed to a negative altitude, in other words this addition looks like a subtraction. </a:t>
            </a:r>
            <a:endParaRPr lang="en-US" sz="1400" dirty="0" smtClean="0"/>
          </a:p>
          <a:p>
            <a:endParaRPr lang="en-US" sz="1400" dirty="0"/>
          </a:p>
          <a:p>
            <a:r>
              <a:rPr lang="en-US" sz="1400" dirty="0"/>
              <a:t>As we mentioned before, sound is a form of mechanical wave caused by the vibration of a body. Sound travels in space as longitudinal waves, causing a back and forth oscillation of the particles of the medium. Since this oscillation causes temporal changes in air density, high-pressure and low-pressure regions are formed, related to the maximum distance of the particle movement (amplitude).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39328785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450912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450912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329927" y="5227369"/>
            <a:ext cx="6665153" cy="1014148"/>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115616" y="5085184"/>
            <a:ext cx="428625" cy="438150"/>
          </a:xfrm>
          <a:prstGeom prst="ellipse">
            <a:avLst/>
          </a:prstGeom>
        </p:spPr>
      </p:pic>
      <p:sp>
        <p:nvSpPr>
          <p:cNvPr id="24" name="23 CuadroTexto"/>
          <p:cNvSpPr txBox="1"/>
          <p:nvPr/>
        </p:nvSpPr>
        <p:spPr>
          <a:xfrm>
            <a:off x="1555626" y="5287410"/>
            <a:ext cx="6256734" cy="954107"/>
          </a:xfrm>
          <a:prstGeom prst="rect">
            <a:avLst/>
          </a:prstGeom>
          <a:noFill/>
        </p:spPr>
        <p:txBody>
          <a:bodyPr wrap="square" rtlCol="0">
            <a:spAutoFit/>
          </a:bodyPr>
          <a:lstStyle/>
          <a:p>
            <a:r>
              <a:rPr lang="en-US" sz="1400" b="1" dirty="0"/>
              <a:t>Let’s record a sound wave. How do you think a sound wave will look</a:t>
            </a:r>
            <a:r>
              <a:rPr lang="en-US" sz="1400" b="1" dirty="0" smtClean="0"/>
              <a:t>?</a:t>
            </a:r>
          </a:p>
          <a:p>
            <a:r>
              <a:rPr lang="en-US" sz="1400" b="1" dirty="0" smtClean="0"/>
              <a:t> </a:t>
            </a:r>
            <a:endParaRPr lang="en-US" sz="1400" dirty="0"/>
          </a:p>
          <a:p>
            <a:r>
              <a:rPr lang="en-US" sz="1400" dirty="0"/>
              <a:t>Do you think that two waves of a similar nature, coming from two different sound </a:t>
            </a:r>
          </a:p>
          <a:p>
            <a:r>
              <a:rPr lang="en-US" sz="1400" dirty="0"/>
              <a:t>sources, will interact with each other? </a:t>
            </a:r>
            <a:endParaRPr lang="es-CL" sz="1400" b="1"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15" name="14 CuadroTexto"/>
          <p:cNvSpPr txBox="1"/>
          <p:nvPr/>
        </p:nvSpPr>
        <p:spPr>
          <a:xfrm>
            <a:off x="1555626" y="2060848"/>
            <a:ext cx="6313686" cy="2462213"/>
          </a:xfrm>
          <a:prstGeom prst="rect">
            <a:avLst/>
          </a:prstGeom>
          <a:noFill/>
          <a:ln>
            <a:noFill/>
          </a:ln>
        </p:spPr>
        <p:txBody>
          <a:bodyPr wrap="square" rtlCol="0">
            <a:spAutoFit/>
          </a:bodyPr>
          <a:lstStyle/>
          <a:p>
            <a:r>
              <a:rPr lang="en-US" sz="1400" dirty="0"/>
              <a:t>Therefore, sounds are classified as loud or weak depending on the magnitude of amplitude, referring to the </a:t>
            </a:r>
            <a:r>
              <a:rPr lang="en-US" sz="1400" b="1" dirty="0"/>
              <a:t>sound intensity</a:t>
            </a:r>
            <a:r>
              <a:rPr lang="en-US" sz="1400" dirty="0"/>
              <a:t>. Sound intensity is defined as the amount of acoustic energy that is transported past a given area of the medium per unit time (second). </a:t>
            </a:r>
            <a:endParaRPr lang="en-US" sz="1400" dirty="0" smtClean="0"/>
          </a:p>
          <a:p>
            <a:endParaRPr lang="en-US" sz="1400" dirty="0"/>
          </a:p>
          <a:p>
            <a:r>
              <a:rPr lang="en-US" sz="1400" dirty="0"/>
              <a:t>Acoustic energy depends on acoustic power. Wave amplitude and acoustic power are directly proportional to each other, i.e. the higher the altitude the greater the acoustic power. You can conclude accordingly that </a:t>
            </a:r>
            <a:r>
              <a:rPr lang="en-US" sz="1400" b="1" dirty="0"/>
              <a:t>wave amplitude and sound wave intensity are directly proportional</a:t>
            </a:r>
            <a:r>
              <a:rPr lang="en-US" sz="1400" dirty="0"/>
              <a:t>. For this reason, we will use sound wave intensity in unit decibels (dB) as equal to amplitude, even if we know them to be different concepts</a:t>
            </a:r>
            <a:r>
              <a:rPr lang="en-US" sz="1400" dirty="0" smtClean="0"/>
              <a:t>.</a:t>
            </a:r>
            <a:endParaRPr lang="es-CL" sz="1400" dirty="0"/>
          </a:p>
        </p:txBody>
      </p:sp>
    </p:spTree>
    <p:extLst>
      <p:ext uri="{BB962C8B-B14F-4D97-AF65-F5344CB8AC3E}">
        <p14:creationId xmlns:p14="http://schemas.microsoft.com/office/powerpoint/2010/main" xmlns=""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3" name="12 Rectángulo redondeado"/>
          <p:cNvSpPr/>
          <p:nvPr/>
        </p:nvSpPr>
        <p:spPr>
          <a:xfrm>
            <a:off x="1008009" y="2780928"/>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1077218"/>
          </a:xfrm>
          <a:prstGeom prst="rect">
            <a:avLst/>
          </a:prstGeom>
          <a:noFill/>
        </p:spPr>
        <p:txBody>
          <a:bodyPr wrap="square" rtlCol="0">
            <a:spAutoFit/>
          </a:bodyPr>
          <a:lstStyle/>
          <a:p>
            <a:r>
              <a:rPr lang="en-US" sz="1600" dirty="0"/>
              <a:t>Students will measure the sound wave by placing the </a:t>
            </a:r>
            <a:r>
              <a:rPr lang="en-US" sz="1600" dirty="0" err="1"/>
              <a:t>Labdisc</a:t>
            </a:r>
            <a:r>
              <a:rPr lang="en-US" sz="1600" dirty="0"/>
              <a:t> microphone near one tuning fork A440 (f=440Hz). Then they will use another tuning fork at a slightly different frequency, record both tuning forks at the same time and analyze the sound wave interference. </a:t>
            </a:r>
            <a:endParaRPr lang="es-CL" sz="1600"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26157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3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11960" y="2348880"/>
            <a:ext cx="4159339" cy="41571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436096" y="227915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41490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err="1"/>
              <a:t>Labdisc</a:t>
            </a:r>
            <a:r>
              <a:rPr lang="es-CL" sz="1400" dirty="0"/>
              <a:t> </a:t>
            </a:r>
            <a:r>
              <a:rPr lang="es-CL" sz="1400" dirty="0" err="1"/>
              <a:t>holder</a:t>
            </a:r>
            <a:r>
              <a:rPr lang="es-CL" sz="1400" dirty="0"/>
              <a:t> </a:t>
            </a:r>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s-CL" sz="1400" dirty="0"/>
              <a:t>2 </a:t>
            </a:r>
            <a:r>
              <a:rPr lang="es-CL" sz="1400" dirty="0" err="1"/>
              <a:t>tuning</a:t>
            </a:r>
            <a:r>
              <a:rPr lang="es-CL" sz="1400" dirty="0"/>
              <a:t> </a:t>
            </a:r>
            <a:r>
              <a:rPr lang="es-CL" sz="1400" dirty="0" err="1"/>
              <a:t>forks</a:t>
            </a:r>
            <a:r>
              <a:rPr lang="es-CL" sz="1400" dirty="0"/>
              <a:t> A440 </a:t>
            </a:r>
          </a:p>
        </p:txBody>
      </p:sp>
      <p:sp>
        <p:nvSpPr>
          <p:cNvPr id="32" name="31 CuadroTexto"/>
          <p:cNvSpPr txBox="1"/>
          <p:nvPr/>
        </p:nvSpPr>
        <p:spPr>
          <a:xfrm>
            <a:off x="827584" y="4077072"/>
            <a:ext cx="3096344" cy="307777"/>
          </a:xfrm>
          <a:prstGeom prst="rect">
            <a:avLst/>
          </a:prstGeom>
          <a:noFill/>
        </p:spPr>
        <p:txBody>
          <a:bodyPr wrap="square" rtlCol="0">
            <a:spAutoFit/>
          </a:bodyPr>
          <a:lstStyle/>
          <a:p>
            <a:pPr lvl="0"/>
            <a:r>
              <a:rPr lang="es-CL" sz="1400" dirty="0"/>
              <a:t>2 </a:t>
            </a:r>
            <a:r>
              <a:rPr lang="es-CL" sz="1400" dirty="0" err="1"/>
              <a:t>resonance</a:t>
            </a:r>
            <a:r>
              <a:rPr lang="es-CL" sz="1400" dirty="0"/>
              <a:t> boxes </a:t>
            </a:r>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a:t>1 metal ring </a:t>
            </a:r>
            <a:r>
              <a:rPr lang="es-CL" sz="1400" dirty="0" err="1"/>
              <a:t>for</a:t>
            </a:r>
            <a:r>
              <a:rPr lang="es-CL" sz="1400" dirty="0"/>
              <a:t> </a:t>
            </a:r>
            <a:r>
              <a:rPr lang="es-CL" sz="1400" dirty="0" err="1"/>
              <a:t>changing</a:t>
            </a:r>
            <a:r>
              <a:rPr lang="es-CL" sz="1400" dirty="0"/>
              <a:t> </a:t>
            </a:r>
            <a:r>
              <a:rPr lang="es-CL" sz="1400" dirty="0" err="1"/>
              <a:t>tuning</a:t>
            </a:r>
            <a:r>
              <a:rPr lang="es-CL" sz="1400" dirty="0"/>
              <a:t> </a:t>
            </a:r>
            <a:r>
              <a:rPr lang="es-CL" sz="1400" dirty="0" err="1" smtClean="0"/>
              <a:t>fork</a:t>
            </a:r>
            <a:r>
              <a:rPr lang="es-CL" sz="1400" dirty="0" smtClean="0"/>
              <a:t> </a:t>
            </a:r>
            <a:r>
              <a:rPr lang="es-CL" sz="1400" dirty="0" err="1" smtClean="0"/>
              <a:t>frequency</a:t>
            </a:r>
            <a:r>
              <a:rPr lang="es-CL" sz="1400" dirty="0" smtClean="0"/>
              <a:t> </a:t>
            </a:r>
            <a:endParaRPr lang="es-CL" sz="1400" dirty="0"/>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574904" y="277921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574904" y="311759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7670626" y="227687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211960" y="45409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7" name="26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4"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73412" y="450912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6" name="35 CuadroTexto"/>
          <p:cNvSpPr txBox="1"/>
          <p:nvPr/>
        </p:nvSpPr>
        <p:spPr>
          <a:xfrm>
            <a:off x="827584" y="4489375"/>
            <a:ext cx="3024336" cy="307777"/>
          </a:xfrm>
          <a:prstGeom prst="rect">
            <a:avLst/>
          </a:prstGeom>
          <a:noFill/>
        </p:spPr>
        <p:txBody>
          <a:bodyPr wrap="square" rtlCol="0">
            <a:spAutoFit/>
          </a:bodyPr>
          <a:lstStyle/>
          <a:p>
            <a:pPr lvl="0"/>
            <a:r>
              <a:rPr lang="es-CL" sz="1400" dirty="0"/>
              <a:t>1 </a:t>
            </a:r>
            <a:r>
              <a:rPr lang="es-CL" sz="1400" dirty="0" err="1"/>
              <a:t>beater</a:t>
            </a:r>
            <a:r>
              <a:rPr lang="es-CL" sz="1400" dirty="0"/>
              <a:t> </a:t>
            </a:r>
          </a:p>
        </p:txBody>
      </p:sp>
    </p:spTree>
    <p:extLst>
      <p:ext uri="{BB962C8B-B14F-4D97-AF65-F5344CB8AC3E}">
        <p14:creationId xmlns:p14="http://schemas.microsoft.com/office/powerpoint/2010/main" xmlns=""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microphone sensor, the </a:t>
            </a:r>
            <a:r>
              <a:rPr lang="en-US" sz="1400" dirty="0" err="1"/>
              <a:t>Labdisc</a:t>
            </a:r>
            <a:r>
              <a:rPr lang="en-US" sz="1400" dirty="0"/>
              <a:t> must be set up according to the following steps: </a:t>
            </a:r>
            <a:endParaRPr lang="en-US" sz="1500" dirty="0" smtClean="0"/>
          </a:p>
        </p:txBody>
      </p:sp>
      <p:sp>
        <p:nvSpPr>
          <p:cNvPr id="21" name="20 CuadroTexto"/>
          <p:cNvSpPr txBox="1"/>
          <p:nvPr/>
        </p:nvSpPr>
        <p:spPr>
          <a:xfrm>
            <a:off x="1187624" y="3418542"/>
            <a:ext cx="6624736" cy="307777"/>
          </a:xfrm>
          <a:prstGeom prst="rect">
            <a:avLst/>
          </a:prstGeom>
          <a:noFill/>
        </p:spPr>
        <p:txBody>
          <a:bodyPr wrap="square" rtlCol="0">
            <a:spAutoFit/>
          </a:bodyPr>
          <a:lstStyle/>
          <a:p>
            <a:r>
              <a:rPr lang="en-US" sz="1400" dirty="0" smtClean="0"/>
              <a:t>Turn on the </a:t>
            </a:r>
            <a:r>
              <a:rPr lang="en-US" sz="1400" dirty="0" err="1" smtClean="0"/>
              <a:t>Labdisc</a:t>
            </a:r>
            <a:r>
              <a:rPr lang="en-US" sz="1400" dirty="0" smtClean="0"/>
              <a:t> by pressing     </a:t>
            </a:r>
            <a:endParaRPr lang="en-US" sz="15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653036" y="3447450"/>
            <a:ext cx="558924" cy="2794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2 CuadroTexto"/>
          <p:cNvSpPr txBox="1"/>
          <p:nvPr/>
        </p:nvSpPr>
        <p:spPr>
          <a:xfrm>
            <a:off x="1187624" y="3902550"/>
            <a:ext cx="6624736" cy="307777"/>
          </a:xfrm>
          <a:prstGeom prst="rect">
            <a:avLst/>
          </a:prstGeom>
          <a:noFill/>
        </p:spPr>
        <p:txBody>
          <a:bodyPr wrap="square" rtlCol="0">
            <a:spAutoFit/>
          </a:bodyPr>
          <a:lstStyle/>
          <a:p>
            <a:r>
              <a:rPr lang="es-CL" sz="1400" dirty="0"/>
              <a:t>Open </a:t>
            </a:r>
            <a:r>
              <a:rPr lang="es-CL" sz="1400" dirty="0" err="1"/>
              <a:t>the</a:t>
            </a:r>
            <a:r>
              <a:rPr lang="es-CL" sz="1400" dirty="0"/>
              <a:t> </a:t>
            </a:r>
            <a:r>
              <a:rPr lang="es-CL" sz="1400" dirty="0" err="1"/>
              <a:t>GlobiLab</a:t>
            </a:r>
            <a:r>
              <a:rPr lang="es-CL" sz="1400" dirty="0"/>
              <a:t> </a:t>
            </a:r>
            <a:r>
              <a:rPr lang="es-CL" sz="1400" dirty="0" err="1" smtClean="0"/>
              <a:t>program</a:t>
            </a:r>
            <a:r>
              <a:rPr lang="es-CL" sz="1400" dirty="0" smtClean="0"/>
              <a:t>. </a:t>
            </a:r>
            <a:endParaRPr lang="en-US" sz="1500" dirty="0" smtClean="0"/>
          </a:p>
        </p:txBody>
      </p:sp>
      <p:sp>
        <p:nvSpPr>
          <p:cNvPr id="24" name="23 CuadroTexto"/>
          <p:cNvSpPr txBox="1"/>
          <p:nvPr/>
        </p:nvSpPr>
        <p:spPr>
          <a:xfrm>
            <a:off x="1187624" y="4392204"/>
            <a:ext cx="6624736" cy="954107"/>
          </a:xfrm>
          <a:prstGeom prst="rect">
            <a:avLst/>
          </a:prstGeom>
          <a:noFill/>
        </p:spPr>
        <p:txBody>
          <a:bodyPr wrap="square" rtlCol="0">
            <a:spAutoFit/>
          </a:bodyPr>
          <a:lstStyle/>
          <a:p>
            <a:r>
              <a:rPr lang="en-US" sz="1400" dirty="0"/>
              <a:t>To perform this activity we recommend using wireless communication. If your computer does not support Bluetooth, you may use USB connection. Please refer to the Quick Start </a:t>
            </a:r>
            <a:r>
              <a:rPr lang="en-US" sz="1400" dirty="0" smtClean="0"/>
              <a:t>Guide, </a:t>
            </a:r>
            <a:r>
              <a:rPr lang="en-US" sz="1400" dirty="0"/>
              <a:t>supplied with the </a:t>
            </a:r>
            <a:r>
              <a:rPr lang="en-US" sz="1400" dirty="0" err="1"/>
              <a:t>Labdisc</a:t>
            </a:r>
            <a:r>
              <a:rPr lang="en-US" sz="1400" dirty="0"/>
              <a:t> for instructions on how to set Bluetooth communication and pair your device with the computer. </a:t>
            </a:r>
            <a:endParaRPr lang="en-US" sz="1500" dirty="0"/>
          </a:p>
        </p:txBody>
      </p:sp>
      <p:pic>
        <p:nvPicPr>
          <p:cNvPr id="39"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44745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93493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39886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1" name="30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42" name="41 CuadroTexto"/>
          <p:cNvSpPr txBox="1"/>
          <p:nvPr/>
        </p:nvSpPr>
        <p:spPr>
          <a:xfrm>
            <a:off x="1210642" y="2276872"/>
            <a:ext cx="6313686" cy="2893100"/>
          </a:xfrm>
          <a:prstGeom prst="rect">
            <a:avLst/>
          </a:prstGeom>
          <a:noFill/>
          <a:ln>
            <a:noFill/>
          </a:ln>
        </p:spPr>
        <p:txBody>
          <a:bodyPr wrap="square" rtlCol="0">
            <a:spAutoFit/>
          </a:bodyPr>
          <a:lstStyle/>
          <a:p>
            <a:r>
              <a:rPr lang="en-US" sz="1400" dirty="0"/>
              <a:t>When using the Bluetooth communication: Right click on the Bluetooth icon in the bottom right corner of the </a:t>
            </a:r>
            <a:r>
              <a:rPr lang="en-US" sz="1400" dirty="0" err="1"/>
              <a:t>GlobiLab’s</a:t>
            </a:r>
            <a:r>
              <a:rPr lang="en-US" sz="1400" dirty="0"/>
              <a:t> screen and select the </a:t>
            </a:r>
            <a:r>
              <a:rPr lang="en-US" sz="1400" dirty="0" err="1"/>
              <a:t>Labdisc</a:t>
            </a:r>
            <a:r>
              <a:rPr lang="en-US" sz="1400" dirty="0"/>
              <a:t> you are using. The icon will change from grey to blue, indicating that the </a:t>
            </a:r>
            <a:r>
              <a:rPr lang="en-US" sz="1400" dirty="0" err="1"/>
              <a:t>Labdisc</a:t>
            </a:r>
            <a:r>
              <a:rPr lang="en-US" sz="1400" dirty="0"/>
              <a:t> and the computer are now connected via Bluetooth communication. </a:t>
            </a:r>
            <a:endParaRPr lang="en-US" sz="1400" dirty="0" smtClean="0"/>
          </a:p>
          <a:p>
            <a:endParaRPr lang="en-US" sz="1400" dirty="0"/>
          </a:p>
          <a:p>
            <a:endParaRPr lang="en-US" sz="1400" dirty="0" smtClean="0"/>
          </a:p>
          <a:p>
            <a:endParaRPr lang="en-US" sz="1400" dirty="0"/>
          </a:p>
          <a:p>
            <a:endParaRPr lang="en-US" sz="1400" dirty="0" smtClean="0"/>
          </a:p>
          <a:p>
            <a:endParaRPr lang="en-US" sz="1400" dirty="0"/>
          </a:p>
          <a:p>
            <a:r>
              <a:rPr lang="en-US" sz="1400" dirty="0"/>
              <a:t>When using the USB communication: Connect the </a:t>
            </a:r>
            <a:r>
              <a:rPr lang="en-US" sz="1400" dirty="0" err="1"/>
              <a:t>Labdisc</a:t>
            </a:r>
            <a:r>
              <a:rPr lang="en-US" sz="1400" dirty="0"/>
              <a:t> and the computer with the USB cable supplied with the </a:t>
            </a:r>
            <a:r>
              <a:rPr lang="en-US" sz="1400" dirty="0" err="1"/>
              <a:t>Labdisc</a:t>
            </a:r>
            <a:r>
              <a:rPr lang="en-US" sz="1400" dirty="0"/>
              <a:t>. Click on the USB icon in the bottom right corner of the </a:t>
            </a:r>
            <a:r>
              <a:rPr lang="en-US" sz="1400" dirty="0" err="1"/>
              <a:t>GlobiLab</a:t>
            </a:r>
            <a:r>
              <a:rPr lang="en-US" sz="1400" dirty="0"/>
              <a:t> screen. The icon will turn blue, indicating that the </a:t>
            </a:r>
            <a:r>
              <a:rPr lang="en-US" sz="1400" dirty="0" err="1"/>
              <a:t>Labdisc</a:t>
            </a:r>
            <a:r>
              <a:rPr lang="en-US" sz="1400" dirty="0"/>
              <a:t> is connected to the computer via USB. </a:t>
            </a:r>
            <a:endParaRPr lang="es-CL" sz="1400"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269838" y="3291787"/>
            <a:ext cx="746916" cy="30024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52420" y="4868990"/>
            <a:ext cx="763596" cy="2882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8" name="7 CuadroTexto"/>
          <p:cNvSpPr txBox="1"/>
          <p:nvPr/>
        </p:nvSpPr>
        <p:spPr>
          <a:xfrm>
            <a:off x="1187624" y="2348880"/>
            <a:ext cx="6624736" cy="523220"/>
          </a:xfrm>
          <a:prstGeom prst="rect">
            <a:avLst/>
          </a:prstGeom>
          <a:noFill/>
        </p:spPr>
        <p:txBody>
          <a:bodyPr wrap="square" rtlCol="0">
            <a:spAutoFit/>
          </a:bodyPr>
          <a:lstStyle/>
          <a:p>
            <a:r>
              <a:rPr lang="en-US" sz="1400" dirty="0"/>
              <a:t>Click on the </a:t>
            </a:r>
            <a:r>
              <a:rPr lang="en-US" sz="1400" dirty="0" smtClean="0"/>
              <a:t>         button </a:t>
            </a:r>
            <a:r>
              <a:rPr lang="en-US" sz="1400" dirty="0"/>
              <a:t>to configure the </a:t>
            </a:r>
            <a:r>
              <a:rPr lang="en-US" sz="1400" dirty="0" err="1"/>
              <a:t>Labdisc</a:t>
            </a:r>
            <a:r>
              <a:rPr lang="en-US" sz="1400" dirty="0"/>
              <a:t>. On the “Logger setup” window select microphone sensor, -25000/sec- in “rate” and - 1000 - “samples”. </a:t>
            </a:r>
            <a:endParaRPr lang="en-US" sz="1500" dirty="0" smtClean="0"/>
          </a:p>
        </p:txBody>
      </p:sp>
      <p:pic>
        <p:nvPicPr>
          <p:cNvPr id="16" name="Picture 9"/>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37090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68303" y="2365957"/>
            <a:ext cx="288032" cy="2709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268539" y="2944415"/>
            <a:ext cx="3167558" cy="36310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542003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a:t>
            </a:r>
            <a:r>
              <a:rPr lang="es-ES_tradnl" sz="2400" b="1" baseline="30000" dirty="0" smtClean="0">
                <a:solidFill>
                  <a:schemeClr val="bg1"/>
                </a:solidFill>
              </a:rPr>
              <a:t>1</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3645024"/>
            <a:ext cx="6624736" cy="307777"/>
          </a:xfrm>
          <a:prstGeom prst="rect">
            <a:avLst/>
          </a:prstGeom>
          <a:noFill/>
        </p:spPr>
        <p:txBody>
          <a:bodyPr wrap="square" rtlCol="0">
            <a:spAutoFit/>
          </a:bodyPr>
          <a:lstStyle/>
          <a:p>
            <a:r>
              <a:rPr lang="en-US" sz="1400" dirty="0"/>
              <a:t>Insert the tuning fork into the resonance </a:t>
            </a:r>
            <a:r>
              <a:rPr lang="en-US" sz="1400" dirty="0" smtClean="0"/>
              <a:t>box.</a:t>
            </a:r>
            <a:endParaRPr lang="en-US" sz="1500" dirty="0" smtClean="0"/>
          </a:p>
        </p:txBody>
      </p:sp>
      <p:sp>
        <p:nvSpPr>
          <p:cNvPr id="20" name="19 CuadroTexto"/>
          <p:cNvSpPr txBox="1"/>
          <p:nvPr/>
        </p:nvSpPr>
        <p:spPr>
          <a:xfrm>
            <a:off x="1187624" y="4103698"/>
            <a:ext cx="6624736" cy="307777"/>
          </a:xfrm>
          <a:prstGeom prst="rect">
            <a:avLst/>
          </a:prstGeom>
          <a:noFill/>
        </p:spPr>
        <p:txBody>
          <a:bodyPr wrap="square" rtlCol="0">
            <a:spAutoFit/>
          </a:bodyPr>
          <a:lstStyle/>
          <a:p>
            <a:r>
              <a:rPr lang="en-US" sz="1400" dirty="0"/>
              <a:t>Place the </a:t>
            </a:r>
            <a:r>
              <a:rPr lang="en-US" sz="1400" dirty="0" err="1"/>
              <a:t>Labdisc</a:t>
            </a:r>
            <a:r>
              <a:rPr lang="en-US" sz="1400" dirty="0"/>
              <a:t> about 10 centimeters away from the resonance </a:t>
            </a:r>
            <a:r>
              <a:rPr lang="en-US" sz="1400" dirty="0" smtClean="0"/>
              <a:t>box.</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6739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411929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7" name="26 CuadroTexto"/>
          <p:cNvSpPr txBox="1"/>
          <p:nvPr/>
        </p:nvSpPr>
        <p:spPr>
          <a:xfrm>
            <a:off x="1187624" y="3140968"/>
            <a:ext cx="6624736" cy="307777"/>
          </a:xfrm>
          <a:prstGeom prst="rect">
            <a:avLst/>
          </a:prstGeom>
          <a:noFill/>
        </p:spPr>
        <p:txBody>
          <a:bodyPr wrap="square" rtlCol="0">
            <a:spAutoFit/>
          </a:bodyPr>
          <a:lstStyle/>
          <a:p>
            <a:r>
              <a:rPr lang="en-US" sz="1400" dirty="0"/>
              <a:t>We will first record one tuning </a:t>
            </a:r>
            <a:r>
              <a:rPr lang="en-US" sz="1400" dirty="0" smtClean="0"/>
              <a:t>fork.</a:t>
            </a:r>
            <a:endParaRPr lang="en-US" sz="1500" dirty="0" smtClean="0"/>
          </a:p>
        </p:txBody>
      </p:sp>
      <p:pic>
        <p:nvPicPr>
          <p:cNvPr id="102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772368" y="4509120"/>
            <a:ext cx="3951760" cy="22275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406696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smtClean="0">
                <a:solidFill>
                  <a:schemeClr val="bg1"/>
                </a:solidFill>
              </a:rPr>
              <a:t> 1</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3501008"/>
            <a:ext cx="6624736" cy="523220"/>
          </a:xfrm>
          <a:prstGeom prst="rect">
            <a:avLst/>
          </a:prstGeom>
          <a:noFill/>
        </p:spPr>
        <p:txBody>
          <a:bodyPr wrap="square" rtlCol="0">
            <a:spAutoFit/>
          </a:bodyPr>
          <a:lstStyle/>
          <a:p>
            <a:r>
              <a:rPr lang="en-US" sz="1400" dirty="0"/>
              <a:t>The </a:t>
            </a:r>
            <a:r>
              <a:rPr lang="en-US" sz="1400" dirty="0" err="1"/>
              <a:t>Labdisc</a:t>
            </a:r>
            <a:r>
              <a:rPr lang="en-US" sz="1400" dirty="0"/>
              <a:t> will record 1000 samples in less than a second and then automatically upload all samples to the </a:t>
            </a:r>
            <a:r>
              <a:rPr lang="en-US" sz="1400" dirty="0" err="1"/>
              <a:t>GlobiLab</a:t>
            </a:r>
            <a:r>
              <a:rPr lang="en-US" sz="1400" dirty="0"/>
              <a:t> </a:t>
            </a:r>
            <a:r>
              <a:rPr lang="en-US" sz="1400" dirty="0" smtClean="0"/>
              <a:t>software.</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50100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4" name="23 CuadroTexto"/>
          <p:cNvSpPr txBox="1"/>
          <p:nvPr/>
        </p:nvSpPr>
        <p:spPr>
          <a:xfrm>
            <a:off x="1187624" y="2420888"/>
            <a:ext cx="6624736" cy="307777"/>
          </a:xfrm>
          <a:prstGeom prst="rect">
            <a:avLst/>
          </a:prstGeom>
          <a:noFill/>
        </p:spPr>
        <p:txBody>
          <a:bodyPr wrap="square" rtlCol="0">
            <a:spAutoFit/>
          </a:bodyPr>
          <a:lstStyle/>
          <a:p>
            <a:r>
              <a:rPr lang="en-US" sz="1400" dirty="0"/>
              <a:t>Hit the tuning fork with the beater and wait 1 to 2 seconds for the sound to </a:t>
            </a:r>
            <a:r>
              <a:rPr lang="en-US" sz="1400" dirty="0" smtClean="0"/>
              <a:t>stabilize.</a:t>
            </a:r>
            <a:endParaRPr lang="en-US" sz="1500" dirty="0"/>
          </a:p>
        </p:txBody>
      </p:sp>
      <p:pic>
        <p:nvPicPr>
          <p:cNvPr id="25" name="Picture 6"/>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44233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6" name="25 CuadroTexto"/>
          <p:cNvSpPr txBox="1"/>
          <p:nvPr/>
        </p:nvSpPr>
        <p:spPr>
          <a:xfrm>
            <a:off x="1187624" y="3016116"/>
            <a:ext cx="6624736" cy="307777"/>
          </a:xfrm>
          <a:prstGeom prst="rect">
            <a:avLst/>
          </a:prstGeom>
          <a:noFill/>
        </p:spPr>
        <p:txBody>
          <a:bodyPr wrap="square" rtlCol="0">
            <a:spAutoFit/>
          </a:bodyPr>
          <a:lstStyle/>
          <a:p>
            <a:r>
              <a:rPr lang="en-US" sz="1400" dirty="0"/>
              <a:t>Press the RUN icon in the </a:t>
            </a:r>
            <a:r>
              <a:rPr lang="en-US" sz="1400" dirty="0" err="1"/>
              <a:t>GlobiLab</a:t>
            </a:r>
            <a:r>
              <a:rPr lang="en-US" sz="1400" dirty="0"/>
              <a:t> </a:t>
            </a:r>
            <a:r>
              <a:rPr lang="en-US" sz="1400" dirty="0" smtClean="0"/>
              <a:t>software.</a:t>
            </a:r>
            <a:endParaRPr lang="en-US" sz="1500" dirty="0" smtClean="0"/>
          </a:p>
        </p:txBody>
      </p:sp>
      <p:pic>
        <p:nvPicPr>
          <p:cNvPr id="27" name="Picture 7"/>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01611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943216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If the </a:t>
            </a:r>
            <a:r>
              <a:rPr lang="en-US" sz="1400" dirty="0" err="1"/>
              <a:t>the</a:t>
            </a:r>
            <a:r>
              <a:rPr lang="en-US" sz="1400" dirty="0"/>
              <a:t> </a:t>
            </a:r>
            <a:r>
              <a:rPr lang="en-US" sz="1400" dirty="0" err="1"/>
              <a:t>Labdisc</a:t>
            </a:r>
            <a:r>
              <a:rPr lang="en-US" sz="1400" dirty="0"/>
              <a:t> sample did not upload automatically, press the download </a:t>
            </a:r>
            <a:r>
              <a:rPr lang="en-US" sz="1400" dirty="0" smtClean="0"/>
              <a:t>button </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414139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465599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530465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3" name="32 CuadroTexto"/>
          <p:cNvSpPr txBox="1"/>
          <p:nvPr/>
        </p:nvSpPr>
        <p:spPr>
          <a:xfrm>
            <a:off x="1187624" y="4129335"/>
            <a:ext cx="6984776" cy="307777"/>
          </a:xfrm>
          <a:prstGeom prst="rect">
            <a:avLst/>
          </a:prstGeom>
          <a:noFill/>
        </p:spPr>
        <p:txBody>
          <a:bodyPr wrap="square" rtlCol="0">
            <a:spAutoFit/>
          </a:bodyPr>
          <a:lstStyle/>
          <a:p>
            <a:r>
              <a:rPr lang="en-US" sz="1400" dirty="0"/>
              <a:t>Click </a:t>
            </a:r>
            <a:r>
              <a:rPr lang="en-US" sz="1400" dirty="0" smtClean="0"/>
              <a:t>the          </a:t>
            </a:r>
            <a:r>
              <a:rPr lang="en-US" sz="1400" dirty="0"/>
              <a:t>button to zoom in on a section of the </a:t>
            </a:r>
            <a:r>
              <a:rPr lang="en-US" sz="1400" dirty="0" smtClean="0"/>
              <a:t>graph.</a:t>
            </a:r>
            <a:endParaRPr lang="en-US" sz="1500" dirty="0" smtClean="0"/>
          </a:p>
        </p:txBody>
      </p:sp>
      <p:sp>
        <p:nvSpPr>
          <p:cNvPr id="37" name="36 CuadroTexto"/>
          <p:cNvSpPr txBox="1"/>
          <p:nvPr/>
        </p:nvSpPr>
        <p:spPr>
          <a:xfrm>
            <a:off x="1187624" y="4633972"/>
            <a:ext cx="6624736" cy="523220"/>
          </a:xfrm>
          <a:prstGeom prst="rect">
            <a:avLst/>
          </a:prstGeom>
          <a:noFill/>
        </p:spPr>
        <p:txBody>
          <a:bodyPr wrap="square" rtlCol="0">
            <a:spAutoFit/>
          </a:bodyPr>
          <a:lstStyle/>
          <a:p>
            <a:r>
              <a:rPr lang="en-US" sz="1400" dirty="0"/>
              <a:t>Press </a:t>
            </a:r>
            <a:r>
              <a:rPr lang="en-US" sz="1400" dirty="0" smtClean="0"/>
              <a:t>the          button </a:t>
            </a:r>
            <a:r>
              <a:rPr lang="en-US" sz="1400" dirty="0"/>
              <a:t>and write notes on the graph specifying the maximum and minimum amplitude </a:t>
            </a:r>
            <a:r>
              <a:rPr lang="en-US" sz="1400" dirty="0" smtClean="0"/>
              <a:t>value.</a:t>
            </a:r>
            <a:endParaRPr lang="en-US" sz="1500" dirty="0" smtClean="0"/>
          </a:p>
        </p:txBody>
      </p:sp>
      <p:sp>
        <p:nvSpPr>
          <p:cNvPr id="38" name="37 CuadroTexto"/>
          <p:cNvSpPr txBox="1"/>
          <p:nvPr/>
        </p:nvSpPr>
        <p:spPr>
          <a:xfrm>
            <a:off x="1187624" y="5282624"/>
            <a:ext cx="6624736" cy="738664"/>
          </a:xfrm>
          <a:prstGeom prst="rect">
            <a:avLst/>
          </a:prstGeom>
          <a:noFill/>
        </p:spPr>
        <p:txBody>
          <a:bodyPr wrap="square" rtlCol="0">
            <a:spAutoFit/>
          </a:bodyPr>
          <a:lstStyle/>
          <a:p>
            <a:r>
              <a:rPr lang="en-US" sz="1400" dirty="0" smtClean="0"/>
              <a:t>Press           to </a:t>
            </a:r>
            <a:r>
              <a:rPr lang="en-US" sz="1400" dirty="0"/>
              <a:t>select two points on the graph, representing the beginning and end of a single oscillation. Use the time values provided to calculate the period and frequency of the selected wave</a:t>
            </a:r>
            <a:r>
              <a:rPr lang="en-US" sz="1400" dirty="0" smtClean="0"/>
              <a:t>.</a:t>
            </a:r>
            <a:endParaRPr lang="en-US" sz="1500" dirty="0" smtClean="0"/>
          </a:p>
        </p:txBody>
      </p:sp>
      <p:pic>
        <p:nvPicPr>
          <p:cNvPr id="42"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7292962" y="2987822"/>
            <a:ext cx="462731" cy="344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957982" y="4124726"/>
            <a:ext cx="318763" cy="30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957982" y="4633972"/>
            <a:ext cx="325875" cy="278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721762" y="5279120"/>
            <a:ext cx="329958" cy="311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11205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52936"/>
            <a:ext cx="5865559" cy="830997"/>
          </a:xfrm>
          <a:prstGeom prst="rect">
            <a:avLst/>
          </a:prstGeom>
          <a:noFill/>
        </p:spPr>
        <p:txBody>
          <a:bodyPr wrap="square" rtlCol="0">
            <a:spAutoFit/>
          </a:bodyPr>
          <a:lstStyle/>
          <a:p>
            <a:r>
              <a:rPr lang="en-US" sz="1600" dirty="0"/>
              <a:t>The purpose of this activity is to study sound waves coming from two tuning forks in order to create a hypothesis. The hypothesis will be tested by an experiment using the </a:t>
            </a:r>
            <a:r>
              <a:rPr lang="en-US" sz="1600" dirty="0" err="1"/>
              <a:t>Labdisc</a:t>
            </a:r>
            <a:r>
              <a:rPr lang="en-US" sz="1600" dirty="0"/>
              <a:t> microphone sensor. </a:t>
            </a:r>
            <a:endParaRPr lang="en-US" sz="1600" baseline="30000" dirty="0"/>
          </a:p>
        </p:txBody>
      </p:sp>
    </p:spTree>
    <p:extLst>
      <p:ext uri="{BB962C8B-B14F-4D97-AF65-F5344CB8AC3E}">
        <p14:creationId xmlns:p14="http://schemas.microsoft.com/office/powerpoint/2010/main" xmlns="" val="89010645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438540"/>
            <a:ext cx="2685415" cy="307777"/>
          </a:xfrm>
          <a:prstGeom prst="rect">
            <a:avLst/>
          </a:prstGeom>
          <a:noFill/>
        </p:spPr>
        <p:txBody>
          <a:bodyPr wrap="none" rtlCol="0">
            <a:spAutoFit/>
          </a:bodyPr>
          <a:lstStyle/>
          <a:p>
            <a:r>
              <a:rPr lang="en-US" sz="1400" b="1" dirty="0"/>
              <a:t>Which frequency did you obtain?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What does a sound wave look like? </a:t>
            </a:r>
            <a:endParaRPr lang="es-CL" sz="1400" b="1" dirty="0"/>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2040537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63688" y="2924944"/>
            <a:ext cx="5401096" cy="359461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50767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2</a:t>
            </a: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3645024"/>
            <a:ext cx="6624736" cy="523220"/>
          </a:xfrm>
          <a:prstGeom prst="rect">
            <a:avLst/>
          </a:prstGeom>
          <a:noFill/>
        </p:spPr>
        <p:txBody>
          <a:bodyPr wrap="square" rtlCol="0">
            <a:spAutoFit/>
          </a:bodyPr>
          <a:lstStyle/>
          <a:p>
            <a:r>
              <a:rPr lang="en-US" sz="1400" dirty="0"/>
              <a:t>Use the previous </a:t>
            </a:r>
            <a:r>
              <a:rPr lang="en-US" sz="1400" dirty="0" err="1"/>
              <a:t>Labdisc</a:t>
            </a:r>
            <a:r>
              <a:rPr lang="en-US" sz="1400" dirty="0"/>
              <a:t> SETUP while changing the number of samples to 10,000. See the SETUP screen below. </a:t>
            </a:r>
            <a:endParaRPr lang="en-US" sz="1500" dirty="0" smtClean="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3673932"/>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27" name="26 CuadroTexto"/>
          <p:cNvSpPr txBox="1"/>
          <p:nvPr/>
        </p:nvSpPr>
        <p:spPr>
          <a:xfrm>
            <a:off x="1187624" y="3140968"/>
            <a:ext cx="6624736" cy="307777"/>
          </a:xfrm>
          <a:prstGeom prst="rect">
            <a:avLst/>
          </a:prstGeom>
          <a:noFill/>
        </p:spPr>
        <p:txBody>
          <a:bodyPr wrap="square" rtlCol="0">
            <a:spAutoFit/>
          </a:bodyPr>
          <a:lstStyle/>
          <a:p>
            <a:r>
              <a:rPr lang="en-US" sz="1400" dirty="0"/>
              <a:t>In this experiment we will record two tuning forks at slightly different frequencies. </a:t>
            </a:r>
            <a:endParaRPr lang="en-US" sz="1500" dirty="0" smtClean="0"/>
          </a:p>
        </p:txBody>
      </p:sp>
      <p:pic>
        <p:nvPicPr>
          <p:cNvPr id="11266"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84438" y="4165742"/>
            <a:ext cx="2210084" cy="25350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1950785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r>
              <a:rPr lang="es-ES_tradnl" sz="2400" b="1" baseline="30000" dirty="0">
                <a:solidFill>
                  <a:schemeClr val="bg1"/>
                </a:solidFill>
              </a:rPr>
              <a:t> 2</a:t>
            </a: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9" name="18 CuadroTexto"/>
          <p:cNvSpPr txBox="1"/>
          <p:nvPr/>
        </p:nvSpPr>
        <p:spPr>
          <a:xfrm>
            <a:off x="1187624" y="2257708"/>
            <a:ext cx="6624736" cy="307777"/>
          </a:xfrm>
          <a:prstGeom prst="rect">
            <a:avLst/>
          </a:prstGeom>
          <a:noFill/>
        </p:spPr>
        <p:txBody>
          <a:bodyPr wrap="square" rtlCol="0">
            <a:spAutoFit/>
          </a:bodyPr>
          <a:lstStyle/>
          <a:p>
            <a:r>
              <a:rPr lang="en-US" sz="1400" dirty="0"/>
              <a:t>Insert the 2nd tuning fork into the 2nd resonance </a:t>
            </a:r>
            <a:r>
              <a:rPr lang="en-US" sz="1400" dirty="0" smtClean="0"/>
              <a:t>box.</a:t>
            </a:r>
            <a:endParaRPr lang="en-US" sz="1500" dirty="0" smtClean="0"/>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33" name="32 CuadroTexto"/>
          <p:cNvSpPr txBox="1"/>
          <p:nvPr/>
        </p:nvSpPr>
        <p:spPr>
          <a:xfrm>
            <a:off x="1187624" y="2730903"/>
            <a:ext cx="6624736" cy="523220"/>
          </a:xfrm>
          <a:prstGeom prst="rect">
            <a:avLst/>
          </a:prstGeom>
          <a:noFill/>
        </p:spPr>
        <p:txBody>
          <a:bodyPr wrap="square" rtlCol="0">
            <a:spAutoFit/>
          </a:bodyPr>
          <a:lstStyle/>
          <a:p>
            <a:r>
              <a:rPr lang="en-US" sz="1400" dirty="0"/>
              <a:t>Secure the tuning fork metal ring in the center of the 2nd tuning fork (this will slightly change it´s frequency</a:t>
            </a:r>
            <a:r>
              <a:rPr lang="en-US" sz="1400" dirty="0" smtClean="0"/>
              <a:t>).</a:t>
            </a:r>
            <a:endParaRPr lang="en-US" sz="1500" dirty="0" smtClean="0"/>
          </a:p>
        </p:txBody>
      </p:sp>
      <p:sp>
        <p:nvSpPr>
          <p:cNvPr id="36" name="35 CuadroTexto"/>
          <p:cNvSpPr txBox="1"/>
          <p:nvPr/>
        </p:nvSpPr>
        <p:spPr>
          <a:xfrm>
            <a:off x="1187624" y="3284984"/>
            <a:ext cx="6624736" cy="523220"/>
          </a:xfrm>
          <a:prstGeom prst="rect">
            <a:avLst/>
          </a:prstGeom>
          <a:noFill/>
        </p:spPr>
        <p:txBody>
          <a:bodyPr wrap="square" rtlCol="0">
            <a:spAutoFit/>
          </a:bodyPr>
          <a:lstStyle/>
          <a:p>
            <a:r>
              <a:rPr lang="en-US" sz="1400" dirty="0"/>
              <a:t>Place the tuning forks 20 centimeters away from each other, where both resonance boxes are open and facing each </a:t>
            </a:r>
            <a:r>
              <a:rPr lang="en-US" sz="1400" dirty="0" smtClean="0"/>
              <a:t>other. </a:t>
            </a:r>
            <a:endParaRPr lang="en-US" sz="1500" dirty="0" smtClean="0"/>
          </a:p>
        </p:txBody>
      </p:sp>
      <p:sp>
        <p:nvSpPr>
          <p:cNvPr id="39" name="38 CuadroTexto"/>
          <p:cNvSpPr txBox="1"/>
          <p:nvPr/>
        </p:nvSpPr>
        <p:spPr>
          <a:xfrm>
            <a:off x="1187624" y="3861048"/>
            <a:ext cx="6624736" cy="307777"/>
          </a:xfrm>
          <a:prstGeom prst="rect">
            <a:avLst/>
          </a:prstGeom>
          <a:noFill/>
        </p:spPr>
        <p:txBody>
          <a:bodyPr wrap="square" rtlCol="0">
            <a:spAutoFit/>
          </a:bodyPr>
          <a:lstStyle/>
          <a:p>
            <a:r>
              <a:rPr lang="en-US" sz="1400" dirty="0"/>
              <a:t>Place the </a:t>
            </a:r>
            <a:r>
              <a:rPr lang="en-US" sz="1400" dirty="0" err="1"/>
              <a:t>Labdisc</a:t>
            </a:r>
            <a:r>
              <a:rPr lang="en-US" sz="1400" dirty="0"/>
              <a:t> microphone in the center between the tuning </a:t>
            </a:r>
            <a:r>
              <a:rPr lang="en-US" sz="1400" dirty="0" smtClean="0"/>
              <a:t>forks.</a:t>
            </a:r>
            <a:endParaRPr lang="en-US" sz="1500" dirty="0" smtClean="0"/>
          </a:p>
        </p:txBody>
      </p:sp>
      <p:sp>
        <p:nvSpPr>
          <p:cNvPr id="42" name="41 CuadroTexto"/>
          <p:cNvSpPr txBox="1"/>
          <p:nvPr/>
        </p:nvSpPr>
        <p:spPr>
          <a:xfrm>
            <a:off x="1187624" y="4338478"/>
            <a:ext cx="6624736" cy="307777"/>
          </a:xfrm>
          <a:prstGeom prst="rect">
            <a:avLst/>
          </a:prstGeom>
          <a:noFill/>
        </p:spPr>
        <p:txBody>
          <a:bodyPr wrap="square" rtlCol="0">
            <a:spAutoFit/>
          </a:bodyPr>
          <a:lstStyle/>
          <a:p>
            <a:r>
              <a:rPr lang="en-US" sz="1400" dirty="0"/>
              <a:t>Hit both tuning forks with the beater and wait 1 to 2 seconds for the sound to </a:t>
            </a:r>
            <a:r>
              <a:rPr lang="en-US" sz="1400" dirty="0" smtClean="0"/>
              <a:t>stabilize.</a:t>
            </a:r>
            <a:endParaRPr lang="en-US" sz="1500" dirty="0" smtClean="0"/>
          </a:p>
        </p:txBody>
      </p:sp>
      <p:sp>
        <p:nvSpPr>
          <p:cNvPr id="45" name="44 CuadroTexto"/>
          <p:cNvSpPr txBox="1"/>
          <p:nvPr/>
        </p:nvSpPr>
        <p:spPr>
          <a:xfrm>
            <a:off x="1187624" y="4869160"/>
            <a:ext cx="6624736" cy="307777"/>
          </a:xfrm>
          <a:prstGeom prst="rect">
            <a:avLst/>
          </a:prstGeom>
          <a:noFill/>
        </p:spPr>
        <p:txBody>
          <a:bodyPr wrap="square" rtlCol="0">
            <a:spAutoFit/>
          </a:bodyPr>
          <a:lstStyle/>
          <a:p>
            <a:r>
              <a:rPr lang="en-US" sz="1400" dirty="0"/>
              <a:t>Press the RUN icon in the </a:t>
            </a:r>
            <a:r>
              <a:rPr lang="en-US" sz="1400" dirty="0" err="1"/>
              <a:t>GlobiLab</a:t>
            </a:r>
            <a:r>
              <a:rPr lang="en-US" sz="1400" dirty="0"/>
              <a:t> </a:t>
            </a:r>
            <a:r>
              <a:rPr lang="en-US" sz="1400" dirty="0" smtClean="0"/>
              <a:t>software.</a:t>
            </a:r>
            <a:endParaRPr lang="en-US" sz="1500" dirty="0" smtClean="0"/>
          </a:p>
        </p:txBody>
      </p:sp>
      <p:sp>
        <p:nvSpPr>
          <p:cNvPr id="48" name="47 CuadroTexto"/>
          <p:cNvSpPr txBox="1"/>
          <p:nvPr/>
        </p:nvSpPr>
        <p:spPr>
          <a:xfrm>
            <a:off x="1187624" y="5498068"/>
            <a:ext cx="6624736" cy="523220"/>
          </a:xfrm>
          <a:prstGeom prst="rect">
            <a:avLst/>
          </a:prstGeom>
          <a:noFill/>
        </p:spPr>
        <p:txBody>
          <a:bodyPr wrap="square" rtlCol="0">
            <a:spAutoFit/>
          </a:bodyPr>
          <a:lstStyle/>
          <a:p>
            <a:r>
              <a:rPr lang="en-US" sz="1400" dirty="0"/>
              <a:t>The </a:t>
            </a:r>
            <a:r>
              <a:rPr lang="en-US" sz="1400" dirty="0" err="1"/>
              <a:t>Labdisc</a:t>
            </a:r>
            <a:r>
              <a:rPr lang="en-US" sz="1400" dirty="0"/>
              <a:t> will record 10000 samples in less than a second and then automatically upload all samples to the </a:t>
            </a:r>
            <a:r>
              <a:rPr lang="en-US" sz="1400" dirty="0" err="1"/>
              <a:t>GlobiLab</a:t>
            </a:r>
            <a:r>
              <a:rPr lang="en-US" sz="1400" dirty="0"/>
              <a:t> </a:t>
            </a:r>
            <a:r>
              <a:rPr lang="en-US" sz="1400" dirty="0" smtClean="0"/>
              <a:t>software.</a:t>
            </a:r>
            <a:endParaRPr lang="en-US" sz="1500" dirty="0" smtClean="0"/>
          </a:p>
        </p:txBody>
      </p:sp>
      <p:pic>
        <p:nvPicPr>
          <p:cNvPr id="5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228661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5"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71600" y="275981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6" name="Picture 4"/>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971600" y="3308299"/>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7" name="Picture 5"/>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971600" y="388995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 name="Picture 6"/>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436738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9" name="Picture 7"/>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48984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0" name="Picture 8"/>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5526976"/>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73717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24" name="23 CuadroTexto"/>
          <p:cNvSpPr txBox="1"/>
          <p:nvPr/>
        </p:nvSpPr>
        <p:spPr>
          <a:xfrm>
            <a:off x="1187624" y="2996952"/>
            <a:ext cx="6912768" cy="307777"/>
          </a:xfrm>
          <a:prstGeom prst="rect">
            <a:avLst/>
          </a:prstGeom>
          <a:noFill/>
        </p:spPr>
        <p:txBody>
          <a:bodyPr wrap="square" rtlCol="0">
            <a:spAutoFit/>
          </a:bodyPr>
          <a:lstStyle/>
          <a:p>
            <a:r>
              <a:rPr lang="en-US" sz="1400" dirty="0"/>
              <a:t>If the </a:t>
            </a:r>
            <a:r>
              <a:rPr lang="en-US" sz="1400" dirty="0" err="1"/>
              <a:t>Labdisc</a:t>
            </a:r>
            <a:r>
              <a:rPr lang="en-US" sz="1400" dirty="0"/>
              <a:t> sample did not upload automatically, press the download </a:t>
            </a:r>
            <a:r>
              <a:rPr lang="en-US" sz="1400" dirty="0" smtClean="0"/>
              <a:t>button</a:t>
            </a:r>
            <a:endParaRPr lang="en-US" sz="1500" dirty="0" smtClean="0"/>
          </a:p>
        </p:txBody>
      </p:sp>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3" name="32 CuadroTexto"/>
          <p:cNvSpPr txBox="1"/>
          <p:nvPr/>
        </p:nvSpPr>
        <p:spPr>
          <a:xfrm>
            <a:off x="1187624" y="4129335"/>
            <a:ext cx="6984776" cy="307777"/>
          </a:xfrm>
          <a:prstGeom prst="rect">
            <a:avLst/>
          </a:prstGeom>
          <a:noFill/>
        </p:spPr>
        <p:txBody>
          <a:bodyPr wrap="square" rtlCol="0">
            <a:spAutoFit/>
          </a:bodyPr>
          <a:lstStyle/>
          <a:p>
            <a:r>
              <a:rPr lang="en-US" sz="1400" dirty="0"/>
              <a:t>Click </a:t>
            </a:r>
            <a:r>
              <a:rPr lang="en-US" sz="1400" dirty="0" smtClean="0"/>
              <a:t>the           button </a:t>
            </a:r>
            <a:r>
              <a:rPr lang="en-US" sz="1400" dirty="0"/>
              <a:t>to zoom in on a section of the </a:t>
            </a:r>
            <a:r>
              <a:rPr lang="en-US" sz="1400" dirty="0" smtClean="0"/>
              <a:t>graph.</a:t>
            </a:r>
            <a:endParaRPr lang="en-US" sz="1500" dirty="0" smtClean="0"/>
          </a:p>
        </p:txBody>
      </p:sp>
      <p:sp>
        <p:nvSpPr>
          <p:cNvPr id="37" name="36 CuadroTexto"/>
          <p:cNvSpPr txBox="1"/>
          <p:nvPr/>
        </p:nvSpPr>
        <p:spPr>
          <a:xfrm>
            <a:off x="1187624" y="4653136"/>
            <a:ext cx="6624736" cy="523220"/>
          </a:xfrm>
          <a:prstGeom prst="rect">
            <a:avLst/>
          </a:prstGeom>
          <a:noFill/>
        </p:spPr>
        <p:txBody>
          <a:bodyPr wrap="square" rtlCol="0">
            <a:spAutoFit/>
          </a:bodyPr>
          <a:lstStyle/>
          <a:p>
            <a:r>
              <a:rPr lang="en-US" sz="1400" dirty="0"/>
              <a:t>Press </a:t>
            </a:r>
            <a:r>
              <a:rPr lang="en-US" sz="1400" dirty="0" smtClean="0"/>
              <a:t>the           button </a:t>
            </a:r>
            <a:r>
              <a:rPr lang="en-US" sz="1400" dirty="0"/>
              <a:t>and write notes on the graph specifying the maximum and minimum amplitude </a:t>
            </a:r>
            <a:r>
              <a:rPr lang="en-US" sz="1400" dirty="0" smtClean="0"/>
              <a:t>values.</a:t>
            </a:r>
            <a:endParaRPr lang="en-US" sz="1500" dirty="0" smtClean="0"/>
          </a:p>
        </p:txBody>
      </p:sp>
      <p:sp>
        <p:nvSpPr>
          <p:cNvPr id="38" name="37 CuadroTexto"/>
          <p:cNvSpPr txBox="1"/>
          <p:nvPr/>
        </p:nvSpPr>
        <p:spPr>
          <a:xfrm>
            <a:off x="1187624" y="5354632"/>
            <a:ext cx="6624736" cy="738664"/>
          </a:xfrm>
          <a:prstGeom prst="rect">
            <a:avLst/>
          </a:prstGeom>
          <a:noFill/>
        </p:spPr>
        <p:txBody>
          <a:bodyPr wrap="square" rtlCol="0">
            <a:spAutoFit/>
          </a:bodyPr>
          <a:lstStyle/>
          <a:p>
            <a:r>
              <a:rPr lang="en-US" sz="1400" dirty="0" smtClean="0"/>
              <a:t>Press             to </a:t>
            </a:r>
            <a:r>
              <a:rPr lang="en-US" sz="1400" dirty="0"/>
              <a:t>select two points on the graph, representing the beginning and end of a single oscillation. Use the time values provided to calculate the period and frequency of the selected wave</a:t>
            </a:r>
            <a:r>
              <a:rPr lang="en-US" sz="1400" dirty="0" smtClean="0"/>
              <a:t>.</a:t>
            </a:r>
            <a:endParaRPr lang="en-US" sz="1500" dirty="0" smtClean="0"/>
          </a:p>
        </p:txBody>
      </p:sp>
      <p:pic>
        <p:nvPicPr>
          <p:cNvPr id="42"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20272" y="2987822"/>
            <a:ext cx="462731" cy="3441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8194"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57982" y="4124726"/>
            <a:ext cx="318763" cy="30241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013877" y="4653136"/>
            <a:ext cx="325875" cy="2781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793770" y="5351128"/>
            <a:ext cx="329958" cy="3112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2"/>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971600" y="3008883"/>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971600" y="3541281"/>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5" name="Picture 4"/>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971600" y="4140348"/>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6" name="Picture 5"/>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970561" y="467954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978068" y="5369410"/>
            <a:ext cx="285750" cy="285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3715072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23" name="22 CuadroTexto"/>
          <p:cNvSpPr txBox="1"/>
          <p:nvPr/>
        </p:nvSpPr>
        <p:spPr>
          <a:xfrm>
            <a:off x="1555626" y="3438540"/>
            <a:ext cx="5531643" cy="307777"/>
          </a:xfrm>
          <a:prstGeom prst="rect">
            <a:avLst/>
          </a:prstGeom>
          <a:noFill/>
        </p:spPr>
        <p:txBody>
          <a:bodyPr wrap="none" rtlCol="0">
            <a:spAutoFit/>
          </a:bodyPr>
          <a:lstStyle/>
          <a:p>
            <a:r>
              <a:rPr lang="en-US" sz="1400" b="1" dirty="0"/>
              <a:t>Where would you mark maximum amplitude and minimum amplitude?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your results relate to your original hypothesis? </a:t>
            </a:r>
            <a:endParaRPr lang="es-CL" sz="1400" b="1" dirty="0"/>
          </a:p>
        </p:txBody>
      </p:sp>
      <p:sp>
        <p:nvSpPr>
          <p:cNvPr id="2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30" name="2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grpSp>
        <p:nvGrpSpPr>
          <p:cNvPr id="16" name="15 Grupo"/>
          <p:cNvGrpSpPr/>
          <p:nvPr/>
        </p:nvGrpSpPr>
        <p:grpSpPr>
          <a:xfrm>
            <a:off x="1132910" y="4149080"/>
            <a:ext cx="6852488" cy="775497"/>
            <a:chOff x="1132910" y="2254524"/>
            <a:chExt cx="6852488" cy="775497"/>
          </a:xfrm>
        </p:grpSpPr>
        <p:pic>
          <p:nvPicPr>
            <p:cNvPr id="17" name="16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8" y="2381949"/>
              <a:ext cx="6655470" cy="648072"/>
            </a:xfrm>
            <a:prstGeom prst="rect">
              <a:avLst/>
            </a:prstGeom>
          </p:spPr>
        </p:pic>
        <p:pic>
          <p:nvPicPr>
            <p:cNvPr id="18"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19" name="18 CuadroTexto"/>
          <p:cNvSpPr txBox="1"/>
          <p:nvPr/>
        </p:nvSpPr>
        <p:spPr>
          <a:xfrm>
            <a:off x="1555626" y="4413545"/>
            <a:ext cx="6105069" cy="307777"/>
          </a:xfrm>
          <a:prstGeom prst="rect">
            <a:avLst/>
          </a:prstGeom>
          <a:noFill/>
        </p:spPr>
        <p:txBody>
          <a:bodyPr wrap="none" rtlCol="0">
            <a:spAutoFit/>
          </a:bodyPr>
          <a:lstStyle/>
          <a:p>
            <a:r>
              <a:rPr lang="en-US" sz="1400" b="1" dirty="0" smtClean="0"/>
              <a:t>Where </a:t>
            </a:r>
            <a:r>
              <a:rPr lang="en-US" sz="1400" b="1" dirty="0"/>
              <a:t>would you mark constructive interference and destructive interference? </a:t>
            </a:r>
            <a:endParaRPr lang="es-CL" sz="1400" b="1" dirty="0"/>
          </a:p>
        </p:txBody>
      </p:sp>
    </p:spTree>
    <p:extLst>
      <p:ext uri="{BB962C8B-B14F-4D97-AF65-F5344CB8AC3E}">
        <p14:creationId xmlns:p14="http://schemas.microsoft.com/office/powerpoint/2010/main" xmlns="" val="31137670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433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91680" y="2996952"/>
            <a:ext cx="5616624" cy="3414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567828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19" y="4574962"/>
            <a:ext cx="6663160" cy="1302308"/>
            <a:chOff x="1321109" y="3224939"/>
            <a:chExt cx="6664289" cy="1518666"/>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2"/>
              <a:ext cx="6664289" cy="1220323"/>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25" name="21 Grupo"/>
          <p:cNvGrpSpPr/>
          <p:nvPr/>
        </p:nvGrpSpPr>
        <p:grpSpPr>
          <a:xfrm>
            <a:off x="1240420" y="3350827"/>
            <a:ext cx="6663160" cy="1086286"/>
            <a:chOff x="1321109" y="3224939"/>
            <a:chExt cx="6664289" cy="1266755"/>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968411"/>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3212976"/>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5" y="3394806"/>
            <a:ext cx="6429774" cy="938719"/>
          </a:xfrm>
          <a:prstGeom prst="rect">
            <a:avLst/>
          </a:prstGeom>
          <a:noFill/>
        </p:spPr>
        <p:txBody>
          <a:bodyPr wrap="square" rtlCol="0">
            <a:spAutoFit/>
          </a:bodyPr>
          <a:lstStyle/>
          <a:p>
            <a:r>
              <a:rPr lang="es-CL" sz="1400" b="1" dirty="0" err="1"/>
              <a:t>What</a:t>
            </a:r>
            <a:r>
              <a:rPr lang="es-CL" sz="1400" b="1" dirty="0"/>
              <a:t> </a:t>
            </a:r>
            <a:r>
              <a:rPr lang="es-CL" sz="1400" b="1" dirty="0" err="1"/>
              <a:t>is</a:t>
            </a:r>
            <a:r>
              <a:rPr lang="es-CL" sz="1400" b="1" dirty="0"/>
              <a:t> a wave? </a:t>
            </a:r>
            <a:endParaRPr lang="es-CL" sz="1400" b="1" dirty="0" smtClean="0"/>
          </a:p>
          <a:p>
            <a:endParaRPr lang="en-US" sz="1300" dirty="0"/>
          </a:p>
          <a:p>
            <a:r>
              <a:rPr lang="en-US" sz="1400" dirty="0"/>
              <a:t>Students should explore the concepts in the theoretical background, explaining that a wave is a perturbation of the medium that travels from its source in all directions</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29" name="28 CuadroTexto"/>
          <p:cNvSpPr txBox="1"/>
          <p:nvPr/>
        </p:nvSpPr>
        <p:spPr>
          <a:xfrm>
            <a:off x="1555624" y="4618942"/>
            <a:ext cx="6688783" cy="1154162"/>
          </a:xfrm>
          <a:prstGeom prst="rect">
            <a:avLst/>
          </a:prstGeom>
          <a:noFill/>
        </p:spPr>
        <p:txBody>
          <a:bodyPr wrap="square" rtlCol="0">
            <a:spAutoFit/>
          </a:bodyPr>
          <a:lstStyle/>
          <a:p>
            <a:r>
              <a:rPr lang="en-US" sz="1400" b="1" dirty="0"/>
              <a:t>Describe a sound wave mentioning the medium and the propagation direction</a:t>
            </a:r>
            <a:r>
              <a:rPr lang="en-US" sz="1400" b="1" dirty="0" smtClean="0"/>
              <a:t>.</a:t>
            </a:r>
          </a:p>
          <a:p>
            <a:endParaRPr lang="en-US" sz="1300" dirty="0" smtClean="0"/>
          </a:p>
          <a:p>
            <a:r>
              <a:rPr lang="en-US" sz="1400" dirty="0"/>
              <a:t>Students should indicate that, relating the medium of propagation, sound waves are mechanical waves. According to the propagation direction, we can categorize them as longitudinal waves</a:t>
            </a:r>
            <a:r>
              <a:rPr lang="en-US" sz="1400" dirty="0" smtClean="0"/>
              <a:t>.</a:t>
            </a:r>
            <a:endParaRPr lang="es-CL" sz="1400" dirty="0"/>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5" name="3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6" y="4437112"/>
            <a:ext cx="428625" cy="438150"/>
          </a:xfrm>
          <a:prstGeom prst="ellipse">
            <a:avLst/>
          </a:prstGeom>
        </p:spPr>
      </p:pic>
    </p:spTree>
    <p:extLst>
      <p:ext uri="{BB962C8B-B14F-4D97-AF65-F5344CB8AC3E}">
        <p14:creationId xmlns:p14="http://schemas.microsoft.com/office/powerpoint/2010/main" xmlns="" val="18069220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21 Grupo"/>
          <p:cNvGrpSpPr/>
          <p:nvPr/>
        </p:nvGrpSpPr>
        <p:grpSpPr>
          <a:xfrm>
            <a:off x="1240420" y="4352485"/>
            <a:ext cx="6663160" cy="1590342"/>
            <a:chOff x="1321109" y="3224939"/>
            <a:chExt cx="6664289" cy="1854552"/>
          </a:xfrm>
        </p:grpSpPr>
        <p:pic>
          <p:nvPicPr>
            <p:cNvPr id="27"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155620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13" name="21 Grupo"/>
          <p:cNvGrpSpPr/>
          <p:nvPr/>
        </p:nvGrpSpPr>
        <p:grpSpPr>
          <a:xfrm>
            <a:off x="1240420" y="2270705"/>
            <a:ext cx="6663160" cy="1646606"/>
            <a:chOff x="1321109" y="3224939"/>
            <a:chExt cx="6664289" cy="1920164"/>
          </a:xfrm>
        </p:grpSpPr>
        <p:pic>
          <p:nvPicPr>
            <p:cNvPr id="14"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321109" y="3523283"/>
              <a:ext cx="6664289" cy="162182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0" name="19 CuadroTexto"/>
          <p:cNvSpPr txBox="1"/>
          <p:nvPr/>
        </p:nvSpPr>
        <p:spPr>
          <a:xfrm>
            <a:off x="1555624" y="2270707"/>
            <a:ext cx="7048823" cy="1646605"/>
          </a:xfrm>
          <a:prstGeom prst="rect">
            <a:avLst/>
          </a:prstGeom>
          <a:noFill/>
        </p:spPr>
        <p:txBody>
          <a:bodyPr wrap="square" rtlCol="0">
            <a:spAutoFit/>
          </a:bodyPr>
          <a:lstStyle/>
          <a:p>
            <a:r>
              <a:rPr lang="en-US" sz="1400" b="1" dirty="0"/>
              <a:t>According to the graph, what kinds of interferences did you record? Why did these interferences appear? </a:t>
            </a:r>
            <a:endParaRPr lang="en-US" sz="1400" b="1" dirty="0" smtClean="0"/>
          </a:p>
          <a:p>
            <a:endParaRPr lang="en-US" sz="1300" dirty="0"/>
          </a:p>
          <a:p>
            <a:r>
              <a:rPr lang="en-US" sz="1200" dirty="0"/>
              <a:t>Students should analyze the graph and observe the wave amplitude variation in time. They should </a:t>
            </a:r>
            <a:endParaRPr lang="en-US" sz="1200" dirty="0" smtClean="0"/>
          </a:p>
          <a:p>
            <a:r>
              <a:rPr lang="en-US" sz="1200" dirty="0" smtClean="0"/>
              <a:t>establish </a:t>
            </a:r>
            <a:r>
              <a:rPr lang="en-US" sz="1200" dirty="0"/>
              <a:t>that the amplitude increases and decreases alternatively, concluding that the </a:t>
            </a:r>
            <a:r>
              <a:rPr lang="en-US" sz="1200" dirty="0" smtClean="0"/>
              <a:t>experiment</a:t>
            </a:r>
          </a:p>
          <a:p>
            <a:r>
              <a:rPr lang="en-US" sz="1200" dirty="0" smtClean="0"/>
              <a:t> </a:t>
            </a:r>
            <a:r>
              <a:rPr lang="en-US" sz="1200" dirty="0"/>
              <a:t>registered both constructive and destructive interference. Constructive interference occurred </a:t>
            </a:r>
            <a:endParaRPr lang="en-US" sz="1200" dirty="0" smtClean="0"/>
          </a:p>
          <a:p>
            <a:r>
              <a:rPr lang="en-US" sz="1200" dirty="0" smtClean="0"/>
              <a:t>because </a:t>
            </a:r>
            <a:r>
              <a:rPr lang="en-US" sz="1200" dirty="0"/>
              <a:t>the crest of one wave superimposed over the crest of the other. The destructive </a:t>
            </a:r>
            <a:endParaRPr lang="en-US" sz="1200" dirty="0" smtClean="0"/>
          </a:p>
          <a:p>
            <a:r>
              <a:rPr lang="en-US" sz="1200" dirty="0" smtClean="0"/>
              <a:t>interference </a:t>
            </a:r>
            <a:r>
              <a:rPr lang="en-US" sz="1200" dirty="0"/>
              <a:t>was the product of a wave trough superimposing over the crest of another. </a:t>
            </a:r>
            <a:endParaRPr lang="es-CL" sz="1200" dirty="0"/>
          </a:p>
        </p:txBody>
      </p:sp>
      <p:sp>
        <p:nvSpPr>
          <p:cNvPr id="28" name="27 CuadroTexto"/>
          <p:cNvSpPr txBox="1"/>
          <p:nvPr/>
        </p:nvSpPr>
        <p:spPr>
          <a:xfrm>
            <a:off x="1555624" y="4414977"/>
            <a:ext cx="6760792" cy="1477328"/>
          </a:xfrm>
          <a:prstGeom prst="rect">
            <a:avLst/>
          </a:prstGeom>
          <a:noFill/>
        </p:spPr>
        <p:txBody>
          <a:bodyPr wrap="square" rtlCol="0">
            <a:spAutoFit/>
          </a:bodyPr>
          <a:lstStyle/>
          <a:p>
            <a:r>
              <a:rPr lang="en-US" sz="1400" b="1" dirty="0"/>
              <a:t>Which of the concepts mentioned in the theoretical background can be obtained </a:t>
            </a:r>
            <a:endParaRPr lang="en-US" sz="1400" b="1" dirty="0" smtClean="0"/>
          </a:p>
          <a:p>
            <a:r>
              <a:rPr lang="en-US" sz="1400" b="1" dirty="0" smtClean="0"/>
              <a:t>from </a:t>
            </a:r>
            <a:r>
              <a:rPr lang="en-US" sz="1400" b="1" dirty="0"/>
              <a:t>the graph</a:t>
            </a:r>
            <a:r>
              <a:rPr lang="en-US" sz="1400" b="1" dirty="0" smtClean="0"/>
              <a:t>?</a:t>
            </a:r>
          </a:p>
          <a:p>
            <a:r>
              <a:rPr lang="en-US" sz="1400" b="1" dirty="0" smtClean="0"/>
              <a:t> </a:t>
            </a:r>
            <a:endParaRPr lang="en-US" sz="1300" dirty="0"/>
          </a:p>
          <a:p>
            <a:r>
              <a:rPr lang="en-US" sz="1200" dirty="0"/>
              <a:t>Students should understand the concepts mentioned in the theoretical background. They should </a:t>
            </a:r>
            <a:endParaRPr lang="en-US" sz="1200" dirty="0" smtClean="0"/>
          </a:p>
          <a:p>
            <a:r>
              <a:rPr lang="en-US" sz="1200" dirty="0" smtClean="0"/>
              <a:t>use </a:t>
            </a:r>
            <a:r>
              <a:rPr lang="en-US" sz="1200" dirty="0"/>
              <a:t>the graph to obtain the necessary parameters to calculate its values. As the y axis on the graph displays sound wave intensity and the x axis displays time in seconds, students should be able to </a:t>
            </a:r>
            <a:endParaRPr lang="en-US" sz="1200" dirty="0" smtClean="0"/>
          </a:p>
          <a:p>
            <a:r>
              <a:rPr lang="en-US" sz="1200" dirty="0" smtClean="0"/>
              <a:t>obtain </a:t>
            </a:r>
            <a:r>
              <a:rPr lang="en-US" sz="1200" dirty="0"/>
              <a:t>several characteristics such as amplitude, trough, crest, period and frequency. </a:t>
            </a:r>
            <a:endParaRPr lang="es-CL" sz="12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6" name="15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2132856"/>
            <a:ext cx="428625" cy="438150"/>
          </a:xfrm>
          <a:prstGeom prst="ellipse">
            <a:avLst/>
          </a:prstGeom>
        </p:spPr>
      </p:pic>
      <p:pic>
        <p:nvPicPr>
          <p:cNvPr id="30" name="2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026107" y="4214635"/>
            <a:ext cx="428625" cy="438150"/>
          </a:xfrm>
          <a:prstGeom prst="ellipse">
            <a:avLst/>
          </a:prstGeom>
        </p:spPr>
      </p:pic>
    </p:spTree>
    <p:extLst>
      <p:ext uri="{BB962C8B-B14F-4D97-AF65-F5344CB8AC3E}">
        <p14:creationId xmlns:p14="http://schemas.microsoft.com/office/powerpoint/2010/main" xmlns="" val="26927537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708920"/>
            <a:ext cx="6624414" cy="2672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b="16181"/>
          <a:stretch/>
        </p:blipFill>
        <p:spPr bwMode="auto">
          <a:xfrm>
            <a:off x="1475656" y="2348880"/>
            <a:ext cx="6624414" cy="2240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4" name="13 CuadroTexto"/>
          <p:cNvSpPr txBox="1"/>
          <p:nvPr/>
        </p:nvSpPr>
        <p:spPr>
          <a:xfrm>
            <a:off x="1555625" y="2420888"/>
            <a:ext cx="6400752" cy="2877711"/>
          </a:xfrm>
          <a:prstGeom prst="rect">
            <a:avLst/>
          </a:prstGeom>
          <a:noFill/>
        </p:spPr>
        <p:txBody>
          <a:bodyPr wrap="square" rtlCol="0">
            <a:spAutoFit/>
          </a:bodyPr>
          <a:lstStyle/>
          <a:p>
            <a:r>
              <a:rPr lang="en-US" sz="1400" b="1" dirty="0"/>
              <a:t>Students should reach the following </a:t>
            </a:r>
            <a:r>
              <a:rPr lang="en-US" sz="1400" b="1" dirty="0" smtClean="0"/>
              <a:t>conclusions: </a:t>
            </a:r>
          </a:p>
          <a:p>
            <a:endParaRPr lang="en-US" sz="1300" dirty="0"/>
          </a:p>
          <a:p>
            <a:r>
              <a:rPr lang="en-US" sz="1400" dirty="0"/>
              <a:t>We can describe the “anatomy of waves” by naming the parts of it, for example: wave train, node, amplitude, period and wavelength. Besides the direct information that may be extrapolated from a graph, we can also calculate some parameters indirectly. In this way we can obtain frequency and speed of propagation. </a:t>
            </a:r>
            <a:endParaRPr lang="en-US" sz="1400" dirty="0" smtClean="0"/>
          </a:p>
          <a:p>
            <a:endParaRPr lang="en-US" sz="1400" dirty="0"/>
          </a:p>
          <a:p>
            <a:r>
              <a:rPr lang="en-US" sz="1400" dirty="0"/>
              <a:t>When there is more than one wave in the same space and time, interferences can occur which may be constructive or destructive. Constructive interference occurs when two waves are superimposed on each other as an addition, either crest over crest or trough over trough. In this case, the final wave has greater amplitude than the original waves, because the amplitude of both is added. Both types of interference were observed during the experiment. </a:t>
            </a:r>
            <a:endParaRPr lang="es-CL" sz="1400" dirty="0"/>
          </a:p>
        </p:txBody>
      </p:sp>
    </p:spTree>
    <p:extLst>
      <p:ext uri="{BB962C8B-B14F-4D97-AF65-F5344CB8AC3E}">
        <p14:creationId xmlns:p14="http://schemas.microsoft.com/office/powerpoint/2010/main" xmlns="" val="295200270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smtClean="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954107"/>
          </a:xfrm>
          <a:prstGeom prst="rect">
            <a:avLst/>
          </a:prstGeom>
          <a:noFill/>
          <a:ln>
            <a:noFill/>
          </a:ln>
        </p:spPr>
        <p:txBody>
          <a:bodyPr wrap="square" rtlCol="0">
            <a:spAutoFit/>
          </a:bodyPr>
          <a:lstStyle/>
          <a:p>
            <a:r>
              <a:rPr lang="en-US" sz="1400" dirty="0"/>
              <a:t>If you gently touch the surface of a cup of water with a teaspoon you’ll notice an oscillatory movement on the water’s surface, even though the spoon only touched one point of the cup area. This happens because when the spoon contacts the water it creates a wave that propagates through the medium. </a:t>
            </a:r>
            <a:endParaRPr lang="es-CL" sz="1400" dirty="0"/>
          </a:p>
        </p:txBody>
      </p:sp>
      <p:pic>
        <p:nvPicPr>
          <p:cNvPr id="18" name="17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29927" y="4867329"/>
            <a:ext cx="6665153" cy="433879"/>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15616" y="4725144"/>
            <a:ext cx="428625" cy="438150"/>
          </a:xfrm>
          <a:prstGeom prst="ellipse">
            <a:avLst/>
          </a:prstGeom>
        </p:spPr>
      </p:pic>
      <p:sp>
        <p:nvSpPr>
          <p:cNvPr id="21" name="20 CuadroTexto"/>
          <p:cNvSpPr txBox="1"/>
          <p:nvPr/>
        </p:nvSpPr>
        <p:spPr>
          <a:xfrm>
            <a:off x="1555626" y="4941168"/>
            <a:ext cx="5979201" cy="307777"/>
          </a:xfrm>
          <a:prstGeom prst="rect">
            <a:avLst/>
          </a:prstGeom>
          <a:noFill/>
        </p:spPr>
        <p:txBody>
          <a:bodyPr wrap="none" rtlCol="0">
            <a:spAutoFit/>
          </a:bodyPr>
          <a:lstStyle/>
          <a:p>
            <a:r>
              <a:rPr lang="en-US" sz="1400" b="1" dirty="0"/>
              <a:t>What do you know about the behavior of waves? How would you describe it? </a:t>
            </a:r>
            <a:endParaRPr lang="es-CL" sz="1400"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24" name="23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5515401"/>
            <a:ext cx="6665153" cy="433879"/>
          </a:xfrm>
          <a:prstGeom prst="rect">
            <a:avLst/>
          </a:prstGeom>
        </p:spPr>
      </p:pic>
      <p:pic>
        <p:nvPicPr>
          <p:cNvPr id="25" name="24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5373216"/>
            <a:ext cx="428625" cy="438150"/>
          </a:xfrm>
          <a:prstGeom prst="ellipse">
            <a:avLst/>
          </a:prstGeom>
        </p:spPr>
      </p:pic>
      <p:sp>
        <p:nvSpPr>
          <p:cNvPr id="26" name="25 CuadroTexto"/>
          <p:cNvSpPr txBox="1"/>
          <p:nvPr/>
        </p:nvSpPr>
        <p:spPr>
          <a:xfrm>
            <a:off x="1567011" y="5589240"/>
            <a:ext cx="5044330" cy="307777"/>
          </a:xfrm>
          <a:prstGeom prst="rect">
            <a:avLst/>
          </a:prstGeom>
          <a:noFill/>
        </p:spPr>
        <p:txBody>
          <a:bodyPr wrap="none" rtlCol="0">
            <a:spAutoFit/>
          </a:bodyPr>
          <a:lstStyle/>
          <a:p>
            <a:r>
              <a:rPr lang="en-US" sz="1400" b="1" dirty="0"/>
              <a:t>Name examples of waves that you have noticed in your daily life. </a:t>
            </a:r>
            <a:endParaRPr lang="es-CL" sz="1400" dirty="0"/>
          </a:p>
        </p:txBody>
      </p:sp>
    </p:spTree>
    <p:extLst>
      <p:ext uri="{BB962C8B-B14F-4D97-AF65-F5344CB8AC3E}">
        <p14:creationId xmlns:p14="http://schemas.microsoft.com/office/powerpoint/2010/main" xmlns="" val="19786670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3" name="21 Grupo"/>
          <p:cNvGrpSpPr/>
          <p:nvPr/>
        </p:nvGrpSpPr>
        <p:grpSpPr>
          <a:xfrm>
            <a:off x="1332630" y="3920403"/>
            <a:ext cx="6663160" cy="2555424"/>
            <a:chOff x="1321109" y="3224939"/>
            <a:chExt cx="6664289" cy="2979968"/>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21109" y="3523282"/>
              <a:ext cx="6664289" cy="2681625"/>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21109" y="3224939"/>
              <a:ext cx="6664289" cy="6714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378904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3988221"/>
            <a:ext cx="6570714" cy="1384995"/>
          </a:xfrm>
          <a:prstGeom prst="rect">
            <a:avLst/>
          </a:prstGeom>
          <a:noFill/>
        </p:spPr>
        <p:txBody>
          <a:bodyPr wrap="square" rtlCol="0">
            <a:spAutoFit/>
          </a:bodyPr>
          <a:lstStyle/>
          <a:p>
            <a:r>
              <a:rPr lang="en-US" sz="1400" b="1" dirty="0"/>
              <a:t>If the speed of a wave’s propagation is 400 m/s and its wavelength is 1.2 m, calculate the wave period. </a:t>
            </a:r>
            <a:endParaRPr lang="en-US" sz="1400" b="1" dirty="0" smtClean="0"/>
          </a:p>
          <a:p>
            <a:endParaRPr lang="en-US" sz="1400" dirty="0" smtClean="0"/>
          </a:p>
          <a:p>
            <a:r>
              <a:rPr lang="en-US" sz="1400" dirty="0"/>
              <a:t>Students should use the concepts explored during the class to answer this physics problem. They should extract the variables needed to solve the problem and identify correctly the unknown factor. Following is the problem’s solution: </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smtClean="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6386"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642631" y="5426294"/>
            <a:ext cx="1296119" cy="104953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774846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6" name="5 Grupo"/>
          <p:cNvGrpSpPr/>
          <p:nvPr/>
        </p:nvGrpSpPr>
        <p:grpSpPr>
          <a:xfrm>
            <a:off x="1332630" y="2188258"/>
            <a:ext cx="6663160" cy="4193070"/>
            <a:chOff x="1332630" y="2132856"/>
            <a:chExt cx="6663160" cy="4193070"/>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7410" name="Picture 2"/>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102174" y="2476290"/>
            <a:ext cx="893762" cy="8048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1"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003800" y="3268378"/>
            <a:ext cx="941388" cy="8318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7412" name="Picture 4"/>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547664" y="4780546"/>
            <a:ext cx="1466850" cy="15240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8" name="27 CuadroTexto"/>
          <p:cNvSpPr txBox="1"/>
          <p:nvPr/>
        </p:nvSpPr>
        <p:spPr>
          <a:xfrm>
            <a:off x="1601686" y="2231872"/>
            <a:ext cx="6282682" cy="2677656"/>
          </a:xfrm>
          <a:prstGeom prst="rect">
            <a:avLst/>
          </a:prstGeom>
          <a:noFill/>
        </p:spPr>
        <p:txBody>
          <a:bodyPr wrap="square" rtlCol="0">
            <a:spAutoFit/>
          </a:bodyPr>
          <a:lstStyle/>
          <a:p>
            <a:r>
              <a:rPr lang="es-CL" sz="1400" b="1" dirty="0" err="1"/>
              <a:t>Solution</a:t>
            </a:r>
            <a:r>
              <a:rPr lang="es-CL" sz="1400" b="1" dirty="0" smtClean="0"/>
              <a:t>:</a:t>
            </a:r>
          </a:p>
          <a:p>
            <a:r>
              <a:rPr lang="es-CL" sz="1400" b="1" dirty="0" smtClean="0"/>
              <a:t> </a:t>
            </a:r>
            <a:endParaRPr lang="es-CL" sz="1400" dirty="0"/>
          </a:p>
          <a:p>
            <a:r>
              <a:rPr lang="es-CL" sz="1400" dirty="0" err="1"/>
              <a:t>If</a:t>
            </a:r>
            <a:r>
              <a:rPr lang="es-CL" sz="1400" dirty="0"/>
              <a:t> </a:t>
            </a:r>
            <a:r>
              <a:rPr lang="es-CL" sz="1400" dirty="0" err="1"/>
              <a:t>you</a:t>
            </a:r>
            <a:r>
              <a:rPr lang="es-CL" sz="1400" dirty="0"/>
              <a:t> </a:t>
            </a:r>
            <a:r>
              <a:rPr lang="es-CL" sz="1400" dirty="0" err="1" smtClean="0"/>
              <a:t>remember</a:t>
            </a:r>
            <a:r>
              <a:rPr lang="es-CL" sz="1400" dirty="0" smtClean="0"/>
              <a:t>: </a:t>
            </a:r>
            <a:endParaRPr lang="es-CL" sz="1400" dirty="0" smtClean="0"/>
          </a:p>
          <a:p>
            <a:endParaRPr lang="es-CL" sz="1400" dirty="0"/>
          </a:p>
          <a:p>
            <a:endParaRPr lang="en-US" sz="1400" dirty="0" smtClean="0"/>
          </a:p>
          <a:p>
            <a:endParaRPr lang="en-US" sz="1400" dirty="0" smtClean="0"/>
          </a:p>
          <a:p>
            <a:r>
              <a:rPr lang="en-US" sz="1400" dirty="0" smtClean="0"/>
              <a:t>You </a:t>
            </a:r>
            <a:r>
              <a:rPr lang="en-US" sz="1400" dirty="0"/>
              <a:t>can rearrange the expression to </a:t>
            </a:r>
            <a:r>
              <a:rPr lang="en-US" sz="1400" dirty="0" smtClean="0"/>
              <a:t>become: </a:t>
            </a:r>
            <a:endParaRPr lang="en-US" sz="1400" dirty="0" smtClean="0"/>
          </a:p>
          <a:p>
            <a:endParaRPr lang="en-US" sz="1400" dirty="0"/>
          </a:p>
          <a:p>
            <a:endParaRPr lang="en-US" sz="1400" dirty="0" smtClean="0"/>
          </a:p>
          <a:p>
            <a:endParaRPr lang="en-US" sz="1400" dirty="0"/>
          </a:p>
          <a:p>
            <a:r>
              <a:rPr lang="en-US" sz="1400" dirty="0" smtClean="0"/>
              <a:t>Using </a:t>
            </a:r>
            <a:r>
              <a:rPr lang="en-US" sz="1400" dirty="0"/>
              <a:t>the data of the problem statement you can obtain the value of the unknown factor: </a:t>
            </a:r>
            <a:endParaRPr lang="es-CL" sz="1300" dirty="0"/>
          </a:p>
        </p:txBody>
      </p:sp>
    </p:spTree>
    <p:extLst>
      <p:ext uri="{BB962C8B-B14F-4D97-AF65-F5344CB8AC3E}">
        <p14:creationId xmlns:p14="http://schemas.microsoft.com/office/powerpoint/2010/main" xmlns="" val="31861113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pSp>
        <p:nvGrpSpPr>
          <p:cNvPr id="63" name="62 Grupo"/>
          <p:cNvGrpSpPr/>
          <p:nvPr/>
        </p:nvGrpSpPr>
        <p:grpSpPr>
          <a:xfrm>
            <a:off x="1332630" y="2188258"/>
            <a:ext cx="7127802" cy="4193070"/>
            <a:chOff x="1332630" y="2132856"/>
            <a:chExt cx="6663160" cy="4193070"/>
          </a:xfrm>
        </p:grpSpPr>
        <p:pic>
          <p:nvPicPr>
            <p:cNvPr id="64"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65"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60"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630" y="4742606"/>
            <a:ext cx="7127802" cy="1782737"/>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58" name="Picture 3"/>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332630" y="2155927"/>
            <a:ext cx="7127802" cy="34292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12"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1136722" y="1988840"/>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6" name="15 CuadroTexto"/>
          <p:cNvSpPr txBox="1"/>
          <p:nvPr/>
        </p:nvSpPr>
        <p:spPr>
          <a:xfrm>
            <a:off x="1601686" y="2191071"/>
            <a:ext cx="6383712" cy="307777"/>
          </a:xfrm>
          <a:prstGeom prst="rect">
            <a:avLst/>
          </a:prstGeom>
          <a:noFill/>
        </p:spPr>
        <p:txBody>
          <a:bodyPr wrap="square" rtlCol="0">
            <a:spAutoFit/>
          </a:bodyPr>
          <a:lstStyle/>
          <a:p>
            <a:r>
              <a:rPr lang="en-US" sz="1400" b="1" dirty="0"/>
              <a:t>Match the concepts on the left to the corresponding statement on the right</a:t>
            </a:r>
            <a:r>
              <a:rPr lang="en-US" sz="1400" b="1" dirty="0" smtClean="0"/>
              <a:t>.</a:t>
            </a:r>
          </a:p>
        </p:txBody>
      </p:sp>
      <p:sp>
        <p:nvSpPr>
          <p:cNvPr id="25" name="24 CuadroTexto"/>
          <p:cNvSpPr txBox="1"/>
          <p:nvPr/>
        </p:nvSpPr>
        <p:spPr>
          <a:xfrm>
            <a:off x="1835696" y="2492896"/>
            <a:ext cx="1296144" cy="307777"/>
          </a:xfrm>
          <a:prstGeom prst="rect">
            <a:avLst/>
          </a:prstGeom>
          <a:noFill/>
        </p:spPr>
        <p:txBody>
          <a:bodyPr wrap="square" rtlCol="0">
            <a:spAutoFit/>
          </a:bodyPr>
          <a:lstStyle/>
          <a:p>
            <a:r>
              <a:rPr lang="es-CL" sz="1400" dirty="0" err="1"/>
              <a:t>Frequency</a:t>
            </a:r>
            <a:r>
              <a:rPr lang="es-CL" sz="1400" dirty="0"/>
              <a:t> </a:t>
            </a:r>
            <a:endParaRPr lang="es-CL" sz="1300" dirty="0"/>
          </a:p>
        </p:txBody>
      </p:sp>
      <p:sp>
        <p:nvSpPr>
          <p:cNvPr id="27" name="26 CuadroTexto"/>
          <p:cNvSpPr txBox="1"/>
          <p:nvPr/>
        </p:nvSpPr>
        <p:spPr>
          <a:xfrm>
            <a:off x="1835696" y="2852708"/>
            <a:ext cx="1440160" cy="306887"/>
          </a:xfrm>
          <a:prstGeom prst="rect">
            <a:avLst/>
          </a:prstGeom>
          <a:noFill/>
        </p:spPr>
        <p:txBody>
          <a:bodyPr wrap="square" rtlCol="0">
            <a:spAutoFit/>
          </a:bodyPr>
          <a:lstStyle/>
          <a:p>
            <a:r>
              <a:rPr lang="es-CL" sz="1400" dirty="0" err="1"/>
              <a:t>Mechanical</a:t>
            </a:r>
            <a:r>
              <a:rPr lang="es-CL" sz="1400" dirty="0"/>
              <a:t> wave </a:t>
            </a:r>
            <a:endParaRPr lang="es-CL" sz="1300" dirty="0"/>
          </a:p>
        </p:txBody>
      </p:sp>
      <p:sp>
        <p:nvSpPr>
          <p:cNvPr id="28" name="27 CuadroTexto"/>
          <p:cNvSpPr txBox="1"/>
          <p:nvPr/>
        </p:nvSpPr>
        <p:spPr>
          <a:xfrm>
            <a:off x="1835696" y="3212520"/>
            <a:ext cx="4032448" cy="307777"/>
          </a:xfrm>
          <a:prstGeom prst="rect">
            <a:avLst/>
          </a:prstGeom>
          <a:noFill/>
        </p:spPr>
        <p:txBody>
          <a:bodyPr wrap="square" rtlCol="0">
            <a:spAutoFit/>
          </a:bodyPr>
          <a:lstStyle/>
          <a:p>
            <a:r>
              <a:rPr lang="es-CL" sz="1400" dirty="0" err="1" smtClean="0"/>
              <a:t>Crest</a:t>
            </a:r>
            <a:endParaRPr lang="es-CL" sz="1300" dirty="0"/>
          </a:p>
        </p:txBody>
      </p:sp>
      <p:sp>
        <p:nvSpPr>
          <p:cNvPr id="29" name="28 CuadroTexto"/>
          <p:cNvSpPr txBox="1"/>
          <p:nvPr/>
        </p:nvSpPr>
        <p:spPr>
          <a:xfrm>
            <a:off x="1835696" y="3932145"/>
            <a:ext cx="4032448" cy="307777"/>
          </a:xfrm>
          <a:prstGeom prst="rect">
            <a:avLst/>
          </a:prstGeom>
          <a:noFill/>
        </p:spPr>
        <p:txBody>
          <a:bodyPr wrap="square" rtlCol="0">
            <a:spAutoFit/>
          </a:bodyPr>
          <a:lstStyle/>
          <a:p>
            <a:r>
              <a:rPr lang="es-CL" sz="1400" dirty="0" err="1" smtClean="0"/>
              <a:t>Amplitude</a:t>
            </a:r>
            <a:endParaRPr lang="es-CL" sz="1300" dirty="0"/>
          </a:p>
        </p:txBody>
      </p:sp>
      <p:sp>
        <p:nvSpPr>
          <p:cNvPr id="30" name="29 CuadroTexto"/>
          <p:cNvSpPr txBox="1"/>
          <p:nvPr/>
        </p:nvSpPr>
        <p:spPr>
          <a:xfrm>
            <a:off x="1835696" y="4291956"/>
            <a:ext cx="4032448" cy="307777"/>
          </a:xfrm>
          <a:prstGeom prst="rect">
            <a:avLst/>
          </a:prstGeom>
          <a:noFill/>
        </p:spPr>
        <p:txBody>
          <a:bodyPr wrap="square" rtlCol="0">
            <a:spAutoFit/>
          </a:bodyPr>
          <a:lstStyle/>
          <a:p>
            <a:r>
              <a:rPr lang="es-CL" sz="1400" dirty="0"/>
              <a:t>Wave </a:t>
            </a:r>
            <a:r>
              <a:rPr lang="es-CL" sz="1400" dirty="0" err="1"/>
              <a:t>train</a:t>
            </a:r>
            <a:r>
              <a:rPr lang="es-CL" sz="1400" dirty="0"/>
              <a:t> </a:t>
            </a:r>
            <a:endParaRPr lang="es-CL" sz="1300" dirty="0"/>
          </a:p>
        </p:txBody>
      </p:sp>
      <p:sp>
        <p:nvSpPr>
          <p:cNvPr id="31" name="30 CuadroTexto"/>
          <p:cNvSpPr txBox="1"/>
          <p:nvPr/>
        </p:nvSpPr>
        <p:spPr>
          <a:xfrm>
            <a:off x="1835696" y="3572332"/>
            <a:ext cx="4032448" cy="307777"/>
          </a:xfrm>
          <a:prstGeom prst="rect">
            <a:avLst/>
          </a:prstGeom>
          <a:noFill/>
        </p:spPr>
        <p:txBody>
          <a:bodyPr wrap="square" rtlCol="0">
            <a:spAutoFit/>
          </a:bodyPr>
          <a:lstStyle/>
          <a:p>
            <a:r>
              <a:rPr lang="es-CL" sz="1400" dirty="0"/>
              <a:t>Wave </a:t>
            </a:r>
            <a:endParaRPr lang="es-CL" sz="1300" dirty="0"/>
          </a:p>
        </p:txBody>
      </p:sp>
      <p:sp>
        <p:nvSpPr>
          <p:cNvPr id="32" name="31 CuadroTexto"/>
          <p:cNvSpPr txBox="1"/>
          <p:nvPr/>
        </p:nvSpPr>
        <p:spPr>
          <a:xfrm>
            <a:off x="1835696" y="5371392"/>
            <a:ext cx="6383712" cy="307777"/>
          </a:xfrm>
          <a:prstGeom prst="rect">
            <a:avLst/>
          </a:prstGeom>
          <a:noFill/>
        </p:spPr>
        <p:txBody>
          <a:bodyPr wrap="square" rtlCol="0">
            <a:spAutoFit/>
          </a:bodyPr>
          <a:lstStyle/>
          <a:p>
            <a:r>
              <a:rPr lang="es-CL" sz="1400" dirty="0" err="1"/>
              <a:t>Wavelength</a:t>
            </a:r>
            <a:r>
              <a:rPr lang="es-CL" sz="1400" dirty="0"/>
              <a:t> </a:t>
            </a:r>
            <a:endParaRPr lang="es-CL" sz="1300" dirty="0"/>
          </a:p>
        </p:txBody>
      </p:sp>
      <p:sp>
        <p:nvSpPr>
          <p:cNvPr id="33" name="32 CuadroTexto"/>
          <p:cNvSpPr txBox="1"/>
          <p:nvPr/>
        </p:nvSpPr>
        <p:spPr>
          <a:xfrm>
            <a:off x="1835696" y="5011580"/>
            <a:ext cx="6383712" cy="307777"/>
          </a:xfrm>
          <a:prstGeom prst="rect">
            <a:avLst/>
          </a:prstGeom>
          <a:noFill/>
        </p:spPr>
        <p:txBody>
          <a:bodyPr wrap="square" rtlCol="0">
            <a:spAutoFit/>
          </a:bodyPr>
          <a:lstStyle/>
          <a:p>
            <a:r>
              <a:rPr lang="es-CL" sz="1400" dirty="0" err="1"/>
              <a:t>Electromagnetic</a:t>
            </a:r>
            <a:r>
              <a:rPr lang="es-CL" sz="1400" dirty="0"/>
              <a:t> wave </a:t>
            </a:r>
            <a:endParaRPr lang="es-CL" sz="1300" dirty="0"/>
          </a:p>
        </p:txBody>
      </p:sp>
      <p:sp>
        <p:nvSpPr>
          <p:cNvPr id="34" name="33 CuadroTexto"/>
          <p:cNvSpPr txBox="1"/>
          <p:nvPr/>
        </p:nvSpPr>
        <p:spPr>
          <a:xfrm>
            <a:off x="1835696" y="4651768"/>
            <a:ext cx="6383712" cy="307777"/>
          </a:xfrm>
          <a:prstGeom prst="rect">
            <a:avLst/>
          </a:prstGeom>
          <a:noFill/>
        </p:spPr>
        <p:txBody>
          <a:bodyPr wrap="square" rtlCol="0">
            <a:spAutoFit/>
          </a:bodyPr>
          <a:lstStyle/>
          <a:p>
            <a:r>
              <a:rPr lang="es-CL" sz="1400" dirty="0" err="1"/>
              <a:t>Speed</a:t>
            </a:r>
            <a:r>
              <a:rPr lang="es-CL" sz="1400" dirty="0"/>
              <a:t> of </a:t>
            </a:r>
            <a:r>
              <a:rPr lang="es-CL" sz="1400" dirty="0" err="1"/>
              <a:t>propagation</a:t>
            </a:r>
            <a:r>
              <a:rPr lang="es-CL" sz="1400" dirty="0"/>
              <a:t> </a:t>
            </a:r>
            <a:endParaRPr lang="es-CL" sz="1300" dirty="0"/>
          </a:p>
        </p:txBody>
      </p:sp>
      <p:sp>
        <p:nvSpPr>
          <p:cNvPr id="35" name="34 CuadroTexto"/>
          <p:cNvSpPr txBox="1"/>
          <p:nvPr/>
        </p:nvSpPr>
        <p:spPr>
          <a:xfrm>
            <a:off x="1835696" y="5731204"/>
            <a:ext cx="6383712" cy="307777"/>
          </a:xfrm>
          <a:prstGeom prst="rect">
            <a:avLst/>
          </a:prstGeom>
          <a:noFill/>
        </p:spPr>
        <p:txBody>
          <a:bodyPr wrap="square" rtlCol="0">
            <a:spAutoFit/>
          </a:bodyPr>
          <a:lstStyle/>
          <a:p>
            <a:r>
              <a:rPr lang="es-CL" sz="1400" dirty="0"/>
              <a:t>Longitudinal wave </a:t>
            </a:r>
            <a:endParaRPr lang="es-CL" sz="1300" dirty="0"/>
          </a:p>
        </p:txBody>
      </p:sp>
      <p:sp>
        <p:nvSpPr>
          <p:cNvPr id="36" name="35 CuadroTexto"/>
          <p:cNvSpPr txBox="1"/>
          <p:nvPr/>
        </p:nvSpPr>
        <p:spPr>
          <a:xfrm>
            <a:off x="1835696" y="6091014"/>
            <a:ext cx="6383712" cy="307777"/>
          </a:xfrm>
          <a:prstGeom prst="rect">
            <a:avLst/>
          </a:prstGeom>
          <a:noFill/>
        </p:spPr>
        <p:txBody>
          <a:bodyPr wrap="square" rtlCol="0">
            <a:spAutoFit/>
          </a:bodyPr>
          <a:lstStyle/>
          <a:p>
            <a:r>
              <a:rPr lang="es-CL" sz="1400" dirty="0"/>
              <a:t>Transversal wave </a:t>
            </a:r>
            <a:endParaRPr lang="es-CL" sz="1300" dirty="0"/>
          </a:p>
        </p:txBody>
      </p:sp>
      <p:grpSp>
        <p:nvGrpSpPr>
          <p:cNvPr id="6" name="5 Grupo"/>
          <p:cNvGrpSpPr/>
          <p:nvPr/>
        </p:nvGrpSpPr>
        <p:grpSpPr>
          <a:xfrm>
            <a:off x="4067944" y="2514033"/>
            <a:ext cx="285750" cy="3884758"/>
            <a:chOff x="1619672" y="2710312"/>
            <a:chExt cx="285750" cy="3884758"/>
          </a:xfrm>
        </p:grpSpPr>
        <p:pic>
          <p:nvPicPr>
            <p:cNvPr id="39" name="Picture 13"/>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1619672" y="2710312"/>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 name="Picture 14"/>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1619672" y="63093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7" name="Picture 15"/>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1619672" y="3070213"/>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8" name="Picture 16"/>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1619672" y="3430114"/>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9" name="Picture 17"/>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1619672" y="3790015"/>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0" name="Picture 18"/>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1619672" y="4149916"/>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1" name="Picture 19"/>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619672" y="4509817"/>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2" name="Picture 20"/>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1619672" y="4869718"/>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3" name="Picture 21"/>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619672" y="522961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4" name="Picture 22"/>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1619672" y="55895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5" name="Picture 23"/>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1619672" y="594942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grpSp>
        <p:nvGrpSpPr>
          <p:cNvPr id="5" name="4 Grupo"/>
          <p:cNvGrpSpPr/>
          <p:nvPr/>
        </p:nvGrpSpPr>
        <p:grpSpPr>
          <a:xfrm>
            <a:off x="1621954" y="2514033"/>
            <a:ext cx="285750" cy="3884758"/>
            <a:chOff x="6084168" y="2710312"/>
            <a:chExt cx="285750" cy="3884758"/>
          </a:xfrm>
        </p:grpSpPr>
        <p:pic>
          <p:nvPicPr>
            <p:cNvPr id="18456" name="Picture 24"/>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6084168" y="2710312"/>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7" name="Picture 25"/>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6084168" y="3070213"/>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8" name="Picture 26"/>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6084168" y="3430114"/>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9" name="Picture 27"/>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6084168" y="3790015"/>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0" name="Picture 28"/>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6084168" y="4149916"/>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1" name="Picture 29"/>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6084168" y="4509817"/>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2" name="Picture 30"/>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6084168" y="4869718"/>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3" name="Picture 31"/>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6084168" y="522961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4" name="Picture 32"/>
            <p:cNvPicPr>
              <a:picLocks noChangeAspect="1" noChangeArrowheads="1"/>
            </p:cNvPicPr>
            <p:nvPr/>
          </p:nvPicPr>
          <p:blipFill>
            <a:blip r:embed="rId26" cstate="print">
              <a:extLst>
                <a:ext uri="{28A0092B-C50C-407E-A947-70E740481C1C}">
                  <a14:useLocalDpi xmlns:a14="http://schemas.microsoft.com/office/drawing/2010/main" xmlns="" val="0"/>
                </a:ext>
              </a:extLst>
            </a:blip>
            <a:srcRect/>
            <a:stretch>
              <a:fillRect/>
            </a:stretch>
          </p:blipFill>
          <p:spPr bwMode="auto">
            <a:xfrm>
              <a:off x="6084168" y="55895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5" name="Picture 33"/>
            <p:cNvPicPr>
              <a:picLocks noChangeAspect="1" noChangeArrowheads="1"/>
            </p:cNvPicPr>
            <p:nvPr/>
          </p:nvPicPr>
          <p:blipFill>
            <a:blip r:embed="rId27" cstate="print">
              <a:extLst>
                <a:ext uri="{28A0092B-C50C-407E-A947-70E740481C1C}">
                  <a14:useLocalDpi xmlns:a14="http://schemas.microsoft.com/office/drawing/2010/main" xmlns="" val="0"/>
                </a:ext>
              </a:extLst>
            </a:blip>
            <a:srcRect/>
            <a:stretch>
              <a:fillRect/>
            </a:stretch>
          </p:blipFill>
          <p:spPr bwMode="auto">
            <a:xfrm>
              <a:off x="6084168" y="594942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6" name="Picture 34"/>
            <p:cNvPicPr>
              <a:picLocks noChangeAspect="1" noChangeArrowheads="1"/>
            </p:cNvPicPr>
            <p:nvPr/>
          </p:nvPicPr>
          <p:blipFill>
            <a:blip r:embed="rId28" cstate="print">
              <a:extLst>
                <a:ext uri="{28A0092B-C50C-407E-A947-70E740481C1C}">
                  <a14:useLocalDpi xmlns:a14="http://schemas.microsoft.com/office/drawing/2010/main" xmlns="" val="0"/>
                </a:ext>
              </a:extLst>
            </a:blip>
            <a:srcRect/>
            <a:stretch>
              <a:fillRect/>
            </a:stretch>
          </p:blipFill>
          <p:spPr bwMode="auto">
            <a:xfrm>
              <a:off x="6084168" y="63093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66" name="65 CuadroTexto"/>
          <p:cNvSpPr txBox="1"/>
          <p:nvPr/>
        </p:nvSpPr>
        <p:spPr>
          <a:xfrm>
            <a:off x="4283968" y="2851818"/>
            <a:ext cx="4032448" cy="307777"/>
          </a:xfrm>
          <a:prstGeom prst="rect">
            <a:avLst/>
          </a:prstGeom>
          <a:noFill/>
        </p:spPr>
        <p:txBody>
          <a:bodyPr wrap="square" rtlCol="0">
            <a:spAutoFit/>
          </a:bodyPr>
          <a:lstStyle/>
          <a:p>
            <a:r>
              <a:rPr lang="en-US" sz="1400" dirty="0"/>
              <a:t>Can travel through empty space (vacuumed) </a:t>
            </a:r>
            <a:endParaRPr lang="es-CL" sz="1300" dirty="0"/>
          </a:p>
        </p:txBody>
      </p:sp>
      <p:sp>
        <p:nvSpPr>
          <p:cNvPr id="67" name="66 CuadroTexto"/>
          <p:cNvSpPr txBox="1"/>
          <p:nvPr/>
        </p:nvSpPr>
        <p:spPr>
          <a:xfrm>
            <a:off x="4283968" y="3211630"/>
            <a:ext cx="4032448" cy="307777"/>
          </a:xfrm>
          <a:prstGeom prst="rect">
            <a:avLst/>
          </a:prstGeom>
          <a:noFill/>
        </p:spPr>
        <p:txBody>
          <a:bodyPr wrap="square" rtlCol="0">
            <a:spAutoFit/>
          </a:bodyPr>
          <a:lstStyle/>
          <a:p>
            <a:r>
              <a:rPr lang="en-US" sz="1400" dirty="0"/>
              <a:t>Distance between two consecutive crests or troughs </a:t>
            </a:r>
            <a:endParaRPr lang="es-CL" sz="1300" dirty="0"/>
          </a:p>
        </p:txBody>
      </p:sp>
      <p:sp>
        <p:nvSpPr>
          <p:cNvPr id="68" name="67 CuadroTexto"/>
          <p:cNvSpPr txBox="1"/>
          <p:nvPr/>
        </p:nvSpPr>
        <p:spPr>
          <a:xfrm>
            <a:off x="4283968" y="3931255"/>
            <a:ext cx="4032448" cy="307777"/>
          </a:xfrm>
          <a:prstGeom prst="rect">
            <a:avLst/>
          </a:prstGeom>
          <a:noFill/>
        </p:spPr>
        <p:txBody>
          <a:bodyPr wrap="square" rtlCol="0">
            <a:spAutoFit/>
          </a:bodyPr>
          <a:lstStyle/>
          <a:p>
            <a:r>
              <a:rPr lang="en-US" sz="1400" dirty="0"/>
              <a:t>Its unit of measurement is Hertz </a:t>
            </a:r>
            <a:endParaRPr lang="es-CL" sz="1300" dirty="0"/>
          </a:p>
        </p:txBody>
      </p:sp>
      <p:sp>
        <p:nvSpPr>
          <p:cNvPr id="69" name="68 CuadroTexto"/>
          <p:cNvSpPr txBox="1"/>
          <p:nvPr/>
        </p:nvSpPr>
        <p:spPr>
          <a:xfrm>
            <a:off x="4283968" y="4291066"/>
            <a:ext cx="4032448" cy="307777"/>
          </a:xfrm>
          <a:prstGeom prst="rect">
            <a:avLst/>
          </a:prstGeom>
          <a:noFill/>
        </p:spPr>
        <p:txBody>
          <a:bodyPr wrap="square" rtlCol="0">
            <a:spAutoFit/>
          </a:bodyPr>
          <a:lstStyle/>
          <a:p>
            <a:r>
              <a:rPr lang="en-US" sz="1400" dirty="0"/>
              <a:t>Packets of waves moving together </a:t>
            </a:r>
            <a:endParaRPr lang="es-CL" sz="1300" dirty="0"/>
          </a:p>
        </p:txBody>
      </p:sp>
      <p:sp>
        <p:nvSpPr>
          <p:cNvPr id="70" name="69 CuadroTexto"/>
          <p:cNvSpPr txBox="1"/>
          <p:nvPr/>
        </p:nvSpPr>
        <p:spPr>
          <a:xfrm>
            <a:off x="4283968" y="3571442"/>
            <a:ext cx="4032448" cy="307777"/>
          </a:xfrm>
          <a:prstGeom prst="rect">
            <a:avLst/>
          </a:prstGeom>
          <a:noFill/>
        </p:spPr>
        <p:txBody>
          <a:bodyPr wrap="square" rtlCol="0">
            <a:spAutoFit/>
          </a:bodyPr>
          <a:lstStyle/>
          <a:p>
            <a:r>
              <a:rPr lang="es-CL" sz="1400" dirty="0" err="1"/>
              <a:t>Electromagnetic</a:t>
            </a:r>
            <a:r>
              <a:rPr lang="es-CL" sz="1400" dirty="0"/>
              <a:t> wave </a:t>
            </a:r>
            <a:endParaRPr lang="es-CL" sz="1300" dirty="0"/>
          </a:p>
        </p:txBody>
      </p:sp>
      <p:sp>
        <p:nvSpPr>
          <p:cNvPr id="71" name="70 CuadroTexto"/>
          <p:cNvSpPr txBox="1"/>
          <p:nvPr/>
        </p:nvSpPr>
        <p:spPr>
          <a:xfrm>
            <a:off x="4283968" y="5370502"/>
            <a:ext cx="4608512" cy="307777"/>
          </a:xfrm>
          <a:prstGeom prst="rect">
            <a:avLst/>
          </a:prstGeom>
          <a:noFill/>
        </p:spPr>
        <p:txBody>
          <a:bodyPr wrap="square" rtlCol="0">
            <a:spAutoFit/>
          </a:bodyPr>
          <a:lstStyle/>
          <a:p>
            <a:r>
              <a:rPr lang="en-US" sz="1400" dirty="0"/>
              <a:t>Maximum distance of a wave from the equilibrium point </a:t>
            </a:r>
            <a:endParaRPr lang="es-CL" sz="1300" dirty="0"/>
          </a:p>
        </p:txBody>
      </p:sp>
      <p:sp>
        <p:nvSpPr>
          <p:cNvPr id="72" name="71 CuadroTexto"/>
          <p:cNvSpPr txBox="1"/>
          <p:nvPr/>
        </p:nvSpPr>
        <p:spPr>
          <a:xfrm>
            <a:off x="4283968" y="5010690"/>
            <a:ext cx="2448272" cy="308667"/>
          </a:xfrm>
          <a:prstGeom prst="rect">
            <a:avLst/>
          </a:prstGeom>
          <a:noFill/>
        </p:spPr>
        <p:txBody>
          <a:bodyPr wrap="square" rtlCol="0">
            <a:spAutoFit/>
          </a:bodyPr>
          <a:lstStyle/>
          <a:p>
            <a:r>
              <a:rPr lang="en-US" sz="1400" dirty="0"/>
              <a:t>Highest point of a wave </a:t>
            </a:r>
            <a:endParaRPr lang="es-CL" sz="1300" dirty="0"/>
          </a:p>
        </p:txBody>
      </p:sp>
      <p:sp>
        <p:nvSpPr>
          <p:cNvPr id="73" name="72 CuadroTexto"/>
          <p:cNvSpPr txBox="1"/>
          <p:nvPr/>
        </p:nvSpPr>
        <p:spPr>
          <a:xfrm>
            <a:off x="4283968" y="4650878"/>
            <a:ext cx="3024336" cy="307777"/>
          </a:xfrm>
          <a:prstGeom prst="rect">
            <a:avLst/>
          </a:prstGeom>
          <a:noFill/>
        </p:spPr>
        <p:txBody>
          <a:bodyPr wrap="square" rtlCol="0">
            <a:spAutoFit/>
          </a:bodyPr>
          <a:lstStyle/>
          <a:p>
            <a:r>
              <a:rPr lang="es-CL" sz="1400" dirty="0" err="1"/>
              <a:t>Needs</a:t>
            </a:r>
            <a:r>
              <a:rPr lang="es-CL" sz="1400" dirty="0"/>
              <a:t> </a:t>
            </a:r>
            <a:r>
              <a:rPr lang="es-CL" sz="1400" dirty="0" err="1"/>
              <a:t>matter</a:t>
            </a:r>
            <a:r>
              <a:rPr lang="es-CL" sz="1400" dirty="0"/>
              <a:t> </a:t>
            </a:r>
            <a:r>
              <a:rPr lang="es-CL" sz="1400" dirty="0" err="1"/>
              <a:t>to</a:t>
            </a:r>
            <a:r>
              <a:rPr lang="es-CL" sz="1400" dirty="0"/>
              <a:t> </a:t>
            </a:r>
            <a:r>
              <a:rPr lang="es-CL" sz="1400" dirty="0" err="1"/>
              <a:t>propagate</a:t>
            </a:r>
            <a:r>
              <a:rPr lang="es-CL" sz="1400" dirty="0"/>
              <a:t> </a:t>
            </a:r>
            <a:endParaRPr lang="es-CL" sz="1300" dirty="0"/>
          </a:p>
        </p:txBody>
      </p:sp>
      <p:sp>
        <p:nvSpPr>
          <p:cNvPr id="74" name="73 CuadroTexto"/>
          <p:cNvSpPr txBox="1"/>
          <p:nvPr/>
        </p:nvSpPr>
        <p:spPr>
          <a:xfrm>
            <a:off x="4283968" y="5730314"/>
            <a:ext cx="3024336" cy="308667"/>
          </a:xfrm>
          <a:prstGeom prst="rect">
            <a:avLst/>
          </a:prstGeom>
          <a:noFill/>
        </p:spPr>
        <p:txBody>
          <a:bodyPr wrap="square" rtlCol="0">
            <a:spAutoFit/>
          </a:bodyPr>
          <a:lstStyle/>
          <a:p>
            <a:r>
              <a:rPr lang="es-CL" sz="1400" dirty="0" err="1"/>
              <a:t>Sound</a:t>
            </a:r>
            <a:r>
              <a:rPr lang="es-CL" sz="1400" dirty="0"/>
              <a:t> wave </a:t>
            </a:r>
            <a:endParaRPr lang="es-CL" sz="1300" dirty="0"/>
          </a:p>
        </p:txBody>
      </p:sp>
      <p:sp>
        <p:nvSpPr>
          <p:cNvPr id="75" name="74 CuadroTexto"/>
          <p:cNvSpPr txBox="1"/>
          <p:nvPr/>
        </p:nvSpPr>
        <p:spPr>
          <a:xfrm>
            <a:off x="4283968" y="6090124"/>
            <a:ext cx="3191856" cy="308667"/>
          </a:xfrm>
          <a:prstGeom prst="rect">
            <a:avLst/>
          </a:prstGeom>
          <a:noFill/>
        </p:spPr>
        <p:txBody>
          <a:bodyPr wrap="square" rtlCol="0">
            <a:spAutoFit/>
          </a:bodyPr>
          <a:lstStyle/>
          <a:p>
            <a:r>
              <a:rPr lang="en-US" sz="1400" dirty="0"/>
              <a:t>Perturbation that travels through space </a:t>
            </a:r>
            <a:endParaRPr lang="es-CL" sz="1300" dirty="0"/>
          </a:p>
        </p:txBody>
      </p:sp>
      <p:pic>
        <p:nvPicPr>
          <p:cNvPr id="18467" name="Picture 35"/>
          <p:cNvPicPr>
            <a:picLocks noChangeAspect="1" noChangeArrowheads="1"/>
          </p:cNvPicPr>
          <p:nvPr/>
        </p:nvPicPr>
        <p:blipFill>
          <a:blip r:embed="rId29" cstate="print">
            <a:extLst>
              <a:ext uri="{28A0092B-C50C-407E-A947-70E740481C1C}">
                <a14:useLocalDpi xmlns:a14="http://schemas.microsoft.com/office/drawing/2010/main" xmlns="" val="0"/>
              </a:ext>
            </a:extLst>
          </a:blip>
          <a:srcRect/>
          <a:stretch>
            <a:fillRect/>
          </a:stretch>
        </p:blipFill>
        <p:spPr bwMode="auto">
          <a:xfrm>
            <a:off x="4365417" y="2540421"/>
            <a:ext cx="593725" cy="212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283518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0" name="39 Grupo"/>
          <p:cNvGrpSpPr/>
          <p:nvPr/>
        </p:nvGrpSpPr>
        <p:grpSpPr>
          <a:xfrm>
            <a:off x="1332630" y="2188258"/>
            <a:ext cx="6663160" cy="4265078"/>
            <a:chOff x="1332630" y="2132856"/>
            <a:chExt cx="6663160" cy="4265078"/>
          </a:xfrm>
        </p:grpSpPr>
        <p:pic>
          <p:nvPicPr>
            <p:cNvPr id="41"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2"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3"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4801926"/>
              <a:ext cx="6663160" cy="1596008"/>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
        <p:nvSpPr>
          <p:cNvPr id="16" name="15 CuadroTexto"/>
          <p:cNvSpPr txBox="1"/>
          <p:nvPr/>
        </p:nvSpPr>
        <p:spPr>
          <a:xfrm>
            <a:off x="1601686" y="2204864"/>
            <a:ext cx="6383712" cy="307777"/>
          </a:xfrm>
          <a:prstGeom prst="rect">
            <a:avLst/>
          </a:prstGeom>
          <a:noFill/>
        </p:spPr>
        <p:txBody>
          <a:bodyPr wrap="square" rtlCol="0">
            <a:spAutoFit/>
          </a:bodyPr>
          <a:lstStyle/>
          <a:p>
            <a:r>
              <a:rPr lang="en-US" sz="1400" dirty="0"/>
              <a:t>Students should apply their knowledge and obtain following matches: </a:t>
            </a:r>
            <a:endParaRPr lang="en-US" sz="1400" b="1" dirty="0" smtClean="0"/>
          </a:p>
        </p:txBody>
      </p:sp>
      <p:grpSp>
        <p:nvGrpSpPr>
          <p:cNvPr id="2" name="1 Grupo"/>
          <p:cNvGrpSpPr/>
          <p:nvPr/>
        </p:nvGrpSpPr>
        <p:grpSpPr>
          <a:xfrm>
            <a:off x="3419872" y="2458243"/>
            <a:ext cx="1008112" cy="3923085"/>
            <a:chOff x="3419872" y="2688285"/>
            <a:chExt cx="1008112" cy="3923085"/>
          </a:xfrm>
        </p:grpSpPr>
        <p:sp>
          <p:nvSpPr>
            <p:cNvPr id="36" name="35 CuadroTexto"/>
            <p:cNvSpPr txBox="1"/>
            <p:nvPr/>
          </p:nvSpPr>
          <p:spPr>
            <a:xfrm>
              <a:off x="3779912" y="2688285"/>
              <a:ext cx="216024" cy="307777"/>
            </a:xfrm>
            <a:prstGeom prst="rect">
              <a:avLst/>
            </a:prstGeom>
            <a:noFill/>
          </p:spPr>
          <p:txBody>
            <a:bodyPr wrap="square" rtlCol="0">
              <a:spAutoFit/>
            </a:bodyPr>
            <a:lstStyle/>
            <a:p>
              <a:r>
                <a:rPr lang="es-CL" sz="1400" dirty="0" smtClean="0"/>
                <a:t>=</a:t>
              </a:r>
              <a:endParaRPr lang="es-CL" sz="1300" dirty="0"/>
            </a:p>
          </p:txBody>
        </p:sp>
        <p:pic>
          <p:nvPicPr>
            <p:cNvPr id="39" name="Picture 1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142234" y="4879498"/>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7" name="Picture 1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4142234" y="523939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8" name="Picture 16"/>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4142234" y="559930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49" name="Picture 17"/>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142234" y="63093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1" name="Picture 19"/>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142234" y="4509817"/>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4" name="Picture 22"/>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4142234" y="413440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5" name="Picture 23"/>
            <p:cNvPicPr>
              <a:picLocks noChangeAspect="1" noChangeArrowheads="1"/>
            </p:cNvPicPr>
            <p:nvPr/>
          </p:nvPicPr>
          <p:blipFill>
            <a:blip r:embed="rId10" cstate="print">
              <a:extLst>
                <a:ext uri="{28A0092B-C50C-407E-A947-70E740481C1C}">
                  <a14:useLocalDpi xmlns:a14="http://schemas.microsoft.com/office/drawing/2010/main" xmlns="" val="0"/>
                </a:ext>
              </a:extLst>
            </a:blip>
            <a:srcRect/>
            <a:stretch>
              <a:fillRect/>
            </a:stretch>
          </p:blipFill>
          <p:spPr bwMode="auto">
            <a:xfrm>
              <a:off x="4142234" y="594942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6" name="Picture 24"/>
            <p:cNvPicPr>
              <a:picLocks noChangeAspect="1" noChangeArrowheads="1"/>
            </p:cNvPicPr>
            <p:nvPr/>
          </p:nvPicPr>
          <p:blipFill>
            <a:blip r:embed="rId11" cstate="print">
              <a:extLst>
                <a:ext uri="{28A0092B-C50C-407E-A947-70E740481C1C}">
                  <a14:useLocalDpi xmlns:a14="http://schemas.microsoft.com/office/drawing/2010/main" xmlns="" val="0"/>
                </a:ext>
              </a:extLst>
            </a:blip>
            <a:srcRect/>
            <a:stretch>
              <a:fillRect/>
            </a:stretch>
          </p:blipFill>
          <p:spPr bwMode="auto">
            <a:xfrm>
              <a:off x="3419872" y="2710312"/>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7" name="Picture 25"/>
            <p:cNvPicPr>
              <a:picLocks noChangeAspect="1" noChangeArrowheads="1"/>
            </p:cNvPicPr>
            <p:nvPr/>
          </p:nvPicPr>
          <p:blipFill>
            <a:blip r:embed="rId12" cstate="print">
              <a:extLst>
                <a:ext uri="{28A0092B-C50C-407E-A947-70E740481C1C}">
                  <a14:useLocalDpi xmlns:a14="http://schemas.microsoft.com/office/drawing/2010/main" xmlns="" val="0"/>
                </a:ext>
              </a:extLst>
            </a:blip>
            <a:srcRect/>
            <a:stretch>
              <a:fillRect/>
            </a:stretch>
          </p:blipFill>
          <p:spPr bwMode="auto">
            <a:xfrm>
              <a:off x="3419872" y="3070213"/>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8" name="Picture 26"/>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3419872" y="3430114"/>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59" name="Picture 27"/>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3419872" y="3790015"/>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0" name="Picture 28"/>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3419872" y="4149916"/>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1" name="Picture 29"/>
            <p:cNvPicPr>
              <a:picLocks noChangeAspect="1" noChangeArrowheads="1"/>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3419872" y="4509817"/>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2" name="Picture 30"/>
            <p:cNvPicPr>
              <a:picLocks noChangeAspect="1" noChangeArrowheads="1"/>
            </p:cNvPicPr>
            <p:nvPr/>
          </p:nvPicPr>
          <p:blipFill>
            <a:blip r:embed="rId17" cstate="print">
              <a:extLst>
                <a:ext uri="{28A0092B-C50C-407E-A947-70E740481C1C}">
                  <a14:useLocalDpi xmlns:a14="http://schemas.microsoft.com/office/drawing/2010/main" xmlns="" val="0"/>
                </a:ext>
              </a:extLst>
            </a:blip>
            <a:srcRect/>
            <a:stretch>
              <a:fillRect/>
            </a:stretch>
          </p:blipFill>
          <p:spPr bwMode="auto">
            <a:xfrm>
              <a:off x="3419872" y="4869718"/>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3" name="Picture 31"/>
            <p:cNvPicPr>
              <a:picLocks noChangeAspect="1" noChangeArrowheads="1"/>
            </p:cNvPicPr>
            <p:nvPr/>
          </p:nvPicPr>
          <p:blipFill>
            <a:blip r:embed="rId18" cstate="print">
              <a:extLst>
                <a:ext uri="{28A0092B-C50C-407E-A947-70E740481C1C}">
                  <a14:useLocalDpi xmlns:a14="http://schemas.microsoft.com/office/drawing/2010/main" xmlns="" val="0"/>
                </a:ext>
              </a:extLst>
            </a:blip>
            <a:srcRect/>
            <a:stretch>
              <a:fillRect/>
            </a:stretch>
          </p:blipFill>
          <p:spPr bwMode="auto">
            <a:xfrm>
              <a:off x="3419872" y="5229619"/>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4" name="Picture 32"/>
            <p:cNvPicPr>
              <a:picLocks noChangeAspect="1" noChangeArrowheads="1"/>
            </p:cNvPicPr>
            <p:nvPr/>
          </p:nvPicPr>
          <p:blipFill>
            <a:blip r:embed="rId19" cstate="print">
              <a:extLst>
                <a:ext uri="{28A0092B-C50C-407E-A947-70E740481C1C}">
                  <a14:useLocalDpi xmlns:a14="http://schemas.microsoft.com/office/drawing/2010/main" xmlns="" val="0"/>
                </a:ext>
              </a:extLst>
            </a:blip>
            <a:srcRect/>
            <a:stretch>
              <a:fillRect/>
            </a:stretch>
          </p:blipFill>
          <p:spPr bwMode="auto">
            <a:xfrm>
              <a:off x="3419872" y="55895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5" name="Picture 33"/>
            <p:cNvPicPr>
              <a:picLocks noChangeAspect="1" noChangeArrowheads="1"/>
            </p:cNvPicPr>
            <p:nvPr/>
          </p:nvPicPr>
          <p:blipFill>
            <a:blip r:embed="rId20" cstate="print">
              <a:extLst>
                <a:ext uri="{28A0092B-C50C-407E-A947-70E740481C1C}">
                  <a14:useLocalDpi xmlns:a14="http://schemas.microsoft.com/office/drawing/2010/main" xmlns="" val="0"/>
                </a:ext>
              </a:extLst>
            </a:blip>
            <a:srcRect/>
            <a:stretch>
              <a:fillRect/>
            </a:stretch>
          </p:blipFill>
          <p:spPr bwMode="auto">
            <a:xfrm>
              <a:off x="3419872" y="594942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8466" name="Picture 34"/>
            <p:cNvPicPr>
              <a:picLocks noChangeAspect="1" noChangeArrowheads="1"/>
            </p:cNvPicPr>
            <p:nvPr/>
          </p:nvPicPr>
          <p:blipFill>
            <a:blip r:embed="rId21" cstate="print">
              <a:extLst>
                <a:ext uri="{28A0092B-C50C-407E-A947-70E740481C1C}">
                  <a14:useLocalDpi xmlns:a14="http://schemas.microsoft.com/office/drawing/2010/main" xmlns="" val="0"/>
                </a:ext>
              </a:extLst>
            </a:blip>
            <a:srcRect/>
            <a:stretch>
              <a:fillRect/>
            </a:stretch>
          </p:blipFill>
          <p:spPr bwMode="auto">
            <a:xfrm>
              <a:off x="3419872" y="6309320"/>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55" name="54 CuadroTexto"/>
            <p:cNvSpPr txBox="1"/>
            <p:nvPr/>
          </p:nvSpPr>
          <p:spPr>
            <a:xfrm>
              <a:off x="3779912" y="3049816"/>
              <a:ext cx="216024" cy="307777"/>
            </a:xfrm>
            <a:prstGeom prst="rect">
              <a:avLst/>
            </a:prstGeom>
            <a:noFill/>
          </p:spPr>
          <p:txBody>
            <a:bodyPr wrap="square" rtlCol="0">
              <a:spAutoFit/>
            </a:bodyPr>
            <a:lstStyle/>
            <a:p>
              <a:r>
                <a:rPr lang="es-CL" sz="1400" dirty="0" smtClean="0"/>
                <a:t>=</a:t>
              </a:r>
              <a:endParaRPr lang="es-CL" sz="1300" dirty="0"/>
            </a:p>
          </p:txBody>
        </p:sp>
        <p:sp>
          <p:nvSpPr>
            <p:cNvPr id="56" name="55 CuadroTexto"/>
            <p:cNvSpPr txBox="1"/>
            <p:nvPr/>
          </p:nvSpPr>
          <p:spPr>
            <a:xfrm>
              <a:off x="3779912" y="3411347"/>
              <a:ext cx="216024" cy="307777"/>
            </a:xfrm>
            <a:prstGeom prst="rect">
              <a:avLst/>
            </a:prstGeom>
            <a:noFill/>
          </p:spPr>
          <p:txBody>
            <a:bodyPr wrap="square" rtlCol="0">
              <a:spAutoFit/>
            </a:bodyPr>
            <a:lstStyle/>
            <a:p>
              <a:r>
                <a:rPr lang="es-CL" sz="1400" dirty="0" smtClean="0"/>
                <a:t>=</a:t>
              </a:r>
              <a:endParaRPr lang="es-CL" sz="1300" dirty="0"/>
            </a:p>
          </p:txBody>
        </p:sp>
        <p:sp>
          <p:nvSpPr>
            <p:cNvPr id="57" name="56 CuadroTexto"/>
            <p:cNvSpPr txBox="1"/>
            <p:nvPr/>
          </p:nvSpPr>
          <p:spPr>
            <a:xfrm>
              <a:off x="3779912" y="3772878"/>
              <a:ext cx="216024" cy="307777"/>
            </a:xfrm>
            <a:prstGeom prst="rect">
              <a:avLst/>
            </a:prstGeom>
            <a:noFill/>
          </p:spPr>
          <p:txBody>
            <a:bodyPr wrap="square" rtlCol="0">
              <a:spAutoFit/>
            </a:bodyPr>
            <a:lstStyle/>
            <a:p>
              <a:r>
                <a:rPr lang="es-CL" sz="1400" dirty="0" smtClean="0"/>
                <a:t>=</a:t>
              </a:r>
              <a:endParaRPr lang="es-CL" sz="1300" dirty="0"/>
            </a:p>
          </p:txBody>
        </p:sp>
        <p:sp>
          <p:nvSpPr>
            <p:cNvPr id="58" name="57 CuadroTexto"/>
            <p:cNvSpPr txBox="1"/>
            <p:nvPr/>
          </p:nvSpPr>
          <p:spPr>
            <a:xfrm>
              <a:off x="3779912" y="4134409"/>
              <a:ext cx="216024" cy="307777"/>
            </a:xfrm>
            <a:prstGeom prst="rect">
              <a:avLst/>
            </a:prstGeom>
            <a:noFill/>
          </p:spPr>
          <p:txBody>
            <a:bodyPr wrap="square" rtlCol="0">
              <a:spAutoFit/>
            </a:bodyPr>
            <a:lstStyle/>
            <a:p>
              <a:r>
                <a:rPr lang="es-CL" sz="1400" dirty="0" smtClean="0"/>
                <a:t>=</a:t>
              </a:r>
              <a:endParaRPr lang="es-CL" sz="1300" dirty="0"/>
            </a:p>
          </p:txBody>
        </p:sp>
        <p:sp>
          <p:nvSpPr>
            <p:cNvPr id="59" name="58 CuadroTexto"/>
            <p:cNvSpPr txBox="1"/>
            <p:nvPr/>
          </p:nvSpPr>
          <p:spPr>
            <a:xfrm>
              <a:off x="3779912" y="4495940"/>
              <a:ext cx="216024" cy="307777"/>
            </a:xfrm>
            <a:prstGeom prst="rect">
              <a:avLst/>
            </a:prstGeom>
            <a:noFill/>
          </p:spPr>
          <p:txBody>
            <a:bodyPr wrap="square" rtlCol="0">
              <a:spAutoFit/>
            </a:bodyPr>
            <a:lstStyle/>
            <a:p>
              <a:r>
                <a:rPr lang="es-CL" sz="1400" dirty="0" smtClean="0"/>
                <a:t>=</a:t>
              </a:r>
              <a:endParaRPr lang="es-CL" sz="1300" dirty="0"/>
            </a:p>
          </p:txBody>
        </p:sp>
        <p:sp>
          <p:nvSpPr>
            <p:cNvPr id="60" name="59 CuadroTexto"/>
            <p:cNvSpPr txBox="1"/>
            <p:nvPr/>
          </p:nvSpPr>
          <p:spPr>
            <a:xfrm>
              <a:off x="3779912" y="4857471"/>
              <a:ext cx="216024" cy="307777"/>
            </a:xfrm>
            <a:prstGeom prst="rect">
              <a:avLst/>
            </a:prstGeom>
            <a:noFill/>
          </p:spPr>
          <p:txBody>
            <a:bodyPr wrap="square" rtlCol="0">
              <a:spAutoFit/>
            </a:bodyPr>
            <a:lstStyle/>
            <a:p>
              <a:r>
                <a:rPr lang="es-CL" sz="1400" dirty="0" smtClean="0"/>
                <a:t>=</a:t>
              </a:r>
              <a:endParaRPr lang="es-CL" sz="1300" dirty="0"/>
            </a:p>
          </p:txBody>
        </p:sp>
        <p:sp>
          <p:nvSpPr>
            <p:cNvPr id="61" name="60 CuadroTexto"/>
            <p:cNvSpPr txBox="1"/>
            <p:nvPr/>
          </p:nvSpPr>
          <p:spPr>
            <a:xfrm>
              <a:off x="3779912" y="5219002"/>
              <a:ext cx="216024" cy="307777"/>
            </a:xfrm>
            <a:prstGeom prst="rect">
              <a:avLst/>
            </a:prstGeom>
            <a:noFill/>
          </p:spPr>
          <p:txBody>
            <a:bodyPr wrap="square" rtlCol="0">
              <a:spAutoFit/>
            </a:bodyPr>
            <a:lstStyle/>
            <a:p>
              <a:r>
                <a:rPr lang="es-CL" sz="1400" dirty="0" smtClean="0"/>
                <a:t>=</a:t>
              </a:r>
              <a:endParaRPr lang="es-CL" sz="1300" dirty="0"/>
            </a:p>
          </p:txBody>
        </p:sp>
        <p:sp>
          <p:nvSpPr>
            <p:cNvPr id="62" name="61 CuadroTexto"/>
            <p:cNvSpPr txBox="1"/>
            <p:nvPr/>
          </p:nvSpPr>
          <p:spPr>
            <a:xfrm>
              <a:off x="3779912" y="5580533"/>
              <a:ext cx="216024" cy="307777"/>
            </a:xfrm>
            <a:prstGeom prst="rect">
              <a:avLst/>
            </a:prstGeom>
            <a:noFill/>
          </p:spPr>
          <p:txBody>
            <a:bodyPr wrap="square" rtlCol="0">
              <a:spAutoFit/>
            </a:bodyPr>
            <a:lstStyle/>
            <a:p>
              <a:r>
                <a:rPr lang="es-CL" sz="1400" dirty="0" smtClean="0"/>
                <a:t>=</a:t>
              </a:r>
              <a:endParaRPr lang="es-CL" sz="1300" dirty="0"/>
            </a:p>
          </p:txBody>
        </p:sp>
        <p:sp>
          <p:nvSpPr>
            <p:cNvPr id="63" name="62 CuadroTexto"/>
            <p:cNvSpPr txBox="1"/>
            <p:nvPr/>
          </p:nvSpPr>
          <p:spPr>
            <a:xfrm>
              <a:off x="3779912" y="5942064"/>
              <a:ext cx="216024" cy="307777"/>
            </a:xfrm>
            <a:prstGeom prst="rect">
              <a:avLst/>
            </a:prstGeom>
            <a:noFill/>
          </p:spPr>
          <p:txBody>
            <a:bodyPr wrap="square" rtlCol="0">
              <a:spAutoFit/>
            </a:bodyPr>
            <a:lstStyle/>
            <a:p>
              <a:r>
                <a:rPr lang="es-CL" sz="1400" dirty="0" smtClean="0"/>
                <a:t>=</a:t>
              </a:r>
              <a:endParaRPr lang="es-CL" sz="1300" dirty="0"/>
            </a:p>
          </p:txBody>
        </p:sp>
        <p:sp>
          <p:nvSpPr>
            <p:cNvPr id="64" name="63 CuadroTexto"/>
            <p:cNvSpPr txBox="1"/>
            <p:nvPr/>
          </p:nvSpPr>
          <p:spPr>
            <a:xfrm>
              <a:off x="3779912" y="6303593"/>
              <a:ext cx="216024" cy="307777"/>
            </a:xfrm>
            <a:prstGeom prst="rect">
              <a:avLst/>
            </a:prstGeom>
            <a:noFill/>
          </p:spPr>
          <p:txBody>
            <a:bodyPr wrap="square" rtlCol="0">
              <a:spAutoFit/>
            </a:bodyPr>
            <a:lstStyle/>
            <a:p>
              <a:r>
                <a:rPr lang="es-CL" sz="1400" dirty="0" smtClean="0"/>
                <a:t>=</a:t>
              </a:r>
              <a:endParaRPr lang="es-CL" sz="1300" dirty="0"/>
            </a:p>
          </p:txBody>
        </p:sp>
        <p:pic>
          <p:nvPicPr>
            <p:cNvPr id="65" name="Picture 18"/>
            <p:cNvPicPr>
              <a:picLocks noChangeAspect="1" noChangeArrowheads="1"/>
            </p:cNvPicPr>
            <p:nvPr/>
          </p:nvPicPr>
          <p:blipFill>
            <a:blip r:embed="rId22" cstate="print">
              <a:extLst>
                <a:ext uri="{28A0092B-C50C-407E-A947-70E740481C1C}">
                  <a14:useLocalDpi xmlns:a14="http://schemas.microsoft.com/office/drawing/2010/main" xmlns="" val="0"/>
                </a:ext>
              </a:extLst>
            </a:blip>
            <a:srcRect/>
            <a:stretch>
              <a:fillRect/>
            </a:stretch>
          </p:blipFill>
          <p:spPr bwMode="auto">
            <a:xfrm>
              <a:off x="4142234" y="2710312"/>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6" name="Picture 20"/>
            <p:cNvPicPr>
              <a:picLocks noChangeAspect="1" noChangeArrowheads="1"/>
            </p:cNvPicPr>
            <p:nvPr/>
          </p:nvPicPr>
          <p:blipFill>
            <a:blip r:embed="rId23" cstate="print">
              <a:extLst>
                <a:ext uri="{28A0092B-C50C-407E-A947-70E740481C1C}">
                  <a14:useLocalDpi xmlns:a14="http://schemas.microsoft.com/office/drawing/2010/main" xmlns="" val="0"/>
                </a:ext>
              </a:extLst>
            </a:blip>
            <a:srcRect/>
            <a:stretch>
              <a:fillRect/>
            </a:stretch>
          </p:blipFill>
          <p:spPr bwMode="auto">
            <a:xfrm>
              <a:off x="4142234" y="3071843"/>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7" name="Picture 21"/>
            <p:cNvPicPr>
              <a:picLocks noChangeAspect="1" noChangeArrowheads="1"/>
            </p:cNvPicPr>
            <p:nvPr/>
          </p:nvPicPr>
          <p:blipFill>
            <a:blip r:embed="rId24" cstate="print">
              <a:extLst>
                <a:ext uri="{28A0092B-C50C-407E-A947-70E740481C1C}">
                  <a14:useLocalDpi xmlns:a14="http://schemas.microsoft.com/office/drawing/2010/main" xmlns="" val="0"/>
                </a:ext>
              </a:extLst>
            </a:blip>
            <a:srcRect/>
            <a:stretch>
              <a:fillRect/>
            </a:stretch>
          </p:blipFill>
          <p:spPr bwMode="auto">
            <a:xfrm>
              <a:off x="4142234" y="3430114"/>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8" name="Picture 14"/>
            <p:cNvPicPr>
              <a:picLocks noChangeAspect="1" noChangeArrowheads="1"/>
            </p:cNvPicPr>
            <p:nvPr/>
          </p:nvPicPr>
          <p:blipFill>
            <a:blip r:embed="rId25" cstate="print">
              <a:extLst>
                <a:ext uri="{28A0092B-C50C-407E-A947-70E740481C1C}">
                  <a14:useLocalDpi xmlns:a14="http://schemas.microsoft.com/office/drawing/2010/main" xmlns="" val="0"/>
                </a:ext>
              </a:extLst>
            </a:blip>
            <a:srcRect/>
            <a:stretch>
              <a:fillRect/>
            </a:stretch>
          </p:blipFill>
          <p:spPr bwMode="auto">
            <a:xfrm>
              <a:off x="4142234" y="3783891"/>
              <a:ext cx="285750" cy="285750"/>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xmlns="" val="14662476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10 Grupo"/>
          <p:cNvGrpSpPr/>
          <p:nvPr/>
        </p:nvGrpSpPr>
        <p:grpSpPr>
          <a:xfrm>
            <a:off x="1332630" y="2188258"/>
            <a:ext cx="6663160" cy="4193070"/>
            <a:chOff x="1332630" y="2132856"/>
            <a:chExt cx="6663160" cy="4193070"/>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2378496"/>
              <a:ext cx="6663160" cy="29983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5" name="Picture 4"/>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2322"/>
            <a:stretch/>
          </p:blipFill>
          <p:spPr bwMode="auto">
            <a:xfrm>
              <a:off x="1332630" y="2132856"/>
              <a:ext cx="6663160" cy="1008112"/>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332630" y="4801926"/>
              <a:ext cx="6663160" cy="1524000"/>
            </a:xfrm>
            <a:prstGeom prst="round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pic>
        <p:nvPicPr>
          <p:cNvPr id="1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32630" y="2155927"/>
            <a:ext cx="6663160" cy="644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42" name="Picture 2"/>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136722" y="2074641"/>
            <a:ext cx="388991" cy="388991"/>
          </a:xfrm>
          <a:prstGeom prst="ellipse">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3" name="42 CuadroTexto"/>
          <p:cNvSpPr txBox="1"/>
          <p:nvPr/>
        </p:nvSpPr>
        <p:spPr>
          <a:xfrm>
            <a:off x="1601686" y="2276872"/>
            <a:ext cx="6383712" cy="523220"/>
          </a:xfrm>
          <a:prstGeom prst="rect">
            <a:avLst/>
          </a:prstGeom>
          <a:noFill/>
        </p:spPr>
        <p:txBody>
          <a:bodyPr wrap="square" rtlCol="0">
            <a:spAutoFit/>
          </a:bodyPr>
          <a:lstStyle/>
          <a:p>
            <a:r>
              <a:rPr lang="en-US" sz="1400" b="1" dirty="0"/>
              <a:t>Find and write down the following concepts in the figure: Wave train, amplitude, trough, node, equilibrium line and wavelength. </a:t>
            </a:r>
            <a:endParaRPr lang="en-US" sz="1400" b="1" dirty="0" smtClean="0"/>
          </a:p>
        </p:txBody>
      </p:sp>
      <p:sp>
        <p:nvSpPr>
          <p:cNvPr id="44" name="43 CuadroTexto"/>
          <p:cNvSpPr txBox="1"/>
          <p:nvPr/>
        </p:nvSpPr>
        <p:spPr>
          <a:xfrm>
            <a:off x="1601686" y="5426640"/>
            <a:ext cx="6282682" cy="738664"/>
          </a:xfrm>
          <a:prstGeom prst="rect">
            <a:avLst/>
          </a:prstGeom>
          <a:noFill/>
        </p:spPr>
        <p:txBody>
          <a:bodyPr wrap="square" rtlCol="0">
            <a:spAutoFit/>
          </a:bodyPr>
          <a:lstStyle/>
          <a:p>
            <a:r>
              <a:rPr lang="en-US" sz="1400" dirty="0"/>
              <a:t>Students should label the figure characterizing the wave with the concepts they have learned during the class. They should obtain an image similar to the one presented in the theoretical background. </a:t>
            </a:r>
            <a:endParaRPr lang="es-CL" sz="1300" dirty="0"/>
          </a:p>
        </p:txBody>
      </p:sp>
      <p:pic>
        <p:nvPicPr>
          <p:cNvPr id="19458" name="Picture 2"/>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987824" y="2924944"/>
            <a:ext cx="3096443" cy="2487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6359954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1649995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8" name="17 CuadroTexto"/>
          <p:cNvSpPr txBox="1"/>
          <p:nvPr/>
        </p:nvSpPr>
        <p:spPr>
          <a:xfrm>
            <a:off x="1555626" y="2401724"/>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341312" y="3152936"/>
            <a:ext cx="6665153" cy="453624"/>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1127001" y="3010750"/>
            <a:ext cx="428625" cy="438150"/>
          </a:xfrm>
          <a:prstGeom prst="ellipse">
            <a:avLst/>
          </a:prstGeom>
        </p:spPr>
      </p:pic>
      <p:sp>
        <p:nvSpPr>
          <p:cNvPr id="21" name="20 CuadroTexto"/>
          <p:cNvSpPr txBox="1"/>
          <p:nvPr/>
        </p:nvSpPr>
        <p:spPr>
          <a:xfrm>
            <a:off x="1567011" y="3212976"/>
            <a:ext cx="3216073" cy="307777"/>
          </a:xfrm>
          <a:prstGeom prst="rect">
            <a:avLst/>
          </a:prstGeom>
          <a:noFill/>
        </p:spPr>
        <p:txBody>
          <a:bodyPr wrap="none" rtlCol="0">
            <a:spAutoFit/>
          </a:bodyPr>
          <a:lstStyle/>
          <a:p>
            <a:r>
              <a:rPr lang="en-US" sz="1400" b="1" dirty="0"/>
              <a:t>How do waves interact with each other? </a:t>
            </a:r>
            <a:endParaRPr lang="es-CL" sz="1400" b="1" dirty="0"/>
          </a:p>
        </p:txBody>
      </p:sp>
      <p:sp>
        <p:nvSpPr>
          <p:cNvPr id="14"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8852858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8 Imagen"/>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5991720" cy="2246769"/>
          </a:xfrm>
          <a:prstGeom prst="rect">
            <a:avLst/>
          </a:prstGeom>
          <a:noFill/>
        </p:spPr>
        <p:txBody>
          <a:bodyPr wrap="square" rtlCol="0">
            <a:spAutoFit/>
          </a:bodyPr>
          <a:lstStyle/>
          <a:p>
            <a:r>
              <a:rPr lang="en-US" sz="1400" dirty="0"/>
              <a:t>A </a:t>
            </a:r>
            <a:r>
              <a:rPr lang="en-US" sz="1400" b="1" dirty="0"/>
              <a:t>wave </a:t>
            </a:r>
            <a:r>
              <a:rPr lang="en-US" sz="1400" dirty="0"/>
              <a:t>can be defined as a disturbance or variation that propagates through matters. Waves can be classified depending on the medium and on the direction they travel. </a:t>
            </a:r>
            <a:endParaRPr lang="en-US" sz="1400" dirty="0" smtClean="0"/>
          </a:p>
          <a:p>
            <a:endParaRPr lang="en-US" sz="1400" dirty="0"/>
          </a:p>
          <a:p>
            <a:r>
              <a:rPr lang="en-US" sz="1400" dirty="0"/>
              <a:t>According to the medium of propagation, waves can be classified into two groups: Mechanical waves and electromagnetic waves. </a:t>
            </a:r>
            <a:r>
              <a:rPr lang="en-US" sz="1400" b="1" dirty="0"/>
              <a:t>Mechanical waves </a:t>
            </a:r>
            <a:r>
              <a:rPr lang="en-US" sz="1400" dirty="0"/>
              <a:t>are the ones that require a medium to propagate. For example, sound waves travel through the air or some other material. On the other hand, </a:t>
            </a:r>
            <a:r>
              <a:rPr lang="en-US" sz="1400" b="1" dirty="0"/>
              <a:t>electromagnetic waves, </a:t>
            </a:r>
            <a:r>
              <a:rPr lang="en-US" sz="1400" dirty="0"/>
              <a:t>like light waves, don’t need a medium to propagate, because they may travel through a vacuum (i.e., empty space).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5" name="1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17629858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73744" y="3645024"/>
            <a:ext cx="4558496" cy="29646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1384995"/>
          </a:xfrm>
          <a:prstGeom prst="rect">
            <a:avLst/>
          </a:prstGeom>
          <a:noFill/>
          <a:ln>
            <a:noFill/>
          </a:ln>
        </p:spPr>
        <p:txBody>
          <a:bodyPr wrap="square" rtlCol="0">
            <a:spAutoFit/>
          </a:bodyPr>
          <a:lstStyle/>
          <a:p>
            <a:r>
              <a:rPr lang="en-US" sz="1400" dirty="0"/>
              <a:t>Waves can be categorized into two groups depending on the direction of their propagation in space: </a:t>
            </a:r>
            <a:r>
              <a:rPr lang="en-US" sz="1400" b="1" dirty="0"/>
              <a:t>Longitudinal waves </a:t>
            </a:r>
            <a:r>
              <a:rPr lang="en-US" sz="1400" dirty="0"/>
              <a:t>and </a:t>
            </a:r>
            <a:r>
              <a:rPr lang="en-US" sz="1400" b="1" dirty="0"/>
              <a:t>transverse waves</a:t>
            </a:r>
            <a:r>
              <a:rPr lang="en-US" sz="1400" dirty="0"/>
              <a:t>. In longitudinal waves the particles of the medium oscillate in a direction parallel to that of the wave’s movement. In a transverse wave the oscillation moves in a direction perpendicular to that of the wave’s movement. </a:t>
            </a:r>
          </a:p>
          <a:p>
            <a:r>
              <a:rPr lang="es-CL" sz="1400" dirty="0"/>
              <a:t>Longitudinal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41309160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4185761"/>
          </a:xfrm>
          <a:prstGeom prst="rect">
            <a:avLst/>
          </a:prstGeom>
          <a:noFill/>
          <a:ln>
            <a:noFill/>
          </a:ln>
        </p:spPr>
        <p:txBody>
          <a:bodyPr wrap="square" rtlCol="0">
            <a:spAutoFit/>
          </a:bodyPr>
          <a:lstStyle/>
          <a:p>
            <a:r>
              <a:rPr lang="en-US" sz="1400" dirty="0"/>
              <a:t>Below are key scientific terms that relate to waves: </a:t>
            </a:r>
            <a:endParaRPr lang="en-US" sz="1400" dirty="0" smtClean="0"/>
          </a:p>
          <a:p>
            <a:endParaRPr lang="en-US" sz="1400" dirty="0"/>
          </a:p>
          <a:p>
            <a:r>
              <a:rPr lang="en-US" sz="1400" b="1" dirty="0"/>
              <a:t>Wave train (or wave packet): </a:t>
            </a:r>
            <a:r>
              <a:rPr lang="en-US" sz="1400" dirty="0"/>
              <a:t>Series of waves travelling in the same direction and spaced at regular intervals, like a wagon train. </a:t>
            </a:r>
            <a:endParaRPr lang="en-US" sz="1400" dirty="0" smtClean="0"/>
          </a:p>
          <a:p>
            <a:endParaRPr lang="en-US" sz="1400" dirty="0"/>
          </a:p>
          <a:p>
            <a:r>
              <a:rPr lang="en-US" sz="1400" b="1" dirty="0"/>
              <a:t>Node: </a:t>
            </a:r>
            <a:r>
              <a:rPr lang="en-US" sz="1400" dirty="0"/>
              <a:t>Region where the disturbance of the wave is almost zero (point of minimum vibration). </a:t>
            </a:r>
            <a:endParaRPr lang="en-US" sz="1400" dirty="0" smtClean="0"/>
          </a:p>
          <a:p>
            <a:endParaRPr lang="en-US" sz="1400" dirty="0"/>
          </a:p>
          <a:p>
            <a:r>
              <a:rPr lang="en-US" sz="1400" b="1" dirty="0"/>
              <a:t>Amplitude (A): </a:t>
            </a:r>
            <a:r>
              <a:rPr lang="en-US" sz="1400" dirty="0"/>
              <a:t>Usually this term refers simply to the maximum positive displacement from the rest position. </a:t>
            </a:r>
            <a:endParaRPr lang="en-US" sz="1400" dirty="0" smtClean="0"/>
          </a:p>
          <a:p>
            <a:endParaRPr lang="en-US" sz="1400" dirty="0"/>
          </a:p>
          <a:p>
            <a:r>
              <a:rPr lang="en-US" sz="1400" b="1" dirty="0"/>
              <a:t>Crest: </a:t>
            </a:r>
            <a:r>
              <a:rPr lang="en-US" sz="1400" dirty="0"/>
              <a:t>Point of the wave that exhibits the maximum amount of positive or upward displacement from the equilibrium position. </a:t>
            </a:r>
            <a:endParaRPr lang="en-US" sz="1400" dirty="0" smtClean="0"/>
          </a:p>
          <a:p>
            <a:endParaRPr lang="en-US" sz="1400" dirty="0"/>
          </a:p>
          <a:p>
            <a:r>
              <a:rPr lang="en-US" sz="1400" b="1" dirty="0"/>
              <a:t>Trough: </a:t>
            </a:r>
            <a:r>
              <a:rPr lang="en-US" sz="1400" dirty="0"/>
              <a:t>Point of the wave that exhibits the maximum amount of negative or downward displacement from the rest position. </a:t>
            </a:r>
            <a:endParaRPr lang="en-US" sz="1400" dirty="0" smtClean="0"/>
          </a:p>
          <a:p>
            <a:endParaRPr lang="en-US" sz="1400" dirty="0"/>
          </a:p>
          <a:p>
            <a:r>
              <a:rPr lang="en-US" sz="1400" b="1" dirty="0"/>
              <a:t>Period (T): </a:t>
            </a:r>
            <a:r>
              <a:rPr lang="en-US" sz="1400" dirty="0"/>
              <a:t>Time it takes for a wave to complete a single cycle, measured in unit seconds.</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spTree>
    <p:extLst>
      <p:ext uri="{BB962C8B-B14F-4D97-AF65-F5344CB8AC3E}">
        <p14:creationId xmlns:p14="http://schemas.microsoft.com/office/powerpoint/2010/main" xmlns="" val="20673798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2508379"/>
          </a:xfrm>
          <a:prstGeom prst="rect">
            <a:avLst/>
          </a:prstGeom>
          <a:noFill/>
          <a:ln>
            <a:noFill/>
          </a:ln>
        </p:spPr>
        <p:txBody>
          <a:bodyPr wrap="square" rtlCol="0">
            <a:spAutoFit/>
          </a:bodyPr>
          <a:lstStyle/>
          <a:p>
            <a:r>
              <a:rPr lang="en-US" sz="1400" b="1" dirty="0"/>
              <a:t>Frequency (f): </a:t>
            </a:r>
            <a:r>
              <a:rPr lang="en-US" sz="1400" dirty="0"/>
              <a:t>Equal to the reciprocal of the period, frequency refers to how many waves are made per time interval (usually per second) and measured in unit Hertz (Hz). </a:t>
            </a:r>
            <a:endParaRPr lang="en-US" sz="1400" dirty="0" smtClean="0"/>
          </a:p>
          <a:p>
            <a:endParaRPr lang="en-US" sz="1400" dirty="0"/>
          </a:p>
          <a:p>
            <a:r>
              <a:rPr lang="en-US" sz="1400" b="1" dirty="0"/>
              <a:t>Wave length </a:t>
            </a:r>
            <a:r>
              <a:rPr lang="en-US" sz="1400" b="1" dirty="0" smtClean="0"/>
              <a:t>(    ): </a:t>
            </a:r>
            <a:r>
              <a:rPr lang="en-US" sz="1400" dirty="0"/>
              <a:t>Distance between any two adjacent corresponding points on the wave train. </a:t>
            </a:r>
            <a:endParaRPr lang="en-US" sz="1400" dirty="0" smtClean="0"/>
          </a:p>
          <a:p>
            <a:endParaRPr lang="en-US" sz="1400" dirty="0"/>
          </a:p>
          <a:p>
            <a:r>
              <a:rPr lang="en-US" sz="1400" b="1" dirty="0"/>
              <a:t>Speed of a wave (v): </a:t>
            </a:r>
            <a:r>
              <a:rPr lang="en-US" sz="1400" dirty="0"/>
              <a:t>Distance ( </a:t>
            </a:r>
            <a:r>
              <a:rPr lang="en-US" sz="1400" dirty="0" smtClean="0"/>
              <a:t>   ) </a:t>
            </a:r>
            <a:r>
              <a:rPr lang="en-US" sz="1400" dirty="0"/>
              <a:t>traveled by a given point on the wave in a given interval of time (T). </a:t>
            </a:r>
            <a:endParaRPr lang="en-US" sz="1400" dirty="0" smtClean="0"/>
          </a:p>
          <a:p>
            <a:endParaRPr lang="en-US" sz="1400" dirty="0"/>
          </a:p>
          <a:p>
            <a:r>
              <a:rPr lang="es-CL" sz="1400" dirty="0"/>
              <a:t>In </a:t>
            </a:r>
            <a:r>
              <a:rPr lang="es-CL" sz="1400" dirty="0" err="1"/>
              <a:t>equation</a:t>
            </a:r>
            <a:r>
              <a:rPr lang="es-CL" sz="1400" dirty="0"/>
              <a:t> </a:t>
            </a:r>
            <a:r>
              <a:rPr lang="es-CL" sz="1400" dirty="0" err="1"/>
              <a:t>form</a:t>
            </a:r>
            <a:r>
              <a:rPr lang="es-CL" sz="1400" dirty="0"/>
              <a:t>: </a:t>
            </a: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275856" y="4663282"/>
            <a:ext cx="954088" cy="5572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0788" r="12622" b="61709"/>
          <a:stretch/>
        </p:blipFill>
        <p:spPr bwMode="auto">
          <a:xfrm>
            <a:off x="2699792" y="3211398"/>
            <a:ext cx="108012" cy="145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70788" r="12622" b="61709"/>
          <a:stretch/>
        </p:blipFill>
        <p:spPr bwMode="auto">
          <a:xfrm>
            <a:off x="3923928" y="3859470"/>
            <a:ext cx="108012" cy="14559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197533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260029"/>
            <a:ext cx="6313686" cy="523220"/>
          </a:xfrm>
          <a:prstGeom prst="rect">
            <a:avLst/>
          </a:prstGeom>
          <a:noFill/>
          <a:ln>
            <a:noFill/>
          </a:ln>
        </p:spPr>
        <p:txBody>
          <a:bodyPr wrap="square" rtlCol="0">
            <a:spAutoFit/>
          </a:bodyPr>
          <a:lstStyle/>
          <a:p>
            <a:r>
              <a:rPr lang="en-US" sz="1400" dirty="0"/>
              <a:t>If you remember that period and frequency are reciprocal to each other, you can easily obtain the following expression: </a:t>
            </a:r>
            <a:endParaRPr lang="es-CL" sz="1400" dirty="0"/>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smtClean="0">
                <a:solidFill>
                  <a:schemeClr val="bg1"/>
                </a:solidFill>
              </a:rPr>
              <a:t>Waves</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Recording sound waves and sound wave interference</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475656" y="2898048"/>
            <a:ext cx="6465407" cy="33392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7322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1984</TotalTime>
  <Words>2884</Words>
  <Application>Microsoft Office PowerPoint</Application>
  <PresentationFormat>On-screen Show (4:3)</PresentationFormat>
  <Paragraphs>302</Paragraphs>
  <Slides>35</Slides>
  <Notes>2</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Tema de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rebecca</cp:lastModifiedBy>
  <cp:revision>202</cp:revision>
  <dcterms:created xsi:type="dcterms:W3CDTF">2012-09-11T15:34:37Z</dcterms:created>
  <dcterms:modified xsi:type="dcterms:W3CDTF">2013-02-16T09:05:51Z</dcterms:modified>
</cp:coreProperties>
</file>