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ppt/tags/tag23.xml" ContentType="application/vnd.openxmlformats-officedocument.presentationml.tags+xml"/>
  <Override PartName="/ppt/notesSlides/notesSlide25.xml" ContentType="application/vnd.openxmlformats-officedocument.presentationml.notesSlide+xml"/>
  <Override PartName="/ppt/tags/tag24.xml" ContentType="application/vnd.openxmlformats-officedocument.presentationml.tags+xml"/>
  <Override PartName="/ppt/notesSlides/notesSlide26.xml" ContentType="application/vnd.openxmlformats-officedocument.presentationml.notesSlide+xml"/>
  <Override PartName="/ppt/tags/tag25.xml" ContentType="application/vnd.openxmlformats-officedocument.presentationml.tags+xml"/>
  <Override PartName="/ppt/notesSlides/notesSlide27.xml" ContentType="application/vnd.openxmlformats-officedocument.presentationml.notesSlide+xml"/>
  <Override PartName="/ppt/tags/tag26.xml" ContentType="application/vnd.openxmlformats-officedocument.presentationml.tags+xml"/>
  <Override PartName="/ppt/notesSlides/notesSlide28.xml" ContentType="application/vnd.openxmlformats-officedocument.presentationml.notesSlide+xml"/>
  <Override PartName="/ppt/tags/tag27.xml" ContentType="application/vnd.openxmlformats-officedocument.presentationml.tags+xml"/>
  <Override PartName="/ppt/notesSlides/notesSlide29.xml" ContentType="application/vnd.openxmlformats-officedocument.presentationml.notesSlide+xml"/>
  <Override PartName="/ppt/tags/tag28.xml" ContentType="application/vnd.openxmlformats-officedocument.presentationml.tags+xml"/>
  <Override PartName="/ppt/notesSlides/notesSlide30.xml" ContentType="application/vnd.openxmlformats-officedocument.presentationml.notesSlide+xml"/>
  <Override PartName="/ppt/tags/tag2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35.xml" ContentType="application/vnd.openxmlformats-officedocument.presentationml.notesSlide+xml"/>
  <Override PartName="/ppt/tags/tag34.xml" ContentType="application/vnd.openxmlformats-officedocument.presentationml.tags+xml"/>
  <Override PartName="/ppt/notesSlides/notesSlide3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48.xml" ContentType="application/vnd.openxmlformats-officedocument.presentationml.notesSlide+xml"/>
  <Override PartName="/ppt/tags/tag51.xml" ContentType="application/vnd.openxmlformats-officedocument.presentationml.tags+xml"/>
  <Override PartName="/ppt/notesSlides/notesSlide49.xml" ContentType="application/vnd.openxmlformats-officedocument.presentationml.notesSlide+xml"/>
  <Override PartName="/ppt/tags/tag52.xml" ContentType="application/vnd.openxmlformats-officedocument.presentationml.tags+xml"/>
  <Override PartName="/ppt/notesSlides/notesSlide50.xml" ContentType="application/vnd.openxmlformats-officedocument.presentationml.notesSlide+xml"/>
  <Override PartName="/ppt/tags/tag53.xml" ContentType="application/vnd.openxmlformats-officedocument.presentationml.tags+xml"/>
  <Override PartName="/ppt/notesSlides/notesSlide51.xml" ContentType="application/vnd.openxmlformats-officedocument.presentationml.notesSlide+xml"/>
  <Override PartName="/ppt/tags/tag54.xml" ContentType="application/vnd.openxmlformats-officedocument.presentationml.tags+xml"/>
  <Override PartName="/ppt/notesSlides/notesSlide52.xml" ContentType="application/vnd.openxmlformats-officedocument.presentationml.notesSlide+xml"/>
  <Override PartName="/ppt/tags/tag55.xml" ContentType="application/vnd.openxmlformats-officedocument.presentationml.tags+xml"/>
  <Override PartName="/ppt/notesSlides/notesSlide53.xml" ContentType="application/vnd.openxmlformats-officedocument.presentationml.notesSlide+xml"/>
  <Override PartName="/ppt/tags/tag56.xml" ContentType="application/vnd.openxmlformats-officedocument.presentationml.tags+xml"/>
  <Override PartName="/ppt/notesSlides/notesSlide54.xml" ContentType="application/vnd.openxmlformats-officedocument.presentationml.notesSlide+xml"/>
  <Override PartName="/ppt/tags/tag57.xml" ContentType="application/vnd.openxmlformats-officedocument.presentationml.tags+xml"/>
  <Override PartName="/ppt/notesSlides/notesSlide55.xml" ContentType="application/vnd.openxmlformats-officedocument.presentationml.notesSlide+xml"/>
  <Override PartName="/ppt/tags/tag58.xml" ContentType="application/vnd.openxmlformats-officedocument.presentationml.tags+xml"/>
  <Override PartName="/ppt/notesSlides/notesSlide56.xml" ContentType="application/vnd.openxmlformats-officedocument.presentationml.notesSlide+xml"/>
  <Override PartName="/ppt/tags/tag59.xml" ContentType="application/vnd.openxmlformats-officedocument.presentationml.tags+xml"/>
  <Override PartName="/ppt/notesSlides/notesSlide57.xml" ContentType="application/vnd.openxmlformats-officedocument.presentationml.notesSlide+xml"/>
  <Override PartName="/ppt/tags/tag60.xml" ContentType="application/vnd.openxmlformats-officedocument.presentationml.tags+xml"/>
  <Override PartName="/ppt/notesSlides/notesSlide58.xml" ContentType="application/vnd.openxmlformats-officedocument.presentationml.notesSlide+xml"/>
  <Override PartName="/ppt/tags/tag61.xml" ContentType="application/vnd.openxmlformats-officedocument.presentationml.tags+xml"/>
  <Override PartName="/ppt/notesSlides/notesSlide59.xml" ContentType="application/vnd.openxmlformats-officedocument.presentationml.notesSlide+xml"/>
  <Override PartName="/ppt/tags/tag62.xml" ContentType="application/vnd.openxmlformats-officedocument.presentationml.tags+xml"/>
  <Override PartName="/ppt/notesSlides/notesSlide60.xml" ContentType="application/vnd.openxmlformats-officedocument.presentationml.notesSlide+xml"/>
  <Override PartName="/ppt/tags/tag63.xml" ContentType="application/vnd.openxmlformats-officedocument.presentationml.tags+xml"/>
  <Override PartName="/ppt/notesSlides/notesSlide61.xml" ContentType="application/vnd.openxmlformats-officedocument.presentationml.notesSlide+xml"/>
  <Override PartName="/ppt/tags/tag64.xml" ContentType="application/vnd.openxmlformats-officedocument.presentationml.tags+xml"/>
  <Override PartName="/ppt/notesSlides/notesSlide62.xml" ContentType="application/vnd.openxmlformats-officedocument.presentationml.notesSlide+xml"/>
  <Override PartName="/ppt/tags/tag65.xml" ContentType="application/vnd.openxmlformats-officedocument.presentationml.tags+xml"/>
  <Override PartName="/ppt/notesSlides/notesSlide63.xml" ContentType="application/vnd.openxmlformats-officedocument.presentationml.notesSlide+xml"/>
  <Override PartName="/ppt/tags/tag66.xml" ContentType="application/vnd.openxmlformats-officedocument.presentationml.tags+xml"/>
  <Override PartName="/ppt/notesSlides/notesSlide64.xml" ContentType="application/vnd.openxmlformats-officedocument.presentationml.notesSlide+xml"/>
  <Override PartName="/ppt/tags/tag67.xml" ContentType="application/vnd.openxmlformats-officedocument.presentationml.tags+xml"/>
  <Override PartName="/ppt/notesSlides/notesSlide65.xml" ContentType="application/vnd.openxmlformats-officedocument.presentationml.notesSlide+xml"/>
  <Override PartName="/ppt/tags/tag68.xml" ContentType="application/vnd.openxmlformats-officedocument.presentationml.tags+xml"/>
  <Override PartName="/ppt/notesSlides/notesSlide66.xml" ContentType="application/vnd.openxmlformats-officedocument.presentationml.notesSlide+xml"/>
  <Override PartName="/ppt/tags/tag69.xml" ContentType="application/vnd.openxmlformats-officedocument.presentationml.tags+xml"/>
  <Override PartName="/ppt/notesSlides/notesSlide67.xml" ContentType="application/vnd.openxmlformats-officedocument.presentationml.notesSlide+xml"/>
  <Override PartName="/ppt/tags/tag70.xml" ContentType="application/vnd.openxmlformats-officedocument.presentationml.tags+xml"/>
  <Override PartName="/ppt/notesSlides/notesSlide68.xml" ContentType="application/vnd.openxmlformats-officedocument.presentationml.notesSlide+xml"/>
  <Override PartName="/ppt/tags/tag71.xml" ContentType="application/vnd.openxmlformats-officedocument.presentationml.tags+xml"/>
  <Override PartName="/ppt/notesSlides/notesSlide69.xml" ContentType="application/vnd.openxmlformats-officedocument.presentationml.notesSlide+xml"/>
  <Override PartName="/ppt/tags/tag72.xml" ContentType="application/vnd.openxmlformats-officedocument.presentationml.tags+xml"/>
  <Override PartName="/ppt/notesSlides/notesSlide70.xml" ContentType="application/vnd.openxmlformats-officedocument.presentationml.notesSlide+xml"/>
  <Override PartName="/ppt/tags/tag73.xml" ContentType="application/vnd.openxmlformats-officedocument.presentationml.tags+xml"/>
  <Override PartName="/ppt/notesSlides/notesSlide71.xml" ContentType="application/vnd.openxmlformats-officedocument.presentationml.notesSlide+xml"/>
  <Override PartName="/ppt/tags/tag74.xml" ContentType="application/vnd.openxmlformats-officedocument.presentationml.tags+xml"/>
  <Override PartName="/ppt/notesSlides/notesSlide72.xml" ContentType="application/vnd.openxmlformats-officedocument.presentationml.notesSlide+xml"/>
  <Override PartName="/ppt/tags/tag75.xml" ContentType="application/vnd.openxmlformats-officedocument.presentationml.tags+xml"/>
  <Override PartName="/ppt/notesSlides/notesSlide73.xml" ContentType="application/vnd.openxmlformats-officedocument.presentationml.notesSlide+xml"/>
  <Override PartName="/ppt/tags/tag76.xml" ContentType="application/vnd.openxmlformats-officedocument.presentationml.tags+xml"/>
  <Override PartName="/ppt/notesSlides/notesSlide74.xml" ContentType="application/vnd.openxmlformats-officedocument.presentationml.notesSlide+xml"/>
  <Override PartName="/ppt/tags/tag77.xml" ContentType="application/vnd.openxmlformats-officedocument.presentationml.tags+xml"/>
  <Override PartName="/ppt/notesSlides/notesSlide75.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76.xml" ContentType="application/vnd.openxmlformats-officedocument.presentationml.notesSlide+xml"/>
  <Override PartName="/ppt/tags/tag88.xml" ContentType="application/vnd.openxmlformats-officedocument.presentationml.tags+xml"/>
  <Override PartName="/ppt/notesSlides/notesSlide77.xml" ContentType="application/vnd.openxmlformats-officedocument.presentationml.notesSlide+xml"/>
  <Override PartName="/ppt/tags/tag89.xml" ContentType="application/vnd.openxmlformats-officedocument.presentationml.tags+xml"/>
  <Override PartName="/ppt/notesSlides/notesSlide78.xml" ContentType="application/vnd.openxmlformats-officedocument.presentationml.notesSlide+xml"/>
  <Override PartName="/ppt/tags/tag90.xml" ContentType="application/vnd.openxmlformats-officedocument.presentationml.tags+xml"/>
  <Override PartName="/ppt/notesSlides/notesSlide79.xml" ContentType="application/vnd.openxmlformats-officedocument.presentationml.notesSlide+xml"/>
  <Override PartName="/ppt/tags/tag91.xml" ContentType="application/vnd.openxmlformats-officedocument.presentationml.tags+xml"/>
  <Override PartName="/ppt/notesSlides/notesSlide80.xml" ContentType="application/vnd.openxmlformats-officedocument.presentationml.notesSlide+xml"/>
  <Override PartName="/ppt/tags/tag92.xml" ContentType="application/vnd.openxmlformats-officedocument.presentationml.tags+xml"/>
  <Override PartName="/ppt/notesSlides/notesSlide81.xml" ContentType="application/vnd.openxmlformats-officedocument.presentationml.notesSlide+xml"/>
  <Override PartName="/ppt/tags/tag93.xml" ContentType="application/vnd.openxmlformats-officedocument.presentationml.tags+xml"/>
  <Override PartName="/ppt/notesSlides/notesSlide82.xml" ContentType="application/vnd.openxmlformats-officedocument.presentationml.notesSlide+xml"/>
  <Override PartName="/ppt/tags/tag94.xml" ContentType="application/vnd.openxmlformats-officedocument.presentationml.tags+xml"/>
  <Override PartName="/ppt/notesSlides/notesSlide83.xml" ContentType="application/vnd.openxmlformats-officedocument.presentationml.notesSlide+xml"/>
  <Override PartName="/ppt/tags/tag95.xml" ContentType="application/vnd.openxmlformats-officedocument.presentationml.tags+xml"/>
  <Override PartName="/ppt/notesSlides/notesSlide84.xml" ContentType="application/vnd.openxmlformats-officedocument.presentationml.notesSlide+xml"/>
  <Override PartName="/ppt/tags/tag96.xml" ContentType="application/vnd.openxmlformats-officedocument.presentationml.tags+xml"/>
  <Override PartName="/ppt/notesSlides/notesSlide85.xml" ContentType="application/vnd.openxmlformats-officedocument.presentationml.notesSlide+xml"/>
  <Override PartName="/ppt/tags/tag97.xml" ContentType="application/vnd.openxmlformats-officedocument.presentationml.tags+xml"/>
  <Override PartName="/ppt/notesSlides/notesSlide86.xml" ContentType="application/vnd.openxmlformats-officedocument.presentationml.notesSlide+xml"/>
  <Override PartName="/ppt/tags/tag98.xml" ContentType="application/vnd.openxmlformats-officedocument.presentationml.tags+xml"/>
  <Override PartName="/ppt/notesSlides/notesSlide87.xml" ContentType="application/vnd.openxmlformats-officedocument.presentationml.notesSlide+xml"/>
  <Override PartName="/ppt/tags/tag99.xml" ContentType="application/vnd.openxmlformats-officedocument.presentationml.tags+xml"/>
  <Override PartName="/ppt/notesSlides/notesSlide88.xml" ContentType="application/vnd.openxmlformats-officedocument.presentationml.notesSlide+xml"/>
  <Override PartName="/ppt/tags/tag100.xml" ContentType="application/vnd.openxmlformats-officedocument.presentationml.tags+xml"/>
  <Override PartName="/ppt/notesSlides/notesSlide89.xml" ContentType="application/vnd.openxmlformats-officedocument.presentationml.notesSlide+xml"/>
  <Override PartName="/ppt/tags/tag101.xml" ContentType="application/vnd.openxmlformats-officedocument.presentationml.tags+xml"/>
  <Override PartName="/ppt/notesSlides/notesSlide90.xml" ContentType="application/vnd.openxmlformats-officedocument.presentationml.notesSlide+xml"/>
  <Override PartName="/ppt/tags/tag102.xml" ContentType="application/vnd.openxmlformats-officedocument.presentationml.tags+xml"/>
  <Override PartName="/ppt/notesSlides/notesSlide91.xml" ContentType="application/vnd.openxmlformats-officedocument.presentationml.notesSlide+xml"/>
  <Override PartName="/ppt/tags/tag103.xml" ContentType="application/vnd.openxmlformats-officedocument.presentationml.tags+xml"/>
  <Override PartName="/ppt/notesSlides/notesSlide92.xml" ContentType="application/vnd.openxmlformats-officedocument.presentationml.notesSlide+xml"/>
  <Override PartName="/ppt/tags/tag104.xml" ContentType="application/vnd.openxmlformats-officedocument.presentationml.tags+xml"/>
  <Override PartName="/ppt/notesSlides/notesSlide93.xml" ContentType="application/vnd.openxmlformats-officedocument.presentationml.notesSlide+xml"/>
  <Override PartName="/ppt/tags/tag105.xml" ContentType="application/vnd.openxmlformats-officedocument.presentationml.tags+xml"/>
  <Override PartName="/ppt/notesSlides/notesSlide94.xml" ContentType="application/vnd.openxmlformats-officedocument.presentationml.notesSlide+xml"/>
  <Override PartName="/ppt/tags/tag106.xml" ContentType="application/vnd.openxmlformats-officedocument.presentationml.tags+xml"/>
  <Override PartName="/ppt/notesSlides/notesSlide95.xml" ContentType="application/vnd.openxmlformats-officedocument.presentationml.notesSlide+xml"/>
  <Override PartName="/ppt/tags/tag107.xml" ContentType="application/vnd.openxmlformats-officedocument.presentationml.tags+xml"/>
  <Override PartName="/ppt/notesSlides/notesSlide96.xml" ContentType="application/vnd.openxmlformats-officedocument.presentationml.notesSlide+xml"/>
  <Override PartName="/ppt/tags/tag108.xml" ContentType="application/vnd.openxmlformats-officedocument.presentationml.tags+xml"/>
  <Override PartName="/ppt/notesSlides/notesSlide97.xml" ContentType="application/vnd.openxmlformats-officedocument.presentationml.notesSlide+xml"/>
  <Override PartName="/ppt/tags/tag109.xml" ContentType="application/vnd.openxmlformats-officedocument.presentationml.tags+xml"/>
  <Override PartName="/ppt/notesSlides/notesSlide98.xml" ContentType="application/vnd.openxmlformats-officedocument.presentationml.notesSlide+xml"/>
  <Override PartName="/ppt/tags/tag110.xml" ContentType="application/vnd.openxmlformats-officedocument.presentationml.tags+xml"/>
  <Override PartName="/ppt/notesSlides/notesSlide99.xml" ContentType="application/vnd.openxmlformats-officedocument.presentationml.notesSlide+xml"/>
  <Override PartName="/ppt/tags/tag111.xml" ContentType="application/vnd.openxmlformats-officedocument.presentationml.tags+xml"/>
  <Override PartName="/ppt/notesSlides/notesSlide100.xml" ContentType="application/vnd.openxmlformats-officedocument.presentationml.notesSlide+xml"/>
  <Override PartName="/ppt/tags/tag112.xml" ContentType="application/vnd.openxmlformats-officedocument.presentationml.tags+xml"/>
  <Override PartName="/ppt/notesSlides/notesSlide101.xml" ContentType="application/vnd.openxmlformats-officedocument.presentationml.notesSlide+xml"/>
  <Override PartName="/ppt/tags/tag113.xml" ContentType="application/vnd.openxmlformats-officedocument.presentationml.tags+xml"/>
  <Override PartName="/ppt/notesSlides/notesSlide102.xml" ContentType="application/vnd.openxmlformats-officedocument.presentationml.notesSlide+xml"/>
  <Override PartName="/ppt/tags/tag114.xml" ContentType="application/vnd.openxmlformats-officedocument.presentationml.tags+xml"/>
  <Override PartName="/ppt/notesSlides/notesSlide103.xml" ContentType="application/vnd.openxmlformats-officedocument.presentationml.notesSlide+xml"/>
  <Override PartName="/ppt/tags/tag115.xml" ContentType="application/vnd.openxmlformats-officedocument.presentationml.tags+xml"/>
  <Override PartName="/ppt/notesSlides/notesSlide104.xml" ContentType="application/vnd.openxmlformats-officedocument.presentationml.notesSlide+xml"/>
  <Override PartName="/ppt/tags/tag116.xml" ContentType="application/vnd.openxmlformats-officedocument.presentationml.tags+xml"/>
  <Override PartName="/ppt/notesSlides/notesSlide105.xml" ContentType="application/vnd.openxmlformats-officedocument.presentationml.notesSlide+xml"/>
  <Override PartName="/ppt/tags/tag117.xml" ContentType="application/vnd.openxmlformats-officedocument.presentationml.tags+xml"/>
  <Override PartName="/ppt/notesSlides/notesSlide106.xml" ContentType="application/vnd.openxmlformats-officedocument.presentationml.notesSlide+xml"/>
  <Override PartName="/ppt/tags/tag118.xml" ContentType="application/vnd.openxmlformats-officedocument.presentationml.tags+xml"/>
  <Override PartName="/ppt/notesSlides/notesSlide107.xml" ContentType="application/vnd.openxmlformats-officedocument.presentationml.notesSlide+xml"/>
  <Override PartName="/ppt/tags/tag119.xml" ContentType="application/vnd.openxmlformats-officedocument.presentationml.tags+xml"/>
  <Override PartName="/ppt/notesSlides/notesSlide108.xml" ContentType="application/vnd.openxmlformats-officedocument.presentationml.notesSlide+xml"/>
  <Override PartName="/ppt/tags/tag120.xml" ContentType="application/vnd.openxmlformats-officedocument.presentationml.tags+xml"/>
  <Override PartName="/ppt/notesSlides/notesSlide109.xml" ContentType="application/vnd.openxmlformats-officedocument.presentationml.notesSlide+xml"/>
  <Override PartName="/ppt/tags/tag121.xml" ContentType="application/vnd.openxmlformats-officedocument.presentationml.tags+xml"/>
  <Override PartName="/ppt/notesSlides/notesSlide110.xml" ContentType="application/vnd.openxmlformats-officedocument.presentationml.notesSlide+xml"/>
  <Override PartName="/ppt/tags/tag122.xml" ContentType="application/vnd.openxmlformats-officedocument.presentationml.tags+xml"/>
  <Override PartName="/ppt/notesSlides/notesSlide111.xml" ContentType="application/vnd.openxmlformats-officedocument.presentationml.notesSlide+xml"/>
  <Override PartName="/ppt/tags/tag123.xml" ContentType="application/vnd.openxmlformats-officedocument.presentationml.tags+xml"/>
  <Override PartName="/ppt/notesSlides/notesSlide112.xml" ContentType="application/vnd.openxmlformats-officedocument.presentationml.notesSlide+xml"/>
  <Override PartName="/ppt/tags/tag124.xml" ContentType="application/vnd.openxmlformats-officedocument.presentationml.tags+xml"/>
  <Override PartName="/ppt/notesSlides/notesSlide113.xml" ContentType="application/vnd.openxmlformats-officedocument.presentationml.notesSlide+xml"/>
  <Override PartName="/ppt/tags/tag125.xml" ContentType="application/vnd.openxmlformats-officedocument.presentationml.tags+xml"/>
  <Override PartName="/ppt/notesSlides/notesSlide114.xml" ContentType="application/vnd.openxmlformats-officedocument.presentationml.notesSlide+xml"/>
  <Override PartName="/ppt/tags/tag126.xml" ContentType="application/vnd.openxmlformats-officedocument.presentationml.tags+xml"/>
  <Override PartName="/ppt/notesSlides/notesSlide115.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notesSlides/notesSlide116.xml" ContentType="application/vnd.openxmlformats-officedocument.presentationml.notesSlide+xml"/>
  <Override PartName="/ppt/tags/tag129.xml" ContentType="application/vnd.openxmlformats-officedocument.presentationml.tags+xml"/>
  <Override PartName="/ppt/notesSlides/notesSlide117.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notesSlides/notesSlide118.xml" ContentType="application/vnd.openxmlformats-officedocument.presentationml.notesSlide+xml"/>
  <Override PartName="/ppt/tags/tag132.xml" ContentType="application/vnd.openxmlformats-officedocument.presentationml.tags+xml"/>
  <Override PartName="/ppt/notesSlides/notesSlide119.xml" ContentType="application/vnd.openxmlformats-officedocument.presentationml.notesSlide+xml"/>
  <Override PartName="/ppt/tags/tag133.xml" ContentType="application/vnd.openxmlformats-officedocument.presentationml.tags+xml"/>
  <Override PartName="/ppt/notesSlides/notesSlide120.xml" ContentType="application/vnd.openxmlformats-officedocument.presentationml.notesSlide+xml"/>
  <Override PartName="/ppt/tags/tag134.xml" ContentType="application/vnd.openxmlformats-officedocument.presentationml.tags+xml"/>
  <Override PartName="/ppt/notesSlides/notesSlide121.xml" ContentType="application/vnd.openxmlformats-officedocument.presentationml.notesSlide+xml"/>
  <Override PartName="/ppt/tags/tag135.xml" ContentType="application/vnd.openxmlformats-officedocument.presentationml.tags+xml"/>
  <Override PartName="/ppt/notesSlides/notesSlide122.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notesSlides/notesSlide123.xml" ContentType="application/vnd.openxmlformats-officedocument.presentationml.notesSlide+xml"/>
  <Override PartName="/ppt/tags/tag138.xml" ContentType="application/vnd.openxmlformats-officedocument.presentationml.tags+xml"/>
  <Override PartName="/ppt/notesSlides/notesSlide124.xml" ContentType="application/vnd.openxmlformats-officedocument.presentationml.notesSlide+xml"/>
  <Override PartName="/ppt/tags/tag139.xml" ContentType="application/vnd.openxmlformats-officedocument.presentationml.tags+xml"/>
  <Override PartName="/ppt/notesSlides/notesSlide125.xml" ContentType="application/vnd.openxmlformats-officedocument.presentationml.notesSlide+xml"/>
  <Override PartName="/ppt/tags/tag140.xml" ContentType="application/vnd.openxmlformats-officedocument.presentationml.tags+xml"/>
  <Override PartName="/ppt/notesSlides/notesSlide126.xml" ContentType="application/vnd.openxmlformats-officedocument.presentationml.notesSlide+xml"/>
  <Override PartName="/ppt/tags/tag141.xml" ContentType="application/vnd.openxmlformats-officedocument.presentationml.tags+xml"/>
  <Override PartName="/ppt/notesSlides/notesSlide127.xml" ContentType="application/vnd.openxmlformats-officedocument.presentationml.notesSlide+xml"/>
  <Override PartName="/ppt/tags/tag142.xml" ContentType="application/vnd.openxmlformats-officedocument.presentationml.tags+xml"/>
  <Override PartName="/ppt/notesSlides/notesSlide128.xml" ContentType="application/vnd.openxmlformats-officedocument.presentationml.notesSlide+xml"/>
  <Override PartName="/ppt/tags/tag143.xml" ContentType="application/vnd.openxmlformats-officedocument.presentationml.tags+xml"/>
  <Override PartName="/ppt/notesSlides/notesSlide129.xml" ContentType="application/vnd.openxmlformats-officedocument.presentationml.notesSlide+xml"/>
  <Override PartName="/ppt/tags/tag144.xml" ContentType="application/vnd.openxmlformats-officedocument.presentationml.tags+xml"/>
  <Override PartName="/ppt/notesSlides/notesSlide130.xml" ContentType="application/vnd.openxmlformats-officedocument.presentationml.notesSlide+xml"/>
  <Override PartName="/ppt/tags/tag145.xml" ContentType="application/vnd.openxmlformats-officedocument.presentationml.tags+xml"/>
  <Override PartName="/ppt/notesSlides/notesSlide131.xml" ContentType="application/vnd.openxmlformats-officedocument.presentationml.notesSlide+xml"/>
  <Override PartName="/ppt/tags/tag146.xml" ContentType="application/vnd.openxmlformats-officedocument.presentationml.tags+xml"/>
  <Override PartName="/ppt/notesSlides/notesSlide132.xml" ContentType="application/vnd.openxmlformats-officedocument.presentationml.notesSlide+xml"/>
  <Override PartName="/ppt/tags/tag147.xml" ContentType="application/vnd.openxmlformats-officedocument.presentationml.tags+xml"/>
  <Override PartName="/ppt/notesSlides/notesSlide133.xml" ContentType="application/vnd.openxmlformats-officedocument.presentationml.notesSlide+xml"/>
  <Override PartName="/ppt/tags/tag148.xml" ContentType="application/vnd.openxmlformats-officedocument.presentationml.tags+xml"/>
  <Override PartName="/ppt/notesSlides/notesSlide134.xml" ContentType="application/vnd.openxmlformats-officedocument.presentationml.notesSlide+xml"/>
  <Override PartName="/ppt/tags/tag149.xml" ContentType="application/vnd.openxmlformats-officedocument.presentationml.tags+xml"/>
  <Override PartName="/ppt/notesSlides/notesSlide135.xml" ContentType="application/vnd.openxmlformats-officedocument.presentationml.notesSlide+xml"/>
  <Override PartName="/ppt/tags/tag150.xml" ContentType="application/vnd.openxmlformats-officedocument.presentationml.tags+xml"/>
  <Override PartName="/ppt/notesSlides/notesSlide136.xml" ContentType="application/vnd.openxmlformats-officedocument.presentationml.notesSlide+xml"/>
  <Override PartName="/ppt/tags/tag151.xml" ContentType="application/vnd.openxmlformats-officedocument.presentationml.tags+xml"/>
  <Override PartName="/ppt/notesSlides/notesSlide137.xml" ContentType="application/vnd.openxmlformats-officedocument.presentationml.notesSlide+xml"/>
  <Override PartName="/ppt/tags/tag152.xml" ContentType="application/vnd.openxmlformats-officedocument.presentationml.tags+xml"/>
  <Override PartName="/ppt/notesSlides/notesSlide138.xml" ContentType="application/vnd.openxmlformats-officedocument.presentationml.notesSlide+xml"/>
  <Override PartName="/ppt/tags/tag153.xml" ContentType="application/vnd.openxmlformats-officedocument.presentationml.tags+xml"/>
  <Override PartName="/ppt/notesSlides/notesSlide139.xml" ContentType="application/vnd.openxmlformats-officedocument.presentationml.notesSlide+xml"/>
  <Override PartName="/ppt/tags/tag154.xml" ContentType="application/vnd.openxmlformats-officedocument.presentationml.tags+xml"/>
  <Override PartName="/ppt/notesSlides/notesSlide140.xml" ContentType="application/vnd.openxmlformats-officedocument.presentationml.notesSlide+xml"/>
  <Override PartName="/ppt/tags/tag155.xml" ContentType="application/vnd.openxmlformats-officedocument.presentationml.tags+xml"/>
  <Override PartName="/ppt/notesSlides/notesSlide141.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142.xml" ContentType="application/vnd.openxmlformats-officedocument.presentationml.notesSlide+xml"/>
  <Override PartName="/ppt/tags/tag158.xml" ContentType="application/vnd.openxmlformats-officedocument.presentationml.tags+xml"/>
  <Override PartName="/ppt/notesSlides/notesSlide143.xml" ContentType="application/vnd.openxmlformats-officedocument.presentationml.notesSlide+xml"/>
  <Override PartName="/ppt/tags/tag159.xml" ContentType="application/vnd.openxmlformats-officedocument.presentationml.tags+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1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75"/>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5" r:id="rId37"/>
    <p:sldId id="296" r:id="rId38"/>
    <p:sldId id="297" r:id="rId39"/>
    <p:sldId id="299" r:id="rId40"/>
    <p:sldId id="300"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 id="354" r:id="rId93"/>
    <p:sldId id="355" r:id="rId94"/>
    <p:sldId id="356" r:id="rId95"/>
    <p:sldId id="357" r:id="rId96"/>
    <p:sldId id="358" r:id="rId97"/>
    <p:sldId id="361" r:id="rId98"/>
    <p:sldId id="362" r:id="rId99"/>
    <p:sldId id="363" r:id="rId100"/>
    <p:sldId id="364" r:id="rId101"/>
    <p:sldId id="365" r:id="rId102"/>
    <p:sldId id="366" r:id="rId103"/>
    <p:sldId id="367" r:id="rId104"/>
    <p:sldId id="368" r:id="rId105"/>
    <p:sldId id="369" r:id="rId106"/>
    <p:sldId id="370" r:id="rId107"/>
    <p:sldId id="371" r:id="rId108"/>
    <p:sldId id="372" r:id="rId109"/>
    <p:sldId id="373" r:id="rId110"/>
    <p:sldId id="374" r:id="rId111"/>
    <p:sldId id="375" r:id="rId112"/>
    <p:sldId id="376" r:id="rId113"/>
    <p:sldId id="377" r:id="rId114"/>
    <p:sldId id="378" r:id="rId115"/>
    <p:sldId id="379" r:id="rId116"/>
    <p:sldId id="380" r:id="rId117"/>
    <p:sldId id="381" r:id="rId118"/>
    <p:sldId id="382" r:id="rId119"/>
    <p:sldId id="383" r:id="rId120"/>
    <p:sldId id="384" r:id="rId121"/>
    <p:sldId id="386" r:id="rId122"/>
    <p:sldId id="387" r:id="rId123"/>
    <p:sldId id="388" r:id="rId124"/>
    <p:sldId id="389" r:id="rId125"/>
    <p:sldId id="390" r:id="rId126"/>
    <p:sldId id="391" r:id="rId127"/>
    <p:sldId id="392" r:id="rId128"/>
    <p:sldId id="393" r:id="rId129"/>
    <p:sldId id="394" r:id="rId130"/>
    <p:sldId id="396" r:id="rId131"/>
    <p:sldId id="397" r:id="rId132"/>
    <p:sldId id="398" r:id="rId133"/>
    <p:sldId id="399" r:id="rId134"/>
    <p:sldId id="400" r:id="rId135"/>
    <p:sldId id="401" r:id="rId136"/>
    <p:sldId id="402" r:id="rId137"/>
    <p:sldId id="403" r:id="rId138"/>
    <p:sldId id="404" r:id="rId139"/>
    <p:sldId id="405" r:id="rId140"/>
    <p:sldId id="406" r:id="rId141"/>
    <p:sldId id="407" r:id="rId142"/>
    <p:sldId id="408" r:id="rId143"/>
    <p:sldId id="409" r:id="rId144"/>
    <p:sldId id="410" r:id="rId145"/>
    <p:sldId id="411" r:id="rId146"/>
    <p:sldId id="412" r:id="rId147"/>
    <p:sldId id="413" r:id="rId148"/>
    <p:sldId id="414" r:id="rId149"/>
    <p:sldId id="415" r:id="rId150"/>
    <p:sldId id="416" r:id="rId151"/>
    <p:sldId id="418" r:id="rId152"/>
    <p:sldId id="419" r:id="rId153"/>
    <p:sldId id="420" r:id="rId154"/>
    <p:sldId id="421" r:id="rId155"/>
    <p:sldId id="422" r:id="rId156"/>
    <p:sldId id="423" r:id="rId157"/>
    <p:sldId id="424" r:id="rId158"/>
    <p:sldId id="425" r:id="rId159"/>
    <p:sldId id="426" r:id="rId160"/>
    <p:sldId id="427" r:id="rId161"/>
    <p:sldId id="428" r:id="rId162"/>
    <p:sldId id="429" r:id="rId163"/>
    <p:sldId id="430" r:id="rId164"/>
    <p:sldId id="431" r:id="rId165"/>
    <p:sldId id="432" r:id="rId166"/>
    <p:sldId id="433" r:id="rId167"/>
    <p:sldId id="434" r:id="rId168"/>
    <p:sldId id="435" r:id="rId169"/>
    <p:sldId id="436" r:id="rId170"/>
    <p:sldId id="437" r:id="rId171"/>
    <p:sldId id="439" r:id="rId172"/>
    <p:sldId id="440" r:id="rId173"/>
    <p:sldId id="441" r:id="rId174"/>
  </p:sldIdLst>
  <p:sldSz cx="9144000" cy="6858000" type="screen4x3"/>
  <p:notesSz cx="6858000" cy="9144000"/>
  <p:defaultTextStyle>
    <a:defPPr>
      <a:defRPr lang="en-US"/>
    </a:defPPr>
    <a:lvl1pPr algn="l" rtl="0" fontAlgn="base">
      <a:spcBef>
        <a:spcPct val="0"/>
      </a:spcBef>
      <a:spcAft>
        <a:spcPct val="0"/>
      </a:spcAft>
      <a:defRPr sz="2400" b="1" i="1" kern="1200">
        <a:solidFill>
          <a:schemeClr val="tx1"/>
        </a:solidFill>
        <a:latin typeface="חרמון" charset="0"/>
        <a:ea typeface="חרמון" charset="0"/>
        <a:cs typeface="חרמון" charset="0"/>
      </a:defRPr>
    </a:lvl1pPr>
    <a:lvl2pPr marL="457200" algn="l" rtl="0" fontAlgn="base">
      <a:spcBef>
        <a:spcPct val="0"/>
      </a:spcBef>
      <a:spcAft>
        <a:spcPct val="0"/>
      </a:spcAft>
      <a:defRPr sz="2400" b="1" i="1" kern="1200">
        <a:solidFill>
          <a:schemeClr val="tx1"/>
        </a:solidFill>
        <a:latin typeface="חרמון" charset="0"/>
        <a:ea typeface="חרמון" charset="0"/>
        <a:cs typeface="חרמון" charset="0"/>
      </a:defRPr>
    </a:lvl2pPr>
    <a:lvl3pPr marL="914400" algn="l" rtl="0" fontAlgn="base">
      <a:spcBef>
        <a:spcPct val="0"/>
      </a:spcBef>
      <a:spcAft>
        <a:spcPct val="0"/>
      </a:spcAft>
      <a:defRPr sz="2400" b="1" i="1" kern="1200">
        <a:solidFill>
          <a:schemeClr val="tx1"/>
        </a:solidFill>
        <a:latin typeface="חרמון" charset="0"/>
        <a:ea typeface="חרמון" charset="0"/>
        <a:cs typeface="חרמון" charset="0"/>
      </a:defRPr>
    </a:lvl3pPr>
    <a:lvl4pPr marL="1371600" algn="l" rtl="0" fontAlgn="base">
      <a:spcBef>
        <a:spcPct val="0"/>
      </a:spcBef>
      <a:spcAft>
        <a:spcPct val="0"/>
      </a:spcAft>
      <a:defRPr sz="2400" b="1" i="1" kern="1200">
        <a:solidFill>
          <a:schemeClr val="tx1"/>
        </a:solidFill>
        <a:latin typeface="חרמון" charset="0"/>
        <a:ea typeface="חרמון" charset="0"/>
        <a:cs typeface="חרמון" charset="0"/>
      </a:defRPr>
    </a:lvl4pPr>
    <a:lvl5pPr marL="1828800" algn="l" rtl="0" fontAlgn="base">
      <a:spcBef>
        <a:spcPct val="0"/>
      </a:spcBef>
      <a:spcAft>
        <a:spcPct val="0"/>
      </a:spcAft>
      <a:defRPr sz="2400" b="1" i="1" kern="1200">
        <a:solidFill>
          <a:schemeClr val="tx1"/>
        </a:solidFill>
        <a:latin typeface="חרמון" charset="0"/>
        <a:ea typeface="חרמון" charset="0"/>
        <a:cs typeface="חרמון" charset="0"/>
      </a:defRPr>
    </a:lvl5pPr>
    <a:lvl6pPr marL="2286000" algn="l" defTabSz="457200" rtl="0" eaLnBrk="1" latinLnBrk="0" hangingPunct="1">
      <a:defRPr sz="2400" b="1" i="1" kern="1200">
        <a:solidFill>
          <a:schemeClr val="tx1"/>
        </a:solidFill>
        <a:latin typeface="חרמון" charset="0"/>
        <a:ea typeface="חרמון" charset="0"/>
        <a:cs typeface="חרמון" charset="0"/>
      </a:defRPr>
    </a:lvl6pPr>
    <a:lvl7pPr marL="2743200" algn="l" defTabSz="457200" rtl="0" eaLnBrk="1" latinLnBrk="0" hangingPunct="1">
      <a:defRPr sz="2400" b="1" i="1" kern="1200">
        <a:solidFill>
          <a:schemeClr val="tx1"/>
        </a:solidFill>
        <a:latin typeface="חרמון" charset="0"/>
        <a:ea typeface="חרמון" charset="0"/>
        <a:cs typeface="חרמון" charset="0"/>
      </a:defRPr>
    </a:lvl7pPr>
    <a:lvl8pPr marL="3200400" algn="l" defTabSz="457200" rtl="0" eaLnBrk="1" latinLnBrk="0" hangingPunct="1">
      <a:defRPr sz="2400" b="1" i="1" kern="1200">
        <a:solidFill>
          <a:schemeClr val="tx1"/>
        </a:solidFill>
        <a:latin typeface="חרמון" charset="0"/>
        <a:ea typeface="חרמון" charset="0"/>
        <a:cs typeface="חרמון" charset="0"/>
      </a:defRPr>
    </a:lvl8pPr>
    <a:lvl9pPr marL="3657600" algn="l" defTabSz="457200" rtl="0" eaLnBrk="1" latinLnBrk="0" hangingPunct="1">
      <a:defRPr sz="2400" b="1" i="1" kern="1200">
        <a:solidFill>
          <a:schemeClr val="tx1"/>
        </a:solidFill>
        <a:latin typeface="חרמון" charset="0"/>
        <a:ea typeface="חרמון" charset="0"/>
        <a:cs typeface="חרמון"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78"/>
    <a:srgbClr val="FFFFFF"/>
    <a:srgbClr val="00D0C1"/>
    <a:srgbClr val="00CD9F"/>
    <a:srgbClr val="00B1E3"/>
    <a:srgbClr val="052953"/>
    <a:srgbClr val="FF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32787"/>
    <p:restoredTop sz="90929"/>
  </p:normalViewPr>
  <p:slideViewPr>
    <p:cSldViewPr>
      <p:cViewPr>
        <p:scale>
          <a:sx n="80" d="100"/>
          <a:sy n="80" d="100"/>
        </p:scale>
        <p:origin x="-2358" y="-282"/>
      </p:cViewPr>
      <p:guideLst>
        <p:guide orient="horz" pos="1344"/>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358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notesMaster" Target="notesMasters/notesMaster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i="0"/>
            </a:lvl1pPr>
          </a:lstStyle>
          <a:p>
            <a:endParaRPr lang="en-US" dirty="0"/>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i="0"/>
            </a:lvl1pPr>
          </a:lstStyle>
          <a:p>
            <a:endParaRPr lang="en-US" dirty="0"/>
          </a:p>
        </p:txBody>
      </p:sp>
      <p:sp>
        <p:nvSpPr>
          <p:cNvPr id="10244" name="Placeholder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i="0"/>
            </a:lvl1pPr>
          </a:lstStyle>
          <a:p>
            <a:endParaRPr lang="en-US" dirty="0"/>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i="0"/>
            </a:lvl1pPr>
          </a:lstStyle>
          <a:p>
            <a:fld id="{C3BB63EC-58AE-4B53-93BD-DC9DE7F832F7}" type="slidenum">
              <a:rPr lang="en-US"/>
              <a:pPr/>
              <a:t>‹#›</a:t>
            </a:fld>
            <a:endParaRPr lang="en-US" dirty="0"/>
          </a:p>
        </p:txBody>
      </p:sp>
    </p:spTree>
    <p:extLst>
      <p:ext uri="{BB962C8B-B14F-4D97-AF65-F5344CB8AC3E}">
        <p14:creationId xmlns:p14="http://schemas.microsoft.com/office/powerpoint/2010/main" val="59113073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חרמון" charset="0"/>
        <a:ea typeface="חרמון" charset="0"/>
        <a:cs typeface="חרמון" charset="0"/>
      </a:defRPr>
    </a:lvl1pPr>
    <a:lvl2pPr marL="457200" algn="l" rtl="0" fontAlgn="base">
      <a:spcBef>
        <a:spcPct val="30000"/>
      </a:spcBef>
      <a:spcAft>
        <a:spcPct val="0"/>
      </a:spcAft>
      <a:defRPr sz="1200" kern="1200">
        <a:solidFill>
          <a:schemeClr val="tx1"/>
        </a:solidFill>
        <a:latin typeface="חרמון" charset="0"/>
        <a:ea typeface="חרמון" charset="0"/>
        <a:cs typeface="חרמון" charset="0"/>
      </a:defRPr>
    </a:lvl2pPr>
    <a:lvl3pPr marL="914400" algn="l" rtl="0" fontAlgn="base">
      <a:spcBef>
        <a:spcPct val="30000"/>
      </a:spcBef>
      <a:spcAft>
        <a:spcPct val="0"/>
      </a:spcAft>
      <a:defRPr sz="1200" kern="1200">
        <a:solidFill>
          <a:schemeClr val="tx1"/>
        </a:solidFill>
        <a:latin typeface="חרמון" charset="0"/>
        <a:ea typeface="חרמון" charset="0"/>
        <a:cs typeface="חרמון" charset="0"/>
      </a:defRPr>
    </a:lvl3pPr>
    <a:lvl4pPr marL="1371600" algn="l" rtl="0" fontAlgn="base">
      <a:spcBef>
        <a:spcPct val="30000"/>
      </a:spcBef>
      <a:spcAft>
        <a:spcPct val="0"/>
      </a:spcAft>
      <a:defRPr sz="1200" kern="1200">
        <a:solidFill>
          <a:schemeClr val="tx1"/>
        </a:solidFill>
        <a:latin typeface="חרמון" charset="0"/>
        <a:ea typeface="חרמון" charset="0"/>
        <a:cs typeface="חרמון" charset="0"/>
      </a:defRPr>
    </a:lvl4pPr>
    <a:lvl5pPr marL="1828800" algn="l" rtl="0" fontAlgn="base">
      <a:spcBef>
        <a:spcPct val="30000"/>
      </a:spcBef>
      <a:spcAft>
        <a:spcPct val="0"/>
      </a:spcAft>
      <a:defRPr sz="1200" kern="1200">
        <a:solidFill>
          <a:schemeClr val="tx1"/>
        </a:solidFill>
        <a:latin typeface="חרמון" charset="0"/>
        <a:ea typeface="חרמון" charset="0"/>
        <a:cs typeface="חרמון"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C2A422-5705-4096-9605-3D5F00FF0BE8}" type="slidenum">
              <a:rPr lang="en-US"/>
              <a:pPr/>
              <a:t>1</a:t>
            </a:fld>
            <a:endParaRPr lang="en-US" dirty="0"/>
          </a:p>
        </p:txBody>
      </p:sp>
      <p:sp>
        <p:nvSpPr>
          <p:cNvPr id="11266" name="Placeholder 2"/>
          <p:cNvSpPr>
            <a:spLocks noGrp="1" noRot="1" noChangeAspect="1" noChangeArrowheads="1" noTextEdit="1"/>
          </p:cNvSpPr>
          <p:nvPr>
            <p:ph type="sldImg"/>
          </p:nvPr>
        </p:nvSpPr>
        <p:spPr>
          <a:ln/>
        </p:spPr>
      </p:sp>
      <p:sp>
        <p:nvSpPr>
          <p:cNvPr id="11267" name="Placeholder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baseline="0" dirty="0" smtClean="0"/>
              <a:t>It’s important to write down at least one result from each learner on the desk/screen – so they would feel they belong to the learning community during their learning process.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a:t>
            </a:fld>
            <a:endParaRPr lang="en-US" dirty="0"/>
          </a:p>
        </p:txBody>
      </p:sp>
    </p:spTree>
    <p:extLst>
      <p:ext uri="{BB962C8B-B14F-4D97-AF65-F5344CB8AC3E}">
        <p14:creationId xmlns:p14="http://schemas.microsoft.com/office/powerpoint/2010/main" val="319133556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unit should be done only after the learners experience working with the GlobiLab on Windows, performing the Boyle’s Law</a:t>
            </a:r>
            <a:r>
              <a:rPr lang="en-US" baseline="0" dirty="0" smtClean="0"/>
              <a:t> experiment. </a:t>
            </a:r>
          </a:p>
          <a:p>
            <a:r>
              <a:rPr lang="en-US" baseline="0" dirty="0" smtClean="0"/>
              <a:t>The goal of this unit is to give a short brief of all the needed information about the GlobiLab on Windows. </a:t>
            </a:r>
          </a:p>
          <a:p>
            <a:r>
              <a:rPr lang="en-US" baseline="0" dirty="0" smtClean="0"/>
              <a:t>It’s important to ask the learners to open the “Getting to know” manual and find there the information shown on the screen. It will make the learners feel comfortable in using the manual on their own in future. The manual should be found on the </a:t>
            </a:r>
            <a:r>
              <a:rPr lang="en-US" baseline="0" dirty="0" err="1" smtClean="0"/>
              <a:t>Globisens</a:t>
            </a:r>
            <a:r>
              <a:rPr lang="en-US" baseline="0" dirty="0" smtClean="0"/>
              <a:t> or Distributor website (or sent to the learners by email in advance).  </a:t>
            </a:r>
          </a:p>
          <a:p>
            <a:r>
              <a:rPr lang="en-US" baseline="0" dirty="0" smtClean="0"/>
              <a:t>http://www.globisens.net/sites/default/files/docs/guides/Getting%20Started/Getting_to_Know_The_Labdisc_PC.pdf</a:t>
            </a:r>
          </a:p>
          <a:p>
            <a:r>
              <a:rPr lang="en-US" baseline="0" dirty="0" smtClean="0"/>
              <a:t>It’s important to show the slides step by step and to ask the learners to practice along with the presentation (otherwise they will get bored).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121</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122</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123</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124</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125</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126</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127</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128</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129</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 of this unit is to practice the use of Labdisc through real experiments that can be done in class, using the GlobiLab program.</a:t>
            </a:r>
          </a:p>
          <a:p>
            <a:r>
              <a:rPr lang="en-US" dirty="0" smtClean="0"/>
              <a:t>This unit has</a:t>
            </a:r>
            <a:r>
              <a:rPr lang="en-US" baseline="0" dirty="0" smtClean="0"/>
              <a:t> to be done after experimenting the Humidity experiment (+ Android GlobiLab toolbar unit) or the Boyles Law experiment (+ Windows GlobiLab toolbar unit) as it is less detailed then those two units.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130</a:t>
            </a:fld>
            <a:endParaRPr lang="en-US" dirty="0"/>
          </a:p>
        </p:txBody>
      </p:sp>
    </p:spTree>
    <p:extLst>
      <p:ext uri="{BB962C8B-B14F-4D97-AF65-F5344CB8AC3E}">
        <p14:creationId xmlns:p14="http://schemas.microsoft.com/office/powerpoint/2010/main" val="1762920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b="1" dirty="0" smtClean="0"/>
              <a:t>Attention: there is a long but important explanation on this slide. Please read all of it.</a:t>
            </a:r>
          </a:p>
          <a:p>
            <a:r>
              <a:rPr lang="en-US" dirty="0" smtClean="0"/>
              <a:t>It’s important to let the learners first describe</a:t>
            </a:r>
            <a:r>
              <a:rPr lang="en-US" baseline="0" dirty="0" smtClean="0"/>
              <a:t> their problems. You should write all of mentioned problems on the board/screen and then answer everything and the end. Trying to answer each problem at the time will get an effect of “apologizing”. Also, it will be a modeling for teachers – how to answer their students’ problems during the class.</a:t>
            </a:r>
            <a:endParaRPr lang="en-US" dirty="0" smtClean="0"/>
          </a:p>
          <a:p>
            <a:r>
              <a:rPr lang="en-US" dirty="0" smtClean="0"/>
              <a:t>Possible difficulties: </a:t>
            </a:r>
          </a:p>
          <a:p>
            <a:r>
              <a:rPr lang="en-US" dirty="0" smtClean="0"/>
              <a:t>- Not enough places to measure</a:t>
            </a:r>
            <a:r>
              <a:rPr lang="en-US" baseline="0" dirty="0" smtClean="0"/>
              <a:t> in (if so, maybe you should ask each learner for two examples)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The microphone sensor showed Volt (press twice for the dB units).</a:t>
            </a:r>
          </a:p>
          <a:p>
            <a:r>
              <a:rPr lang="en-US" baseline="0" dirty="0" smtClean="0"/>
              <a:t>- The light sensor showed Zero (you have to open the sensor)</a:t>
            </a:r>
          </a:p>
          <a:p>
            <a:r>
              <a:rPr lang="en-US" baseline="0" dirty="0" smtClean="0"/>
              <a:t>- Hard to get the sensor in the right angle for the light measure (yes, we have to think about the limitations of each experiment before we start)</a:t>
            </a:r>
          </a:p>
          <a:p>
            <a:pPr marL="171450" indent="-171450">
              <a:buFontTx/>
              <a:buChar char="-"/>
            </a:pPr>
            <a:r>
              <a:rPr lang="en-US" baseline="0" dirty="0" smtClean="0"/>
              <a:t>Hard to see the number while measuring, the numbers change all the time (right, we will further learn how to plan an automatic data logging experiment).</a:t>
            </a:r>
          </a:p>
          <a:p>
            <a:pPr marL="0" indent="0">
              <a:buFontTx/>
              <a:buNone/>
            </a:pPr>
            <a:r>
              <a:rPr lang="en-US" baseline="0" dirty="0" smtClean="0"/>
              <a:t>Only after answering all the problems  ask the following questions. What did we measure (Light and Sound in different places). How did we measure (with two sensors in the Labdisc, checking the numbers by ourselves). It seems like a too-simple question set, but you need to let the learners answer for making the reflection process. </a:t>
            </a:r>
          </a:p>
          <a:p>
            <a:r>
              <a:rPr lang="en-US" dirty="0" smtClean="0"/>
              <a:t>What else can we measure with THESE</a:t>
            </a:r>
            <a:r>
              <a:rPr lang="en-US" baseline="0" dirty="0" smtClean="0"/>
              <a:t> sensors – it’s important to let the learners share their ideas for how would they use this in class, at home. This will end this activity with a positive feeling: “All the problems can be solved and there are many interesting things that I can do with this Labdisc!”.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a:t>
            </a:fld>
            <a:endParaRPr lang="en-US" dirty="0"/>
          </a:p>
        </p:txBody>
      </p:sp>
    </p:spTree>
    <p:extLst>
      <p:ext uri="{BB962C8B-B14F-4D97-AF65-F5344CB8AC3E}">
        <p14:creationId xmlns:p14="http://schemas.microsoft.com/office/powerpoint/2010/main" val="1921427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http://youtu.be/E43-CfukEgs</a:t>
            </a:r>
          </a:p>
          <a:p>
            <a:r>
              <a:rPr lang="en-US" dirty="0" smtClean="0"/>
              <a:t>The goal of this movie is to open the activity with a</a:t>
            </a:r>
            <a:r>
              <a:rPr lang="en-US" baseline="0" dirty="0" smtClean="0"/>
              <a:t> motivating view of the subject. </a:t>
            </a:r>
          </a:p>
          <a:p>
            <a:r>
              <a:rPr lang="en-US" baseline="0" dirty="0" smtClean="0"/>
              <a:t>If you are not sure if you have a good Internet connection – please download it for training purposes, then delete.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131</a:t>
            </a:fld>
            <a:endParaRPr lang="en-US" dirty="0"/>
          </a:p>
        </p:txBody>
      </p:sp>
    </p:spTree>
    <p:extLst>
      <p:ext uri="{BB962C8B-B14F-4D97-AF65-F5344CB8AC3E}">
        <p14:creationId xmlns:p14="http://schemas.microsoft.com/office/powerpoint/2010/main" val="14353287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 this experiment with</a:t>
            </a:r>
            <a:r>
              <a:rPr lang="en-US" baseline="0" dirty="0" smtClean="0"/>
              <a:t> a Bluetooth connection, if possible.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132</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 this experiment with</a:t>
            </a:r>
            <a:r>
              <a:rPr lang="en-US" baseline="0" dirty="0" smtClean="0"/>
              <a:t> a Bluetooth connection, if possible.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133</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 this experiment with</a:t>
            </a:r>
            <a:r>
              <a:rPr lang="en-US" baseline="0" dirty="0" smtClean="0"/>
              <a:t> a Bluetooth connection, if possible.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134</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that the learners will understand the principle</a:t>
            </a:r>
            <a:r>
              <a:rPr lang="en-US" baseline="0" dirty="0" smtClean="0"/>
              <a:t> of these three steps:</a:t>
            </a:r>
          </a:p>
          <a:p>
            <a:r>
              <a:rPr lang="en-US" baseline="0" dirty="0" smtClean="0"/>
              <a:t>Choosing the sensors – important to unmark the irrelevant sensors.</a:t>
            </a:r>
          </a:p>
          <a:p>
            <a:r>
              <a:rPr lang="en-US" baseline="0" dirty="0" smtClean="0"/>
              <a:t>Choosing the rate – each sensor has a maximum rate. If a higher rate is chosen – it will automatically get down to the maximum. </a:t>
            </a:r>
          </a:p>
          <a:p>
            <a:r>
              <a:rPr lang="en-US" baseline="0" dirty="0" smtClean="0"/>
              <a:t>Number of samples – the user should calculate how many samples are needed according to the rate and the desired duration. </a:t>
            </a:r>
          </a:p>
          <a:p>
            <a:r>
              <a:rPr lang="en-US" baseline="0" dirty="0" smtClean="0"/>
              <a:t>A higher number of samples than needed can be chosen since any experiment can be stopped when needed. </a:t>
            </a:r>
          </a:p>
          <a:p>
            <a:r>
              <a:rPr lang="en-US" b="1" baseline="0" dirty="0" smtClean="0"/>
              <a:t>But</a:t>
            </a:r>
            <a:r>
              <a:rPr lang="en-US" baseline="0" dirty="0" smtClean="0"/>
              <a:t> if the Labdisc doesn’t have enough memory – the experiment won’t start.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135</a:t>
            </a:fld>
            <a:endParaRPr lang="en-US" dirty="0"/>
          </a:p>
        </p:txBody>
      </p:sp>
    </p:spTree>
    <p:extLst>
      <p:ext uri="{BB962C8B-B14F-4D97-AF65-F5344CB8AC3E}">
        <p14:creationId xmlns:p14="http://schemas.microsoft.com/office/powerpoint/2010/main" val="32231959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experiment is better performed in pairs, when one</a:t>
            </a:r>
            <a:r>
              <a:rPr lang="en-US" baseline="0" dirty="0" smtClean="0"/>
              <a:t> is holding the Labdisc and pressing the Start button and the other one is holding still and releasing the ball.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It usually takes a few times until a nice bouncing line is reached. Tell that to the learners before they start. </a:t>
            </a:r>
          </a:p>
          <a:p>
            <a:r>
              <a:rPr lang="en-US" dirty="0" smtClean="0"/>
              <a:t>At least 0.5</a:t>
            </a:r>
            <a:r>
              <a:rPr lang="en-US" baseline="0" dirty="0" smtClean="0"/>
              <a:t> meters is required between the Labdisc and the ball. If needed – change the unit to inches.</a:t>
            </a:r>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136</a:t>
            </a:fld>
            <a:endParaRPr lang="en-US" dirty="0"/>
          </a:p>
        </p:txBody>
      </p:sp>
    </p:spTree>
    <p:extLst>
      <p:ext uri="{BB962C8B-B14F-4D97-AF65-F5344CB8AC3E}">
        <p14:creationId xmlns:p14="http://schemas.microsoft.com/office/powerpoint/2010/main" val="238082738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Labels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138</a:t>
            </a:fld>
            <a:endParaRPr lang="en-US" dirty="0"/>
          </a:p>
        </p:txBody>
      </p:sp>
    </p:spTree>
    <p:extLst>
      <p:ext uri="{BB962C8B-B14F-4D97-AF65-F5344CB8AC3E}">
        <p14:creationId xmlns:p14="http://schemas.microsoft.com/office/powerpoint/2010/main" val="3581692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image to the label</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139</a:t>
            </a:fld>
            <a:endParaRPr lang="en-US" dirty="0"/>
          </a:p>
        </p:txBody>
      </p:sp>
    </p:spTree>
    <p:extLst>
      <p:ext uri="{BB962C8B-B14F-4D97-AF65-F5344CB8AC3E}">
        <p14:creationId xmlns:p14="http://schemas.microsoft.com/office/powerpoint/2010/main" val="24866052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Changing the line properties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141</a:t>
            </a:fld>
            <a:endParaRPr lang="en-US" dirty="0"/>
          </a:p>
        </p:txBody>
      </p:sp>
    </p:spTree>
    <p:extLst>
      <p:ext uri="{BB962C8B-B14F-4D97-AF65-F5344CB8AC3E}">
        <p14:creationId xmlns:p14="http://schemas.microsoft.com/office/powerpoint/2010/main" val="247018137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Dots instead of a line.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142</a:t>
            </a:fld>
            <a:endParaRPr lang="en-US" dirty="0"/>
          </a:p>
        </p:txBody>
      </p:sp>
    </p:spTree>
    <p:extLst>
      <p:ext uri="{BB962C8B-B14F-4D97-AF65-F5344CB8AC3E}">
        <p14:creationId xmlns:p14="http://schemas.microsoft.com/office/powerpoint/2010/main" val="1171574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12</a:t>
            </a:fld>
            <a:endParaRPr lang="he-IL" dirty="0"/>
          </a:p>
        </p:txBody>
      </p:sp>
    </p:spTree>
    <p:extLst>
      <p:ext uri="{BB962C8B-B14F-4D97-AF65-F5344CB8AC3E}">
        <p14:creationId xmlns:p14="http://schemas.microsoft.com/office/powerpoint/2010/main" val="123123849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Marking points tool, also the Crop tool</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143</a:t>
            </a:fld>
            <a:endParaRPr lang="en-US" dirty="0"/>
          </a:p>
        </p:txBody>
      </p:sp>
    </p:spTree>
    <p:extLst>
      <p:ext uri="{BB962C8B-B14F-4D97-AF65-F5344CB8AC3E}">
        <p14:creationId xmlns:p14="http://schemas.microsoft.com/office/powerpoint/2010/main" val="231965142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Marking points of interest.</a:t>
            </a:r>
          </a:p>
          <a:p>
            <a:r>
              <a:rPr lang="en-US" dirty="0" smtClean="0"/>
              <a:t>It’s better not</a:t>
            </a:r>
            <a:r>
              <a:rPr lang="en-US" baseline="0" dirty="0" smtClean="0"/>
              <a:t> to choose the highest points since they are less accurate.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144</a:t>
            </a:fld>
            <a:endParaRPr lang="en-US" dirty="0"/>
          </a:p>
        </p:txBody>
      </p:sp>
    </p:spTree>
    <p:extLst>
      <p:ext uri="{BB962C8B-B14F-4D97-AF65-F5344CB8AC3E}">
        <p14:creationId xmlns:p14="http://schemas.microsoft.com/office/powerpoint/2010/main" val="380869760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calculations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145</a:t>
            </a:fld>
            <a:endParaRPr lang="en-US" dirty="0"/>
          </a:p>
        </p:txBody>
      </p:sp>
    </p:spTree>
    <p:extLst>
      <p:ext uri="{BB962C8B-B14F-4D97-AF65-F5344CB8AC3E}">
        <p14:creationId xmlns:p14="http://schemas.microsoft.com/office/powerpoint/2010/main" val="17723873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Saving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147</a:t>
            </a:fld>
            <a:endParaRPr lang="en-US" dirty="0"/>
          </a:p>
        </p:txBody>
      </p:sp>
    </p:spTree>
    <p:extLst>
      <p:ext uri="{BB962C8B-B14F-4D97-AF65-F5344CB8AC3E}">
        <p14:creationId xmlns:p14="http://schemas.microsoft.com/office/powerpoint/2010/main" val="224391816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Saving the experiment with a </a:t>
            </a:r>
            <a:r>
              <a:rPr lang="en-US" b="1" dirty="0" smtClean="0"/>
              <a:t>meaningful</a:t>
            </a:r>
            <a:r>
              <a:rPr lang="en-US" dirty="0" smtClean="0"/>
              <a:t> name</a:t>
            </a:r>
            <a:r>
              <a:rPr lang="en-US" baseline="0" dirty="0" smtClean="0"/>
              <a:t> – including: Date, name of the experiment, name of the learner.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148</a:t>
            </a:fld>
            <a:endParaRPr lang="en-US" dirty="0"/>
          </a:p>
        </p:txBody>
      </p:sp>
    </p:spTree>
    <p:extLst>
      <p:ext uri="{BB962C8B-B14F-4D97-AF65-F5344CB8AC3E}">
        <p14:creationId xmlns:p14="http://schemas.microsoft.com/office/powerpoint/2010/main" val="27241494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pedagogic summary </a:t>
            </a:r>
            <a:r>
              <a:rPr lang="en-US" baseline="0" dirty="0" smtClean="0"/>
              <a:t>is very important at this stage.</a:t>
            </a:r>
          </a:p>
          <a:p>
            <a:r>
              <a:rPr lang="en-US" baseline="0" dirty="0" smtClean="0"/>
              <a:t>It is important the learners won’t stay fixated by the technical issues of operating the GlobiLab.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They should remember the central goal of the use of Labdisc is learning science.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149</a:t>
            </a:fld>
            <a:endParaRPr lang="en-US" dirty="0"/>
          </a:p>
        </p:txBody>
      </p:sp>
    </p:spTree>
    <p:extLst>
      <p:ext uri="{BB962C8B-B14F-4D97-AF65-F5344CB8AC3E}">
        <p14:creationId xmlns:p14="http://schemas.microsoft.com/office/powerpoint/2010/main" val="403706557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http://youtu.be/aMqM13EUSKw</a:t>
            </a:r>
            <a:endParaRPr lang="he-IL"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short</a:t>
            </a:r>
            <a:r>
              <a:rPr lang="en-US" baseline="0" dirty="0" smtClean="0"/>
              <a:t> movie is just for fun </a:t>
            </a:r>
            <a:r>
              <a:rPr lang="en-US" baseline="0" dirty="0" smtClean="0">
                <a:sym typeface="Wingdings" panose="05000000000000000000" pitchFamily="2" charset="2"/>
              </a:rPr>
              <a:t>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150</a:t>
            </a:fld>
            <a:endParaRPr lang="en-US" dirty="0"/>
          </a:p>
        </p:txBody>
      </p:sp>
    </p:spTree>
    <p:extLst>
      <p:ext uri="{BB962C8B-B14F-4D97-AF65-F5344CB8AC3E}">
        <p14:creationId xmlns:p14="http://schemas.microsoft.com/office/powerpoint/2010/main" val="345325022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 of this unit is to practice the use of Labdisc through real experiments that can be done in class, using the GlobiLab program.</a:t>
            </a:r>
          </a:p>
          <a:p>
            <a:r>
              <a:rPr lang="en-US" dirty="0" smtClean="0"/>
              <a:t>This unit has</a:t>
            </a:r>
            <a:r>
              <a:rPr lang="en-US" baseline="0" dirty="0" smtClean="0"/>
              <a:t> to be performed after experimenting the Humidity experiment (+ Android GlobiLab toolbar unit) or the Boyles Law experiment (+ Windows GlobiLab toolbar unit) as it is less detailed then those two units.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151</a:t>
            </a:fld>
            <a:endParaRPr lang="en-US" dirty="0"/>
          </a:p>
        </p:txBody>
      </p:sp>
    </p:spTree>
    <p:extLst>
      <p:ext uri="{BB962C8B-B14F-4D97-AF65-F5344CB8AC3E}">
        <p14:creationId xmlns:p14="http://schemas.microsoft.com/office/powerpoint/2010/main" val="332095154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https://youtu.be/UnSfz3uSMZA</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http://youtu.be/6JHRGN4leQ8</a:t>
            </a:r>
          </a:p>
          <a:p>
            <a:r>
              <a:rPr lang="en-US" dirty="0" smtClean="0"/>
              <a:t>The goal of these movies is to open the activity with a</a:t>
            </a:r>
            <a:r>
              <a:rPr lang="en-US" baseline="0" dirty="0" smtClean="0"/>
              <a:t> motivating view of the subject. </a:t>
            </a:r>
          </a:p>
          <a:p>
            <a:r>
              <a:rPr lang="en-US" baseline="0" dirty="0" smtClean="0"/>
              <a:t>If you are not sure if you have a good Internet connection – please download them for training purposes, then delete.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152</a:t>
            </a:fld>
            <a:endParaRPr lang="en-US" dirty="0"/>
          </a:p>
        </p:txBody>
      </p:sp>
    </p:spTree>
    <p:extLst>
      <p:ext uri="{BB962C8B-B14F-4D97-AF65-F5344CB8AC3E}">
        <p14:creationId xmlns:p14="http://schemas.microsoft.com/office/powerpoint/2010/main" val="372146183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https://youtu.be/UnSfz3uSMZA</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http://youtu.be/6JHRGN4leQ8</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153</a:t>
            </a:fld>
            <a:endParaRPr lang="en-US" dirty="0"/>
          </a:p>
        </p:txBody>
      </p:sp>
    </p:spTree>
    <p:extLst>
      <p:ext uri="{BB962C8B-B14F-4D97-AF65-F5344CB8AC3E}">
        <p14:creationId xmlns:p14="http://schemas.microsoft.com/office/powerpoint/2010/main" val="3721461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Please, let the learners play with the Temp button, see the Ambient and External Temp modes. </a:t>
            </a:r>
          </a:p>
          <a:p>
            <a:r>
              <a:rPr lang="en-US" dirty="0" smtClean="0"/>
              <a:t>If needed – change the units on the slide from C to  F.</a:t>
            </a:r>
            <a:r>
              <a:rPr lang="en-US" baseline="0" dirty="0" smtClean="0"/>
              <a:t>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13</a:t>
            </a:fld>
            <a:endParaRPr lang="en-US" dirty="0"/>
          </a:p>
        </p:txBody>
      </p:sp>
    </p:spTree>
    <p:extLst>
      <p:ext uri="{BB962C8B-B14F-4D97-AF65-F5344CB8AC3E}">
        <p14:creationId xmlns:p14="http://schemas.microsoft.com/office/powerpoint/2010/main" val="397739713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needed equipment.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It’s also important to use a clean plastic bag.</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rubber should be strong enough to hold the wrist but not too strong.</a:t>
            </a:r>
            <a:r>
              <a:rPr lang="en-US" baseline="0" dirty="0" smtClean="0"/>
              <a:t>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154</a:t>
            </a:fld>
            <a:endParaRPr lang="en-US" dirty="0"/>
          </a:p>
        </p:txBody>
      </p:sp>
    </p:spTree>
    <p:extLst>
      <p:ext uri="{BB962C8B-B14F-4D97-AF65-F5344CB8AC3E}">
        <p14:creationId xmlns:p14="http://schemas.microsoft.com/office/powerpoint/2010/main" val="214761672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a:t>
            </a:r>
            <a:r>
              <a:rPr lang="en-US" baseline="0" dirty="0" smtClean="0"/>
              <a:t> </a:t>
            </a:r>
            <a:r>
              <a:rPr lang="en-US" dirty="0" smtClean="0"/>
              <a:t>this experiment with</a:t>
            </a:r>
            <a:r>
              <a:rPr lang="en-US" baseline="0" dirty="0" smtClean="0"/>
              <a:t> a Bluetooth connection, if possible.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155</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a:t>
            </a:r>
            <a:r>
              <a:rPr lang="en-US" baseline="0" dirty="0" smtClean="0"/>
              <a:t> </a:t>
            </a:r>
            <a:r>
              <a:rPr lang="en-US" dirty="0" smtClean="0"/>
              <a:t>this experiment with</a:t>
            </a:r>
            <a:r>
              <a:rPr lang="en-US" baseline="0" dirty="0" smtClean="0"/>
              <a:t> a Bluetooth connection, if possible.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156</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perform</a:t>
            </a:r>
            <a:r>
              <a:rPr lang="en-US" baseline="0" dirty="0" smtClean="0"/>
              <a:t> </a:t>
            </a:r>
            <a:r>
              <a:rPr lang="en-US" dirty="0" smtClean="0"/>
              <a:t>this experiment with</a:t>
            </a:r>
            <a:r>
              <a:rPr lang="en-US" baseline="0" dirty="0" smtClean="0"/>
              <a:t> a Bluetooth connection, if possible. </a:t>
            </a:r>
            <a:endParaRPr lang="en-US" dirty="0" smtClean="0"/>
          </a:p>
          <a:p>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157</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that the learners will understand the principle</a:t>
            </a:r>
            <a:r>
              <a:rPr lang="en-US" baseline="0" dirty="0" smtClean="0"/>
              <a:t> of these three steps:</a:t>
            </a:r>
          </a:p>
          <a:p>
            <a:r>
              <a:rPr lang="en-US" baseline="0" dirty="0" smtClean="0"/>
              <a:t>Choosing the sensors – important to unmark the irrelevant sensors.</a:t>
            </a:r>
          </a:p>
          <a:p>
            <a:r>
              <a:rPr lang="en-US" baseline="0" dirty="0" smtClean="0"/>
              <a:t>Choosing the rate – each sensor has a maximum rate. If a higher rate is chosen – it will automatically get down to the maximum. </a:t>
            </a:r>
          </a:p>
          <a:p>
            <a:r>
              <a:rPr lang="en-US" baseline="0" dirty="0" smtClean="0"/>
              <a:t>Number of samples – the user should calculate how many samples are needed according to the rate and the desired duration. </a:t>
            </a:r>
          </a:p>
          <a:p>
            <a:r>
              <a:rPr lang="en-US" baseline="0" dirty="0" smtClean="0"/>
              <a:t>A higher number of samples than needed can be chosen since any experiment can be stopped when needed. </a:t>
            </a:r>
          </a:p>
          <a:p>
            <a:r>
              <a:rPr lang="en-US" b="1" baseline="0" dirty="0" smtClean="0"/>
              <a:t>But</a:t>
            </a:r>
            <a:r>
              <a:rPr lang="en-US" baseline="0" dirty="0" smtClean="0"/>
              <a:t> if the Labdisc doesn’t have enough memory – the experiment won’t start.</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158</a:t>
            </a:fld>
            <a:endParaRPr lang="en-US" dirty="0"/>
          </a:p>
        </p:txBody>
      </p:sp>
    </p:spTree>
    <p:extLst>
      <p:ext uri="{BB962C8B-B14F-4D97-AF65-F5344CB8AC3E}">
        <p14:creationId xmlns:p14="http://schemas.microsoft.com/office/powerpoint/2010/main" val="225981358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experiment is better performed in pairs, when one</a:t>
            </a:r>
            <a:r>
              <a:rPr lang="en-US" baseline="0" dirty="0" smtClean="0"/>
              <a:t> is holding the Labdisc and the other one is helping to put the bag on. </a:t>
            </a:r>
            <a:endParaRPr lang="en-US" dirty="0" smtClean="0"/>
          </a:p>
          <a:p>
            <a:r>
              <a:rPr lang="en-US" dirty="0" smtClean="0"/>
              <a:t>It’s important to put the rubber band on the hand before taking the Labdisc.</a:t>
            </a:r>
          </a:p>
          <a:p>
            <a:r>
              <a:rPr lang="en-US" dirty="0" smtClean="0"/>
              <a:t>It’s also important to use a clean plastic bag, not to use the same bag twice. If performed twice with</a:t>
            </a:r>
            <a:r>
              <a:rPr lang="en-US" baseline="0" dirty="0" smtClean="0"/>
              <a:t> the same bag the humidity reading will be higher, since some water drops will remain in the bag. </a:t>
            </a:r>
            <a:endParaRPr lang="en-US" dirty="0" smtClean="0"/>
          </a:p>
          <a:p>
            <a:r>
              <a:rPr lang="en-US" dirty="0" smtClean="0"/>
              <a:t>It’s important to start the measurement before taking the external temp. sensor in the hand. </a:t>
            </a:r>
          </a:p>
          <a:p>
            <a:r>
              <a:rPr lang="en-US" dirty="0" smtClean="0"/>
              <a:t>Start the experiment, then take the sensor, then take the Labdisc, then ask someone to help you put the plastic</a:t>
            </a:r>
            <a:r>
              <a:rPr lang="en-US" baseline="0" dirty="0" smtClean="0"/>
              <a:t> bag on the hand and put the rubber band on it. </a:t>
            </a:r>
            <a:endParaRPr lang="en-US" dirty="0" smtClean="0"/>
          </a:p>
          <a:p>
            <a:r>
              <a:rPr lang="en-US" dirty="0" smtClean="0"/>
              <a:t>It’s better to keep</a:t>
            </a:r>
            <a:r>
              <a:rPr lang="en-US" baseline="0" dirty="0" smtClean="0"/>
              <a:t> the Labdisc connected to the GlobiLab (if possible – better by Bluetooth) – to see the results right away.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159</a:t>
            </a:fld>
            <a:endParaRPr lang="en-US" dirty="0"/>
          </a:p>
        </p:txBody>
      </p:sp>
    </p:spTree>
    <p:extLst>
      <p:ext uri="{BB962C8B-B14F-4D97-AF65-F5344CB8AC3E}">
        <p14:creationId xmlns:p14="http://schemas.microsoft.com/office/powerpoint/2010/main" val="157167996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Choose the needed parameter to see its units – the line will become bold.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160</a:t>
            </a:fld>
            <a:endParaRPr lang="en-US" dirty="0"/>
          </a:p>
        </p:txBody>
      </p:sp>
    </p:spTree>
    <p:extLst>
      <p:ext uri="{BB962C8B-B14F-4D97-AF65-F5344CB8AC3E}">
        <p14:creationId xmlns:p14="http://schemas.microsoft.com/office/powerpoint/2010/main" val="41002346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Showing experiment statistics – for each sensor (choose the required</a:t>
            </a:r>
            <a:r>
              <a:rPr lang="en-US" baseline="0" dirty="0" smtClean="0"/>
              <a:t> </a:t>
            </a:r>
            <a:r>
              <a:rPr lang="en-US" dirty="0" smtClean="0"/>
              <a:t>parameter first)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161</a:t>
            </a:fld>
            <a:endParaRPr lang="en-US" dirty="0"/>
          </a:p>
        </p:txBody>
      </p:sp>
    </p:spTree>
    <p:extLst>
      <p:ext uri="{BB962C8B-B14F-4D97-AF65-F5344CB8AC3E}">
        <p14:creationId xmlns:p14="http://schemas.microsoft.com/office/powerpoint/2010/main" val="103459678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Showing experiment statistics – for each sensor (choose the required parameter first)</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162</a:t>
            </a:fld>
            <a:endParaRPr lang="en-US" dirty="0"/>
          </a:p>
        </p:txBody>
      </p:sp>
    </p:spTree>
    <p:extLst>
      <p:ext uri="{BB962C8B-B14F-4D97-AF65-F5344CB8AC3E}">
        <p14:creationId xmlns:p14="http://schemas.microsoft.com/office/powerpoint/2010/main" val="177155645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Showing experiment statistics – for each sensor (choose the required parameter first)</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163</a:t>
            </a:fld>
            <a:endParaRPr lang="en-US" dirty="0"/>
          </a:p>
        </p:txBody>
      </p:sp>
    </p:spTree>
    <p:extLst>
      <p:ext uri="{BB962C8B-B14F-4D97-AF65-F5344CB8AC3E}">
        <p14:creationId xmlns:p14="http://schemas.microsoft.com/office/powerpoint/2010/main" val="2846430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Again, remind</a:t>
            </a:r>
            <a:r>
              <a:rPr lang="en-US" baseline="0" dirty="0" smtClean="0"/>
              <a:t> the learners that the sensor is always (connected) under the button.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14</a:t>
            </a:fld>
            <a:endParaRPr lang="en-US" dirty="0"/>
          </a:p>
        </p:txBody>
      </p:sp>
    </p:spTree>
    <p:extLst>
      <p:ext uri="{BB962C8B-B14F-4D97-AF65-F5344CB8AC3E}">
        <p14:creationId xmlns:p14="http://schemas.microsoft.com/office/powerpoint/2010/main" val="134779941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Giving the experiment a name (it’s not instead of saving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164</a:t>
            </a:fld>
            <a:endParaRPr lang="en-US" dirty="0"/>
          </a:p>
        </p:txBody>
      </p:sp>
    </p:spTree>
    <p:extLst>
      <p:ext uri="{BB962C8B-B14F-4D97-AF65-F5344CB8AC3E}">
        <p14:creationId xmlns:p14="http://schemas.microsoft.com/office/powerpoint/2010/main" val="65786912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a label with an</a:t>
            </a:r>
            <a:r>
              <a:rPr lang="en-US" baseline="0" dirty="0" smtClean="0"/>
              <a:t> image.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165</a:t>
            </a:fld>
            <a:endParaRPr lang="en-US" dirty="0"/>
          </a:p>
        </p:txBody>
      </p:sp>
    </p:spTree>
    <p:extLst>
      <p:ext uri="{BB962C8B-B14F-4D97-AF65-F5344CB8AC3E}">
        <p14:creationId xmlns:p14="http://schemas.microsoft.com/office/powerpoint/2010/main" val="253143295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Saving the experiment</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167</a:t>
            </a:fld>
            <a:endParaRPr lang="en-US" dirty="0"/>
          </a:p>
        </p:txBody>
      </p:sp>
    </p:spTree>
    <p:extLst>
      <p:ext uri="{BB962C8B-B14F-4D97-AF65-F5344CB8AC3E}">
        <p14:creationId xmlns:p14="http://schemas.microsoft.com/office/powerpoint/2010/main" val="360584742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Saving the experiment with a </a:t>
            </a:r>
            <a:r>
              <a:rPr lang="en-US" b="1" dirty="0" smtClean="0"/>
              <a:t>meaningful</a:t>
            </a:r>
            <a:r>
              <a:rPr lang="en-US" dirty="0" smtClean="0"/>
              <a:t> name</a:t>
            </a:r>
            <a:r>
              <a:rPr lang="en-US" baseline="0" dirty="0" smtClean="0"/>
              <a:t> – including: Date, name of the experiment, name of the learner.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168</a:t>
            </a:fld>
            <a:endParaRPr lang="en-US" dirty="0"/>
          </a:p>
        </p:txBody>
      </p:sp>
    </p:spTree>
    <p:extLst>
      <p:ext uri="{BB962C8B-B14F-4D97-AF65-F5344CB8AC3E}">
        <p14:creationId xmlns:p14="http://schemas.microsoft.com/office/powerpoint/2010/main" val="29841721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pedagogic summary </a:t>
            </a:r>
            <a:r>
              <a:rPr lang="en-US" baseline="0" dirty="0" smtClean="0"/>
              <a:t>is very important at this stage.</a:t>
            </a:r>
          </a:p>
          <a:p>
            <a:r>
              <a:rPr lang="en-US" baseline="0" dirty="0" smtClean="0"/>
              <a:t>It is important the learners won’t stay fixated by the technical issues of operating the GlobiLab.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They should remember the central goal of the use of Labdisc is learning science.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169</a:t>
            </a:fld>
            <a:endParaRPr lang="en-US" dirty="0"/>
          </a:p>
        </p:txBody>
      </p:sp>
    </p:spTree>
    <p:extLst>
      <p:ext uri="{BB962C8B-B14F-4D97-AF65-F5344CB8AC3E}">
        <p14:creationId xmlns:p14="http://schemas.microsoft.com/office/powerpoint/2010/main" val="403706557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170</a:t>
            </a:fld>
            <a:endParaRPr lang="he-IL" dirty="0"/>
          </a:p>
        </p:txBody>
      </p:sp>
    </p:spTree>
    <p:extLst>
      <p:ext uri="{BB962C8B-B14F-4D97-AF65-F5344CB8AC3E}">
        <p14:creationId xmlns:p14="http://schemas.microsoft.com/office/powerpoint/2010/main" val="418613779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173</a:t>
            </a:fld>
            <a:endParaRPr lang="he-IL" dirty="0"/>
          </a:p>
        </p:txBody>
      </p:sp>
    </p:spTree>
    <p:extLst>
      <p:ext uri="{BB962C8B-B14F-4D97-AF65-F5344CB8AC3E}">
        <p14:creationId xmlns:p14="http://schemas.microsoft.com/office/powerpoint/2010/main" val="1859974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Let the learners see that the external Temp</a:t>
            </a:r>
            <a:r>
              <a:rPr lang="en-US" baseline="0" dirty="0" smtClean="0"/>
              <a:t> is not shown until the sensor is connected the correct way.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15</a:t>
            </a:fld>
            <a:endParaRPr lang="en-US" dirty="0"/>
          </a:p>
        </p:txBody>
      </p:sp>
    </p:spTree>
    <p:extLst>
      <p:ext uri="{BB962C8B-B14F-4D97-AF65-F5344CB8AC3E}">
        <p14:creationId xmlns:p14="http://schemas.microsoft.com/office/powerpoint/2010/main" val="1076777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https://c1.staticflickr.com/5/4154/4997782896_c3d0141ce6.jpg</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16</a:t>
            </a:fld>
            <a:endParaRPr lang="en-US" dirty="0"/>
          </a:p>
        </p:txBody>
      </p:sp>
    </p:spTree>
    <p:extLst>
      <p:ext uri="{BB962C8B-B14F-4D97-AF65-F5344CB8AC3E}">
        <p14:creationId xmlns:p14="http://schemas.microsoft.com/office/powerpoint/2010/main" val="2930906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not to tell the learners what will be the results, let each try by him/herself.</a:t>
            </a:r>
          </a:p>
          <a:p>
            <a:r>
              <a:rPr lang="en-US" dirty="0" smtClean="0"/>
              <a:t>If there is also hot water in the tap - </a:t>
            </a:r>
            <a:r>
              <a:rPr lang="en-US" baseline="0" dirty="0" smtClean="0"/>
              <a:t>ask the learners to try a different temp. of the water. </a:t>
            </a:r>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17</a:t>
            </a:fld>
            <a:endParaRPr lang="en-US" dirty="0"/>
          </a:p>
        </p:txBody>
      </p:sp>
    </p:spTree>
    <p:extLst>
      <p:ext uri="{BB962C8B-B14F-4D97-AF65-F5344CB8AC3E}">
        <p14:creationId xmlns:p14="http://schemas.microsoft.com/office/powerpoint/2010/main" val="1795369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baseline="0" dirty="0" smtClean="0"/>
              <a:t>Also, </a:t>
            </a:r>
            <a:r>
              <a:rPr lang="en-US" b="1" baseline="0" dirty="0" smtClean="0"/>
              <a:t>important</a:t>
            </a:r>
            <a:r>
              <a:rPr lang="en-US" baseline="0" dirty="0" smtClean="0"/>
              <a:t> to ask the learners not to touch the water with the black part of the sensor but </a:t>
            </a:r>
            <a:r>
              <a:rPr lang="en-US" b="1" baseline="0" dirty="0" smtClean="0"/>
              <a:t>only with the tip </a:t>
            </a:r>
            <a:r>
              <a:rPr lang="en-US" baseline="0" dirty="0" smtClean="0"/>
              <a:t>of it.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18</a:t>
            </a:fld>
            <a:endParaRPr lang="en-US" dirty="0"/>
          </a:p>
        </p:txBody>
      </p:sp>
    </p:spTree>
    <p:extLst>
      <p:ext uri="{BB962C8B-B14F-4D97-AF65-F5344CB8AC3E}">
        <p14:creationId xmlns:p14="http://schemas.microsoft.com/office/powerpoint/2010/main" val="2930906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As before - It’s important to write down a result from each learner on the desk/screen – so they would feel they belong to the learning community during their learning process.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19</a:t>
            </a:fld>
            <a:endParaRPr lang="en-US" dirty="0"/>
          </a:p>
        </p:txBody>
      </p:sp>
    </p:spTree>
    <p:extLst>
      <p:ext uri="{BB962C8B-B14F-4D97-AF65-F5344CB8AC3E}">
        <p14:creationId xmlns:p14="http://schemas.microsoft.com/office/powerpoint/2010/main" val="1825988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a:t>
            </a:r>
            <a:r>
              <a:rPr lang="en-US" baseline="0" dirty="0" smtClean="0"/>
              <a:t>attached </a:t>
            </a:r>
            <a:r>
              <a:rPr lang="en-US" dirty="0" smtClean="0"/>
              <a:t>agenda file</a:t>
            </a:r>
            <a:r>
              <a:rPr lang="en-US" baseline="0" dirty="0" smtClean="0"/>
              <a:t> includes all the activities in this presentation and can be changed according to the needs of each presentation.</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2</a:t>
            </a:fld>
            <a:endParaRPr lang="en-US" dirty="0"/>
          </a:p>
        </p:txBody>
      </p:sp>
    </p:spTree>
    <p:extLst>
      <p:ext uri="{BB962C8B-B14F-4D97-AF65-F5344CB8AC3E}">
        <p14:creationId xmlns:p14="http://schemas.microsoft.com/office/powerpoint/2010/main" val="3473241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b="1" dirty="0" smtClean="0"/>
              <a:t>Attention: there is a long but important explanation on this slide. Please read all of it.</a:t>
            </a:r>
          </a:p>
          <a:p>
            <a:r>
              <a:rPr lang="en-US" dirty="0" smtClean="0"/>
              <a:t>It’s important to let the learners first describe</a:t>
            </a:r>
            <a:r>
              <a:rPr lang="en-US" baseline="0" dirty="0" smtClean="0"/>
              <a:t> their problems. You should write all of the mentioned problems on the board/screen and then answer everything and the end. Trying to answer each problem at the time will get an effect of “apologizing”. Also, it will be a modeling for teachers – how to answer their students’ problems during the class. </a:t>
            </a:r>
            <a:endParaRPr lang="en-US" dirty="0" smtClean="0"/>
          </a:p>
          <a:p>
            <a:r>
              <a:rPr lang="en-US" dirty="0" smtClean="0"/>
              <a:t>Possible difficulties: </a:t>
            </a:r>
          </a:p>
          <a:p>
            <a:pPr marL="171450" indent="-171450">
              <a:buFontTx/>
              <a:buChar char="-"/>
            </a:pPr>
            <a:r>
              <a:rPr lang="en-US" baseline="0" dirty="0" smtClean="0"/>
              <a:t>The temp. of the hand has not changed (important to wash hands for a longer time and measure right after or the Labdisc will show the ambient temp and not the external sensor).</a:t>
            </a:r>
          </a:p>
          <a:p>
            <a:pPr marL="171450" indent="-171450">
              <a:buFontTx/>
              <a:buChar char="-"/>
            </a:pPr>
            <a:r>
              <a:rPr lang="en-US" baseline="0" dirty="0" smtClean="0"/>
              <a:t>The external sensor did not work well (maybe was not connected well, or the water touched the connection part to the cable)</a:t>
            </a:r>
          </a:p>
          <a:p>
            <a:pPr marL="0" indent="0">
              <a:buFontTx/>
              <a:buNone/>
            </a:pPr>
            <a:r>
              <a:rPr lang="en-US" baseline="0" dirty="0" smtClean="0"/>
              <a:t>Only after answering all the problems  ask the following questions. What did we measure (temp. of our hand before and after washing it and the temp. of the water). </a:t>
            </a:r>
          </a:p>
          <a:p>
            <a:pPr marL="0" indent="0">
              <a:buFontTx/>
              <a:buNone/>
            </a:pPr>
            <a:r>
              <a:rPr lang="en-US" baseline="0" dirty="0" smtClean="0"/>
              <a:t>How did we measure (with the external temp. sensor connected to the  Labdisc, checking the numbers by ourselves). It seems like a too-simple question set, but you need to let the learners answer for making the reflection process. </a:t>
            </a:r>
          </a:p>
          <a:p>
            <a:pPr marL="0" indent="0">
              <a:buFontTx/>
              <a:buNone/>
            </a:pPr>
            <a:r>
              <a:rPr lang="en-US" baseline="0" dirty="0" smtClean="0"/>
              <a:t>What can we learn from this experiment (that our body reacts to our environment, especially water). </a:t>
            </a:r>
          </a:p>
          <a:p>
            <a:r>
              <a:rPr lang="en-US" dirty="0" smtClean="0"/>
              <a:t>What else can we measure with THIS </a:t>
            </a:r>
            <a:r>
              <a:rPr lang="en-US" baseline="0" dirty="0" smtClean="0"/>
              <a:t>sensor – it’s important to let the learners share their ideas for how they would use this in class, at home… This will end this activity with a positive feeling: “All the problems can be solved and there are many interesting things that I can do with this Labdisc!”.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20</a:t>
            </a:fld>
            <a:endParaRPr lang="en-US" dirty="0"/>
          </a:p>
        </p:txBody>
      </p:sp>
    </p:spTree>
    <p:extLst>
      <p:ext uri="{BB962C8B-B14F-4D97-AF65-F5344CB8AC3E}">
        <p14:creationId xmlns:p14="http://schemas.microsoft.com/office/powerpoint/2010/main" val="3239108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21</a:t>
            </a:fld>
            <a:endParaRPr lang="he-IL" dirty="0"/>
          </a:p>
        </p:txBody>
      </p:sp>
    </p:spTree>
    <p:extLst>
      <p:ext uri="{BB962C8B-B14F-4D97-AF65-F5344CB8AC3E}">
        <p14:creationId xmlns:p14="http://schemas.microsoft.com/office/powerpoint/2010/main" val="3235667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Let the learners find the charging input by themselves, before showing this picture.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22</a:t>
            </a:fld>
            <a:endParaRPr lang="en-US" dirty="0"/>
          </a:p>
        </p:txBody>
      </p:sp>
    </p:spTree>
    <p:extLst>
      <p:ext uri="{BB962C8B-B14F-4D97-AF65-F5344CB8AC3E}">
        <p14:creationId xmlns:p14="http://schemas.microsoft.com/office/powerpoint/2010/main" val="1735607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29</a:t>
            </a:fld>
            <a:endParaRPr lang="en-US" dirty="0"/>
          </a:p>
        </p:txBody>
      </p:sp>
    </p:spTree>
    <p:extLst>
      <p:ext uri="{BB962C8B-B14F-4D97-AF65-F5344CB8AC3E}">
        <p14:creationId xmlns:p14="http://schemas.microsoft.com/office/powerpoint/2010/main" val="309559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number is</a:t>
            </a:r>
            <a:r>
              <a:rPr lang="en-US" baseline="0" dirty="0" smtClean="0"/>
              <a:t> the number of sub-menu items for each icon.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30</a:t>
            </a:fld>
            <a:endParaRPr lang="en-US" dirty="0"/>
          </a:p>
        </p:txBody>
      </p:sp>
    </p:spTree>
    <p:extLst>
      <p:ext uri="{BB962C8B-B14F-4D97-AF65-F5344CB8AC3E}">
        <p14:creationId xmlns:p14="http://schemas.microsoft.com/office/powerpoint/2010/main" val="4092339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Start with the Information icon. Even though it’s the last icon </a:t>
            </a:r>
            <a:r>
              <a:rPr lang="en-US" baseline="0" dirty="0" smtClean="0"/>
              <a:t>it’s the shortest one. </a:t>
            </a:r>
          </a:p>
          <a:p>
            <a:r>
              <a:rPr lang="en-US" baseline="0" dirty="0" smtClean="0"/>
              <a:t>Mention that the Date and Time are set by the GPS unit so before first use of the Labdisc, it must be placed outside or next to a window for a few minutes (it takes a few minutes for the GPS to connect the three satellites).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31</a:t>
            </a:fld>
            <a:endParaRPr lang="en-US" dirty="0"/>
          </a:p>
        </p:txBody>
      </p:sp>
    </p:spTree>
    <p:extLst>
      <p:ext uri="{BB962C8B-B14F-4D97-AF65-F5344CB8AC3E}">
        <p14:creationId xmlns:p14="http://schemas.microsoft.com/office/powerpoint/2010/main" val="39793839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It’s important </a:t>
            </a:r>
            <a:r>
              <a:rPr lang="en-US" b="1" dirty="0" smtClean="0"/>
              <a:t>not</a:t>
            </a:r>
            <a:r>
              <a:rPr lang="en-US" dirty="0" smtClean="0"/>
              <a:t> to try to teach the learners how to use the buttons for planning an experiment at this stage, but </a:t>
            </a:r>
            <a:r>
              <a:rPr lang="en-US" b="1" dirty="0" smtClean="0"/>
              <a:t>only let them know it’s possible</a:t>
            </a:r>
            <a:r>
              <a:rPr lang="en-US" dirty="0" smtClean="0"/>
              <a:t>. They first have to learn the principles of planning an experiment by using GlobiLab.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32</a:t>
            </a:fld>
            <a:endParaRPr lang="en-US" dirty="0"/>
          </a:p>
        </p:txBody>
      </p:sp>
    </p:spTree>
    <p:extLst>
      <p:ext uri="{BB962C8B-B14F-4D97-AF65-F5344CB8AC3E}">
        <p14:creationId xmlns:p14="http://schemas.microsoft.com/office/powerpoint/2010/main" val="18744250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Six items of settings: Language,</a:t>
            </a:r>
            <a:r>
              <a:rPr lang="en-US" baseline="0" dirty="0" smtClean="0"/>
              <a:t> GPS, Bluetooth, Temp. Units, Air pressure units, Sound. </a:t>
            </a:r>
          </a:p>
          <a:p>
            <a:r>
              <a:rPr lang="en-US" baseline="0" dirty="0" smtClean="0"/>
              <a:t>Do not show the pairing process at this stage – there is a separate unit for this – next unit.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33</a:t>
            </a:fld>
            <a:endParaRPr lang="en-US" dirty="0"/>
          </a:p>
        </p:txBody>
      </p:sp>
    </p:spTree>
    <p:extLst>
      <p:ext uri="{BB962C8B-B14F-4D97-AF65-F5344CB8AC3E}">
        <p14:creationId xmlns:p14="http://schemas.microsoft.com/office/powerpoint/2010/main" val="904815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35</a:t>
            </a:fld>
            <a:endParaRPr lang="he-IL" dirty="0"/>
          </a:p>
        </p:txBody>
      </p:sp>
    </p:spTree>
    <p:extLst>
      <p:ext uri="{BB962C8B-B14F-4D97-AF65-F5344CB8AC3E}">
        <p14:creationId xmlns:p14="http://schemas.microsoft.com/office/powerpoint/2010/main" val="2516601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a:t>
            </a:r>
            <a:r>
              <a:rPr lang="en-US" baseline="0" dirty="0" smtClean="0"/>
              <a:t> goal of this unit is to make learners feel comfortable with the pairing process. To achieve this – each learner has to practice the procedure at least 3 times (with others’ Labdiscs). </a:t>
            </a:r>
          </a:p>
          <a:p>
            <a:r>
              <a:rPr lang="en-US" baseline="0" dirty="0" smtClean="0"/>
              <a:t>Please remember – the Labdisc can be connected to one device at a time. So it’s important to disconnect it from one device before trying to pair it with another device.</a:t>
            </a:r>
          </a:p>
          <a:p>
            <a:r>
              <a:rPr lang="en-US" baseline="0" dirty="0" smtClean="0"/>
              <a:t>Please choose the relevant slide of the three platforms (Windows, Android, iOS) and provide the learners with a printed version of each page.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36</a:t>
            </a:fld>
            <a:endParaRPr lang="en-US" dirty="0"/>
          </a:p>
        </p:txBody>
      </p:sp>
    </p:spTree>
    <p:extLst>
      <p:ext uri="{BB962C8B-B14F-4D97-AF65-F5344CB8AC3E}">
        <p14:creationId xmlns:p14="http://schemas.microsoft.com/office/powerpoint/2010/main" val="237388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Goals are not the same as the agenda – they are more holistic,</a:t>
            </a:r>
            <a:r>
              <a:rPr lang="en-US" baseline="0" dirty="0" smtClean="0"/>
              <a:t> this list should be changed according to the agenda. This slide appears again at the end – as a summary – they should be the same (if changes are made).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a:t>
            </a:fld>
            <a:endParaRPr lang="en-US" dirty="0"/>
          </a:p>
        </p:txBody>
      </p:sp>
    </p:spTree>
    <p:extLst>
      <p:ext uri="{BB962C8B-B14F-4D97-AF65-F5344CB8AC3E}">
        <p14:creationId xmlns:p14="http://schemas.microsoft.com/office/powerpoint/2010/main" val="9963127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Double click</a:t>
            </a:r>
            <a:r>
              <a:rPr lang="en-US" baseline="0" dirty="0" smtClean="0"/>
              <a:t> to open the PDF file</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37</a:t>
            </a:fld>
            <a:endParaRPr lang="en-US" dirty="0"/>
          </a:p>
        </p:txBody>
      </p:sp>
    </p:spTree>
    <p:extLst>
      <p:ext uri="{BB962C8B-B14F-4D97-AF65-F5344CB8AC3E}">
        <p14:creationId xmlns:p14="http://schemas.microsoft.com/office/powerpoint/2010/main" val="4277392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Double click</a:t>
            </a:r>
            <a:r>
              <a:rPr lang="en-US" baseline="0" dirty="0" smtClean="0"/>
              <a:t> to open the PDF file</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38</a:t>
            </a:fld>
            <a:endParaRPr lang="en-US" dirty="0"/>
          </a:p>
        </p:txBody>
      </p:sp>
    </p:spTree>
    <p:extLst>
      <p:ext uri="{BB962C8B-B14F-4D97-AF65-F5344CB8AC3E}">
        <p14:creationId xmlns:p14="http://schemas.microsoft.com/office/powerpoint/2010/main" val="553870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rtl="1">
              <a:defRPr/>
            </a:pPr>
            <a:fld id="{EE425DF8-8206-489B-8B73-F93D9815DB61}" type="slidenum">
              <a:rPr lang="en-US" smtClean="0"/>
              <a:pPr rtl="1">
                <a:defRPr/>
              </a:pPr>
              <a:t>39</a:t>
            </a:fld>
            <a:endParaRPr lang="he-IL" dirty="0"/>
          </a:p>
        </p:txBody>
      </p:sp>
    </p:spTree>
    <p:extLst>
      <p:ext uri="{BB962C8B-B14F-4D97-AF65-F5344CB8AC3E}">
        <p14:creationId xmlns:p14="http://schemas.microsoft.com/office/powerpoint/2010/main" val="41459048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From our experiment at this stage many learners start to confuse the names and it’s important to reflect this issue</a:t>
            </a:r>
            <a:r>
              <a:rPr lang="en-US" baseline="0" dirty="0" smtClean="0"/>
              <a:t> and help them categorize the new terms.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This slide also appears at the beginning of the Boyle’s Law experiment unit with Windows GlobiLab.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40</a:t>
            </a:fld>
            <a:endParaRPr lang="en-US" dirty="0"/>
          </a:p>
        </p:txBody>
      </p:sp>
    </p:spTree>
    <p:extLst>
      <p:ext uri="{BB962C8B-B14F-4D97-AF65-F5344CB8AC3E}">
        <p14:creationId xmlns:p14="http://schemas.microsoft.com/office/powerpoint/2010/main" val="19333935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https://youtu.be/VJKwMT1uz-c</a:t>
            </a:r>
          </a:p>
          <a:p>
            <a:r>
              <a:rPr lang="en-US" dirty="0" smtClean="0"/>
              <a:t>The goal of this movie is to open the activity with a</a:t>
            </a:r>
            <a:r>
              <a:rPr lang="en-US" baseline="0" dirty="0" smtClean="0"/>
              <a:t> motivating view of the subject. </a:t>
            </a:r>
          </a:p>
          <a:p>
            <a:r>
              <a:rPr lang="en-US" baseline="0" dirty="0" smtClean="0"/>
              <a:t>If you are not sure if you have a good Internet connection – please download it for training purposes, then delete.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41</a:t>
            </a:fld>
            <a:endParaRPr lang="en-US" dirty="0"/>
          </a:p>
        </p:txBody>
      </p:sp>
    </p:spTree>
    <p:extLst>
      <p:ext uri="{BB962C8B-B14F-4D97-AF65-F5344CB8AC3E}">
        <p14:creationId xmlns:p14="http://schemas.microsoft.com/office/powerpoint/2010/main" val="34248123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Ask the learners to notice that there are two toolbars, but do not talk about the icons</a:t>
            </a:r>
            <a:r>
              <a:rPr lang="en-US" baseline="0" dirty="0" smtClean="0"/>
              <a:t> at this time.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43</a:t>
            </a:fld>
            <a:endParaRPr lang="en-US" dirty="0"/>
          </a:p>
        </p:txBody>
      </p:sp>
    </p:spTree>
    <p:extLst>
      <p:ext uri="{BB962C8B-B14F-4D97-AF65-F5344CB8AC3E}">
        <p14:creationId xmlns:p14="http://schemas.microsoft.com/office/powerpoint/2010/main" val="3450801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Connect</a:t>
            </a:r>
            <a:r>
              <a:rPr lang="en-US" baseline="0" dirty="0" smtClean="0"/>
              <a:t> the Labdisc</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44</a:t>
            </a:fld>
            <a:endParaRPr lang="en-US" dirty="0"/>
          </a:p>
        </p:txBody>
      </p:sp>
    </p:spTree>
    <p:extLst>
      <p:ext uri="{BB962C8B-B14F-4D97-AF65-F5344CB8AC3E}">
        <p14:creationId xmlns:p14="http://schemas.microsoft.com/office/powerpoint/2010/main" val="2985655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Plan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48</a:t>
            </a:fld>
            <a:endParaRPr lang="en-US" dirty="0"/>
          </a:p>
        </p:txBody>
      </p:sp>
    </p:spTree>
    <p:extLst>
      <p:ext uri="{BB962C8B-B14F-4D97-AF65-F5344CB8AC3E}">
        <p14:creationId xmlns:p14="http://schemas.microsoft.com/office/powerpoint/2010/main" val="17218445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that the learners will understand the principle</a:t>
            </a:r>
            <a:r>
              <a:rPr lang="en-US" baseline="0" dirty="0" smtClean="0"/>
              <a:t> of the following three steps of experiment planning: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49</a:t>
            </a:fld>
            <a:endParaRPr lang="en-US" dirty="0"/>
          </a:p>
        </p:txBody>
      </p:sp>
    </p:spTree>
    <p:extLst>
      <p:ext uri="{BB962C8B-B14F-4D97-AF65-F5344CB8AC3E}">
        <p14:creationId xmlns:p14="http://schemas.microsoft.com/office/powerpoint/2010/main" val="30102247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Choosing the sensors – it is important to unmark the sensors which are not needed.</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50</a:t>
            </a:fld>
            <a:endParaRPr lang="en-US" dirty="0"/>
          </a:p>
        </p:txBody>
      </p:sp>
    </p:spTree>
    <p:extLst>
      <p:ext uri="{BB962C8B-B14F-4D97-AF65-F5344CB8AC3E}">
        <p14:creationId xmlns:p14="http://schemas.microsoft.com/office/powerpoint/2010/main" val="2878718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 of the first activities is</a:t>
            </a:r>
            <a:r>
              <a:rPr lang="en-US" baseline="0" dirty="0" smtClean="0"/>
              <a:t> to get </a:t>
            </a:r>
            <a:r>
              <a:rPr lang="en-US" dirty="0" smtClean="0"/>
              <a:t>to know the Labdisc first – before</a:t>
            </a:r>
            <a:r>
              <a:rPr lang="en-US" baseline="0" dirty="0" smtClean="0"/>
              <a:t> “meeting” the GlobiLab. Also, it’s important not to talk about all the buttons at the beginning but only after learners start to feel comfortable with the Labdisc. It is important that each learner will have their own Labdisc during this training.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4</a:t>
            </a:fld>
            <a:endParaRPr lang="en-US" dirty="0"/>
          </a:p>
        </p:txBody>
      </p:sp>
    </p:spTree>
    <p:extLst>
      <p:ext uri="{BB962C8B-B14F-4D97-AF65-F5344CB8AC3E}">
        <p14:creationId xmlns:p14="http://schemas.microsoft.com/office/powerpoint/2010/main" val="3726567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Choosing the rate – each sensor has a maximum rate. If a higher rate is chosen – it will automatically get down to the maximum. </a:t>
            </a:r>
          </a:p>
          <a:p>
            <a:r>
              <a:rPr lang="en-US" baseline="0" dirty="0" smtClean="0"/>
              <a:t>Number of samples – the user should calculate how many samples are needed according to the rate and the desired duration. </a:t>
            </a:r>
          </a:p>
          <a:p>
            <a:r>
              <a:rPr lang="en-US" baseline="0" dirty="0" smtClean="0"/>
              <a:t>A higher number of samples than needed can be chosen since any experiment can be stopped when needed. </a:t>
            </a:r>
          </a:p>
          <a:p>
            <a:r>
              <a:rPr lang="en-US" b="1" baseline="0" dirty="0" smtClean="0"/>
              <a:t>But</a:t>
            </a:r>
            <a:r>
              <a:rPr lang="en-US" baseline="0" dirty="0" smtClean="0"/>
              <a:t> if the Labdisc doesn’t have enough memory – the experiment won’t start.</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51</a:t>
            </a:fld>
            <a:endParaRPr lang="en-US" dirty="0"/>
          </a:p>
        </p:txBody>
      </p:sp>
    </p:spTree>
    <p:extLst>
      <p:ext uri="{BB962C8B-B14F-4D97-AF65-F5344CB8AC3E}">
        <p14:creationId xmlns:p14="http://schemas.microsoft.com/office/powerpoint/2010/main" val="2063309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To exit this screen just touch anywhere</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52</a:t>
            </a:fld>
            <a:endParaRPr lang="en-US" dirty="0"/>
          </a:p>
        </p:txBody>
      </p:sp>
    </p:spTree>
    <p:extLst>
      <p:ext uri="{BB962C8B-B14F-4D97-AF65-F5344CB8AC3E}">
        <p14:creationId xmlns:p14="http://schemas.microsoft.com/office/powerpoint/2010/main" val="40511086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to make sure the learners recognize the humidity</a:t>
            </a:r>
            <a:r>
              <a:rPr lang="en-US" baseline="0" dirty="0" smtClean="0"/>
              <a:t> sensor (not confusing it with the microphone).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53</a:t>
            </a:fld>
            <a:endParaRPr lang="en-US" dirty="0"/>
          </a:p>
        </p:txBody>
      </p:sp>
    </p:spTree>
    <p:extLst>
      <p:ext uri="{BB962C8B-B14F-4D97-AF65-F5344CB8AC3E}">
        <p14:creationId xmlns:p14="http://schemas.microsoft.com/office/powerpoint/2010/main" val="29939211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Start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54</a:t>
            </a:fld>
            <a:endParaRPr lang="en-US" dirty="0"/>
          </a:p>
        </p:txBody>
      </p:sp>
    </p:spTree>
    <p:extLst>
      <p:ext uri="{BB962C8B-B14F-4D97-AF65-F5344CB8AC3E}">
        <p14:creationId xmlns:p14="http://schemas.microsoft.com/office/powerpoint/2010/main" val="23390168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End the experiment before it ends by itself.</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55</a:t>
            </a:fld>
            <a:endParaRPr lang="en-US" dirty="0"/>
          </a:p>
        </p:txBody>
      </p:sp>
    </p:spTree>
    <p:extLst>
      <p:ext uri="{BB962C8B-B14F-4D97-AF65-F5344CB8AC3E}">
        <p14:creationId xmlns:p14="http://schemas.microsoft.com/office/powerpoint/2010/main" val="104705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Change the grid view</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56</a:t>
            </a:fld>
            <a:endParaRPr lang="en-US" dirty="0"/>
          </a:p>
        </p:txBody>
      </p:sp>
    </p:spTree>
    <p:extLst>
      <p:ext uri="{BB962C8B-B14F-4D97-AF65-F5344CB8AC3E}">
        <p14:creationId xmlns:p14="http://schemas.microsoft.com/office/powerpoint/2010/main" val="2367742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labels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57</a:t>
            </a:fld>
            <a:endParaRPr lang="en-US" dirty="0"/>
          </a:p>
        </p:txBody>
      </p:sp>
    </p:spTree>
    <p:extLst>
      <p:ext uri="{BB962C8B-B14F-4D97-AF65-F5344CB8AC3E}">
        <p14:creationId xmlns:p14="http://schemas.microsoft.com/office/powerpoint/2010/main" val="41777231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Editing</a:t>
            </a:r>
            <a:r>
              <a:rPr lang="en-US" baseline="0" dirty="0" smtClean="0"/>
              <a:t> Labels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58</a:t>
            </a:fld>
            <a:endParaRPr lang="en-US" dirty="0"/>
          </a:p>
        </p:txBody>
      </p:sp>
    </p:spTree>
    <p:extLst>
      <p:ext uri="{BB962C8B-B14F-4D97-AF65-F5344CB8AC3E}">
        <p14:creationId xmlns:p14="http://schemas.microsoft.com/office/powerpoint/2010/main" val="7447385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Adding a point of interest – a data marker</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60</a:t>
            </a:fld>
            <a:endParaRPr lang="en-US" dirty="0"/>
          </a:p>
        </p:txBody>
      </p:sp>
    </p:spTree>
    <p:extLst>
      <p:ext uri="{BB962C8B-B14F-4D97-AF65-F5344CB8AC3E}">
        <p14:creationId xmlns:p14="http://schemas.microsoft.com/office/powerpoint/2010/main" val="40842485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Adding a point of interest – a data marker</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61</a:t>
            </a:fld>
            <a:endParaRPr lang="en-US" dirty="0"/>
          </a:p>
        </p:txBody>
      </p:sp>
    </p:spTree>
    <p:extLst>
      <p:ext uri="{BB962C8B-B14F-4D97-AF65-F5344CB8AC3E}">
        <p14:creationId xmlns:p14="http://schemas.microsoft.com/office/powerpoint/2010/main" val="2927877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Not showing all the buttons. Just the shut down button.</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5</a:t>
            </a:fld>
            <a:endParaRPr lang="en-US" dirty="0"/>
          </a:p>
        </p:txBody>
      </p:sp>
    </p:spTree>
    <p:extLst>
      <p:ext uri="{BB962C8B-B14F-4D97-AF65-F5344CB8AC3E}">
        <p14:creationId xmlns:p14="http://schemas.microsoft.com/office/powerpoint/2010/main" val="15444249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Moving</a:t>
            </a:r>
            <a:r>
              <a:rPr lang="en-US" baseline="0" dirty="0" smtClean="0"/>
              <a:t> the bubbles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62</a:t>
            </a:fld>
            <a:endParaRPr lang="en-US" dirty="0"/>
          </a:p>
        </p:txBody>
      </p:sp>
    </p:spTree>
    <p:extLst>
      <p:ext uri="{BB962C8B-B14F-4D97-AF65-F5344CB8AC3E}">
        <p14:creationId xmlns:p14="http://schemas.microsoft.com/office/powerpoint/2010/main" val="14652722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Moving</a:t>
            </a:r>
            <a:r>
              <a:rPr lang="en-US" baseline="0" dirty="0" smtClean="0"/>
              <a:t> the bubbles</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63</a:t>
            </a:fld>
            <a:endParaRPr lang="en-US" dirty="0"/>
          </a:p>
        </p:txBody>
      </p:sp>
    </p:spTree>
    <p:extLst>
      <p:ext uri="{BB962C8B-B14F-4D97-AF65-F5344CB8AC3E}">
        <p14:creationId xmlns:p14="http://schemas.microsoft.com/office/powerpoint/2010/main" val="10946471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Moving</a:t>
            </a:r>
            <a:r>
              <a:rPr lang="en-US" baseline="0" dirty="0" smtClean="0"/>
              <a:t> the bubbles</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64</a:t>
            </a:fld>
            <a:endParaRPr lang="en-US" dirty="0"/>
          </a:p>
        </p:txBody>
      </p:sp>
    </p:spTree>
    <p:extLst>
      <p:ext uri="{BB962C8B-B14F-4D97-AF65-F5344CB8AC3E}">
        <p14:creationId xmlns:p14="http://schemas.microsoft.com/office/powerpoint/2010/main" val="8398586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a picture to the label</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65</a:t>
            </a:fld>
            <a:endParaRPr lang="en-US" dirty="0"/>
          </a:p>
        </p:txBody>
      </p:sp>
    </p:spTree>
    <p:extLst>
      <p:ext uri="{BB962C8B-B14F-4D97-AF65-F5344CB8AC3E}">
        <p14:creationId xmlns:p14="http://schemas.microsoft.com/office/powerpoint/2010/main" val="41793750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Adding a picture to the label</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66</a:t>
            </a:fld>
            <a:endParaRPr lang="en-US" dirty="0"/>
          </a:p>
        </p:txBody>
      </p:sp>
    </p:spTree>
    <p:extLst>
      <p:ext uri="{BB962C8B-B14F-4D97-AF65-F5344CB8AC3E}">
        <p14:creationId xmlns:p14="http://schemas.microsoft.com/office/powerpoint/2010/main" val="14599883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Adding a picture to the label</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67</a:t>
            </a:fld>
            <a:endParaRPr lang="en-US" dirty="0"/>
          </a:p>
        </p:txBody>
      </p:sp>
    </p:spTree>
    <p:extLst>
      <p:ext uri="{BB962C8B-B14F-4D97-AF65-F5344CB8AC3E}">
        <p14:creationId xmlns:p14="http://schemas.microsoft.com/office/powerpoint/2010/main" val="26347951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Changing the line properties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68</a:t>
            </a:fld>
            <a:endParaRPr lang="en-US" dirty="0"/>
          </a:p>
        </p:txBody>
      </p:sp>
    </p:spTree>
    <p:extLst>
      <p:ext uri="{BB962C8B-B14F-4D97-AF65-F5344CB8AC3E}">
        <p14:creationId xmlns:p14="http://schemas.microsoft.com/office/powerpoint/2010/main" val="16790322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Changing the line properties: dots/line</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69</a:t>
            </a:fld>
            <a:endParaRPr lang="en-US" dirty="0"/>
          </a:p>
        </p:txBody>
      </p:sp>
    </p:spTree>
    <p:extLst>
      <p:ext uri="{BB962C8B-B14F-4D97-AF65-F5344CB8AC3E}">
        <p14:creationId xmlns:p14="http://schemas.microsoft.com/office/powerpoint/2010/main" val="1630357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Changing the line properties: dots/line</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70</a:t>
            </a:fld>
            <a:endParaRPr lang="en-US" dirty="0"/>
          </a:p>
        </p:txBody>
      </p:sp>
    </p:spTree>
    <p:extLst>
      <p:ext uri="{BB962C8B-B14F-4D97-AF65-F5344CB8AC3E}">
        <p14:creationId xmlns:p14="http://schemas.microsoft.com/office/powerpoint/2010/main" val="29795861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Changing the line properties: </a:t>
            </a:r>
            <a:r>
              <a:rPr lang="en-US" baseline="0" dirty="0" smtClean="0"/>
              <a:t>the color.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71</a:t>
            </a:fld>
            <a:endParaRPr lang="en-US" dirty="0"/>
          </a:p>
        </p:txBody>
      </p:sp>
    </p:spTree>
    <p:extLst>
      <p:ext uri="{BB962C8B-B14F-4D97-AF65-F5344CB8AC3E}">
        <p14:creationId xmlns:p14="http://schemas.microsoft.com/office/powerpoint/2010/main" val="3618404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Don’t show all the icons on the screen, only the number, the name of the sensor and the units.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6</a:t>
            </a:fld>
            <a:endParaRPr lang="en-US" dirty="0"/>
          </a:p>
        </p:txBody>
      </p:sp>
    </p:spTree>
    <p:extLst>
      <p:ext uri="{BB962C8B-B14F-4D97-AF65-F5344CB8AC3E}">
        <p14:creationId xmlns:p14="http://schemas.microsoft.com/office/powerpoint/2010/main" val="7153708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Changing the line properties: </a:t>
            </a:r>
            <a:r>
              <a:rPr lang="en-US" baseline="0" dirty="0" smtClean="0"/>
              <a:t>the color. </a:t>
            </a:r>
            <a:endParaRPr lang="en-US" dirty="0" smtClean="0"/>
          </a:p>
          <a:p>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72</a:t>
            </a:fld>
            <a:endParaRPr lang="en-US" dirty="0"/>
          </a:p>
        </p:txBody>
      </p:sp>
    </p:spTree>
    <p:extLst>
      <p:ext uri="{BB962C8B-B14F-4D97-AF65-F5344CB8AC3E}">
        <p14:creationId xmlns:p14="http://schemas.microsoft.com/office/powerpoint/2010/main" val="30886324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pedagogic summary </a:t>
            </a:r>
            <a:r>
              <a:rPr lang="en-US" baseline="0" dirty="0" smtClean="0"/>
              <a:t>is very important at this stage.</a:t>
            </a:r>
          </a:p>
          <a:p>
            <a:r>
              <a:rPr lang="en-US" baseline="0" dirty="0" smtClean="0"/>
              <a:t>It is important the learners won’t stay fixated by the technical issues of operating the GlobiLab.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They should remember the central goal of the use of Labdisc is learning science.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73</a:t>
            </a:fld>
            <a:endParaRPr lang="en-US" dirty="0"/>
          </a:p>
        </p:txBody>
      </p:sp>
    </p:spTree>
    <p:extLst>
      <p:ext uri="{BB962C8B-B14F-4D97-AF65-F5344CB8AC3E}">
        <p14:creationId xmlns:p14="http://schemas.microsoft.com/office/powerpoint/2010/main" val="40370655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unit should be done only after the learners experience working with the GlobiLab, and measuring </a:t>
            </a:r>
            <a:r>
              <a:rPr lang="en-US" baseline="0" dirty="0" smtClean="0"/>
              <a:t>humidity. </a:t>
            </a:r>
          </a:p>
          <a:p>
            <a:r>
              <a:rPr lang="en-US" baseline="0" dirty="0" smtClean="0"/>
              <a:t>The goal of this unit is to give a short brief of all the needed information about the GlobiLab on Android. </a:t>
            </a:r>
          </a:p>
          <a:p>
            <a:r>
              <a:rPr lang="en-US" baseline="0" dirty="0" smtClean="0"/>
              <a:t>It’s important to ask the learners to open the “Getting to know” manual in their hands and find there the information shown on the screen. It will make the learners feel comfortable to use the manual on their own in future. The manual should be found on the </a:t>
            </a:r>
            <a:r>
              <a:rPr lang="en-US" baseline="0" dirty="0" err="1" smtClean="0"/>
              <a:t>Globisens</a:t>
            </a:r>
            <a:r>
              <a:rPr lang="en-US" baseline="0" dirty="0" smtClean="0"/>
              <a:t> or Distributor website (or sent to the learners by email in advance).  </a:t>
            </a:r>
          </a:p>
          <a:p>
            <a:r>
              <a:rPr lang="en-US" baseline="0" dirty="0" smtClean="0"/>
              <a:t>http://www.globisens.net/sites/default/files/docs/guides/Getting%20Started/Getting_to_Know_The_Labdisc_Android.pdf</a:t>
            </a:r>
          </a:p>
          <a:p>
            <a:r>
              <a:rPr lang="en-US" baseline="0" dirty="0" smtClean="0"/>
              <a:t>It’s important to show the slides step by step and to ask the learners to practice along with the presentation (otherwise they will get bored).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74</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75</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76</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77</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78</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79</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80</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81</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Don’t talk about all the sensors, even if asked, only the two shown. Ask the learners to press the buttons and play. Ask the learners to find the sensors by themselves.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7</a:t>
            </a:fld>
            <a:endParaRPr lang="en-US" dirty="0"/>
          </a:p>
        </p:txBody>
      </p:sp>
    </p:spTree>
    <p:extLst>
      <p:ext uri="{BB962C8B-B14F-4D97-AF65-F5344CB8AC3E}">
        <p14:creationId xmlns:p14="http://schemas.microsoft.com/office/powerpoint/2010/main" val="14078028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82</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83</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84</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85</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86</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87</a:t>
            </a:fld>
            <a:endParaRPr lang="en-US" dirty="0"/>
          </a:p>
        </p:txBody>
      </p:sp>
    </p:spTree>
    <p:extLst>
      <p:ext uri="{BB962C8B-B14F-4D97-AF65-F5344CB8AC3E}">
        <p14:creationId xmlns:p14="http://schemas.microsoft.com/office/powerpoint/2010/main" val="8653682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 of this unit is to give the learners an opportunity to experience the Labdisc with the GlobiLab.</a:t>
            </a:r>
          </a:p>
          <a:p>
            <a:r>
              <a:rPr lang="en-US" dirty="0" smtClean="0"/>
              <a:t>As before – it’s important to first let them</a:t>
            </a:r>
            <a:r>
              <a:rPr lang="en-US" baseline="0" dirty="0" smtClean="0"/>
              <a:t> get familiar with a few functions that will make them feel comfortable with the program and only then show them all the icons. This experiment works with the Windows version of GlobiLab. </a:t>
            </a:r>
            <a:endParaRPr lang="en-US" dirty="0" smtClean="0"/>
          </a:p>
          <a:p>
            <a:r>
              <a:rPr lang="en-US" dirty="0" smtClean="0"/>
              <a:t>This experiment should</a:t>
            </a:r>
            <a:r>
              <a:rPr lang="en-US" baseline="0" dirty="0" smtClean="0"/>
              <a:t> be done in pairs, since the data is saved manually.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97</a:t>
            </a:fld>
            <a:endParaRPr lang="en-US" dirty="0"/>
          </a:p>
        </p:txBody>
      </p:sp>
    </p:spTree>
    <p:extLst>
      <p:ext uri="{BB962C8B-B14F-4D97-AF65-F5344CB8AC3E}">
        <p14:creationId xmlns:p14="http://schemas.microsoft.com/office/powerpoint/2010/main" val="175099418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http://youtu.be/N5xft2fIqQU</a:t>
            </a:r>
          </a:p>
          <a:p>
            <a:r>
              <a:rPr lang="en-US" dirty="0" smtClean="0"/>
              <a:t>The goal of this movie is to open the activity with a</a:t>
            </a:r>
            <a:r>
              <a:rPr lang="en-US" baseline="0" dirty="0" smtClean="0"/>
              <a:t> motivating view of the subject. </a:t>
            </a:r>
          </a:p>
          <a:p>
            <a:r>
              <a:rPr lang="en-US" baseline="0" dirty="0" smtClean="0"/>
              <a:t>If you are not sure if you have a good Internet connection – please download it for training purposes, then delete.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98</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needed equipment.</a:t>
            </a:r>
            <a:r>
              <a:rPr lang="en-US" baseline="0" dirty="0" smtClean="0"/>
              <a:t>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99</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better to show the learners both USB and Bluetooth connection options and let them</a:t>
            </a:r>
            <a:r>
              <a:rPr lang="en-US" baseline="0" dirty="0" smtClean="0"/>
              <a:t> chose (if possible).</a:t>
            </a:r>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100</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to explain that</a:t>
            </a:r>
            <a:r>
              <a:rPr lang="en-US" baseline="0" dirty="0" smtClean="0"/>
              <a:t> each sensor is located under its button. </a:t>
            </a:r>
          </a:p>
          <a:p>
            <a:r>
              <a:rPr lang="en-US" baseline="0" dirty="0" smtClean="0"/>
              <a:t>Also explain the importance of the angle for the Light sensor. </a:t>
            </a:r>
          </a:p>
          <a:p>
            <a:r>
              <a:rPr lang="en-US" baseline="0" dirty="0" smtClean="0"/>
              <a:t>And if using </a:t>
            </a:r>
            <a:r>
              <a:rPr lang="en-US" baseline="0" dirty="0" err="1" smtClean="0"/>
              <a:t>GenSci</a:t>
            </a:r>
            <a:r>
              <a:rPr lang="en-US" baseline="0" dirty="0" smtClean="0"/>
              <a:t> – mention that there are two modes of Microphone sensor: dB (measures sound level) and Volt (measures sound waves).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8</a:t>
            </a:fld>
            <a:endParaRPr lang="en-US" dirty="0"/>
          </a:p>
        </p:txBody>
      </p:sp>
    </p:spTree>
    <p:extLst>
      <p:ext uri="{BB962C8B-B14F-4D97-AF65-F5344CB8AC3E}">
        <p14:creationId xmlns:p14="http://schemas.microsoft.com/office/powerpoint/2010/main" val="6689102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You can choose if to connect the computer by USB or by</a:t>
            </a:r>
            <a:r>
              <a:rPr lang="en-US" baseline="0" dirty="0" smtClean="0"/>
              <a:t> Bluetooth.</a:t>
            </a:r>
          </a:p>
          <a:p>
            <a:r>
              <a:rPr lang="en-US" baseline="0" dirty="0" smtClean="0"/>
              <a:t>Delete the non-relevant slides.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101</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You can choose if to connect the computer by USB or by</a:t>
            </a:r>
            <a:r>
              <a:rPr lang="en-US" baseline="0" dirty="0" smtClean="0"/>
              <a:t> Bluetooth.</a:t>
            </a:r>
          </a:p>
          <a:p>
            <a:r>
              <a:rPr lang="en-US" baseline="0" dirty="0" smtClean="0"/>
              <a:t>Delete the non-relevant slides.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102</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You can choose if to connect the computer by USB or by</a:t>
            </a:r>
            <a:r>
              <a:rPr lang="en-US" baseline="0" dirty="0" smtClean="0"/>
              <a:t> Bluetooth.</a:t>
            </a:r>
          </a:p>
          <a:p>
            <a:r>
              <a:rPr lang="en-US" baseline="0" dirty="0" smtClean="0"/>
              <a:t>Delete the non-relevant slides. </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103</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104</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It’s important that the learners will understand the principle</a:t>
            </a:r>
            <a:r>
              <a:rPr lang="en-US" baseline="0" dirty="0" smtClean="0"/>
              <a:t> of these three steps:</a:t>
            </a:r>
          </a:p>
          <a:p>
            <a:r>
              <a:rPr lang="en-US" baseline="0" dirty="0" smtClean="0"/>
              <a:t>Choosing the sensors – important to unmark the irrelevant sensors.</a:t>
            </a:r>
          </a:p>
          <a:p>
            <a:r>
              <a:rPr lang="en-US" baseline="0" dirty="0" smtClean="0"/>
              <a:t>Choosing the rate – each sensor has a maximum rate. If a higher rate is chosen – it will automatically get down to the maximum. </a:t>
            </a:r>
          </a:p>
          <a:p>
            <a:r>
              <a:rPr lang="en-US" baseline="0" dirty="0" smtClean="0"/>
              <a:t>Number of samples – the user should calculate how many samples are needed according to the rate and the desired duration. </a:t>
            </a:r>
          </a:p>
          <a:p>
            <a:r>
              <a:rPr lang="en-US" baseline="0" dirty="0" smtClean="0"/>
              <a:t>A higher number of samples than needed can be chosen since any experiment can be stopped when needed. </a:t>
            </a:r>
          </a:p>
          <a:p>
            <a:r>
              <a:rPr lang="en-US" b="1" baseline="0" dirty="0" smtClean="0"/>
              <a:t>But</a:t>
            </a:r>
            <a:r>
              <a:rPr lang="en-US" baseline="0" dirty="0" smtClean="0"/>
              <a:t> if the Labdisc doesn’t have enough memory – the experiment won’t start.</a:t>
            </a: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105</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air</a:t>
            </a:r>
            <a:r>
              <a:rPr lang="en-US" baseline="0" dirty="0" smtClean="0"/>
              <a:t> should be on 60 </a:t>
            </a:r>
            <a:r>
              <a:rPr lang="en-US" b="1" baseline="0" dirty="0" smtClean="0"/>
              <a:t>BEFORE</a:t>
            </a:r>
            <a:r>
              <a:rPr lang="en-US" baseline="0" dirty="0" smtClean="0"/>
              <a:t> plugging the syringe to the Labdisc.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106</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Notice</a:t>
            </a:r>
            <a:r>
              <a:rPr lang="en-US" baseline="0" dirty="0" smtClean="0"/>
              <a:t> – the connection should be sealed in order for the air not to escape.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107</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For a</a:t>
            </a:r>
            <a:r>
              <a:rPr lang="en-US" baseline="0" dirty="0" smtClean="0"/>
              <a:t> </a:t>
            </a:r>
            <a:r>
              <a:rPr lang="en-US" dirty="0" smtClean="0"/>
              <a:t>manual experiment data saving – the right button should be pressed each time. </a:t>
            </a:r>
          </a:p>
          <a:p>
            <a:r>
              <a:rPr lang="en-US" dirty="0" smtClean="0"/>
              <a:t>The experiment is better performed in pairs. </a:t>
            </a:r>
          </a:p>
          <a:p>
            <a:r>
              <a:rPr lang="en-US" dirty="0" smtClean="0"/>
              <a:t>One learner will hold the syringe, the other one will press the button each time the syringe reaches</a:t>
            </a:r>
            <a:r>
              <a:rPr lang="en-US" baseline="0" dirty="0" smtClean="0"/>
              <a:t> the needed volume</a:t>
            </a:r>
            <a:r>
              <a:rPr lang="en-US" dirty="0" smtClean="0"/>
              <a:t>. </a:t>
            </a:r>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108</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Start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109</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110</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The goal of this activity is to give the learners the chance to “play” with the Labdisc and try to use it in a simple but scientific mode of learning. It’s also a modeling for a process that teachers can do with their students when they start working with the Labdisc</a:t>
            </a:r>
            <a:r>
              <a:rPr lang="en-US" baseline="0" dirty="0" smtClean="0"/>
              <a:t> in class. </a:t>
            </a:r>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9</a:t>
            </a:fld>
            <a:endParaRPr lang="en-US" dirty="0"/>
          </a:p>
        </p:txBody>
      </p:sp>
    </p:spTree>
    <p:extLst>
      <p:ext uri="{BB962C8B-B14F-4D97-AF65-F5344CB8AC3E}">
        <p14:creationId xmlns:p14="http://schemas.microsoft.com/office/powerpoint/2010/main" val="31913355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Adding Labels</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111</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112</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Saving the experiment</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113</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Saving the experiment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114</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Saving the experiment with a </a:t>
            </a:r>
            <a:r>
              <a:rPr lang="en-US" b="1" dirty="0" smtClean="0"/>
              <a:t>meaningful</a:t>
            </a:r>
            <a:r>
              <a:rPr lang="en-US" dirty="0" smtClean="0"/>
              <a:t> name</a:t>
            </a:r>
            <a:r>
              <a:rPr lang="en-US" baseline="0" dirty="0" smtClean="0"/>
              <a:t> – including: Date, name of the experiment, name of the learner.</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115</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Exporting data to Excel</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116</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Exporting data to Excel.</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you have time – you can</a:t>
            </a:r>
            <a:r>
              <a:rPr lang="en-US" baseline="0" dirty="0" smtClean="0"/>
              <a:t> show the learners on the screen that multiplying the Volume and Pressure in the Excel will give us a constant of 6,000.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117</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You can ask one of the teachers to explain what was done</a:t>
            </a:r>
            <a:r>
              <a:rPr lang="en-US" baseline="0" dirty="0" smtClean="0"/>
              <a:t> and how does it show Boyle’s Law. </a:t>
            </a:r>
            <a:endParaRPr lang="en-US" dirty="0" smtClean="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118</a:t>
            </a:fld>
            <a:endParaRPr lang="en-US" dirty="0"/>
          </a:p>
        </p:txBody>
      </p:sp>
    </p:spTree>
    <p:extLst>
      <p:ext uri="{BB962C8B-B14F-4D97-AF65-F5344CB8AC3E}">
        <p14:creationId xmlns:p14="http://schemas.microsoft.com/office/powerpoint/2010/main" val="12371481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This pedagogic summary </a:t>
            </a:r>
            <a:r>
              <a:rPr lang="en-US" baseline="0" dirty="0" smtClean="0"/>
              <a:t>is very important at this stage.</a:t>
            </a:r>
          </a:p>
          <a:p>
            <a:r>
              <a:rPr lang="en-US" baseline="0" dirty="0" smtClean="0"/>
              <a:t>It is important the learners won’t get fixated by the technical issues of operating the GlobiLab.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They should remember the central goal of the use of Labdisc is learning science. </a:t>
            </a:r>
          </a:p>
          <a:p>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119</a:t>
            </a:fld>
            <a:endParaRPr lang="en-US" dirty="0"/>
          </a:p>
        </p:txBody>
      </p:sp>
    </p:spTree>
    <p:extLst>
      <p:ext uri="{BB962C8B-B14F-4D97-AF65-F5344CB8AC3E}">
        <p14:creationId xmlns:p14="http://schemas.microsoft.com/office/powerpoint/2010/main" val="403706557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en-US" dirty="0" smtClean="0"/>
              <a:t>http://youtu.be/hAvT1WbjOEE</a:t>
            </a:r>
          </a:p>
          <a:p>
            <a:endParaRPr lang="en-US" dirty="0" smtClean="0"/>
          </a:p>
          <a:p>
            <a:r>
              <a:rPr lang="en-US" dirty="0" smtClean="0"/>
              <a:t>This short</a:t>
            </a:r>
            <a:r>
              <a:rPr lang="en-US" baseline="0" dirty="0" smtClean="0"/>
              <a:t> movie is just for fun </a:t>
            </a:r>
            <a:r>
              <a:rPr lang="en-US" baseline="0" dirty="0" smtClean="0">
                <a:sym typeface="Wingdings" panose="05000000000000000000" pitchFamily="2" charset="2"/>
              </a:rPr>
              <a:t> </a:t>
            </a:r>
            <a:endParaRPr lang="en-US" dirty="0"/>
          </a:p>
        </p:txBody>
      </p:sp>
      <p:sp>
        <p:nvSpPr>
          <p:cNvPr id="4" name="מציין מיקום של מספר שקופית 3"/>
          <p:cNvSpPr>
            <a:spLocks noGrp="1"/>
          </p:cNvSpPr>
          <p:nvPr>
            <p:ph type="sldNum" sz="quarter" idx="10"/>
          </p:nvPr>
        </p:nvSpPr>
        <p:spPr/>
        <p:txBody>
          <a:bodyPr/>
          <a:lstStyle/>
          <a:p>
            <a:pPr>
              <a:defRPr/>
            </a:pPr>
            <a:fld id="{EE425DF8-8206-489B-8B73-F93D9815DB61}" type="slidenum">
              <a:rPr lang="en-US" smtClean="0"/>
              <a:pPr>
                <a:defRPr/>
              </a:pPr>
              <a:t>120</a:t>
            </a:fld>
            <a:endParaRPr lang="en-US" dirty="0"/>
          </a:p>
        </p:txBody>
      </p:sp>
    </p:spTree>
    <p:extLst>
      <p:ext uri="{BB962C8B-B14F-4D97-AF65-F5344CB8AC3E}">
        <p14:creationId xmlns:p14="http://schemas.microsoft.com/office/powerpoint/2010/main" val="1237148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154" name="Picture 58" descr="icons_BK_10%"/>
          <p:cNvPicPr>
            <a:picLocks noChangeAspect="1" noChangeArrowheads="1"/>
          </p:cNvPicPr>
          <p:nvPr userDrawn="1"/>
        </p:nvPicPr>
        <p:blipFill>
          <a:blip r:embed="rId2"/>
          <a:srcRect t="3549" b="1823"/>
          <a:stretch>
            <a:fillRect/>
          </a:stretch>
        </p:blipFill>
        <p:spPr bwMode="auto">
          <a:xfrm>
            <a:off x="2895600" y="762000"/>
            <a:ext cx="4597400" cy="6096000"/>
          </a:xfrm>
          <a:prstGeom prst="rect">
            <a:avLst/>
          </a:prstGeom>
          <a:noFill/>
        </p:spPr>
      </p:pic>
      <p:sp>
        <p:nvSpPr>
          <p:cNvPr id="4099" name="Rectangle 3"/>
          <p:cNvSpPr>
            <a:spLocks noGrp="1" noChangeArrowheads="1"/>
          </p:cNvSpPr>
          <p:nvPr>
            <p:ph type="ctrTitle"/>
          </p:nvPr>
        </p:nvSpPr>
        <p:spPr>
          <a:xfrm>
            <a:off x="304800" y="990600"/>
            <a:ext cx="7772400" cy="1143000"/>
          </a:xfrm>
        </p:spPr>
        <p:txBody>
          <a:bodyPr/>
          <a:lstStyle>
            <a:lvl1pPr>
              <a:defRPr sz="3200">
                <a:solidFill>
                  <a:schemeClr val="tx1"/>
                </a:solidFill>
              </a:defRPr>
            </a:lvl1pPr>
          </a:lstStyle>
          <a:p>
            <a:r>
              <a:rPr lang="en-US"/>
              <a:t>Click to edit Master title style</a:t>
            </a:r>
          </a:p>
        </p:txBody>
      </p:sp>
      <p:sp>
        <p:nvSpPr>
          <p:cNvPr id="4100" name="Rectangle 4"/>
          <p:cNvSpPr>
            <a:spLocks noGrp="1" noChangeArrowheads="1"/>
          </p:cNvSpPr>
          <p:nvPr>
            <p:ph type="subTitle" idx="1"/>
          </p:nvPr>
        </p:nvSpPr>
        <p:spPr>
          <a:xfrm>
            <a:off x="304800" y="2133600"/>
            <a:ext cx="5410200" cy="3048000"/>
          </a:xfrm>
        </p:spPr>
        <p:txBody>
          <a:bodyPr/>
          <a:lstStyle>
            <a:lvl1pPr marL="0" indent="0">
              <a:buFontTx/>
              <a:buNone/>
              <a:defRPr/>
            </a:lvl1pPr>
          </a:lstStyle>
          <a:p>
            <a:r>
              <a:rPr lang="en-US"/>
              <a:t>Click to edit Master subtitle style</a:t>
            </a:r>
          </a:p>
        </p:txBody>
      </p:sp>
      <p:sp>
        <p:nvSpPr>
          <p:cNvPr id="4101" name="Rectangle 5"/>
          <p:cNvSpPr>
            <a:spLocks noGrp="1" noChangeArrowheads="1"/>
          </p:cNvSpPr>
          <p:nvPr>
            <p:ph type="dt" sz="half" idx="2"/>
          </p:nvPr>
        </p:nvSpPr>
        <p:spPr/>
        <p:txBody>
          <a:bodyPr/>
          <a:lstStyle>
            <a:lvl1pPr>
              <a:defRPr/>
            </a:lvl1pPr>
          </a:lstStyle>
          <a:p>
            <a:endParaRPr lang="en-US" dirty="0"/>
          </a:p>
        </p:txBody>
      </p:sp>
      <p:sp>
        <p:nvSpPr>
          <p:cNvPr id="4102" name="Rectangle 6"/>
          <p:cNvSpPr>
            <a:spLocks noGrp="1" noChangeArrowheads="1"/>
          </p:cNvSpPr>
          <p:nvPr>
            <p:ph type="ftr" sz="quarter" idx="3"/>
          </p:nvPr>
        </p:nvSpPr>
        <p:spPr/>
        <p:txBody>
          <a:bodyPr/>
          <a:lstStyle>
            <a:lvl1pPr>
              <a:defRPr/>
            </a:lvl1pPr>
          </a:lstStyle>
          <a:p>
            <a:endParaRPr lang="en-US" dirty="0"/>
          </a:p>
        </p:txBody>
      </p:sp>
      <p:sp>
        <p:nvSpPr>
          <p:cNvPr id="4103" name="Rectangle 7"/>
          <p:cNvSpPr>
            <a:spLocks noGrp="1" noChangeArrowheads="1"/>
          </p:cNvSpPr>
          <p:nvPr>
            <p:ph type="sldNum" sz="quarter" idx="4"/>
          </p:nvPr>
        </p:nvSpPr>
        <p:spPr/>
        <p:txBody>
          <a:bodyPr/>
          <a:lstStyle>
            <a:lvl1pPr>
              <a:defRPr/>
            </a:lvl1pPr>
          </a:lstStyle>
          <a:p>
            <a:fld id="{25CD383E-63C7-4C0E-9E89-C73990E48E2B}" type="slidenum">
              <a:rPr lang="en-US"/>
              <a:pPr/>
              <a:t>‹#›</a:t>
            </a:fld>
            <a:endParaRPr lang="en-US" dirty="0"/>
          </a:p>
        </p:txBody>
      </p:sp>
      <p:sp>
        <p:nvSpPr>
          <p:cNvPr id="4124" name="Text Box 28"/>
          <p:cNvSpPr txBox="1">
            <a:spLocks noChangeArrowheads="1"/>
          </p:cNvSpPr>
          <p:nvPr userDrawn="1"/>
        </p:nvSpPr>
        <p:spPr bwMode="auto">
          <a:xfrm>
            <a:off x="357188" y="6180138"/>
            <a:ext cx="1852612" cy="366712"/>
          </a:xfrm>
          <a:prstGeom prst="rect">
            <a:avLst/>
          </a:prstGeom>
          <a:noFill/>
          <a:ln w="9525">
            <a:noFill/>
            <a:miter lim="800000"/>
            <a:headEnd/>
            <a:tailEnd/>
          </a:ln>
          <a:effectLst/>
        </p:spPr>
        <p:txBody>
          <a:bodyPr wrap="none">
            <a:prstTxWarp prst="textNoShape">
              <a:avLst/>
            </a:prstTxWarp>
            <a:spAutoFit/>
          </a:bodyPr>
          <a:lstStyle/>
          <a:p>
            <a:pPr eaLnBrk="0" hangingPunct="0"/>
            <a:r>
              <a:rPr lang="en-US" sz="1200" b="0" i="0" dirty="0">
                <a:solidFill>
                  <a:srgbClr val="007078"/>
                </a:solidFill>
                <a:latin typeface="Arial" charset="0"/>
                <a:ea typeface="ＭＳ Ｐゴシック" charset="-128"/>
                <a:cs typeface="ＭＳ Ｐゴシック" charset="-128"/>
              </a:rPr>
              <a:t>www.</a:t>
            </a:r>
            <a:r>
              <a:rPr lang="en-US" sz="1800" b="0" i="0" dirty="0">
                <a:solidFill>
                  <a:srgbClr val="007078"/>
                </a:solidFill>
                <a:latin typeface="Arial" charset="0"/>
                <a:ea typeface="ＭＳ Ｐゴシック" charset="-128"/>
                <a:cs typeface="ＭＳ Ｐゴシック" charset="-128"/>
              </a:rPr>
              <a:t>globisens</a:t>
            </a:r>
            <a:r>
              <a:rPr lang="en-US" sz="1200" b="0" i="0" dirty="0">
                <a:solidFill>
                  <a:srgbClr val="007078"/>
                </a:solidFill>
                <a:latin typeface="Arial" charset="0"/>
                <a:ea typeface="ＭＳ Ｐゴシック" charset="-128"/>
                <a:cs typeface="ＭＳ Ｐゴシック" charset="-128"/>
              </a:rPr>
              <a:t>.com</a:t>
            </a:r>
            <a:endParaRPr lang="en-US" sz="1800" b="0" i="0" dirty="0">
              <a:solidFill>
                <a:srgbClr val="007078"/>
              </a:solidFill>
              <a:latin typeface="Arial" charset="0"/>
              <a:ea typeface="ＭＳ Ｐゴシック" charset="-128"/>
              <a:cs typeface="ＭＳ Ｐゴシック" charset="-128"/>
            </a:endParaRPr>
          </a:p>
        </p:txBody>
      </p:sp>
      <p:sp>
        <p:nvSpPr>
          <p:cNvPr id="4147" name="Rectangle 51"/>
          <p:cNvSpPr>
            <a:spLocks noChangeArrowheads="1"/>
          </p:cNvSpPr>
          <p:nvPr userDrawn="1"/>
        </p:nvSpPr>
        <p:spPr bwMode="auto">
          <a:xfrm>
            <a:off x="0" y="0"/>
            <a:ext cx="9144000" cy="762000"/>
          </a:xfrm>
          <a:prstGeom prst="rect">
            <a:avLst/>
          </a:prstGeom>
          <a:solidFill>
            <a:schemeClr val="tx1"/>
          </a:solidFill>
          <a:ln w="9525">
            <a:solidFill>
              <a:schemeClr val="tx1"/>
            </a:solidFill>
            <a:miter lim="800000"/>
            <a:headEnd/>
            <a:tailEnd/>
          </a:ln>
          <a:effectLst/>
        </p:spPr>
        <p:txBody>
          <a:bodyPr wrap="none" anchor="ctr">
            <a:prstTxWarp prst="textNoShape">
              <a:avLst/>
            </a:prstTxWarp>
          </a:bodyPr>
          <a:lstStyle/>
          <a:p>
            <a:endParaRPr lang="en-US" dirty="0"/>
          </a:p>
        </p:txBody>
      </p:sp>
      <p:pic>
        <p:nvPicPr>
          <p:cNvPr id="4145" name="Picture 49" descr="Lbdc_logo_color"/>
          <p:cNvPicPr>
            <a:picLocks noChangeAspect="1" noChangeArrowheads="1"/>
          </p:cNvPicPr>
          <p:nvPr userDrawn="1"/>
        </p:nvPicPr>
        <p:blipFill>
          <a:blip r:embed="rId3"/>
          <a:srcRect/>
          <a:stretch>
            <a:fillRect/>
          </a:stretch>
        </p:blipFill>
        <p:spPr bwMode="auto">
          <a:xfrm>
            <a:off x="304800" y="184150"/>
            <a:ext cx="1752600" cy="501650"/>
          </a:xfrm>
          <a:prstGeom prst="rect">
            <a:avLst/>
          </a:prstGeom>
          <a:noFill/>
          <a:ln w="9525">
            <a:noFill/>
            <a:miter lim="800000"/>
            <a:headEnd/>
            <a:tailEnd/>
          </a:ln>
          <a:effectLst>
            <a:outerShdw blurRad="38100" dist="12700" dir="2700000" algn="ctr" rotWithShape="0">
              <a:srgbClr val="000000">
                <a:alpha val="50000"/>
              </a:srgbClr>
            </a:outerShdw>
          </a:effectLst>
        </p:spPr>
      </p:pic>
      <p:pic>
        <p:nvPicPr>
          <p:cNvPr id="4148" name="Picture 52" descr="Title_image"/>
          <p:cNvPicPr>
            <a:picLocks noChangeAspect="1" noChangeArrowheads="1"/>
          </p:cNvPicPr>
          <p:nvPr userDrawn="1"/>
        </p:nvPicPr>
        <p:blipFill>
          <a:blip r:embed="rId4"/>
          <a:srcRect/>
          <a:stretch>
            <a:fillRect/>
          </a:stretch>
        </p:blipFill>
        <p:spPr bwMode="auto">
          <a:xfrm>
            <a:off x="3781425" y="2541588"/>
            <a:ext cx="5591175" cy="4087812"/>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07C18959-064C-401D-96D5-950484B59E65}"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0"/>
            <a:ext cx="567690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DFF9713A-5A69-492C-B27E-F9DF3C548E1B}"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AC4E0458-21AF-4F4A-86B0-9AD0CEA6AEBF}"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FF734035-A264-4603-9433-62FBBEE16235}"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3716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CBCCB440-C96A-43C0-82C5-8A1A5A9E96DB}"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5C4EC26F-2576-495F-A049-0F68FD336A44}"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A5922833-25A7-4963-A918-099C4F695625}"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DB2C3786-4F35-4ABF-9568-7F051B95BFBF}"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C802019-A4B6-4E94-AE8C-CC1E727EC36C}"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CBED7821-14B7-43A1-A267-B726FA74E8D9}"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80" name="Picture 56" descr="icons_BK_10%"/>
          <p:cNvPicPr>
            <a:picLocks noChangeAspect="1" noChangeArrowheads="1"/>
          </p:cNvPicPr>
          <p:nvPr userDrawn="1"/>
        </p:nvPicPr>
        <p:blipFill>
          <a:blip r:embed="rId13"/>
          <a:srcRect r="9317"/>
          <a:stretch>
            <a:fillRect/>
          </a:stretch>
        </p:blipFill>
        <p:spPr bwMode="auto">
          <a:xfrm>
            <a:off x="5791200" y="1447800"/>
            <a:ext cx="3352800" cy="5181600"/>
          </a:xfrm>
          <a:prstGeom prst="rect">
            <a:avLst/>
          </a:prstGeom>
          <a:noFill/>
        </p:spPr>
      </p:pic>
      <p:sp>
        <p:nvSpPr>
          <p:cNvPr id="1072" name="Rectangle 48"/>
          <p:cNvSpPr>
            <a:spLocks noChangeArrowheads="1"/>
          </p:cNvSpPr>
          <p:nvPr userDrawn="1"/>
        </p:nvSpPr>
        <p:spPr bwMode="auto">
          <a:xfrm>
            <a:off x="0" y="6400800"/>
            <a:ext cx="9144000" cy="457200"/>
          </a:xfrm>
          <a:prstGeom prst="rect">
            <a:avLst/>
          </a:prstGeom>
          <a:solidFill>
            <a:schemeClr val="tx1"/>
          </a:solidFill>
          <a:ln w="9525">
            <a:noFill/>
            <a:miter lim="800000"/>
            <a:headEnd/>
            <a:tailEnd/>
          </a:ln>
          <a:effectLst/>
        </p:spPr>
        <p:txBody>
          <a:bodyPr wrap="none" anchor="ctr">
            <a:prstTxWarp prst="textNoShape">
              <a:avLst/>
            </a:prstTxWarp>
          </a:bodyPr>
          <a:lstStyle/>
          <a:p>
            <a:endParaRPr lang="en-US" dirty="0"/>
          </a:p>
        </p:txBody>
      </p:sp>
      <p:sp>
        <p:nvSpPr>
          <p:cNvPr id="1026" name="Rectangle 2"/>
          <p:cNvSpPr>
            <a:spLocks noGrp="1" noChangeArrowheads="1"/>
          </p:cNvSpPr>
          <p:nvPr>
            <p:ph type="title"/>
          </p:nvPr>
        </p:nvSpPr>
        <p:spPr bwMode="auto">
          <a:xfrm>
            <a:off x="685800" y="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371600"/>
            <a:ext cx="7772400" cy="4572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i="0"/>
            </a:lvl1pPr>
          </a:lstStyle>
          <a:p>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i="0"/>
            </a:lvl1pPr>
          </a:lstStyle>
          <a:p>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i="0"/>
            </a:lvl1pPr>
          </a:lstStyle>
          <a:p>
            <a:fld id="{1EA7B43F-441E-4F70-81CF-9A7029243A7C}" type="slidenum">
              <a:rPr lang="en-US"/>
              <a:pPr/>
              <a:t>‹#›</a:t>
            </a:fld>
            <a:endParaRPr lang="en-US" dirty="0"/>
          </a:p>
        </p:txBody>
      </p:sp>
      <p:pic>
        <p:nvPicPr>
          <p:cNvPr id="1071" name="Picture 47" descr="Lbdc_logo_color"/>
          <p:cNvPicPr>
            <a:picLocks noChangeAspect="1" noChangeArrowheads="1"/>
          </p:cNvPicPr>
          <p:nvPr userDrawn="1"/>
        </p:nvPicPr>
        <p:blipFill>
          <a:blip r:embed="rId14"/>
          <a:srcRect/>
          <a:stretch>
            <a:fillRect/>
          </a:stretch>
        </p:blipFill>
        <p:spPr bwMode="auto">
          <a:xfrm>
            <a:off x="7656513" y="6443663"/>
            <a:ext cx="1182687" cy="338137"/>
          </a:xfrm>
          <a:prstGeom prst="rect">
            <a:avLst/>
          </a:prstGeom>
          <a:noFill/>
          <a:ln w="9525">
            <a:noFill/>
            <a:miter lim="800000"/>
            <a:headEnd/>
            <a:tailEnd/>
          </a:ln>
          <a:effectLst>
            <a:outerShdw blurRad="38100" dist="12700" dir="2700000" algn="ctr" rotWithShape="0">
              <a:srgbClr val="000000">
                <a:alpha val="50000"/>
              </a:srgbClr>
            </a:outerShdw>
          </a:effectLst>
        </p:spPr>
      </p:pic>
      <p:sp>
        <p:nvSpPr>
          <p:cNvPr id="1073" name="Line 49"/>
          <p:cNvSpPr>
            <a:spLocks noChangeShapeType="1"/>
          </p:cNvSpPr>
          <p:nvPr userDrawn="1"/>
        </p:nvSpPr>
        <p:spPr bwMode="auto">
          <a:xfrm>
            <a:off x="685800" y="914400"/>
            <a:ext cx="7772400" cy="0"/>
          </a:xfrm>
          <a:prstGeom prst="line">
            <a:avLst/>
          </a:prstGeom>
          <a:noFill/>
          <a:ln w="9525">
            <a:solidFill>
              <a:srgbClr val="007078"/>
            </a:solidFill>
            <a:round/>
            <a:headEnd/>
            <a:tailEnd/>
          </a:ln>
          <a:effectLst/>
        </p:spPr>
        <p:txBody>
          <a:bodyPr wrap="none" anchor="ctr">
            <a:prstTxWarp prst="textNoShape">
              <a:avLst/>
            </a:prstTxWarp>
          </a:body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800" b="1">
          <a:solidFill>
            <a:srgbClr val="007078"/>
          </a:solidFill>
          <a:latin typeface="+mj-lt"/>
          <a:ea typeface="+mj-ea"/>
          <a:cs typeface="+mj-cs"/>
        </a:defRPr>
      </a:lvl1pPr>
      <a:lvl2pPr algn="l" rtl="0" fontAlgn="base">
        <a:spcBef>
          <a:spcPct val="0"/>
        </a:spcBef>
        <a:spcAft>
          <a:spcPct val="0"/>
        </a:spcAft>
        <a:defRPr sz="2800" b="1">
          <a:solidFill>
            <a:srgbClr val="007078"/>
          </a:solidFill>
          <a:latin typeface="חרמון" charset="0"/>
          <a:ea typeface="חרמון" charset="0"/>
          <a:cs typeface="חרמון" charset="0"/>
        </a:defRPr>
      </a:lvl2pPr>
      <a:lvl3pPr algn="l" rtl="0" fontAlgn="base">
        <a:spcBef>
          <a:spcPct val="0"/>
        </a:spcBef>
        <a:spcAft>
          <a:spcPct val="0"/>
        </a:spcAft>
        <a:defRPr sz="2800" b="1">
          <a:solidFill>
            <a:srgbClr val="007078"/>
          </a:solidFill>
          <a:latin typeface="חרמון" charset="0"/>
          <a:ea typeface="חרמון" charset="0"/>
          <a:cs typeface="חרמון" charset="0"/>
        </a:defRPr>
      </a:lvl3pPr>
      <a:lvl4pPr algn="l" rtl="0" fontAlgn="base">
        <a:spcBef>
          <a:spcPct val="0"/>
        </a:spcBef>
        <a:spcAft>
          <a:spcPct val="0"/>
        </a:spcAft>
        <a:defRPr sz="2800" b="1">
          <a:solidFill>
            <a:srgbClr val="007078"/>
          </a:solidFill>
          <a:latin typeface="חרמון" charset="0"/>
          <a:ea typeface="חרמון" charset="0"/>
          <a:cs typeface="חרמון" charset="0"/>
        </a:defRPr>
      </a:lvl4pPr>
      <a:lvl5pPr algn="l" rtl="0" fontAlgn="base">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p:titleStyle>
    <p:bodyStyle>
      <a:lvl1pPr marL="342900" indent="-342900" algn="l" rtl="0" fontAlgn="base">
        <a:spcBef>
          <a:spcPct val="20000"/>
        </a:spcBef>
        <a:spcAft>
          <a:spcPct val="0"/>
        </a:spcAft>
        <a:buChar char="•"/>
        <a:defRPr sz="2400">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ea typeface="+mn-ea"/>
          <a:cs typeface="+mn-cs"/>
        </a:defRPr>
      </a:lvl2pPr>
      <a:lvl3pPr marL="1143000" indent="-228600" algn="l" rtl="0" fontAlgn="base">
        <a:spcBef>
          <a:spcPct val="20000"/>
        </a:spcBef>
        <a:spcAft>
          <a:spcPct val="0"/>
        </a:spcAft>
        <a:buChar char="•"/>
        <a:defRPr sz="2000">
          <a:solidFill>
            <a:schemeClr val="tx1"/>
          </a:solidFill>
          <a:latin typeface="+mn-lt"/>
          <a:ea typeface="+mn-ea"/>
          <a:cs typeface="+mn-cs"/>
        </a:defRPr>
      </a:lvl3pPr>
      <a:lvl4pPr marL="1600200" indent="-228600" algn="l" rtl="0" fontAlgn="base">
        <a:spcBef>
          <a:spcPct val="20000"/>
        </a:spcBef>
        <a:spcAft>
          <a:spcPct val="0"/>
        </a:spcAft>
        <a:buChar char="–"/>
        <a:defRPr sz="2000">
          <a:solidFill>
            <a:schemeClr val="tx1"/>
          </a:solidFill>
          <a:latin typeface="+mn-lt"/>
          <a:ea typeface="+mn-ea"/>
          <a:cs typeface="+mn-cs"/>
        </a:defRPr>
      </a:lvl4pPr>
      <a:lvl5pPr marL="2057400" indent="-228600" algn="l" rtl="0" fontAlgn="base">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3.png"/><Relationship Id="rId4" Type="http://schemas.openxmlformats.org/officeDocument/2006/relationships/image" Target="../media/image12.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ags" Target="../tags/tag90.xml"/><Relationship Id="rId5" Type="http://schemas.openxmlformats.org/officeDocument/2006/relationships/image" Target="../media/image10.jpeg"/><Relationship Id="rId4" Type="http://schemas.openxmlformats.org/officeDocument/2006/relationships/image" Target="../media/image80.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ags" Target="../tags/tag91.xml"/><Relationship Id="rId5" Type="http://schemas.openxmlformats.org/officeDocument/2006/relationships/image" Target="../media/image139.png"/><Relationship Id="rId4" Type="http://schemas.openxmlformats.org/officeDocument/2006/relationships/image" Target="../media/image138.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92.xml"/><Relationship Id="rId4" Type="http://schemas.openxmlformats.org/officeDocument/2006/relationships/image" Target="../media/image140.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93.xml"/><Relationship Id="rId4" Type="http://schemas.openxmlformats.org/officeDocument/2006/relationships/image" Target="../media/image138.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94.xml"/><Relationship Id="rId4" Type="http://schemas.openxmlformats.org/officeDocument/2006/relationships/image" Target="../media/image138.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2.xml"/><Relationship Id="rId1" Type="http://schemas.openxmlformats.org/officeDocument/2006/relationships/tags" Target="../tags/tag95.xml"/><Relationship Id="rId4" Type="http://schemas.openxmlformats.org/officeDocument/2006/relationships/image" Target="../media/image141.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96.xml"/><Relationship Id="rId4" Type="http://schemas.openxmlformats.org/officeDocument/2006/relationships/image" Target="../media/image142.jpe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97.xml"/><Relationship Id="rId4" Type="http://schemas.openxmlformats.org/officeDocument/2006/relationships/image" Target="../media/image143.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tags" Target="../tags/tag98.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37.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99.xml"/><Relationship Id="rId4" Type="http://schemas.openxmlformats.org/officeDocument/2006/relationships/image" Target="../media/image13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3.png"/><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100.xml"/><Relationship Id="rId4" Type="http://schemas.openxmlformats.org/officeDocument/2006/relationships/image" Target="../media/image144.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101.xml"/><Relationship Id="rId4" Type="http://schemas.openxmlformats.org/officeDocument/2006/relationships/image" Target="../media/image145.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ags" Target="../tags/tag102.xml"/><Relationship Id="rId4" Type="http://schemas.openxmlformats.org/officeDocument/2006/relationships/image" Target="../media/image146.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103.xml"/><Relationship Id="rId4" Type="http://schemas.openxmlformats.org/officeDocument/2006/relationships/image" Target="../media/image147.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ags" Target="../tags/tag104.xml"/><Relationship Id="rId4" Type="http://schemas.openxmlformats.org/officeDocument/2006/relationships/image" Target="../media/image148.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105.xml"/><Relationship Id="rId4" Type="http://schemas.openxmlformats.org/officeDocument/2006/relationships/image" Target="../media/image149.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106.xml"/><Relationship Id="rId4" Type="http://schemas.openxmlformats.org/officeDocument/2006/relationships/image" Target="../media/image150.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ags" Target="../tags/tag107.xml"/><Relationship Id="rId4" Type="http://schemas.openxmlformats.org/officeDocument/2006/relationships/image" Target="../media/image151.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tags" Target="../tags/tag108.xml"/><Relationship Id="rId5" Type="http://schemas.openxmlformats.org/officeDocument/2006/relationships/image" Target="../media/image153.gif"/><Relationship Id="rId4" Type="http://schemas.openxmlformats.org/officeDocument/2006/relationships/image" Target="../media/image152.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110.xml"/><Relationship Id="rId5" Type="http://schemas.openxmlformats.org/officeDocument/2006/relationships/image" Target="../media/image154.png"/><Relationship Id="rId4" Type="http://schemas.openxmlformats.org/officeDocument/2006/relationships/hyperlink" Target="http://youtu.be/hAvT1WbjOEE" TargetMode="Externa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111.xml"/><Relationship Id="rId4" Type="http://schemas.openxmlformats.org/officeDocument/2006/relationships/image" Target="../media/image155.pn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112.xml"/><Relationship Id="rId4" Type="http://schemas.openxmlformats.org/officeDocument/2006/relationships/image" Target="../media/image156.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113.xml"/><Relationship Id="rId5" Type="http://schemas.openxmlformats.org/officeDocument/2006/relationships/image" Target="../media/image157.png"/><Relationship Id="rId4" Type="http://schemas.openxmlformats.org/officeDocument/2006/relationships/image" Target="../media/image156.png"/></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2.xml"/><Relationship Id="rId1" Type="http://schemas.openxmlformats.org/officeDocument/2006/relationships/tags" Target="../tags/tag114.xml"/><Relationship Id="rId5" Type="http://schemas.openxmlformats.org/officeDocument/2006/relationships/image" Target="../media/image158.png"/><Relationship Id="rId4" Type="http://schemas.openxmlformats.org/officeDocument/2006/relationships/image" Target="../media/image156.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2.xml"/><Relationship Id="rId1" Type="http://schemas.openxmlformats.org/officeDocument/2006/relationships/tags" Target="../tags/tag115.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6.pn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ags" Target="../tags/tag116.xml"/><Relationship Id="rId4" Type="http://schemas.openxmlformats.org/officeDocument/2006/relationships/image" Target="../media/image161.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2.xml"/><Relationship Id="rId1" Type="http://schemas.openxmlformats.org/officeDocument/2006/relationships/tags" Target="../tags/tag117.xml"/><Relationship Id="rId4" Type="http://schemas.openxmlformats.org/officeDocument/2006/relationships/image" Target="../media/image162.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2.xml"/><Relationship Id="rId1" Type="http://schemas.openxmlformats.org/officeDocument/2006/relationships/tags" Target="../tags/tag118.xml"/><Relationship Id="rId5" Type="http://schemas.openxmlformats.org/officeDocument/2006/relationships/image" Target="../media/image163.png"/><Relationship Id="rId4" Type="http://schemas.openxmlformats.org/officeDocument/2006/relationships/image" Target="../media/image156.pn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08.xml"/><Relationship Id="rId7" Type="http://schemas.openxmlformats.org/officeDocument/2006/relationships/image" Target="../media/image165.jpeg"/><Relationship Id="rId2" Type="http://schemas.openxmlformats.org/officeDocument/2006/relationships/slideLayout" Target="../slideLayouts/slideLayout2.xml"/><Relationship Id="rId1" Type="http://schemas.openxmlformats.org/officeDocument/2006/relationships/tags" Target="../tags/tag119.xml"/><Relationship Id="rId6" Type="http://schemas.openxmlformats.org/officeDocument/2006/relationships/image" Target="../media/image164.png"/><Relationship Id="rId5" Type="http://schemas.openxmlformats.org/officeDocument/2006/relationships/image" Target="../media/image139.png"/><Relationship Id="rId4" Type="http://schemas.openxmlformats.org/officeDocument/2006/relationships/image" Target="../media/image13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0.jpe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2.xml"/><Relationship Id="rId1" Type="http://schemas.openxmlformats.org/officeDocument/2006/relationships/tags" Target="../tags/tag120.xml"/><Relationship Id="rId5" Type="http://schemas.openxmlformats.org/officeDocument/2006/relationships/image" Target="../media/image10.jpeg"/><Relationship Id="rId4" Type="http://schemas.openxmlformats.org/officeDocument/2006/relationships/image" Target="../media/image48.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tags" Target="../tags/tag121.xml"/><Relationship Id="rId5" Type="http://schemas.openxmlformats.org/officeDocument/2006/relationships/image" Target="../media/image166.png"/><Relationship Id="rId4" Type="http://schemas.openxmlformats.org/officeDocument/2006/relationships/hyperlink" Target="http://youtu.be/E43-CfukEgs" TargetMode="Externa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2.xml"/><Relationship Id="rId1" Type="http://schemas.openxmlformats.org/officeDocument/2006/relationships/tags" Target="../tags/tag122.xml"/><Relationship Id="rId5" Type="http://schemas.openxmlformats.org/officeDocument/2006/relationships/image" Target="../media/image139.png"/><Relationship Id="rId4" Type="http://schemas.openxmlformats.org/officeDocument/2006/relationships/image" Target="../media/image138.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2.xml"/><Relationship Id="rId1" Type="http://schemas.openxmlformats.org/officeDocument/2006/relationships/tags" Target="../tags/tag123.xml"/><Relationship Id="rId4" Type="http://schemas.openxmlformats.org/officeDocument/2006/relationships/image" Target="../media/image140.pn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tags" Target="../tags/tag124.xml"/><Relationship Id="rId4" Type="http://schemas.openxmlformats.org/officeDocument/2006/relationships/image" Target="../media/image138.pn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tags" Target="../tags/tag125.xml"/><Relationship Id="rId5" Type="http://schemas.openxmlformats.org/officeDocument/2006/relationships/image" Target="../media/image167.png"/><Relationship Id="rId4" Type="http://schemas.openxmlformats.org/officeDocument/2006/relationships/image" Target="../media/image156.pn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2.xml"/><Relationship Id="rId1" Type="http://schemas.openxmlformats.org/officeDocument/2006/relationships/tags" Target="../tags/tag126.xml"/><Relationship Id="rId5" Type="http://schemas.openxmlformats.org/officeDocument/2006/relationships/image" Target="../media/image169.jpeg"/><Relationship Id="rId4" Type="http://schemas.openxmlformats.org/officeDocument/2006/relationships/image" Target="../media/image168.png"/></Relationships>
</file>

<file path=ppt/slides/_rels/slide13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slideLayout" Target="../slideLayouts/slideLayout2.xml"/><Relationship Id="rId1" Type="http://schemas.openxmlformats.org/officeDocument/2006/relationships/tags" Target="../tags/tag127.xml"/><Relationship Id="rId5" Type="http://schemas.openxmlformats.org/officeDocument/2006/relationships/image" Target="../media/image171.gif"/><Relationship Id="rId4" Type="http://schemas.openxmlformats.org/officeDocument/2006/relationships/image" Target="../media/image170.pn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2.xml"/><Relationship Id="rId1" Type="http://schemas.openxmlformats.org/officeDocument/2006/relationships/tags" Target="../tags/tag128.xml"/><Relationship Id="rId4" Type="http://schemas.openxmlformats.org/officeDocument/2006/relationships/image" Target="../media/image172.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2.xml"/><Relationship Id="rId1" Type="http://schemas.openxmlformats.org/officeDocument/2006/relationships/tags" Target="../tags/tag129.xml"/><Relationship Id="rId5" Type="http://schemas.openxmlformats.org/officeDocument/2006/relationships/image" Target="../media/image174.png"/><Relationship Id="rId4" Type="http://schemas.openxmlformats.org/officeDocument/2006/relationships/image" Target="../media/image17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9.jpeg"/><Relationship Id="rId5" Type="http://schemas.openxmlformats.org/officeDocument/2006/relationships/image" Target="../media/image17.png"/><Relationship Id="rId4" Type="http://schemas.openxmlformats.org/officeDocument/2006/relationships/image" Target="../media/image18.jpeg"/></Relationships>
</file>

<file path=ppt/slides/_rels/slide140.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2.xml"/><Relationship Id="rId1" Type="http://schemas.openxmlformats.org/officeDocument/2006/relationships/tags" Target="../tags/tag131.xml"/><Relationship Id="rId6" Type="http://schemas.openxmlformats.org/officeDocument/2006/relationships/image" Target="../media/image178.png"/><Relationship Id="rId5" Type="http://schemas.openxmlformats.org/officeDocument/2006/relationships/image" Target="../media/image177.png"/><Relationship Id="rId4" Type="http://schemas.openxmlformats.org/officeDocument/2006/relationships/image" Target="../media/image176.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2.xml"/><Relationship Id="rId1" Type="http://schemas.openxmlformats.org/officeDocument/2006/relationships/tags" Target="../tags/tag132.xml"/><Relationship Id="rId5" Type="http://schemas.openxmlformats.org/officeDocument/2006/relationships/image" Target="../media/image180.png"/><Relationship Id="rId4" Type="http://schemas.openxmlformats.org/officeDocument/2006/relationships/image" Target="../media/image179.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2.xml"/><Relationship Id="rId1" Type="http://schemas.openxmlformats.org/officeDocument/2006/relationships/tags" Target="../tags/tag133.xml"/><Relationship Id="rId5" Type="http://schemas.openxmlformats.org/officeDocument/2006/relationships/image" Target="../media/image182.png"/><Relationship Id="rId4" Type="http://schemas.openxmlformats.org/officeDocument/2006/relationships/image" Target="../media/image181.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tags" Target="../tags/tag134.xml"/><Relationship Id="rId5" Type="http://schemas.openxmlformats.org/officeDocument/2006/relationships/image" Target="../media/image183.png"/><Relationship Id="rId4" Type="http://schemas.openxmlformats.org/officeDocument/2006/relationships/image" Target="../media/image156.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tags" Target="../tags/tag135.xml"/><Relationship Id="rId5" Type="http://schemas.openxmlformats.org/officeDocument/2006/relationships/image" Target="../media/image185.png"/><Relationship Id="rId4" Type="http://schemas.openxmlformats.org/officeDocument/2006/relationships/image" Target="../media/image184.png"/></Relationships>
</file>

<file path=ppt/slides/_rels/slide146.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slideLayout" Target="../slideLayouts/slideLayout2.xml"/><Relationship Id="rId1" Type="http://schemas.openxmlformats.org/officeDocument/2006/relationships/tags" Target="../tags/tag136.xml"/><Relationship Id="rId6" Type="http://schemas.openxmlformats.org/officeDocument/2006/relationships/image" Target="../media/image189.png"/><Relationship Id="rId5" Type="http://schemas.openxmlformats.org/officeDocument/2006/relationships/image" Target="../media/image188.png"/><Relationship Id="rId4" Type="http://schemas.openxmlformats.org/officeDocument/2006/relationships/image" Target="../media/image187.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tags" Target="../tags/tag137.xml"/><Relationship Id="rId4" Type="http://schemas.openxmlformats.org/officeDocument/2006/relationships/image" Target="../media/image190.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2.xml"/><Relationship Id="rId1" Type="http://schemas.openxmlformats.org/officeDocument/2006/relationships/tags" Target="../tags/tag138.xml"/><Relationship Id="rId4" Type="http://schemas.openxmlformats.org/officeDocument/2006/relationships/image" Target="../media/image191.png"/></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20.jpeg"/><Relationship Id="rId5" Type="http://schemas.openxmlformats.org/officeDocument/2006/relationships/image" Target="../media/image17.png"/><Relationship Id="rId4" Type="http://schemas.openxmlformats.org/officeDocument/2006/relationships/image" Target="../media/image19.jpe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2.xml"/><Relationship Id="rId1" Type="http://schemas.openxmlformats.org/officeDocument/2006/relationships/tags" Target="../tags/tag140.xml"/><Relationship Id="rId5" Type="http://schemas.openxmlformats.org/officeDocument/2006/relationships/image" Target="../media/image192.png"/><Relationship Id="rId4" Type="http://schemas.openxmlformats.org/officeDocument/2006/relationships/hyperlink" Target="http://youtu.be/aMqM13EUSKw" TargetMode="Externa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27.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41.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28.xml"/><Relationship Id="rId7" Type="http://schemas.openxmlformats.org/officeDocument/2006/relationships/image" Target="../media/image197.png"/><Relationship Id="rId2" Type="http://schemas.openxmlformats.org/officeDocument/2006/relationships/slideLayout" Target="../slideLayouts/slideLayout2.xml"/><Relationship Id="rId1" Type="http://schemas.openxmlformats.org/officeDocument/2006/relationships/tags" Target="../tags/tag142.xml"/><Relationship Id="rId6" Type="http://schemas.openxmlformats.org/officeDocument/2006/relationships/hyperlink" Target="https://youtu.be/UnSfz3uSMZA" TargetMode="External"/><Relationship Id="rId5" Type="http://schemas.openxmlformats.org/officeDocument/2006/relationships/image" Target="../media/image196.png"/><Relationship Id="rId4" Type="http://schemas.openxmlformats.org/officeDocument/2006/relationships/hyperlink" Target="http://youtu.be/6JHRGN4leQ8" TargetMode="Externa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30.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44.xml"/><Relationship Id="rId6" Type="http://schemas.openxmlformats.org/officeDocument/2006/relationships/image" Target="../media/image200.jpeg"/><Relationship Id="rId5" Type="http://schemas.openxmlformats.org/officeDocument/2006/relationships/image" Target="../media/image199.jpeg"/><Relationship Id="rId4" Type="http://schemas.openxmlformats.org/officeDocument/2006/relationships/image" Target="../media/image198.jpe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2.xml"/><Relationship Id="rId1" Type="http://schemas.openxmlformats.org/officeDocument/2006/relationships/tags" Target="../tags/tag145.xml"/><Relationship Id="rId5" Type="http://schemas.openxmlformats.org/officeDocument/2006/relationships/image" Target="../media/image139.png"/><Relationship Id="rId4" Type="http://schemas.openxmlformats.org/officeDocument/2006/relationships/image" Target="../media/image138.pn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tags" Target="../tags/tag146.xml"/><Relationship Id="rId4" Type="http://schemas.openxmlformats.org/officeDocument/2006/relationships/image" Target="../media/image140.pn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tags" Target="../tags/tag147.xml"/><Relationship Id="rId4" Type="http://schemas.openxmlformats.org/officeDocument/2006/relationships/image" Target="../media/image138.png"/></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tags" Target="../tags/tag148.xml"/><Relationship Id="rId4" Type="http://schemas.openxmlformats.org/officeDocument/2006/relationships/image" Target="../media/image201.pn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35.xml"/><Relationship Id="rId7" Type="http://schemas.openxmlformats.org/officeDocument/2006/relationships/image" Target="../media/image203.wmf"/><Relationship Id="rId2" Type="http://schemas.openxmlformats.org/officeDocument/2006/relationships/slideLayout" Target="../slideLayouts/slideLayout2.xml"/><Relationship Id="rId1" Type="http://schemas.openxmlformats.org/officeDocument/2006/relationships/tags" Target="../tags/tag149.xml"/><Relationship Id="rId6" Type="http://schemas.openxmlformats.org/officeDocument/2006/relationships/image" Target="../media/image170.png"/><Relationship Id="rId5" Type="http://schemas.openxmlformats.org/officeDocument/2006/relationships/image" Target="../media/image156.png"/><Relationship Id="rId4" Type="http://schemas.openxmlformats.org/officeDocument/2006/relationships/image" Target="../media/image20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22.jpeg"/><Relationship Id="rId4" Type="http://schemas.openxmlformats.org/officeDocument/2006/relationships/image" Target="../media/image17.pn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tags" Target="../tags/tag150.xml"/><Relationship Id="rId5" Type="http://schemas.openxmlformats.org/officeDocument/2006/relationships/image" Target="../media/image205.png"/><Relationship Id="rId4" Type="http://schemas.openxmlformats.org/officeDocument/2006/relationships/image" Target="../media/image204.png"/></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tags" Target="../tags/tag151.xml"/><Relationship Id="rId4" Type="http://schemas.openxmlformats.org/officeDocument/2006/relationships/image" Target="../media/image206.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2.xml"/><Relationship Id="rId1" Type="http://schemas.openxmlformats.org/officeDocument/2006/relationships/tags" Target="../tags/tag152.xml"/><Relationship Id="rId4" Type="http://schemas.openxmlformats.org/officeDocument/2006/relationships/image" Target="../media/image207.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tags" Target="../tags/tag153.xml"/><Relationship Id="rId4" Type="http://schemas.openxmlformats.org/officeDocument/2006/relationships/image" Target="../media/image208.png"/></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2.xml"/><Relationship Id="rId1" Type="http://schemas.openxmlformats.org/officeDocument/2006/relationships/tags" Target="../tags/tag154.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image" Target="../media/image209.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2.xml"/><Relationship Id="rId1" Type="http://schemas.openxmlformats.org/officeDocument/2006/relationships/tags" Target="../tags/tag155.xml"/><Relationship Id="rId6" Type="http://schemas.openxmlformats.org/officeDocument/2006/relationships/image" Target="../media/image213.png"/><Relationship Id="rId5" Type="http://schemas.openxmlformats.org/officeDocument/2006/relationships/image" Target="../media/image156.png"/><Relationship Id="rId4" Type="http://schemas.openxmlformats.org/officeDocument/2006/relationships/image" Target="../media/image212.png"/></Relationships>
</file>

<file path=ppt/slides/_rels/slide166.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2.xml"/><Relationship Id="rId1" Type="http://schemas.openxmlformats.org/officeDocument/2006/relationships/tags" Target="../tags/tag157.xml"/><Relationship Id="rId5" Type="http://schemas.openxmlformats.org/officeDocument/2006/relationships/image" Target="../media/image215.png"/><Relationship Id="rId4" Type="http://schemas.openxmlformats.org/officeDocument/2006/relationships/image" Target="../media/image214.png"/></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2.xml"/><Relationship Id="rId1" Type="http://schemas.openxmlformats.org/officeDocument/2006/relationships/tags" Target="../tags/tag158.xml"/><Relationship Id="rId5" Type="http://schemas.openxmlformats.org/officeDocument/2006/relationships/image" Target="../media/image216.png"/><Relationship Id="rId4" Type="http://schemas.openxmlformats.org/officeDocument/2006/relationships/image" Target="../media/image214.png"/></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7.png"/></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1.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8.xml"/><Relationship Id="rId7"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hyperlink" Target="http://www.globisens.net/sites/default/files/docs/guides/LabDisc%20GENSCI%20quick%20start%20guide.pdf"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29.pn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jpe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0.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49.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13.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61.jpeg"/><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notesSlide" Target="../notesSlides/notesSlide26.xml"/><Relationship Id="rId7" Type="http://schemas.openxmlformats.org/officeDocument/2006/relationships/image" Target="../media/image66.jpe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65.jpeg"/><Relationship Id="rId5" Type="http://schemas.openxmlformats.org/officeDocument/2006/relationships/image" Target="../media/image62.png"/><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image" Target="../media/image74.png"/><Relationship Id="rId3" Type="http://schemas.openxmlformats.org/officeDocument/2006/relationships/notesSlide" Target="../notesSlides/notesSlide27.xml"/><Relationship Id="rId7" Type="http://schemas.microsoft.com/office/2007/relationships/hdphoto" Target="../media/hdphoto1.wdp"/><Relationship Id="rId12" Type="http://schemas.openxmlformats.org/officeDocument/2006/relationships/image" Target="../media/image73.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69.jpeg"/><Relationship Id="rId11" Type="http://schemas.openxmlformats.org/officeDocument/2006/relationships/image" Target="../media/image72.png"/><Relationship Id="rId5" Type="http://schemas.openxmlformats.org/officeDocument/2006/relationships/image" Target="../media/image68.JPG"/><Relationship Id="rId15" Type="http://schemas.openxmlformats.org/officeDocument/2006/relationships/image" Target="../media/image76.png"/><Relationship Id="rId10" Type="http://schemas.openxmlformats.org/officeDocument/2006/relationships/image" Target="../media/image71.png"/><Relationship Id="rId4" Type="http://schemas.openxmlformats.org/officeDocument/2006/relationships/image" Target="../media/image62.png"/><Relationship Id="rId9" Type="http://schemas.microsoft.com/office/2007/relationships/hdphoto" Target="../media/hdphoto2.wdp"/><Relationship Id="rId14"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notesSlide" Target="../notesSlides/notesSlide29.xml"/><Relationship Id="rId7" Type="http://schemas.openxmlformats.org/officeDocument/2006/relationships/image" Target="../media/image80.png"/><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1.emf"/><Relationship Id="rId2" Type="http://schemas.openxmlformats.org/officeDocument/2006/relationships/tags" Target="../tags/tag28.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79.jpeg"/><Relationship Id="rId4"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2.emf"/><Relationship Id="rId2" Type="http://schemas.openxmlformats.org/officeDocument/2006/relationships/tags" Target="../tags/tag29.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79.jpeg"/><Relationship Id="rId4"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83.jp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85.png"/><Relationship Id="rId5" Type="http://schemas.openxmlformats.org/officeDocument/2006/relationships/hyperlink" Target="https://youtu.be/VJKwMT1uz-c" TargetMode="External"/><Relationship Id="rId4" Type="http://schemas.openxmlformats.org/officeDocument/2006/relationships/image" Target="../media/image84.png"/></Relationships>
</file>

<file path=ppt/slides/_rels/slide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tags" Target="../tags/tag32.xml"/><Relationship Id="rId5" Type="http://schemas.microsoft.com/office/2007/relationships/hdphoto" Target="../media/hdphoto3.wdp"/><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4.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88.png"/></Relationships>
</file>

<file path=ppt/slides/_rels/slide4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Layout" Target="../slideLayouts/slideLayout2.xml"/><Relationship Id="rId1" Type="http://schemas.openxmlformats.org/officeDocument/2006/relationships/tags" Target="../tags/tag35.xml"/><Relationship Id="rId5" Type="http://schemas.microsoft.com/office/2007/relationships/hdphoto" Target="../media/hdphoto3.wdp"/><Relationship Id="rId4" Type="http://schemas.openxmlformats.org/officeDocument/2006/relationships/image" Target="../media/image87.png"/></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tags" Target="../tags/tag36.xml"/><Relationship Id="rId5" Type="http://schemas.microsoft.com/office/2007/relationships/hdphoto" Target="../media/hdphoto3.wdp"/><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9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2.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95.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87.png"/><Relationship Id="rId5" Type="http://schemas.openxmlformats.org/officeDocument/2006/relationships/image" Target="../media/image97.png"/><Relationship Id="rId4" Type="http://schemas.openxmlformats.org/officeDocument/2006/relationships/image" Target="../media/image9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6.xml"/><Relationship Id="rId5" Type="http://schemas.openxmlformats.org/officeDocument/2006/relationships/image" Target="../media/image98.png"/><Relationship Id="rId4" Type="http://schemas.openxmlformats.org/officeDocument/2006/relationships/image" Target="../media/image9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7.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8.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99.png"/></Relationships>
</file>

<file path=ppt/slides/_rels/slide5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0.jpe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0.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1.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1.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2.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2.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3.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3.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4.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4.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106.png"/><Relationship Id="rId5" Type="http://schemas.microsoft.com/office/2007/relationships/hdphoto" Target="../media/hdphoto3.wdp"/><Relationship Id="rId4" Type="http://schemas.openxmlformats.org/officeDocument/2006/relationships/image" Target="../media/image87.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56.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10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8.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0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59.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11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61.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12.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62.xml"/><Relationship Id="rId4" Type="http://schemas.openxmlformats.org/officeDocument/2006/relationships/image" Target="../media/image113.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64.xml"/><Relationship Id="rId5" Type="http://schemas.openxmlformats.org/officeDocument/2006/relationships/image" Target="../media/image114.png"/><Relationship Id="rId4" Type="http://schemas.openxmlformats.org/officeDocument/2006/relationships/hyperlink" Target="http://www.globisens.net/sites/default/files/docs/guides/Getting%20Started/Getting_to_Know_The_Labdisc_Android.pdf" TargetMode="Externa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8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66.xml"/><Relationship Id="rId5" Type="http://schemas.openxmlformats.org/officeDocument/2006/relationships/image" Target="../media/image115.png"/><Relationship Id="rId4" Type="http://schemas.openxmlformats.org/officeDocument/2006/relationships/image" Target="../media/image88.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67.xml"/><Relationship Id="rId5" Type="http://schemas.openxmlformats.org/officeDocument/2006/relationships/image" Target="../media/image116.png"/><Relationship Id="rId4" Type="http://schemas.openxmlformats.org/officeDocument/2006/relationships/image" Target="../media/image88.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image" Target="../media/image117.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69.xml"/><Relationship Id="rId6" Type="http://schemas.microsoft.com/office/2007/relationships/hdphoto" Target="../media/hdphoto3.wdp"/><Relationship Id="rId5" Type="http://schemas.openxmlformats.org/officeDocument/2006/relationships/image" Target="../media/image87.png"/><Relationship Id="rId4" Type="http://schemas.openxmlformats.org/officeDocument/2006/relationships/image" Target="../media/image11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70.xml"/><Relationship Id="rId5" Type="http://schemas.openxmlformats.org/officeDocument/2006/relationships/image" Target="../media/image119.png"/><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image" Target="../media/image120.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image" Target="../media/image121.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122.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74.xml"/><Relationship Id="rId4" Type="http://schemas.openxmlformats.org/officeDocument/2006/relationships/image" Target="../media/image123.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75.xml"/><Relationship Id="rId5" Type="http://schemas.openxmlformats.org/officeDocument/2006/relationships/image" Target="../media/image124.png"/><Relationship Id="rId4" Type="http://schemas.openxmlformats.org/officeDocument/2006/relationships/image" Target="../media/image88.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76.xml"/><Relationship Id="rId5" Type="http://schemas.openxmlformats.org/officeDocument/2006/relationships/image" Target="../media/image125.png"/><Relationship Id="rId4" Type="http://schemas.openxmlformats.org/officeDocument/2006/relationships/image" Target="../media/image88.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image" Target="../media/image126.png"/></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8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79.xml"/><Relationship Id="rId4" Type="http://schemas.openxmlformats.org/officeDocument/2006/relationships/image" Target="../media/image12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3.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image" Target="../media/image128.png"/></Relationships>
</file>

<file path=ppt/slides/_rels/slide9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1.xml"/><Relationship Id="rId4" Type="http://schemas.openxmlformats.org/officeDocument/2006/relationships/image" Target="../media/image129.png"/></Relationships>
</file>

<file path=ppt/slides/_rels/slide9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image" Target="../media/image130.png"/></Relationships>
</file>

<file path=ppt/slides/_rels/slide9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image" Target="../media/image131.png"/></Relationships>
</file>

<file path=ppt/slides/_rels/slide9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9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5.xml"/><Relationship Id="rId4" Type="http://schemas.openxmlformats.org/officeDocument/2006/relationships/image" Target="../media/image133.png"/></Relationships>
</file>

<file path=ppt/slides/_rels/slide9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ags" Target="../tags/tag86.xml"/><Relationship Id="rId5" Type="http://schemas.openxmlformats.org/officeDocument/2006/relationships/image" Target="../media/image134.png"/><Relationship Id="rId4" Type="http://schemas.openxmlformats.org/officeDocument/2006/relationships/image" Target="../media/image133.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88.xml"/><Relationship Id="rId5" Type="http://schemas.openxmlformats.org/officeDocument/2006/relationships/image" Target="../media/image135.png"/><Relationship Id="rId4" Type="http://schemas.openxmlformats.org/officeDocument/2006/relationships/hyperlink" Target="http://youtu.be/N5xft2fIqQU" TargetMode="Externa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ags" Target="../tags/tag89.xml"/><Relationship Id="rId5" Type="http://schemas.openxmlformats.org/officeDocument/2006/relationships/image" Target="../media/image137.png"/><Relationship Id="rId4" Type="http://schemas.openxmlformats.org/officeDocument/2006/relationships/image" Target="../media/image1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5" name="Rectangle 9"/>
          <p:cNvSpPr>
            <a:spLocks noChangeArrowheads="1"/>
          </p:cNvSpPr>
          <p:nvPr/>
        </p:nvSpPr>
        <p:spPr bwMode="auto">
          <a:xfrm>
            <a:off x="-108520" y="2530376"/>
            <a:ext cx="5791200" cy="575320"/>
          </a:xfrm>
          <a:prstGeom prst="rect">
            <a:avLst/>
          </a:prstGeom>
          <a:noFill/>
          <a:ln w="9525">
            <a:noFill/>
            <a:miter lim="800000"/>
            <a:headEnd/>
            <a:tailEnd/>
          </a:ln>
          <a:effectLst/>
        </p:spPr>
        <p:txBody>
          <a:bodyPr>
            <a:prstTxWarp prst="textNoShape">
              <a:avLst/>
            </a:prstTxWarp>
          </a:bodyPr>
          <a:lstStyle/>
          <a:p>
            <a:pPr algn="ctr">
              <a:spcBef>
                <a:spcPct val="20000"/>
              </a:spcBef>
            </a:pPr>
            <a:r>
              <a:rPr lang="en-US" b="0" i="0" dirty="0" smtClean="0">
                <a:latin typeface="Arial" charset="0"/>
                <a:ea typeface="Arial" charset="0"/>
                <a:cs typeface="Arial" charset="0"/>
              </a:rPr>
              <a:t>Teacher training activities</a:t>
            </a:r>
          </a:p>
        </p:txBody>
      </p:sp>
      <p:grpSp>
        <p:nvGrpSpPr>
          <p:cNvPr id="5158" name="Group 38"/>
          <p:cNvGrpSpPr>
            <a:grpSpLocks/>
          </p:cNvGrpSpPr>
          <p:nvPr/>
        </p:nvGrpSpPr>
        <p:grpSpPr bwMode="auto">
          <a:xfrm>
            <a:off x="457200" y="5600700"/>
            <a:ext cx="2743200" cy="595313"/>
            <a:chOff x="288" y="3504"/>
            <a:chExt cx="1839" cy="399"/>
          </a:xfrm>
        </p:grpSpPr>
        <p:pic>
          <p:nvPicPr>
            <p:cNvPr id="5152" name="Picture 1"/>
            <p:cNvPicPr>
              <a:picLocks noChangeAspect="1"/>
            </p:cNvPicPr>
            <p:nvPr/>
          </p:nvPicPr>
          <p:blipFill>
            <a:blip r:embed="rId3"/>
            <a:srcRect/>
            <a:stretch>
              <a:fillRect/>
            </a:stretch>
          </p:blipFill>
          <p:spPr bwMode="auto">
            <a:xfrm>
              <a:off x="1805" y="3519"/>
              <a:ext cx="322" cy="369"/>
            </a:xfrm>
            <a:prstGeom prst="rect">
              <a:avLst/>
            </a:prstGeom>
            <a:noFill/>
            <a:ln w="9525">
              <a:noFill/>
              <a:miter lim="800000"/>
              <a:headEnd/>
              <a:tailEnd/>
            </a:ln>
          </p:spPr>
        </p:pic>
        <p:pic>
          <p:nvPicPr>
            <p:cNvPr id="5153" name="Picture 1"/>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687" y="3555"/>
              <a:ext cx="713" cy="296"/>
            </a:xfrm>
            <a:prstGeom prst="rect">
              <a:avLst/>
            </a:prstGeom>
            <a:noFill/>
            <a:ln w="9525">
              <a:noFill/>
              <a:miter lim="800000"/>
              <a:headEnd/>
              <a:tailEnd/>
            </a:ln>
          </p:spPr>
        </p:pic>
        <p:pic>
          <p:nvPicPr>
            <p:cNvPr id="5155" name="Picture 1"/>
            <p:cNvPicPr>
              <a:picLocks noChangeAspect="1"/>
            </p:cNvPicPr>
            <p:nvPr/>
          </p:nvPicPr>
          <p:blipFill>
            <a:blip r:embed="rId5"/>
            <a:srcRect/>
            <a:stretch>
              <a:fillRect/>
            </a:stretch>
          </p:blipFill>
          <p:spPr bwMode="auto">
            <a:xfrm>
              <a:off x="288" y="3504"/>
              <a:ext cx="399" cy="399"/>
            </a:xfrm>
            <a:prstGeom prst="rect">
              <a:avLst/>
            </a:prstGeom>
            <a:noFill/>
            <a:ln w="9525">
              <a:noFill/>
              <a:miter lim="800000"/>
              <a:headEnd/>
              <a:tailEnd/>
            </a:ln>
          </p:spPr>
        </p:pic>
        <p:pic>
          <p:nvPicPr>
            <p:cNvPr id="5157" name="Picture 37" descr="WINNER_logo"/>
            <p:cNvPicPr>
              <a:picLocks noChangeAspect="1" noChangeArrowheads="1"/>
            </p:cNvPicPr>
            <p:nvPr/>
          </p:nvPicPr>
          <p:blipFill>
            <a:blip r:embed="rId6"/>
            <a:srcRect/>
            <a:stretch>
              <a:fillRect/>
            </a:stretch>
          </p:blipFill>
          <p:spPr bwMode="auto">
            <a:xfrm>
              <a:off x="1407" y="3537"/>
              <a:ext cx="336" cy="333"/>
            </a:xfrm>
            <a:prstGeom prst="rect">
              <a:avLst/>
            </a:prstGeom>
            <a:noFill/>
          </p:spPr>
        </p:pic>
      </p:grpSp>
      <p:pic>
        <p:nvPicPr>
          <p:cNvPr id="9" name="Picture 21" descr="Lbdc_logo_B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775" y="1412776"/>
            <a:ext cx="4314825" cy="111760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75856" y="5562465"/>
            <a:ext cx="674847" cy="67484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solidFill>
                  <a:srgbClr val="043570"/>
                </a:solidFill>
              </a:rPr>
              <a:t>First </a:t>
            </a:r>
            <a:r>
              <a:rPr lang="en-US" i="0" dirty="0" smtClean="0">
                <a:solidFill>
                  <a:srgbClr val="043570"/>
                </a:solidFill>
              </a:rPr>
              <a:t>Activity</a:t>
            </a:r>
            <a:r>
              <a:rPr lang="en-US" i="0" dirty="0">
                <a:solidFill>
                  <a:srgbClr val="043570"/>
                </a:solidFill>
              </a:rPr>
              <a:t> </a:t>
            </a:r>
            <a:r>
              <a:rPr lang="en-US" i="0" dirty="0" smtClean="0">
                <a:solidFill>
                  <a:srgbClr val="043570"/>
                </a:solidFill>
              </a:rPr>
              <a:t>- Results</a:t>
            </a:r>
            <a:endParaRPr lang="en-US" i="0" dirty="0">
              <a:solidFill>
                <a:srgbClr val="043570"/>
              </a:solidFill>
            </a:endParaRPr>
          </a:p>
        </p:txBody>
      </p:sp>
      <p:pic>
        <p:nvPicPr>
          <p:cNvPr id="7" name="Picture 14"/>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67165" y="260648"/>
            <a:ext cx="1185245" cy="11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טבלה 1"/>
          <p:cNvGraphicFramePr>
            <a:graphicFrameLocks noGrp="1"/>
          </p:cNvGraphicFramePr>
          <p:nvPr>
            <p:extLst>
              <p:ext uri="{D42A27DB-BD31-4B8C-83A1-F6EECF244321}">
                <p14:modId xmlns:p14="http://schemas.microsoft.com/office/powerpoint/2010/main" val="3733131517"/>
              </p:ext>
            </p:extLst>
          </p:nvPr>
        </p:nvGraphicFramePr>
        <p:xfrm>
          <a:off x="859565" y="1748851"/>
          <a:ext cx="6696744" cy="4469343"/>
        </p:xfrm>
        <a:graphic>
          <a:graphicData uri="http://schemas.openxmlformats.org/drawingml/2006/table">
            <a:tbl>
              <a:tblPr firstRow="1" bandRow="1">
                <a:tableStyleId>{5940675A-B579-460E-94D1-54222C63F5DA}</a:tableStyleId>
              </a:tblPr>
              <a:tblGrid>
                <a:gridCol w="2664296"/>
                <a:gridCol w="1800200"/>
                <a:gridCol w="2232248"/>
              </a:tblGrid>
              <a:tr h="465630">
                <a:tc>
                  <a:txBody>
                    <a:bodyPr/>
                    <a:lstStyle/>
                    <a:p>
                      <a:pPr algn="ctr"/>
                      <a:r>
                        <a:rPr lang="en-US" b="1" dirty="0" smtClean="0"/>
                        <a:t>Place</a:t>
                      </a:r>
                      <a:endParaRPr lang="en-US" b="1" dirty="0"/>
                    </a:p>
                  </a:txBody>
                  <a:tcPr anchor="ctr"/>
                </a:tc>
                <a:tc>
                  <a:txBody>
                    <a:bodyPr/>
                    <a:lstStyle/>
                    <a:p>
                      <a:pPr algn="ctr"/>
                      <a:r>
                        <a:rPr lang="en-US" sz="2000" b="1" dirty="0" smtClean="0">
                          <a:solidFill>
                            <a:srgbClr val="C00000"/>
                          </a:solidFill>
                        </a:rPr>
                        <a:t>Light (lx)</a:t>
                      </a:r>
                      <a:endParaRPr lang="en-US" sz="2000" b="1" dirty="0">
                        <a:solidFill>
                          <a:srgbClr val="C00000"/>
                        </a:solidFill>
                      </a:endParaRPr>
                    </a:p>
                  </a:txBody>
                  <a:tcPr anchor="ctr"/>
                </a:tc>
                <a:tc>
                  <a:txBody>
                    <a:bodyPr/>
                    <a:lstStyle/>
                    <a:p>
                      <a:pPr algn="ctr"/>
                      <a:r>
                        <a:rPr lang="en-US" sz="2000" b="1" dirty="0" smtClean="0">
                          <a:solidFill>
                            <a:srgbClr val="C00000"/>
                          </a:solidFill>
                        </a:rPr>
                        <a:t>Microphone (dB)</a:t>
                      </a:r>
                      <a:endParaRPr lang="en-US" sz="2000" b="1" dirty="0">
                        <a:solidFill>
                          <a:srgbClr val="C00000"/>
                        </a:solidFill>
                      </a:endParaRPr>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44857">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bl>
          </a:graphicData>
        </a:graphic>
      </p:graphicFrame>
      <p:pic>
        <p:nvPicPr>
          <p:cNvPr id="9" name="Picture 13"/>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344" y="844876"/>
            <a:ext cx="899948" cy="111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60917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a:t>
            </a:r>
            <a:endParaRPr lang="en-US" dirty="0"/>
          </a:p>
        </p:txBody>
      </p:sp>
      <p:cxnSp>
        <p:nvCxnSpPr>
          <p:cNvPr id="5" name="מחבר מעוקל 4"/>
          <p:cNvCxnSpPr/>
          <p:nvPr/>
        </p:nvCxnSpPr>
        <p:spPr bwMode="auto">
          <a:xfrm>
            <a:off x="2339751" y="3501008"/>
            <a:ext cx="1512169" cy="1440160"/>
          </a:xfrm>
          <a:prstGeom prst="curvedConnector3">
            <a:avLst>
              <a:gd name="adj1" fmla="val 50000"/>
            </a:avLst>
          </a:prstGeom>
          <a:solidFill>
            <a:schemeClr val="accent1"/>
          </a:solid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386" name="Picture 2" descr="http://pixabay.com/static/uploads/photo/2012/04/15/19/59/laptop-35124_64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2" y="2132856"/>
            <a:ext cx="6096000" cy="48958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Jen\Dropbox\Work\GS\Images\Labdisc-blue.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3528" y="1593733"/>
            <a:ext cx="2584865" cy="250678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90173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USB Cable connection</a:t>
            </a:r>
            <a:endParaRPr lang="en-US" dirty="0"/>
          </a:p>
        </p:txBody>
      </p:sp>
      <p:pic>
        <p:nvPicPr>
          <p:cNvPr id="389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64439" y="4941168"/>
            <a:ext cx="4070018"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6999449" y="5301208"/>
            <a:ext cx="740904" cy="75608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1" name="מלבן מעוגל 10"/>
          <p:cNvSpPr/>
          <p:nvPr/>
        </p:nvSpPr>
        <p:spPr bwMode="auto">
          <a:xfrm>
            <a:off x="72000" y="6155100"/>
            <a:ext cx="2051728" cy="37804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104932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Jen\Dropbox\Screenshots\Screenshot 2015-02-15 22.11.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56792"/>
            <a:ext cx="9000000" cy="5273437"/>
          </a:xfrm>
          <a:prstGeom prst="rect">
            <a:avLst/>
          </a:prstGeom>
          <a:noFill/>
          <a:extLst>
            <a:ext uri="{909E8E84-426E-40DD-AFC4-6F175D3DCCD1}">
              <a14:hiddenFill xmlns:a14="http://schemas.microsoft.com/office/drawing/2010/main">
                <a:solidFill>
                  <a:srgbClr val="FFFFFF"/>
                </a:solidFill>
              </a14:hiddenFill>
            </a:ext>
          </a:extLst>
        </p:spPr>
      </p:pic>
      <p:sp>
        <p:nvSpPr>
          <p:cNvPr id="2" name="חץ למטה 1"/>
          <p:cNvSpPr/>
          <p:nvPr/>
        </p:nvSpPr>
        <p:spPr bwMode="auto">
          <a:xfrm rot="19696999">
            <a:off x="7938946" y="5254398"/>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6" name="מלבן מעוגל 5"/>
          <p:cNvSpPr/>
          <p:nvPr/>
        </p:nvSpPr>
        <p:spPr bwMode="auto">
          <a:xfrm>
            <a:off x="8357360" y="6080966"/>
            <a:ext cx="456851"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2182141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82272" y="6165304"/>
            <a:ext cx="2041456" cy="32897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מלבן מעוגל 6"/>
          <p:cNvSpPr/>
          <p:nvPr/>
        </p:nvSpPr>
        <p:spPr bwMode="auto">
          <a:xfrm>
            <a:off x="8316416" y="6057071"/>
            <a:ext cx="755584"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1343351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8" name="מלבן מעוגל 7"/>
          <p:cNvSpPr/>
          <p:nvPr/>
        </p:nvSpPr>
        <p:spPr bwMode="auto">
          <a:xfrm>
            <a:off x="6588224" y="1700808"/>
            <a:ext cx="576064" cy="60072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0"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Experiment Settings</a:t>
            </a:r>
            <a:endParaRPr lang="en-US" dirty="0"/>
          </a:p>
        </p:txBody>
      </p:sp>
    </p:spTree>
    <p:custDataLst>
      <p:tags r:id="rId1"/>
    </p:custDataLst>
    <p:extLst>
      <p:ext uri="{BB962C8B-B14F-4D97-AF65-F5344CB8AC3E}">
        <p14:creationId xmlns:p14="http://schemas.microsoft.com/office/powerpoint/2010/main" val="32425089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5868" y="1227572"/>
            <a:ext cx="4778971" cy="5081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a:xfrm>
            <a:off x="1909884" y="1844824"/>
            <a:ext cx="1296144" cy="275032"/>
          </a:xfrm>
          <a:prstGeom prst="roundRect">
            <a:avLst/>
          </a:prstGeom>
          <a:noFill/>
          <a:ln w="57150">
            <a:solidFill>
              <a:srgbClr val="FF0000">
                <a:alpha val="4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מלבן מעוגל 8"/>
          <p:cNvSpPr/>
          <p:nvPr/>
        </p:nvSpPr>
        <p:spPr>
          <a:xfrm>
            <a:off x="4430164" y="2811748"/>
            <a:ext cx="1440160" cy="720080"/>
          </a:xfrm>
          <a:prstGeom prst="roundRect">
            <a:avLst/>
          </a:prstGeom>
          <a:noFill/>
          <a:ln w="57150">
            <a:solidFill>
              <a:srgbClr val="FF0000">
                <a:alpha val="4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מלבן מעוגל 9"/>
          <p:cNvSpPr/>
          <p:nvPr/>
        </p:nvSpPr>
        <p:spPr>
          <a:xfrm>
            <a:off x="4436205" y="3630930"/>
            <a:ext cx="1440160" cy="548970"/>
          </a:xfrm>
          <a:prstGeom prst="roundRect">
            <a:avLst/>
          </a:prstGeom>
          <a:noFill/>
          <a:ln w="57150">
            <a:solidFill>
              <a:srgbClr val="FF0000">
                <a:alpha val="4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Experiment Settings</a:t>
            </a:r>
            <a:endParaRPr lang="en-US" dirty="0"/>
          </a:p>
        </p:txBody>
      </p:sp>
    </p:spTree>
    <p:custDataLst>
      <p:tags r:id="rId1"/>
    </p:custDataLst>
    <p:extLst>
      <p:ext uri="{BB962C8B-B14F-4D97-AF65-F5344CB8AC3E}">
        <p14:creationId xmlns:p14="http://schemas.microsoft.com/office/powerpoint/2010/main" val="3388879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Jen\Dropbox\Work\GS\Images\Accessories\20150402 11.32.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299215"/>
            <a:ext cx="6480000" cy="486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Experiment Settings</a:t>
            </a:r>
            <a:endParaRPr lang="en-US" dirty="0"/>
          </a:p>
        </p:txBody>
      </p:sp>
    </p:spTree>
    <p:custDataLst>
      <p:tags r:id="rId1"/>
    </p:custDataLst>
    <p:extLst>
      <p:ext uri="{BB962C8B-B14F-4D97-AF65-F5344CB8AC3E}">
        <p14:creationId xmlns:p14="http://schemas.microsoft.com/office/powerpoint/2010/main" val="450211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Jen\Dropbox\Work\GS\Images\Accessories\20150402 11.33.3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297850"/>
            <a:ext cx="6480720" cy="48605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Experiment Settings</a:t>
            </a:r>
            <a:endParaRPr lang="en-US" dirty="0"/>
          </a:p>
        </p:txBody>
      </p:sp>
    </p:spTree>
    <p:custDataLst>
      <p:tags r:id="rId1"/>
    </p:custDataLst>
    <p:extLst>
      <p:ext uri="{BB962C8B-B14F-4D97-AF65-F5344CB8AC3E}">
        <p14:creationId xmlns:p14="http://schemas.microsoft.com/office/powerpoint/2010/main" val="2683394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681" t="7431" r="26681" b="42569"/>
          <a:stretch/>
        </p:blipFill>
        <p:spPr bwMode="auto">
          <a:xfrm>
            <a:off x="1452177" y="1863399"/>
            <a:ext cx="2774192" cy="2777952"/>
          </a:xfrm>
          <a:prstGeom prst="ellipse">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0" name="טבלה 9"/>
          <p:cNvGraphicFramePr>
            <a:graphicFrameLocks noGrp="1"/>
          </p:cNvGraphicFramePr>
          <p:nvPr>
            <p:extLst>
              <p:ext uri="{D42A27DB-BD31-4B8C-83A1-F6EECF244321}">
                <p14:modId xmlns:p14="http://schemas.microsoft.com/office/powerpoint/2010/main" val="2644053181"/>
              </p:ext>
            </p:extLst>
          </p:nvPr>
        </p:nvGraphicFramePr>
        <p:xfrm>
          <a:off x="5868144" y="1480547"/>
          <a:ext cx="1855209" cy="3142548"/>
        </p:xfrm>
        <a:graphic>
          <a:graphicData uri="http://schemas.openxmlformats.org/drawingml/2006/table">
            <a:tbl>
              <a:tblPr firstRow="1" bandRow="1">
                <a:tableStyleId>{5C22544A-7EE6-4342-B048-85BDC9FD1C3A}</a:tableStyleId>
              </a:tblPr>
              <a:tblGrid>
                <a:gridCol w="1855209"/>
              </a:tblGrid>
              <a:tr h="523758">
                <a:tc>
                  <a:txBody>
                    <a:bodyPr/>
                    <a:lstStyle/>
                    <a:p>
                      <a:pPr algn="ctr"/>
                      <a:r>
                        <a:rPr lang="en-US" dirty="0" smtClean="0"/>
                        <a:t>Volume (ml)</a:t>
                      </a:r>
                      <a:endParaRPr lang="en-US" dirty="0"/>
                    </a:p>
                  </a:txBody>
                  <a:tcPr/>
                </a:tc>
              </a:tr>
              <a:tr h="523758">
                <a:tc>
                  <a:txBody>
                    <a:bodyPr/>
                    <a:lstStyle/>
                    <a:p>
                      <a:pPr algn="ctr"/>
                      <a:r>
                        <a:rPr lang="en-US" dirty="0" smtClean="0"/>
                        <a:t>60</a:t>
                      </a:r>
                      <a:endParaRPr lang="en-US" dirty="0"/>
                    </a:p>
                  </a:txBody>
                  <a:tcPr/>
                </a:tc>
              </a:tr>
              <a:tr h="523758">
                <a:tc>
                  <a:txBody>
                    <a:bodyPr/>
                    <a:lstStyle/>
                    <a:p>
                      <a:pPr algn="ctr"/>
                      <a:r>
                        <a:rPr lang="en-US" dirty="0" smtClean="0"/>
                        <a:t>50</a:t>
                      </a:r>
                      <a:endParaRPr lang="en-US" dirty="0"/>
                    </a:p>
                  </a:txBody>
                  <a:tcPr/>
                </a:tc>
              </a:tr>
              <a:tr h="523758">
                <a:tc>
                  <a:txBody>
                    <a:bodyPr/>
                    <a:lstStyle/>
                    <a:p>
                      <a:pPr algn="ctr"/>
                      <a:r>
                        <a:rPr lang="en-US" dirty="0" smtClean="0"/>
                        <a:t>40</a:t>
                      </a:r>
                      <a:endParaRPr lang="en-US" dirty="0"/>
                    </a:p>
                  </a:txBody>
                  <a:tcPr/>
                </a:tc>
              </a:tr>
              <a:tr h="523758">
                <a:tc>
                  <a:txBody>
                    <a:bodyPr/>
                    <a:lstStyle/>
                    <a:p>
                      <a:pPr algn="ctr"/>
                      <a:r>
                        <a:rPr lang="en-US" dirty="0" smtClean="0"/>
                        <a:t>30</a:t>
                      </a:r>
                      <a:endParaRPr lang="en-US" dirty="0"/>
                    </a:p>
                  </a:txBody>
                  <a:tcPr/>
                </a:tc>
              </a:tr>
              <a:tr h="523758">
                <a:tc>
                  <a:txBody>
                    <a:bodyPr/>
                    <a:lstStyle/>
                    <a:p>
                      <a:pPr algn="ctr"/>
                      <a:r>
                        <a:rPr lang="en-US" dirty="0" smtClean="0"/>
                        <a:t>20</a:t>
                      </a:r>
                      <a:endParaRPr lang="en-US" dirty="0"/>
                    </a:p>
                  </a:txBody>
                  <a:tcPr/>
                </a:tc>
              </a:tr>
            </a:tbl>
          </a:graphicData>
        </a:graphic>
      </p:graphicFrame>
      <p:pic>
        <p:nvPicPr>
          <p:cNvPr id="12"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9937147">
            <a:off x="3553982" y="3701791"/>
            <a:ext cx="961076" cy="1922151"/>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Experiment Settings</a:t>
            </a:r>
            <a:endParaRPr lang="en-US" dirty="0"/>
          </a:p>
        </p:txBody>
      </p:sp>
      <p:cxnSp>
        <p:nvCxnSpPr>
          <p:cNvPr id="3" name="מחבר חץ ישר 2"/>
          <p:cNvCxnSpPr/>
          <p:nvPr/>
        </p:nvCxnSpPr>
        <p:spPr bwMode="auto">
          <a:xfrm flipH="1">
            <a:off x="4427984" y="2204864"/>
            <a:ext cx="1584176" cy="1728192"/>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מחבר חץ ישר 8"/>
          <p:cNvCxnSpPr/>
          <p:nvPr/>
        </p:nvCxnSpPr>
        <p:spPr bwMode="auto">
          <a:xfrm flipH="1">
            <a:off x="4461118" y="2724471"/>
            <a:ext cx="1584176" cy="135260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מחבר חץ ישר 10"/>
          <p:cNvCxnSpPr/>
          <p:nvPr/>
        </p:nvCxnSpPr>
        <p:spPr bwMode="auto">
          <a:xfrm flipH="1">
            <a:off x="4572000" y="3269866"/>
            <a:ext cx="1440160" cy="951222"/>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מחבר חץ ישר 14"/>
          <p:cNvCxnSpPr/>
          <p:nvPr/>
        </p:nvCxnSpPr>
        <p:spPr bwMode="auto">
          <a:xfrm flipH="1">
            <a:off x="4716016" y="3840592"/>
            <a:ext cx="1224136" cy="59652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מחבר חץ ישר 15"/>
          <p:cNvCxnSpPr/>
          <p:nvPr/>
        </p:nvCxnSpPr>
        <p:spPr bwMode="auto">
          <a:xfrm flipH="1">
            <a:off x="4788024" y="4343091"/>
            <a:ext cx="1152128" cy="29826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2744373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12" name="מלבן מעוגל 11"/>
          <p:cNvSpPr/>
          <p:nvPr/>
        </p:nvSpPr>
        <p:spPr bwMode="auto">
          <a:xfrm>
            <a:off x="7020272" y="1700808"/>
            <a:ext cx="576064" cy="60072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Experiment Run</a:t>
            </a:r>
            <a:endParaRPr lang="en-US" dirty="0"/>
          </a:p>
        </p:txBody>
      </p:sp>
    </p:spTree>
    <p:custDataLst>
      <p:tags r:id="rId1"/>
    </p:custDataLst>
    <p:extLst>
      <p:ext uri="{BB962C8B-B14F-4D97-AF65-F5344CB8AC3E}">
        <p14:creationId xmlns:p14="http://schemas.microsoft.com/office/powerpoint/2010/main" val="4274173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4456" y="1484784"/>
            <a:ext cx="7092940" cy="3046988"/>
          </a:xfrm>
          <a:prstGeom prst="rect">
            <a:avLst/>
          </a:prstGeom>
          <a:noFill/>
        </p:spPr>
        <p:txBody>
          <a:bodyPr wrap="square" rtlCol="0">
            <a:spAutoFit/>
          </a:bodyPr>
          <a:lstStyle/>
          <a:p>
            <a:pPr marL="342900" indent="-342900">
              <a:buFont typeface="Arial" panose="020B0604020202020204" pitchFamily="34" charset="0"/>
              <a:buChar char="•"/>
            </a:pPr>
            <a:r>
              <a:rPr lang="en-US" dirty="0" smtClean="0">
                <a:solidFill>
                  <a:schemeClr val="accent2">
                    <a:lumMod val="50000"/>
                  </a:schemeClr>
                </a:solidFill>
              </a:rPr>
              <a:t>Where there any difficulties? </a:t>
            </a:r>
          </a:p>
          <a:p>
            <a:pPr marL="342900" indent="-342900">
              <a:buFont typeface="Arial" panose="020B0604020202020204" pitchFamily="34" charset="0"/>
              <a:buChar char="•"/>
            </a:pPr>
            <a:endParaRPr lang="en-US" dirty="0" smtClean="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What did we measure? </a:t>
            </a:r>
            <a:endParaRPr lang="en-US" dirty="0" smtClean="0">
              <a:solidFill>
                <a:schemeClr val="accent2">
                  <a:lumMod val="50000"/>
                </a:schemeClr>
              </a:solidFill>
            </a:endParaRPr>
          </a:p>
          <a:p>
            <a:pPr marL="342900" indent="-342900">
              <a:buFont typeface="Arial" panose="020B0604020202020204" pitchFamily="34" charset="0"/>
              <a:buChar char="•"/>
            </a:pPr>
            <a:endParaRPr lang="en-US" dirty="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How did we measure? </a:t>
            </a:r>
            <a:endParaRPr lang="en-US" dirty="0" smtClean="0">
              <a:solidFill>
                <a:schemeClr val="accent2">
                  <a:lumMod val="50000"/>
                </a:schemeClr>
              </a:solidFill>
            </a:endParaRPr>
          </a:p>
          <a:p>
            <a:pPr marL="342900" indent="-342900">
              <a:buFont typeface="Arial" panose="020B0604020202020204" pitchFamily="34" charset="0"/>
              <a:buChar char="•"/>
            </a:pPr>
            <a:endParaRPr lang="en-US" dirty="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What else </a:t>
            </a:r>
            <a:r>
              <a:rPr lang="en-US" dirty="0" smtClean="0">
                <a:solidFill>
                  <a:schemeClr val="accent2">
                    <a:lumMod val="50000"/>
                  </a:schemeClr>
                </a:solidFill>
              </a:rPr>
              <a:t>can we measure with </a:t>
            </a:r>
            <a:r>
              <a:rPr lang="en-US" u="sng" dirty="0" smtClean="0">
                <a:solidFill>
                  <a:schemeClr val="accent2">
                    <a:lumMod val="50000"/>
                  </a:schemeClr>
                </a:solidFill>
              </a:rPr>
              <a:t>these</a:t>
            </a:r>
            <a:r>
              <a:rPr lang="en-US" dirty="0" smtClean="0">
                <a:solidFill>
                  <a:schemeClr val="accent2">
                    <a:lumMod val="50000"/>
                  </a:schemeClr>
                </a:solidFill>
              </a:rPr>
              <a:t> sensors? </a:t>
            </a:r>
            <a:endParaRPr lang="en-US" dirty="0">
              <a:solidFill>
                <a:schemeClr val="accent2">
                  <a:lumMod val="50000"/>
                </a:schemeClr>
              </a:solidFill>
            </a:endParaRPr>
          </a:p>
        </p:txBody>
      </p:sp>
      <p:pic>
        <p:nvPicPr>
          <p:cNvPr id="7" name="Picture 14"/>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60232" y="609043"/>
            <a:ext cx="1185245" cy="11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bwMode="auto">
          <a:xfrm>
            <a:off x="575404"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solidFill>
                  <a:srgbClr val="043570"/>
                </a:solidFill>
              </a:rPr>
              <a:t>First </a:t>
            </a:r>
            <a:r>
              <a:rPr lang="en-US" i="0" dirty="0" smtClean="0">
                <a:solidFill>
                  <a:srgbClr val="043570"/>
                </a:solidFill>
              </a:rPr>
              <a:t>Activity</a:t>
            </a:r>
            <a:r>
              <a:rPr lang="en-US" i="0" dirty="0">
                <a:solidFill>
                  <a:srgbClr val="043570"/>
                </a:solidFill>
              </a:rPr>
              <a:t> </a:t>
            </a:r>
            <a:r>
              <a:rPr lang="en-US" i="0" dirty="0" smtClean="0">
                <a:solidFill>
                  <a:srgbClr val="043570"/>
                </a:solidFill>
              </a:rPr>
              <a:t>- </a:t>
            </a:r>
            <a:r>
              <a:rPr lang="en-US" i="0" dirty="0">
                <a:solidFill>
                  <a:srgbClr val="043570"/>
                </a:solidFill>
              </a:rPr>
              <a:t>Summary</a:t>
            </a:r>
          </a:p>
        </p:txBody>
      </p:sp>
      <p:pic>
        <p:nvPicPr>
          <p:cNvPr id="9" name="Picture 13"/>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344" y="1193271"/>
            <a:ext cx="899948" cy="111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999344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Jen\Dropbox\Screenshots\Screenshot 2015-02-15 22.13.3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Processing</a:t>
            </a:r>
            <a:endParaRPr lang="en-US" dirty="0"/>
          </a:p>
        </p:txBody>
      </p:sp>
      <p:sp>
        <p:nvSpPr>
          <p:cNvPr id="6" name="חץ למטה 5"/>
          <p:cNvSpPr/>
          <p:nvPr/>
        </p:nvSpPr>
        <p:spPr bwMode="auto">
          <a:xfrm rot="2017248">
            <a:off x="1688912" y="3147692"/>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1326824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Jen\Dropbox\Screenshots\Screenshot 2015-02-15 22.14.1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מלבן מעוגל 3"/>
          <p:cNvSpPr/>
          <p:nvPr/>
        </p:nvSpPr>
        <p:spPr bwMode="auto">
          <a:xfrm>
            <a:off x="3551272" y="3717032"/>
            <a:ext cx="732696" cy="32897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מלבן מעוגל 4"/>
          <p:cNvSpPr/>
          <p:nvPr/>
        </p:nvSpPr>
        <p:spPr bwMode="auto">
          <a:xfrm>
            <a:off x="4255242" y="3408819"/>
            <a:ext cx="964829" cy="30821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Processing</a:t>
            </a:r>
            <a:endParaRPr lang="en-US" dirty="0"/>
          </a:p>
        </p:txBody>
      </p:sp>
    </p:spTree>
    <p:custDataLst>
      <p:tags r:id="rId1"/>
    </p:custDataLst>
    <p:extLst>
      <p:ext uri="{BB962C8B-B14F-4D97-AF65-F5344CB8AC3E}">
        <p14:creationId xmlns:p14="http://schemas.microsoft.com/office/powerpoint/2010/main" val="1118679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Jen\Dropbox\Screenshots\Screenshot 2015-02-15 22.14.2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מלבן מעוגל 3"/>
          <p:cNvSpPr/>
          <p:nvPr/>
        </p:nvSpPr>
        <p:spPr bwMode="auto">
          <a:xfrm>
            <a:off x="3551272" y="3717032"/>
            <a:ext cx="732696" cy="32897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מלבן מעוגל 4"/>
          <p:cNvSpPr/>
          <p:nvPr/>
        </p:nvSpPr>
        <p:spPr bwMode="auto">
          <a:xfrm>
            <a:off x="4255242" y="3408819"/>
            <a:ext cx="964829" cy="30821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Processing</a:t>
            </a:r>
            <a:endParaRPr lang="en-US" dirty="0"/>
          </a:p>
        </p:txBody>
      </p:sp>
    </p:spTree>
    <p:custDataLst>
      <p:tags r:id="rId1"/>
    </p:custDataLst>
    <p:extLst>
      <p:ext uri="{BB962C8B-B14F-4D97-AF65-F5344CB8AC3E}">
        <p14:creationId xmlns:p14="http://schemas.microsoft.com/office/powerpoint/2010/main" val="1494728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Jen\Dropbox\Screenshots\Screenshot 2015-02-15 22.16.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6"/>
            <a:ext cx="9000000" cy="527344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Processing</a:t>
            </a:r>
            <a:endParaRPr lang="en-US" dirty="0"/>
          </a:p>
        </p:txBody>
      </p:sp>
      <p:sp>
        <p:nvSpPr>
          <p:cNvPr id="5" name="חץ למטה 4"/>
          <p:cNvSpPr/>
          <p:nvPr/>
        </p:nvSpPr>
        <p:spPr bwMode="auto">
          <a:xfrm rot="8965209">
            <a:off x="949485" y="2157461"/>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2887144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Jen\Dropbox\Screenshots\Screenshot 2015-02-15 22.16.5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מעוגל 4"/>
          <p:cNvSpPr/>
          <p:nvPr/>
        </p:nvSpPr>
        <p:spPr bwMode="auto">
          <a:xfrm>
            <a:off x="611560" y="4869160"/>
            <a:ext cx="1872208" cy="30821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6" name="מלבן מעוגל 5"/>
          <p:cNvSpPr/>
          <p:nvPr/>
        </p:nvSpPr>
        <p:spPr bwMode="auto">
          <a:xfrm>
            <a:off x="763960" y="1961544"/>
            <a:ext cx="1872208" cy="30821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2700" dirty="0" smtClean="0"/>
              <a:t>Windows GlobiLab – Saving Experiment Data (XML)</a:t>
            </a:r>
            <a:endParaRPr lang="en-US" sz="2700" dirty="0"/>
          </a:p>
        </p:txBody>
      </p:sp>
    </p:spTree>
    <p:custDataLst>
      <p:tags r:id="rId1"/>
    </p:custDataLst>
    <p:extLst>
      <p:ext uri="{BB962C8B-B14F-4D97-AF65-F5344CB8AC3E}">
        <p14:creationId xmlns:p14="http://schemas.microsoft.com/office/powerpoint/2010/main" val="1458202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Jen\Dropbox\Screenshots\Screenshot 2015-02-15 22.17.2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611560" y="4869160"/>
            <a:ext cx="1872208" cy="30821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2700" dirty="0" smtClean="0"/>
              <a:t>Windows GlobiLab – Saving Experiment Data (XML)</a:t>
            </a:r>
            <a:endParaRPr lang="en-US" sz="2700" dirty="0"/>
          </a:p>
        </p:txBody>
      </p:sp>
      <p:sp>
        <p:nvSpPr>
          <p:cNvPr id="9" name="חץ למטה 8"/>
          <p:cNvSpPr/>
          <p:nvPr/>
        </p:nvSpPr>
        <p:spPr bwMode="auto">
          <a:xfrm rot="7393514">
            <a:off x="4254137" y="5643548"/>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1608380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Jen\Dropbox\Screenshots\Screenshot 2015-02-15 22.18.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Exporting Data to Excel</a:t>
            </a:r>
            <a:endParaRPr lang="en-US" dirty="0"/>
          </a:p>
        </p:txBody>
      </p:sp>
      <p:sp>
        <p:nvSpPr>
          <p:cNvPr id="8" name="חץ למטה 7"/>
          <p:cNvSpPr/>
          <p:nvPr/>
        </p:nvSpPr>
        <p:spPr bwMode="auto">
          <a:xfrm rot="7393514">
            <a:off x="2299560" y="1899132"/>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9" name="חץ למטה 8"/>
          <p:cNvSpPr/>
          <p:nvPr/>
        </p:nvSpPr>
        <p:spPr bwMode="auto">
          <a:xfrm rot="13505974">
            <a:off x="993622" y="2285449"/>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3377336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C:\Users\Jen\Dropbox\Screenshots\Screenshot 2015-02-15 22.19.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539938"/>
            <a:ext cx="9000000" cy="52734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Jen\Dropbox\Screenshots\Screenshot 2015-02-15 22.19.5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5501" b="47459"/>
          <a:stretch/>
        </p:blipFill>
        <p:spPr bwMode="auto">
          <a:xfrm>
            <a:off x="1827577" y="2231154"/>
            <a:ext cx="3096344" cy="38910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Exporting Data to Excel</a:t>
            </a:r>
            <a:endParaRPr lang="en-US" dirty="0"/>
          </a:p>
        </p:txBody>
      </p:sp>
    </p:spTree>
    <p:custDataLst>
      <p:tags r:id="rId1"/>
    </p:custDataLst>
    <p:extLst>
      <p:ext uri="{BB962C8B-B14F-4D97-AF65-F5344CB8AC3E}">
        <p14:creationId xmlns:p14="http://schemas.microsoft.com/office/powerpoint/2010/main" val="2146215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Boyle - </a:t>
            </a:r>
            <a:r>
              <a:rPr lang="en-US" dirty="0" err="1" smtClean="0"/>
              <a:t>Mariotte</a:t>
            </a:r>
            <a:r>
              <a:rPr lang="en-US" dirty="0" smtClean="0"/>
              <a:t> Law </a:t>
            </a:r>
            <a:r>
              <a:rPr lang="en-US" dirty="0"/>
              <a:t>of Gases</a:t>
            </a:r>
          </a:p>
        </p:txBody>
      </p:sp>
      <p:pic>
        <p:nvPicPr>
          <p:cNvPr id="3" name="Picture 2" descr="http://www2.arnes.si/%7Efperdi/files/boylov_zakon.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075" r="13617"/>
          <a:stretch>
            <a:fillRect/>
          </a:stretch>
        </p:blipFill>
        <p:spPr bwMode="auto">
          <a:xfrm>
            <a:off x="243538" y="2780928"/>
            <a:ext cx="2304257" cy="307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מלבן 3"/>
          <p:cNvSpPr/>
          <p:nvPr/>
        </p:nvSpPr>
        <p:spPr>
          <a:xfrm>
            <a:off x="2535189" y="4581128"/>
            <a:ext cx="4104456" cy="1569660"/>
          </a:xfrm>
          <a:prstGeom prst="rect">
            <a:avLst/>
          </a:prstGeom>
        </p:spPr>
        <p:txBody>
          <a:bodyPr wrap="square">
            <a:spAutoFit/>
          </a:bodyPr>
          <a:lstStyle/>
          <a:p>
            <a:pPr marL="0" indent="0" algn="ctr">
              <a:buFontTx/>
              <a:buNone/>
              <a:defRPr/>
            </a:pPr>
            <a:r>
              <a:rPr lang="en-US" altLang="en-US" sz="4800" dirty="0" smtClean="0"/>
              <a:t>P</a:t>
            </a:r>
            <a:r>
              <a:rPr lang="en-US" altLang="en-US" sz="4800" baseline="-25000" dirty="0" smtClean="0"/>
              <a:t>1</a:t>
            </a:r>
            <a:r>
              <a:rPr lang="en-US" altLang="en-US" sz="4800" dirty="0" smtClean="0"/>
              <a:t>V</a:t>
            </a:r>
            <a:r>
              <a:rPr lang="en-US" altLang="en-US" sz="4800" baseline="-25000" dirty="0" smtClean="0"/>
              <a:t>1 </a:t>
            </a:r>
            <a:r>
              <a:rPr lang="en-US" altLang="en-US" sz="4800" dirty="0"/>
              <a:t>= P</a:t>
            </a:r>
            <a:r>
              <a:rPr lang="en-US" altLang="en-US" sz="4800" baseline="-25000" dirty="0"/>
              <a:t>2</a:t>
            </a:r>
            <a:r>
              <a:rPr lang="en-US" altLang="en-US" sz="4800" dirty="0"/>
              <a:t>V</a:t>
            </a:r>
            <a:r>
              <a:rPr lang="en-US" altLang="en-US" sz="4800" baseline="-25000" dirty="0"/>
              <a:t>2 </a:t>
            </a:r>
            <a:endParaRPr lang="en-US" altLang="en-US" sz="4800" baseline="-25000" dirty="0" smtClean="0"/>
          </a:p>
          <a:p>
            <a:pPr algn="ctr">
              <a:defRPr/>
            </a:pPr>
            <a:r>
              <a:rPr lang="en-US" altLang="en-US" sz="4800" dirty="0"/>
              <a:t>PV = k </a:t>
            </a:r>
          </a:p>
        </p:txBody>
      </p:sp>
      <p:pic>
        <p:nvPicPr>
          <p:cNvPr id="14338" name="Picture 2" descr="boyles law.gif"/>
          <p:cNvPicPr>
            <a:picLocks noChangeAspect="1" noChangeArrowheads="1" noCrop="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6156176" y="2204864"/>
            <a:ext cx="3429000" cy="2543175"/>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4"/>
          <p:cNvSpPr/>
          <p:nvPr/>
        </p:nvSpPr>
        <p:spPr>
          <a:xfrm>
            <a:off x="971600" y="1580599"/>
            <a:ext cx="6480720" cy="1200329"/>
          </a:xfrm>
          <a:prstGeom prst="rect">
            <a:avLst/>
          </a:prstGeom>
        </p:spPr>
        <p:txBody>
          <a:bodyPr wrap="square">
            <a:spAutoFit/>
          </a:bodyPr>
          <a:lstStyle/>
          <a:p>
            <a:pPr algn="ctr"/>
            <a:r>
              <a:rPr lang="en-US" dirty="0"/>
              <a:t>Multiply the Volume and the Air </a:t>
            </a:r>
            <a:r>
              <a:rPr lang="en-US" dirty="0" smtClean="0"/>
              <a:t>Pressure</a:t>
            </a:r>
            <a:endParaRPr lang="en-US" dirty="0"/>
          </a:p>
          <a:p>
            <a:pPr algn="ctr"/>
            <a:endParaRPr lang="en-US" dirty="0"/>
          </a:p>
          <a:p>
            <a:pPr algn="ctr"/>
            <a:r>
              <a:rPr lang="en-US" dirty="0"/>
              <a:t>What are the results? </a:t>
            </a:r>
          </a:p>
        </p:txBody>
      </p:sp>
    </p:spTree>
    <p:custDataLst>
      <p:tags r:id="rId1"/>
    </p:custDataLst>
    <p:extLst>
      <p:ext uri="{BB962C8B-B14F-4D97-AF65-F5344CB8AC3E}">
        <p14:creationId xmlns:p14="http://schemas.microsoft.com/office/powerpoint/2010/main" val="3157059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מלבן 5"/>
          <p:cNvSpPr/>
          <p:nvPr/>
        </p:nvSpPr>
        <p:spPr>
          <a:xfrm>
            <a:off x="873274" y="2276872"/>
            <a:ext cx="6556450" cy="1938992"/>
          </a:xfrm>
          <a:prstGeom prst="rect">
            <a:avLst/>
          </a:prstGeom>
        </p:spPr>
        <p:txBody>
          <a:bodyPr wrap="square">
            <a:spAutoFit/>
          </a:bodyPr>
          <a:lstStyle/>
          <a:p>
            <a:pPr algn="ctr"/>
            <a:r>
              <a:rPr lang="en-US" dirty="0" smtClean="0"/>
              <a:t>What have we measured?</a:t>
            </a:r>
          </a:p>
          <a:p>
            <a:pPr algn="ctr"/>
            <a:endParaRPr lang="en-US" dirty="0" smtClean="0"/>
          </a:p>
          <a:p>
            <a:pPr algn="ctr"/>
            <a:r>
              <a:rPr lang="en-US" dirty="0" smtClean="0"/>
              <a:t>What results did we receive?</a:t>
            </a:r>
          </a:p>
          <a:p>
            <a:pPr algn="ctr"/>
            <a:endParaRPr lang="en-US" dirty="0"/>
          </a:p>
          <a:p>
            <a:pPr algn="ctr"/>
            <a:r>
              <a:rPr lang="en-US" dirty="0" smtClean="0"/>
              <a:t>What do they show us?</a:t>
            </a:r>
          </a:p>
        </p:txBody>
      </p:sp>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Sweat Production </a:t>
            </a:r>
            <a:r>
              <a:rPr lang="en-US" dirty="0" smtClean="0"/>
              <a:t>- Summary</a:t>
            </a:r>
            <a:endParaRPr lang="en-US" dirty="0"/>
          </a:p>
        </p:txBody>
      </p:sp>
    </p:spTree>
    <p:custDataLst>
      <p:tags r:id="rId1"/>
    </p:custDataLst>
    <p:extLst>
      <p:ext uri="{BB962C8B-B14F-4D97-AF65-F5344CB8AC3E}">
        <p14:creationId xmlns:p14="http://schemas.microsoft.com/office/powerpoint/2010/main" val="3075702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251520" y="1052736"/>
            <a:ext cx="4320480" cy="1938992"/>
          </a:xfrm>
          <a:prstGeom prst="rect">
            <a:avLst/>
          </a:prstGeom>
        </p:spPr>
        <p:txBody>
          <a:bodyPr wrap="square">
            <a:spAutoFit/>
          </a:bodyPr>
          <a:lstStyle/>
          <a:p>
            <a:pPr algn="ctr"/>
            <a:r>
              <a:rPr lang="en-US" sz="4000" i="0" dirty="0">
                <a:solidFill>
                  <a:schemeClr val="accent6">
                    <a:lumMod val="75000"/>
                  </a:schemeClr>
                </a:solidFill>
                <a:effectLst>
                  <a:outerShdw blurRad="38100" dist="38100" dir="2700000" algn="tl">
                    <a:srgbClr val="000000">
                      <a:alpha val="43137"/>
                    </a:srgbClr>
                  </a:outerShdw>
                </a:effectLst>
              </a:rPr>
              <a:t>Getting to know the </a:t>
            </a:r>
            <a:r>
              <a:rPr lang="en-US" sz="4000" i="0" dirty="0" smtClean="0">
                <a:solidFill>
                  <a:schemeClr val="accent6">
                    <a:lumMod val="75000"/>
                  </a:schemeClr>
                </a:solidFill>
                <a:effectLst>
                  <a:outerShdw blurRad="38100" dist="38100" dir="2700000" algn="tl">
                    <a:srgbClr val="000000">
                      <a:alpha val="43137"/>
                    </a:srgbClr>
                  </a:outerShdw>
                </a:effectLst>
              </a:rPr>
              <a:t>Labdisc</a:t>
            </a:r>
          </a:p>
          <a:p>
            <a:pPr algn="ctr"/>
            <a:r>
              <a:rPr lang="en-US" sz="4000" i="0" dirty="0" smtClean="0">
                <a:solidFill>
                  <a:schemeClr val="accent6">
                    <a:lumMod val="75000"/>
                  </a:schemeClr>
                </a:solidFill>
                <a:effectLst>
                  <a:outerShdw blurRad="38100" dist="38100" dir="2700000" algn="tl">
                    <a:srgbClr val="000000">
                      <a:alpha val="43137"/>
                    </a:srgbClr>
                  </a:outerShdw>
                </a:effectLst>
              </a:rPr>
              <a:t>Part II</a:t>
            </a:r>
            <a:endParaRPr lang="en-US" sz="4000"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51810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Boyle - </a:t>
            </a:r>
            <a:r>
              <a:rPr lang="en-US" dirty="0" err="1" smtClean="0"/>
              <a:t>Mariotte</a:t>
            </a:r>
            <a:r>
              <a:rPr lang="en-US" dirty="0" smtClean="0"/>
              <a:t> Law </a:t>
            </a:r>
            <a:r>
              <a:rPr lang="en-US" dirty="0"/>
              <a:t>of Gases</a:t>
            </a:r>
          </a:p>
        </p:txBody>
      </p:sp>
      <p:pic>
        <p:nvPicPr>
          <p:cNvPr id="2050"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5616" y="1844824"/>
            <a:ext cx="6191250" cy="381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701472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מלבן 6"/>
          <p:cNvSpPr/>
          <p:nvPr/>
        </p:nvSpPr>
        <p:spPr>
          <a:xfrm>
            <a:off x="408923" y="1340768"/>
            <a:ext cx="8352928" cy="1323439"/>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Windows GlobiLab </a:t>
            </a:r>
          </a:p>
          <a:p>
            <a:pPr algn="ctr"/>
            <a:r>
              <a:rPr lang="en-US" sz="4000" i="0" dirty="0" smtClean="0">
                <a:solidFill>
                  <a:schemeClr val="accent6">
                    <a:lumMod val="75000"/>
                  </a:schemeClr>
                </a:solidFill>
                <a:effectLst>
                  <a:outerShdw blurRad="38100" dist="38100" dir="2700000" algn="tl">
                    <a:srgbClr val="000000">
                      <a:alpha val="43137"/>
                    </a:srgbClr>
                  </a:outerShdw>
                </a:effectLst>
              </a:rPr>
              <a:t>Toolbar</a:t>
            </a:r>
            <a:endParaRPr lang="en-US" sz="4000" i="0" dirty="0">
              <a:solidFill>
                <a:schemeClr val="accent6">
                  <a:lumMod val="75000"/>
                </a:schemeClr>
              </a:solidFill>
              <a:effectLst>
                <a:outerShdw blurRad="38100" dist="38100" dir="2700000" algn="tl">
                  <a:srgbClr val="000000">
                    <a:alpha val="43137"/>
                  </a:srgbClr>
                </a:outerShdw>
              </a:effectLst>
            </a:endParaRPr>
          </a:p>
        </p:txBody>
      </p:sp>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1051" y="2780928"/>
            <a:ext cx="2608671" cy="3356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792962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Toolbar</a:t>
            </a:r>
            <a:endParaRPr lang="en-US" dirty="0"/>
          </a:p>
        </p:txBody>
      </p:sp>
      <p:pic>
        <p:nvPicPr>
          <p:cNvPr id="337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922813"/>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3284"/>
          <a:stretch/>
        </p:blipFill>
        <p:spPr bwMode="auto">
          <a:xfrm>
            <a:off x="0" y="2714901"/>
            <a:ext cx="2442949"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716" r="36642"/>
          <a:stretch/>
        </p:blipFill>
        <p:spPr bwMode="auto">
          <a:xfrm>
            <a:off x="2442948" y="3506989"/>
            <a:ext cx="3350525"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3358" r="11493"/>
          <a:stretch/>
        </p:blipFill>
        <p:spPr bwMode="auto">
          <a:xfrm>
            <a:off x="5793473" y="4299077"/>
            <a:ext cx="229965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8507"/>
          <a:stretch/>
        </p:blipFill>
        <p:spPr bwMode="auto">
          <a:xfrm>
            <a:off x="8093122" y="5091165"/>
            <a:ext cx="1050877"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0330176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Files</a:t>
            </a:r>
            <a:endParaRPr lang="en-US" dirty="0"/>
          </a:p>
        </p:txBody>
      </p:sp>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3284"/>
          <a:stretch/>
        </p:blipFill>
        <p:spPr bwMode="auto">
          <a:xfrm>
            <a:off x="899592" y="1496746"/>
            <a:ext cx="5159866" cy="1356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529" t="5721" r="10510" b="3919"/>
          <a:stretch/>
        </p:blipFill>
        <p:spPr bwMode="auto">
          <a:xfrm>
            <a:off x="3776251" y="1911927"/>
            <a:ext cx="1163782" cy="2196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225237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Analysis</a:t>
            </a:r>
            <a:endParaRPr lang="en-US" dirty="0"/>
          </a:p>
        </p:txBody>
      </p:sp>
      <p:pic>
        <p:nvPicPr>
          <p:cNvPr id="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716" r="36642"/>
          <a:stretch/>
        </p:blipFill>
        <p:spPr bwMode="auto">
          <a:xfrm>
            <a:off x="971600" y="1124744"/>
            <a:ext cx="6011973"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236"/>
          <a:stretch/>
        </p:blipFill>
        <p:spPr bwMode="auto">
          <a:xfrm>
            <a:off x="5624824" y="1275390"/>
            <a:ext cx="1331453" cy="4991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248088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Labdisc</a:t>
            </a:r>
            <a:endParaRPr lang="en-US" dirty="0"/>
          </a:p>
        </p:txBody>
      </p:sp>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3358" r="11493"/>
          <a:stretch/>
        </p:blipFill>
        <p:spPr bwMode="auto">
          <a:xfrm>
            <a:off x="1115615" y="1303234"/>
            <a:ext cx="5034467" cy="1405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095" r="13670"/>
          <a:stretch/>
        </p:blipFill>
        <p:spPr bwMode="auto">
          <a:xfrm>
            <a:off x="3632848" y="1352833"/>
            <a:ext cx="1307185" cy="3156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183" r="6687"/>
          <a:stretch/>
        </p:blipFill>
        <p:spPr bwMode="auto">
          <a:xfrm>
            <a:off x="2123728" y="1484783"/>
            <a:ext cx="1509120" cy="3020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486977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Jen\Dropbox\Screenshots\Screenshot 2015-02-15 22.12.1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504" y="1054666"/>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מלבן מעוגל 3"/>
          <p:cNvSpPr/>
          <p:nvPr/>
        </p:nvSpPr>
        <p:spPr bwMode="auto">
          <a:xfrm>
            <a:off x="6372200" y="1680582"/>
            <a:ext cx="792088" cy="151216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Downloading</a:t>
            </a:r>
            <a:endParaRPr lang="en-US" dirty="0"/>
          </a:p>
        </p:txBody>
      </p:sp>
      <p:sp>
        <p:nvSpPr>
          <p:cNvPr id="2" name="TextBox 1"/>
          <p:cNvSpPr txBox="1"/>
          <p:nvPr/>
        </p:nvSpPr>
        <p:spPr>
          <a:xfrm>
            <a:off x="4102657" y="3246870"/>
            <a:ext cx="2664296" cy="1015663"/>
          </a:xfrm>
          <a:prstGeom prst="rect">
            <a:avLst/>
          </a:prstGeom>
          <a:solidFill>
            <a:schemeClr val="bg1"/>
          </a:solidFill>
        </p:spPr>
        <p:txBody>
          <a:bodyPr wrap="square" rtlCol="0">
            <a:spAutoFit/>
          </a:bodyPr>
          <a:lstStyle/>
          <a:p>
            <a:pPr algn="r">
              <a:lnSpc>
                <a:spcPct val="150000"/>
              </a:lnSpc>
            </a:pPr>
            <a:r>
              <a:rPr lang="en-US" sz="2000" dirty="0" smtClean="0"/>
              <a:t>Last Experiment  -</a:t>
            </a:r>
          </a:p>
          <a:p>
            <a:pPr algn="r">
              <a:lnSpc>
                <a:spcPct val="150000"/>
              </a:lnSpc>
            </a:pPr>
            <a:r>
              <a:rPr lang="en-US" sz="2000" dirty="0" smtClean="0"/>
              <a:t>All Experiments -</a:t>
            </a:r>
            <a:endParaRPr lang="en-US" sz="2000" dirty="0"/>
          </a:p>
        </p:txBody>
      </p:sp>
      <p:sp>
        <p:nvSpPr>
          <p:cNvPr id="7" name="חץ למטה 6"/>
          <p:cNvSpPr/>
          <p:nvPr/>
        </p:nvSpPr>
        <p:spPr bwMode="auto">
          <a:xfrm rot="9264412">
            <a:off x="7062447" y="3223333"/>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1181272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Jen\Dropbox\Screenshots\Screenshot 2015-02-15 22.12.3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39" y="1052736"/>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7" name="חץ למטה 6"/>
          <p:cNvSpPr/>
          <p:nvPr/>
        </p:nvSpPr>
        <p:spPr bwMode="auto">
          <a:xfrm rot="8960648">
            <a:off x="1669884" y="3309636"/>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8" name="חץ למטה 7"/>
          <p:cNvSpPr/>
          <p:nvPr/>
        </p:nvSpPr>
        <p:spPr bwMode="auto">
          <a:xfrm rot="19696999">
            <a:off x="5274650" y="4149336"/>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9"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Downloading</a:t>
            </a:r>
            <a:endParaRPr lang="en-US" dirty="0"/>
          </a:p>
        </p:txBody>
      </p:sp>
    </p:spTree>
    <p:custDataLst>
      <p:tags r:id="rId1"/>
    </p:custDataLst>
    <p:extLst>
      <p:ext uri="{BB962C8B-B14F-4D97-AF65-F5344CB8AC3E}">
        <p14:creationId xmlns:p14="http://schemas.microsoft.com/office/powerpoint/2010/main" val="353225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Data View</a:t>
            </a:r>
            <a:endParaRPr lang="en-US" dirty="0"/>
          </a:p>
        </p:txBody>
      </p:sp>
      <p:pic>
        <p:nvPicPr>
          <p:cNvPr id="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8507"/>
          <a:stretch/>
        </p:blipFill>
        <p:spPr bwMode="auto">
          <a:xfrm>
            <a:off x="3779912" y="1180665"/>
            <a:ext cx="2016224" cy="1231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003"/>
          <a:stretch/>
        </p:blipFill>
        <p:spPr bwMode="auto">
          <a:xfrm>
            <a:off x="3737082" y="1508166"/>
            <a:ext cx="1410982" cy="4864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775076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70" y="1094100"/>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Clean Labdisc</a:t>
            </a:r>
            <a:endParaRPr lang="en-US" dirty="0"/>
          </a:p>
        </p:txBody>
      </p:sp>
      <p:pic>
        <p:nvPicPr>
          <p:cNvPr id="3891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9490" t="27210" b="45579"/>
          <a:stretch/>
        </p:blipFill>
        <p:spPr bwMode="auto">
          <a:xfrm>
            <a:off x="7718911" y="5290448"/>
            <a:ext cx="1315545" cy="8028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bwMode="auto">
          <a:xfrm>
            <a:off x="7746207" y="5372336"/>
            <a:ext cx="1221689" cy="6695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38915"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13" t="12179"/>
          <a:stretch/>
        </p:blipFill>
        <p:spPr bwMode="auto">
          <a:xfrm>
            <a:off x="4101835" y="3175788"/>
            <a:ext cx="3691256" cy="20017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מחבר חץ ישר 9"/>
          <p:cNvCxnSpPr/>
          <p:nvPr/>
        </p:nvCxnSpPr>
        <p:spPr bwMode="auto">
          <a:xfrm>
            <a:off x="8448488" y="4437112"/>
            <a:ext cx="0" cy="935224"/>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8917" name="Picture 5" descr="http://t0.gstatic.com/images?q=tbn:ANd9GcRkTd_0vbZLvWGuFZpyrH-KKEMvjKlj3F3i_l4nR8eSG8MBGmUrsQ"/>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08139" y="3086171"/>
            <a:ext cx="884341" cy="1494957"/>
          </a:xfrm>
          <a:prstGeom prst="rect">
            <a:avLst/>
          </a:prstGeom>
          <a:noFill/>
          <a:extLst>
            <a:ext uri="{909E8E84-426E-40DD-AFC4-6F175D3DCCD1}">
              <a14:hiddenFill xmlns:a14="http://schemas.microsoft.com/office/drawing/2010/main">
                <a:solidFill>
                  <a:srgbClr val="FFFFFF"/>
                </a:solidFill>
              </a14:hiddenFill>
            </a:ext>
          </a:extLst>
        </p:spPr>
      </p:pic>
      <p:sp>
        <p:nvSpPr>
          <p:cNvPr id="9" name="מלבן מעוגל 8"/>
          <p:cNvSpPr/>
          <p:nvPr/>
        </p:nvSpPr>
        <p:spPr bwMode="auto">
          <a:xfrm>
            <a:off x="4572000" y="3284983"/>
            <a:ext cx="1584176" cy="89167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877356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9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9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Jen\Dropbox\Work\GS\Images\Labdisc-blue.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39952" y="978210"/>
            <a:ext cx="4714148" cy="457174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Jen\Dropbox\Work\GS\Images\accessories\Ext Temperature probe.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157" y="1356964"/>
            <a:ext cx="4733194" cy="430428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83228"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Second Activity</a:t>
            </a:r>
            <a:endParaRPr lang="en-US" dirty="0"/>
          </a:p>
        </p:txBody>
      </p:sp>
      <p:sp>
        <p:nvSpPr>
          <p:cNvPr id="26" name="אליפסה 25"/>
          <p:cNvSpPr/>
          <p:nvPr/>
        </p:nvSpPr>
        <p:spPr bwMode="auto">
          <a:xfrm>
            <a:off x="7452320" y="1919708"/>
            <a:ext cx="450049" cy="438642"/>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1" name="Picture 11"/>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79712" y="3264082"/>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מלבן 8"/>
          <p:cNvSpPr/>
          <p:nvPr/>
        </p:nvSpPr>
        <p:spPr>
          <a:xfrm>
            <a:off x="611560" y="5405154"/>
            <a:ext cx="3960440" cy="400110"/>
          </a:xfrm>
          <a:prstGeom prst="rect">
            <a:avLst/>
          </a:prstGeom>
        </p:spPr>
        <p:txBody>
          <a:bodyPr wrap="square">
            <a:spAutoFit/>
          </a:bodyPr>
          <a:lstStyle/>
          <a:p>
            <a:r>
              <a:rPr lang="en-US" sz="2000" b="0" i="0" dirty="0" smtClean="0"/>
              <a:t>External Temperature sensor (</a:t>
            </a:r>
            <a:r>
              <a:rPr lang="en-US" sz="2000" b="0" i="0" dirty="0" smtClean="0">
                <a:latin typeface="Times New Roman"/>
                <a:cs typeface="Times New Roman"/>
              </a:rPr>
              <a:t>ºC)</a:t>
            </a:r>
            <a:endParaRPr lang="en-US" sz="2000" dirty="0"/>
          </a:p>
        </p:txBody>
      </p:sp>
    </p:spTree>
    <p:custDataLst>
      <p:tags r:id="rId1"/>
    </p:custDataLst>
    <p:extLst>
      <p:ext uri="{BB962C8B-B14F-4D97-AF65-F5344CB8AC3E}">
        <p14:creationId xmlns:p14="http://schemas.microsoft.com/office/powerpoint/2010/main" val="3448534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Free Fall Experiment </a:t>
            </a:r>
          </a:p>
        </p:txBody>
      </p:sp>
      <p:pic>
        <p:nvPicPr>
          <p:cNvPr id="5" name="Picture 12"/>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7491" y="1700809"/>
            <a:ext cx="1080326"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Jen\Dropbox\Work\GS\Images\Labdisc-blue.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35896" y="2708921"/>
            <a:ext cx="3298708" cy="319906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638943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Free </a:t>
            </a:r>
            <a:r>
              <a:rPr lang="en-US" dirty="0" smtClean="0"/>
              <a:t>Fall Experiment</a:t>
            </a:r>
            <a:endParaRPr lang="en-US" dirty="0"/>
          </a:p>
        </p:txBody>
      </p:sp>
      <p:pic>
        <p:nvPicPr>
          <p:cNvPr id="3074"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600" y="1772816"/>
            <a:ext cx="6219825" cy="38195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100038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277" y="1070683"/>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USB Cable Connection</a:t>
            </a:r>
            <a:endParaRPr lang="en-US" dirty="0"/>
          </a:p>
        </p:txBody>
      </p:sp>
      <p:pic>
        <p:nvPicPr>
          <p:cNvPr id="389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9259" y="4005064"/>
            <a:ext cx="4070018"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6960216" y="4437112"/>
            <a:ext cx="740904" cy="75608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59277" y="5688251"/>
            <a:ext cx="2051728" cy="37804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020069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Jen\Dropbox\Screenshots\Screenshot 2015-02-15 22.11.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69" y="1008061"/>
            <a:ext cx="9000000" cy="5273437"/>
          </a:xfrm>
          <a:prstGeom prst="rect">
            <a:avLst/>
          </a:prstGeom>
          <a:noFill/>
          <a:extLst>
            <a:ext uri="{909E8E84-426E-40DD-AFC4-6F175D3DCCD1}">
              <a14:hiddenFill xmlns:a14="http://schemas.microsoft.com/office/drawing/2010/main">
                <a:solidFill>
                  <a:srgbClr val="FFFFFF"/>
                </a:solidFill>
              </a14:hiddenFill>
            </a:ext>
          </a:extLst>
        </p:spPr>
      </p:pic>
      <p:sp>
        <p:nvSpPr>
          <p:cNvPr id="2" name="חץ למטה 1"/>
          <p:cNvSpPr/>
          <p:nvPr/>
        </p:nvSpPr>
        <p:spPr bwMode="auto">
          <a:xfrm rot="19696999">
            <a:off x="7938946" y="4534320"/>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6" name="מלבן מעוגל 5"/>
          <p:cNvSpPr/>
          <p:nvPr/>
        </p:nvSpPr>
        <p:spPr bwMode="auto">
          <a:xfrm>
            <a:off x="8357360" y="5589240"/>
            <a:ext cx="456851"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9857882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272" y="1056354"/>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82272" y="5670394"/>
            <a:ext cx="2041456" cy="32897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מלבן מעוגל 6"/>
          <p:cNvSpPr/>
          <p:nvPr/>
        </p:nvSpPr>
        <p:spPr bwMode="auto">
          <a:xfrm>
            <a:off x="8100392" y="5612693"/>
            <a:ext cx="755584"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1609498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922813"/>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מלבן מעוגל 4"/>
          <p:cNvSpPr/>
          <p:nvPr/>
        </p:nvSpPr>
        <p:spPr bwMode="auto">
          <a:xfrm>
            <a:off x="5724129" y="2006706"/>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527" t="2210" r="2215" b="3263"/>
          <a:stretch/>
        </p:blipFill>
        <p:spPr bwMode="auto">
          <a:xfrm>
            <a:off x="1835696" y="1268761"/>
            <a:ext cx="5121303" cy="54563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מלבן מעוגל 9"/>
          <p:cNvSpPr/>
          <p:nvPr/>
        </p:nvSpPr>
        <p:spPr bwMode="auto">
          <a:xfrm>
            <a:off x="1971138" y="2219966"/>
            <a:ext cx="1253625" cy="37804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1" name="מלבן מעוגל 10"/>
          <p:cNvSpPr/>
          <p:nvPr/>
        </p:nvSpPr>
        <p:spPr bwMode="auto">
          <a:xfrm>
            <a:off x="4572000" y="2943210"/>
            <a:ext cx="1800200" cy="70181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2" name="מלבן מעוגל 11"/>
          <p:cNvSpPr/>
          <p:nvPr/>
        </p:nvSpPr>
        <p:spPr bwMode="auto">
          <a:xfrm>
            <a:off x="4572000" y="3789040"/>
            <a:ext cx="1800200" cy="585975"/>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3"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Instructions</a:t>
            </a:r>
            <a:endParaRPr lang="en-US" dirty="0"/>
          </a:p>
        </p:txBody>
      </p:sp>
    </p:spTree>
    <p:custDataLst>
      <p:tags r:id="rId1"/>
    </p:custDataLst>
    <p:extLst>
      <p:ext uri="{BB962C8B-B14F-4D97-AF65-F5344CB8AC3E}">
        <p14:creationId xmlns:p14="http://schemas.microsoft.com/office/powerpoint/2010/main" val="2833213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קבוצה 6"/>
          <p:cNvGrpSpPr/>
          <p:nvPr/>
        </p:nvGrpSpPr>
        <p:grpSpPr>
          <a:xfrm>
            <a:off x="1521867" y="1628800"/>
            <a:ext cx="4248472" cy="4536504"/>
            <a:chOff x="5220072" y="2877691"/>
            <a:chExt cx="3240360" cy="3810858"/>
          </a:xfrm>
        </p:grpSpPr>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347" r="4906" b="14661"/>
            <a:stretch/>
          </p:blipFill>
          <p:spPr bwMode="auto">
            <a:xfrm>
              <a:off x="5220072" y="2877691"/>
              <a:ext cx="3240360" cy="3810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מלבן 5"/>
            <p:cNvSpPr/>
            <p:nvPr/>
          </p:nvSpPr>
          <p:spPr>
            <a:xfrm>
              <a:off x="6732240" y="4783120"/>
              <a:ext cx="1728192" cy="302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מלבן 7"/>
          <p:cNvSpPr/>
          <p:nvPr/>
        </p:nvSpPr>
        <p:spPr>
          <a:xfrm>
            <a:off x="1619672" y="2348880"/>
            <a:ext cx="886781" cy="461665"/>
          </a:xfrm>
          <a:prstGeom prst="rect">
            <a:avLst/>
          </a:prstGeom>
        </p:spPr>
        <p:txBody>
          <a:bodyPr wrap="none">
            <a:spAutoFit/>
          </a:bodyPr>
          <a:lstStyle/>
          <a:p>
            <a:r>
              <a:rPr lang="en-US" dirty="0" smtClean="0"/>
              <a:t>1.3m</a:t>
            </a:r>
            <a:endParaRPr lang="en-US" dirty="0"/>
          </a:p>
        </p:txBody>
      </p:sp>
      <p:sp>
        <p:nvSpPr>
          <p:cNvPr id="9" name="מלבן 8"/>
          <p:cNvSpPr/>
          <p:nvPr/>
        </p:nvSpPr>
        <p:spPr>
          <a:xfrm>
            <a:off x="3829235" y="5157192"/>
            <a:ext cx="886781" cy="461665"/>
          </a:xfrm>
          <a:prstGeom prst="rect">
            <a:avLst/>
          </a:prstGeom>
        </p:spPr>
        <p:txBody>
          <a:bodyPr wrap="none">
            <a:spAutoFit/>
          </a:bodyPr>
          <a:lstStyle/>
          <a:p>
            <a:r>
              <a:rPr lang="en-US" dirty="0" smtClean="0"/>
              <a:t>0.8m</a:t>
            </a:r>
            <a:endParaRPr lang="en-US" dirty="0"/>
          </a:p>
        </p:txBody>
      </p:sp>
      <p:pic>
        <p:nvPicPr>
          <p:cNvPr id="11" name="Picture 2" descr="C:\Users\Jen\Dropbox\Work\_MADAIM\חיישנים רמת גן\השתלמות\מפגשים ומטלות\10_20150210 -בניית מחוון\Free Fall Exp\2015-02-10 09.31.4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1097263"/>
            <a:ext cx="2310929" cy="250323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Instructions</a:t>
            </a:r>
            <a:endParaRPr lang="en-US" dirty="0"/>
          </a:p>
        </p:txBody>
      </p:sp>
    </p:spTree>
    <p:custDataLst>
      <p:tags r:id="rId1"/>
    </p:custDataLst>
    <p:extLst>
      <p:ext uri="{BB962C8B-B14F-4D97-AF65-F5344CB8AC3E}">
        <p14:creationId xmlns:p14="http://schemas.microsoft.com/office/powerpoint/2010/main" val="391285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84784"/>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מלבן מעוגל 5"/>
          <p:cNvSpPr/>
          <p:nvPr/>
        </p:nvSpPr>
        <p:spPr bwMode="auto">
          <a:xfrm>
            <a:off x="6249444" y="1568677"/>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6006" y="2367406"/>
            <a:ext cx="1769962" cy="557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מלבן מעוגל 9"/>
          <p:cNvSpPr/>
          <p:nvPr/>
        </p:nvSpPr>
        <p:spPr bwMode="auto">
          <a:xfrm>
            <a:off x="6156176" y="2339451"/>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1" name="Picture 2" descr="https://jiaqunin3d.files.wordpress.com/2011/07/bouncingball_wline.gif"/>
          <p:cNvPicPr>
            <a:picLocks noChangeAspect="1" noChangeArrowheads="1" noCrop="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568" y="2320514"/>
            <a:ext cx="5238750" cy="38100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Instructions</a:t>
            </a:r>
            <a:endParaRPr lang="en-US" dirty="0"/>
          </a:p>
        </p:txBody>
      </p:sp>
    </p:spTree>
    <p:custDataLst>
      <p:tags r:id="rId1"/>
    </p:custDataLst>
    <p:extLst>
      <p:ext uri="{BB962C8B-B14F-4D97-AF65-F5344CB8AC3E}">
        <p14:creationId xmlns:p14="http://schemas.microsoft.com/office/powerpoint/2010/main" val="143417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589"/>
          <a:stretch/>
        </p:blipFill>
        <p:spPr bwMode="auto">
          <a:xfrm>
            <a:off x="683568" y="1124744"/>
            <a:ext cx="7704856" cy="5169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מלבן מעוגל 4"/>
          <p:cNvSpPr/>
          <p:nvPr/>
        </p:nvSpPr>
        <p:spPr bwMode="auto">
          <a:xfrm>
            <a:off x="3731654" y="1220502"/>
            <a:ext cx="432048" cy="43422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spTree>
    <p:custDataLst>
      <p:tags r:id="rId1"/>
    </p:custDataLst>
    <p:extLst>
      <p:ext uri="{BB962C8B-B14F-4D97-AF65-F5344CB8AC3E}">
        <p14:creationId xmlns:p14="http://schemas.microsoft.com/office/powerpoint/2010/main" val="304944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899"/>
          <a:stretch/>
        </p:blipFill>
        <p:spPr bwMode="auto">
          <a:xfrm>
            <a:off x="517756" y="1011555"/>
            <a:ext cx="7510628" cy="531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3848" y="2708920"/>
            <a:ext cx="4096111" cy="34985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3707904" y="4123228"/>
            <a:ext cx="1879612" cy="421777"/>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4739766" y="3753415"/>
            <a:ext cx="1548432" cy="28912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9" name="מלבן מעוגל 8"/>
          <p:cNvSpPr/>
          <p:nvPr/>
        </p:nvSpPr>
        <p:spPr bwMode="auto">
          <a:xfrm>
            <a:off x="3788816" y="5445224"/>
            <a:ext cx="1719288"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88791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Jen\Dropbox\Work\GS\Images\Labdisc models\Globisense Gensci Sensors View.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20151">
            <a:off x="614147" y="1733112"/>
            <a:ext cx="6026665" cy="516571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83228"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Second Activity</a:t>
            </a:r>
            <a:endParaRPr lang="en-US" dirty="0"/>
          </a:p>
        </p:txBody>
      </p:sp>
      <p:sp>
        <p:nvSpPr>
          <p:cNvPr id="24" name="אליפסה 23"/>
          <p:cNvSpPr/>
          <p:nvPr/>
        </p:nvSpPr>
        <p:spPr bwMode="auto">
          <a:xfrm>
            <a:off x="3177431" y="4404766"/>
            <a:ext cx="450049" cy="438642"/>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1" name="Picture 1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40352" y="431368"/>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Users\Jen\Dropbox\Work\GS\Images\accessories\Ext Temperature probe.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6498821">
            <a:off x="2988650" y="1830617"/>
            <a:ext cx="5466022" cy="4970705"/>
          </a:xfrm>
          <a:prstGeom prst="rect">
            <a:avLst/>
          </a:prstGeom>
          <a:noFill/>
          <a:extLst>
            <a:ext uri="{909E8E84-426E-40DD-AFC4-6F175D3DCCD1}">
              <a14:hiddenFill xmlns:a14="http://schemas.microsoft.com/office/drawing/2010/main">
                <a:solidFill>
                  <a:srgbClr val="FFFFFF"/>
                </a:solidFill>
              </a14:hiddenFill>
            </a:ext>
          </a:extLst>
        </p:spPr>
      </p:pic>
      <p:cxnSp>
        <p:nvCxnSpPr>
          <p:cNvPr id="3" name="מחבר חץ ישר 2"/>
          <p:cNvCxnSpPr/>
          <p:nvPr/>
        </p:nvCxnSpPr>
        <p:spPr bwMode="auto">
          <a:xfrm>
            <a:off x="3259319" y="3802688"/>
            <a:ext cx="98425" cy="615726"/>
          </a:xfrm>
          <a:prstGeom prst="straightConnector1">
            <a:avLst/>
          </a:prstGeom>
          <a:noFill/>
          <a:ln w="38100" cap="flat" cmpd="sng" algn="ctr">
            <a:solidFill>
              <a:srgbClr val="FF0000"/>
            </a:solidFill>
            <a:prstDash val="solid"/>
            <a:round/>
            <a:headEnd type="none" w="med" len="med"/>
            <a:tailEnd type="triangle" w="med" len="med"/>
          </a:ln>
          <a:effectLst/>
          <a:extLst/>
        </p:spPr>
      </p:cxnSp>
    </p:spTree>
    <p:custDataLst>
      <p:tags r:id="rId1"/>
    </p:custDataLst>
    <p:extLst>
      <p:ext uri="{BB962C8B-B14F-4D97-AF65-F5344CB8AC3E}">
        <p14:creationId xmlns:p14="http://schemas.microsoft.com/office/powerpoint/2010/main" val="69218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1000" fill="hold"/>
                                        <p:tgtEl>
                                          <p:spTgt spid="1026"/>
                                        </p:tgtEl>
                                        <p:attrNameLst>
                                          <p:attrName>ppt_w</p:attrName>
                                        </p:attrNameLst>
                                      </p:cBhvr>
                                      <p:tavLst>
                                        <p:tav tm="0">
                                          <p:val>
                                            <p:fltVal val="0"/>
                                          </p:val>
                                        </p:tav>
                                        <p:tav tm="100000">
                                          <p:val>
                                            <p:strVal val="#ppt_w"/>
                                          </p:val>
                                        </p:tav>
                                      </p:tavLst>
                                    </p:anim>
                                    <p:anim calcmode="lin" valueType="num">
                                      <p:cBhvr>
                                        <p:cTn id="14" dur="1000" fill="hold"/>
                                        <p:tgtEl>
                                          <p:spTgt spid="1026"/>
                                        </p:tgtEl>
                                        <p:attrNameLst>
                                          <p:attrName>ppt_h</p:attrName>
                                        </p:attrNameLst>
                                      </p:cBhvr>
                                      <p:tavLst>
                                        <p:tav tm="0">
                                          <p:val>
                                            <p:fltVal val="0"/>
                                          </p:val>
                                        </p:tav>
                                        <p:tav tm="100000">
                                          <p:val>
                                            <p:strVal val="#ppt_h"/>
                                          </p:val>
                                        </p:tav>
                                      </p:tavLst>
                                    </p:anim>
                                    <p:anim calcmode="lin" valueType="num">
                                      <p:cBhvr>
                                        <p:cTn id="15" dur="1000" fill="hold"/>
                                        <p:tgtEl>
                                          <p:spTgt spid="1026"/>
                                        </p:tgtEl>
                                        <p:attrNameLst>
                                          <p:attrName>style.rotation</p:attrName>
                                        </p:attrNameLst>
                                      </p:cBhvr>
                                      <p:tavLst>
                                        <p:tav tm="0">
                                          <p:val>
                                            <p:fltVal val="90"/>
                                          </p:val>
                                        </p:tav>
                                        <p:tav tm="100000">
                                          <p:val>
                                            <p:fltVal val="0"/>
                                          </p:val>
                                        </p:tav>
                                      </p:tavLst>
                                    </p:anim>
                                    <p:animEffect transition="in" filter="fade">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299"/>
          <a:stretch/>
        </p:blipFill>
        <p:spPr bwMode="auto">
          <a:xfrm>
            <a:off x="683568" y="1052736"/>
            <a:ext cx="7560840" cy="5151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bwMode="auto">
          <a:xfrm>
            <a:off x="4499992" y="4005064"/>
            <a:ext cx="740889" cy="93610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spTree>
    <p:custDataLst>
      <p:tags r:id="rId1"/>
    </p:custDataLst>
    <p:extLst>
      <p:ext uri="{BB962C8B-B14F-4D97-AF65-F5344CB8AC3E}">
        <p14:creationId xmlns:p14="http://schemas.microsoft.com/office/powerpoint/2010/main" val="4179588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217" b="9121"/>
          <a:stretch/>
        </p:blipFill>
        <p:spPr bwMode="auto">
          <a:xfrm>
            <a:off x="179512" y="1246283"/>
            <a:ext cx="8784976" cy="5023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791" r="8391"/>
          <a:stretch/>
        </p:blipFill>
        <p:spPr bwMode="auto">
          <a:xfrm>
            <a:off x="6911439" y="981454"/>
            <a:ext cx="1733797" cy="8319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9" name="Picture 3" descr="C:\Users\Jen\Dropbox\Work\GS\Images\Icons and Cursers\107px-RMB_click.sv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57526" y="1445518"/>
            <a:ext cx="1019175" cy="169545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spTree>
    <p:custDataLst>
      <p:tags r:id="rId1"/>
    </p:custDataLst>
    <p:extLst>
      <p:ext uri="{BB962C8B-B14F-4D97-AF65-F5344CB8AC3E}">
        <p14:creationId xmlns:p14="http://schemas.microsoft.com/office/powerpoint/2010/main" val="4211547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937"/>
          <a:stretch/>
        </p:blipFill>
        <p:spPr bwMode="auto">
          <a:xfrm>
            <a:off x="395536" y="1508055"/>
            <a:ext cx="8079000" cy="4821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767" y="1004478"/>
            <a:ext cx="8048665" cy="643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מלבן מעוגל 5"/>
          <p:cNvSpPr/>
          <p:nvPr/>
        </p:nvSpPr>
        <p:spPr bwMode="auto">
          <a:xfrm>
            <a:off x="2962913" y="976013"/>
            <a:ext cx="442855" cy="50877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092175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9198"/>
          <a:stretch/>
        </p:blipFill>
        <p:spPr bwMode="auto">
          <a:xfrm>
            <a:off x="683568" y="1032421"/>
            <a:ext cx="7692739" cy="522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sp>
        <p:nvSpPr>
          <p:cNvPr id="7" name="מלבן מעוגל 6"/>
          <p:cNvSpPr/>
          <p:nvPr/>
        </p:nvSpPr>
        <p:spPr bwMode="auto">
          <a:xfrm>
            <a:off x="4087082" y="1014374"/>
            <a:ext cx="442855" cy="50877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717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3981" y="4509120"/>
            <a:ext cx="3095625" cy="15525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82749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052736"/>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pic>
        <p:nvPicPr>
          <p:cNvPr id="8194"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7703"/>
          <a:stretch/>
        </p:blipFill>
        <p:spPr bwMode="auto">
          <a:xfrm>
            <a:off x="1115616" y="1844824"/>
            <a:ext cx="6696744" cy="4318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מלבן מעוגל 8"/>
          <p:cNvSpPr/>
          <p:nvPr/>
        </p:nvSpPr>
        <p:spPr bwMode="auto">
          <a:xfrm>
            <a:off x="2905009" y="1192037"/>
            <a:ext cx="442855" cy="50877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652914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pic>
        <p:nvPicPr>
          <p:cNvPr id="92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492"/>
          <a:stretch/>
        </p:blipFill>
        <p:spPr bwMode="auto">
          <a:xfrm>
            <a:off x="785878" y="1052736"/>
            <a:ext cx="7572243" cy="5205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38613" y="1124744"/>
            <a:ext cx="86677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61123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Data Processing</a:t>
            </a:r>
            <a:endParaRPr lang="en-US" dirty="0"/>
          </a:p>
        </p:txBody>
      </p:sp>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86"/>
          <a:stretch/>
        </p:blipFill>
        <p:spPr bwMode="auto">
          <a:xfrm>
            <a:off x="827584" y="1252286"/>
            <a:ext cx="4511670" cy="47971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1318190"/>
            <a:ext cx="3112330" cy="881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 cstate="print">
            <a:clrChange>
              <a:clrFrom>
                <a:srgbClr val="F4F4F4"/>
              </a:clrFrom>
              <a:clrTo>
                <a:srgbClr val="F4F4F4">
                  <a:alpha val="0"/>
                </a:srgbClr>
              </a:clrTo>
            </a:clrChange>
            <a:extLst>
              <a:ext uri="{28A0092B-C50C-407E-A947-70E740481C1C}">
                <a14:useLocalDpi xmlns:a14="http://schemas.microsoft.com/office/drawing/2010/main" val="0"/>
              </a:ext>
            </a:extLst>
          </a:blip>
          <a:srcRect/>
          <a:stretch>
            <a:fillRect/>
          </a:stretch>
        </p:blipFill>
        <p:spPr bwMode="auto">
          <a:xfrm>
            <a:off x="6300192" y="2420887"/>
            <a:ext cx="2448272" cy="1661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www.wear-aware.com/out/pictures/0/g98_large_tc.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4566"/>
          <a:stretch/>
        </p:blipFill>
        <p:spPr bwMode="auto">
          <a:xfrm>
            <a:off x="6657367" y="4221088"/>
            <a:ext cx="1733922" cy="101477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85203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19" y="1412776"/>
            <a:ext cx="8686043"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a:xfrm>
            <a:off x="683569" y="1556792"/>
            <a:ext cx="504056" cy="508645"/>
          </a:xfrm>
          <a:prstGeom prst="roundRect">
            <a:avLst/>
          </a:prstGeom>
          <a:noFill/>
          <a:ln w="57150">
            <a:solidFill>
              <a:srgbClr val="FF0000">
                <a:alpha val="4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מלבן מעוגל 4"/>
          <p:cNvSpPr/>
          <p:nvPr/>
        </p:nvSpPr>
        <p:spPr>
          <a:xfrm>
            <a:off x="1187624" y="2492897"/>
            <a:ext cx="5616623" cy="360040"/>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6" name="מלבן מעוגל 5"/>
          <p:cNvSpPr/>
          <p:nvPr/>
        </p:nvSpPr>
        <p:spPr>
          <a:xfrm>
            <a:off x="908509" y="3392996"/>
            <a:ext cx="639155" cy="252028"/>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7" name="מלבן מעוגל 6"/>
          <p:cNvSpPr/>
          <p:nvPr/>
        </p:nvSpPr>
        <p:spPr>
          <a:xfrm>
            <a:off x="1700064" y="4293096"/>
            <a:ext cx="783704" cy="252028"/>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Saving Experiment File (XML)</a:t>
            </a:r>
            <a:endParaRPr lang="en-US" dirty="0"/>
          </a:p>
        </p:txBody>
      </p:sp>
    </p:spTree>
    <p:custDataLst>
      <p:tags r:id="rId1"/>
    </p:custDataLst>
    <p:extLst>
      <p:ext uri="{BB962C8B-B14F-4D97-AF65-F5344CB8AC3E}">
        <p14:creationId xmlns:p14="http://schemas.microsoft.com/office/powerpoint/2010/main" val="3312252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268760"/>
            <a:ext cx="8801677" cy="4351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a:xfrm>
            <a:off x="6624227" y="5085184"/>
            <a:ext cx="900101" cy="360040"/>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5" name="מלבן מעוגל 4"/>
          <p:cNvSpPr/>
          <p:nvPr/>
        </p:nvSpPr>
        <p:spPr>
          <a:xfrm>
            <a:off x="1007605" y="2397138"/>
            <a:ext cx="828092" cy="288032"/>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7" name="מלבן מעוגל 6"/>
          <p:cNvSpPr/>
          <p:nvPr/>
        </p:nvSpPr>
        <p:spPr>
          <a:xfrm>
            <a:off x="1444202" y="3990442"/>
            <a:ext cx="1423356" cy="327161"/>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Free Fall – Saving Experiment File (XML)</a:t>
            </a:r>
            <a:endParaRPr lang="en-US" dirty="0"/>
          </a:p>
        </p:txBody>
      </p:sp>
    </p:spTree>
    <p:custDataLst>
      <p:tags r:id="rId1"/>
    </p:custDataLst>
    <p:extLst>
      <p:ext uri="{BB962C8B-B14F-4D97-AF65-F5344CB8AC3E}">
        <p14:creationId xmlns:p14="http://schemas.microsoft.com/office/powerpoint/2010/main" val="2623517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מלבן 5"/>
          <p:cNvSpPr/>
          <p:nvPr/>
        </p:nvSpPr>
        <p:spPr>
          <a:xfrm>
            <a:off x="873274" y="2276872"/>
            <a:ext cx="6556450" cy="1938992"/>
          </a:xfrm>
          <a:prstGeom prst="rect">
            <a:avLst/>
          </a:prstGeom>
        </p:spPr>
        <p:txBody>
          <a:bodyPr wrap="square">
            <a:spAutoFit/>
          </a:bodyPr>
          <a:lstStyle/>
          <a:p>
            <a:pPr algn="ctr"/>
            <a:r>
              <a:rPr lang="en-US" dirty="0" smtClean="0"/>
              <a:t>What have we measured?</a:t>
            </a:r>
          </a:p>
          <a:p>
            <a:pPr algn="ctr"/>
            <a:endParaRPr lang="en-US" dirty="0" smtClean="0"/>
          </a:p>
          <a:p>
            <a:pPr algn="ctr"/>
            <a:r>
              <a:rPr lang="en-US" dirty="0" smtClean="0"/>
              <a:t>What results did we receive?</a:t>
            </a:r>
          </a:p>
          <a:p>
            <a:pPr algn="ctr"/>
            <a:endParaRPr lang="en-US" dirty="0"/>
          </a:p>
          <a:p>
            <a:pPr algn="ctr"/>
            <a:r>
              <a:rPr lang="en-US" dirty="0" smtClean="0"/>
              <a:t>What do they show us?</a:t>
            </a:r>
          </a:p>
        </p:txBody>
      </p:sp>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Free </a:t>
            </a:r>
            <a:r>
              <a:rPr lang="en-US" dirty="0" smtClean="0"/>
              <a:t>Fall - Summary</a:t>
            </a:r>
            <a:endParaRPr lang="en-US" dirty="0"/>
          </a:p>
        </p:txBody>
      </p:sp>
    </p:spTree>
    <p:custDataLst>
      <p:tags r:id="rId1"/>
    </p:custDataLst>
    <p:extLst>
      <p:ext uri="{BB962C8B-B14F-4D97-AF65-F5344CB8AC3E}">
        <p14:creationId xmlns:p14="http://schemas.microsoft.com/office/powerpoint/2010/main" val="3732040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en\Dropbox\Work\GS\Images\accessories\Ext Temperature probe.jpg"/>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7097" t="9233" r="6949" b="10064"/>
          <a:stretch/>
        </p:blipFill>
        <p:spPr bwMode="auto">
          <a:xfrm rot="20628163">
            <a:off x="4369272" y="-532851"/>
            <a:ext cx="4698254" cy="401146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83228"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Second Activity</a:t>
            </a:r>
            <a:endParaRPr lang="en-US" dirty="0"/>
          </a:p>
        </p:txBody>
      </p:sp>
      <p:pic>
        <p:nvPicPr>
          <p:cNvPr id="11" name="Picture 1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9619" y="118244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Jen\Dropbox\Work\GS\Images\Screen Shots\Labdisc\English\20150402 11.16.1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7685" y="3789040"/>
            <a:ext cx="4320000" cy="229183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5" name="Picture 3" descr="C:\Users\Jen\Dropbox\Work\GS\Images\Screen Shots\Labdisc\English\20150402 11.16.0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9512" y="1302173"/>
            <a:ext cx="4320000" cy="24114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31373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Free </a:t>
            </a:r>
            <a:r>
              <a:rPr lang="en-US" dirty="0" smtClean="0"/>
              <a:t>Fall Experiment</a:t>
            </a:r>
            <a:endParaRPr lang="en-US" dirty="0"/>
          </a:p>
        </p:txBody>
      </p:sp>
      <p:pic>
        <p:nvPicPr>
          <p:cNvPr id="3"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5656" y="1916832"/>
            <a:ext cx="5749138" cy="35055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383347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a:t>
            </a:r>
            <a:r>
              <a:rPr lang="en-US" dirty="0"/>
              <a:t>Production Experiment</a:t>
            </a:r>
          </a:p>
        </p:txBody>
      </p:sp>
      <p:pic>
        <p:nvPicPr>
          <p:cNvPr id="5" name="Picture 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7428" y="1628800"/>
            <a:ext cx="1059176" cy="129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0345" y="3258208"/>
            <a:ext cx="984033" cy="1266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0127" y="2522868"/>
            <a:ext cx="1270297" cy="1470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Users\Jen\Dropbox\Work\GS\Images\Labdisc-blue.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3928" y="2955697"/>
            <a:ext cx="3307392" cy="320748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64188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a:t>
            </a:r>
            <a:r>
              <a:rPr lang="en-US" dirty="0"/>
              <a:t>Production Experiment</a:t>
            </a:r>
          </a:p>
        </p:txBody>
      </p:sp>
      <p:pic>
        <p:nvPicPr>
          <p:cNvPr id="6"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7981" y="3645024"/>
            <a:ext cx="4345311" cy="26924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504" y="1988840"/>
            <a:ext cx="4388373" cy="26732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125988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a:t>
            </a:r>
            <a:r>
              <a:rPr lang="en-US" dirty="0"/>
              <a:t>Production Experiment</a:t>
            </a:r>
          </a:p>
        </p:txBody>
      </p:sp>
      <p:sp>
        <p:nvSpPr>
          <p:cNvPr id="5" name="מלבן 4"/>
          <p:cNvSpPr/>
          <p:nvPr/>
        </p:nvSpPr>
        <p:spPr>
          <a:xfrm>
            <a:off x="899592" y="2354104"/>
            <a:ext cx="6556450" cy="1938992"/>
          </a:xfrm>
          <a:prstGeom prst="rect">
            <a:avLst/>
          </a:prstGeom>
        </p:spPr>
        <p:txBody>
          <a:bodyPr wrap="square">
            <a:spAutoFit/>
          </a:bodyPr>
          <a:lstStyle/>
          <a:p>
            <a:pPr algn="ctr"/>
            <a:r>
              <a:rPr lang="en-US" dirty="0" smtClean="0"/>
              <a:t>What’s common to both videos? </a:t>
            </a:r>
          </a:p>
          <a:p>
            <a:pPr algn="ctr"/>
            <a:endParaRPr lang="en-US" dirty="0" smtClean="0"/>
          </a:p>
          <a:p>
            <a:pPr algn="ctr"/>
            <a:r>
              <a:rPr lang="en-US" dirty="0" smtClean="0"/>
              <a:t>What phenomena do they describe?</a:t>
            </a:r>
          </a:p>
          <a:p>
            <a:pPr algn="ctr"/>
            <a:endParaRPr lang="en-US" dirty="0" smtClean="0"/>
          </a:p>
          <a:p>
            <a:pPr algn="ctr"/>
            <a:r>
              <a:rPr lang="en-US" dirty="0" smtClean="0"/>
              <a:t>Is it the same in human beings?</a:t>
            </a:r>
          </a:p>
        </p:txBody>
      </p:sp>
    </p:spTree>
    <p:custDataLst>
      <p:tags r:id="rId1"/>
    </p:custDataLst>
    <p:extLst>
      <p:ext uri="{BB962C8B-B14F-4D97-AF65-F5344CB8AC3E}">
        <p14:creationId xmlns:p14="http://schemas.microsoft.com/office/powerpoint/2010/main" val="418811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www.clomac.co.uk/76-98-large/plastic-bag-clear.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7904" y="1052736"/>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konimboimages.s3.amazonaws.com/system/photos/355895/original/9af8620daaf857b939c6799d2546f0e2.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9144" y="2852936"/>
            <a:ext cx="2853933" cy="18740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Jen\Dropbox\Work\GS\Images\accessories\Ext Temperature probe.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584" b="10593"/>
          <a:stretch/>
        </p:blipFill>
        <p:spPr bwMode="auto">
          <a:xfrm rot="19671347">
            <a:off x="2537671" y="2746582"/>
            <a:ext cx="4178054" cy="367571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Instructions</a:t>
            </a:r>
            <a:endParaRPr lang="en-US" dirty="0"/>
          </a:p>
        </p:txBody>
      </p:sp>
      <p:pic>
        <p:nvPicPr>
          <p:cNvPr id="7" name="Picture 2" descr="C:\Users\Jen\Dropbox\Work\GS\Images\Labdisc-blue.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648" y="1519536"/>
            <a:ext cx="3307392" cy="320748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80163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490" y="1079055"/>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USB Cable Connection</a:t>
            </a:r>
            <a:endParaRPr lang="en-US" dirty="0"/>
          </a:p>
        </p:txBody>
      </p:sp>
      <p:pic>
        <p:nvPicPr>
          <p:cNvPr id="389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64439" y="4437112"/>
            <a:ext cx="4070018"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6971070" y="4797152"/>
            <a:ext cx="740904" cy="75608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89259" y="5688251"/>
            <a:ext cx="2051728" cy="37804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237811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Jen\Dropbox\Screenshots\Screenshot 2015-02-15 22.11.1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490" y="1124744"/>
            <a:ext cx="9000000" cy="5273437"/>
          </a:xfrm>
          <a:prstGeom prst="rect">
            <a:avLst/>
          </a:prstGeom>
          <a:noFill/>
          <a:extLst>
            <a:ext uri="{909E8E84-426E-40DD-AFC4-6F175D3DCCD1}">
              <a14:hiddenFill xmlns:a14="http://schemas.microsoft.com/office/drawing/2010/main">
                <a:solidFill>
                  <a:srgbClr val="FFFFFF"/>
                </a:solidFill>
              </a14:hiddenFill>
            </a:ext>
          </a:extLst>
        </p:spPr>
      </p:pic>
      <p:sp>
        <p:nvSpPr>
          <p:cNvPr id="2" name="חץ למטה 1"/>
          <p:cNvSpPr/>
          <p:nvPr/>
        </p:nvSpPr>
        <p:spPr bwMode="auto">
          <a:xfrm rot="19696999">
            <a:off x="8017215" y="4822352"/>
            <a:ext cx="635727" cy="936104"/>
          </a:xfrm>
          <a:prstGeom prst="down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a:p>
        </p:txBody>
      </p:sp>
      <p:sp>
        <p:nvSpPr>
          <p:cNvPr id="6" name="מלבן מעוגל 5"/>
          <p:cNvSpPr/>
          <p:nvPr/>
        </p:nvSpPr>
        <p:spPr bwMode="auto">
          <a:xfrm>
            <a:off x="8435629" y="5648920"/>
            <a:ext cx="456851"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399540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Jen\Dropbox\Screenshots\Screenshot 2015-02-15 22.11.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810" y="1084162"/>
            <a:ext cx="9000000" cy="5273438"/>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18153" y="5714697"/>
            <a:ext cx="2041456" cy="32897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מלבן מעוגל 6"/>
          <p:cNvSpPr/>
          <p:nvPr/>
        </p:nvSpPr>
        <p:spPr bwMode="auto">
          <a:xfrm>
            <a:off x="8172400" y="5612693"/>
            <a:ext cx="755584" cy="44437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Windows GlobiLab – Bluetooth Connection</a:t>
            </a:r>
            <a:endParaRPr lang="en-US" dirty="0"/>
          </a:p>
        </p:txBody>
      </p:sp>
    </p:spTree>
    <p:custDataLst>
      <p:tags r:id="rId1"/>
    </p:custDataLst>
    <p:extLst>
      <p:ext uri="{BB962C8B-B14F-4D97-AF65-F5344CB8AC3E}">
        <p14:creationId xmlns:p14="http://schemas.microsoft.com/office/powerpoint/2010/main" val="4025166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9799" y="1045581"/>
            <a:ext cx="5003447" cy="5151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מלבן מעוגל 9"/>
          <p:cNvSpPr/>
          <p:nvPr/>
        </p:nvSpPr>
        <p:spPr bwMode="auto">
          <a:xfrm>
            <a:off x="1962323" y="3861048"/>
            <a:ext cx="1440160" cy="1053117"/>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1" name="מלבן מעוגל 10"/>
          <p:cNvSpPr/>
          <p:nvPr/>
        </p:nvSpPr>
        <p:spPr bwMode="auto">
          <a:xfrm>
            <a:off x="4436558" y="2636912"/>
            <a:ext cx="1431586" cy="70181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2" name="מלבן מעוגל 11"/>
          <p:cNvSpPr/>
          <p:nvPr/>
        </p:nvSpPr>
        <p:spPr bwMode="auto">
          <a:xfrm>
            <a:off x="4427984" y="3417594"/>
            <a:ext cx="1431586" cy="585975"/>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Instructions</a:t>
            </a:r>
            <a:endParaRPr lang="en-US" dirty="0"/>
          </a:p>
        </p:txBody>
      </p:sp>
    </p:spTree>
    <p:custDataLst>
      <p:tags r:id="rId1"/>
    </p:custDataLst>
    <p:extLst>
      <p:ext uri="{BB962C8B-B14F-4D97-AF65-F5344CB8AC3E}">
        <p14:creationId xmlns:p14="http://schemas.microsoft.com/office/powerpoint/2010/main" val="1974606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Instructions</a:t>
            </a:r>
            <a:endParaRPr lang="en-US" dirty="0"/>
          </a:p>
        </p:txBody>
      </p:sp>
      <p:pic>
        <p:nvPicPr>
          <p:cNvPr id="3" name="16 Imag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8374" y="2184082"/>
            <a:ext cx="4911070"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196752"/>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מלבן מעוגל 5"/>
          <p:cNvSpPr/>
          <p:nvPr/>
        </p:nvSpPr>
        <p:spPr bwMode="auto">
          <a:xfrm>
            <a:off x="6249444" y="1280645"/>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6374" y="2001385"/>
            <a:ext cx="1769962" cy="557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bwMode="auto">
          <a:xfrm>
            <a:off x="6286544" y="1973430"/>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9" name="קשת 8"/>
          <p:cNvSpPr/>
          <p:nvPr/>
        </p:nvSpPr>
        <p:spPr bwMode="auto">
          <a:xfrm>
            <a:off x="258254" y="4883968"/>
            <a:ext cx="2160240" cy="792088"/>
          </a:xfrm>
          <a:prstGeom prst="arc">
            <a:avLst>
              <a:gd name="adj1" fmla="val 16200000"/>
              <a:gd name="adj2" fmla="val 677718"/>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3317" name="Picture 5" descr="C:\Program Files (x86)\Microsoft Office\MEDIA\CAGCAT10\j023413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8617" y="2189335"/>
            <a:ext cx="1545572" cy="1643584"/>
          </a:xfrm>
          <a:prstGeom prst="rect">
            <a:avLst/>
          </a:prstGeom>
          <a:noFill/>
          <a:extLst>
            <a:ext uri="{909E8E84-426E-40DD-AFC4-6F175D3DCCD1}">
              <a14:hiddenFill xmlns:a14="http://schemas.microsoft.com/office/drawing/2010/main">
                <a:solidFill>
                  <a:srgbClr val="FFFFFF"/>
                </a:solidFill>
              </a14:hiddenFill>
            </a:ext>
          </a:extLst>
        </p:spPr>
      </p:pic>
      <p:sp>
        <p:nvSpPr>
          <p:cNvPr id="12" name="מלבן 11"/>
          <p:cNvSpPr/>
          <p:nvPr/>
        </p:nvSpPr>
        <p:spPr>
          <a:xfrm>
            <a:off x="255436" y="4653136"/>
            <a:ext cx="1244251" cy="461665"/>
          </a:xfrm>
          <a:prstGeom prst="rect">
            <a:avLst/>
          </a:prstGeom>
        </p:spPr>
        <p:txBody>
          <a:bodyPr wrap="none">
            <a:spAutoFit/>
          </a:bodyPr>
          <a:lstStyle/>
          <a:p>
            <a:r>
              <a:rPr lang="en-US" dirty="0" smtClean="0"/>
              <a:t>10 min.</a:t>
            </a:r>
            <a:endParaRPr lang="en-US" dirty="0"/>
          </a:p>
        </p:txBody>
      </p:sp>
    </p:spTree>
    <p:custDataLst>
      <p:tags r:id="rId1"/>
    </p:custDataLst>
    <p:extLst>
      <p:ext uri="{BB962C8B-B14F-4D97-AF65-F5344CB8AC3E}">
        <p14:creationId xmlns:p14="http://schemas.microsoft.com/office/powerpoint/2010/main" val="2676507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3.61111E-6 2.0629E-6 L 0.05521 -0.07863 " pathEditMode="relative" rAng="0" ptsTypes="AA">
                                      <p:cBhvr>
                                        <p:cTn id="12" dur="2000" fill="hold"/>
                                        <p:tgtEl>
                                          <p:spTgt spid="9"/>
                                        </p:tgtEl>
                                        <p:attrNameLst>
                                          <p:attrName>ppt_x</p:attrName>
                                          <p:attrName>ppt_y</p:attrName>
                                        </p:attrNameLst>
                                      </p:cBhvr>
                                      <p:rCtr x="2760" y="-3932"/>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t>Second</a:t>
            </a:r>
            <a:r>
              <a:rPr lang="en-US" dirty="0"/>
              <a:t> </a:t>
            </a:r>
            <a:r>
              <a:rPr lang="en-US" i="0" dirty="0" smtClean="0">
                <a:solidFill>
                  <a:srgbClr val="043570"/>
                </a:solidFill>
              </a:rPr>
              <a:t>Activity - Instructions</a:t>
            </a:r>
            <a:endParaRPr lang="en-US" i="0" dirty="0">
              <a:solidFill>
                <a:srgbClr val="043570"/>
              </a:solidFill>
            </a:endParaRPr>
          </a:p>
        </p:txBody>
      </p:sp>
      <p:pic>
        <p:nvPicPr>
          <p:cNvPr id="8"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0257" y="40466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https://c1.staticflickr.com/5/4154/4997782896_c3d0141ce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584" y="1916832"/>
            <a:ext cx="6423630" cy="36100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מלבן 1"/>
          <p:cNvSpPr/>
          <p:nvPr/>
        </p:nvSpPr>
        <p:spPr>
          <a:xfrm>
            <a:off x="1123075" y="6642556"/>
            <a:ext cx="5832648" cy="215444"/>
          </a:xfrm>
          <a:prstGeom prst="rect">
            <a:avLst/>
          </a:prstGeom>
        </p:spPr>
        <p:txBody>
          <a:bodyPr wrap="square">
            <a:spAutoFit/>
          </a:bodyPr>
          <a:lstStyle/>
          <a:p>
            <a:r>
              <a:rPr lang="en-US" sz="800" b="0" i="0" dirty="0">
                <a:solidFill>
                  <a:schemeClr val="bg1">
                    <a:lumMod val="50000"/>
                  </a:schemeClr>
                </a:solidFill>
              </a:rPr>
              <a:t>https://c1.staticflickr.com/5/4154/4997782896_c3d0141ce6.jpg</a:t>
            </a:r>
          </a:p>
        </p:txBody>
      </p:sp>
    </p:spTree>
    <p:custDataLst>
      <p:tags r:id="rId1"/>
    </p:custDataLst>
    <p:extLst>
      <p:ext uri="{BB962C8B-B14F-4D97-AF65-F5344CB8AC3E}">
        <p14:creationId xmlns:p14="http://schemas.microsoft.com/office/powerpoint/2010/main" val="1529433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433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9864"/>
          <a:stretch/>
        </p:blipFill>
        <p:spPr bwMode="auto">
          <a:xfrm>
            <a:off x="360797" y="1051064"/>
            <a:ext cx="8352928" cy="5183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6177" y="1628800"/>
            <a:ext cx="2731368" cy="21125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מלבן מעוגל 8"/>
          <p:cNvSpPr/>
          <p:nvPr/>
        </p:nvSpPr>
        <p:spPr bwMode="auto">
          <a:xfrm>
            <a:off x="5856177" y="2406172"/>
            <a:ext cx="2604255" cy="51877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3" name="מלבן מעוגל 12"/>
          <p:cNvSpPr/>
          <p:nvPr/>
        </p:nvSpPr>
        <p:spPr bwMode="auto">
          <a:xfrm>
            <a:off x="251520" y="3356992"/>
            <a:ext cx="314768" cy="152688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4" name="מלבן מעוגל 13"/>
          <p:cNvSpPr/>
          <p:nvPr/>
        </p:nvSpPr>
        <p:spPr bwMode="auto">
          <a:xfrm>
            <a:off x="2411760" y="1179137"/>
            <a:ext cx="408298" cy="44966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6" name="מלבן מעוגל 15"/>
          <p:cNvSpPr/>
          <p:nvPr/>
        </p:nvSpPr>
        <p:spPr bwMode="auto">
          <a:xfrm>
            <a:off x="4195549" y="1179137"/>
            <a:ext cx="408298" cy="44966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102785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6"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536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033" b="2795"/>
          <a:stretch/>
        </p:blipFill>
        <p:spPr bwMode="auto">
          <a:xfrm>
            <a:off x="104319" y="1052736"/>
            <a:ext cx="9000000" cy="5300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bwMode="auto">
          <a:xfrm>
            <a:off x="3059831" y="4149080"/>
            <a:ext cx="1880201" cy="22483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מלבן מעוגל 4"/>
          <p:cNvSpPr/>
          <p:nvPr/>
        </p:nvSpPr>
        <p:spPr bwMode="auto">
          <a:xfrm>
            <a:off x="8260486" y="1212020"/>
            <a:ext cx="864004" cy="25938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096754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638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1764" b="2779"/>
          <a:stretch/>
        </p:blipFill>
        <p:spPr bwMode="auto">
          <a:xfrm>
            <a:off x="72000" y="980728"/>
            <a:ext cx="9000000" cy="5325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מלבן מעוגל 5"/>
          <p:cNvSpPr/>
          <p:nvPr/>
        </p:nvSpPr>
        <p:spPr bwMode="auto">
          <a:xfrm>
            <a:off x="8172400" y="1369414"/>
            <a:ext cx="864004" cy="25938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מלבן מעוגל 6"/>
          <p:cNvSpPr/>
          <p:nvPr/>
        </p:nvSpPr>
        <p:spPr bwMode="auto">
          <a:xfrm>
            <a:off x="5172793" y="3530846"/>
            <a:ext cx="1584176" cy="22483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2105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74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933"/>
          <a:stretch/>
        </p:blipFill>
        <p:spPr bwMode="auto">
          <a:xfrm>
            <a:off x="108504" y="980728"/>
            <a:ext cx="9000000" cy="5301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bwMode="auto">
          <a:xfrm>
            <a:off x="2627784" y="1475977"/>
            <a:ext cx="1944216" cy="22483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5" name="מלבן מעוגל 4"/>
          <p:cNvSpPr/>
          <p:nvPr/>
        </p:nvSpPr>
        <p:spPr bwMode="auto">
          <a:xfrm>
            <a:off x="8120492" y="980728"/>
            <a:ext cx="971608" cy="25938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682099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1628800"/>
            <a:ext cx="9144000" cy="912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bwMode="auto">
          <a:xfrm>
            <a:off x="3707904" y="2276872"/>
            <a:ext cx="1944216" cy="263969"/>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84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70337" y="2780928"/>
            <a:ext cx="2419350" cy="1457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746" y="4542566"/>
            <a:ext cx="9147166" cy="1550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3347864" y="5087025"/>
            <a:ext cx="1944216" cy="263969"/>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258751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1945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999" y="1898966"/>
            <a:ext cx="3248025" cy="290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510" y="1140154"/>
            <a:ext cx="9144000" cy="64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מלבן מעוגל 4"/>
          <p:cNvSpPr/>
          <p:nvPr/>
        </p:nvSpPr>
        <p:spPr bwMode="auto">
          <a:xfrm>
            <a:off x="3635896" y="1196752"/>
            <a:ext cx="626812" cy="585493"/>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945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76723" y="1898966"/>
            <a:ext cx="5202907" cy="3643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539552" y="3038693"/>
            <a:ext cx="1440160" cy="31283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1344273" y="2727438"/>
            <a:ext cx="995479" cy="25165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9" name="מלבן מעוגל 8"/>
          <p:cNvSpPr/>
          <p:nvPr/>
        </p:nvSpPr>
        <p:spPr bwMode="auto">
          <a:xfrm>
            <a:off x="539552" y="4070786"/>
            <a:ext cx="1440160" cy="31283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0" name="מלבן מעוגל 9"/>
          <p:cNvSpPr/>
          <p:nvPr/>
        </p:nvSpPr>
        <p:spPr bwMode="auto">
          <a:xfrm>
            <a:off x="5445390" y="3957959"/>
            <a:ext cx="832786" cy="84613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284616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4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Sweat Production – Data Processing</a:t>
            </a:r>
            <a:endParaRPr lang="en-US" dirty="0"/>
          </a:p>
        </p:txBody>
      </p:sp>
      <p:pic>
        <p:nvPicPr>
          <p:cNvPr id="2048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453"/>
          <a:stretch/>
        </p:blipFill>
        <p:spPr bwMode="auto">
          <a:xfrm>
            <a:off x="539552" y="980728"/>
            <a:ext cx="8136904" cy="5289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714540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838"/>
          <a:stretch/>
        </p:blipFill>
        <p:spPr bwMode="auto">
          <a:xfrm>
            <a:off x="467544" y="1002470"/>
            <a:ext cx="8136904" cy="5267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1700808"/>
            <a:ext cx="6010275" cy="425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a:xfrm>
            <a:off x="784440" y="1048147"/>
            <a:ext cx="504056" cy="508645"/>
          </a:xfrm>
          <a:prstGeom prst="roundRect">
            <a:avLst/>
          </a:prstGeom>
          <a:noFill/>
          <a:ln w="57150">
            <a:solidFill>
              <a:srgbClr val="FF0000">
                <a:alpha val="4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מלבן מעוגל 4"/>
          <p:cNvSpPr/>
          <p:nvPr/>
        </p:nvSpPr>
        <p:spPr>
          <a:xfrm>
            <a:off x="1199500" y="2017937"/>
            <a:ext cx="1872207" cy="360040"/>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6" name="מלבן מעוגל 5"/>
          <p:cNvSpPr/>
          <p:nvPr/>
        </p:nvSpPr>
        <p:spPr>
          <a:xfrm>
            <a:off x="635654" y="3149496"/>
            <a:ext cx="912010" cy="252028"/>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7" name="מלבן מעוגל 6"/>
          <p:cNvSpPr/>
          <p:nvPr/>
        </p:nvSpPr>
        <p:spPr>
          <a:xfrm>
            <a:off x="1743750" y="3981773"/>
            <a:ext cx="1028049" cy="252028"/>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8" name="Title 1"/>
          <p:cNvSpPr txBox="1">
            <a:spLocks/>
          </p:cNvSpPr>
          <p:nvPr/>
        </p:nvSpPr>
        <p:spPr bwMode="auto">
          <a:xfrm>
            <a:off x="486850"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2700" dirty="0"/>
              <a:t>Sweat </a:t>
            </a:r>
            <a:r>
              <a:rPr lang="en-US" sz="2700" dirty="0" smtClean="0"/>
              <a:t>Production – Saving Experiment File (XML)</a:t>
            </a:r>
            <a:endParaRPr lang="en-US" sz="2700" dirty="0"/>
          </a:p>
        </p:txBody>
      </p:sp>
    </p:spTree>
    <p:custDataLst>
      <p:tags r:id="rId1"/>
    </p:custDataLst>
    <p:extLst>
      <p:ext uri="{BB962C8B-B14F-4D97-AF65-F5344CB8AC3E}">
        <p14:creationId xmlns:p14="http://schemas.microsoft.com/office/powerpoint/2010/main" val="3196868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1124744"/>
            <a:ext cx="8136904" cy="565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4991" y="1700808"/>
            <a:ext cx="5991225"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מלבן מעוגל 3"/>
          <p:cNvSpPr/>
          <p:nvPr/>
        </p:nvSpPr>
        <p:spPr>
          <a:xfrm>
            <a:off x="4413423" y="5391944"/>
            <a:ext cx="972109" cy="360040"/>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5" name="מלבן מעוגל 4"/>
          <p:cNvSpPr/>
          <p:nvPr/>
        </p:nvSpPr>
        <p:spPr>
          <a:xfrm>
            <a:off x="1209068" y="2055826"/>
            <a:ext cx="828092" cy="288032"/>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7" name="מלבן מעוגל 6"/>
          <p:cNvSpPr/>
          <p:nvPr/>
        </p:nvSpPr>
        <p:spPr>
          <a:xfrm>
            <a:off x="1749127" y="3976291"/>
            <a:ext cx="1656184" cy="327161"/>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solidFill>
                <a:schemeClr val="tx1"/>
              </a:solidFill>
              <a:latin typeface="חרמון" charset="0"/>
              <a:ea typeface="חרמון" charset="0"/>
              <a:cs typeface="חרמון" charset="0"/>
            </a:endParaRPr>
          </a:p>
        </p:txBody>
      </p:sp>
      <p:sp>
        <p:nvSpPr>
          <p:cNvPr id="9" name="Title 1"/>
          <p:cNvSpPr txBox="1">
            <a:spLocks/>
          </p:cNvSpPr>
          <p:nvPr/>
        </p:nvSpPr>
        <p:spPr bwMode="auto">
          <a:xfrm>
            <a:off x="524991" y="-23604"/>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2700" dirty="0"/>
              <a:t>Sweat </a:t>
            </a:r>
            <a:r>
              <a:rPr lang="en-US" sz="2700" dirty="0" smtClean="0"/>
              <a:t>Production – Saving Experiment File (XML)</a:t>
            </a:r>
            <a:endParaRPr lang="en-US" sz="2700" dirty="0"/>
          </a:p>
        </p:txBody>
      </p:sp>
    </p:spTree>
    <p:custDataLst>
      <p:tags r:id="rId1"/>
    </p:custDataLst>
    <p:extLst>
      <p:ext uri="{BB962C8B-B14F-4D97-AF65-F5344CB8AC3E}">
        <p14:creationId xmlns:p14="http://schemas.microsoft.com/office/powerpoint/2010/main" val="2583103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מלבן 5"/>
          <p:cNvSpPr/>
          <p:nvPr/>
        </p:nvSpPr>
        <p:spPr>
          <a:xfrm>
            <a:off x="873274" y="2276872"/>
            <a:ext cx="6556450" cy="1938992"/>
          </a:xfrm>
          <a:prstGeom prst="rect">
            <a:avLst/>
          </a:prstGeom>
        </p:spPr>
        <p:txBody>
          <a:bodyPr wrap="square">
            <a:spAutoFit/>
          </a:bodyPr>
          <a:lstStyle/>
          <a:p>
            <a:pPr algn="ctr"/>
            <a:r>
              <a:rPr lang="en-US" dirty="0" smtClean="0"/>
              <a:t>What have we measured?</a:t>
            </a:r>
          </a:p>
          <a:p>
            <a:pPr algn="ctr"/>
            <a:endParaRPr lang="en-US" dirty="0" smtClean="0"/>
          </a:p>
          <a:p>
            <a:pPr algn="ctr"/>
            <a:r>
              <a:rPr lang="en-US" dirty="0" smtClean="0"/>
              <a:t>What results did we receive?</a:t>
            </a:r>
          </a:p>
          <a:p>
            <a:pPr algn="ctr"/>
            <a:endParaRPr lang="en-US" dirty="0"/>
          </a:p>
          <a:p>
            <a:pPr algn="ctr"/>
            <a:r>
              <a:rPr lang="en-US" dirty="0" smtClean="0"/>
              <a:t>What do they show us?</a:t>
            </a:r>
          </a:p>
        </p:txBody>
      </p:sp>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Sweat Production </a:t>
            </a:r>
            <a:r>
              <a:rPr lang="en-US" dirty="0" smtClean="0"/>
              <a:t>- Summary</a:t>
            </a:r>
            <a:endParaRPr lang="en-US" dirty="0"/>
          </a:p>
        </p:txBody>
      </p:sp>
    </p:spTree>
    <p:custDataLst>
      <p:tags r:id="rId1"/>
    </p:custDataLst>
    <p:extLst>
      <p:ext uri="{BB962C8B-B14F-4D97-AF65-F5344CB8AC3E}">
        <p14:creationId xmlns:p14="http://schemas.microsoft.com/office/powerpoint/2010/main" val="644149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t>Second</a:t>
            </a:r>
            <a:r>
              <a:rPr lang="en-US" dirty="0"/>
              <a:t> </a:t>
            </a:r>
            <a:r>
              <a:rPr lang="en-US" i="0" dirty="0" smtClean="0">
                <a:solidFill>
                  <a:srgbClr val="043570"/>
                </a:solidFill>
              </a:rPr>
              <a:t>Activity - Instructions</a:t>
            </a:r>
            <a:endParaRPr lang="en-US" i="0" dirty="0">
              <a:solidFill>
                <a:srgbClr val="043570"/>
              </a:solidFill>
            </a:endParaRPr>
          </a:p>
        </p:txBody>
      </p:sp>
      <p:sp>
        <p:nvSpPr>
          <p:cNvPr id="3" name="TextBox 2"/>
          <p:cNvSpPr txBox="1"/>
          <p:nvPr/>
        </p:nvSpPr>
        <p:spPr>
          <a:xfrm>
            <a:off x="611560" y="1069866"/>
            <a:ext cx="8239430" cy="3785652"/>
          </a:xfrm>
          <a:prstGeom prst="rect">
            <a:avLst/>
          </a:prstGeom>
          <a:noFill/>
        </p:spPr>
        <p:txBody>
          <a:bodyPr wrap="square" rtlCol="0">
            <a:spAutoFit/>
          </a:bodyPr>
          <a:lstStyle/>
          <a:p>
            <a:r>
              <a:rPr lang="en-US" dirty="0" smtClean="0">
                <a:solidFill>
                  <a:schemeClr val="accent2">
                    <a:lumMod val="50000"/>
                  </a:schemeClr>
                </a:solidFill>
              </a:rPr>
              <a:t>Please measure the following: </a:t>
            </a:r>
          </a:p>
          <a:p>
            <a:endParaRPr lang="en-US" dirty="0" smtClean="0">
              <a:solidFill>
                <a:schemeClr val="accent2">
                  <a:lumMod val="50000"/>
                </a:schemeClr>
              </a:solidFill>
            </a:endParaRPr>
          </a:p>
          <a:p>
            <a:pPr marL="342900" indent="-342900">
              <a:buFontTx/>
              <a:buChar char="-"/>
            </a:pPr>
            <a:r>
              <a:rPr lang="en-US" dirty="0" smtClean="0">
                <a:solidFill>
                  <a:schemeClr val="accent2">
                    <a:lumMod val="50000"/>
                  </a:schemeClr>
                </a:solidFill>
              </a:rPr>
              <a:t>Temperature </a:t>
            </a:r>
            <a:r>
              <a:rPr lang="en-US" dirty="0">
                <a:solidFill>
                  <a:schemeClr val="accent2">
                    <a:lumMod val="50000"/>
                  </a:schemeClr>
                </a:solidFill>
              </a:rPr>
              <a:t>of the </a:t>
            </a:r>
            <a:r>
              <a:rPr lang="en-US" dirty="0" smtClean="0">
                <a:solidFill>
                  <a:schemeClr val="accent2">
                    <a:lumMod val="50000"/>
                  </a:schemeClr>
                </a:solidFill>
              </a:rPr>
              <a:t>tap water</a:t>
            </a:r>
            <a:endParaRPr lang="en-US" dirty="0">
              <a:solidFill>
                <a:schemeClr val="accent2">
                  <a:lumMod val="50000"/>
                </a:schemeClr>
              </a:solidFill>
            </a:endParaRPr>
          </a:p>
          <a:p>
            <a:pPr marL="342900" indent="-342900">
              <a:buFontTx/>
              <a:buChar char="-"/>
            </a:pPr>
            <a:r>
              <a:rPr lang="en-US" dirty="0" smtClean="0">
                <a:solidFill>
                  <a:schemeClr val="accent2">
                    <a:lumMod val="50000"/>
                  </a:schemeClr>
                </a:solidFill>
              </a:rPr>
              <a:t>Temperature of your </a:t>
            </a:r>
            <a:r>
              <a:rPr lang="en-US" u="sng" dirty="0" smtClean="0">
                <a:solidFill>
                  <a:schemeClr val="accent2">
                    <a:lumMod val="50000"/>
                  </a:schemeClr>
                </a:solidFill>
              </a:rPr>
              <a:t>right </a:t>
            </a:r>
            <a:r>
              <a:rPr lang="en-US" dirty="0" smtClean="0">
                <a:solidFill>
                  <a:schemeClr val="accent2">
                    <a:lumMod val="50000"/>
                  </a:schemeClr>
                </a:solidFill>
              </a:rPr>
              <a:t>hand </a:t>
            </a:r>
            <a:r>
              <a:rPr lang="en-US" u="sng" dirty="0" smtClean="0">
                <a:solidFill>
                  <a:schemeClr val="accent2">
                    <a:lumMod val="50000"/>
                  </a:schemeClr>
                </a:solidFill>
              </a:rPr>
              <a:t>before</a:t>
            </a:r>
            <a:r>
              <a:rPr lang="en-US" dirty="0" smtClean="0">
                <a:solidFill>
                  <a:schemeClr val="accent2">
                    <a:lumMod val="50000"/>
                  </a:schemeClr>
                </a:solidFill>
              </a:rPr>
              <a:t> and </a:t>
            </a:r>
            <a:r>
              <a:rPr lang="en-US" u="sng" dirty="0" smtClean="0">
                <a:solidFill>
                  <a:schemeClr val="accent2">
                    <a:lumMod val="50000"/>
                  </a:schemeClr>
                </a:solidFill>
              </a:rPr>
              <a:t>after</a:t>
            </a:r>
            <a:r>
              <a:rPr lang="en-US" dirty="0" smtClean="0">
                <a:solidFill>
                  <a:schemeClr val="accent2">
                    <a:lumMod val="50000"/>
                  </a:schemeClr>
                </a:solidFill>
              </a:rPr>
              <a:t> washing hands </a:t>
            </a:r>
            <a:r>
              <a:rPr lang="en-US" u="sng" dirty="0" smtClean="0">
                <a:solidFill>
                  <a:schemeClr val="accent2">
                    <a:lumMod val="50000"/>
                  </a:schemeClr>
                </a:solidFill>
              </a:rPr>
              <a:t>for 1 min</a:t>
            </a:r>
            <a:r>
              <a:rPr lang="en-US" dirty="0" smtClean="0">
                <a:solidFill>
                  <a:schemeClr val="accent2">
                    <a:lumMod val="50000"/>
                  </a:schemeClr>
                </a:solidFill>
              </a:rPr>
              <a:t>.</a:t>
            </a:r>
            <a:endParaRPr lang="en-US" dirty="0">
              <a:solidFill>
                <a:schemeClr val="accent2">
                  <a:lumMod val="50000"/>
                </a:schemeClr>
              </a:solidFill>
            </a:endParaRPr>
          </a:p>
          <a:p>
            <a:endParaRPr lang="en-US" dirty="0">
              <a:solidFill>
                <a:schemeClr val="accent2">
                  <a:lumMod val="50000"/>
                </a:schemeClr>
              </a:solidFill>
            </a:endParaRPr>
          </a:p>
          <a:p>
            <a:r>
              <a:rPr lang="en-US" dirty="0" smtClean="0">
                <a:solidFill>
                  <a:schemeClr val="accent2">
                    <a:lumMod val="50000"/>
                  </a:schemeClr>
                </a:solidFill>
              </a:rPr>
              <a:t>Write down the results of each measurement.</a:t>
            </a:r>
          </a:p>
          <a:p>
            <a:r>
              <a:rPr lang="en-US" dirty="0" smtClean="0">
                <a:solidFill>
                  <a:schemeClr val="accent2">
                    <a:lumMod val="50000"/>
                  </a:schemeClr>
                </a:solidFill>
              </a:rPr>
              <a:t>Take a picture of yourselves while measuring </a:t>
            </a:r>
            <a:br>
              <a:rPr lang="en-US" dirty="0" smtClean="0">
                <a:solidFill>
                  <a:schemeClr val="accent2">
                    <a:lumMod val="50000"/>
                  </a:schemeClr>
                </a:solidFill>
              </a:rPr>
            </a:br>
            <a:r>
              <a:rPr lang="en-US" dirty="0" smtClean="0">
                <a:solidFill>
                  <a:schemeClr val="accent2">
                    <a:lumMod val="50000"/>
                  </a:schemeClr>
                </a:solidFill>
              </a:rPr>
              <a:t>and come back. </a:t>
            </a:r>
          </a:p>
          <a:p>
            <a:endParaRPr lang="en-US" dirty="0" smtClean="0">
              <a:solidFill>
                <a:schemeClr val="accent2">
                  <a:lumMod val="50000"/>
                </a:schemeClr>
              </a:solidFill>
            </a:endParaRPr>
          </a:p>
        </p:txBody>
      </p:sp>
      <p:pic>
        <p:nvPicPr>
          <p:cNvPr id="8"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0257" y="40466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טבלה 4"/>
          <p:cNvGraphicFramePr>
            <a:graphicFrameLocks noGrp="1"/>
          </p:cNvGraphicFramePr>
          <p:nvPr>
            <p:extLst>
              <p:ext uri="{D42A27DB-BD31-4B8C-83A1-F6EECF244321}">
                <p14:modId xmlns:p14="http://schemas.microsoft.com/office/powerpoint/2010/main" val="238474917"/>
              </p:ext>
            </p:extLst>
          </p:nvPr>
        </p:nvGraphicFramePr>
        <p:xfrm>
          <a:off x="1187624" y="4653136"/>
          <a:ext cx="6312044" cy="1584176"/>
        </p:xfrm>
        <a:graphic>
          <a:graphicData uri="http://schemas.openxmlformats.org/drawingml/2006/table">
            <a:tbl>
              <a:tblPr firstRow="1" bandRow="1">
                <a:tableStyleId>{5940675A-B579-460E-94D1-54222C63F5DA}</a:tableStyleId>
              </a:tblPr>
              <a:tblGrid>
                <a:gridCol w="1512168"/>
                <a:gridCol w="1296144"/>
                <a:gridCol w="1800200"/>
                <a:gridCol w="1703532"/>
              </a:tblGrid>
              <a:tr h="9102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kern="1200" dirty="0" smtClean="0">
                        <a:solidFill>
                          <a:srgbClr val="C00000"/>
                        </a:solidFill>
                        <a:latin typeface="+mn-lt"/>
                        <a:ea typeface="+mn-ea"/>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rgbClr val="C00000"/>
                          </a:solidFill>
                          <a:latin typeface="+mn-lt"/>
                          <a:ea typeface="+mn-ea"/>
                          <a:cs typeface="+mn-cs"/>
                        </a:rPr>
                        <a:t>Water </a:t>
                      </a:r>
                    </a:p>
                  </a:txBody>
                  <a:tcPr anchor="ctr"/>
                </a:tc>
                <a:tc>
                  <a:txBody>
                    <a:bodyPr/>
                    <a:lstStyle/>
                    <a:p>
                      <a:pPr algn="ctr"/>
                      <a:r>
                        <a:rPr lang="en-US" sz="2000" b="1" dirty="0" smtClean="0">
                          <a:solidFill>
                            <a:srgbClr val="C00000"/>
                          </a:solidFill>
                        </a:rPr>
                        <a:t>Hand Temp.</a:t>
                      </a:r>
                      <a:br>
                        <a:rPr lang="en-US" sz="2000" b="1" dirty="0" smtClean="0">
                          <a:solidFill>
                            <a:srgbClr val="C00000"/>
                          </a:solidFill>
                        </a:rPr>
                      </a:br>
                      <a:r>
                        <a:rPr lang="en-US" sz="2000" b="1" dirty="0" smtClean="0">
                          <a:solidFill>
                            <a:srgbClr val="C00000"/>
                          </a:solidFill>
                        </a:rPr>
                        <a:t>Before Wash</a:t>
                      </a:r>
                      <a:endParaRPr lang="en-US" sz="2000" b="1" dirty="0">
                        <a:solidFill>
                          <a:srgbClr val="C00000"/>
                        </a:solidFill>
                      </a:endParaRPr>
                    </a:p>
                  </a:txBody>
                  <a:tcPr anchor="ctr"/>
                </a:tc>
                <a:tc>
                  <a:txBody>
                    <a:bodyPr/>
                    <a:lstStyle/>
                    <a:p>
                      <a:pPr algn="ctr"/>
                      <a:r>
                        <a:rPr lang="en-US" sz="2000" b="1" dirty="0" smtClean="0">
                          <a:solidFill>
                            <a:srgbClr val="C00000"/>
                          </a:solidFill>
                        </a:rPr>
                        <a:t>Hand Temp.</a:t>
                      </a:r>
                      <a:br>
                        <a:rPr lang="en-US" sz="2000" b="1" dirty="0" smtClean="0">
                          <a:solidFill>
                            <a:srgbClr val="C00000"/>
                          </a:solidFill>
                        </a:rPr>
                      </a:br>
                      <a:r>
                        <a:rPr lang="en-US" sz="2000" b="1" dirty="0" smtClean="0">
                          <a:solidFill>
                            <a:srgbClr val="C00000"/>
                          </a:solidFill>
                        </a:rPr>
                        <a:t>After Wash</a:t>
                      </a:r>
                      <a:endParaRPr lang="en-US" sz="2000" b="1" dirty="0">
                        <a:solidFill>
                          <a:srgbClr val="C00000"/>
                        </a:solidFill>
                      </a:endParaRPr>
                    </a:p>
                  </a:txBody>
                  <a:tcPr anchor="ctr"/>
                </a:tc>
              </a:tr>
              <a:tr h="673933">
                <a:tc>
                  <a:txBody>
                    <a:bodyPr/>
                    <a:lstStyle/>
                    <a:p>
                      <a:pPr algn="ctr"/>
                      <a:r>
                        <a:rPr lang="en-US" b="1" dirty="0" smtClean="0">
                          <a:solidFill>
                            <a:schemeClr val="accent6">
                              <a:lumMod val="60000"/>
                              <a:lumOff val="40000"/>
                            </a:schemeClr>
                          </a:solidFill>
                        </a:rPr>
                        <a:t>Temp (ºC)</a:t>
                      </a: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bl>
          </a:graphicData>
        </a:graphic>
      </p:graphicFrame>
    </p:spTree>
    <p:custDataLst>
      <p:tags r:id="rId1"/>
    </p:custDataLst>
    <p:extLst>
      <p:ext uri="{BB962C8B-B14F-4D97-AF65-F5344CB8AC3E}">
        <p14:creationId xmlns:p14="http://schemas.microsoft.com/office/powerpoint/2010/main" val="4152113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251520" y="3284984"/>
            <a:ext cx="4104456" cy="707886"/>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Summary</a:t>
            </a:r>
            <a:endParaRPr lang="en-US" sz="4000" i="0"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78394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Check List</a:t>
            </a:r>
            <a:endParaRPr lang="en-US" dirty="0"/>
          </a:p>
        </p:txBody>
      </p:sp>
      <p:sp>
        <p:nvSpPr>
          <p:cNvPr id="6" name="מלבן 5"/>
          <p:cNvSpPr/>
          <p:nvPr/>
        </p:nvSpPr>
        <p:spPr>
          <a:xfrm>
            <a:off x="611560" y="1628800"/>
            <a:ext cx="7704856" cy="4154984"/>
          </a:xfrm>
          <a:prstGeom prst="rect">
            <a:avLst/>
          </a:prstGeom>
        </p:spPr>
        <p:txBody>
          <a:bodyPr wrap="square">
            <a:spAutoFit/>
          </a:bodyPr>
          <a:lstStyle/>
          <a:p>
            <a:pPr marL="457200" indent="-457200">
              <a:buFont typeface="Wingdings" panose="05000000000000000000" pitchFamily="2" charset="2"/>
              <a:buChar char="ü"/>
            </a:pPr>
            <a:r>
              <a:rPr lang="en-US" b="0" dirty="0" smtClean="0"/>
              <a:t>Working with the Labdisc</a:t>
            </a:r>
          </a:p>
          <a:p>
            <a:pPr marL="457200" indent="-457200">
              <a:buFont typeface="Wingdings" panose="05000000000000000000" pitchFamily="2" charset="2"/>
              <a:buChar char="ü"/>
            </a:pPr>
            <a:r>
              <a:rPr lang="en-US" b="0" dirty="0" smtClean="0"/>
              <a:t>Working with the GlobiLab (Tablet &amp; Laptop)</a:t>
            </a:r>
          </a:p>
          <a:p>
            <a:pPr marL="457200" indent="-457200">
              <a:buFont typeface="Wingdings" panose="05000000000000000000" pitchFamily="2" charset="2"/>
              <a:buChar char="ü"/>
            </a:pPr>
            <a:r>
              <a:rPr lang="en-US" b="0" dirty="0"/>
              <a:t>Pairing </a:t>
            </a:r>
            <a:r>
              <a:rPr lang="en-US" b="0" dirty="0" smtClean="0"/>
              <a:t>the Labdisc via Bluetooth</a:t>
            </a:r>
            <a:endParaRPr lang="en-US" b="0" dirty="0"/>
          </a:p>
          <a:p>
            <a:pPr marL="457200" indent="-457200">
              <a:buFont typeface="Wingdings" panose="05000000000000000000" pitchFamily="2" charset="2"/>
              <a:buChar char="ü"/>
            </a:pPr>
            <a:r>
              <a:rPr lang="en-US" b="0" dirty="0"/>
              <a:t>Connecting </a:t>
            </a:r>
            <a:r>
              <a:rPr lang="en-US" b="0" dirty="0" smtClean="0"/>
              <a:t>the Labdisc via USB </a:t>
            </a:r>
            <a:r>
              <a:rPr lang="en-US" b="0" dirty="0"/>
              <a:t>cable</a:t>
            </a:r>
          </a:p>
          <a:p>
            <a:pPr marL="457200" indent="-457200">
              <a:buFont typeface="Wingdings" panose="05000000000000000000" pitchFamily="2" charset="2"/>
              <a:buChar char="ü"/>
            </a:pPr>
            <a:r>
              <a:rPr lang="en-US" b="0" dirty="0" smtClean="0"/>
              <a:t>Planning an experiment</a:t>
            </a:r>
          </a:p>
          <a:p>
            <a:pPr marL="457200" indent="-457200">
              <a:buFont typeface="Wingdings" panose="05000000000000000000" pitchFamily="2" charset="2"/>
              <a:buChar char="ü"/>
            </a:pPr>
            <a:r>
              <a:rPr lang="en-US" b="0" dirty="0" smtClean="0"/>
              <a:t>Transferring data from the Labdisc</a:t>
            </a:r>
          </a:p>
          <a:p>
            <a:pPr marL="457200" indent="-457200">
              <a:buFont typeface="Wingdings" panose="05000000000000000000" pitchFamily="2" charset="2"/>
              <a:buChar char="ü"/>
            </a:pPr>
            <a:r>
              <a:rPr lang="en-US" b="0" dirty="0" smtClean="0"/>
              <a:t>Data processing</a:t>
            </a:r>
          </a:p>
          <a:p>
            <a:pPr marL="457200" indent="-457200">
              <a:buFont typeface="Wingdings" panose="05000000000000000000" pitchFamily="2" charset="2"/>
              <a:buChar char="ü"/>
            </a:pPr>
            <a:r>
              <a:rPr lang="en-US" b="0" dirty="0" smtClean="0"/>
              <a:t>Bubbles with pictures</a:t>
            </a:r>
          </a:p>
          <a:p>
            <a:pPr marL="457200" indent="-457200">
              <a:buFont typeface="Wingdings" panose="05000000000000000000" pitchFamily="2" charset="2"/>
              <a:buChar char="ü"/>
            </a:pPr>
            <a:r>
              <a:rPr lang="en-US" b="0" dirty="0" smtClean="0"/>
              <a:t>Saving the experiment data file</a:t>
            </a:r>
          </a:p>
          <a:p>
            <a:pPr marL="457200" indent="-457200">
              <a:buFont typeface="Wingdings" panose="05000000000000000000" pitchFamily="2" charset="2"/>
              <a:buChar char="ü"/>
            </a:pPr>
            <a:r>
              <a:rPr lang="en-US" b="0" dirty="0" smtClean="0"/>
              <a:t>Exporting to Excel</a:t>
            </a:r>
          </a:p>
          <a:p>
            <a:pPr marL="457200" indent="-457200">
              <a:buFont typeface="Wingdings" panose="05000000000000000000" pitchFamily="2" charset="2"/>
              <a:buChar char="ü"/>
            </a:pPr>
            <a:r>
              <a:rPr lang="en-US" b="0" dirty="0" smtClean="0"/>
              <a:t>Deleting experiments</a:t>
            </a:r>
          </a:p>
        </p:txBody>
      </p:sp>
    </p:spTree>
    <p:custDataLst>
      <p:tags r:id="rId1"/>
    </p:custDataLst>
    <p:extLst>
      <p:ext uri="{BB962C8B-B14F-4D97-AF65-F5344CB8AC3E}">
        <p14:creationId xmlns:p14="http://schemas.microsoft.com/office/powerpoint/2010/main" val="2227679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Review of Initial Goals</a:t>
            </a:r>
            <a:endParaRPr lang="en-US" dirty="0"/>
          </a:p>
        </p:txBody>
      </p:sp>
      <p:sp>
        <p:nvSpPr>
          <p:cNvPr id="6" name="מלבן 5"/>
          <p:cNvSpPr/>
          <p:nvPr/>
        </p:nvSpPr>
        <p:spPr>
          <a:xfrm>
            <a:off x="755576" y="1124744"/>
            <a:ext cx="7344816" cy="4832092"/>
          </a:xfrm>
          <a:prstGeom prst="rect">
            <a:avLst/>
          </a:prstGeom>
        </p:spPr>
        <p:txBody>
          <a:bodyPr wrap="square">
            <a:spAutoFit/>
          </a:bodyPr>
          <a:lstStyle/>
          <a:p>
            <a:pPr marL="342900" indent="-342900">
              <a:spcAft>
                <a:spcPts val="600"/>
              </a:spcAft>
              <a:buFont typeface="Arial" panose="020B0604020202020204" pitchFamily="34" charset="0"/>
              <a:buChar char="•"/>
            </a:pPr>
            <a:r>
              <a:rPr lang="en-US" dirty="0" smtClean="0"/>
              <a:t>Getting </a:t>
            </a:r>
            <a:r>
              <a:rPr lang="en-US" dirty="0"/>
              <a:t>to know the </a:t>
            </a:r>
            <a:r>
              <a:rPr lang="en-US" dirty="0" smtClean="0"/>
              <a:t>Labdisc: </a:t>
            </a:r>
            <a:endParaRPr lang="en-US" dirty="0"/>
          </a:p>
          <a:p>
            <a:pPr>
              <a:spcAft>
                <a:spcPts val="600"/>
              </a:spcAft>
            </a:pPr>
            <a:r>
              <a:rPr lang="en-US" dirty="0" smtClean="0"/>
              <a:t>	- Internal sensors</a:t>
            </a:r>
            <a:br>
              <a:rPr lang="en-US" dirty="0" smtClean="0"/>
            </a:br>
            <a:r>
              <a:rPr lang="en-US" dirty="0" smtClean="0"/>
              <a:t>	- External sensors</a:t>
            </a:r>
            <a:br>
              <a:rPr lang="en-US" dirty="0" smtClean="0"/>
            </a:br>
            <a:r>
              <a:rPr lang="en-US" dirty="0" smtClean="0"/>
              <a:t>	- Buttons </a:t>
            </a:r>
            <a:r>
              <a:rPr lang="en-US" dirty="0"/>
              <a:t>and sensors</a:t>
            </a:r>
          </a:p>
          <a:p>
            <a:pPr marL="342900" indent="-342900">
              <a:spcAft>
                <a:spcPts val="600"/>
              </a:spcAft>
              <a:buFont typeface="Arial" panose="020B0604020202020204" pitchFamily="34" charset="0"/>
              <a:buChar char="•"/>
            </a:pPr>
            <a:r>
              <a:rPr lang="en-US" dirty="0" smtClean="0"/>
              <a:t>Getting </a:t>
            </a:r>
            <a:r>
              <a:rPr lang="en-US" dirty="0"/>
              <a:t>to know the GlobiLab software</a:t>
            </a:r>
            <a:br>
              <a:rPr lang="en-US" dirty="0"/>
            </a:br>
            <a:r>
              <a:rPr lang="en-US" dirty="0"/>
              <a:t>	- Android</a:t>
            </a:r>
            <a:br>
              <a:rPr lang="en-US" dirty="0"/>
            </a:br>
            <a:r>
              <a:rPr lang="en-US" dirty="0"/>
              <a:t>	- Windows</a:t>
            </a:r>
          </a:p>
          <a:p>
            <a:pPr marL="342900" indent="-342900">
              <a:spcAft>
                <a:spcPts val="600"/>
              </a:spcAft>
              <a:buFont typeface="Arial" panose="020B0604020202020204" pitchFamily="34" charset="0"/>
              <a:buChar char="•"/>
            </a:pPr>
            <a:r>
              <a:rPr lang="en-US" dirty="0"/>
              <a:t>Processing </a:t>
            </a:r>
            <a:r>
              <a:rPr lang="en-US" dirty="0" smtClean="0"/>
              <a:t>Data on GlobiLab</a:t>
            </a:r>
            <a:endParaRPr lang="en-US" dirty="0"/>
          </a:p>
          <a:p>
            <a:pPr marL="342900" indent="-342900">
              <a:spcAft>
                <a:spcPts val="600"/>
              </a:spcAft>
              <a:buFont typeface="Arial" panose="020B0604020202020204" pitchFamily="34" charset="0"/>
              <a:buChar char="•"/>
            </a:pPr>
            <a:r>
              <a:rPr lang="en-US" dirty="0" smtClean="0"/>
              <a:t>Experiments:</a:t>
            </a:r>
            <a:br>
              <a:rPr lang="en-US" dirty="0" smtClean="0"/>
            </a:br>
            <a:r>
              <a:rPr lang="en-US" dirty="0" smtClean="0"/>
              <a:t>	- </a:t>
            </a:r>
            <a:r>
              <a:rPr lang="en-US" dirty="0"/>
              <a:t>Boyle’s Law of Gases (</a:t>
            </a:r>
            <a:r>
              <a:rPr lang="en-US" b="0" dirty="0"/>
              <a:t>Chemistry</a:t>
            </a:r>
            <a:r>
              <a:rPr lang="en-US" dirty="0"/>
              <a:t>) </a:t>
            </a:r>
            <a:r>
              <a:rPr lang="en-US" dirty="0" smtClean="0"/>
              <a:t>	</a:t>
            </a:r>
            <a:br>
              <a:rPr lang="en-US" dirty="0" smtClean="0"/>
            </a:br>
            <a:r>
              <a:rPr lang="en-US" dirty="0"/>
              <a:t>	</a:t>
            </a:r>
            <a:r>
              <a:rPr lang="en-US" dirty="0" smtClean="0"/>
              <a:t>- Free </a:t>
            </a:r>
            <a:r>
              <a:rPr lang="en-US" dirty="0"/>
              <a:t>Fall (</a:t>
            </a:r>
            <a:r>
              <a:rPr lang="en-US" b="0" dirty="0"/>
              <a:t>Physics</a:t>
            </a:r>
            <a:r>
              <a:rPr lang="en-US" dirty="0" smtClean="0"/>
              <a:t>)</a:t>
            </a:r>
            <a:br>
              <a:rPr lang="en-US" dirty="0" smtClean="0"/>
            </a:br>
            <a:r>
              <a:rPr lang="en-US" dirty="0" smtClean="0"/>
              <a:t>	- Sweat Production </a:t>
            </a:r>
            <a:r>
              <a:rPr lang="en-US" b="0" dirty="0" smtClean="0"/>
              <a:t>(Biology)</a:t>
            </a:r>
            <a:endParaRPr lang="en-US" b="0" dirty="0"/>
          </a:p>
        </p:txBody>
      </p:sp>
    </p:spTree>
    <p:custDataLst>
      <p:tags r:id="rId1"/>
    </p:custDataLst>
    <p:extLst>
      <p:ext uri="{BB962C8B-B14F-4D97-AF65-F5344CB8AC3E}">
        <p14:creationId xmlns:p14="http://schemas.microsoft.com/office/powerpoint/2010/main" val="3714040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251520" y="3284984"/>
            <a:ext cx="4104456" cy="707886"/>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Thank You</a:t>
            </a:r>
            <a:endParaRPr lang="en-US" sz="4000" i="0"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18021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t>Second</a:t>
            </a:r>
            <a:r>
              <a:rPr lang="en-US" dirty="0"/>
              <a:t> </a:t>
            </a:r>
            <a:r>
              <a:rPr lang="en-US" i="0" dirty="0" smtClean="0">
                <a:solidFill>
                  <a:srgbClr val="043570"/>
                </a:solidFill>
              </a:rPr>
              <a:t>Activity - Instructions</a:t>
            </a:r>
            <a:endParaRPr lang="en-US" i="0" dirty="0">
              <a:solidFill>
                <a:srgbClr val="043570"/>
              </a:solidFill>
            </a:endParaRPr>
          </a:p>
        </p:txBody>
      </p:sp>
      <p:pic>
        <p:nvPicPr>
          <p:cNvPr id="8"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0257" y="40466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Jen\Dropbox\Work\GS\Images\accessories\Ext Temperature probe.jp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7097" t="9233" r="6949" b="10064"/>
          <a:stretch/>
        </p:blipFill>
        <p:spPr bwMode="auto">
          <a:xfrm rot="17813902">
            <a:off x="5903544" y="2652004"/>
            <a:ext cx="2964570" cy="2531208"/>
          </a:xfrm>
          <a:prstGeom prst="rect">
            <a:avLst/>
          </a:prstGeom>
          <a:noFill/>
          <a:extLst>
            <a:ext uri="{909E8E84-426E-40DD-AFC4-6F175D3DCCD1}">
              <a14:hiddenFill xmlns:a14="http://schemas.microsoft.com/office/drawing/2010/main">
                <a:solidFill>
                  <a:srgbClr val="FFFFFF"/>
                </a:solidFill>
              </a14:hiddenFill>
            </a:ext>
          </a:extLst>
        </p:spPr>
      </p:pic>
      <p:sp>
        <p:nvSpPr>
          <p:cNvPr id="7" name="חץ ימינה 6"/>
          <p:cNvSpPr/>
          <p:nvPr/>
        </p:nvSpPr>
        <p:spPr bwMode="auto">
          <a:xfrm rot="2506995">
            <a:off x="5675952" y="3966933"/>
            <a:ext cx="360041" cy="265102"/>
          </a:xfrm>
          <a:prstGeom prst="rightArrow">
            <a:avLst/>
          </a:prstGeom>
          <a:solidFill>
            <a:srgbClr val="92D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512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544" y="1446881"/>
            <a:ext cx="4374577" cy="4274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חץ ימינה 8"/>
          <p:cNvSpPr/>
          <p:nvPr/>
        </p:nvSpPr>
        <p:spPr bwMode="auto">
          <a:xfrm rot="2506995">
            <a:off x="6392415" y="3232738"/>
            <a:ext cx="360041" cy="265102"/>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5124" name="Picture 4" descr="http://upload.wikimedia.org/wikipedia/commons/thumb/b/ba/Red_x.svg/600px-Red_x.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24127" y="2397370"/>
            <a:ext cx="806385" cy="80638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upload.wikimedia.org/wikipedia/commons/0/07/V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47861" y="3278941"/>
            <a:ext cx="1008112" cy="100811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79327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t>Second</a:t>
            </a:r>
            <a:r>
              <a:rPr lang="en-US" dirty="0"/>
              <a:t> </a:t>
            </a:r>
            <a:r>
              <a:rPr lang="en-US" i="0" dirty="0" smtClean="0">
                <a:solidFill>
                  <a:srgbClr val="043570"/>
                </a:solidFill>
              </a:rPr>
              <a:t>Activity - Results</a:t>
            </a:r>
            <a:endParaRPr lang="en-US" i="0" dirty="0">
              <a:solidFill>
                <a:srgbClr val="043570"/>
              </a:solidFill>
            </a:endParaRPr>
          </a:p>
        </p:txBody>
      </p:sp>
      <p:graphicFrame>
        <p:nvGraphicFramePr>
          <p:cNvPr id="8" name="טבלה 7"/>
          <p:cNvGraphicFramePr>
            <a:graphicFrameLocks noGrp="1"/>
          </p:cNvGraphicFramePr>
          <p:nvPr>
            <p:extLst>
              <p:ext uri="{D42A27DB-BD31-4B8C-83A1-F6EECF244321}">
                <p14:modId xmlns:p14="http://schemas.microsoft.com/office/powerpoint/2010/main" val="1995704488"/>
              </p:ext>
            </p:extLst>
          </p:nvPr>
        </p:nvGraphicFramePr>
        <p:xfrm>
          <a:off x="539552" y="1715116"/>
          <a:ext cx="7608188" cy="4248472"/>
        </p:xfrm>
        <a:graphic>
          <a:graphicData uri="http://schemas.openxmlformats.org/drawingml/2006/table">
            <a:tbl>
              <a:tblPr firstRow="1" bandRow="1">
                <a:tableStyleId>{5940675A-B579-460E-94D1-54222C63F5DA}</a:tableStyleId>
              </a:tblPr>
              <a:tblGrid>
                <a:gridCol w="1902047"/>
                <a:gridCol w="1902047"/>
                <a:gridCol w="1902047"/>
                <a:gridCol w="1902047"/>
              </a:tblGrid>
              <a:tr h="79208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rgbClr val="C00000"/>
                          </a:solidFill>
                          <a:latin typeface="+mn-lt"/>
                          <a:ea typeface="+mn-ea"/>
                          <a:cs typeface="+mn-cs"/>
                        </a:rPr>
                        <a:t>Name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smtClean="0">
                          <a:solidFill>
                            <a:srgbClr val="C00000"/>
                          </a:solidFill>
                          <a:latin typeface="+mn-lt"/>
                          <a:ea typeface="+mn-ea"/>
                          <a:cs typeface="+mn-cs"/>
                        </a:rPr>
                        <a:t>Water Temp. </a:t>
                      </a:r>
                    </a:p>
                  </a:txBody>
                  <a:tcPr anchor="ctr"/>
                </a:tc>
                <a:tc>
                  <a:txBody>
                    <a:bodyPr/>
                    <a:lstStyle/>
                    <a:p>
                      <a:pPr algn="ctr"/>
                      <a:r>
                        <a:rPr lang="en-US" sz="2000" b="1" dirty="0" smtClean="0">
                          <a:solidFill>
                            <a:srgbClr val="C00000"/>
                          </a:solidFill>
                        </a:rPr>
                        <a:t>Hand Temp.</a:t>
                      </a:r>
                      <a:br>
                        <a:rPr lang="en-US" sz="2000" b="1" dirty="0" smtClean="0">
                          <a:solidFill>
                            <a:srgbClr val="C00000"/>
                          </a:solidFill>
                        </a:rPr>
                      </a:br>
                      <a:r>
                        <a:rPr lang="en-US" sz="2000" b="1" dirty="0" smtClean="0">
                          <a:solidFill>
                            <a:srgbClr val="C00000"/>
                          </a:solidFill>
                        </a:rPr>
                        <a:t>Before Wash</a:t>
                      </a:r>
                      <a:endParaRPr lang="en-US" sz="2000" b="1" dirty="0">
                        <a:solidFill>
                          <a:srgbClr val="C00000"/>
                        </a:solidFill>
                      </a:endParaRPr>
                    </a:p>
                  </a:txBody>
                  <a:tcPr anchor="ctr"/>
                </a:tc>
                <a:tc>
                  <a:txBody>
                    <a:bodyPr/>
                    <a:lstStyle/>
                    <a:p>
                      <a:pPr algn="ctr"/>
                      <a:r>
                        <a:rPr lang="en-US" sz="2000" b="1" dirty="0" smtClean="0">
                          <a:solidFill>
                            <a:srgbClr val="C00000"/>
                          </a:solidFill>
                        </a:rPr>
                        <a:t>Hand Temp.</a:t>
                      </a:r>
                      <a:br>
                        <a:rPr lang="en-US" sz="2000" b="1" dirty="0" smtClean="0">
                          <a:solidFill>
                            <a:srgbClr val="C00000"/>
                          </a:solidFill>
                        </a:rPr>
                      </a:br>
                      <a:r>
                        <a:rPr lang="en-US" sz="2000" b="1" dirty="0" smtClean="0">
                          <a:solidFill>
                            <a:srgbClr val="C00000"/>
                          </a:solidFill>
                        </a:rPr>
                        <a:t>After Wash</a:t>
                      </a:r>
                      <a:endParaRPr lang="en-US" sz="2000" b="1" dirty="0">
                        <a:solidFill>
                          <a:srgbClr val="C00000"/>
                        </a:solidFill>
                      </a:endParaRPr>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432048">
                <a:tc>
                  <a:txBody>
                    <a:bodyPr/>
                    <a:lstStyle/>
                    <a:p>
                      <a:pPr algn="ctr"/>
                      <a:endParaRPr lang="en-US" b="1" dirty="0">
                        <a:solidFill>
                          <a:schemeClr val="accent6">
                            <a:lumMod val="60000"/>
                            <a:lumOff val="40000"/>
                          </a:schemeClr>
                        </a:solidFill>
                      </a:endParaRPr>
                    </a:p>
                  </a:txBody>
                  <a:tcPr anchor="ctr"/>
                </a:tc>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bl>
          </a:graphicData>
        </a:graphic>
      </p:graphicFrame>
      <p:pic>
        <p:nvPicPr>
          <p:cNvPr id="9"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0257" y="40466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892421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p:cNvSpPr/>
          <p:nvPr/>
        </p:nvSpPr>
        <p:spPr>
          <a:xfrm>
            <a:off x="395536" y="3009146"/>
            <a:ext cx="8352928" cy="707886"/>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Agenda</a:t>
            </a:r>
            <a:endParaRPr lang="en-US" sz="4000" dirty="0">
              <a:solidFill>
                <a:schemeClr val="accent6">
                  <a:lumMod val="75000"/>
                </a:schemeClr>
              </a:solidFill>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160337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smtClean="0">
                <a:solidFill>
                  <a:srgbClr val="043570"/>
                </a:solidFill>
              </a:rPr>
              <a:t>Second Activity - Summary</a:t>
            </a:r>
            <a:endParaRPr lang="en-US" i="0" dirty="0">
              <a:solidFill>
                <a:srgbClr val="043570"/>
              </a:solidFill>
            </a:endParaRPr>
          </a:p>
        </p:txBody>
      </p:sp>
      <p:pic>
        <p:nvPicPr>
          <p:cNvPr id="9" name="Picture 1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20257" y="404664"/>
            <a:ext cx="1130733" cy="131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8568" y="1268760"/>
            <a:ext cx="7092940" cy="3416320"/>
          </a:xfrm>
          <a:prstGeom prst="rect">
            <a:avLst/>
          </a:prstGeom>
          <a:noFill/>
        </p:spPr>
        <p:txBody>
          <a:bodyPr wrap="square" rtlCol="0">
            <a:spAutoFit/>
          </a:bodyPr>
          <a:lstStyle/>
          <a:p>
            <a:pPr marL="342900" indent="-342900">
              <a:buFont typeface="Arial" panose="020B0604020202020204" pitchFamily="34" charset="0"/>
              <a:buChar char="•"/>
            </a:pPr>
            <a:r>
              <a:rPr lang="en-US" dirty="0" smtClean="0">
                <a:solidFill>
                  <a:schemeClr val="accent2">
                    <a:lumMod val="50000"/>
                  </a:schemeClr>
                </a:solidFill>
              </a:rPr>
              <a:t>Where there any difficulties? </a:t>
            </a:r>
          </a:p>
          <a:p>
            <a:pPr marL="342900" indent="-342900">
              <a:buFont typeface="Arial" panose="020B0604020202020204" pitchFamily="34" charset="0"/>
              <a:buChar char="•"/>
            </a:pPr>
            <a:endParaRPr lang="en-US" dirty="0" smtClean="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What did we measure? </a:t>
            </a:r>
            <a:endParaRPr lang="en-US" dirty="0" smtClean="0">
              <a:solidFill>
                <a:schemeClr val="accent2">
                  <a:lumMod val="50000"/>
                </a:schemeClr>
              </a:solidFill>
            </a:endParaRPr>
          </a:p>
          <a:p>
            <a:pPr marL="342900" indent="-342900">
              <a:buFont typeface="Arial" panose="020B0604020202020204" pitchFamily="34" charset="0"/>
              <a:buChar char="•"/>
            </a:pPr>
            <a:endParaRPr lang="en-US" dirty="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How did we measure? </a:t>
            </a:r>
            <a:endParaRPr lang="en-US" dirty="0" smtClean="0">
              <a:solidFill>
                <a:schemeClr val="accent2">
                  <a:lumMod val="50000"/>
                </a:schemeClr>
              </a:solidFill>
            </a:endParaRPr>
          </a:p>
          <a:p>
            <a:pPr marL="342900" indent="-342900">
              <a:buFont typeface="Arial" panose="020B0604020202020204" pitchFamily="34" charset="0"/>
              <a:buChar char="•"/>
            </a:pPr>
            <a:endParaRPr lang="en-US" dirty="0" smtClean="0">
              <a:solidFill>
                <a:schemeClr val="accent2">
                  <a:lumMod val="50000"/>
                </a:schemeClr>
              </a:solidFill>
            </a:endParaRPr>
          </a:p>
          <a:p>
            <a:pPr marL="342900" indent="-342900">
              <a:buFont typeface="Arial" panose="020B0604020202020204" pitchFamily="34" charset="0"/>
              <a:buChar char="•"/>
            </a:pPr>
            <a:r>
              <a:rPr lang="en-US" dirty="0" smtClean="0">
                <a:solidFill>
                  <a:schemeClr val="accent2">
                    <a:lumMod val="50000"/>
                  </a:schemeClr>
                </a:solidFill>
              </a:rPr>
              <a:t>What can we learn from this experiment?</a:t>
            </a:r>
          </a:p>
          <a:p>
            <a:pPr marL="342900" indent="-342900">
              <a:buFont typeface="Arial" panose="020B0604020202020204" pitchFamily="34" charset="0"/>
              <a:buChar char="•"/>
            </a:pPr>
            <a:endParaRPr lang="en-US" dirty="0">
              <a:solidFill>
                <a:schemeClr val="accent2">
                  <a:lumMod val="50000"/>
                </a:schemeClr>
              </a:solidFill>
            </a:endParaRPr>
          </a:p>
          <a:p>
            <a:pPr marL="342900" indent="-342900">
              <a:buFont typeface="Arial" panose="020B0604020202020204" pitchFamily="34" charset="0"/>
              <a:buChar char="•"/>
            </a:pPr>
            <a:r>
              <a:rPr lang="en-US" dirty="0">
                <a:solidFill>
                  <a:schemeClr val="accent2">
                    <a:lumMod val="50000"/>
                  </a:schemeClr>
                </a:solidFill>
              </a:rPr>
              <a:t>What else </a:t>
            </a:r>
            <a:r>
              <a:rPr lang="en-US" dirty="0" smtClean="0">
                <a:solidFill>
                  <a:schemeClr val="accent2">
                    <a:lumMod val="50000"/>
                  </a:schemeClr>
                </a:solidFill>
              </a:rPr>
              <a:t>can we measure with this sensor? </a:t>
            </a:r>
            <a:endParaRPr lang="en-US" dirty="0">
              <a:solidFill>
                <a:schemeClr val="accent2">
                  <a:lumMod val="50000"/>
                </a:schemeClr>
              </a:solidFill>
            </a:endParaRPr>
          </a:p>
        </p:txBody>
      </p:sp>
    </p:spTree>
    <p:custDataLst>
      <p:tags r:id="rId1"/>
    </p:custDataLst>
    <p:extLst>
      <p:ext uri="{BB962C8B-B14F-4D97-AF65-F5344CB8AC3E}">
        <p14:creationId xmlns:p14="http://schemas.microsoft.com/office/powerpoint/2010/main" val="2931459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286703" y="1052736"/>
            <a:ext cx="4357062" cy="2554545"/>
          </a:xfrm>
          <a:prstGeom prst="rect">
            <a:avLst/>
          </a:prstGeom>
        </p:spPr>
        <p:txBody>
          <a:bodyPr wrap="square">
            <a:spAutoFit/>
          </a:bodyPr>
          <a:lstStyle/>
          <a:p>
            <a:pPr algn="ctr"/>
            <a:r>
              <a:rPr lang="en-US" sz="4000" i="0" dirty="0">
                <a:solidFill>
                  <a:schemeClr val="accent6">
                    <a:lumMod val="75000"/>
                  </a:schemeClr>
                </a:solidFill>
                <a:effectLst>
                  <a:outerShdw blurRad="38100" dist="38100" dir="2700000" algn="tl">
                    <a:srgbClr val="000000">
                      <a:alpha val="43137"/>
                    </a:srgbClr>
                  </a:outerShdw>
                </a:effectLst>
              </a:rPr>
              <a:t>Getting to know the </a:t>
            </a:r>
            <a:r>
              <a:rPr lang="en-US" sz="4000" i="0" dirty="0" smtClean="0">
                <a:solidFill>
                  <a:schemeClr val="accent6">
                    <a:lumMod val="75000"/>
                  </a:schemeClr>
                </a:solidFill>
                <a:effectLst>
                  <a:outerShdw blurRad="38100" dist="38100" dir="2700000" algn="tl">
                    <a:srgbClr val="000000">
                      <a:alpha val="43137"/>
                    </a:srgbClr>
                  </a:outerShdw>
                </a:effectLst>
              </a:rPr>
              <a:t>Labdisc</a:t>
            </a:r>
          </a:p>
          <a:p>
            <a:pPr algn="ctr"/>
            <a:r>
              <a:rPr lang="en-US" sz="4000" i="0" dirty="0" smtClean="0">
                <a:solidFill>
                  <a:schemeClr val="accent6">
                    <a:lumMod val="75000"/>
                  </a:schemeClr>
                </a:solidFill>
                <a:effectLst>
                  <a:outerShdw blurRad="38100" dist="38100" dir="2700000" algn="tl">
                    <a:srgbClr val="000000">
                      <a:alpha val="43137"/>
                    </a:srgbClr>
                  </a:outerShdw>
                </a:effectLst>
              </a:rPr>
              <a:t>Buttons and Sensors</a:t>
            </a:r>
            <a:endParaRPr lang="en-US" sz="4000" dirty="0">
              <a:solidFill>
                <a:schemeClr val="accent6">
                  <a:lumMod val="75000"/>
                </a:schemeClr>
              </a:solidFill>
              <a:effectLst>
                <a:outerShdw blurRad="38100" dist="38100" dir="2700000" algn="tl">
                  <a:srgbClr val="000000">
                    <a:alpha val="43137"/>
                  </a:srgbClr>
                </a:outerShdw>
              </a:effectLst>
            </a:endParaRPr>
          </a:p>
        </p:txBody>
      </p:sp>
      <p:pic>
        <p:nvPicPr>
          <p:cNvPr id="3"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3947" y="3693755"/>
            <a:ext cx="1872208" cy="28694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2387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5" descr="Gnsci (Large).jpg"/>
          <p:cNvPicPr>
            <a:picLocks noChangeAspect="1"/>
          </p:cNvPicPr>
          <p:nvPr/>
        </p:nvPicPr>
        <p:blipFill>
          <a:blip r:embed="rId4" cstate="print">
            <a:clrChange>
              <a:clrFrom>
                <a:srgbClr val="FEFEFE"/>
              </a:clrFrom>
              <a:clrTo>
                <a:srgbClr val="FEFEFE">
                  <a:alpha val="0"/>
                </a:srgbClr>
              </a:clrTo>
            </a:clrChange>
          </a:blip>
          <a:stretch>
            <a:fillRect/>
          </a:stretch>
        </p:blipFill>
        <p:spPr>
          <a:xfrm>
            <a:off x="2226283" y="937787"/>
            <a:ext cx="4591624" cy="2044642"/>
          </a:xfrm>
          <a:prstGeom prst="rect">
            <a:avLst/>
          </a:prstGeom>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Charging</a:t>
            </a:r>
          </a:p>
        </p:txBody>
      </p:sp>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915816" y="3717033"/>
            <a:ext cx="2880320" cy="25019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מחבר מעוקל 2"/>
          <p:cNvCxnSpPr/>
          <p:nvPr/>
        </p:nvCxnSpPr>
        <p:spPr bwMode="auto">
          <a:xfrm rot="5400000" flipH="1" flipV="1">
            <a:off x="2648257" y="2904476"/>
            <a:ext cx="2376261" cy="1121061"/>
          </a:xfrm>
          <a:prstGeom prst="curved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אליפסה 8"/>
          <p:cNvSpPr/>
          <p:nvPr/>
        </p:nvSpPr>
        <p:spPr bwMode="auto">
          <a:xfrm>
            <a:off x="4099887" y="1853818"/>
            <a:ext cx="594065" cy="576064"/>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048260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en\Dropbox\Work\GS\Images\Screen Shots\Labdisc\English\20150402 11.13.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6663" y="2708920"/>
            <a:ext cx="6085537" cy="321779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Screen</a:t>
            </a:r>
          </a:p>
        </p:txBody>
      </p:sp>
      <p:pic>
        <p:nvPicPr>
          <p:cNvPr id="8199"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9510" y="1255044"/>
            <a:ext cx="404108" cy="589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0"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600" y="1293145"/>
            <a:ext cx="574062" cy="623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1"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01015" y="1231233"/>
            <a:ext cx="428625"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29413" y="1278858"/>
            <a:ext cx="44767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19872" y="1197895"/>
            <a:ext cx="333375" cy="57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4" name="Picture 1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88873" y="1250283"/>
            <a:ext cx="295275"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5" name="Picture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38625" y="1250284"/>
            <a:ext cx="396154" cy="464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6" name="Picture 1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25720" y="1263242"/>
            <a:ext cx="428625"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7" name="Picture 1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08104" y="1234667"/>
            <a:ext cx="105727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8" name="Picture 1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38172" y="1210854"/>
            <a:ext cx="323850"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מחבר חץ ישר 14"/>
          <p:cNvCxnSpPr/>
          <p:nvPr/>
        </p:nvCxnSpPr>
        <p:spPr bwMode="auto">
          <a:xfrm flipH="1">
            <a:off x="4669720" y="4602533"/>
            <a:ext cx="3286656" cy="0"/>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מחבר חץ ישר 15"/>
          <p:cNvCxnSpPr/>
          <p:nvPr/>
        </p:nvCxnSpPr>
        <p:spPr bwMode="auto">
          <a:xfrm flipH="1">
            <a:off x="6012853" y="5085184"/>
            <a:ext cx="1943523" cy="0"/>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מחבר חץ ישר 16"/>
          <p:cNvCxnSpPr/>
          <p:nvPr/>
        </p:nvCxnSpPr>
        <p:spPr bwMode="auto">
          <a:xfrm flipV="1">
            <a:off x="1107513" y="1844824"/>
            <a:ext cx="219074"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מחבר חץ ישר 20"/>
          <p:cNvCxnSpPr>
            <a:endCxn id="8199" idx="2"/>
          </p:cNvCxnSpPr>
          <p:nvPr/>
        </p:nvCxnSpPr>
        <p:spPr bwMode="auto">
          <a:xfrm flipV="1">
            <a:off x="1150376" y="1844823"/>
            <a:ext cx="661188" cy="1248218"/>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מחבר חץ ישר 23"/>
          <p:cNvCxnSpPr/>
          <p:nvPr/>
        </p:nvCxnSpPr>
        <p:spPr bwMode="auto">
          <a:xfrm flipV="1">
            <a:off x="2211765" y="1772817"/>
            <a:ext cx="219074"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מחבר חץ ישר 24"/>
          <p:cNvCxnSpPr/>
          <p:nvPr/>
        </p:nvCxnSpPr>
        <p:spPr bwMode="auto">
          <a:xfrm flipV="1">
            <a:off x="2254628" y="1772816"/>
            <a:ext cx="661188" cy="1248218"/>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מחבר חץ ישר 25"/>
          <p:cNvCxnSpPr/>
          <p:nvPr/>
        </p:nvCxnSpPr>
        <p:spPr bwMode="auto">
          <a:xfrm flipV="1">
            <a:off x="3147869" y="1772817"/>
            <a:ext cx="219074"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מחבר חץ ישר 26"/>
          <p:cNvCxnSpPr/>
          <p:nvPr/>
        </p:nvCxnSpPr>
        <p:spPr bwMode="auto">
          <a:xfrm flipV="1">
            <a:off x="3190732" y="1772816"/>
            <a:ext cx="661188" cy="1248218"/>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מחבר חץ ישר 27"/>
          <p:cNvCxnSpPr/>
          <p:nvPr/>
        </p:nvCxnSpPr>
        <p:spPr bwMode="auto">
          <a:xfrm flipV="1">
            <a:off x="4067944" y="1772817"/>
            <a:ext cx="219074"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מחבר חץ ישר 28"/>
          <p:cNvCxnSpPr/>
          <p:nvPr/>
        </p:nvCxnSpPr>
        <p:spPr bwMode="auto">
          <a:xfrm flipV="1">
            <a:off x="4110807" y="1772816"/>
            <a:ext cx="661188" cy="1248218"/>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מחבר חץ ישר 29"/>
          <p:cNvCxnSpPr/>
          <p:nvPr/>
        </p:nvCxnSpPr>
        <p:spPr bwMode="auto">
          <a:xfrm flipV="1">
            <a:off x="5380117" y="1772817"/>
            <a:ext cx="219074"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מחבר חץ ישר 30"/>
          <p:cNvCxnSpPr/>
          <p:nvPr/>
        </p:nvCxnSpPr>
        <p:spPr bwMode="auto">
          <a:xfrm flipV="1">
            <a:off x="5422980" y="1772816"/>
            <a:ext cx="661188" cy="1248218"/>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מחבר חץ ישר 31"/>
          <p:cNvCxnSpPr/>
          <p:nvPr/>
        </p:nvCxnSpPr>
        <p:spPr bwMode="auto">
          <a:xfrm flipV="1">
            <a:off x="5364088" y="1772817"/>
            <a:ext cx="1008112" cy="1296144"/>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מחבר חץ ישר 32"/>
          <p:cNvCxnSpPr/>
          <p:nvPr/>
        </p:nvCxnSpPr>
        <p:spPr bwMode="auto">
          <a:xfrm flipV="1">
            <a:off x="5406951" y="1844823"/>
            <a:ext cx="1393146" cy="1176212"/>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2401601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9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0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20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20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20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20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20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820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3600" dirty="0" smtClean="0">
                <a:effectLst>
                  <a:outerShdw blurRad="38100" dist="38100" dir="2700000" algn="tl">
                    <a:srgbClr val="000000">
                      <a:alpha val="43137"/>
                    </a:srgbClr>
                  </a:outerShdw>
                </a:effectLst>
              </a:rPr>
              <a:t>Gen</a:t>
            </a:r>
            <a:r>
              <a:rPr lang="en-US" sz="3600" dirty="0" smtClean="0"/>
              <a:t>eral </a:t>
            </a:r>
            <a:r>
              <a:rPr lang="en-US" sz="3600" dirty="0" smtClean="0">
                <a:effectLst>
                  <a:outerShdw blurRad="38100" dist="38100" dir="2700000" algn="tl">
                    <a:srgbClr val="000000">
                      <a:alpha val="43137"/>
                    </a:srgbClr>
                  </a:outerShdw>
                </a:effectLst>
              </a:rPr>
              <a:t>Sci</a:t>
            </a:r>
            <a:r>
              <a:rPr lang="en-US" sz="3600" dirty="0" smtClean="0"/>
              <a:t>ence Labdisc</a:t>
            </a:r>
            <a:endParaRPr lang="en-US" sz="3600" dirty="0"/>
          </a:p>
        </p:txBody>
      </p:sp>
      <p:pic>
        <p:nvPicPr>
          <p:cNvPr id="30"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305595"/>
            <a:ext cx="817562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5"/>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2169" y="3980533"/>
            <a:ext cx="520700"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41019" y="3056608"/>
            <a:ext cx="5302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7"/>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2256" y="4074195"/>
            <a:ext cx="4159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8"/>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07719" y="2489870"/>
            <a:ext cx="296862"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9"/>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6694" y="4034508"/>
            <a:ext cx="50641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0"/>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12881" y="1180183"/>
            <a:ext cx="4826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1"/>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8044" y="4050383"/>
            <a:ext cx="4794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2"/>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00244" y="1637383"/>
            <a:ext cx="2968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23"/>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894" y="3858295"/>
            <a:ext cx="4667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4"/>
          <p:cNvPicPr>
            <a:picLocks noChangeAspect="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47306" y="3540795"/>
            <a:ext cx="56038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26"/>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0744" y="908720"/>
            <a:ext cx="4318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49"/>
          <p:cNvSpPr>
            <a:spLocks/>
          </p:cNvSpPr>
          <p:nvPr/>
        </p:nvSpPr>
        <p:spPr bwMode="auto">
          <a:xfrm>
            <a:off x="3828281" y="2642270"/>
            <a:ext cx="581025" cy="114300"/>
          </a:xfrm>
          <a:custGeom>
            <a:avLst/>
            <a:gdLst>
              <a:gd name="T0" fmla="*/ 581025 w 581025"/>
              <a:gd name="T1" fmla="*/ 88857 h 114445"/>
              <a:gd name="T2" fmla="*/ 247650 w 581025"/>
              <a:gd name="T3" fmla="*/ 145 h 114445"/>
              <a:gd name="T4" fmla="*/ 0 w 581025"/>
              <a:gd name="T5" fmla="*/ 106602 h 114445"/>
              <a:gd name="T6" fmla="*/ 0 60000 65536"/>
              <a:gd name="T7" fmla="*/ 0 60000 65536"/>
              <a:gd name="T8" fmla="*/ 0 60000 65536"/>
              <a:gd name="T9" fmla="*/ 0 w 581025"/>
              <a:gd name="T10" fmla="*/ 0 h 114445"/>
              <a:gd name="T11" fmla="*/ 581025 w 581025"/>
              <a:gd name="T12" fmla="*/ 114445 h 114445"/>
            </a:gdLst>
            <a:ahLst/>
            <a:cxnLst>
              <a:cxn ang="T6">
                <a:pos x="T0" y="T1"/>
              </a:cxn>
              <a:cxn ang="T7">
                <a:pos x="T2" y="T3"/>
              </a:cxn>
              <a:cxn ang="T8">
                <a:pos x="T4" y="T5"/>
              </a:cxn>
            </a:cxnLst>
            <a:rect l="T9" t="T10" r="T11" b="T12"/>
            <a:pathLst>
              <a:path w="581025" h="114445">
                <a:moveTo>
                  <a:pt x="581025" y="95395"/>
                </a:moveTo>
                <a:cubicBezTo>
                  <a:pt x="462756" y="46182"/>
                  <a:pt x="344487" y="-3030"/>
                  <a:pt x="247650" y="145"/>
                </a:cubicBezTo>
                <a:cubicBezTo>
                  <a:pt x="150813" y="3320"/>
                  <a:pt x="0" y="31895"/>
                  <a:pt x="0" y="114445"/>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50"/>
          <p:cNvSpPr>
            <a:spLocks/>
          </p:cNvSpPr>
          <p:nvPr/>
        </p:nvSpPr>
        <p:spPr bwMode="auto">
          <a:xfrm>
            <a:off x="3685406" y="2859758"/>
            <a:ext cx="552450" cy="249237"/>
          </a:xfrm>
          <a:custGeom>
            <a:avLst/>
            <a:gdLst>
              <a:gd name="T0" fmla="*/ 552450 w 552450"/>
              <a:gd name="T1" fmla="*/ 222638 h 249749"/>
              <a:gd name="T2" fmla="*/ 400050 w 552450"/>
              <a:gd name="T3" fmla="*/ 44327 h 249749"/>
              <a:gd name="T4" fmla="*/ 0 w 552450"/>
              <a:gd name="T5" fmla="*/ 1875 h 249749"/>
              <a:gd name="T6" fmla="*/ 0 60000 65536"/>
              <a:gd name="T7" fmla="*/ 0 60000 65536"/>
              <a:gd name="T8" fmla="*/ 0 60000 65536"/>
              <a:gd name="T9" fmla="*/ 0 w 552450"/>
              <a:gd name="T10" fmla="*/ 0 h 249749"/>
              <a:gd name="T11" fmla="*/ 552450 w 552450"/>
              <a:gd name="T12" fmla="*/ 249749 h 249749"/>
            </a:gdLst>
            <a:ahLst/>
            <a:cxnLst>
              <a:cxn ang="T6">
                <a:pos x="T0" y="T1"/>
              </a:cxn>
              <a:cxn ang="T7">
                <a:pos x="T2" y="T3"/>
              </a:cxn>
              <a:cxn ang="T8">
                <a:pos x="T4" y="T5"/>
              </a:cxn>
            </a:cxnLst>
            <a:rect l="T9" t="T10" r="T11" b="T12"/>
            <a:pathLst>
              <a:path w="552450" h="249749">
                <a:moveTo>
                  <a:pt x="552450" y="249749"/>
                </a:moveTo>
                <a:cubicBezTo>
                  <a:pt x="522287" y="170374"/>
                  <a:pt x="492125" y="90999"/>
                  <a:pt x="400050" y="49724"/>
                </a:cubicBezTo>
                <a:cubicBezTo>
                  <a:pt x="307975" y="8449"/>
                  <a:pt x="39687" y="-5838"/>
                  <a:pt x="0" y="2099"/>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51"/>
          <p:cNvSpPr>
            <a:spLocks/>
          </p:cNvSpPr>
          <p:nvPr/>
        </p:nvSpPr>
        <p:spPr bwMode="auto">
          <a:xfrm>
            <a:off x="3561581" y="2908970"/>
            <a:ext cx="452438" cy="495300"/>
          </a:xfrm>
          <a:custGeom>
            <a:avLst/>
            <a:gdLst>
              <a:gd name="T0" fmla="*/ 342011 w 452896"/>
              <a:gd name="T1" fmla="*/ 495300 h 495300"/>
              <a:gd name="T2" fmla="*/ 405016 w 452896"/>
              <a:gd name="T3" fmla="*/ 266700 h 495300"/>
              <a:gd name="T4" fmla="*/ 0 w 452896"/>
              <a:gd name="T5" fmla="*/ 0 h 495300"/>
              <a:gd name="T6" fmla="*/ 0 60000 65536"/>
              <a:gd name="T7" fmla="*/ 0 60000 65536"/>
              <a:gd name="T8" fmla="*/ 0 60000 65536"/>
              <a:gd name="T9" fmla="*/ 0 w 452896"/>
              <a:gd name="T10" fmla="*/ 0 h 495300"/>
              <a:gd name="T11" fmla="*/ 452896 w 452896"/>
              <a:gd name="T12" fmla="*/ 495300 h 495300"/>
            </a:gdLst>
            <a:ahLst/>
            <a:cxnLst>
              <a:cxn ang="T6">
                <a:pos x="T0" y="T1"/>
              </a:cxn>
              <a:cxn ang="T7">
                <a:pos x="T2" y="T3"/>
              </a:cxn>
              <a:cxn ang="T8">
                <a:pos x="T4" y="T5"/>
              </a:cxn>
            </a:cxnLst>
            <a:rect l="T9" t="T10" r="T11" b="T12"/>
            <a:pathLst>
              <a:path w="452896" h="495300">
                <a:moveTo>
                  <a:pt x="361950" y="495300"/>
                </a:moveTo>
                <a:cubicBezTo>
                  <a:pt x="425450" y="422275"/>
                  <a:pt x="488950" y="349250"/>
                  <a:pt x="428625" y="266700"/>
                </a:cubicBezTo>
                <a:cubicBezTo>
                  <a:pt x="368300" y="184150"/>
                  <a:pt x="71437" y="28575"/>
                  <a:pt x="0"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52"/>
          <p:cNvSpPr>
            <a:spLocks/>
          </p:cNvSpPr>
          <p:nvPr/>
        </p:nvSpPr>
        <p:spPr bwMode="auto">
          <a:xfrm>
            <a:off x="3331394" y="3070895"/>
            <a:ext cx="192087" cy="790575"/>
          </a:xfrm>
          <a:custGeom>
            <a:avLst/>
            <a:gdLst>
              <a:gd name="T0" fmla="*/ 114366 w 192134"/>
              <a:gd name="T1" fmla="*/ 790575 h 790575"/>
              <a:gd name="T2" fmla="*/ 1634 w 192134"/>
              <a:gd name="T3" fmla="*/ 161925 h 790575"/>
              <a:gd name="T4" fmla="*/ 189514 w 192134"/>
              <a:gd name="T5" fmla="*/ 0 h 790575"/>
              <a:gd name="T6" fmla="*/ 0 60000 65536"/>
              <a:gd name="T7" fmla="*/ 0 60000 65536"/>
              <a:gd name="T8" fmla="*/ 0 60000 65536"/>
              <a:gd name="T9" fmla="*/ 0 w 192134"/>
              <a:gd name="T10" fmla="*/ 0 h 790575"/>
              <a:gd name="T11" fmla="*/ 192134 w 192134"/>
              <a:gd name="T12" fmla="*/ 790575 h 790575"/>
            </a:gdLst>
            <a:ahLst/>
            <a:cxnLst>
              <a:cxn ang="T6">
                <a:pos x="T0" y="T1"/>
              </a:cxn>
              <a:cxn ang="T7">
                <a:pos x="T2" y="T3"/>
              </a:cxn>
              <a:cxn ang="T8">
                <a:pos x="T4" y="T5"/>
              </a:cxn>
            </a:cxnLst>
            <a:rect l="T9" t="T10" r="T11" b="T12"/>
            <a:pathLst>
              <a:path w="192134" h="790575">
                <a:moveTo>
                  <a:pt x="115934" y="790575"/>
                </a:moveTo>
                <a:cubicBezTo>
                  <a:pt x="52434" y="542131"/>
                  <a:pt x="-11066" y="293687"/>
                  <a:pt x="1634" y="161925"/>
                </a:cubicBezTo>
                <a:cubicBezTo>
                  <a:pt x="14334" y="30163"/>
                  <a:pt x="155622" y="19050"/>
                  <a:pt x="192134"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54"/>
          <p:cNvSpPr>
            <a:spLocks/>
          </p:cNvSpPr>
          <p:nvPr/>
        </p:nvSpPr>
        <p:spPr bwMode="auto">
          <a:xfrm>
            <a:off x="2790056" y="3356645"/>
            <a:ext cx="401638" cy="657225"/>
          </a:xfrm>
          <a:custGeom>
            <a:avLst/>
            <a:gdLst>
              <a:gd name="T0" fmla="*/ 0 w 401173"/>
              <a:gd name="T1" fmla="*/ 657225 h 657225"/>
              <a:gd name="T2" fmla="*/ 406535 w 401173"/>
              <a:gd name="T3" fmla="*/ 276225 h 657225"/>
              <a:gd name="T4" fmla="*/ 365882 w 401173"/>
              <a:gd name="T5" fmla="*/ 0 h 657225"/>
              <a:gd name="T6" fmla="*/ 0 60000 65536"/>
              <a:gd name="T7" fmla="*/ 0 60000 65536"/>
              <a:gd name="T8" fmla="*/ 0 60000 65536"/>
              <a:gd name="T9" fmla="*/ 0 w 401173"/>
              <a:gd name="T10" fmla="*/ 0 h 657225"/>
              <a:gd name="T11" fmla="*/ 401173 w 401173"/>
              <a:gd name="T12" fmla="*/ 657225 h 657225"/>
            </a:gdLst>
            <a:ahLst/>
            <a:cxnLst>
              <a:cxn ang="T6">
                <a:pos x="T0" y="T1"/>
              </a:cxn>
              <a:cxn ang="T7">
                <a:pos x="T2" y="T3"/>
              </a:cxn>
              <a:cxn ang="T8">
                <a:pos x="T4" y="T5"/>
              </a:cxn>
            </a:cxnLst>
            <a:rect l="T9" t="T10" r="T11" b="T12"/>
            <a:pathLst>
              <a:path w="401173" h="657225">
                <a:moveTo>
                  <a:pt x="0" y="657225"/>
                </a:moveTo>
                <a:cubicBezTo>
                  <a:pt x="161925" y="521494"/>
                  <a:pt x="323850" y="385763"/>
                  <a:pt x="381000" y="276225"/>
                </a:cubicBezTo>
                <a:cubicBezTo>
                  <a:pt x="438150" y="166687"/>
                  <a:pt x="357187" y="44450"/>
                  <a:pt x="342900"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55"/>
          <p:cNvSpPr>
            <a:spLocks/>
          </p:cNvSpPr>
          <p:nvPr/>
        </p:nvSpPr>
        <p:spPr bwMode="auto">
          <a:xfrm>
            <a:off x="2189981" y="3470945"/>
            <a:ext cx="303213" cy="561975"/>
          </a:xfrm>
          <a:custGeom>
            <a:avLst/>
            <a:gdLst>
              <a:gd name="T0" fmla="*/ 0 w 303616"/>
              <a:gd name="T1" fmla="*/ 561975 h 561975"/>
              <a:gd name="T2" fmla="*/ 274107 w 303616"/>
              <a:gd name="T3" fmla="*/ 276225 h 561975"/>
              <a:gd name="T4" fmla="*/ 212215 w 303616"/>
              <a:gd name="T5" fmla="*/ 0 h 561975"/>
              <a:gd name="T6" fmla="*/ 0 60000 65536"/>
              <a:gd name="T7" fmla="*/ 0 60000 65536"/>
              <a:gd name="T8" fmla="*/ 0 60000 65536"/>
              <a:gd name="T9" fmla="*/ 0 w 303616"/>
              <a:gd name="T10" fmla="*/ 0 h 561975"/>
              <a:gd name="T11" fmla="*/ 303616 w 303616"/>
              <a:gd name="T12" fmla="*/ 561975 h 561975"/>
            </a:gdLst>
            <a:ahLst/>
            <a:cxnLst>
              <a:cxn ang="T6">
                <a:pos x="T0" y="T1"/>
              </a:cxn>
              <a:cxn ang="T7">
                <a:pos x="T2" y="T3"/>
              </a:cxn>
              <a:cxn ang="T8">
                <a:pos x="T4" y="T5"/>
              </a:cxn>
            </a:cxnLst>
            <a:rect l="T9" t="T10" r="T11" b="T12"/>
            <a:pathLst>
              <a:path w="303616" h="561975">
                <a:moveTo>
                  <a:pt x="0" y="561975"/>
                </a:moveTo>
                <a:cubicBezTo>
                  <a:pt x="128587" y="465931"/>
                  <a:pt x="257175" y="369887"/>
                  <a:pt x="295275" y="276225"/>
                </a:cubicBezTo>
                <a:cubicBezTo>
                  <a:pt x="333375" y="182563"/>
                  <a:pt x="228600" y="0"/>
                  <a:pt x="228600"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57"/>
          <p:cNvSpPr>
            <a:spLocks/>
          </p:cNvSpPr>
          <p:nvPr/>
        </p:nvSpPr>
        <p:spPr bwMode="auto">
          <a:xfrm>
            <a:off x="1447031" y="3432845"/>
            <a:ext cx="85725" cy="600075"/>
          </a:xfrm>
          <a:custGeom>
            <a:avLst/>
            <a:gdLst>
              <a:gd name="T0" fmla="*/ 85725 w 85725"/>
              <a:gd name="T1" fmla="*/ 600075 h 600075"/>
              <a:gd name="T2" fmla="*/ 0 w 85725"/>
              <a:gd name="T3" fmla="*/ 200025 h 600075"/>
              <a:gd name="T4" fmla="*/ 85725 w 85725"/>
              <a:gd name="T5" fmla="*/ 0 h 600075"/>
              <a:gd name="T6" fmla="*/ 0 60000 65536"/>
              <a:gd name="T7" fmla="*/ 0 60000 65536"/>
              <a:gd name="T8" fmla="*/ 0 60000 65536"/>
              <a:gd name="T9" fmla="*/ 0 w 85725"/>
              <a:gd name="T10" fmla="*/ 0 h 600075"/>
              <a:gd name="T11" fmla="*/ 85725 w 85725"/>
              <a:gd name="T12" fmla="*/ 600075 h 600075"/>
            </a:gdLst>
            <a:ahLst/>
            <a:cxnLst>
              <a:cxn ang="T6">
                <a:pos x="T0" y="T1"/>
              </a:cxn>
              <a:cxn ang="T7">
                <a:pos x="T2" y="T3"/>
              </a:cxn>
              <a:cxn ang="T8">
                <a:pos x="T4" y="T5"/>
              </a:cxn>
            </a:cxnLst>
            <a:rect l="T9" t="T10" r="T11" b="T12"/>
            <a:pathLst>
              <a:path w="85725" h="600075">
                <a:moveTo>
                  <a:pt x="85725" y="600075"/>
                </a:moveTo>
                <a:cubicBezTo>
                  <a:pt x="42862" y="450056"/>
                  <a:pt x="0" y="300037"/>
                  <a:pt x="0" y="200025"/>
                </a:cubicBezTo>
                <a:cubicBezTo>
                  <a:pt x="0" y="100013"/>
                  <a:pt x="42862" y="50006"/>
                  <a:pt x="85725"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58"/>
          <p:cNvSpPr>
            <a:spLocks/>
          </p:cNvSpPr>
          <p:nvPr/>
        </p:nvSpPr>
        <p:spPr bwMode="auto">
          <a:xfrm>
            <a:off x="853306" y="3337595"/>
            <a:ext cx="288925" cy="457200"/>
          </a:xfrm>
          <a:custGeom>
            <a:avLst/>
            <a:gdLst>
              <a:gd name="T0" fmla="*/ 146223 w 289256"/>
              <a:gd name="T1" fmla="*/ 457200 h 457200"/>
              <a:gd name="T2" fmla="*/ 3282 w 289256"/>
              <a:gd name="T3" fmla="*/ 152400 h 457200"/>
              <a:gd name="T4" fmla="*/ 271291 w 289256"/>
              <a:gd name="T5" fmla="*/ 0 h 457200"/>
              <a:gd name="T6" fmla="*/ 0 60000 65536"/>
              <a:gd name="T7" fmla="*/ 0 60000 65536"/>
              <a:gd name="T8" fmla="*/ 0 60000 65536"/>
              <a:gd name="T9" fmla="*/ 0 w 289256"/>
              <a:gd name="T10" fmla="*/ 0 h 457200"/>
              <a:gd name="T11" fmla="*/ 289256 w 289256"/>
              <a:gd name="T12" fmla="*/ 457200 h 457200"/>
            </a:gdLst>
            <a:ahLst/>
            <a:cxnLst>
              <a:cxn ang="T6">
                <a:pos x="T0" y="T1"/>
              </a:cxn>
              <a:cxn ang="T7">
                <a:pos x="T2" y="T3"/>
              </a:cxn>
              <a:cxn ang="T8">
                <a:pos x="T4" y="T5"/>
              </a:cxn>
            </a:cxnLst>
            <a:rect l="T9" t="T10" r="T11" b="T12"/>
            <a:pathLst>
              <a:path w="289256" h="457200">
                <a:moveTo>
                  <a:pt x="155906" y="457200"/>
                </a:moveTo>
                <a:cubicBezTo>
                  <a:pt x="68593" y="342900"/>
                  <a:pt x="-18719" y="228600"/>
                  <a:pt x="3506" y="152400"/>
                </a:cubicBezTo>
                <a:cubicBezTo>
                  <a:pt x="25731" y="76200"/>
                  <a:pt x="157493" y="38100"/>
                  <a:pt x="289256" y="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59"/>
          <p:cNvSpPr>
            <a:spLocks/>
          </p:cNvSpPr>
          <p:nvPr/>
        </p:nvSpPr>
        <p:spPr bwMode="auto">
          <a:xfrm>
            <a:off x="6028556" y="1123033"/>
            <a:ext cx="990600" cy="957262"/>
          </a:xfrm>
          <a:custGeom>
            <a:avLst/>
            <a:gdLst>
              <a:gd name="T0" fmla="*/ 990600 w 990600"/>
              <a:gd name="T1" fmla="*/ 52993 h 956972"/>
              <a:gd name="T2" fmla="*/ 323850 w 990600"/>
              <a:gd name="T3" fmla="*/ 101427 h 956972"/>
              <a:gd name="T4" fmla="*/ 0 w 990600"/>
              <a:gd name="T5" fmla="*/ 973348 h 956972"/>
              <a:gd name="T6" fmla="*/ 0 60000 65536"/>
              <a:gd name="T7" fmla="*/ 0 60000 65536"/>
              <a:gd name="T8" fmla="*/ 0 60000 65536"/>
              <a:gd name="T9" fmla="*/ 0 w 990600"/>
              <a:gd name="T10" fmla="*/ 0 h 956972"/>
              <a:gd name="T11" fmla="*/ 990600 w 990600"/>
              <a:gd name="T12" fmla="*/ 956972 h 956972"/>
            </a:gdLst>
            <a:ahLst/>
            <a:cxnLst>
              <a:cxn ang="T6">
                <a:pos x="T0" y="T1"/>
              </a:cxn>
              <a:cxn ang="T7">
                <a:pos x="T2" y="T3"/>
              </a:cxn>
              <a:cxn ang="T8">
                <a:pos x="T4" y="T5"/>
              </a:cxn>
            </a:cxnLst>
            <a:rect l="T9" t="T10" r="T11" b="T12"/>
            <a:pathLst>
              <a:path w="990600" h="956972">
                <a:moveTo>
                  <a:pt x="990600" y="52097"/>
                </a:moveTo>
                <a:cubicBezTo>
                  <a:pt x="739775" y="503"/>
                  <a:pt x="488950" y="-51090"/>
                  <a:pt x="323850" y="99722"/>
                </a:cubicBezTo>
                <a:cubicBezTo>
                  <a:pt x="158750" y="250534"/>
                  <a:pt x="79375" y="603753"/>
                  <a:pt x="0" y="956972"/>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60"/>
          <p:cNvSpPr>
            <a:spLocks/>
          </p:cNvSpPr>
          <p:nvPr/>
        </p:nvSpPr>
        <p:spPr bwMode="auto">
          <a:xfrm>
            <a:off x="7406506" y="1440533"/>
            <a:ext cx="241300" cy="773112"/>
          </a:xfrm>
          <a:custGeom>
            <a:avLst/>
            <a:gdLst>
              <a:gd name="T0" fmla="*/ 255283 w 241053"/>
              <a:gd name="T1" fmla="*/ 29520 h 773658"/>
              <a:gd name="T2" fmla="*/ 13181 w 241053"/>
              <a:gd name="T3" fmla="*/ 84451 h 773658"/>
              <a:gd name="T4" fmla="*/ 53537 w 241053"/>
              <a:gd name="T5" fmla="*/ 743668 h 773658"/>
              <a:gd name="T6" fmla="*/ 0 60000 65536"/>
              <a:gd name="T7" fmla="*/ 0 60000 65536"/>
              <a:gd name="T8" fmla="*/ 0 60000 65536"/>
              <a:gd name="T9" fmla="*/ 0 w 241053"/>
              <a:gd name="T10" fmla="*/ 0 h 773658"/>
              <a:gd name="T11" fmla="*/ 241053 w 241053"/>
              <a:gd name="T12" fmla="*/ 773658 h 773658"/>
            </a:gdLst>
            <a:ahLst/>
            <a:cxnLst>
              <a:cxn ang="T6">
                <a:pos x="T0" y="T1"/>
              </a:cxn>
              <a:cxn ang="T7">
                <a:pos x="T2" y="T3"/>
              </a:cxn>
              <a:cxn ang="T8">
                <a:pos x="T4" y="T5"/>
              </a:cxn>
            </a:cxnLst>
            <a:rect l="T9" t="T10" r="T11" b="T12"/>
            <a:pathLst>
              <a:path w="241053" h="773658">
                <a:moveTo>
                  <a:pt x="241053" y="30708"/>
                </a:moveTo>
                <a:cubicBezTo>
                  <a:pt x="142628" y="-2630"/>
                  <a:pt x="44203" y="-35967"/>
                  <a:pt x="12453" y="87858"/>
                </a:cubicBezTo>
                <a:cubicBezTo>
                  <a:pt x="-19297" y="211683"/>
                  <a:pt x="15628" y="492670"/>
                  <a:pt x="50553" y="773658"/>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61"/>
          <p:cNvSpPr>
            <a:spLocks/>
          </p:cNvSpPr>
          <p:nvPr/>
        </p:nvSpPr>
        <p:spPr bwMode="auto">
          <a:xfrm>
            <a:off x="6838181" y="2280320"/>
            <a:ext cx="1438275" cy="1219200"/>
          </a:xfrm>
          <a:custGeom>
            <a:avLst/>
            <a:gdLst>
              <a:gd name="T0" fmla="*/ 1438275 w 1438275"/>
              <a:gd name="T1" fmla="*/ 0 h 1218622"/>
              <a:gd name="T2" fmla="*/ 1095375 w 1438275"/>
              <a:gd name="T3" fmla="*/ 1232446 h 1218622"/>
              <a:gd name="T4" fmla="*/ 0 w 1438275"/>
              <a:gd name="T5" fmla="*/ 743379 h 1218622"/>
              <a:gd name="T6" fmla="*/ 0 60000 65536"/>
              <a:gd name="T7" fmla="*/ 0 60000 65536"/>
              <a:gd name="T8" fmla="*/ 0 60000 65536"/>
              <a:gd name="T9" fmla="*/ 0 w 1438275"/>
              <a:gd name="T10" fmla="*/ 0 h 1218622"/>
              <a:gd name="T11" fmla="*/ 1438275 w 1438275"/>
              <a:gd name="T12" fmla="*/ 1218622 h 1218622"/>
            </a:gdLst>
            <a:ahLst/>
            <a:cxnLst>
              <a:cxn ang="T6">
                <a:pos x="T0" y="T1"/>
              </a:cxn>
              <a:cxn ang="T7">
                <a:pos x="T2" y="T3"/>
              </a:cxn>
              <a:cxn ang="T8">
                <a:pos x="T4" y="T5"/>
              </a:cxn>
            </a:cxnLst>
            <a:rect l="T9" t="T10" r="T11" b="T12"/>
            <a:pathLst>
              <a:path w="1438275" h="1218622">
                <a:moveTo>
                  <a:pt x="1438275" y="0"/>
                </a:moveTo>
                <a:cubicBezTo>
                  <a:pt x="1386681" y="539750"/>
                  <a:pt x="1335087" y="1079500"/>
                  <a:pt x="1095375" y="1200150"/>
                </a:cubicBezTo>
                <a:cubicBezTo>
                  <a:pt x="855663" y="1320800"/>
                  <a:pt x="182562" y="814387"/>
                  <a:pt x="0" y="723900"/>
                </a:cubicBezTo>
              </a:path>
            </a:pathLst>
          </a:custGeom>
          <a:noFill/>
          <a:ln w="9525" cap="flat" cmpd="sng" algn="ctr">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TextBox 56"/>
          <p:cNvSpPr txBox="1">
            <a:spLocks noChangeArrowheads="1"/>
          </p:cNvSpPr>
          <p:nvPr/>
        </p:nvSpPr>
        <p:spPr bwMode="auto">
          <a:xfrm>
            <a:off x="174032" y="5022250"/>
            <a:ext cx="840082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i="1">
                <a:solidFill>
                  <a:schemeClr val="tx1"/>
                </a:solidFill>
                <a:latin typeface="חרמון" charset="0"/>
                <a:ea typeface="חרמון" charset="0"/>
                <a:cs typeface="חרמון" charset="0"/>
              </a:defRPr>
            </a:lvl1pPr>
            <a:lvl2pPr marL="742950" indent="-285750" eaLnBrk="0" hangingPunct="0">
              <a:defRPr sz="2400" b="1" i="1">
                <a:solidFill>
                  <a:schemeClr val="tx1"/>
                </a:solidFill>
                <a:latin typeface="חרמון" charset="0"/>
                <a:ea typeface="חרמון" charset="0"/>
                <a:cs typeface="חרמון" charset="0"/>
              </a:defRPr>
            </a:lvl2pPr>
            <a:lvl3pPr marL="1143000" indent="-228600" eaLnBrk="0" hangingPunct="0">
              <a:defRPr sz="2400" b="1" i="1">
                <a:solidFill>
                  <a:schemeClr val="tx1"/>
                </a:solidFill>
                <a:latin typeface="חרמון" charset="0"/>
                <a:ea typeface="חרמון" charset="0"/>
                <a:cs typeface="חרמון" charset="0"/>
              </a:defRPr>
            </a:lvl3pPr>
            <a:lvl4pPr marL="1600200" indent="-228600" eaLnBrk="0" hangingPunct="0">
              <a:defRPr sz="2400" b="1" i="1">
                <a:solidFill>
                  <a:schemeClr val="tx1"/>
                </a:solidFill>
                <a:latin typeface="חרמון" charset="0"/>
                <a:ea typeface="חרמון" charset="0"/>
                <a:cs typeface="חרמון" charset="0"/>
              </a:defRPr>
            </a:lvl4pPr>
            <a:lvl5pPr marL="2057400" indent="-228600" eaLnBrk="0" hangingPunct="0">
              <a:defRPr sz="2400" b="1" i="1">
                <a:solidFill>
                  <a:schemeClr val="tx1"/>
                </a:solidFill>
                <a:latin typeface="חרמון" charset="0"/>
                <a:ea typeface="חרמון" charset="0"/>
                <a:cs typeface="חרמון" charset="0"/>
              </a:defRPr>
            </a:lvl5pPr>
            <a:lvl6pPr marL="2514600" indent="-228600" eaLnBrk="0" fontAlgn="base" hangingPunct="0">
              <a:spcBef>
                <a:spcPct val="0"/>
              </a:spcBef>
              <a:spcAft>
                <a:spcPct val="0"/>
              </a:spcAft>
              <a:defRPr sz="2400" b="1" i="1">
                <a:solidFill>
                  <a:schemeClr val="tx1"/>
                </a:solidFill>
                <a:latin typeface="חרמון" charset="0"/>
                <a:ea typeface="חרמון" charset="0"/>
                <a:cs typeface="חרמון" charset="0"/>
              </a:defRPr>
            </a:lvl6pPr>
            <a:lvl7pPr marL="2971800" indent="-228600" eaLnBrk="0" fontAlgn="base" hangingPunct="0">
              <a:spcBef>
                <a:spcPct val="0"/>
              </a:spcBef>
              <a:spcAft>
                <a:spcPct val="0"/>
              </a:spcAft>
              <a:defRPr sz="2400" b="1" i="1">
                <a:solidFill>
                  <a:schemeClr val="tx1"/>
                </a:solidFill>
                <a:latin typeface="חרמון" charset="0"/>
                <a:ea typeface="חרמון" charset="0"/>
                <a:cs typeface="חרמון" charset="0"/>
              </a:defRPr>
            </a:lvl7pPr>
            <a:lvl8pPr marL="3429000" indent="-228600" eaLnBrk="0" fontAlgn="base" hangingPunct="0">
              <a:spcBef>
                <a:spcPct val="0"/>
              </a:spcBef>
              <a:spcAft>
                <a:spcPct val="0"/>
              </a:spcAft>
              <a:defRPr sz="2400" b="1" i="1">
                <a:solidFill>
                  <a:schemeClr val="tx1"/>
                </a:solidFill>
                <a:latin typeface="חרמון" charset="0"/>
                <a:ea typeface="חרמון" charset="0"/>
                <a:cs typeface="חרמון" charset="0"/>
              </a:defRPr>
            </a:lvl8pPr>
            <a:lvl9pPr marL="3886200" indent="-228600" eaLnBrk="0" fontAlgn="base" hangingPunct="0">
              <a:spcBef>
                <a:spcPct val="0"/>
              </a:spcBef>
              <a:spcAft>
                <a:spcPct val="0"/>
              </a:spcAft>
              <a:defRPr sz="2400" b="1" i="1">
                <a:solidFill>
                  <a:schemeClr val="tx1"/>
                </a:solidFill>
                <a:latin typeface="חרמון" charset="0"/>
                <a:ea typeface="חרמון" charset="0"/>
                <a:cs typeface="חרמון" charset="0"/>
              </a:defRPr>
            </a:lvl9pPr>
          </a:lstStyle>
          <a:p>
            <a:pPr eaLnBrk="1" hangingPunct="1"/>
            <a:r>
              <a:rPr lang="en-US" altLang="en-US" sz="2000" u="sng" dirty="0"/>
              <a:t>Built-in Sensors</a:t>
            </a:r>
          </a:p>
          <a:p>
            <a:pPr eaLnBrk="1" hangingPunct="1"/>
            <a:r>
              <a:rPr lang="en-US" altLang="en-US" sz="1800" b="0" i="0" dirty="0"/>
              <a:t>Air Pressure, Ambient Temperature, Current, Distance, GPS, Light, Microphone, </a:t>
            </a:r>
            <a:r>
              <a:rPr lang="en-US" altLang="en-US" sz="1800" b="0" i="0" dirty="0" smtClean="0"/>
              <a:t/>
            </a:r>
            <a:br>
              <a:rPr lang="en-US" altLang="en-US" sz="1800" b="0" i="0" dirty="0" smtClean="0"/>
            </a:br>
            <a:r>
              <a:rPr lang="en-US" altLang="en-US" sz="1800" b="0" i="0" dirty="0" smtClean="0"/>
              <a:t>pH</a:t>
            </a:r>
            <a:r>
              <a:rPr lang="en-US" altLang="en-US" sz="1800" b="0" i="0" dirty="0"/>
              <a:t>, </a:t>
            </a:r>
            <a:r>
              <a:rPr lang="en-US" altLang="en-US" sz="1800" b="0" i="0" dirty="0" smtClean="0"/>
              <a:t>Relative </a:t>
            </a:r>
            <a:r>
              <a:rPr lang="en-US" altLang="en-US" sz="1800" b="0" i="0" dirty="0"/>
              <a:t>Humidity, Sound Level, Temperature, Voltage, Universal Input</a:t>
            </a:r>
          </a:p>
          <a:p>
            <a:pPr eaLnBrk="1" hangingPunct="1"/>
            <a:endParaRPr lang="en-US" altLang="en-US" sz="1400" b="0" i="0" dirty="0"/>
          </a:p>
        </p:txBody>
      </p:sp>
    </p:spTree>
    <p:extLst>
      <p:ext uri="{BB962C8B-B14F-4D97-AF65-F5344CB8AC3E}">
        <p14:creationId xmlns:p14="http://schemas.microsoft.com/office/powerpoint/2010/main" val="3935173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000"/>
                                        <p:tgtEl>
                                          <p:spTgt spid="35"/>
                                        </p:tgtEl>
                                      </p:cBhvr>
                                    </p:animEffect>
                                  </p:childTnLst>
                                </p:cTn>
                              </p:par>
                              <p:par>
                                <p:cTn id="12" presetID="10" presetClass="entr" presetSubtype="0"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childTnLst>
                                </p:cTn>
                              </p:par>
                              <p:par>
                                <p:cTn id="15" presetID="10"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childTnLst>
                                </p:cTn>
                              </p:par>
                              <p:par>
                                <p:cTn id="21" presetID="10"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childTnLst>
                                </p:cTn>
                              </p:par>
                              <p:par>
                                <p:cTn id="24" presetID="10" presetClass="entr" presetSubtype="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childTnLst>
                                </p:cTn>
                              </p:par>
                              <p:par>
                                <p:cTn id="27" presetID="10"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childTnLst>
                                </p:cTn>
                              </p:par>
                              <p:par>
                                <p:cTn id="30" presetID="10"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1000"/>
                                        <p:tgtEl>
                                          <p:spTgt spid="5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1000"/>
                                        <p:tgtEl>
                                          <p:spTgt spid="5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childTnLst>
                                </p:cTn>
                              </p:par>
                            </p:childTnLst>
                          </p:cTn>
                        </p:par>
                        <p:par>
                          <p:cTn id="57" fill="hold">
                            <p:stCondLst>
                              <p:cond delay="2500"/>
                            </p:stCondLst>
                            <p:childTnLst>
                              <p:par>
                                <p:cTn id="58" presetID="10" presetClass="entr" presetSubtype="0" fill="hold" nodeType="afterEffect">
                                  <p:stCondLst>
                                    <p:cond delay="5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childTnLst>
                                </p:cTn>
                              </p:par>
                              <p:par>
                                <p:cTn id="61" presetID="10" presetClass="entr" presetSubtype="0" fill="hold"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0"/>
                                        <p:tgtEl>
                                          <p:spTgt spid="42"/>
                                        </p:tgtEl>
                                      </p:cBhvr>
                                    </p:animEffect>
                                  </p:childTnLst>
                                </p:cTn>
                              </p:par>
                              <p:par>
                                <p:cTn id="64" presetID="10" presetClass="entr" presetSubtype="0" fill="hold"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1000"/>
                                        <p:tgtEl>
                                          <p:spTgt spid="5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2"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993851"/>
            <a:ext cx="7920000" cy="52434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3600" dirty="0" smtClean="0">
                <a:effectLst>
                  <a:outerShdw blurRad="38100" dist="38100" dir="2700000" algn="tl">
                    <a:srgbClr val="000000">
                      <a:alpha val="43137"/>
                    </a:srgbClr>
                  </a:outerShdw>
                </a:effectLst>
              </a:rPr>
              <a:t>Gen</a:t>
            </a:r>
            <a:r>
              <a:rPr lang="en-US" sz="3600" dirty="0" smtClean="0"/>
              <a:t>eral </a:t>
            </a:r>
            <a:r>
              <a:rPr lang="en-US" sz="3600" dirty="0" smtClean="0">
                <a:effectLst>
                  <a:outerShdw blurRad="38100" dist="38100" dir="2700000" algn="tl">
                    <a:srgbClr val="000000">
                      <a:alpha val="43137"/>
                    </a:srgbClr>
                  </a:outerShdw>
                </a:effectLst>
              </a:rPr>
              <a:t>Sci</a:t>
            </a:r>
            <a:r>
              <a:rPr lang="en-US" sz="3600" dirty="0" smtClean="0"/>
              <a:t>ence Labdisc</a:t>
            </a:r>
            <a:endParaRPr lang="en-US" sz="3600" dirty="0"/>
          </a:p>
        </p:txBody>
      </p:sp>
    </p:spTree>
    <p:extLst>
      <p:ext uri="{BB962C8B-B14F-4D97-AF65-F5344CB8AC3E}">
        <p14:creationId xmlns:p14="http://schemas.microsoft.com/office/powerpoint/2010/main" val="517960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784"/>
          <a:stretch/>
        </p:blipFill>
        <p:spPr bwMode="auto">
          <a:xfrm>
            <a:off x="617272" y="1052736"/>
            <a:ext cx="7920000" cy="52632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3600" dirty="0" smtClean="0">
                <a:effectLst>
                  <a:outerShdw blurRad="38100" dist="38100" dir="2700000" algn="tl">
                    <a:srgbClr val="000000">
                      <a:alpha val="43137"/>
                    </a:srgbClr>
                  </a:outerShdw>
                </a:effectLst>
              </a:rPr>
              <a:t>Gen</a:t>
            </a:r>
            <a:r>
              <a:rPr lang="en-US" sz="3600" dirty="0" smtClean="0"/>
              <a:t>eral </a:t>
            </a:r>
            <a:r>
              <a:rPr lang="en-US" sz="3600" dirty="0" smtClean="0">
                <a:effectLst>
                  <a:outerShdw blurRad="38100" dist="38100" dir="2700000" algn="tl">
                    <a:srgbClr val="000000">
                      <a:alpha val="43137"/>
                    </a:srgbClr>
                  </a:outerShdw>
                </a:effectLst>
              </a:rPr>
              <a:t>Sci</a:t>
            </a:r>
            <a:r>
              <a:rPr lang="en-US" sz="3600" dirty="0" smtClean="0"/>
              <a:t>ence Labdisc</a:t>
            </a:r>
            <a:endParaRPr lang="en-US" sz="3600" dirty="0"/>
          </a:p>
        </p:txBody>
      </p:sp>
    </p:spTree>
    <p:extLst>
      <p:ext uri="{BB962C8B-B14F-4D97-AF65-F5344CB8AC3E}">
        <p14:creationId xmlns:p14="http://schemas.microsoft.com/office/powerpoint/2010/main" val="2885703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801" y="1117283"/>
            <a:ext cx="7920000" cy="47220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3600" dirty="0" smtClean="0">
                <a:effectLst>
                  <a:outerShdw blurRad="38100" dist="38100" dir="2700000" algn="tl">
                    <a:srgbClr val="000000">
                      <a:alpha val="43137"/>
                    </a:srgbClr>
                  </a:outerShdw>
                </a:effectLst>
              </a:rPr>
              <a:t>Gen</a:t>
            </a:r>
            <a:r>
              <a:rPr lang="en-US" sz="3600" dirty="0" smtClean="0"/>
              <a:t>eral </a:t>
            </a:r>
            <a:r>
              <a:rPr lang="en-US" sz="3600" dirty="0" smtClean="0">
                <a:effectLst>
                  <a:outerShdw blurRad="38100" dist="38100" dir="2700000" algn="tl">
                    <a:srgbClr val="000000">
                      <a:alpha val="43137"/>
                    </a:srgbClr>
                  </a:outerShdw>
                </a:effectLst>
              </a:rPr>
              <a:t>Sci</a:t>
            </a:r>
            <a:r>
              <a:rPr lang="en-US" sz="3600" dirty="0" smtClean="0"/>
              <a:t>ence Labdisc</a:t>
            </a:r>
            <a:endParaRPr lang="en-US" sz="3600" dirty="0"/>
          </a:p>
        </p:txBody>
      </p:sp>
    </p:spTree>
    <p:extLst>
      <p:ext uri="{BB962C8B-B14F-4D97-AF65-F5344CB8AC3E}">
        <p14:creationId xmlns:p14="http://schemas.microsoft.com/office/powerpoint/2010/main" val="3243046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124744"/>
            <a:ext cx="7920000" cy="47985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sz="3600" dirty="0" smtClean="0">
                <a:effectLst>
                  <a:outerShdw blurRad="38100" dist="38100" dir="2700000" algn="tl">
                    <a:srgbClr val="000000">
                      <a:alpha val="43137"/>
                    </a:srgbClr>
                  </a:outerShdw>
                </a:effectLst>
              </a:rPr>
              <a:t>Gen</a:t>
            </a:r>
            <a:r>
              <a:rPr lang="en-US" sz="3600" dirty="0" smtClean="0"/>
              <a:t>eral </a:t>
            </a:r>
            <a:r>
              <a:rPr lang="en-US" sz="3600" dirty="0" smtClean="0">
                <a:effectLst>
                  <a:outerShdw blurRad="38100" dist="38100" dir="2700000" algn="tl">
                    <a:srgbClr val="000000">
                      <a:alpha val="43137"/>
                    </a:srgbClr>
                  </a:outerShdw>
                </a:effectLst>
              </a:rPr>
              <a:t>Sci</a:t>
            </a:r>
            <a:r>
              <a:rPr lang="en-US" sz="3600" dirty="0" smtClean="0"/>
              <a:t>ence Labdisc</a:t>
            </a:r>
            <a:endParaRPr lang="en-US" sz="3600" dirty="0"/>
          </a:p>
        </p:txBody>
      </p:sp>
    </p:spTree>
    <p:extLst>
      <p:ext uri="{BB962C8B-B14F-4D97-AF65-F5344CB8AC3E}">
        <p14:creationId xmlns:p14="http://schemas.microsoft.com/office/powerpoint/2010/main" val="3932675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Jen\Dropbox\Work\GS\Images\Labdisc-blue.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9148" y="818145"/>
            <a:ext cx="3772881" cy="365891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Control Keys</a:t>
            </a:r>
          </a:p>
        </p:txBody>
      </p:sp>
      <p:pic>
        <p:nvPicPr>
          <p:cNvPr id="9219"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5136" r="50000"/>
          <a:stretch/>
        </p:blipFill>
        <p:spPr bwMode="auto">
          <a:xfrm>
            <a:off x="1898859" y="4477055"/>
            <a:ext cx="1359030" cy="96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1782"/>
          <a:stretch/>
        </p:blipFill>
        <p:spPr bwMode="auto">
          <a:xfrm>
            <a:off x="3294947" y="4441051"/>
            <a:ext cx="1834456" cy="96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8224" r="57281"/>
          <a:stretch/>
        </p:blipFill>
        <p:spPr bwMode="auto">
          <a:xfrm>
            <a:off x="5416308" y="4477055"/>
            <a:ext cx="892530" cy="887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מחבר חץ ישר 2"/>
          <p:cNvCxnSpPr/>
          <p:nvPr/>
        </p:nvCxnSpPr>
        <p:spPr bwMode="auto">
          <a:xfrm>
            <a:off x="4940033" y="3573016"/>
            <a:ext cx="640079" cy="1008112"/>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מחבר חץ ישר 11"/>
          <p:cNvCxnSpPr/>
          <p:nvPr/>
        </p:nvCxnSpPr>
        <p:spPr bwMode="auto">
          <a:xfrm>
            <a:off x="3923928" y="3504513"/>
            <a:ext cx="219445" cy="1063666"/>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מחבר חץ ישר 14"/>
          <p:cNvCxnSpPr/>
          <p:nvPr/>
        </p:nvCxnSpPr>
        <p:spPr bwMode="auto">
          <a:xfrm flipH="1">
            <a:off x="2709148" y="2960666"/>
            <a:ext cx="648814" cy="1692470"/>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מלבן 9"/>
          <p:cNvSpPr/>
          <p:nvPr/>
        </p:nvSpPr>
        <p:spPr>
          <a:xfrm>
            <a:off x="3161374" y="5478323"/>
            <a:ext cx="1963999" cy="830997"/>
          </a:xfrm>
          <a:prstGeom prst="rect">
            <a:avLst/>
          </a:prstGeom>
        </p:spPr>
        <p:txBody>
          <a:bodyPr wrap="none">
            <a:spAutoFit/>
          </a:bodyPr>
          <a:lstStyle/>
          <a:p>
            <a:pPr algn="ctr"/>
            <a:r>
              <a:rPr lang="en-US" dirty="0" smtClean="0"/>
              <a:t>On/Off</a:t>
            </a:r>
            <a:br>
              <a:rPr lang="en-US" dirty="0" smtClean="0"/>
            </a:br>
            <a:r>
              <a:rPr lang="en-US" dirty="0" smtClean="0"/>
              <a:t>and Esc key</a:t>
            </a:r>
            <a:endParaRPr lang="en-US" dirty="0"/>
          </a:p>
        </p:txBody>
      </p:sp>
      <p:sp>
        <p:nvSpPr>
          <p:cNvPr id="18" name="מלבן 17"/>
          <p:cNvSpPr/>
          <p:nvPr/>
        </p:nvSpPr>
        <p:spPr>
          <a:xfrm>
            <a:off x="1898859" y="5423338"/>
            <a:ext cx="1176925" cy="830997"/>
          </a:xfrm>
          <a:prstGeom prst="rect">
            <a:avLst/>
          </a:prstGeom>
        </p:spPr>
        <p:txBody>
          <a:bodyPr wrap="none">
            <a:spAutoFit/>
          </a:bodyPr>
          <a:lstStyle/>
          <a:p>
            <a:pPr algn="ctr"/>
            <a:r>
              <a:rPr lang="en-US" dirty="0" smtClean="0"/>
              <a:t>Select </a:t>
            </a:r>
            <a:br>
              <a:rPr lang="en-US" dirty="0" smtClean="0"/>
            </a:br>
            <a:r>
              <a:rPr lang="en-US" dirty="0" smtClean="0"/>
              <a:t>key</a:t>
            </a:r>
            <a:endParaRPr lang="en-US" dirty="0"/>
          </a:p>
        </p:txBody>
      </p:sp>
      <p:sp>
        <p:nvSpPr>
          <p:cNvPr id="11" name="מלבן 10"/>
          <p:cNvSpPr/>
          <p:nvPr/>
        </p:nvSpPr>
        <p:spPr>
          <a:xfrm>
            <a:off x="5242321" y="5435932"/>
            <a:ext cx="1124026" cy="830997"/>
          </a:xfrm>
          <a:prstGeom prst="rect">
            <a:avLst/>
          </a:prstGeom>
        </p:spPr>
        <p:txBody>
          <a:bodyPr wrap="none">
            <a:spAutoFit/>
          </a:bodyPr>
          <a:lstStyle/>
          <a:p>
            <a:pPr algn="ctr"/>
            <a:r>
              <a:rPr lang="en-US" dirty="0" smtClean="0"/>
              <a:t>Scroll </a:t>
            </a:r>
            <a:br>
              <a:rPr lang="en-US" dirty="0" smtClean="0"/>
            </a:br>
            <a:r>
              <a:rPr lang="en-US" dirty="0" smtClean="0"/>
              <a:t>key</a:t>
            </a:r>
            <a:endParaRPr lang="en-US" dirty="0"/>
          </a:p>
        </p:txBody>
      </p:sp>
    </p:spTree>
    <p:custDataLst>
      <p:tags r:id="rId1"/>
    </p:custDataLst>
    <p:extLst>
      <p:ext uri="{BB962C8B-B14F-4D97-AF65-F5344CB8AC3E}">
        <p14:creationId xmlns:p14="http://schemas.microsoft.com/office/powerpoint/2010/main" val="26610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755576" y="1196752"/>
            <a:ext cx="7344816" cy="5201424"/>
          </a:xfrm>
          <a:prstGeom prst="rect">
            <a:avLst/>
          </a:prstGeom>
        </p:spPr>
        <p:txBody>
          <a:bodyPr wrap="square">
            <a:spAutoFit/>
          </a:bodyPr>
          <a:lstStyle/>
          <a:p>
            <a:pPr marL="342900" indent="-342900">
              <a:spcAft>
                <a:spcPts val="600"/>
              </a:spcAft>
              <a:buFont typeface="Arial" panose="020B0604020202020204" pitchFamily="34" charset="0"/>
              <a:buChar char="•"/>
            </a:pPr>
            <a:r>
              <a:rPr lang="en-US" dirty="0" smtClean="0"/>
              <a:t>Getting </a:t>
            </a:r>
            <a:r>
              <a:rPr lang="en-US" dirty="0"/>
              <a:t>to </a:t>
            </a:r>
            <a:r>
              <a:rPr lang="en-US" dirty="0" smtClean="0"/>
              <a:t>know the Labdisc: </a:t>
            </a:r>
            <a:endParaRPr lang="en-US" dirty="0"/>
          </a:p>
          <a:p>
            <a:pPr>
              <a:spcAft>
                <a:spcPts val="600"/>
              </a:spcAft>
            </a:pPr>
            <a:r>
              <a:rPr lang="en-US" dirty="0" smtClean="0"/>
              <a:t>	- Internal sensors</a:t>
            </a:r>
            <a:br>
              <a:rPr lang="en-US" dirty="0" smtClean="0"/>
            </a:br>
            <a:r>
              <a:rPr lang="en-US" dirty="0" smtClean="0"/>
              <a:t>	- External sensors</a:t>
            </a:r>
            <a:br>
              <a:rPr lang="en-US" dirty="0" smtClean="0"/>
            </a:br>
            <a:r>
              <a:rPr lang="en-US" dirty="0" smtClean="0"/>
              <a:t>	- Buttons </a:t>
            </a:r>
            <a:r>
              <a:rPr lang="en-US" dirty="0"/>
              <a:t>and sensors</a:t>
            </a:r>
          </a:p>
          <a:p>
            <a:pPr marL="342900" indent="-342900">
              <a:spcAft>
                <a:spcPts val="600"/>
              </a:spcAft>
              <a:buFont typeface="Arial" panose="020B0604020202020204" pitchFamily="34" charset="0"/>
              <a:buChar char="•"/>
            </a:pPr>
            <a:r>
              <a:rPr lang="en-US" dirty="0" smtClean="0"/>
              <a:t>Getting </a:t>
            </a:r>
            <a:r>
              <a:rPr lang="en-US" dirty="0"/>
              <a:t>to know the GlobiLab software</a:t>
            </a:r>
            <a:br>
              <a:rPr lang="en-US" dirty="0"/>
            </a:br>
            <a:r>
              <a:rPr lang="en-US" dirty="0"/>
              <a:t>	- Android</a:t>
            </a:r>
            <a:br>
              <a:rPr lang="en-US" dirty="0"/>
            </a:br>
            <a:r>
              <a:rPr lang="en-US" dirty="0"/>
              <a:t>	- Windows</a:t>
            </a:r>
          </a:p>
          <a:p>
            <a:pPr marL="342900" indent="-342900">
              <a:spcAft>
                <a:spcPts val="600"/>
              </a:spcAft>
              <a:buFont typeface="Arial" panose="020B0604020202020204" pitchFamily="34" charset="0"/>
              <a:buChar char="•"/>
            </a:pPr>
            <a:r>
              <a:rPr lang="en-US" dirty="0"/>
              <a:t>Processing </a:t>
            </a:r>
            <a:r>
              <a:rPr lang="en-US" dirty="0" smtClean="0"/>
              <a:t>Data on the GlobiLab</a:t>
            </a:r>
            <a:endParaRPr lang="en-US" dirty="0"/>
          </a:p>
          <a:p>
            <a:pPr marL="342900" indent="-342900">
              <a:spcAft>
                <a:spcPts val="600"/>
              </a:spcAft>
              <a:buFont typeface="Arial" panose="020B0604020202020204" pitchFamily="34" charset="0"/>
              <a:buChar char="•"/>
            </a:pPr>
            <a:r>
              <a:rPr lang="en-US" dirty="0"/>
              <a:t>Experiments:</a:t>
            </a:r>
            <a:br>
              <a:rPr lang="en-US" dirty="0"/>
            </a:br>
            <a:r>
              <a:rPr lang="en-US" dirty="0"/>
              <a:t>	- Boyle’s Law of Gases (</a:t>
            </a:r>
            <a:r>
              <a:rPr lang="en-US" b="0" dirty="0"/>
              <a:t>Chemistry</a:t>
            </a:r>
            <a:r>
              <a:rPr lang="en-US" dirty="0"/>
              <a:t>) 	</a:t>
            </a:r>
            <a:br>
              <a:rPr lang="en-US" dirty="0"/>
            </a:br>
            <a:r>
              <a:rPr lang="en-US" dirty="0"/>
              <a:t>	- Free Fall (</a:t>
            </a:r>
            <a:r>
              <a:rPr lang="en-US" b="0" dirty="0"/>
              <a:t>Physics</a:t>
            </a:r>
            <a:r>
              <a:rPr lang="en-US" dirty="0"/>
              <a:t>)</a:t>
            </a:r>
            <a:br>
              <a:rPr lang="en-US" dirty="0"/>
            </a:br>
            <a:r>
              <a:rPr lang="en-US" dirty="0"/>
              <a:t>	- Sweat Production </a:t>
            </a:r>
            <a:r>
              <a:rPr lang="en-US" b="0" dirty="0"/>
              <a:t>(Biology</a:t>
            </a:r>
            <a:r>
              <a:rPr lang="en-US" b="0" dirty="0" smtClean="0"/>
              <a:t>)</a:t>
            </a:r>
            <a:r>
              <a:rPr lang="en-US" dirty="0"/>
              <a:t/>
            </a:r>
            <a:br>
              <a:rPr lang="en-US" dirty="0"/>
            </a:br>
            <a:endParaRPr lang="en-US" dirty="0"/>
          </a:p>
        </p:txBody>
      </p:sp>
      <p:sp>
        <p:nvSpPr>
          <p:cNvPr id="3"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Goals</a:t>
            </a:r>
            <a:endParaRPr lang="en-US" dirty="0"/>
          </a:p>
        </p:txBody>
      </p:sp>
    </p:spTree>
    <p:custDataLst>
      <p:tags r:id="rId1"/>
    </p:custDataLst>
    <p:extLst>
      <p:ext uri="{BB962C8B-B14F-4D97-AF65-F5344CB8AC3E}">
        <p14:creationId xmlns:p14="http://schemas.microsoft.com/office/powerpoint/2010/main" val="501555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Control Keys</a:t>
            </a:r>
          </a:p>
        </p:txBody>
      </p:sp>
      <p:pic>
        <p:nvPicPr>
          <p:cNvPr id="7" name="Picture 2"/>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r="68971" b="68366"/>
          <a:stretch/>
        </p:blipFill>
        <p:spPr bwMode="auto">
          <a:xfrm>
            <a:off x="2915816" y="1298154"/>
            <a:ext cx="3096344" cy="1194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75856" y="2454727"/>
            <a:ext cx="720080" cy="707886"/>
          </a:xfrm>
          <a:prstGeom prst="rect">
            <a:avLst/>
          </a:prstGeom>
          <a:noFill/>
        </p:spPr>
        <p:txBody>
          <a:bodyPr wrap="square" rtlCol="0">
            <a:spAutoFit/>
          </a:bodyPr>
          <a:lstStyle/>
          <a:p>
            <a:r>
              <a:rPr lang="en-US" sz="4000" dirty="0" smtClean="0"/>
              <a:t>3</a:t>
            </a:r>
            <a:endParaRPr lang="en-US" sz="4000" dirty="0"/>
          </a:p>
        </p:txBody>
      </p:sp>
      <p:sp>
        <p:nvSpPr>
          <p:cNvPr id="13" name="TextBox 12"/>
          <p:cNvSpPr txBox="1"/>
          <p:nvPr/>
        </p:nvSpPr>
        <p:spPr>
          <a:xfrm>
            <a:off x="4211960" y="2454727"/>
            <a:ext cx="720080" cy="707886"/>
          </a:xfrm>
          <a:prstGeom prst="rect">
            <a:avLst/>
          </a:prstGeom>
          <a:noFill/>
        </p:spPr>
        <p:txBody>
          <a:bodyPr wrap="square" rtlCol="0">
            <a:spAutoFit/>
          </a:bodyPr>
          <a:lstStyle/>
          <a:p>
            <a:r>
              <a:rPr lang="en-US" sz="4000" dirty="0" smtClean="0"/>
              <a:t>6</a:t>
            </a:r>
            <a:endParaRPr lang="en-US" sz="4000" dirty="0"/>
          </a:p>
        </p:txBody>
      </p:sp>
      <p:sp>
        <p:nvSpPr>
          <p:cNvPr id="14" name="TextBox 13"/>
          <p:cNvSpPr txBox="1"/>
          <p:nvPr/>
        </p:nvSpPr>
        <p:spPr>
          <a:xfrm>
            <a:off x="5076056" y="2454727"/>
            <a:ext cx="720080" cy="707886"/>
          </a:xfrm>
          <a:prstGeom prst="rect">
            <a:avLst/>
          </a:prstGeom>
          <a:noFill/>
        </p:spPr>
        <p:txBody>
          <a:bodyPr wrap="square" rtlCol="0">
            <a:spAutoFit/>
          </a:bodyPr>
          <a:lstStyle/>
          <a:p>
            <a:r>
              <a:rPr lang="en-US" sz="4000" dirty="0"/>
              <a:t>1</a:t>
            </a:r>
          </a:p>
        </p:txBody>
      </p:sp>
      <p:pic>
        <p:nvPicPr>
          <p:cNvPr id="6147" name="Picture 3" descr="C:\Users\Jen\Dropbox\Work\GS\Images\Screen Shots\Labdisc\English\20150402 11.13.4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418" y="3237977"/>
            <a:ext cx="4320000" cy="22610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8" name="Picture 4" descr="C:\Users\Jen\Dropbox\Work\GS\Images\Screen Shots\Labdisc\English\20150402 11.13.5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7704" y="3562094"/>
            <a:ext cx="4320000" cy="22633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6" name="Picture 2" descr="C:\Users\Jen\Dropbox\Work\GS\Images\Screen Shots\Labdisc\English\20150402 11.13.5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9872" y="3789040"/>
            <a:ext cx="4320000" cy="23654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94578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Control Keys</a:t>
            </a:r>
          </a:p>
        </p:txBody>
      </p:sp>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996952"/>
            <a:ext cx="6849231"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6"/>
          <p:cNvSpPr/>
          <p:nvPr/>
        </p:nvSpPr>
        <p:spPr bwMode="auto">
          <a:xfrm>
            <a:off x="3707904" y="2996952"/>
            <a:ext cx="4184934" cy="259228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2" name="TextBox 1"/>
          <p:cNvSpPr txBox="1"/>
          <p:nvPr/>
        </p:nvSpPr>
        <p:spPr>
          <a:xfrm>
            <a:off x="1043608" y="4853191"/>
            <a:ext cx="2479400" cy="461665"/>
          </a:xfrm>
          <a:prstGeom prst="rect">
            <a:avLst/>
          </a:prstGeom>
          <a:solidFill>
            <a:schemeClr val="accent3"/>
          </a:solidFill>
        </p:spPr>
        <p:txBody>
          <a:bodyPr wrap="square" rtlCol="0">
            <a:spAutoFit/>
          </a:bodyPr>
          <a:lstStyle>
            <a:defPPr>
              <a:defRPr lang="en-US"/>
            </a:defPPr>
            <a:lvl1pPr algn="ctr">
              <a:defRPr>
                <a:solidFill>
                  <a:schemeClr val="accent1">
                    <a:lumMod val="50000"/>
                  </a:schemeClr>
                </a:solidFill>
              </a:defRPr>
            </a:lvl1pPr>
          </a:lstStyle>
          <a:p>
            <a:r>
              <a:rPr lang="en-US" dirty="0"/>
              <a:t>Information</a:t>
            </a:r>
          </a:p>
        </p:txBody>
      </p:sp>
      <p:grpSp>
        <p:nvGrpSpPr>
          <p:cNvPr id="5" name="קבוצה 4"/>
          <p:cNvGrpSpPr/>
          <p:nvPr/>
        </p:nvGrpSpPr>
        <p:grpSpPr>
          <a:xfrm>
            <a:off x="2265644" y="1229691"/>
            <a:ext cx="4497423" cy="1087251"/>
            <a:chOff x="2265644" y="1229691"/>
            <a:chExt cx="4497423" cy="1087251"/>
          </a:xfrm>
        </p:grpSpPr>
        <p:sp>
          <p:nvSpPr>
            <p:cNvPr id="16" name="מלבן 15"/>
            <p:cNvSpPr/>
            <p:nvPr/>
          </p:nvSpPr>
          <p:spPr>
            <a:xfrm>
              <a:off x="3297765" y="1916832"/>
              <a:ext cx="2533651" cy="400110"/>
            </a:xfrm>
            <a:prstGeom prst="rect">
              <a:avLst/>
            </a:prstGeom>
          </p:spPr>
          <p:txBody>
            <a:bodyPr wrap="square">
              <a:spAutoFit/>
            </a:bodyPr>
            <a:lstStyle/>
            <a:p>
              <a:pPr algn="ctr"/>
              <a:r>
                <a:rPr lang="en-US" sz="2000" dirty="0" smtClean="0"/>
                <a:t>On/Off and Esc</a:t>
              </a:r>
              <a:endParaRPr lang="en-US" sz="2000" dirty="0"/>
            </a:p>
          </p:txBody>
        </p:sp>
        <p:sp>
          <p:nvSpPr>
            <p:cNvPr id="17" name="מלבן 16"/>
            <p:cNvSpPr/>
            <p:nvPr/>
          </p:nvSpPr>
          <p:spPr>
            <a:xfrm>
              <a:off x="2265644" y="1341206"/>
              <a:ext cx="1010212" cy="400110"/>
            </a:xfrm>
            <a:prstGeom prst="rect">
              <a:avLst/>
            </a:prstGeom>
          </p:spPr>
          <p:txBody>
            <a:bodyPr wrap="none">
              <a:spAutoFit/>
            </a:bodyPr>
            <a:lstStyle/>
            <a:p>
              <a:pPr algn="ctr"/>
              <a:r>
                <a:rPr lang="en-US" sz="2000" dirty="0" smtClean="0"/>
                <a:t>Select </a:t>
              </a:r>
              <a:endParaRPr lang="en-US" sz="2000" dirty="0"/>
            </a:p>
          </p:txBody>
        </p:sp>
        <p:sp>
          <p:nvSpPr>
            <p:cNvPr id="18" name="מלבן 17"/>
            <p:cNvSpPr/>
            <p:nvPr/>
          </p:nvSpPr>
          <p:spPr>
            <a:xfrm>
              <a:off x="5796136" y="1307390"/>
              <a:ext cx="966931" cy="400110"/>
            </a:xfrm>
            <a:prstGeom prst="rect">
              <a:avLst/>
            </a:prstGeom>
          </p:spPr>
          <p:txBody>
            <a:bodyPr wrap="none">
              <a:spAutoFit/>
            </a:bodyPr>
            <a:lstStyle/>
            <a:p>
              <a:pPr algn="ctr"/>
              <a:r>
                <a:rPr lang="en-US" sz="2000" dirty="0" smtClean="0"/>
                <a:t>Scroll </a:t>
              </a:r>
              <a:endParaRPr lang="en-US" sz="2000" dirty="0"/>
            </a:p>
          </p:txBody>
        </p:sp>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97766" y="1229691"/>
              <a:ext cx="25336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170" name="Picture 2" descr="C:\Users\Jen\Dropbox\Work\GS\Images\Screen Shots\Labdisc\English\20150402 11.14.0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23008" y="3176194"/>
            <a:ext cx="4320000" cy="22338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83817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קבוצה 2"/>
          <p:cNvGrpSpPr/>
          <p:nvPr/>
        </p:nvGrpSpPr>
        <p:grpSpPr>
          <a:xfrm>
            <a:off x="1115616" y="2276871"/>
            <a:ext cx="6370616" cy="3960440"/>
            <a:chOff x="1115616" y="2276871"/>
            <a:chExt cx="6370616" cy="3960440"/>
          </a:xfrm>
        </p:grpSpPr>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2276871"/>
              <a:ext cx="6370616"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מלבן 1"/>
            <p:cNvSpPr/>
            <p:nvPr/>
          </p:nvSpPr>
          <p:spPr bwMode="auto">
            <a:xfrm>
              <a:off x="1835696" y="3490902"/>
              <a:ext cx="576064" cy="586170"/>
            </a:xfrm>
            <a:prstGeom prst="rect">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grpSp>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Control Keys</a:t>
            </a:r>
          </a:p>
        </p:txBody>
      </p:sp>
      <p:sp>
        <p:nvSpPr>
          <p:cNvPr id="7" name="מלבן 6"/>
          <p:cNvSpPr/>
          <p:nvPr/>
        </p:nvSpPr>
        <p:spPr bwMode="auto">
          <a:xfrm>
            <a:off x="3325276" y="2276871"/>
            <a:ext cx="4160956" cy="3960440"/>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7" name="TextBox 16"/>
          <p:cNvSpPr txBox="1"/>
          <p:nvPr/>
        </p:nvSpPr>
        <p:spPr>
          <a:xfrm>
            <a:off x="1187623" y="5145651"/>
            <a:ext cx="2303065" cy="830997"/>
          </a:xfrm>
          <a:prstGeom prst="rect">
            <a:avLst/>
          </a:prstGeom>
          <a:solidFill>
            <a:schemeClr val="accent3"/>
          </a:solidFill>
        </p:spPr>
        <p:txBody>
          <a:bodyPr wrap="square" rtlCol="0">
            <a:spAutoFit/>
          </a:bodyPr>
          <a:lstStyle/>
          <a:p>
            <a:pPr algn="ctr"/>
            <a:r>
              <a:rPr lang="en-US" dirty="0" smtClean="0">
                <a:solidFill>
                  <a:schemeClr val="accent1">
                    <a:lumMod val="50000"/>
                  </a:schemeClr>
                </a:solidFill>
              </a:rPr>
              <a:t>Setup</a:t>
            </a:r>
          </a:p>
          <a:p>
            <a:pPr algn="ctr"/>
            <a:endParaRPr lang="en-US" dirty="0">
              <a:solidFill>
                <a:schemeClr val="accent1">
                  <a:lumMod val="50000"/>
                </a:schemeClr>
              </a:solidFill>
            </a:endParaRPr>
          </a:p>
        </p:txBody>
      </p:sp>
      <p:grpSp>
        <p:nvGrpSpPr>
          <p:cNvPr id="18" name="קבוצה 17"/>
          <p:cNvGrpSpPr/>
          <p:nvPr/>
        </p:nvGrpSpPr>
        <p:grpSpPr>
          <a:xfrm>
            <a:off x="2265644" y="1229691"/>
            <a:ext cx="4497423" cy="1087251"/>
            <a:chOff x="2265644" y="1229691"/>
            <a:chExt cx="4497423" cy="1087251"/>
          </a:xfrm>
        </p:grpSpPr>
        <p:sp>
          <p:nvSpPr>
            <p:cNvPr id="19" name="מלבן 18"/>
            <p:cNvSpPr/>
            <p:nvPr/>
          </p:nvSpPr>
          <p:spPr>
            <a:xfrm>
              <a:off x="3297765" y="1916832"/>
              <a:ext cx="2533651" cy="400110"/>
            </a:xfrm>
            <a:prstGeom prst="rect">
              <a:avLst/>
            </a:prstGeom>
          </p:spPr>
          <p:txBody>
            <a:bodyPr wrap="square">
              <a:spAutoFit/>
            </a:bodyPr>
            <a:lstStyle/>
            <a:p>
              <a:pPr algn="ctr"/>
              <a:r>
                <a:rPr lang="en-US" sz="2000" dirty="0" smtClean="0"/>
                <a:t>On/Off and Esc</a:t>
              </a:r>
              <a:endParaRPr lang="en-US" sz="2000" dirty="0"/>
            </a:p>
          </p:txBody>
        </p:sp>
        <p:sp>
          <p:nvSpPr>
            <p:cNvPr id="27" name="מלבן 26"/>
            <p:cNvSpPr/>
            <p:nvPr/>
          </p:nvSpPr>
          <p:spPr>
            <a:xfrm>
              <a:off x="2265644" y="1341206"/>
              <a:ext cx="1010212" cy="400110"/>
            </a:xfrm>
            <a:prstGeom prst="rect">
              <a:avLst/>
            </a:prstGeom>
          </p:spPr>
          <p:txBody>
            <a:bodyPr wrap="none">
              <a:spAutoFit/>
            </a:bodyPr>
            <a:lstStyle/>
            <a:p>
              <a:pPr algn="ctr"/>
              <a:r>
                <a:rPr lang="en-US" sz="2000" dirty="0" smtClean="0"/>
                <a:t>Select </a:t>
              </a:r>
              <a:endParaRPr lang="en-US" sz="2000" dirty="0"/>
            </a:p>
          </p:txBody>
        </p:sp>
        <p:sp>
          <p:nvSpPr>
            <p:cNvPr id="28" name="מלבן 27"/>
            <p:cNvSpPr/>
            <p:nvPr/>
          </p:nvSpPr>
          <p:spPr>
            <a:xfrm>
              <a:off x="5796136" y="1307390"/>
              <a:ext cx="966931" cy="400110"/>
            </a:xfrm>
            <a:prstGeom prst="rect">
              <a:avLst/>
            </a:prstGeom>
          </p:spPr>
          <p:txBody>
            <a:bodyPr wrap="none">
              <a:spAutoFit/>
            </a:bodyPr>
            <a:lstStyle/>
            <a:p>
              <a:pPr algn="ctr"/>
              <a:r>
                <a:rPr lang="en-US" sz="2000" dirty="0" smtClean="0"/>
                <a:t>Scroll </a:t>
              </a:r>
              <a:endParaRPr lang="en-US" sz="2000" dirty="0"/>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97766" y="1229691"/>
              <a:ext cx="25336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195" name="Picture 3" descr="C:\Users\Jen\Dropbox\Work\GS\Images\Screen Shots\Labdisc\English\20150402 11.14.1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23402" y="2344985"/>
            <a:ext cx="3600000" cy="19605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196" name="Picture 4" descr="C:\Users\Jen\Dropbox\Work\GS\Images\Screen Shots\Labdisc\English\20150402 11.14.2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23402" y="3300841"/>
            <a:ext cx="3600000" cy="19125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194" name="Picture 2" descr="C:\Users\Jen\Dropbox\Work\GS\Images\Screen Shots\Labdisc\English\20150402 11.14.2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59305" y="4210799"/>
            <a:ext cx="3600000" cy="18697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81870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General – Control Keys</a:t>
            </a:r>
          </a:p>
        </p:txBody>
      </p:sp>
      <p:sp>
        <p:nvSpPr>
          <p:cNvPr id="20" name="TextBox 19"/>
          <p:cNvSpPr txBox="1"/>
          <p:nvPr/>
        </p:nvSpPr>
        <p:spPr>
          <a:xfrm>
            <a:off x="1190939" y="5032092"/>
            <a:ext cx="2374707" cy="830997"/>
          </a:xfrm>
          <a:prstGeom prst="rect">
            <a:avLst/>
          </a:prstGeom>
          <a:solidFill>
            <a:schemeClr val="accent3"/>
          </a:solidFill>
        </p:spPr>
        <p:txBody>
          <a:bodyPr wrap="square" rtlCol="0">
            <a:spAutoFit/>
          </a:bodyPr>
          <a:lstStyle>
            <a:defPPr>
              <a:defRPr lang="en-US"/>
            </a:defPPr>
            <a:lvl1pPr algn="ctr">
              <a:defRPr>
                <a:solidFill>
                  <a:schemeClr val="accent1">
                    <a:lumMod val="50000"/>
                  </a:schemeClr>
                </a:solidFill>
              </a:defRPr>
            </a:lvl1pPr>
          </a:lstStyle>
          <a:p>
            <a:r>
              <a:rPr lang="en-US" dirty="0"/>
              <a:t>Configuration</a:t>
            </a:r>
          </a:p>
          <a:p>
            <a:endParaRPr lang="en-US" dirty="0"/>
          </a:p>
        </p:txBody>
      </p:sp>
      <p:grpSp>
        <p:nvGrpSpPr>
          <p:cNvPr id="22" name="קבוצה 21"/>
          <p:cNvGrpSpPr/>
          <p:nvPr/>
        </p:nvGrpSpPr>
        <p:grpSpPr>
          <a:xfrm>
            <a:off x="2265644" y="1229691"/>
            <a:ext cx="4497423" cy="1087251"/>
            <a:chOff x="2265644" y="1229691"/>
            <a:chExt cx="4497423" cy="1087251"/>
          </a:xfrm>
        </p:grpSpPr>
        <p:sp>
          <p:nvSpPr>
            <p:cNvPr id="30" name="מלבן 29"/>
            <p:cNvSpPr/>
            <p:nvPr/>
          </p:nvSpPr>
          <p:spPr>
            <a:xfrm>
              <a:off x="3297765" y="1916832"/>
              <a:ext cx="2533651" cy="400110"/>
            </a:xfrm>
            <a:prstGeom prst="rect">
              <a:avLst/>
            </a:prstGeom>
          </p:spPr>
          <p:txBody>
            <a:bodyPr wrap="square">
              <a:spAutoFit/>
            </a:bodyPr>
            <a:lstStyle/>
            <a:p>
              <a:pPr algn="ctr"/>
              <a:r>
                <a:rPr lang="en-US" sz="2000" dirty="0" smtClean="0"/>
                <a:t>On/Off and Esc</a:t>
              </a:r>
              <a:endParaRPr lang="en-US" sz="2000" dirty="0"/>
            </a:p>
          </p:txBody>
        </p:sp>
        <p:sp>
          <p:nvSpPr>
            <p:cNvPr id="31" name="מלבן 30"/>
            <p:cNvSpPr/>
            <p:nvPr/>
          </p:nvSpPr>
          <p:spPr>
            <a:xfrm>
              <a:off x="2265644" y="1341206"/>
              <a:ext cx="1010212" cy="400110"/>
            </a:xfrm>
            <a:prstGeom prst="rect">
              <a:avLst/>
            </a:prstGeom>
          </p:spPr>
          <p:txBody>
            <a:bodyPr wrap="none">
              <a:spAutoFit/>
            </a:bodyPr>
            <a:lstStyle/>
            <a:p>
              <a:pPr algn="ctr"/>
              <a:r>
                <a:rPr lang="en-US" sz="2000" dirty="0" smtClean="0"/>
                <a:t>Select </a:t>
              </a:r>
              <a:endParaRPr lang="en-US" sz="2000" dirty="0"/>
            </a:p>
          </p:txBody>
        </p:sp>
        <p:sp>
          <p:nvSpPr>
            <p:cNvPr id="32" name="מלבן 31"/>
            <p:cNvSpPr/>
            <p:nvPr/>
          </p:nvSpPr>
          <p:spPr>
            <a:xfrm>
              <a:off x="5796136" y="1307390"/>
              <a:ext cx="966931" cy="400110"/>
            </a:xfrm>
            <a:prstGeom prst="rect">
              <a:avLst/>
            </a:prstGeom>
          </p:spPr>
          <p:txBody>
            <a:bodyPr wrap="none">
              <a:spAutoFit/>
            </a:bodyPr>
            <a:lstStyle/>
            <a:p>
              <a:pPr algn="ctr"/>
              <a:r>
                <a:rPr lang="en-US" sz="2000" dirty="0" smtClean="0"/>
                <a:t>Scroll </a:t>
              </a:r>
              <a:endParaRPr lang="en-US" sz="2000" dirty="0"/>
            </a:p>
          </p:txBody>
        </p:sp>
        <p:pic>
          <p:nvPicPr>
            <p:cNvPr id="3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97766" y="1229691"/>
              <a:ext cx="25336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5" name="מלבן 4"/>
          <p:cNvSpPr/>
          <p:nvPr/>
        </p:nvSpPr>
        <p:spPr bwMode="auto">
          <a:xfrm>
            <a:off x="4499992" y="2276872"/>
            <a:ext cx="3411184" cy="403244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0520" t="22584" r="10520" b="24675"/>
          <a:stretch/>
        </p:blipFill>
        <p:spPr>
          <a:xfrm>
            <a:off x="4067944" y="2405724"/>
            <a:ext cx="3138251" cy="1572119"/>
          </a:xfrm>
          <a:prstGeom prst="rect">
            <a:avLst/>
          </a:prstGeom>
        </p:spPr>
      </p:pic>
      <p:pic>
        <p:nvPicPr>
          <p:cNvPr id="6" name="Picture 5"/>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5065" t="16624" r="7402" b="25022"/>
          <a:stretch/>
        </p:blipFill>
        <p:spPr>
          <a:xfrm>
            <a:off x="4067944" y="3525380"/>
            <a:ext cx="3138252" cy="1569127"/>
          </a:xfrm>
          <a:prstGeom prst="rect">
            <a:avLst/>
          </a:prstGeom>
        </p:spPr>
      </p:pic>
      <p:pic>
        <p:nvPicPr>
          <p:cNvPr id="7" name="Picture 6"/>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val="0"/>
              </a:ext>
            </a:extLst>
          </a:blip>
          <a:srcRect l="6883" t="25391" r="7792" b="18615"/>
          <a:stretch/>
        </p:blipFill>
        <p:spPr>
          <a:xfrm>
            <a:off x="4089663" y="4616128"/>
            <a:ext cx="3116532" cy="1533916"/>
          </a:xfrm>
          <a:prstGeom prst="rect">
            <a:avLst/>
          </a:prstGeom>
        </p:spPr>
      </p:pic>
      <p:grpSp>
        <p:nvGrpSpPr>
          <p:cNvPr id="8" name="Group 2"/>
          <p:cNvGrpSpPr>
            <a:grpSpLocks/>
          </p:cNvGrpSpPr>
          <p:nvPr/>
        </p:nvGrpSpPr>
        <p:grpSpPr bwMode="auto">
          <a:xfrm>
            <a:off x="1190939" y="2492896"/>
            <a:ext cx="2476500" cy="2427605"/>
            <a:chOff x="1560" y="2558"/>
            <a:chExt cx="3900" cy="3823"/>
          </a:xfrm>
        </p:grpSpPr>
        <p:sp>
          <p:nvSpPr>
            <p:cNvPr id="9" name="AutoShape 3"/>
            <p:cNvSpPr>
              <a:spLocks noChangeArrowheads="1"/>
            </p:cNvSpPr>
            <p:nvPr/>
          </p:nvSpPr>
          <p:spPr bwMode="auto">
            <a:xfrm>
              <a:off x="1560" y="2558"/>
              <a:ext cx="2205" cy="795"/>
            </a:xfrm>
            <a:prstGeom prst="roundRect">
              <a:avLst>
                <a:gd name="adj" fmla="val 16667"/>
              </a:avLst>
            </a:prstGeom>
            <a:noFill/>
            <a:ln w="9525">
              <a:solidFill>
                <a:srgbClr val="80808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9"/>
            <p:cNvSpPr>
              <a:spLocks noChangeArrowheads="1"/>
            </p:cNvSpPr>
            <p:nvPr/>
          </p:nvSpPr>
          <p:spPr bwMode="auto">
            <a:xfrm rot="16200000">
              <a:off x="3987" y="4908"/>
              <a:ext cx="2151" cy="795"/>
            </a:xfrm>
            <a:prstGeom prst="roundRect">
              <a:avLst>
                <a:gd name="adj" fmla="val 16667"/>
              </a:avLst>
            </a:prstGeom>
            <a:noFill/>
            <a:ln w="9525">
              <a:solidFill>
                <a:srgbClr val="80808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24"/>
            <p:cNvSpPr>
              <a:spLocks noChangeShapeType="1"/>
            </p:cNvSpPr>
            <p:nvPr/>
          </p:nvSpPr>
          <p:spPr bwMode="auto">
            <a:xfrm>
              <a:off x="2655" y="5391"/>
              <a:ext cx="201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AutoShape 29"/>
            <p:cNvSpPr>
              <a:spLocks noChangeShapeType="1"/>
            </p:cNvSpPr>
            <p:nvPr/>
          </p:nvSpPr>
          <p:spPr bwMode="auto">
            <a:xfrm>
              <a:off x="2655" y="3353"/>
              <a:ext cx="0" cy="203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pic>
        <p:nvPicPr>
          <p:cNvPr id="48" name="Picture 47" descr="info_icon.bmp"/>
          <p:cNvPicPr/>
          <p:nvPr/>
        </p:nvPicPr>
        <p:blipFill>
          <a:blip r:embed="rId10">
            <a:extLst>
              <a:ext uri="{28A0092B-C50C-407E-A947-70E740481C1C}">
                <a14:useLocalDpi xmlns:a14="http://schemas.microsoft.com/office/drawing/2010/main" val="0"/>
              </a:ext>
            </a:extLst>
          </a:blip>
          <a:srcRect/>
          <a:stretch>
            <a:fillRect/>
          </a:stretch>
        </p:blipFill>
        <p:spPr bwMode="auto">
          <a:xfrm>
            <a:off x="2141851" y="2581478"/>
            <a:ext cx="304800" cy="304800"/>
          </a:xfrm>
          <a:prstGeom prst="rect">
            <a:avLst/>
          </a:prstGeom>
          <a:noFill/>
        </p:spPr>
      </p:pic>
      <p:pic>
        <p:nvPicPr>
          <p:cNvPr id="49" name="Picture 48" descr="config_icon.bmp"/>
          <p:cNvPicPr/>
          <p:nvPr/>
        </p:nvPicPr>
        <p:blipFill>
          <a:blip r:embed="rId11">
            <a:extLst>
              <a:ext uri="{28A0092B-C50C-407E-A947-70E740481C1C}">
                <a14:useLocalDpi xmlns:a14="http://schemas.microsoft.com/office/drawing/2010/main" val="0"/>
              </a:ext>
            </a:extLst>
          </a:blip>
          <a:srcRect/>
          <a:stretch>
            <a:fillRect/>
          </a:stretch>
        </p:blipFill>
        <p:spPr bwMode="auto">
          <a:xfrm>
            <a:off x="1738626" y="2592908"/>
            <a:ext cx="304800" cy="304800"/>
          </a:xfrm>
          <a:prstGeom prst="rect">
            <a:avLst/>
          </a:prstGeom>
          <a:noFill/>
        </p:spPr>
      </p:pic>
      <p:pic>
        <p:nvPicPr>
          <p:cNvPr id="50" name="Picture 49" descr="setup_icon.bmp"/>
          <p:cNvPicPr/>
          <p:nvPr/>
        </p:nvPicPr>
        <p:blipFill>
          <a:blip r:embed="rId12">
            <a:extLst>
              <a:ext uri="{28A0092B-C50C-407E-A947-70E740481C1C}">
                <a14:useLocalDpi xmlns:a14="http://schemas.microsoft.com/office/drawing/2010/main" val="0"/>
              </a:ext>
            </a:extLst>
          </a:blip>
          <a:srcRect/>
          <a:stretch>
            <a:fillRect/>
          </a:stretch>
        </p:blipFill>
        <p:spPr bwMode="auto">
          <a:xfrm>
            <a:off x="1316351" y="2571953"/>
            <a:ext cx="323850" cy="323850"/>
          </a:xfrm>
          <a:prstGeom prst="rect">
            <a:avLst/>
          </a:prstGeom>
          <a:noFill/>
        </p:spPr>
      </p:pic>
      <p:pic>
        <p:nvPicPr>
          <p:cNvPr id="51" name="Picture 50" descr="temp_icon.bmp"/>
          <p:cNvPicPr/>
          <p:nvPr/>
        </p:nvPicPr>
        <p:blipFill>
          <a:blip r:embed="rId13">
            <a:extLst>
              <a:ext uri="{28A0092B-C50C-407E-A947-70E740481C1C}">
                <a14:useLocalDpi xmlns:a14="http://schemas.microsoft.com/office/drawing/2010/main" val="0"/>
              </a:ext>
            </a:extLst>
          </a:blip>
          <a:srcRect/>
          <a:stretch>
            <a:fillRect/>
          </a:stretch>
        </p:blipFill>
        <p:spPr bwMode="auto">
          <a:xfrm>
            <a:off x="3261031" y="4535373"/>
            <a:ext cx="295275" cy="295275"/>
          </a:xfrm>
          <a:prstGeom prst="rect">
            <a:avLst/>
          </a:prstGeom>
          <a:noFill/>
        </p:spPr>
      </p:pic>
      <p:pic>
        <p:nvPicPr>
          <p:cNvPr id="52" name="Picture 51" descr="languages_icon.bmp"/>
          <p:cNvPicPr/>
          <p:nvPr/>
        </p:nvPicPr>
        <p:blipFill>
          <a:blip r:embed="rId14">
            <a:extLst>
              <a:ext uri="{28A0092B-C50C-407E-A947-70E740481C1C}">
                <a14:useLocalDpi xmlns:a14="http://schemas.microsoft.com/office/drawing/2010/main" val="0"/>
              </a:ext>
            </a:extLst>
          </a:blip>
          <a:srcRect/>
          <a:stretch>
            <a:fillRect/>
          </a:stretch>
        </p:blipFill>
        <p:spPr bwMode="auto">
          <a:xfrm>
            <a:off x="3261031" y="3682568"/>
            <a:ext cx="295275" cy="295275"/>
          </a:xfrm>
          <a:prstGeom prst="rect">
            <a:avLst/>
          </a:prstGeom>
          <a:noFill/>
        </p:spPr>
      </p:pic>
      <p:pic>
        <p:nvPicPr>
          <p:cNvPr id="53" name="Picture 52" descr="bluetooth_icon.bmp"/>
          <p:cNvPicPr/>
          <p:nvPr/>
        </p:nvPicPr>
        <p:blipFill>
          <a:blip r:embed="rId15">
            <a:extLst>
              <a:ext uri="{28A0092B-C50C-407E-A947-70E740481C1C}">
                <a14:useLocalDpi xmlns:a14="http://schemas.microsoft.com/office/drawing/2010/main" val="0"/>
              </a:ext>
            </a:extLst>
          </a:blip>
          <a:srcRect/>
          <a:stretch>
            <a:fillRect/>
          </a:stretch>
        </p:blipFill>
        <p:spPr bwMode="auto">
          <a:xfrm>
            <a:off x="3261031" y="4144213"/>
            <a:ext cx="295275" cy="295275"/>
          </a:xfrm>
          <a:prstGeom prst="rect">
            <a:avLst/>
          </a:prstGeom>
          <a:noFill/>
        </p:spPr>
      </p:pic>
    </p:spTree>
    <p:custDataLst>
      <p:tags r:id="rId1"/>
    </p:custDataLst>
    <p:extLst>
      <p:ext uri="{BB962C8B-B14F-4D97-AF65-F5344CB8AC3E}">
        <p14:creationId xmlns:p14="http://schemas.microsoft.com/office/powerpoint/2010/main" val="22688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הסבר אליפטי 11"/>
          <p:cNvSpPr/>
          <p:nvPr/>
        </p:nvSpPr>
        <p:spPr bwMode="auto">
          <a:xfrm>
            <a:off x="611560" y="1397968"/>
            <a:ext cx="3888431" cy="1238944"/>
          </a:xfrm>
          <a:prstGeom prst="wedgeEllipseCallout">
            <a:avLst>
              <a:gd name="adj1" fmla="val 32763"/>
              <a:gd name="adj2" fmla="val 11630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a:r>
              <a:rPr lang="en-US" dirty="0" smtClean="0">
                <a:solidFill>
                  <a:schemeClr val="accent2">
                    <a:lumMod val="50000"/>
                  </a:schemeClr>
                </a:solidFill>
              </a:rPr>
              <a:t>Nice to meet you </a:t>
            </a:r>
            <a:r>
              <a:rPr lang="en-US" i="0" dirty="0" smtClean="0">
                <a:solidFill>
                  <a:schemeClr val="accent2">
                    <a:lumMod val="50000"/>
                  </a:schemeClr>
                </a:solidFill>
                <a:sym typeface="Wingdings" panose="05000000000000000000" pitchFamily="2" charset="2"/>
              </a:rPr>
              <a:t></a:t>
            </a:r>
            <a:endParaRPr lang="en-US" i="0" dirty="0">
              <a:solidFill>
                <a:schemeClr val="accent2">
                  <a:lumMod val="50000"/>
                </a:schemeClr>
              </a:solidFill>
            </a:endParaRPr>
          </a:p>
        </p:txBody>
      </p:sp>
      <p:pic>
        <p:nvPicPr>
          <p:cNvPr id="6" name="Picture 2" descr="C:\Users\Jen\Dropbox\Work\GS\Images\Labdisc-blue.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7864" y="2636912"/>
            <a:ext cx="3772881" cy="365891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5510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395536" y="1268760"/>
            <a:ext cx="3672408" cy="1323439"/>
          </a:xfrm>
          <a:prstGeom prst="rect">
            <a:avLst/>
          </a:prstGeom>
        </p:spPr>
        <p:txBody>
          <a:bodyPr wrap="square">
            <a:spAutoFit/>
          </a:bodyPr>
          <a:lstStyle/>
          <a:p>
            <a:pPr algn="ctr"/>
            <a:r>
              <a:rPr lang="en-US" sz="4000" i="0" dirty="0">
                <a:solidFill>
                  <a:schemeClr val="accent6">
                    <a:lumMod val="75000"/>
                  </a:schemeClr>
                </a:solidFill>
                <a:effectLst>
                  <a:outerShdw blurRad="38100" dist="38100" dir="2700000" algn="tl">
                    <a:srgbClr val="000000">
                      <a:alpha val="43137"/>
                    </a:srgbClr>
                  </a:outerShdw>
                </a:effectLst>
              </a:rPr>
              <a:t>Pairing of the Labdisc </a:t>
            </a:r>
          </a:p>
        </p:txBody>
      </p:sp>
    </p:spTree>
    <p:extLst>
      <p:ext uri="{BB962C8B-B14F-4D97-AF65-F5344CB8AC3E}">
        <p14:creationId xmlns:p14="http://schemas.microsoft.com/office/powerpoint/2010/main" val="1187101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771800" y="0"/>
            <a:ext cx="6352690"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Pairing Process</a:t>
            </a:r>
            <a:endParaRPr lang="en-US" dirty="0"/>
          </a:p>
        </p:txBody>
      </p:sp>
      <p:pic>
        <p:nvPicPr>
          <p:cNvPr id="3" name="Picture 2" descr="http://upload.wikimedia.org/wikipedia/commons/thumb/d/da/Bluetooth.svg/2000px-Bluetooth.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2780928"/>
            <a:ext cx="1222375"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C:\Users\Jen\Dropbox\Work\GS\Images\Tablet\GlMt_Meter_scrn.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8064" y="1452235"/>
            <a:ext cx="3131071" cy="226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t2.gstatic.com/images?q=tbn:ANd9GcSxkyOiDyMR_ulDNU-RfRkwWJGUvARZ4sFb6YtROZfkf3-cWT8q4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0683" y="392749"/>
            <a:ext cx="1846319"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pixabay.com/static/uploads/photo/2012/04/15/19/59/laptop-35124_64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05275" y="3911333"/>
            <a:ext cx="3995117" cy="320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Jen\Dropbox\Work\GS\Images\Labdisc-blue.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 y="3033242"/>
            <a:ext cx="3030369" cy="293882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14110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par>
                                <p:cTn id="8" presetID="4" presetClass="entr" presetSubtype="3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out)">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2771800" y="0"/>
            <a:ext cx="6352690"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Pairing Process - Windows</a:t>
            </a:r>
            <a:endParaRPr lang="en-US" dirty="0"/>
          </a:p>
        </p:txBody>
      </p:sp>
      <p:pic>
        <p:nvPicPr>
          <p:cNvPr id="3" name="Picture 6" descr="http://t2.gstatic.com/images?q=tbn:ANd9GcSxkyOiDyMR_ulDNU-RfRkwWJGUvARZ4sFb6YtROZfkf3-cWT8q4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0683" y="392749"/>
            <a:ext cx="1846319"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אובייקט 4"/>
          <p:cNvGraphicFramePr>
            <a:graphicFrameLocks noChangeAspect="1"/>
          </p:cNvGraphicFramePr>
          <p:nvPr>
            <p:extLst>
              <p:ext uri="{D42A27DB-BD31-4B8C-83A1-F6EECF244321}">
                <p14:modId xmlns:p14="http://schemas.microsoft.com/office/powerpoint/2010/main" val="658445546"/>
              </p:ext>
            </p:extLst>
          </p:nvPr>
        </p:nvGraphicFramePr>
        <p:xfrm>
          <a:off x="2555776" y="1124744"/>
          <a:ext cx="3923630" cy="5078106"/>
        </p:xfrm>
        <a:graphic>
          <a:graphicData uri="http://schemas.openxmlformats.org/presentationml/2006/ole">
            <mc:AlternateContent xmlns:mc="http://schemas.openxmlformats.org/markup-compatibility/2006">
              <mc:Choice xmlns:v="urn:schemas-microsoft-com:vml" Requires="v">
                <p:oleObj spid="_x0000_s1034" name="Acrobat Document" r:id="rId6" imgW="7779960" imgH="10051560" progId="">
                  <p:embed/>
                </p:oleObj>
              </mc:Choice>
              <mc:Fallback>
                <p:oleObj name="Acrobat Document" r:id="rId6" imgW="7779960" imgH="1005156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55776" y="1124744"/>
                        <a:ext cx="3923630" cy="5078106"/>
                      </a:xfrm>
                      <a:prstGeom prst="rect">
                        <a:avLst/>
                      </a:prstGeom>
                      <a:noFill/>
                      <a:extLst/>
                    </p:spPr>
                  </p:pic>
                </p:oleObj>
              </mc:Fallback>
            </mc:AlternateContent>
          </a:graphicData>
        </a:graphic>
      </p:graphicFrame>
    </p:spTree>
    <p:custDataLst>
      <p:tags r:id="rId2"/>
    </p:custDataLst>
    <p:extLst>
      <p:ext uri="{BB962C8B-B14F-4D97-AF65-F5344CB8AC3E}">
        <p14:creationId xmlns:p14="http://schemas.microsoft.com/office/powerpoint/2010/main" val="1621081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2771800" y="0"/>
            <a:ext cx="6352690"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Pairing Process - Android</a:t>
            </a:r>
            <a:endParaRPr lang="en-US" dirty="0"/>
          </a:p>
        </p:txBody>
      </p:sp>
      <p:pic>
        <p:nvPicPr>
          <p:cNvPr id="3" name="Picture 6" descr="http://t2.gstatic.com/images?q=tbn:ANd9GcSxkyOiDyMR_ulDNU-RfRkwWJGUvARZ4sFb6YtROZfkf3-cWT8q4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0683" y="392749"/>
            <a:ext cx="1846319"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אובייקט 3"/>
          <p:cNvGraphicFramePr>
            <a:graphicFrameLocks noChangeAspect="1"/>
          </p:cNvGraphicFramePr>
          <p:nvPr>
            <p:extLst>
              <p:ext uri="{D42A27DB-BD31-4B8C-83A1-F6EECF244321}">
                <p14:modId xmlns:p14="http://schemas.microsoft.com/office/powerpoint/2010/main" val="2617163571"/>
              </p:ext>
            </p:extLst>
          </p:nvPr>
        </p:nvGraphicFramePr>
        <p:xfrm>
          <a:off x="2745025" y="1268760"/>
          <a:ext cx="3696449" cy="4784080"/>
        </p:xfrm>
        <a:graphic>
          <a:graphicData uri="http://schemas.openxmlformats.org/presentationml/2006/ole">
            <mc:AlternateContent xmlns:mc="http://schemas.openxmlformats.org/markup-compatibility/2006">
              <mc:Choice xmlns:v="urn:schemas-microsoft-com:vml" Requires="v">
                <p:oleObj spid="_x0000_s2058" name="Acrobat Document" r:id="rId6" imgW="7779960" imgH="10051560" progId="">
                  <p:embed/>
                </p:oleObj>
              </mc:Choice>
              <mc:Fallback>
                <p:oleObj name="Acrobat Document" r:id="rId6" imgW="7779960" imgH="10051560"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5025" y="1268760"/>
                        <a:ext cx="3696449" cy="4784080"/>
                      </a:xfrm>
                      <a:prstGeom prst="rect">
                        <a:avLst/>
                      </a:prstGeom>
                      <a:noFill/>
                      <a:extLst/>
                    </p:spPr>
                  </p:pic>
                </p:oleObj>
              </mc:Fallback>
            </mc:AlternateContent>
          </a:graphicData>
        </a:graphic>
      </p:graphicFrame>
    </p:spTree>
    <p:custDataLst>
      <p:tags r:id="rId2"/>
    </p:custDataLst>
    <p:extLst>
      <p:ext uri="{BB962C8B-B14F-4D97-AF65-F5344CB8AC3E}">
        <p14:creationId xmlns:p14="http://schemas.microsoft.com/office/powerpoint/2010/main" val="4169916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4"/>
          <p:cNvSpPr/>
          <p:nvPr/>
        </p:nvSpPr>
        <p:spPr>
          <a:xfrm>
            <a:off x="251520" y="1340768"/>
            <a:ext cx="3528392" cy="2554545"/>
          </a:xfrm>
          <a:prstGeom prst="rect">
            <a:avLst/>
          </a:prstGeom>
        </p:spPr>
        <p:txBody>
          <a:bodyPr wrap="square">
            <a:spAutoFit/>
          </a:bodyPr>
          <a:lstStyle/>
          <a:p>
            <a:pPr algn="ctr"/>
            <a:r>
              <a:rPr lang="en-US" sz="4000" i="0" dirty="0">
                <a:solidFill>
                  <a:schemeClr val="accent6">
                    <a:lumMod val="75000"/>
                  </a:schemeClr>
                </a:solidFill>
                <a:effectLst>
                  <a:outerShdw blurRad="38100" dist="38100" dir="2700000" algn="tl">
                    <a:srgbClr val="000000">
                      <a:alpha val="43137"/>
                    </a:srgbClr>
                  </a:outerShdw>
                </a:effectLst>
              </a:rPr>
              <a:t>Getting to know </a:t>
            </a:r>
            <a:r>
              <a:rPr lang="en-US" sz="4000" i="0" dirty="0" smtClean="0">
                <a:solidFill>
                  <a:schemeClr val="accent6">
                    <a:lumMod val="75000"/>
                  </a:schemeClr>
                </a:solidFill>
                <a:effectLst>
                  <a:outerShdw blurRad="38100" dist="38100" dir="2700000" algn="tl">
                    <a:srgbClr val="000000">
                      <a:alpha val="43137"/>
                    </a:srgbClr>
                  </a:outerShdw>
                </a:effectLst>
              </a:rPr>
              <a:t/>
            </a:r>
            <a:br>
              <a:rPr lang="en-US" sz="4000" i="0" dirty="0" smtClean="0">
                <a:solidFill>
                  <a:schemeClr val="accent6">
                    <a:lumMod val="75000"/>
                  </a:schemeClr>
                </a:solidFill>
                <a:effectLst>
                  <a:outerShdw blurRad="38100" dist="38100" dir="2700000" algn="tl">
                    <a:srgbClr val="000000">
                      <a:alpha val="43137"/>
                    </a:srgbClr>
                  </a:outerShdw>
                </a:effectLst>
              </a:rPr>
            </a:br>
            <a:r>
              <a:rPr lang="en-US" sz="4000" i="0" dirty="0" smtClean="0">
                <a:solidFill>
                  <a:schemeClr val="accent6">
                    <a:lumMod val="75000"/>
                  </a:schemeClr>
                </a:solidFill>
                <a:effectLst>
                  <a:outerShdw blurRad="38100" dist="38100" dir="2700000" algn="tl">
                    <a:srgbClr val="000000">
                      <a:alpha val="43137"/>
                    </a:srgbClr>
                  </a:outerShdw>
                </a:effectLst>
              </a:rPr>
              <a:t>the </a:t>
            </a:r>
            <a:r>
              <a:rPr lang="en-US" sz="4000" i="0" dirty="0">
                <a:solidFill>
                  <a:schemeClr val="accent6">
                    <a:lumMod val="75000"/>
                  </a:schemeClr>
                </a:solidFill>
                <a:effectLst>
                  <a:outerShdw blurRad="38100" dist="38100" dir="2700000" algn="tl">
                    <a:srgbClr val="000000">
                      <a:alpha val="43137"/>
                    </a:srgbClr>
                  </a:outerShdw>
                </a:effectLst>
              </a:rPr>
              <a:t>GlobiLab </a:t>
            </a:r>
            <a:r>
              <a:rPr lang="en-US" sz="4000" i="0" dirty="0" smtClean="0">
                <a:solidFill>
                  <a:schemeClr val="accent6">
                    <a:lumMod val="75000"/>
                  </a:schemeClr>
                </a:solidFill>
                <a:effectLst>
                  <a:outerShdw blurRad="38100" dist="38100" dir="2700000" algn="tl">
                    <a:srgbClr val="000000">
                      <a:alpha val="43137"/>
                    </a:srgbClr>
                  </a:outerShdw>
                </a:effectLst>
              </a:rPr>
              <a:t>Software</a:t>
            </a:r>
            <a:endParaRPr lang="en-US" sz="4000" i="0" dirty="0">
              <a:solidFill>
                <a:schemeClr val="accent6">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75863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p:cNvSpPr/>
          <p:nvPr/>
        </p:nvSpPr>
        <p:spPr>
          <a:xfrm>
            <a:off x="395536" y="3009146"/>
            <a:ext cx="8352928" cy="707886"/>
          </a:xfrm>
          <a:prstGeom prst="rect">
            <a:avLst/>
          </a:prstGeom>
        </p:spPr>
        <p:txBody>
          <a:bodyPr wrap="square">
            <a:spAutoFit/>
          </a:bodyPr>
          <a:lstStyle/>
          <a:p>
            <a:pPr algn="ctr"/>
            <a:r>
              <a:rPr lang="en-US" sz="4000" i="0" dirty="0">
                <a:solidFill>
                  <a:schemeClr val="accent6">
                    <a:lumMod val="75000"/>
                  </a:schemeClr>
                </a:solidFill>
                <a:effectLst>
                  <a:outerShdw blurRad="38100" dist="38100" dir="2700000" algn="tl">
                    <a:srgbClr val="000000">
                      <a:alpha val="43137"/>
                    </a:srgbClr>
                  </a:outerShdw>
                </a:effectLst>
              </a:rPr>
              <a:t>Getting to know the </a:t>
            </a:r>
            <a:r>
              <a:rPr lang="en-US" sz="4000" i="0" dirty="0" smtClean="0">
                <a:solidFill>
                  <a:schemeClr val="accent6">
                    <a:lumMod val="75000"/>
                  </a:schemeClr>
                </a:solidFill>
                <a:effectLst>
                  <a:outerShdw blurRad="38100" dist="38100" dir="2700000" algn="tl">
                    <a:srgbClr val="000000">
                      <a:alpha val="43137"/>
                    </a:srgbClr>
                  </a:outerShdw>
                </a:effectLst>
              </a:rPr>
              <a:t>Labdisc</a:t>
            </a:r>
            <a:endParaRPr lang="en-US" sz="4000" dirty="0">
              <a:solidFill>
                <a:schemeClr val="accent6">
                  <a:lumMod val="75000"/>
                </a:schemeClr>
              </a:solidFill>
              <a:effectLst>
                <a:outerShdw blurRad="38100" dist="38100" dir="2700000" algn="tl">
                  <a:srgbClr val="000000">
                    <a:alpha val="43137"/>
                  </a:srgbClr>
                </a:outerShdw>
              </a:effectLst>
            </a:endParaRPr>
          </a:p>
        </p:txBody>
      </p:sp>
    </p:spTree>
    <p:custDataLst>
      <p:tags r:id="rId1"/>
    </p:custDataLst>
    <p:extLst>
      <p:ext uri="{BB962C8B-B14F-4D97-AF65-F5344CB8AC3E}">
        <p14:creationId xmlns:p14="http://schemas.microsoft.com/office/powerpoint/2010/main" val="4015808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for Android</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7837" y="1481137"/>
            <a:ext cx="5648325" cy="3895725"/>
          </a:xfrm>
          <a:prstGeom prst="rect">
            <a:avLst/>
          </a:prstGeom>
        </p:spPr>
      </p:pic>
    </p:spTree>
    <p:custDataLst>
      <p:tags r:id="rId1"/>
    </p:custDataLst>
    <p:extLst>
      <p:ext uri="{BB962C8B-B14F-4D97-AF65-F5344CB8AC3E}">
        <p14:creationId xmlns:p14="http://schemas.microsoft.com/office/powerpoint/2010/main" val="1858558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Humidity</a:t>
            </a:r>
            <a:endParaRPr lang="en-US" dirty="0"/>
          </a:p>
        </p:txBody>
      </p:sp>
      <p:pic>
        <p:nvPicPr>
          <p:cNvPr id="5"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04338" y="1124744"/>
            <a:ext cx="864096" cy="1063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600" y="1533250"/>
            <a:ext cx="6200775" cy="3781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96562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a:t>
            </a:r>
            <a:endParaRPr lang="en-US" dirty="0"/>
          </a:p>
        </p:txBody>
      </p:sp>
      <p:pic>
        <p:nvPicPr>
          <p:cNvPr id="2050" name="Picture 2" descr="C:\Users\Jen\Dropbox\Work\GS\Images\My\Globilab\Tablet\Screenshot_2015-02-15-07-52-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487" y="2160152"/>
            <a:ext cx="7200000" cy="450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Jen\Dropbox\Work\GS\Images\My\Globilab\Tablet\Screenshot_2015-02-15-07-52-1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126" r="-1" b="88926"/>
          <a:stretch/>
        </p:blipFill>
        <p:spPr bwMode="auto">
          <a:xfrm>
            <a:off x="3080104" y="1124743"/>
            <a:ext cx="5953617" cy="10081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מלבן מעוגל 6"/>
          <p:cNvSpPr/>
          <p:nvPr/>
        </p:nvSpPr>
        <p:spPr bwMode="auto">
          <a:xfrm>
            <a:off x="3923928" y="1412774"/>
            <a:ext cx="720080" cy="576065"/>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4471160" y="2204864"/>
            <a:ext cx="2879520"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0" name="Picture 3" descr="C:\Users\Jen\Desktop\click-161564_640.png"/>
          <p:cNvPicPr>
            <a:picLocks noChangeAspect="1" noChangeArrowheads="1"/>
          </p:cNvPicPr>
          <p:nvPr/>
        </p:nvPicPr>
        <p:blipFill>
          <a:blip r:embed="rId4"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3500442">
            <a:off x="3093439" y="1688996"/>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524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a:t>
            </a:r>
            <a:endParaRPr lang="en-US" dirty="0"/>
          </a:p>
        </p:txBody>
      </p:sp>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מעוגל 4"/>
          <p:cNvSpPr/>
          <p:nvPr/>
        </p:nvSpPr>
        <p:spPr bwMode="auto">
          <a:xfrm>
            <a:off x="5436096" y="1285543"/>
            <a:ext cx="3688394"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6" name="מלבן מעוגל 5"/>
          <p:cNvSpPr/>
          <p:nvPr/>
        </p:nvSpPr>
        <p:spPr bwMode="auto">
          <a:xfrm>
            <a:off x="35496" y="1717591"/>
            <a:ext cx="648072" cy="487976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839244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Connect the Labdisc</a:t>
            </a:r>
            <a:endParaRPr lang="en-US" dirty="0"/>
          </a:p>
        </p:txBody>
      </p:sp>
      <p:sp>
        <p:nvSpPr>
          <p:cNvPr id="6" name="מלבן מעוגל 5"/>
          <p:cNvSpPr/>
          <p:nvPr/>
        </p:nvSpPr>
        <p:spPr bwMode="auto">
          <a:xfrm>
            <a:off x="8761630" y="1307959"/>
            <a:ext cx="288032"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1"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3500442">
            <a:off x="7938628" y="1487577"/>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33755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Connect the Labdisc</a:t>
            </a:r>
            <a:endParaRPr lang="en-US" dirty="0"/>
          </a:p>
        </p:txBody>
      </p:sp>
      <p:pic>
        <p:nvPicPr>
          <p:cNvPr id="4098" name="Picture 2" descr="C:\Users\Jen\Dropbox\Work\GS\Images\My\Globilab\Tablet\Screenshot_2015-02-15-07-52-5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26" y="1200520"/>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Jen\Dropbox\Work\GS\Images\My\Globilab\Tablet\Screenshot_2015-02-15-07-52-5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9689" b="70717"/>
          <a:stretch/>
        </p:blipFill>
        <p:spPr bwMode="auto">
          <a:xfrm>
            <a:off x="5873978" y="1020379"/>
            <a:ext cx="3312368" cy="29846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מלבן מעוגל 6"/>
          <p:cNvSpPr/>
          <p:nvPr/>
        </p:nvSpPr>
        <p:spPr bwMode="auto">
          <a:xfrm>
            <a:off x="6599270" y="2177847"/>
            <a:ext cx="2276278"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0" name="Picture 3" descr="C:\Users\Jen\Desktop\click-161564_640.png"/>
          <p:cNvPicPr>
            <a:picLocks noChangeAspect="1" noChangeArrowheads="1"/>
          </p:cNvPicPr>
          <p:nvPr/>
        </p:nvPicPr>
        <p:blipFill>
          <a:blip r:embed="rId4"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3500442">
            <a:off x="5783018" y="2096449"/>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077013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en\Dropbox\Work\GS\Images\My\Globilab\Tablet\Screenshot_2015-02-15-07-52-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504" y="1196752"/>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Jen\Dropbox\Work\GS\Images\My\Globilab\Tablet\Screenshot_2015-02-15-07-52-56.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1706" b="42219"/>
          <a:stretch/>
        </p:blipFill>
        <p:spPr bwMode="auto">
          <a:xfrm>
            <a:off x="6156977" y="1057111"/>
            <a:ext cx="2879519" cy="5684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6561729" y="2713295"/>
            <a:ext cx="2276278"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Connect the Labdisc</a:t>
            </a:r>
            <a:endParaRPr lang="en-US" dirty="0"/>
          </a:p>
        </p:txBody>
      </p:sp>
      <p:pic>
        <p:nvPicPr>
          <p:cNvPr id="9" name="Picture 3" descr="C:\Users\Jen\Desktop\click-161564_640.png"/>
          <p:cNvPicPr>
            <a:picLocks noChangeAspect="1" noChangeArrowheads="1"/>
          </p:cNvPicPr>
          <p:nvPr/>
        </p:nvPicPr>
        <p:blipFill>
          <a:blip r:embed="rId4"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3500442">
            <a:off x="5783018" y="2676888"/>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37851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Jen\Dropbox\Work\GS\Images\My\Globilab\Tablet\Screenshot_2015-02-15-07-53-0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0" y="1196752"/>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Jen\Dropbox\Work\GS\Images\My\Globilab\Tablet\Screenshot_2015-02-15-07-53-09.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31" r="74229" b="89334"/>
          <a:stretch/>
        </p:blipFill>
        <p:spPr bwMode="auto">
          <a:xfrm>
            <a:off x="879582" y="1412775"/>
            <a:ext cx="5996674" cy="11540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952444" y="1496514"/>
            <a:ext cx="4987708" cy="92437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9"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Connect the Labdisc</a:t>
            </a:r>
            <a:endParaRPr lang="en-US" dirty="0"/>
          </a:p>
        </p:txBody>
      </p:sp>
    </p:spTree>
    <p:custDataLst>
      <p:tags r:id="rId1"/>
    </p:custDataLst>
    <p:extLst>
      <p:ext uri="{BB962C8B-B14F-4D97-AF65-F5344CB8AC3E}">
        <p14:creationId xmlns:p14="http://schemas.microsoft.com/office/powerpoint/2010/main" val="3268359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Jen\Dropbox\Work\GS\Images\My\Globilab\Tablet\Screenshot_2015-02-15-07-53-0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188376"/>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8" name="מלבן מעוגל 7"/>
          <p:cNvSpPr/>
          <p:nvPr/>
        </p:nvSpPr>
        <p:spPr bwMode="auto">
          <a:xfrm>
            <a:off x="224227" y="3833850"/>
            <a:ext cx="544998" cy="54867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9"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951842" y="3647611"/>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3752477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Jen\Dropbox\Work\GS\Images\My\Globilab\Tablet\Screenshot_2015-02-15-07-53-3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190954"/>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650393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First Activity</a:t>
            </a:r>
          </a:p>
        </p:txBody>
      </p:sp>
      <p:pic>
        <p:nvPicPr>
          <p:cNvPr id="2" name="Picture 2" descr="C:\Users\Jen\Dropbox\Work\GS\Images\Labdisc-blue.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21774" y="836712"/>
            <a:ext cx="5832648" cy="5656456"/>
          </a:xfrm>
          <a:prstGeom prst="rect">
            <a:avLst/>
          </a:prstGeom>
          <a:noFill/>
          <a:extLst>
            <a:ext uri="{909E8E84-426E-40DD-AFC4-6F175D3DCCD1}">
              <a14:hiddenFill xmlns:a14="http://schemas.microsoft.com/office/drawing/2010/main">
                <a:solidFill>
                  <a:srgbClr val="FFFFFF"/>
                </a:solidFill>
              </a14:hiddenFill>
            </a:ext>
          </a:extLst>
        </p:spPr>
      </p:pic>
      <p:sp>
        <p:nvSpPr>
          <p:cNvPr id="7" name="אליפסה 6"/>
          <p:cNvSpPr/>
          <p:nvPr/>
        </p:nvSpPr>
        <p:spPr bwMode="auto">
          <a:xfrm rot="855394">
            <a:off x="3120517" y="4669658"/>
            <a:ext cx="1091443" cy="629342"/>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565405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en\Dropbox\Work\GS\Images\My\Globilab\Tablet\Screenshot_2015-02-15-07-53-4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196752"/>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2123728" y="4725144"/>
            <a:ext cx="1368152" cy="42216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7"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9734186">
            <a:off x="2450494" y="4809319"/>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2675218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en\Dropbox\Work\GS\Images\My\Globilab\Tablet\Screenshot_2015-02-15-07-53-4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196752"/>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5220072" y="2276872"/>
            <a:ext cx="1584176" cy="46805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מלבן מעוגל 6"/>
          <p:cNvSpPr/>
          <p:nvPr/>
        </p:nvSpPr>
        <p:spPr bwMode="auto">
          <a:xfrm>
            <a:off x="5227217" y="3913787"/>
            <a:ext cx="1584176" cy="1296144"/>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8"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6940849" y="4415704"/>
            <a:ext cx="734909" cy="146981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מחבר מעוקל 2"/>
          <p:cNvCxnSpPr/>
          <p:nvPr/>
        </p:nvCxnSpPr>
        <p:spPr bwMode="auto">
          <a:xfrm rot="5400000" flipH="1" flipV="1">
            <a:off x="7305531" y="4650364"/>
            <a:ext cx="588753" cy="136871"/>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4142367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Jen\Dropbox\Work\GS\Images\My\Globilab\Tablet\Screenshot_2015-02-15-08-00-5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00" y="1188376"/>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7" name="מלבן מעוגל 6"/>
          <p:cNvSpPr/>
          <p:nvPr/>
        </p:nvSpPr>
        <p:spPr bwMode="auto">
          <a:xfrm>
            <a:off x="5227217" y="4149080"/>
            <a:ext cx="1584176" cy="64807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9"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20390426">
            <a:off x="7757579" y="4064841"/>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3833112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en\Dropbox\Work\GS\Images\My\Labdisc\IMG_20150215_0813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1640" y="1484784"/>
            <a:ext cx="5891128" cy="44161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GlobiLab – Preparing </a:t>
            </a:r>
            <a:r>
              <a:rPr lang="en-US" dirty="0" smtClean="0"/>
              <a:t>for the Experiment</a:t>
            </a:r>
            <a:endParaRPr lang="en-US" dirty="0"/>
          </a:p>
        </p:txBody>
      </p:sp>
    </p:spTree>
    <p:custDataLst>
      <p:tags r:id="rId1"/>
    </p:custDataLst>
    <p:extLst>
      <p:ext uri="{BB962C8B-B14F-4D97-AF65-F5344CB8AC3E}">
        <p14:creationId xmlns:p14="http://schemas.microsoft.com/office/powerpoint/2010/main" val="2183747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Run the Experiment</a:t>
            </a:r>
            <a:endParaRPr lang="en-US" dirty="0"/>
          </a:p>
        </p:txBody>
      </p:sp>
      <p:pic>
        <p:nvPicPr>
          <p:cNvPr id="3" name="Picture 2" descr="C:\Users\Jen\Dropbox\Work\GS\Images\My\Globilab\Tablet\Screenshot_2015-02-15-07-53-09.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792"/>
          <a:stretch/>
        </p:blipFill>
        <p:spPr bwMode="auto">
          <a:xfrm>
            <a:off x="72000" y="1353786"/>
            <a:ext cx="9000000" cy="5467965"/>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מעוגל 4"/>
          <p:cNvSpPr/>
          <p:nvPr/>
        </p:nvSpPr>
        <p:spPr bwMode="auto">
          <a:xfrm>
            <a:off x="126592" y="4324160"/>
            <a:ext cx="683576" cy="64807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8"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1221310" y="4003779"/>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5931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en\Dropbox\Work\GS\Images\Screen Shots\Globilab\Android\Screenshot_2015-04-15-15-10-5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670"/>
          <a:stretch/>
        </p:blipFill>
        <p:spPr bwMode="auto">
          <a:xfrm>
            <a:off x="72000" y="1353787"/>
            <a:ext cx="9000000" cy="54748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Run the Experiment</a:t>
            </a:r>
            <a:endParaRPr lang="en-US" dirty="0"/>
          </a:p>
        </p:txBody>
      </p:sp>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6867" y="4365104"/>
            <a:ext cx="588709" cy="545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מלבן מעוגל 6"/>
          <p:cNvSpPr/>
          <p:nvPr/>
        </p:nvSpPr>
        <p:spPr bwMode="auto">
          <a:xfrm>
            <a:off x="126592" y="4324160"/>
            <a:ext cx="683576" cy="64807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2291" name="Picture 3" descr="C:\Users\Jen\Desktop\click-161564_640.png"/>
          <p:cNvPicPr>
            <a:picLocks noChangeAspect="1" noChangeArrowheads="1"/>
          </p:cNvPicPr>
          <p:nvPr/>
        </p:nvPicPr>
        <p:blipFill>
          <a:blip r:embed="rId6"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1221310" y="4003779"/>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69693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Jen\Dropbox\Work\GS\Images\Screen Shots\Globilab\Android\Screenshot_2015-04-15-15-10-5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670"/>
          <a:stretch/>
        </p:blipFill>
        <p:spPr bwMode="auto">
          <a:xfrm>
            <a:off x="72000" y="1353787"/>
            <a:ext cx="9000000" cy="54748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13317" name="Picture 5" descr="http://pixabay.com/static/uploads/photo/2013/07/13/13/48/zoom-161560_64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8814179">
            <a:off x="5105941" y="2678552"/>
            <a:ext cx="1193755" cy="158836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56390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Jen\Dropbox\Work\GS\Images\Screen Shots\Globilab\Android\Screenshot_2015-04-15-15-10-5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670"/>
          <a:stretch/>
        </p:blipFill>
        <p:spPr bwMode="auto">
          <a:xfrm>
            <a:off x="72000" y="1353787"/>
            <a:ext cx="9000000" cy="54748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6101394" y="3102714"/>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Tree>
    <p:custDataLst>
      <p:tags r:id="rId1"/>
    </p:custDataLst>
    <p:extLst>
      <p:ext uri="{BB962C8B-B14F-4D97-AF65-F5344CB8AC3E}">
        <p14:creationId xmlns:p14="http://schemas.microsoft.com/office/powerpoint/2010/main" val="3040556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Jen\Dropbox\Work\GS\Images\Screen Shots\Globilab\Android\Screenshot_2015-04-15-15-11-1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96" y="1188376"/>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4805249" y="2357475"/>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306352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7170" name="Picture 2" descr="C:\Users\Jen\Dropbox\Work\GS\Images\Screen Shots\Globilab\Android\Screenshot_2015-04-15-15-11-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46" y="1192894"/>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מעוגל 4"/>
          <p:cNvSpPr/>
          <p:nvPr/>
        </p:nvSpPr>
        <p:spPr bwMode="auto">
          <a:xfrm>
            <a:off x="2544659" y="2780170"/>
            <a:ext cx="1440160" cy="36004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369686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en\Dropbox\Work\GS\Images\Screen Shots\Labdisc\English\20150402 11.13.1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11" r="3616" b="5980"/>
          <a:stretch/>
        </p:blipFill>
        <p:spPr bwMode="auto">
          <a:xfrm>
            <a:off x="391886" y="2390856"/>
            <a:ext cx="6103917" cy="324992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First Activity</a:t>
            </a:r>
          </a:p>
        </p:txBody>
      </p:sp>
      <p:cxnSp>
        <p:nvCxnSpPr>
          <p:cNvPr id="8" name="מחבר חץ ישר 7"/>
          <p:cNvCxnSpPr/>
          <p:nvPr/>
        </p:nvCxnSpPr>
        <p:spPr bwMode="auto">
          <a:xfrm flipH="1">
            <a:off x="4093656" y="4365104"/>
            <a:ext cx="3286656" cy="0"/>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מחבר חץ ישר 8"/>
          <p:cNvCxnSpPr/>
          <p:nvPr/>
        </p:nvCxnSpPr>
        <p:spPr bwMode="auto">
          <a:xfrm flipH="1">
            <a:off x="6192527" y="5085184"/>
            <a:ext cx="1187785" cy="0"/>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Picture 2" descr="C:\Users\Jen\Dropbox\Work\GS\Images\Labdisc-blue.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92527" y="188248"/>
            <a:ext cx="2271217" cy="22026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81533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en\Dropbox\Work\GS\Images\Screen Shots\Globilab\Android\Screenshot_2015-04-15-15-12-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255" y="1148494"/>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1913813" y="5021771"/>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
        <p:nvSpPr>
          <p:cNvPr id="8" name="מלבן מעוגל 7"/>
          <p:cNvSpPr/>
          <p:nvPr/>
        </p:nvSpPr>
        <p:spPr bwMode="auto">
          <a:xfrm>
            <a:off x="3779912" y="2600150"/>
            <a:ext cx="2232248" cy="126089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84794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Jen\Dropbox\Work\GS\Images\Screen Shots\Globilab\Android\Screenshot_2015-04-15-15-13-1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255" y="1189335"/>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2730541" y="1853420"/>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
        <p:nvSpPr>
          <p:cNvPr id="8" name="מלבן מעוגל 7"/>
          <p:cNvSpPr/>
          <p:nvPr/>
        </p:nvSpPr>
        <p:spPr bwMode="auto">
          <a:xfrm>
            <a:off x="3823909" y="3068960"/>
            <a:ext cx="2232248" cy="126089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819356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Jen\Dropbox\Work\GS\Images\Screen Shots\Globilab\Android\Screenshot_2015-04-15-15-13-3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061" y="1195994"/>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5" name="מלבן מעוגל 4"/>
          <p:cNvSpPr/>
          <p:nvPr/>
        </p:nvSpPr>
        <p:spPr bwMode="auto">
          <a:xfrm>
            <a:off x="2738534" y="2708919"/>
            <a:ext cx="1329410" cy="72008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4085170" y="2573499"/>
            <a:ext cx="734909" cy="146981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מחבר מעוקל 6"/>
          <p:cNvCxnSpPr/>
          <p:nvPr/>
        </p:nvCxnSpPr>
        <p:spPr bwMode="auto">
          <a:xfrm rot="16200000" flipV="1">
            <a:off x="3882682" y="2318119"/>
            <a:ext cx="864095" cy="637586"/>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Tree>
    <p:custDataLst>
      <p:tags r:id="rId1"/>
    </p:custDataLst>
    <p:extLst>
      <p:ext uri="{BB962C8B-B14F-4D97-AF65-F5344CB8AC3E}">
        <p14:creationId xmlns:p14="http://schemas.microsoft.com/office/powerpoint/2010/main" val="1599484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Jen\Dropbox\Work\GS\Images\Screen Shots\Globilab\Android\Screenshot_2015-04-15-15-13-3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625" y="1160369"/>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
        <p:nvSpPr>
          <p:cNvPr id="6" name="מלבן מעוגל 5"/>
          <p:cNvSpPr/>
          <p:nvPr/>
        </p:nvSpPr>
        <p:spPr bwMode="auto">
          <a:xfrm>
            <a:off x="2844566" y="1940582"/>
            <a:ext cx="1224136" cy="50405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7"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5033898" y="2933538"/>
            <a:ext cx="734909" cy="1469817"/>
          </a:xfrm>
          <a:prstGeom prst="rect">
            <a:avLst/>
          </a:prstGeom>
          <a:noFill/>
          <a:extLst>
            <a:ext uri="{909E8E84-426E-40DD-AFC4-6F175D3DCCD1}">
              <a14:hiddenFill xmlns:a14="http://schemas.microsoft.com/office/drawing/2010/main">
                <a:solidFill>
                  <a:srgbClr val="FFFFFF"/>
                </a:solidFill>
              </a14:hiddenFill>
            </a:ext>
          </a:extLst>
        </p:spPr>
      </p:pic>
      <p:cxnSp>
        <p:nvCxnSpPr>
          <p:cNvPr id="8" name="מחבר מעוקל 7"/>
          <p:cNvCxnSpPr/>
          <p:nvPr/>
        </p:nvCxnSpPr>
        <p:spPr bwMode="auto">
          <a:xfrm flipV="1">
            <a:off x="5532758" y="3068958"/>
            <a:ext cx="1370645" cy="432048"/>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1409090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Jen\Dropbox\Work\GS\Images\Screen Shots\Globilab\Android\Screenshot_2015-04-15-15-13-4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500" y="1183361"/>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4" name="מלבן מעוגל 3"/>
          <p:cNvSpPr/>
          <p:nvPr/>
        </p:nvSpPr>
        <p:spPr bwMode="auto">
          <a:xfrm>
            <a:off x="4211960" y="2559576"/>
            <a:ext cx="1889624" cy="180552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9"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5734128" y="2357475"/>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73607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Jen\Desktop\click-161564_640.png"/>
          <p:cNvPicPr>
            <a:picLocks noChangeAspect="1" noChangeArrowheads="1"/>
          </p:cNvPicPr>
          <p:nvPr/>
        </p:nvPicPr>
        <p:blipFill>
          <a:blip r:embed="rId4"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6605450" y="2429484"/>
            <a:ext cx="734909" cy="146981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13314" name="Picture 2" descr="C:\Users\Jen\Dropbox\Work\GS\Images\Screen Shots\Globilab\Android\Screenshot_2015-04-15-15-14-2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625" y="1184119"/>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7" name="מלבן מעוגל 6"/>
          <p:cNvSpPr/>
          <p:nvPr/>
        </p:nvSpPr>
        <p:spPr bwMode="auto">
          <a:xfrm>
            <a:off x="2686400" y="3763881"/>
            <a:ext cx="2384257" cy="385199"/>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8" name="Picture 3" descr="C:\Users\Jen\Desktop\click-161564_640.png"/>
          <p:cNvPicPr>
            <a:picLocks noChangeAspect="1" noChangeArrowheads="1"/>
          </p:cNvPicPr>
          <p:nvPr/>
        </p:nvPicPr>
        <p:blipFill>
          <a:blip r:embed="rId4"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4501329" y="3321084"/>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0476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14338" name="Picture 2" descr="C:\Users\Jen\Dropbox\Work\GS\Images\Screen Shots\Globilab\Android\Screenshot_2015-04-15-15-14-3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75" y="1185500"/>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6317418" y="4085667"/>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02457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15362" name="Picture 2" descr="C:\Users\Jen\Dropbox\Work\GS\Images\Screen Shots\Globilab\Android\Screenshot_2015-04-15-15-15-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91" y="1223983"/>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Jen\Dropbox\Work\GS\Images\Screen Shots\Globilab\Android\Screenshot_2015-04-15-15-15-2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659" t="18388" r="32833" b="43400"/>
          <a:stretch/>
        </p:blipFill>
        <p:spPr bwMode="auto">
          <a:xfrm>
            <a:off x="4305894" y="2060848"/>
            <a:ext cx="3744416" cy="4157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07337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22530" name="Picture 2" descr="C:\Users\Jen\Dropbox\Work\GS\Images\Screen Shots\Globilab\Android\Screenshot_2015-04-15-16-22-2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44" y="1195994"/>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077115">
            <a:off x="8094028" y="2258791"/>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94147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23554" name="Picture 2" descr="C:\Users\Jen\Dropbox\Work\GS\Images\Screen Shots\Globilab\Android\Screenshot_2015-04-15-16-22-3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33" y="1195162"/>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9571162">
            <a:off x="4420582" y="4013233"/>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83847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Jen\Dropbox\Work\GS\Images\Labdisc-blue.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55324" y="801473"/>
            <a:ext cx="4714148" cy="457174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bwMode="auto">
          <a:xfrm>
            <a:off x="783228"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First Activity</a:t>
            </a:r>
          </a:p>
        </p:txBody>
      </p:sp>
      <p:pic>
        <p:nvPicPr>
          <p:cNvPr id="12" name="Picture 1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490" y="5068856"/>
            <a:ext cx="1185245" cy="11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אליפסה 24"/>
          <p:cNvSpPr/>
          <p:nvPr/>
        </p:nvSpPr>
        <p:spPr bwMode="auto">
          <a:xfrm>
            <a:off x="5292080" y="3087344"/>
            <a:ext cx="576064" cy="55768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sp>
        <p:nvSpPr>
          <p:cNvPr id="2" name="מלבן 1"/>
          <p:cNvSpPr/>
          <p:nvPr/>
        </p:nvSpPr>
        <p:spPr>
          <a:xfrm>
            <a:off x="4975285" y="5191323"/>
            <a:ext cx="2798777" cy="400110"/>
          </a:xfrm>
          <a:prstGeom prst="rect">
            <a:avLst/>
          </a:prstGeom>
        </p:spPr>
        <p:txBody>
          <a:bodyPr wrap="square">
            <a:spAutoFit/>
          </a:bodyPr>
          <a:lstStyle/>
          <a:p>
            <a:r>
              <a:rPr lang="en-US" sz="2000" b="0" i="0" dirty="0" smtClean="0"/>
              <a:t>Microphone (d</a:t>
            </a:r>
            <a:r>
              <a:rPr lang="en-US" sz="2000" b="0" i="0" dirty="0" smtClean="0">
                <a:latin typeface="Times New Roman"/>
                <a:cs typeface="Times New Roman"/>
              </a:rPr>
              <a:t>B)</a:t>
            </a:r>
            <a:endParaRPr lang="en-US" sz="2000" dirty="0"/>
          </a:p>
        </p:txBody>
      </p:sp>
      <p:sp>
        <p:nvSpPr>
          <p:cNvPr id="3" name="מלבן 2"/>
          <p:cNvSpPr/>
          <p:nvPr/>
        </p:nvSpPr>
        <p:spPr>
          <a:xfrm>
            <a:off x="1674484" y="5191323"/>
            <a:ext cx="1167306" cy="400110"/>
          </a:xfrm>
          <a:prstGeom prst="rect">
            <a:avLst/>
          </a:prstGeom>
        </p:spPr>
        <p:txBody>
          <a:bodyPr wrap="none">
            <a:spAutoFit/>
          </a:bodyPr>
          <a:lstStyle/>
          <a:p>
            <a:pPr algn="r"/>
            <a:r>
              <a:rPr lang="en-US" altLang="en-US" sz="2000" b="0" i="0" dirty="0" smtClean="0"/>
              <a:t>Light (lx)</a:t>
            </a:r>
            <a:endParaRPr lang="en-US" sz="2000" dirty="0"/>
          </a:p>
        </p:txBody>
      </p:sp>
      <p:pic>
        <p:nvPicPr>
          <p:cNvPr id="13" name="Picture 13"/>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9009" y="5165937"/>
            <a:ext cx="837047" cy="1033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אליפסה 14"/>
          <p:cNvSpPr/>
          <p:nvPr/>
        </p:nvSpPr>
        <p:spPr bwMode="auto">
          <a:xfrm>
            <a:off x="3882737" y="1219394"/>
            <a:ext cx="576064" cy="55768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136189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p:bldP spid="3" grpId="0"/>
      <p:bldP spid="1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24578" name="Picture 2" descr="C:\Users\Jen\Dropbox\Work\GS\Images\Screen Shots\Globilab\Android\Screenshot_2015-04-15-16-22-4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75" y="1195994"/>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4" name="מלבן מעוגל 3"/>
          <p:cNvSpPr/>
          <p:nvPr/>
        </p:nvSpPr>
        <p:spPr bwMode="auto">
          <a:xfrm>
            <a:off x="1692438" y="3212976"/>
            <a:ext cx="576064" cy="187220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073688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25602" name="Picture 2" descr="C:\Users\Jen\Dropbox\Work\GS\Images\Screen Shots\Globilab\Android\Screenshot_2015-04-15-16-23-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15" y="1195994"/>
            <a:ext cx="9000000" cy="5625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9571162">
            <a:off x="4702796" y="4517289"/>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77136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pic>
        <p:nvPicPr>
          <p:cNvPr id="26626" name="Picture 2" descr="C:\Users\Jen\Dropbox\Work\GS\Images\Screen Shots\Globilab\Android\Screenshot_2015-04-15-16-23-0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13" y="1185500"/>
            <a:ext cx="9000000" cy="5625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90919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מלבן 5"/>
          <p:cNvSpPr/>
          <p:nvPr/>
        </p:nvSpPr>
        <p:spPr>
          <a:xfrm>
            <a:off x="899592" y="1628800"/>
            <a:ext cx="6556450" cy="3231654"/>
          </a:xfrm>
          <a:prstGeom prst="rect">
            <a:avLst/>
          </a:prstGeom>
        </p:spPr>
        <p:txBody>
          <a:bodyPr wrap="square">
            <a:spAutoFit/>
          </a:bodyPr>
          <a:lstStyle/>
          <a:p>
            <a:pPr algn="ctr"/>
            <a:r>
              <a:rPr lang="en-US" dirty="0" smtClean="0"/>
              <a:t>The humidity went up from 60% to 96.6%</a:t>
            </a:r>
            <a:endParaRPr lang="en-US" dirty="0"/>
          </a:p>
          <a:p>
            <a:pPr algn="ctr"/>
            <a:r>
              <a:rPr lang="en-US" dirty="0" smtClean="0"/>
              <a:t>in less than 9 seconds</a:t>
            </a:r>
          </a:p>
          <a:p>
            <a:pPr algn="ctr"/>
            <a:endParaRPr lang="en-US" dirty="0" smtClean="0"/>
          </a:p>
          <a:p>
            <a:pPr algn="ctr"/>
            <a:endParaRPr lang="en-US" dirty="0" smtClean="0"/>
          </a:p>
          <a:p>
            <a:pPr algn="ctr">
              <a:lnSpc>
                <a:spcPct val="150000"/>
              </a:lnSpc>
            </a:pPr>
            <a:r>
              <a:rPr lang="en-US" dirty="0" smtClean="0"/>
              <a:t>What does it mean? </a:t>
            </a:r>
          </a:p>
          <a:p>
            <a:pPr algn="ctr">
              <a:lnSpc>
                <a:spcPct val="150000"/>
              </a:lnSpc>
            </a:pPr>
            <a:r>
              <a:rPr lang="en-US" dirty="0" smtClean="0"/>
              <a:t>What effects these results?</a:t>
            </a:r>
          </a:p>
          <a:p>
            <a:pPr algn="ctr">
              <a:lnSpc>
                <a:spcPct val="150000"/>
              </a:lnSpc>
            </a:pPr>
            <a:r>
              <a:rPr lang="en-US" dirty="0" smtClean="0"/>
              <a:t>Can we lower the humidity faster? How?</a:t>
            </a:r>
          </a:p>
        </p:txBody>
      </p:sp>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Data Processing</a:t>
            </a:r>
            <a:endParaRPr lang="en-US" dirty="0"/>
          </a:p>
        </p:txBody>
      </p:sp>
    </p:spTree>
    <p:custDataLst>
      <p:tags r:id="rId1"/>
    </p:custDataLst>
    <p:extLst>
      <p:ext uri="{BB962C8B-B14F-4D97-AF65-F5344CB8AC3E}">
        <p14:creationId xmlns:p14="http://schemas.microsoft.com/office/powerpoint/2010/main" val="2617869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מלבן 6"/>
          <p:cNvSpPr/>
          <p:nvPr/>
        </p:nvSpPr>
        <p:spPr>
          <a:xfrm>
            <a:off x="423823" y="1412776"/>
            <a:ext cx="8352928" cy="1323439"/>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Android GlobiLab </a:t>
            </a:r>
          </a:p>
          <a:p>
            <a:pPr algn="ctr"/>
            <a:r>
              <a:rPr lang="en-US" sz="4000" i="0" dirty="0" smtClean="0">
                <a:solidFill>
                  <a:schemeClr val="accent6">
                    <a:lumMod val="75000"/>
                  </a:schemeClr>
                </a:solidFill>
                <a:effectLst>
                  <a:outerShdw blurRad="38100" dist="38100" dir="2700000" algn="tl">
                    <a:srgbClr val="000000">
                      <a:alpha val="43137"/>
                    </a:srgbClr>
                  </a:outerShdw>
                </a:effectLst>
              </a:rPr>
              <a:t>Toolbar</a:t>
            </a:r>
            <a:endParaRPr lang="en-US" sz="4000" i="0" dirty="0">
              <a:solidFill>
                <a:schemeClr val="accent6">
                  <a:lumMod val="75000"/>
                </a:schemeClr>
              </a:solidFill>
              <a:effectLst>
                <a:outerShdw blurRad="38100" dist="38100" dir="2700000" algn="tl">
                  <a:srgbClr val="000000">
                    <a:alpha val="43137"/>
                  </a:srgbClr>
                </a:outerShdw>
              </a:effectLst>
            </a:endParaRPr>
          </a:p>
        </p:txBody>
      </p:sp>
      <p:pic>
        <p:nvPicPr>
          <p:cNvPr id="8194"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3401" y="2924944"/>
            <a:ext cx="2461059" cy="31725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825232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35496" y="1717591"/>
            <a:ext cx="648072" cy="487976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2" name="TextBox 1"/>
          <p:cNvSpPr txBox="1"/>
          <p:nvPr/>
        </p:nvSpPr>
        <p:spPr>
          <a:xfrm>
            <a:off x="891506" y="1844824"/>
            <a:ext cx="8232983" cy="4662815"/>
          </a:xfrm>
          <a:prstGeom prst="rect">
            <a:avLst/>
          </a:prstGeom>
          <a:solidFill>
            <a:schemeClr val="bg1"/>
          </a:solidFill>
        </p:spPr>
        <p:txBody>
          <a:bodyPr wrap="square" rtlCol="0">
            <a:spAutoFit/>
          </a:bodyPr>
          <a:lstStyle/>
          <a:p>
            <a:pPr lvl="3">
              <a:lnSpc>
                <a:spcPct val="150000"/>
              </a:lnSpc>
            </a:pPr>
            <a:r>
              <a:rPr lang="en-US" sz="2200" dirty="0" smtClean="0"/>
              <a:t>Open Existing / My Saved Experiments</a:t>
            </a:r>
          </a:p>
          <a:p>
            <a:pPr lvl="3">
              <a:lnSpc>
                <a:spcPct val="150000"/>
              </a:lnSpc>
            </a:pPr>
            <a:r>
              <a:rPr lang="en-US" sz="2200" dirty="0" smtClean="0"/>
              <a:t>Save an Experiments</a:t>
            </a:r>
          </a:p>
          <a:p>
            <a:pPr lvl="3">
              <a:lnSpc>
                <a:spcPct val="150000"/>
              </a:lnSpc>
            </a:pPr>
            <a:r>
              <a:rPr lang="en-US" sz="2200" dirty="0" smtClean="0"/>
              <a:t>Export data to datasheet</a:t>
            </a:r>
          </a:p>
          <a:p>
            <a:pPr lvl="3">
              <a:lnSpc>
                <a:spcPct val="150000"/>
              </a:lnSpc>
            </a:pPr>
            <a:r>
              <a:rPr lang="en-US" sz="2200" dirty="0" smtClean="0"/>
              <a:t>Summary of experimental data</a:t>
            </a:r>
          </a:p>
          <a:p>
            <a:pPr lvl="3">
              <a:lnSpc>
                <a:spcPct val="150000"/>
              </a:lnSpc>
            </a:pPr>
            <a:r>
              <a:rPr lang="en-US" sz="2200" dirty="0" smtClean="0"/>
              <a:t>Programming an Experiment</a:t>
            </a:r>
          </a:p>
          <a:p>
            <a:pPr lvl="3">
              <a:lnSpc>
                <a:spcPct val="150000"/>
              </a:lnSpc>
            </a:pPr>
            <a:r>
              <a:rPr lang="en-US" sz="2200" dirty="0" smtClean="0"/>
              <a:t>Run Experiment</a:t>
            </a:r>
          </a:p>
          <a:p>
            <a:pPr lvl="3">
              <a:lnSpc>
                <a:spcPct val="150000"/>
              </a:lnSpc>
            </a:pPr>
            <a:r>
              <a:rPr lang="en-US" sz="2200" dirty="0" smtClean="0"/>
              <a:t>Download experiment from Labdisc</a:t>
            </a:r>
          </a:p>
          <a:p>
            <a:pPr lvl="3">
              <a:lnSpc>
                <a:spcPct val="150000"/>
              </a:lnSpc>
            </a:pPr>
            <a:r>
              <a:rPr lang="en-US" sz="2200" dirty="0" smtClean="0"/>
              <a:t>Functions</a:t>
            </a:r>
          </a:p>
          <a:p>
            <a:pPr lvl="3">
              <a:lnSpc>
                <a:spcPct val="150000"/>
              </a:lnSpc>
            </a:pPr>
            <a:r>
              <a:rPr lang="en-US" sz="2200" dirty="0" smtClean="0"/>
              <a:t>Open activity files (pdf)</a:t>
            </a:r>
            <a:endParaRPr lang="en-US" sz="2200" dirty="0"/>
          </a:p>
        </p:txBody>
      </p:sp>
      <p:cxnSp>
        <p:nvCxnSpPr>
          <p:cNvPr id="7" name="מחבר מעוקל 6"/>
          <p:cNvCxnSpPr/>
          <p:nvPr/>
        </p:nvCxnSpPr>
        <p:spPr bwMode="auto">
          <a:xfrm>
            <a:off x="755576" y="1988840"/>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מחבר מעוקל 8"/>
          <p:cNvCxnSpPr/>
          <p:nvPr/>
        </p:nvCxnSpPr>
        <p:spPr bwMode="auto">
          <a:xfrm>
            <a:off x="755576" y="2420888"/>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מחבר מעוקל 9"/>
          <p:cNvCxnSpPr/>
          <p:nvPr/>
        </p:nvCxnSpPr>
        <p:spPr bwMode="auto">
          <a:xfrm>
            <a:off x="755576" y="2996952"/>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מחבר מעוקל 10"/>
          <p:cNvCxnSpPr/>
          <p:nvPr/>
        </p:nvCxnSpPr>
        <p:spPr bwMode="auto">
          <a:xfrm>
            <a:off x="755576" y="3501008"/>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מחבר מעוקל 11"/>
          <p:cNvCxnSpPr/>
          <p:nvPr/>
        </p:nvCxnSpPr>
        <p:spPr bwMode="auto">
          <a:xfrm>
            <a:off x="755576" y="4153315"/>
            <a:ext cx="1215752" cy="67773"/>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מחבר מעוקל 13"/>
          <p:cNvCxnSpPr/>
          <p:nvPr/>
        </p:nvCxnSpPr>
        <p:spPr bwMode="auto">
          <a:xfrm>
            <a:off x="755576" y="4585363"/>
            <a:ext cx="1215752" cy="67773"/>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מחבר מעוקל 14"/>
          <p:cNvCxnSpPr/>
          <p:nvPr/>
        </p:nvCxnSpPr>
        <p:spPr bwMode="auto">
          <a:xfrm>
            <a:off x="755576" y="5161427"/>
            <a:ext cx="1215752" cy="12700"/>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מחבר מעוקל 16"/>
          <p:cNvCxnSpPr/>
          <p:nvPr/>
        </p:nvCxnSpPr>
        <p:spPr bwMode="auto">
          <a:xfrm>
            <a:off x="755576" y="5661248"/>
            <a:ext cx="1215752" cy="12700"/>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מחבר מעוקל 17"/>
          <p:cNvCxnSpPr/>
          <p:nvPr/>
        </p:nvCxnSpPr>
        <p:spPr bwMode="auto">
          <a:xfrm>
            <a:off x="755576" y="6165304"/>
            <a:ext cx="1215752" cy="12700"/>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2521565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xEl>
                                              <p:pRg st="8" end="8"/>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389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9" y="1343959"/>
            <a:ext cx="4032448" cy="5514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מחבר מעוקל 6"/>
          <p:cNvCxnSpPr/>
          <p:nvPr/>
        </p:nvCxnSpPr>
        <p:spPr bwMode="auto">
          <a:xfrm flipV="1">
            <a:off x="755576" y="1717591"/>
            <a:ext cx="1872208" cy="271249"/>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מלבן מעוגל 5"/>
          <p:cNvSpPr/>
          <p:nvPr/>
        </p:nvSpPr>
        <p:spPr bwMode="auto">
          <a:xfrm>
            <a:off x="2635880" y="1501567"/>
            <a:ext cx="1864114"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3960476" y="6081421"/>
            <a:ext cx="1140088" cy="36004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172850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3993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5408" y="2109888"/>
            <a:ext cx="4938880" cy="4115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מחבר מעוקל 6"/>
          <p:cNvCxnSpPr/>
          <p:nvPr/>
        </p:nvCxnSpPr>
        <p:spPr bwMode="auto">
          <a:xfrm>
            <a:off x="755576" y="1988841"/>
            <a:ext cx="1584176" cy="504055"/>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מלבן מעוגל 5"/>
          <p:cNvSpPr/>
          <p:nvPr/>
        </p:nvSpPr>
        <p:spPr bwMode="auto">
          <a:xfrm>
            <a:off x="2339752" y="2276872"/>
            <a:ext cx="1864114"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8" name="מלבן מעוגל 7"/>
          <p:cNvSpPr/>
          <p:nvPr/>
        </p:nvSpPr>
        <p:spPr bwMode="auto">
          <a:xfrm>
            <a:off x="3823694" y="5675135"/>
            <a:ext cx="1708159" cy="360040"/>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969130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cxnSp>
        <p:nvCxnSpPr>
          <p:cNvPr id="7" name="מחבר מעוקל 6"/>
          <p:cNvCxnSpPr/>
          <p:nvPr/>
        </p:nvCxnSpPr>
        <p:spPr bwMode="auto">
          <a:xfrm>
            <a:off x="755576" y="2492896"/>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מלבן מעוגל 8"/>
          <p:cNvSpPr/>
          <p:nvPr/>
        </p:nvSpPr>
        <p:spPr bwMode="auto">
          <a:xfrm>
            <a:off x="1925120" y="3596084"/>
            <a:ext cx="2804857"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6386" name="Picture 2" descr="C:\Users\Jen\Dropbox\Work\GS\Images\Screen Shots\Globilab\Android\Screenshot_2015-04-15-15-15-4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25" y="1195994"/>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10" name="מלבן מעוגל 9"/>
          <p:cNvSpPr/>
          <p:nvPr/>
        </p:nvSpPr>
        <p:spPr bwMode="auto">
          <a:xfrm>
            <a:off x="2627784" y="2525332"/>
            <a:ext cx="1864114"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cxnSp>
        <p:nvCxnSpPr>
          <p:cNvPr id="11" name="מחבר מעוקל 10"/>
          <p:cNvCxnSpPr/>
          <p:nvPr/>
        </p:nvCxnSpPr>
        <p:spPr bwMode="auto">
          <a:xfrm flipV="1">
            <a:off x="755576" y="1916832"/>
            <a:ext cx="1872208" cy="57606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2824302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Jen\Dropbox\Work\GS\Images\Screen Shots\Globilab\Android\Screenshot_2015-04-15-15-16-2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879" y="1183359"/>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cxnSp>
        <p:nvCxnSpPr>
          <p:cNvPr id="7" name="מחבר מעוקל 6"/>
          <p:cNvCxnSpPr/>
          <p:nvPr/>
        </p:nvCxnSpPr>
        <p:spPr bwMode="auto">
          <a:xfrm flipV="1">
            <a:off x="755576" y="1916832"/>
            <a:ext cx="1872207" cy="57606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מלבן מעוגל 9"/>
          <p:cNvSpPr/>
          <p:nvPr/>
        </p:nvSpPr>
        <p:spPr bwMode="auto">
          <a:xfrm>
            <a:off x="2627783" y="2525332"/>
            <a:ext cx="1979095" cy="432048"/>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1" name="Picture 3" descr="C:\Users\Jen\Desktop\click-161564_640.png"/>
          <p:cNvPicPr>
            <a:picLocks noChangeAspect="1" noChangeArrowheads="1"/>
          </p:cNvPicPr>
          <p:nvPr/>
        </p:nvPicPr>
        <p:blipFill>
          <a:blip r:embed="rId5" cstate="print">
            <a:clrChange>
              <a:clrFrom>
                <a:srgbClr val="FFFFFF"/>
              </a:clrFrom>
              <a:clrTo>
                <a:srgbClr val="FFFFFF">
                  <a:alpha val="0"/>
                </a:srgbClr>
              </a:clrTo>
            </a:clrChange>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rot="17417330">
            <a:off x="6173402" y="2661462"/>
            <a:ext cx="734909" cy="146981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04864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83228"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a:t>First Activity</a:t>
            </a:r>
          </a:p>
        </p:txBody>
      </p:sp>
      <p:pic>
        <p:nvPicPr>
          <p:cNvPr id="12" name="Picture 14"/>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1490" y="5085184"/>
            <a:ext cx="1185245" cy="11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מלבן 1"/>
          <p:cNvSpPr/>
          <p:nvPr/>
        </p:nvSpPr>
        <p:spPr>
          <a:xfrm>
            <a:off x="4975285" y="5207651"/>
            <a:ext cx="2798777" cy="400110"/>
          </a:xfrm>
          <a:prstGeom prst="rect">
            <a:avLst/>
          </a:prstGeom>
        </p:spPr>
        <p:txBody>
          <a:bodyPr wrap="square">
            <a:spAutoFit/>
          </a:bodyPr>
          <a:lstStyle/>
          <a:p>
            <a:r>
              <a:rPr lang="en-US" sz="2000" b="0" i="0" dirty="0" smtClean="0"/>
              <a:t>Microphone (d</a:t>
            </a:r>
            <a:r>
              <a:rPr lang="en-US" sz="2000" b="0" i="0" dirty="0" smtClean="0">
                <a:latin typeface="Times New Roman"/>
                <a:cs typeface="Times New Roman"/>
              </a:rPr>
              <a:t>B)</a:t>
            </a:r>
            <a:endParaRPr lang="en-US" sz="2000" dirty="0"/>
          </a:p>
        </p:txBody>
      </p:sp>
      <p:sp>
        <p:nvSpPr>
          <p:cNvPr id="3" name="מלבן 2"/>
          <p:cNvSpPr/>
          <p:nvPr/>
        </p:nvSpPr>
        <p:spPr>
          <a:xfrm>
            <a:off x="1674484" y="5207651"/>
            <a:ext cx="1167306" cy="400110"/>
          </a:xfrm>
          <a:prstGeom prst="rect">
            <a:avLst/>
          </a:prstGeom>
        </p:spPr>
        <p:txBody>
          <a:bodyPr wrap="none">
            <a:spAutoFit/>
          </a:bodyPr>
          <a:lstStyle/>
          <a:p>
            <a:pPr algn="r"/>
            <a:r>
              <a:rPr lang="en-US" altLang="en-US" sz="2000" b="0" i="0" dirty="0" smtClean="0"/>
              <a:t>Light (lx)</a:t>
            </a:r>
            <a:endParaRPr lang="en-US" sz="2000" dirty="0"/>
          </a:p>
        </p:txBody>
      </p:sp>
      <p:pic>
        <p:nvPicPr>
          <p:cNvPr id="13" name="Picture 13"/>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9009" y="5182265"/>
            <a:ext cx="837047" cy="1033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Jen\Dropbox\Work\GS\Images\Labdisc models\20150402 11.34.4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3077" y="2060848"/>
            <a:ext cx="3783658" cy="2837744"/>
          </a:xfrm>
          <a:prstGeom prst="rect">
            <a:avLst/>
          </a:prstGeom>
          <a:noFill/>
          <a:extLst>
            <a:ext uri="{909E8E84-426E-40DD-AFC4-6F175D3DCCD1}">
              <a14:hiddenFill xmlns:a14="http://schemas.microsoft.com/office/drawing/2010/main">
                <a:solidFill>
                  <a:srgbClr val="FFFFFF"/>
                </a:solidFill>
              </a14:hiddenFill>
            </a:ext>
          </a:extLst>
        </p:spPr>
      </p:pic>
      <p:sp>
        <p:nvSpPr>
          <p:cNvPr id="8" name="אליפסה 7"/>
          <p:cNvSpPr/>
          <p:nvPr/>
        </p:nvSpPr>
        <p:spPr bwMode="auto">
          <a:xfrm>
            <a:off x="1949819" y="3685968"/>
            <a:ext cx="442878" cy="432048"/>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sp>
        <p:nvSpPr>
          <p:cNvPr id="9" name="אליפסה 8"/>
          <p:cNvSpPr/>
          <p:nvPr/>
        </p:nvSpPr>
        <p:spPr bwMode="auto">
          <a:xfrm>
            <a:off x="1861915" y="2965443"/>
            <a:ext cx="576064" cy="27884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cxnSp>
        <p:nvCxnSpPr>
          <p:cNvPr id="10" name="מחבר חץ ישר 9"/>
          <p:cNvCxnSpPr/>
          <p:nvPr/>
        </p:nvCxnSpPr>
        <p:spPr bwMode="auto">
          <a:xfrm>
            <a:off x="2167701" y="3320739"/>
            <a:ext cx="17205" cy="365229"/>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51" name="Picture 3" descr="C:\Users\Jen\Dropbox\Work\GS\Images\Labdisc models\20150402 11.35.2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57532" y="2153353"/>
            <a:ext cx="3600000" cy="2700000"/>
          </a:xfrm>
          <a:prstGeom prst="rect">
            <a:avLst/>
          </a:prstGeom>
          <a:noFill/>
          <a:extLst>
            <a:ext uri="{909E8E84-426E-40DD-AFC4-6F175D3DCCD1}">
              <a14:hiddenFill xmlns:a14="http://schemas.microsoft.com/office/drawing/2010/main">
                <a:solidFill>
                  <a:srgbClr val="FFFFFF"/>
                </a:solidFill>
              </a14:hiddenFill>
            </a:ext>
          </a:extLst>
        </p:spPr>
      </p:pic>
      <p:sp>
        <p:nvSpPr>
          <p:cNvPr id="14" name="אליפסה 13"/>
          <p:cNvSpPr/>
          <p:nvPr/>
        </p:nvSpPr>
        <p:spPr bwMode="auto">
          <a:xfrm>
            <a:off x="6153728" y="3914972"/>
            <a:ext cx="650519" cy="594148"/>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sp>
        <p:nvSpPr>
          <p:cNvPr id="15" name="אליפסה 14"/>
          <p:cNvSpPr/>
          <p:nvPr/>
        </p:nvSpPr>
        <p:spPr bwMode="auto">
          <a:xfrm>
            <a:off x="6086640" y="2978423"/>
            <a:ext cx="861623" cy="355296"/>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dirty="0" smtClean="0">
              <a:ln>
                <a:noFill/>
              </a:ln>
              <a:solidFill>
                <a:schemeClr val="tx1"/>
              </a:solidFill>
              <a:effectLst/>
              <a:latin typeface="חרמון" charset="0"/>
              <a:ea typeface="חרמון" charset="0"/>
              <a:cs typeface="חרמון" charset="0"/>
            </a:endParaRPr>
          </a:p>
        </p:txBody>
      </p:sp>
      <p:cxnSp>
        <p:nvCxnSpPr>
          <p:cNvPr id="16" name="מחבר חץ ישר 15"/>
          <p:cNvCxnSpPr/>
          <p:nvPr/>
        </p:nvCxnSpPr>
        <p:spPr bwMode="auto">
          <a:xfrm>
            <a:off x="6500246" y="3333719"/>
            <a:ext cx="8602" cy="568273"/>
          </a:xfrm>
          <a:prstGeom prst="straightConnector1">
            <a:avLst/>
          </a:prstGeom>
          <a:solidFill>
            <a:schemeClr val="accent1"/>
          </a:solidFill>
          <a:ln w="2857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2803813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9" grpId="0" animBg="1"/>
      <p:bldP spid="14" grpId="0" animBg="1"/>
      <p:bldP spid="1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מחבר מעוקל 6"/>
          <p:cNvCxnSpPr/>
          <p:nvPr/>
        </p:nvCxnSpPr>
        <p:spPr bwMode="auto">
          <a:xfrm>
            <a:off x="755576" y="2996952"/>
            <a:ext cx="1224136" cy="216024"/>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4198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8162" y="2538413"/>
            <a:ext cx="5210175" cy="1781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688735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Jen\Dropbox\Work\GS\Images\Screen Shots\Globilab\Android\Screenshot_2015-04-15-15-16-4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65" y="1172244"/>
            <a:ext cx="9000000" cy="562500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מחבר מעוקל 6"/>
          <p:cNvCxnSpPr>
            <a:endCxn id="8" idx="1"/>
          </p:cNvCxnSpPr>
          <p:nvPr/>
        </p:nvCxnSpPr>
        <p:spPr bwMode="auto">
          <a:xfrm>
            <a:off x="755576" y="3501008"/>
            <a:ext cx="1080120" cy="180021"/>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מלבן מעוגל 7"/>
          <p:cNvSpPr/>
          <p:nvPr/>
        </p:nvSpPr>
        <p:spPr bwMode="auto">
          <a:xfrm>
            <a:off x="1835696" y="2708921"/>
            <a:ext cx="5616624" cy="1944216"/>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9"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spTree>
    <p:custDataLst>
      <p:tags r:id="rId1"/>
    </p:custDataLst>
    <p:extLst>
      <p:ext uri="{BB962C8B-B14F-4D97-AF65-F5344CB8AC3E}">
        <p14:creationId xmlns:p14="http://schemas.microsoft.com/office/powerpoint/2010/main" val="3990675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Jen\Dropbox\Work\GS\Images\Screen Shots\Globilab\Android\Screenshot_2015-04-15-15-17-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96" y="1197375"/>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cxnSp>
        <p:nvCxnSpPr>
          <p:cNvPr id="7" name="מחבר מעוקל 6"/>
          <p:cNvCxnSpPr/>
          <p:nvPr/>
        </p:nvCxnSpPr>
        <p:spPr bwMode="auto">
          <a:xfrm flipV="1">
            <a:off x="755576" y="4869160"/>
            <a:ext cx="1543232" cy="360040"/>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מלבן מעוגל 8"/>
          <p:cNvSpPr/>
          <p:nvPr/>
        </p:nvSpPr>
        <p:spPr bwMode="auto">
          <a:xfrm>
            <a:off x="2397082" y="6069545"/>
            <a:ext cx="4248472" cy="367879"/>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801614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Jen\Dropbox\Work\GS\Images\Screen Shots\Globilab\Android\Screenshot_2015-04-15-15-17-2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00" y="1207869"/>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sp>
        <p:nvSpPr>
          <p:cNvPr id="10" name="מלבן מעוגל 9"/>
          <p:cNvSpPr/>
          <p:nvPr/>
        </p:nvSpPr>
        <p:spPr bwMode="auto">
          <a:xfrm>
            <a:off x="1331640" y="5733256"/>
            <a:ext cx="576064" cy="45905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
        <p:nvSpPr>
          <p:cNvPr id="11" name="מלבן מעוגל 10"/>
          <p:cNvSpPr/>
          <p:nvPr/>
        </p:nvSpPr>
        <p:spPr bwMode="auto">
          <a:xfrm>
            <a:off x="2195736" y="2204864"/>
            <a:ext cx="576064" cy="47129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cxnSp>
        <p:nvCxnSpPr>
          <p:cNvPr id="15" name="מחבר מעוקל 14"/>
          <p:cNvCxnSpPr/>
          <p:nvPr/>
        </p:nvCxnSpPr>
        <p:spPr bwMode="auto">
          <a:xfrm flipV="1">
            <a:off x="755577" y="4437112"/>
            <a:ext cx="1872209" cy="1296145"/>
          </a:xfrm>
          <a:prstGeom prst="curvedConnector3">
            <a:avLst>
              <a:gd name="adj1" fmla="val 50000"/>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749700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21506" name="Picture 2" descr="C:\Users\Jen\Dropbox\Work\GS\Images\Screen Shots\Globilab\Android\Screenshot_2015-04-15-15-17-3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75" y="1208327"/>
            <a:ext cx="9000000" cy="5625000"/>
          </a:xfrm>
          <a:prstGeom prst="rect">
            <a:avLst/>
          </a:prstGeom>
          <a:noFill/>
          <a:extLst>
            <a:ext uri="{909E8E84-426E-40DD-AFC4-6F175D3DCCD1}">
              <a14:hiddenFill xmlns:a14="http://schemas.microsoft.com/office/drawing/2010/main">
                <a:solidFill>
                  <a:srgbClr val="FFFFFF"/>
                </a:solidFill>
              </a14:hiddenFill>
            </a:ext>
          </a:extLst>
        </p:spPr>
      </p:pic>
      <p:sp>
        <p:nvSpPr>
          <p:cNvPr id="9" name="מלבן מעוגל 8"/>
          <p:cNvSpPr/>
          <p:nvPr/>
        </p:nvSpPr>
        <p:spPr bwMode="auto">
          <a:xfrm>
            <a:off x="1907704" y="4257471"/>
            <a:ext cx="1584176" cy="459051"/>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775201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cxnSp>
        <p:nvCxnSpPr>
          <p:cNvPr id="7" name="מחבר מעוקל 6"/>
          <p:cNvCxnSpPr/>
          <p:nvPr/>
        </p:nvCxnSpPr>
        <p:spPr bwMode="auto">
          <a:xfrm flipV="1">
            <a:off x="755576" y="5517232"/>
            <a:ext cx="1008112" cy="792088"/>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696" y="1391403"/>
            <a:ext cx="3891707" cy="50627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270552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Jen\Dropbox\Work\GS\Images\My\Globilab\Tablet\Screenshot_2015-02-15-07-52-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cxnSp>
        <p:nvCxnSpPr>
          <p:cNvPr id="9" name="מחבר מעוקל 8"/>
          <p:cNvCxnSpPr/>
          <p:nvPr/>
        </p:nvCxnSpPr>
        <p:spPr bwMode="auto">
          <a:xfrm flipV="1">
            <a:off x="755576" y="5517232"/>
            <a:ext cx="1008112" cy="792088"/>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409" name="Picture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94235" y="2924944"/>
            <a:ext cx="5153025" cy="2771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504452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Left Toolbar</a:t>
            </a:r>
            <a:endParaRPr lang="en-US" dirty="0"/>
          </a:p>
        </p:txBody>
      </p:sp>
      <p:pic>
        <p:nvPicPr>
          <p:cNvPr id="430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478" y="1052736"/>
            <a:ext cx="9000000" cy="543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003317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5436096" y="1255112"/>
            <a:ext cx="368839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3405692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801273"/>
            <a:ext cx="8440229" cy="4796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מחבר מעוקל 6"/>
          <p:cNvCxnSpPr/>
          <p:nvPr/>
        </p:nvCxnSpPr>
        <p:spPr bwMode="auto">
          <a:xfrm rot="5400000">
            <a:off x="5744126" y="1896834"/>
            <a:ext cx="1046474" cy="654422"/>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מלבן מעוגל 7"/>
          <p:cNvSpPr/>
          <p:nvPr/>
        </p:nvSpPr>
        <p:spPr bwMode="auto">
          <a:xfrm>
            <a:off x="6372200"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665892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2060"/>
                </a:solidFill>
                <a:latin typeface="+mj-lt"/>
                <a:ea typeface="+mj-ea"/>
                <a:cs typeface="+mj-cs"/>
              </a:defRPr>
            </a:lvl1pPr>
            <a:lvl2pPr algn="l" rtl="0" eaLnBrk="0" fontAlgn="base" hangingPunct="0">
              <a:spcBef>
                <a:spcPct val="0"/>
              </a:spcBef>
              <a:spcAft>
                <a:spcPct val="0"/>
              </a:spcAft>
              <a:defRPr sz="2800" b="1">
                <a:solidFill>
                  <a:srgbClr val="007078"/>
                </a:solidFill>
                <a:latin typeface="חרמון" charset="0"/>
                <a:ea typeface="חרמון" charset="0"/>
                <a:cs typeface="חרמון" charset="0"/>
              </a:defRPr>
            </a:lvl2pPr>
            <a:lvl3pPr algn="l" rtl="0" eaLnBrk="0" fontAlgn="base" hangingPunct="0">
              <a:spcBef>
                <a:spcPct val="0"/>
              </a:spcBef>
              <a:spcAft>
                <a:spcPct val="0"/>
              </a:spcAft>
              <a:defRPr sz="2800" b="1">
                <a:solidFill>
                  <a:srgbClr val="007078"/>
                </a:solidFill>
                <a:latin typeface="חרמון" charset="0"/>
                <a:ea typeface="חרמון" charset="0"/>
                <a:cs typeface="חרמון" charset="0"/>
              </a:defRPr>
            </a:lvl3pPr>
            <a:lvl4pPr algn="l" rtl="0" eaLnBrk="0" fontAlgn="base" hangingPunct="0">
              <a:spcBef>
                <a:spcPct val="0"/>
              </a:spcBef>
              <a:spcAft>
                <a:spcPct val="0"/>
              </a:spcAft>
              <a:defRPr sz="2800" b="1">
                <a:solidFill>
                  <a:srgbClr val="007078"/>
                </a:solidFill>
                <a:latin typeface="חרמון" charset="0"/>
                <a:ea typeface="חרמון" charset="0"/>
                <a:cs typeface="חרמון" charset="0"/>
              </a:defRPr>
            </a:lvl4pPr>
            <a:lvl5pPr algn="l" rtl="0" eaLnBrk="0" fontAlgn="base" hangingPunct="0">
              <a:spcBef>
                <a:spcPct val="0"/>
              </a:spcBef>
              <a:spcAft>
                <a:spcPct val="0"/>
              </a:spcAft>
              <a:defRPr sz="2800" b="1">
                <a:solidFill>
                  <a:srgbClr val="007078"/>
                </a:solidFill>
                <a:latin typeface="חרמון" charset="0"/>
                <a:ea typeface="חרמון" charset="0"/>
                <a:cs typeface="חרמון" charset="0"/>
              </a:defRPr>
            </a:lvl5pPr>
            <a:lvl6pPr marL="457200" algn="l" rtl="0" fontAlgn="base">
              <a:spcBef>
                <a:spcPct val="0"/>
              </a:spcBef>
              <a:spcAft>
                <a:spcPct val="0"/>
              </a:spcAft>
              <a:defRPr sz="2800" b="1">
                <a:solidFill>
                  <a:srgbClr val="007078"/>
                </a:solidFill>
                <a:latin typeface="חרמון" charset="0"/>
                <a:ea typeface="חרמון" charset="0"/>
                <a:cs typeface="חרמון" charset="0"/>
              </a:defRPr>
            </a:lvl6pPr>
            <a:lvl7pPr marL="914400" algn="l" rtl="0" fontAlgn="base">
              <a:spcBef>
                <a:spcPct val="0"/>
              </a:spcBef>
              <a:spcAft>
                <a:spcPct val="0"/>
              </a:spcAft>
              <a:defRPr sz="2800" b="1">
                <a:solidFill>
                  <a:srgbClr val="007078"/>
                </a:solidFill>
                <a:latin typeface="חרמון" charset="0"/>
                <a:ea typeface="חרמון" charset="0"/>
                <a:cs typeface="חרמון" charset="0"/>
              </a:defRPr>
            </a:lvl7pPr>
            <a:lvl8pPr marL="1371600" algn="l" rtl="0" fontAlgn="base">
              <a:spcBef>
                <a:spcPct val="0"/>
              </a:spcBef>
              <a:spcAft>
                <a:spcPct val="0"/>
              </a:spcAft>
              <a:defRPr sz="2800" b="1">
                <a:solidFill>
                  <a:srgbClr val="007078"/>
                </a:solidFill>
                <a:latin typeface="חרמון" charset="0"/>
                <a:ea typeface="חרמון" charset="0"/>
                <a:cs typeface="חרמון" charset="0"/>
              </a:defRPr>
            </a:lvl8pPr>
            <a:lvl9pPr marL="1828800" algn="l" rtl="0" fontAlgn="base">
              <a:spcBef>
                <a:spcPct val="0"/>
              </a:spcBef>
              <a:spcAft>
                <a:spcPct val="0"/>
              </a:spcAft>
              <a:defRPr sz="2800" b="1">
                <a:solidFill>
                  <a:srgbClr val="007078"/>
                </a:solidFill>
                <a:latin typeface="חרמון" charset="0"/>
                <a:ea typeface="חרמון" charset="0"/>
                <a:cs typeface="חרמון" charset="0"/>
              </a:defRPr>
            </a:lvl9pPr>
          </a:lstStyle>
          <a:p>
            <a:r>
              <a:rPr lang="en-US" i="0" dirty="0">
                <a:solidFill>
                  <a:srgbClr val="043570"/>
                </a:solidFill>
              </a:rPr>
              <a:t>First </a:t>
            </a:r>
            <a:r>
              <a:rPr lang="en-US" i="0" dirty="0" smtClean="0">
                <a:solidFill>
                  <a:srgbClr val="043570"/>
                </a:solidFill>
              </a:rPr>
              <a:t>Activity</a:t>
            </a:r>
            <a:r>
              <a:rPr lang="en-US" i="0" dirty="0">
                <a:solidFill>
                  <a:srgbClr val="043570"/>
                </a:solidFill>
              </a:rPr>
              <a:t> </a:t>
            </a:r>
            <a:r>
              <a:rPr lang="en-US" i="0" dirty="0" smtClean="0">
                <a:solidFill>
                  <a:srgbClr val="043570"/>
                </a:solidFill>
              </a:rPr>
              <a:t>- Instructions</a:t>
            </a:r>
            <a:endParaRPr lang="en-US" i="0" dirty="0">
              <a:solidFill>
                <a:srgbClr val="043570"/>
              </a:solidFill>
            </a:endParaRPr>
          </a:p>
        </p:txBody>
      </p:sp>
      <p:sp>
        <p:nvSpPr>
          <p:cNvPr id="3" name="TextBox 2"/>
          <p:cNvSpPr txBox="1"/>
          <p:nvPr/>
        </p:nvSpPr>
        <p:spPr>
          <a:xfrm>
            <a:off x="611274" y="1888933"/>
            <a:ext cx="8065182" cy="1200329"/>
          </a:xfrm>
          <a:prstGeom prst="rect">
            <a:avLst/>
          </a:prstGeom>
          <a:noFill/>
        </p:spPr>
        <p:txBody>
          <a:bodyPr wrap="square" rtlCol="0">
            <a:spAutoFit/>
          </a:bodyPr>
          <a:lstStyle/>
          <a:p>
            <a:r>
              <a:rPr lang="en-US" dirty="0" smtClean="0">
                <a:solidFill>
                  <a:schemeClr val="accent2">
                    <a:lumMod val="50000"/>
                  </a:schemeClr>
                </a:solidFill>
              </a:rPr>
              <a:t>In this building/area, find 3 different places </a:t>
            </a:r>
            <a:br>
              <a:rPr lang="en-US" dirty="0" smtClean="0">
                <a:solidFill>
                  <a:schemeClr val="accent2">
                    <a:lumMod val="50000"/>
                  </a:schemeClr>
                </a:solidFill>
              </a:rPr>
            </a:br>
            <a:r>
              <a:rPr lang="en-US" dirty="0" smtClean="0">
                <a:solidFill>
                  <a:schemeClr val="accent2">
                    <a:lumMod val="50000"/>
                  </a:schemeClr>
                </a:solidFill>
              </a:rPr>
              <a:t>and write down the results of Sound &amp; Light measuring:</a:t>
            </a:r>
          </a:p>
        </p:txBody>
      </p:sp>
      <p:pic>
        <p:nvPicPr>
          <p:cNvPr id="7" name="Picture 14"/>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57263" y="404664"/>
            <a:ext cx="1185245" cy="116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טבלה 1"/>
          <p:cNvGraphicFramePr>
            <a:graphicFrameLocks noGrp="1"/>
          </p:cNvGraphicFramePr>
          <p:nvPr>
            <p:extLst>
              <p:ext uri="{D42A27DB-BD31-4B8C-83A1-F6EECF244321}">
                <p14:modId xmlns:p14="http://schemas.microsoft.com/office/powerpoint/2010/main" val="2718095039"/>
              </p:ext>
            </p:extLst>
          </p:nvPr>
        </p:nvGraphicFramePr>
        <p:xfrm>
          <a:off x="1373890" y="3454969"/>
          <a:ext cx="5856312" cy="2710335"/>
        </p:xfrm>
        <a:graphic>
          <a:graphicData uri="http://schemas.openxmlformats.org/drawingml/2006/table">
            <a:tbl>
              <a:tblPr firstRow="1" bandRow="1">
                <a:tableStyleId>{5940675A-B579-460E-94D1-54222C63F5DA}</a:tableStyleId>
              </a:tblPr>
              <a:tblGrid>
                <a:gridCol w="1952104"/>
                <a:gridCol w="1952104"/>
                <a:gridCol w="1952104"/>
              </a:tblGrid>
              <a:tr h="669765">
                <a:tc>
                  <a:txBody>
                    <a:bodyPr/>
                    <a:lstStyle/>
                    <a:p>
                      <a:pPr algn="ctr"/>
                      <a:r>
                        <a:rPr lang="en-US" b="1" dirty="0" smtClean="0"/>
                        <a:t>Place</a:t>
                      </a:r>
                      <a:endParaRPr lang="en-US" b="1" dirty="0"/>
                    </a:p>
                  </a:txBody>
                  <a:tcPr anchor="ctr"/>
                </a:tc>
                <a:tc>
                  <a:txBody>
                    <a:bodyPr/>
                    <a:lstStyle/>
                    <a:p>
                      <a:pPr algn="ctr"/>
                      <a:r>
                        <a:rPr lang="en-US" sz="2000" b="1" dirty="0" smtClean="0">
                          <a:solidFill>
                            <a:srgbClr val="C00000"/>
                          </a:solidFill>
                        </a:rPr>
                        <a:t>Light </a:t>
                      </a:r>
                      <a:br>
                        <a:rPr lang="en-US" sz="2000" b="1" dirty="0" smtClean="0">
                          <a:solidFill>
                            <a:srgbClr val="C00000"/>
                          </a:solidFill>
                        </a:rPr>
                      </a:br>
                      <a:r>
                        <a:rPr lang="en-US" sz="2000" b="1" dirty="0" smtClean="0">
                          <a:solidFill>
                            <a:srgbClr val="C00000"/>
                          </a:solidFill>
                        </a:rPr>
                        <a:t>(lx)</a:t>
                      </a:r>
                      <a:endParaRPr lang="en-US" sz="2000" b="1" dirty="0">
                        <a:solidFill>
                          <a:srgbClr val="C00000"/>
                        </a:solidFill>
                      </a:endParaRPr>
                    </a:p>
                  </a:txBody>
                  <a:tcPr anchor="ctr"/>
                </a:tc>
                <a:tc>
                  <a:txBody>
                    <a:bodyPr/>
                    <a:lstStyle/>
                    <a:p>
                      <a:pPr algn="ctr"/>
                      <a:r>
                        <a:rPr lang="en-US" sz="2000" b="1" dirty="0" smtClean="0">
                          <a:solidFill>
                            <a:srgbClr val="C00000"/>
                          </a:solidFill>
                        </a:rPr>
                        <a:t>Microphone (dB)</a:t>
                      </a:r>
                      <a:endParaRPr lang="en-US" sz="2000" b="1" dirty="0">
                        <a:solidFill>
                          <a:srgbClr val="C00000"/>
                        </a:solidFill>
                      </a:endParaRPr>
                    </a:p>
                  </a:txBody>
                  <a:tcPr anchor="ctr"/>
                </a:tc>
              </a:tr>
              <a:tr h="669765">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669765">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r h="669765">
                <a:tc>
                  <a:txBody>
                    <a:bodyPr/>
                    <a:lstStyle/>
                    <a:p>
                      <a:pPr algn="ctr"/>
                      <a:endParaRPr lang="en-US" b="1" dirty="0">
                        <a:solidFill>
                          <a:schemeClr val="accent6">
                            <a:lumMod val="60000"/>
                            <a:lumOff val="40000"/>
                          </a:schemeClr>
                        </a:solidFill>
                      </a:endParaRPr>
                    </a:p>
                  </a:txBody>
                  <a:tcPr anchor="ctr"/>
                </a:tc>
                <a:tc>
                  <a:txBody>
                    <a:bodyPr/>
                    <a:lstStyle/>
                    <a:p>
                      <a:pPr algn="ctr"/>
                      <a:endParaRPr lang="en-US" dirty="0"/>
                    </a:p>
                  </a:txBody>
                  <a:tcPr anchor="ctr"/>
                </a:tc>
                <a:tc>
                  <a:txBody>
                    <a:bodyPr/>
                    <a:lstStyle/>
                    <a:p>
                      <a:pPr algn="ctr"/>
                      <a:endParaRPr lang="en-US" dirty="0"/>
                    </a:p>
                  </a:txBody>
                  <a:tcPr anchor="ctr"/>
                </a:tc>
              </a:tr>
            </a:tbl>
          </a:graphicData>
        </a:graphic>
      </p:graphicFrame>
      <p:pic>
        <p:nvPicPr>
          <p:cNvPr id="9" name="Picture 13"/>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8344" y="988892"/>
            <a:ext cx="899948" cy="111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39210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494"/>
          <a:stretch/>
        </p:blipFill>
        <p:spPr bwMode="auto">
          <a:xfrm>
            <a:off x="684338" y="1734454"/>
            <a:ext cx="8440152" cy="4790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מחבר מעוקל 6"/>
          <p:cNvCxnSpPr/>
          <p:nvPr/>
        </p:nvCxnSpPr>
        <p:spPr bwMode="auto">
          <a:xfrm rot="5400000">
            <a:off x="6241832" y="1930480"/>
            <a:ext cx="1046474" cy="654422"/>
          </a:xfrm>
          <a:prstGeom prst="curvedConnector3">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מלבן מעוגל 7"/>
          <p:cNvSpPr/>
          <p:nvPr/>
        </p:nvSpPr>
        <p:spPr bwMode="auto">
          <a:xfrm>
            <a:off x="6831544"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4202058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1769048"/>
            <a:ext cx="8368914" cy="4788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מחבר מעוקל 7"/>
          <p:cNvCxnSpPr/>
          <p:nvPr/>
        </p:nvCxnSpPr>
        <p:spPr bwMode="auto">
          <a:xfrm rot="16200000" flipH="1">
            <a:off x="7451141" y="1807641"/>
            <a:ext cx="614426" cy="468052"/>
          </a:xfrm>
          <a:prstGeom prst="curvedConnector3">
            <a:avLst>
              <a:gd name="adj1" fmla="val 50000"/>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מלבן מעוגל 6"/>
          <p:cNvSpPr/>
          <p:nvPr/>
        </p:nvSpPr>
        <p:spPr bwMode="auto">
          <a:xfrm>
            <a:off x="7263592" y="1255112"/>
            <a:ext cx="522058"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356743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576" y="1776747"/>
            <a:ext cx="8280920" cy="4758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מחבר מעוקל 7"/>
          <p:cNvCxnSpPr/>
          <p:nvPr/>
        </p:nvCxnSpPr>
        <p:spPr bwMode="auto">
          <a:xfrm rot="5400000">
            <a:off x="7061447" y="1843645"/>
            <a:ext cx="1040124" cy="834442"/>
          </a:xfrm>
          <a:prstGeom prst="curvedConnector3">
            <a:avLst>
              <a:gd name="adj1" fmla="val 50000"/>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מלבן מעוגל 8"/>
          <p:cNvSpPr/>
          <p:nvPr/>
        </p:nvSpPr>
        <p:spPr bwMode="auto">
          <a:xfrm>
            <a:off x="7767648"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07068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מחבר מעוקל 6"/>
          <p:cNvCxnSpPr/>
          <p:nvPr/>
        </p:nvCxnSpPr>
        <p:spPr bwMode="auto">
          <a:xfrm rot="5400000">
            <a:off x="4685183" y="1843645"/>
            <a:ext cx="1040124" cy="834442"/>
          </a:xfrm>
          <a:prstGeom prst="curvedConnector3">
            <a:avLst>
              <a:gd name="adj1" fmla="val 50000"/>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2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5103" y="2780928"/>
            <a:ext cx="5229225" cy="2819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bwMode="auto">
          <a:xfrm>
            <a:off x="5436096"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1264450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13315" name="Picture 3" descr="C:\Users\Jen\Dropbox\Work\GS\Images\My\Globilab\Tablet\Screenshot_2015-02-15-16-21-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50" y="1143304"/>
            <a:ext cx="9164150" cy="572759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902150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8676456"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63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1268759"/>
            <a:ext cx="3688394" cy="4002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bwMode="auto">
          <a:xfrm>
            <a:off x="5724128" y="2996952"/>
            <a:ext cx="332835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spTree>
    <p:custDataLst>
      <p:tags r:id="rId1"/>
    </p:custDataLst>
    <p:extLst>
      <p:ext uri="{BB962C8B-B14F-4D97-AF65-F5344CB8AC3E}">
        <p14:creationId xmlns:p14="http://schemas.microsoft.com/office/powerpoint/2010/main" val="2220926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GlobiLab – Upper Toolbar</a:t>
            </a:r>
            <a:endParaRPr lang="en-US" dirty="0"/>
          </a:p>
        </p:txBody>
      </p:sp>
      <p:pic>
        <p:nvPicPr>
          <p:cNvPr id="5" name="Picture 2" descr="C:\Users\Jen\Dropbox\Work\GS\Images\My\Globilab\Tablet\Screenshot_2015-02-15-07-52-2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12" y="1147564"/>
            <a:ext cx="9180512" cy="5737820"/>
          </a:xfrm>
          <a:prstGeom prst="rect">
            <a:avLst/>
          </a:prstGeom>
          <a:noFill/>
          <a:extLst>
            <a:ext uri="{909E8E84-426E-40DD-AFC4-6F175D3DCCD1}">
              <a14:hiddenFill xmlns:a14="http://schemas.microsoft.com/office/drawing/2010/main">
                <a:solidFill>
                  <a:srgbClr val="FFFFFF"/>
                </a:solidFill>
              </a14:hiddenFill>
            </a:ext>
          </a:extLst>
        </p:spPr>
      </p:pic>
      <p:sp>
        <p:nvSpPr>
          <p:cNvPr id="6" name="מלבן מעוגל 5"/>
          <p:cNvSpPr/>
          <p:nvPr/>
        </p:nvSpPr>
        <p:spPr bwMode="auto">
          <a:xfrm>
            <a:off x="8676456" y="1255112"/>
            <a:ext cx="44803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1638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1268759"/>
            <a:ext cx="3688394" cy="4002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מלבן מעוגל 7"/>
          <p:cNvSpPr/>
          <p:nvPr/>
        </p:nvSpPr>
        <p:spPr bwMode="auto">
          <a:xfrm>
            <a:off x="5724128" y="2276872"/>
            <a:ext cx="3328354" cy="472992"/>
          </a:xfrm>
          <a:prstGeom prst="roundRect">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1" u="none" strike="noStrike" cap="none" normalizeH="0" baseline="0" smtClean="0">
              <a:ln>
                <a:noFill/>
              </a:ln>
              <a:solidFill>
                <a:schemeClr val="tx1"/>
              </a:solidFill>
              <a:effectLst/>
              <a:latin typeface="חרמון" charset="0"/>
              <a:ea typeface="חרמון" charset="0"/>
              <a:cs typeface="חרמון" charset="0"/>
            </a:endParaRPr>
          </a:p>
        </p:txBody>
      </p:sp>
      <p:pic>
        <p:nvPicPr>
          <p:cNvPr id="4403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75656" y="3429000"/>
            <a:ext cx="6654214" cy="24851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032477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לבן 4"/>
          <p:cNvSpPr/>
          <p:nvPr/>
        </p:nvSpPr>
        <p:spPr>
          <a:xfrm>
            <a:off x="395536" y="3009146"/>
            <a:ext cx="8352928" cy="1323439"/>
          </a:xfrm>
          <a:prstGeom prst="rect">
            <a:avLst/>
          </a:prstGeom>
        </p:spPr>
        <p:txBody>
          <a:bodyPr wrap="square">
            <a:spAutoFit/>
          </a:bodyPr>
          <a:lstStyle/>
          <a:p>
            <a:pPr algn="ctr"/>
            <a:r>
              <a:rPr lang="en-US" sz="4000" i="0" dirty="0" smtClean="0">
                <a:solidFill>
                  <a:schemeClr val="accent6">
                    <a:lumMod val="75000"/>
                  </a:schemeClr>
                </a:solidFill>
                <a:effectLst>
                  <a:outerShdw blurRad="38100" dist="38100" dir="2700000" algn="tl">
                    <a:srgbClr val="000000">
                      <a:alpha val="43137"/>
                    </a:srgbClr>
                  </a:outerShdw>
                </a:effectLst>
              </a:rPr>
              <a:t>Boyle's - </a:t>
            </a:r>
            <a:r>
              <a:rPr lang="en-US" sz="4000" i="0" dirty="0" err="1" smtClean="0">
                <a:solidFill>
                  <a:schemeClr val="accent6">
                    <a:lumMod val="75000"/>
                  </a:schemeClr>
                </a:solidFill>
                <a:effectLst>
                  <a:outerShdw blurRad="38100" dist="38100" dir="2700000" algn="tl">
                    <a:srgbClr val="000000">
                      <a:alpha val="43137"/>
                    </a:srgbClr>
                  </a:outerShdw>
                </a:effectLst>
              </a:rPr>
              <a:t>Mariotte</a:t>
            </a:r>
            <a:endParaRPr lang="en-US" sz="4000" i="0" dirty="0" smtClean="0">
              <a:solidFill>
                <a:schemeClr val="accent6">
                  <a:lumMod val="75000"/>
                </a:schemeClr>
              </a:solidFill>
              <a:effectLst>
                <a:outerShdw blurRad="38100" dist="38100" dir="2700000" algn="tl">
                  <a:srgbClr val="000000">
                    <a:alpha val="43137"/>
                  </a:srgbClr>
                </a:outerShdw>
              </a:effectLst>
            </a:endParaRPr>
          </a:p>
          <a:p>
            <a:pPr algn="ctr"/>
            <a:r>
              <a:rPr lang="en-US" sz="4000" i="0" dirty="0">
                <a:solidFill>
                  <a:schemeClr val="accent6">
                    <a:lumMod val="75000"/>
                  </a:schemeClr>
                </a:solidFill>
                <a:effectLst>
                  <a:outerShdw blurRad="38100" dist="38100" dir="2700000" algn="tl">
                    <a:srgbClr val="000000">
                      <a:alpha val="43137"/>
                    </a:srgbClr>
                  </a:outerShdw>
                </a:effectLst>
              </a:rPr>
              <a:t> Law of Gases</a:t>
            </a:r>
          </a:p>
        </p:txBody>
      </p:sp>
    </p:spTree>
    <p:custDataLst>
      <p:tags r:id="rId1"/>
    </p:custDataLst>
    <p:extLst>
      <p:ext uri="{BB962C8B-B14F-4D97-AF65-F5344CB8AC3E}">
        <p14:creationId xmlns:p14="http://schemas.microsoft.com/office/powerpoint/2010/main" val="1504677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Boyle - </a:t>
            </a:r>
            <a:r>
              <a:rPr lang="en-US" dirty="0" err="1" smtClean="0"/>
              <a:t>Mariotte</a:t>
            </a:r>
            <a:r>
              <a:rPr lang="en-US" dirty="0" smtClean="0"/>
              <a:t> Law </a:t>
            </a:r>
            <a:r>
              <a:rPr lang="en-US" dirty="0"/>
              <a:t>of Gases</a:t>
            </a:r>
          </a:p>
        </p:txBody>
      </p:sp>
      <p:pic>
        <p:nvPicPr>
          <p:cNvPr id="3" name="Picture 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600" y="1628800"/>
            <a:ext cx="6624736" cy="40822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895966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755576" y="0"/>
            <a:ext cx="8368914" cy="1268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defPPr>
              <a:defRPr lang="en-US"/>
            </a:defPPr>
            <a:lvl1pPr eaLnBrk="0" hangingPunct="0">
              <a:defRPr sz="2800" i="0">
                <a:solidFill>
                  <a:srgbClr val="043570"/>
                </a:solidFill>
                <a:latin typeface="+mj-lt"/>
                <a:ea typeface="+mj-ea"/>
                <a:cs typeface="+mj-cs"/>
              </a:defRPr>
            </a:lvl1pPr>
            <a:lvl2pPr eaLnBrk="0" hangingPunct="0">
              <a:defRPr sz="2800">
                <a:solidFill>
                  <a:srgbClr val="007078"/>
                </a:solidFill>
              </a:defRPr>
            </a:lvl2pPr>
            <a:lvl3pPr eaLnBrk="0" hangingPunct="0">
              <a:defRPr sz="2800">
                <a:solidFill>
                  <a:srgbClr val="007078"/>
                </a:solidFill>
              </a:defRPr>
            </a:lvl3pPr>
            <a:lvl4pPr eaLnBrk="0" hangingPunct="0">
              <a:defRPr sz="2800">
                <a:solidFill>
                  <a:srgbClr val="007078"/>
                </a:solidFill>
              </a:defRPr>
            </a:lvl4pPr>
            <a:lvl5pPr eaLnBrk="0" hangingPunct="0">
              <a:defRPr sz="2800">
                <a:solidFill>
                  <a:srgbClr val="007078"/>
                </a:solidFill>
              </a:defRPr>
            </a:lvl5pPr>
            <a:lvl6pPr marL="457200" fontAlgn="base">
              <a:spcBef>
                <a:spcPct val="0"/>
              </a:spcBef>
              <a:spcAft>
                <a:spcPct val="0"/>
              </a:spcAft>
              <a:defRPr sz="2800">
                <a:solidFill>
                  <a:srgbClr val="007078"/>
                </a:solidFill>
              </a:defRPr>
            </a:lvl6pPr>
            <a:lvl7pPr marL="914400" fontAlgn="base">
              <a:spcBef>
                <a:spcPct val="0"/>
              </a:spcBef>
              <a:spcAft>
                <a:spcPct val="0"/>
              </a:spcAft>
              <a:defRPr sz="2800">
                <a:solidFill>
                  <a:srgbClr val="007078"/>
                </a:solidFill>
              </a:defRPr>
            </a:lvl7pPr>
            <a:lvl8pPr marL="1371600" fontAlgn="base">
              <a:spcBef>
                <a:spcPct val="0"/>
              </a:spcBef>
              <a:spcAft>
                <a:spcPct val="0"/>
              </a:spcAft>
              <a:defRPr sz="2800">
                <a:solidFill>
                  <a:srgbClr val="007078"/>
                </a:solidFill>
              </a:defRPr>
            </a:lvl8pPr>
            <a:lvl9pPr marL="1828800" fontAlgn="base">
              <a:spcBef>
                <a:spcPct val="0"/>
              </a:spcBef>
              <a:spcAft>
                <a:spcPct val="0"/>
              </a:spcAft>
              <a:defRPr sz="2800">
                <a:solidFill>
                  <a:srgbClr val="007078"/>
                </a:solidFill>
              </a:defRPr>
            </a:lvl9pPr>
          </a:lstStyle>
          <a:p>
            <a:r>
              <a:rPr lang="en-US" dirty="0" smtClean="0"/>
              <a:t>Boyle - </a:t>
            </a:r>
            <a:r>
              <a:rPr lang="en-US" dirty="0" err="1" smtClean="0"/>
              <a:t>Mariotte</a:t>
            </a:r>
            <a:r>
              <a:rPr lang="en-US" dirty="0" smtClean="0"/>
              <a:t> Law </a:t>
            </a:r>
            <a:r>
              <a:rPr lang="en-US" dirty="0"/>
              <a:t>of Gases</a:t>
            </a:r>
          </a:p>
        </p:txBody>
      </p:sp>
      <p:pic>
        <p:nvPicPr>
          <p:cNvPr id="4"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64127" y="2132856"/>
            <a:ext cx="799678" cy="144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7664" y="1412776"/>
            <a:ext cx="5112568" cy="47751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177597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5"/>
</p:tagLst>
</file>

<file path=ppt/tags/tag10.xml><?xml version="1.0" encoding="utf-8"?>
<p:tagLst xmlns:a="http://schemas.openxmlformats.org/drawingml/2006/main" xmlns:r="http://schemas.openxmlformats.org/officeDocument/2006/relationships" xmlns:p="http://schemas.openxmlformats.org/presentationml/2006/main">
  <p:tag name="TIMING" val="|1.5"/>
</p:tagLst>
</file>

<file path=ppt/tags/tag100.xml><?xml version="1.0" encoding="utf-8"?>
<p:tagLst xmlns:a="http://schemas.openxmlformats.org/drawingml/2006/main" xmlns:r="http://schemas.openxmlformats.org/officeDocument/2006/relationships" xmlns:p="http://schemas.openxmlformats.org/presentationml/2006/main">
  <p:tag name="TIMING" val="|1.5"/>
</p:tagLst>
</file>

<file path=ppt/tags/tag101.xml><?xml version="1.0" encoding="utf-8"?>
<p:tagLst xmlns:a="http://schemas.openxmlformats.org/drawingml/2006/main" xmlns:r="http://schemas.openxmlformats.org/officeDocument/2006/relationships" xmlns:p="http://schemas.openxmlformats.org/presentationml/2006/main">
  <p:tag name="TIMING" val="|1.5"/>
</p:tagLst>
</file>

<file path=ppt/tags/tag102.xml><?xml version="1.0" encoding="utf-8"?>
<p:tagLst xmlns:a="http://schemas.openxmlformats.org/drawingml/2006/main" xmlns:r="http://schemas.openxmlformats.org/officeDocument/2006/relationships" xmlns:p="http://schemas.openxmlformats.org/presentationml/2006/main">
  <p:tag name="TIMING" val="|1.5"/>
</p:tagLst>
</file>

<file path=ppt/tags/tag103.xml><?xml version="1.0" encoding="utf-8"?>
<p:tagLst xmlns:a="http://schemas.openxmlformats.org/drawingml/2006/main" xmlns:r="http://schemas.openxmlformats.org/officeDocument/2006/relationships" xmlns:p="http://schemas.openxmlformats.org/presentationml/2006/main">
  <p:tag name="TIMING" val="|1.5"/>
</p:tagLst>
</file>

<file path=ppt/tags/tag104.xml><?xml version="1.0" encoding="utf-8"?>
<p:tagLst xmlns:a="http://schemas.openxmlformats.org/drawingml/2006/main" xmlns:r="http://schemas.openxmlformats.org/officeDocument/2006/relationships" xmlns:p="http://schemas.openxmlformats.org/presentationml/2006/main">
  <p:tag name="TIMING" val="|1.5"/>
</p:tagLst>
</file>

<file path=ppt/tags/tag105.xml><?xml version="1.0" encoding="utf-8"?>
<p:tagLst xmlns:a="http://schemas.openxmlformats.org/drawingml/2006/main" xmlns:r="http://schemas.openxmlformats.org/officeDocument/2006/relationships" xmlns:p="http://schemas.openxmlformats.org/presentationml/2006/main">
  <p:tag name="TIMING" val="|1.5"/>
</p:tagLst>
</file>

<file path=ppt/tags/tag106.xml><?xml version="1.0" encoding="utf-8"?>
<p:tagLst xmlns:a="http://schemas.openxmlformats.org/drawingml/2006/main" xmlns:r="http://schemas.openxmlformats.org/officeDocument/2006/relationships" xmlns:p="http://schemas.openxmlformats.org/presentationml/2006/main">
  <p:tag name="TIMING" val="|1.5"/>
</p:tagLst>
</file>

<file path=ppt/tags/tag107.xml><?xml version="1.0" encoding="utf-8"?>
<p:tagLst xmlns:a="http://schemas.openxmlformats.org/drawingml/2006/main" xmlns:r="http://schemas.openxmlformats.org/officeDocument/2006/relationships" xmlns:p="http://schemas.openxmlformats.org/presentationml/2006/main">
  <p:tag name="TIMING" val="|1.5"/>
</p:tagLst>
</file>

<file path=ppt/tags/tag108.xml><?xml version="1.0" encoding="utf-8"?>
<p:tagLst xmlns:a="http://schemas.openxmlformats.org/drawingml/2006/main" xmlns:r="http://schemas.openxmlformats.org/officeDocument/2006/relationships" xmlns:p="http://schemas.openxmlformats.org/presentationml/2006/main">
  <p:tag name="TIMING" val="|1.5"/>
</p:tagLst>
</file>

<file path=ppt/tags/tag109.xml><?xml version="1.0" encoding="utf-8"?>
<p:tagLst xmlns:a="http://schemas.openxmlformats.org/drawingml/2006/main" xmlns:r="http://schemas.openxmlformats.org/officeDocument/2006/relationships" xmlns:p="http://schemas.openxmlformats.org/presentationml/2006/main">
  <p:tag name="TIMING" val="|1.5"/>
</p:tagLst>
</file>

<file path=ppt/tags/tag11.xml><?xml version="1.0" encoding="utf-8"?>
<p:tagLst xmlns:a="http://schemas.openxmlformats.org/drawingml/2006/main" xmlns:r="http://schemas.openxmlformats.org/officeDocument/2006/relationships" xmlns:p="http://schemas.openxmlformats.org/presentationml/2006/main">
  <p:tag name="TIMING" val="|1.5"/>
</p:tagLst>
</file>

<file path=ppt/tags/tag110.xml><?xml version="1.0" encoding="utf-8"?>
<p:tagLst xmlns:a="http://schemas.openxmlformats.org/drawingml/2006/main" xmlns:r="http://schemas.openxmlformats.org/officeDocument/2006/relationships" xmlns:p="http://schemas.openxmlformats.org/presentationml/2006/main">
  <p:tag name="TIMING" val="|1.5"/>
</p:tagLst>
</file>

<file path=ppt/tags/tag111.xml><?xml version="1.0" encoding="utf-8"?>
<p:tagLst xmlns:a="http://schemas.openxmlformats.org/drawingml/2006/main" xmlns:r="http://schemas.openxmlformats.org/officeDocument/2006/relationships" xmlns:p="http://schemas.openxmlformats.org/presentationml/2006/main">
  <p:tag name="TIMING" val="|1.5"/>
</p:tagLst>
</file>

<file path=ppt/tags/tag112.xml><?xml version="1.0" encoding="utf-8"?>
<p:tagLst xmlns:a="http://schemas.openxmlformats.org/drawingml/2006/main" xmlns:r="http://schemas.openxmlformats.org/officeDocument/2006/relationships" xmlns:p="http://schemas.openxmlformats.org/presentationml/2006/main">
  <p:tag name="TIMING" val="|1.5"/>
</p:tagLst>
</file>

<file path=ppt/tags/tag113.xml><?xml version="1.0" encoding="utf-8"?>
<p:tagLst xmlns:a="http://schemas.openxmlformats.org/drawingml/2006/main" xmlns:r="http://schemas.openxmlformats.org/officeDocument/2006/relationships" xmlns:p="http://schemas.openxmlformats.org/presentationml/2006/main">
  <p:tag name="TIMING" val="|1.5"/>
</p:tagLst>
</file>

<file path=ppt/tags/tag114.xml><?xml version="1.0" encoding="utf-8"?>
<p:tagLst xmlns:a="http://schemas.openxmlformats.org/drawingml/2006/main" xmlns:r="http://schemas.openxmlformats.org/officeDocument/2006/relationships" xmlns:p="http://schemas.openxmlformats.org/presentationml/2006/main">
  <p:tag name="TIMING" val="|1.5"/>
</p:tagLst>
</file>

<file path=ppt/tags/tag115.xml><?xml version="1.0" encoding="utf-8"?>
<p:tagLst xmlns:a="http://schemas.openxmlformats.org/drawingml/2006/main" xmlns:r="http://schemas.openxmlformats.org/officeDocument/2006/relationships" xmlns:p="http://schemas.openxmlformats.org/presentationml/2006/main">
  <p:tag name="TIMING" val="|1.5"/>
</p:tagLst>
</file>

<file path=ppt/tags/tag116.xml><?xml version="1.0" encoding="utf-8"?>
<p:tagLst xmlns:a="http://schemas.openxmlformats.org/drawingml/2006/main" xmlns:r="http://schemas.openxmlformats.org/officeDocument/2006/relationships" xmlns:p="http://schemas.openxmlformats.org/presentationml/2006/main">
  <p:tag name="TIMING" val="|1.5"/>
</p:tagLst>
</file>

<file path=ppt/tags/tag117.xml><?xml version="1.0" encoding="utf-8"?>
<p:tagLst xmlns:a="http://schemas.openxmlformats.org/drawingml/2006/main" xmlns:r="http://schemas.openxmlformats.org/officeDocument/2006/relationships" xmlns:p="http://schemas.openxmlformats.org/presentationml/2006/main">
  <p:tag name="TIMING" val="|1.5"/>
</p:tagLst>
</file>

<file path=ppt/tags/tag118.xml><?xml version="1.0" encoding="utf-8"?>
<p:tagLst xmlns:a="http://schemas.openxmlformats.org/drawingml/2006/main" xmlns:r="http://schemas.openxmlformats.org/officeDocument/2006/relationships" xmlns:p="http://schemas.openxmlformats.org/presentationml/2006/main">
  <p:tag name="TIMING" val="|1.5"/>
</p:tagLst>
</file>

<file path=ppt/tags/tag119.xml><?xml version="1.0" encoding="utf-8"?>
<p:tagLst xmlns:a="http://schemas.openxmlformats.org/drawingml/2006/main" xmlns:r="http://schemas.openxmlformats.org/officeDocument/2006/relationships" xmlns:p="http://schemas.openxmlformats.org/presentationml/2006/main">
  <p:tag name="TIMING" val="|1.5"/>
</p:tagLst>
</file>

<file path=ppt/tags/tag12.xml><?xml version="1.0" encoding="utf-8"?>
<p:tagLst xmlns:a="http://schemas.openxmlformats.org/drawingml/2006/main" xmlns:r="http://schemas.openxmlformats.org/officeDocument/2006/relationships" xmlns:p="http://schemas.openxmlformats.org/presentationml/2006/main">
  <p:tag name="TIMING" val="|1.5"/>
</p:tagLst>
</file>

<file path=ppt/tags/tag120.xml><?xml version="1.0" encoding="utf-8"?>
<p:tagLst xmlns:a="http://schemas.openxmlformats.org/drawingml/2006/main" xmlns:r="http://schemas.openxmlformats.org/officeDocument/2006/relationships" xmlns:p="http://schemas.openxmlformats.org/presentationml/2006/main">
  <p:tag name="TIMING" val="|1.5"/>
</p:tagLst>
</file>

<file path=ppt/tags/tag121.xml><?xml version="1.0" encoding="utf-8"?>
<p:tagLst xmlns:a="http://schemas.openxmlformats.org/drawingml/2006/main" xmlns:r="http://schemas.openxmlformats.org/officeDocument/2006/relationships" xmlns:p="http://schemas.openxmlformats.org/presentationml/2006/main">
  <p:tag name="TIMING" val="|1.5"/>
</p:tagLst>
</file>

<file path=ppt/tags/tag122.xml><?xml version="1.0" encoding="utf-8"?>
<p:tagLst xmlns:a="http://schemas.openxmlformats.org/drawingml/2006/main" xmlns:r="http://schemas.openxmlformats.org/officeDocument/2006/relationships" xmlns:p="http://schemas.openxmlformats.org/presentationml/2006/main">
  <p:tag name="TIMING" val="|1.5"/>
</p:tagLst>
</file>

<file path=ppt/tags/tag123.xml><?xml version="1.0" encoding="utf-8"?>
<p:tagLst xmlns:a="http://schemas.openxmlformats.org/drawingml/2006/main" xmlns:r="http://schemas.openxmlformats.org/officeDocument/2006/relationships" xmlns:p="http://schemas.openxmlformats.org/presentationml/2006/main">
  <p:tag name="TIMING" val="|1.5"/>
</p:tagLst>
</file>

<file path=ppt/tags/tag124.xml><?xml version="1.0" encoding="utf-8"?>
<p:tagLst xmlns:a="http://schemas.openxmlformats.org/drawingml/2006/main" xmlns:r="http://schemas.openxmlformats.org/officeDocument/2006/relationships" xmlns:p="http://schemas.openxmlformats.org/presentationml/2006/main">
  <p:tag name="TIMING" val="|1.5"/>
</p:tagLst>
</file>

<file path=ppt/tags/tag125.xml><?xml version="1.0" encoding="utf-8"?>
<p:tagLst xmlns:a="http://schemas.openxmlformats.org/drawingml/2006/main" xmlns:r="http://schemas.openxmlformats.org/officeDocument/2006/relationships" xmlns:p="http://schemas.openxmlformats.org/presentationml/2006/main">
  <p:tag name="TIMING" val="|1.5"/>
</p:tagLst>
</file>

<file path=ppt/tags/tag126.xml><?xml version="1.0" encoding="utf-8"?>
<p:tagLst xmlns:a="http://schemas.openxmlformats.org/drawingml/2006/main" xmlns:r="http://schemas.openxmlformats.org/officeDocument/2006/relationships" xmlns:p="http://schemas.openxmlformats.org/presentationml/2006/main">
  <p:tag name="TIMING" val="|1.5"/>
</p:tagLst>
</file>

<file path=ppt/tags/tag127.xml><?xml version="1.0" encoding="utf-8"?>
<p:tagLst xmlns:a="http://schemas.openxmlformats.org/drawingml/2006/main" xmlns:r="http://schemas.openxmlformats.org/officeDocument/2006/relationships" xmlns:p="http://schemas.openxmlformats.org/presentationml/2006/main">
  <p:tag name="TIMING" val="|1.5"/>
</p:tagLst>
</file>

<file path=ppt/tags/tag128.xml><?xml version="1.0" encoding="utf-8"?>
<p:tagLst xmlns:a="http://schemas.openxmlformats.org/drawingml/2006/main" xmlns:r="http://schemas.openxmlformats.org/officeDocument/2006/relationships" xmlns:p="http://schemas.openxmlformats.org/presentationml/2006/main">
  <p:tag name="TIMING" val="|1.5"/>
</p:tagLst>
</file>

<file path=ppt/tags/tag129.xml><?xml version="1.0" encoding="utf-8"?>
<p:tagLst xmlns:a="http://schemas.openxmlformats.org/drawingml/2006/main" xmlns:r="http://schemas.openxmlformats.org/officeDocument/2006/relationships" xmlns:p="http://schemas.openxmlformats.org/presentationml/2006/main">
  <p:tag name="TIMING" val="|1.5"/>
</p:tagLst>
</file>

<file path=ppt/tags/tag13.xml><?xml version="1.0" encoding="utf-8"?>
<p:tagLst xmlns:a="http://schemas.openxmlformats.org/drawingml/2006/main" xmlns:r="http://schemas.openxmlformats.org/officeDocument/2006/relationships" xmlns:p="http://schemas.openxmlformats.org/presentationml/2006/main">
  <p:tag name="TIMING" val="|1.5"/>
</p:tagLst>
</file>

<file path=ppt/tags/tag130.xml><?xml version="1.0" encoding="utf-8"?>
<p:tagLst xmlns:a="http://schemas.openxmlformats.org/drawingml/2006/main" xmlns:r="http://schemas.openxmlformats.org/officeDocument/2006/relationships" xmlns:p="http://schemas.openxmlformats.org/presentationml/2006/main">
  <p:tag name="TIMING" val="|1.5"/>
</p:tagLst>
</file>

<file path=ppt/tags/tag131.xml><?xml version="1.0" encoding="utf-8"?>
<p:tagLst xmlns:a="http://schemas.openxmlformats.org/drawingml/2006/main" xmlns:r="http://schemas.openxmlformats.org/officeDocument/2006/relationships" xmlns:p="http://schemas.openxmlformats.org/presentationml/2006/main">
  <p:tag name="TIMING" val="|1.5"/>
</p:tagLst>
</file>

<file path=ppt/tags/tag132.xml><?xml version="1.0" encoding="utf-8"?>
<p:tagLst xmlns:a="http://schemas.openxmlformats.org/drawingml/2006/main" xmlns:r="http://schemas.openxmlformats.org/officeDocument/2006/relationships" xmlns:p="http://schemas.openxmlformats.org/presentationml/2006/main">
  <p:tag name="TIMING" val="|1.5"/>
</p:tagLst>
</file>

<file path=ppt/tags/tag133.xml><?xml version="1.0" encoding="utf-8"?>
<p:tagLst xmlns:a="http://schemas.openxmlformats.org/drawingml/2006/main" xmlns:r="http://schemas.openxmlformats.org/officeDocument/2006/relationships" xmlns:p="http://schemas.openxmlformats.org/presentationml/2006/main">
  <p:tag name="TIMING" val="|1.5"/>
</p:tagLst>
</file>

<file path=ppt/tags/tag134.xml><?xml version="1.0" encoding="utf-8"?>
<p:tagLst xmlns:a="http://schemas.openxmlformats.org/drawingml/2006/main" xmlns:r="http://schemas.openxmlformats.org/officeDocument/2006/relationships" xmlns:p="http://schemas.openxmlformats.org/presentationml/2006/main">
  <p:tag name="TIMING" val="|1.5"/>
</p:tagLst>
</file>

<file path=ppt/tags/tag135.xml><?xml version="1.0" encoding="utf-8"?>
<p:tagLst xmlns:a="http://schemas.openxmlformats.org/drawingml/2006/main" xmlns:r="http://schemas.openxmlformats.org/officeDocument/2006/relationships" xmlns:p="http://schemas.openxmlformats.org/presentationml/2006/main">
  <p:tag name="TIMING" val="|1.5"/>
</p:tagLst>
</file>

<file path=ppt/tags/tag136.xml><?xml version="1.0" encoding="utf-8"?>
<p:tagLst xmlns:a="http://schemas.openxmlformats.org/drawingml/2006/main" xmlns:r="http://schemas.openxmlformats.org/officeDocument/2006/relationships" xmlns:p="http://schemas.openxmlformats.org/presentationml/2006/main">
  <p:tag name="TIMING" val="|1.5"/>
</p:tagLst>
</file>

<file path=ppt/tags/tag137.xml><?xml version="1.0" encoding="utf-8"?>
<p:tagLst xmlns:a="http://schemas.openxmlformats.org/drawingml/2006/main" xmlns:r="http://schemas.openxmlformats.org/officeDocument/2006/relationships" xmlns:p="http://schemas.openxmlformats.org/presentationml/2006/main">
  <p:tag name="TIMING" val="|1.5"/>
</p:tagLst>
</file>

<file path=ppt/tags/tag138.xml><?xml version="1.0" encoding="utf-8"?>
<p:tagLst xmlns:a="http://schemas.openxmlformats.org/drawingml/2006/main" xmlns:r="http://schemas.openxmlformats.org/officeDocument/2006/relationships" xmlns:p="http://schemas.openxmlformats.org/presentationml/2006/main">
  <p:tag name="TIMING" val="|1.5"/>
</p:tagLst>
</file>

<file path=ppt/tags/tag139.xml><?xml version="1.0" encoding="utf-8"?>
<p:tagLst xmlns:a="http://schemas.openxmlformats.org/drawingml/2006/main" xmlns:r="http://schemas.openxmlformats.org/officeDocument/2006/relationships" xmlns:p="http://schemas.openxmlformats.org/presentationml/2006/main">
  <p:tag name="TIMING" val="|1.5"/>
</p:tagLst>
</file>

<file path=ppt/tags/tag14.xml><?xml version="1.0" encoding="utf-8"?>
<p:tagLst xmlns:a="http://schemas.openxmlformats.org/drawingml/2006/main" xmlns:r="http://schemas.openxmlformats.org/officeDocument/2006/relationships" xmlns:p="http://schemas.openxmlformats.org/presentationml/2006/main">
  <p:tag name="TIMING" val="|1.5"/>
</p:tagLst>
</file>

<file path=ppt/tags/tag140.xml><?xml version="1.0" encoding="utf-8"?>
<p:tagLst xmlns:a="http://schemas.openxmlformats.org/drawingml/2006/main" xmlns:r="http://schemas.openxmlformats.org/officeDocument/2006/relationships" xmlns:p="http://schemas.openxmlformats.org/presentationml/2006/main">
  <p:tag name="TIMING" val="|1.5"/>
</p:tagLst>
</file>

<file path=ppt/tags/tag141.xml><?xml version="1.0" encoding="utf-8"?>
<p:tagLst xmlns:a="http://schemas.openxmlformats.org/drawingml/2006/main" xmlns:r="http://schemas.openxmlformats.org/officeDocument/2006/relationships" xmlns:p="http://schemas.openxmlformats.org/presentationml/2006/main">
  <p:tag name="TIMING" val="|1.5"/>
</p:tagLst>
</file>

<file path=ppt/tags/tag142.xml><?xml version="1.0" encoding="utf-8"?>
<p:tagLst xmlns:a="http://schemas.openxmlformats.org/drawingml/2006/main" xmlns:r="http://schemas.openxmlformats.org/officeDocument/2006/relationships" xmlns:p="http://schemas.openxmlformats.org/presentationml/2006/main">
  <p:tag name="TIMING" val="|1.5"/>
</p:tagLst>
</file>

<file path=ppt/tags/tag143.xml><?xml version="1.0" encoding="utf-8"?>
<p:tagLst xmlns:a="http://schemas.openxmlformats.org/drawingml/2006/main" xmlns:r="http://schemas.openxmlformats.org/officeDocument/2006/relationships" xmlns:p="http://schemas.openxmlformats.org/presentationml/2006/main">
  <p:tag name="TIMING" val="|1.5"/>
</p:tagLst>
</file>

<file path=ppt/tags/tag144.xml><?xml version="1.0" encoding="utf-8"?>
<p:tagLst xmlns:a="http://schemas.openxmlformats.org/drawingml/2006/main" xmlns:r="http://schemas.openxmlformats.org/officeDocument/2006/relationships" xmlns:p="http://schemas.openxmlformats.org/presentationml/2006/main">
  <p:tag name="TIMING" val="|1.5"/>
</p:tagLst>
</file>

<file path=ppt/tags/tag145.xml><?xml version="1.0" encoding="utf-8"?>
<p:tagLst xmlns:a="http://schemas.openxmlformats.org/drawingml/2006/main" xmlns:r="http://schemas.openxmlformats.org/officeDocument/2006/relationships" xmlns:p="http://schemas.openxmlformats.org/presentationml/2006/main">
  <p:tag name="TIMING" val="|1.5"/>
</p:tagLst>
</file>

<file path=ppt/tags/tag146.xml><?xml version="1.0" encoding="utf-8"?>
<p:tagLst xmlns:a="http://schemas.openxmlformats.org/drawingml/2006/main" xmlns:r="http://schemas.openxmlformats.org/officeDocument/2006/relationships" xmlns:p="http://schemas.openxmlformats.org/presentationml/2006/main">
  <p:tag name="TIMING" val="|1.5"/>
</p:tagLst>
</file>

<file path=ppt/tags/tag147.xml><?xml version="1.0" encoding="utf-8"?>
<p:tagLst xmlns:a="http://schemas.openxmlformats.org/drawingml/2006/main" xmlns:r="http://schemas.openxmlformats.org/officeDocument/2006/relationships" xmlns:p="http://schemas.openxmlformats.org/presentationml/2006/main">
  <p:tag name="TIMING" val="|1.5"/>
</p:tagLst>
</file>

<file path=ppt/tags/tag148.xml><?xml version="1.0" encoding="utf-8"?>
<p:tagLst xmlns:a="http://schemas.openxmlformats.org/drawingml/2006/main" xmlns:r="http://schemas.openxmlformats.org/officeDocument/2006/relationships" xmlns:p="http://schemas.openxmlformats.org/presentationml/2006/main">
  <p:tag name="TIMING" val="|1.5"/>
</p:tagLst>
</file>

<file path=ppt/tags/tag149.xml><?xml version="1.0" encoding="utf-8"?>
<p:tagLst xmlns:a="http://schemas.openxmlformats.org/drawingml/2006/main" xmlns:r="http://schemas.openxmlformats.org/officeDocument/2006/relationships" xmlns:p="http://schemas.openxmlformats.org/presentationml/2006/main">
  <p:tag name="TIMING" val="|1.5"/>
</p:tagLst>
</file>

<file path=ppt/tags/tag15.xml><?xml version="1.0" encoding="utf-8"?>
<p:tagLst xmlns:a="http://schemas.openxmlformats.org/drawingml/2006/main" xmlns:r="http://schemas.openxmlformats.org/officeDocument/2006/relationships" xmlns:p="http://schemas.openxmlformats.org/presentationml/2006/main">
  <p:tag name="TIMING" val="|1.5"/>
</p:tagLst>
</file>

<file path=ppt/tags/tag150.xml><?xml version="1.0" encoding="utf-8"?>
<p:tagLst xmlns:a="http://schemas.openxmlformats.org/drawingml/2006/main" xmlns:r="http://schemas.openxmlformats.org/officeDocument/2006/relationships" xmlns:p="http://schemas.openxmlformats.org/presentationml/2006/main">
  <p:tag name="TIMING" val="|1.5"/>
</p:tagLst>
</file>

<file path=ppt/tags/tag151.xml><?xml version="1.0" encoding="utf-8"?>
<p:tagLst xmlns:a="http://schemas.openxmlformats.org/drawingml/2006/main" xmlns:r="http://schemas.openxmlformats.org/officeDocument/2006/relationships" xmlns:p="http://schemas.openxmlformats.org/presentationml/2006/main">
  <p:tag name="TIMING" val="|1.5"/>
</p:tagLst>
</file>

<file path=ppt/tags/tag152.xml><?xml version="1.0" encoding="utf-8"?>
<p:tagLst xmlns:a="http://schemas.openxmlformats.org/drawingml/2006/main" xmlns:r="http://schemas.openxmlformats.org/officeDocument/2006/relationships" xmlns:p="http://schemas.openxmlformats.org/presentationml/2006/main">
  <p:tag name="TIMING" val="|1.5"/>
</p:tagLst>
</file>

<file path=ppt/tags/tag153.xml><?xml version="1.0" encoding="utf-8"?>
<p:tagLst xmlns:a="http://schemas.openxmlformats.org/drawingml/2006/main" xmlns:r="http://schemas.openxmlformats.org/officeDocument/2006/relationships" xmlns:p="http://schemas.openxmlformats.org/presentationml/2006/main">
  <p:tag name="TIMING" val="|1.5"/>
</p:tagLst>
</file>

<file path=ppt/tags/tag154.xml><?xml version="1.0" encoding="utf-8"?>
<p:tagLst xmlns:a="http://schemas.openxmlformats.org/drawingml/2006/main" xmlns:r="http://schemas.openxmlformats.org/officeDocument/2006/relationships" xmlns:p="http://schemas.openxmlformats.org/presentationml/2006/main">
  <p:tag name="TIMING" val="|1.5"/>
</p:tagLst>
</file>

<file path=ppt/tags/tag155.xml><?xml version="1.0" encoding="utf-8"?>
<p:tagLst xmlns:a="http://schemas.openxmlformats.org/drawingml/2006/main" xmlns:r="http://schemas.openxmlformats.org/officeDocument/2006/relationships" xmlns:p="http://schemas.openxmlformats.org/presentationml/2006/main">
  <p:tag name="TIMING" val="|1.5"/>
</p:tagLst>
</file>

<file path=ppt/tags/tag156.xml><?xml version="1.0" encoding="utf-8"?>
<p:tagLst xmlns:a="http://schemas.openxmlformats.org/drawingml/2006/main" xmlns:r="http://schemas.openxmlformats.org/officeDocument/2006/relationships" xmlns:p="http://schemas.openxmlformats.org/presentationml/2006/main">
  <p:tag name="TIMING" val="|1.5"/>
</p:tagLst>
</file>

<file path=ppt/tags/tag157.xml><?xml version="1.0" encoding="utf-8"?>
<p:tagLst xmlns:a="http://schemas.openxmlformats.org/drawingml/2006/main" xmlns:r="http://schemas.openxmlformats.org/officeDocument/2006/relationships" xmlns:p="http://schemas.openxmlformats.org/presentationml/2006/main">
  <p:tag name="TIMING" val="|1.5"/>
</p:tagLst>
</file>

<file path=ppt/tags/tag158.xml><?xml version="1.0" encoding="utf-8"?>
<p:tagLst xmlns:a="http://schemas.openxmlformats.org/drawingml/2006/main" xmlns:r="http://schemas.openxmlformats.org/officeDocument/2006/relationships" xmlns:p="http://schemas.openxmlformats.org/presentationml/2006/main">
  <p:tag name="TIMING" val="|1.5"/>
</p:tagLst>
</file>

<file path=ppt/tags/tag159.xml><?xml version="1.0" encoding="utf-8"?>
<p:tagLst xmlns:a="http://schemas.openxmlformats.org/drawingml/2006/main" xmlns:r="http://schemas.openxmlformats.org/officeDocument/2006/relationships" xmlns:p="http://schemas.openxmlformats.org/presentationml/2006/main">
  <p:tag name="TIMING" val="|1.5"/>
</p:tagLst>
</file>

<file path=ppt/tags/tag16.xml><?xml version="1.0" encoding="utf-8"?>
<p:tagLst xmlns:a="http://schemas.openxmlformats.org/drawingml/2006/main" xmlns:r="http://schemas.openxmlformats.org/officeDocument/2006/relationships" xmlns:p="http://schemas.openxmlformats.org/presentationml/2006/main">
  <p:tag name="TIMING" val="|1.5"/>
</p:tagLst>
</file>

<file path=ppt/tags/tag160.xml><?xml version="1.0" encoding="utf-8"?>
<p:tagLst xmlns:a="http://schemas.openxmlformats.org/drawingml/2006/main" xmlns:r="http://schemas.openxmlformats.org/officeDocument/2006/relationships" xmlns:p="http://schemas.openxmlformats.org/presentationml/2006/main">
  <p:tag name="TIMING" val="|1.5"/>
</p:tagLst>
</file>

<file path=ppt/tags/tag161.xml><?xml version="1.0" encoding="utf-8"?>
<p:tagLst xmlns:a="http://schemas.openxmlformats.org/drawingml/2006/main" xmlns:r="http://schemas.openxmlformats.org/officeDocument/2006/relationships" xmlns:p="http://schemas.openxmlformats.org/presentationml/2006/main">
  <p:tag name="TIMING" val="|1.5"/>
</p:tagLst>
</file>

<file path=ppt/tags/tag17.xml><?xml version="1.0" encoding="utf-8"?>
<p:tagLst xmlns:a="http://schemas.openxmlformats.org/drawingml/2006/main" xmlns:r="http://schemas.openxmlformats.org/officeDocument/2006/relationships" xmlns:p="http://schemas.openxmlformats.org/presentationml/2006/main">
  <p:tag name="TIMING" val="|1.5"/>
</p:tagLst>
</file>

<file path=ppt/tags/tag18.xml><?xml version="1.0" encoding="utf-8"?>
<p:tagLst xmlns:a="http://schemas.openxmlformats.org/drawingml/2006/main" xmlns:r="http://schemas.openxmlformats.org/officeDocument/2006/relationships" xmlns:p="http://schemas.openxmlformats.org/presentationml/2006/main">
  <p:tag name="TIMING" val="|1.5"/>
</p:tagLst>
</file>

<file path=ppt/tags/tag19.xml><?xml version="1.0" encoding="utf-8"?>
<p:tagLst xmlns:a="http://schemas.openxmlformats.org/drawingml/2006/main" xmlns:r="http://schemas.openxmlformats.org/officeDocument/2006/relationships" xmlns:p="http://schemas.openxmlformats.org/presentationml/2006/main">
  <p:tag name="TIMING" val="|1.5"/>
</p:tagLst>
</file>

<file path=ppt/tags/tag2.xml><?xml version="1.0" encoding="utf-8"?>
<p:tagLst xmlns:a="http://schemas.openxmlformats.org/drawingml/2006/main" xmlns:r="http://schemas.openxmlformats.org/officeDocument/2006/relationships" xmlns:p="http://schemas.openxmlformats.org/presentationml/2006/main">
  <p:tag name="TIMING" val="|1.5"/>
</p:tagLst>
</file>

<file path=ppt/tags/tag20.xml><?xml version="1.0" encoding="utf-8"?>
<p:tagLst xmlns:a="http://schemas.openxmlformats.org/drawingml/2006/main" xmlns:r="http://schemas.openxmlformats.org/officeDocument/2006/relationships" xmlns:p="http://schemas.openxmlformats.org/presentationml/2006/main">
  <p:tag name="TIMING" val="|1.5"/>
</p:tagLst>
</file>

<file path=ppt/tags/tag21.xml><?xml version="1.0" encoding="utf-8"?>
<p:tagLst xmlns:a="http://schemas.openxmlformats.org/drawingml/2006/main" xmlns:r="http://schemas.openxmlformats.org/officeDocument/2006/relationships" xmlns:p="http://schemas.openxmlformats.org/presentationml/2006/main">
  <p:tag name="TIMING" val="|1.5"/>
</p:tagLst>
</file>

<file path=ppt/tags/tag22.xml><?xml version="1.0" encoding="utf-8"?>
<p:tagLst xmlns:a="http://schemas.openxmlformats.org/drawingml/2006/main" xmlns:r="http://schemas.openxmlformats.org/officeDocument/2006/relationships" xmlns:p="http://schemas.openxmlformats.org/presentationml/2006/main">
  <p:tag name="TIMING" val="|1.5"/>
</p:tagLst>
</file>

<file path=ppt/tags/tag23.xml><?xml version="1.0" encoding="utf-8"?>
<p:tagLst xmlns:a="http://schemas.openxmlformats.org/drawingml/2006/main" xmlns:r="http://schemas.openxmlformats.org/officeDocument/2006/relationships" xmlns:p="http://schemas.openxmlformats.org/presentationml/2006/main">
  <p:tag name="TIMING" val="|1.5"/>
</p:tagLst>
</file>

<file path=ppt/tags/tag24.xml><?xml version="1.0" encoding="utf-8"?>
<p:tagLst xmlns:a="http://schemas.openxmlformats.org/drawingml/2006/main" xmlns:r="http://schemas.openxmlformats.org/officeDocument/2006/relationships" xmlns:p="http://schemas.openxmlformats.org/presentationml/2006/main">
  <p:tag name="TIMING" val="|1.5"/>
</p:tagLst>
</file>

<file path=ppt/tags/tag25.xml><?xml version="1.0" encoding="utf-8"?>
<p:tagLst xmlns:a="http://schemas.openxmlformats.org/drawingml/2006/main" xmlns:r="http://schemas.openxmlformats.org/officeDocument/2006/relationships" xmlns:p="http://schemas.openxmlformats.org/presentationml/2006/main">
  <p:tag name="TIMING" val="|1.5"/>
</p:tagLst>
</file>

<file path=ppt/tags/tag26.xml><?xml version="1.0" encoding="utf-8"?>
<p:tagLst xmlns:a="http://schemas.openxmlformats.org/drawingml/2006/main" xmlns:r="http://schemas.openxmlformats.org/officeDocument/2006/relationships" xmlns:p="http://schemas.openxmlformats.org/presentationml/2006/main">
  <p:tag name="TIMING" val="|1.5"/>
</p:tagLst>
</file>

<file path=ppt/tags/tag27.xml><?xml version="1.0" encoding="utf-8"?>
<p:tagLst xmlns:a="http://schemas.openxmlformats.org/drawingml/2006/main" xmlns:r="http://schemas.openxmlformats.org/officeDocument/2006/relationships" xmlns:p="http://schemas.openxmlformats.org/presentationml/2006/main">
  <p:tag name="TIMING" val="|1.5"/>
</p:tagLst>
</file>

<file path=ppt/tags/tag28.xml><?xml version="1.0" encoding="utf-8"?>
<p:tagLst xmlns:a="http://schemas.openxmlformats.org/drawingml/2006/main" xmlns:r="http://schemas.openxmlformats.org/officeDocument/2006/relationships" xmlns:p="http://schemas.openxmlformats.org/presentationml/2006/main">
  <p:tag name="TIMING" val="|1.5"/>
</p:tagLst>
</file>

<file path=ppt/tags/tag29.xml><?xml version="1.0" encoding="utf-8"?>
<p:tagLst xmlns:a="http://schemas.openxmlformats.org/drawingml/2006/main" xmlns:r="http://schemas.openxmlformats.org/officeDocument/2006/relationships" xmlns:p="http://schemas.openxmlformats.org/presentationml/2006/main">
  <p:tag name="TIMING" val="|1.5"/>
</p:tagLst>
</file>

<file path=ppt/tags/tag3.xml><?xml version="1.0" encoding="utf-8"?>
<p:tagLst xmlns:a="http://schemas.openxmlformats.org/drawingml/2006/main" xmlns:r="http://schemas.openxmlformats.org/officeDocument/2006/relationships" xmlns:p="http://schemas.openxmlformats.org/presentationml/2006/main">
  <p:tag name="TIMING" val="|1.5"/>
</p:tagLst>
</file>

<file path=ppt/tags/tag30.xml><?xml version="1.0" encoding="utf-8"?>
<p:tagLst xmlns:a="http://schemas.openxmlformats.org/drawingml/2006/main" xmlns:r="http://schemas.openxmlformats.org/officeDocument/2006/relationships" xmlns:p="http://schemas.openxmlformats.org/presentationml/2006/main">
  <p:tag name="TIMING" val="|1.5"/>
</p:tagLst>
</file>

<file path=ppt/tags/tag31.xml><?xml version="1.0" encoding="utf-8"?>
<p:tagLst xmlns:a="http://schemas.openxmlformats.org/drawingml/2006/main" xmlns:r="http://schemas.openxmlformats.org/officeDocument/2006/relationships" xmlns:p="http://schemas.openxmlformats.org/presentationml/2006/main">
  <p:tag name="TIMING" val="|1.5"/>
</p:tagLst>
</file>

<file path=ppt/tags/tag32.xml><?xml version="1.0" encoding="utf-8"?>
<p:tagLst xmlns:a="http://schemas.openxmlformats.org/drawingml/2006/main" xmlns:r="http://schemas.openxmlformats.org/officeDocument/2006/relationships" xmlns:p="http://schemas.openxmlformats.org/presentationml/2006/main">
  <p:tag name="TIMING" val="|1.5"/>
</p:tagLst>
</file>

<file path=ppt/tags/tag33.xml><?xml version="1.0" encoding="utf-8"?>
<p:tagLst xmlns:a="http://schemas.openxmlformats.org/drawingml/2006/main" xmlns:r="http://schemas.openxmlformats.org/officeDocument/2006/relationships" xmlns:p="http://schemas.openxmlformats.org/presentationml/2006/main">
  <p:tag name="TIMING" val="|1.5"/>
</p:tagLst>
</file>

<file path=ppt/tags/tag34.xml><?xml version="1.0" encoding="utf-8"?>
<p:tagLst xmlns:a="http://schemas.openxmlformats.org/drawingml/2006/main" xmlns:r="http://schemas.openxmlformats.org/officeDocument/2006/relationships" xmlns:p="http://schemas.openxmlformats.org/presentationml/2006/main">
  <p:tag name="TIMING" val="|1.5"/>
</p:tagLst>
</file>

<file path=ppt/tags/tag35.xml><?xml version="1.0" encoding="utf-8"?>
<p:tagLst xmlns:a="http://schemas.openxmlformats.org/drawingml/2006/main" xmlns:r="http://schemas.openxmlformats.org/officeDocument/2006/relationships" xmlns:p="http://schemas.openxmlformats.org/presentationml/2006/main">
  <p:tag name="TIMING" val="|1.5"/>
</p:tagLst>
</file>

<file path=ppt/tags/tag36.xml><?xml version="1.0" encoding="utf-8"?>
<p:tagLst xmlns:a="http://schemas.openxmlformats.org/drawingml/2006/main" xmlns:r="http://schemas.openxmlformats.org/officeDocument/2006/relationships" xmlns:p="http://schemas.openxmlformats.org/presentationml/2006/main">
  <p:tag name="TIMING" val="|1.5"/>
</p:tagLst>
</file>

<file path=ppt/tags/tag37.xml><?xml version="1.0" encoding="utf-8"?>
<p:tagLst xmlns:a="http://schemas.openxmlformats.org/drawingml/2006/main" xmlns:r="http://schemas.openxmlformats.org/officeDocument/2006/relationships" xmlns:p="http://schemas.openxmlformats.org/presentationml/2006/main">
  <p:tag name="TIMING" val="|1.5"/>
</p:tagLst>
</file>

<file path=ppt/tags/tag38.xml><?xml version="1.0" encoding="utf-8"?>
<p:tagLst xmlns:a="http://schemas.openxmlformats.org/drawingml/2006/main" xmlns:r="http://schemas.openxmlformats.org/officeDocument/2006/relationships" xmlns:p="http://schemas.openxmlformats.org/presentationml/2006/main">
  <p:tag name="TIMING" val="|1.5"/>
</p:tagLst>
</file>

<file path=ppt/tags/tag39.xml><?xml version="1.0" encoding="utf-8"?>
<p:tagLst xmlns:a="http://schemas.openxmlformats.org/drawingml/2006/main" xmlns:r="http://schemas.openxmlformats.org/officeDocument/2006/relationships" xmlns:p="http://schemas.openxmlformats.org/presentationml/2006/main">
  <p:tag name="TIMING" val="|1.5"/>
</p:tagLst>
</file>

<file path=ppt/tags/tag4.xml><?xml version="1.0" encoding="utf-8"?>
<p:tagLst xmlns:a="http://schemas.openxmlformats.org/drawingml/2006/main" xmlns:r="http://schemas.openxmlformats.org/officeDocument/2006/relationships" xmlns:p="http://schemas.openxmlformats.org/presentationml/2006/main">
  <p:tag name="TIMING" val="|1.5"/>
</p:tagLst>
</file>

<file path=ppt/tags/tag40.xml><?xml version="1.0" encoding="utf-8"?>
<p:tagLst xmlns:a="http://schemas.openxmlformats.org/drawingml/2006/main" xmlns:r="http://schemas.openxmlformats.org/officeDocument/2006/relationships" xmlns:p="http://schemas.openxmlformats.org/presentationml/2006/main">
  <p:tag name="TIMING" val="|1.5"/>
</p:tagLst>
</file>

<file path=ppt/tags/tag41.xml><?xml version="1.0" encoding="utf-8"?>
<p:tagLst xmlns:a="http://schemas.openxmlformats.org/drawingml/2006/main" xmlns:r="http://schemas.openxmlformats.org/officeDocument/2006/relationships" xmlns:p="http://schemas.openxmlformats.org/presentationml/2006/main">
  <p:tag name="TIMING" val="|1.5"/>
</p:tagLst>
</file>

<file path=ppt/tags/tag42.xml><?xml version="1.0" encoding="utf-8"?>
<p:tagLst xmlns:a="http://schemas.openxmlformats.org/drawingml/2006/main" xmlns:r="http://schemas.openxmlformats.org/officeDocument/2006/relationships" xmlns:p="http://schemas.openxmlformats.org/presentationml/2006/main">
  <p:tag name="TIMING" val="|1.5"/>
</p:tagLst>
</file>

<file path=ppt/tags/tag43.xml><?xml version="1.0" encoding="utf-8"?>
<p:tagLst xmlns:a="http://schemas.openxmlformats.org/drawingml/2006/main" xmlns:r="http://schemas.openxmlformats.org/officeDocument/2006/relationships" xmlns:p="http://schemas.openxmlformats.org/presentationml/2006/main">
  <p:tag name="TIMING" val="|1.5"/>
</p:tagLst>
</file>

<file path=ppt/tags/tag44.xml><?xml version="1.0" encoding="utf-8"?>
<p:tagLst xmlns:a="http://schemas.openxmlformats.org/drawingml/2006/main" xmlns:r="http://schemas.openxmlformats.org/officeDocument/2006/relationships" xmlns:p="http://schemas.openxmlformats.org/presentationml/2006/main">
  <p:tag name="TIMING" val="|1.5"/>
</p:tagLst>
</file>

<file path=ppt/tags/tag45.xml><?xml version="1.0" encoding="utf-8"?>
<p:tagLst xmlns:a="http://schemas.openxmlformats.org/drawingml/2006/main" xmlns:r="http://schemas.openxmlformats.org/officeDocument/2006/relationships" xmlns:p="http://schemas.openxmlformats.org/presentationml/2006/main">
  <p:tag name="TIMING" val="|1.5"/>
</p:tagLst>
</file>

<file path=ppt/tags/tag46.xml><?xml version="1.0" encoding="utf-8"?>
<p:tagLst xmlns:a="http://schemas.openxmlformats.org/drawingml/2006/main" xmlns:r="http://schemas.openxmlformats.org/officeDocument/2006/relationships" xmlns:p="http://schemas.openxmlformats.org/presentationml/2006/main">
  <p:tag name="TIMING" val="|1.5"/>
</p:tagLst>
</file>

<file path=ppt/tags/tag47.xml><?xml version="1.0" encoding="utf-8"?>
<p:tagLst xmlns:a="http://schemas.openxmlformats.org/drawingml/2006/main" xmlns:r="http://schemas.openxmlformats.org/officeDocument/2006/relationships" xmlns:p="http://schemas.openxmlformats.org/presentationml/2006/main">
  <p:tag name="TIMING" val="|1.5"/>
</p:tagLst>
</file>

<file path=ppt/tags/tag48.xml><?xml version="1.0" encoding="utf-8"?>
<p:tagLst xmlns:a="http://schemas.openxmlformats.org/drawingml/2006/main" xmlns:r="http://schemas.openxmlformats.org/officeDocument/2006/relationships" xmlns:p="http://schemas.openxmlformats.org/presentationml/2006/main">
  <p:tag name="TIMING" val="|1.5"/>
</p:tagLst>
</file>

<file path=ppt/tags/tag49.xml><?xml version="1.0" encoding="utf-8"?>
<p:tagLst xmlns:a="http://schemas.openxmlformats.org/drawingml/2006/main" xmlns:r="http://schemas.openxmlformats.org/officeDocument/2006/relationships" xmlns:p="http://schemas.openxmlformats.org/presentationml/2006/main">
  <p:tag name="TIMING" val="|1.5"/>
</p:tagLst>
</file>

<file path=ppt/tags/tag5.xml><?xml version="1.0" encoding="utf-8"?>
<p:tagLst xmlns:a="http://schemas.openxmlformats.org/drawingml/2006/main" xmlns:r="http://schemas.openxmlformats.org/officeDocument/2006/relationships" xmlns:p="http://schemas.openxmlformats.org/presentationml/2006/main">
  <p:tag name="TIMING" val="|1.5"/>
</p:tagLst>
</file>

<file path=ppt/tags/tag50.xml><?xml version="1.0" encoding="utf-8"?>
<p:tagLst xmlns:a="http://schemas.openxmlformats.org/drawingml/2006/main" xmlns:r="http://schemas.openxmlformats.org/officeDocument/2006/relationships" xmlns:p="http://schemas.openxmlformats.org/presentationml/2006/main">
  <p:tag name="TIMING" val="|1.5"/>
</p:tagLst>
</file>

<file path=ppt/tags/tag51.xml><?xml version="1.0" encoding="utf-8"?>
<p:tagLst xmlns:a="http://schemas.openxmlformats.org/drawingml/2006/main" xmlns:r="http://schemas.openxmlformats.org/officeDocument/2006/relationships" xmlns:p="http://schemas.openxmlformats.org/presentationml/2006/main">
  <p:tag name="TIMING" val="|1.5"/>
</p:tagLst>
</file>

<file path=ppt/tags/tag52.xml><?xml version="1.0" encoding="utf-8"?>
<p:tagLst xmlns:a="http://schemas.openxmlformats.org/drawingml/2006/main" xmlns:r="http://schemas.openxmlformats.org/officeDocument/2006/relationships" xmlns:p="http://schemas.openxmlformats.org/presentationml/2006/main">
  <p:tag name="TIMING" val="|1.5"/>
</p:tagLst>
</file>

<file path=ppt/tags/tag53.xml><?xml version="1.0" encoding="utf-8"?>
<p:tagLst xmlns:a="http://schemas.openxmlformats.org/drawingml/2006/main" xmlns:r="http://schemas.openxmlformats.org/officeDocument/2006/relationships" xmlns:p="http://schemas.openxmlformats.org/presentationml/2006/main">
  <p:tag name="TIMING" val="|1.5"/>
</p:tagLst>
</file>

<file path=ppt/tags/tag54.xml><?xml version="1.0" encoding="utf-8"?>
<p:tagLst xmlns:a="http://schemas.openxmlformats.org/drawingml/2006/main" xmlns:r="http://schemas.openxmlformats.org/officeDocument/2006/relationships" xmlns:p="http://schemas.openxmlformats.org/presentationml/2006/main">
  <p:tag name="TIMING" val="|1.5"/>
</p:tagLst>
</file>

<file path=ppt/tags/tag55.xml><?xml version="1.0" encoding="utf-8"?>
<p:tagLst xmlns:a="http://schemas.openxmlformats.org/drawingml/2006/main" xmlns:r="http://schemas.openxmlformats.org/officeDocument/2006/relationships" xmlns:p="http://schemas.openxmlformats.org/presentationml/2006/main">
  <p:tag name="TIMING" val="|1.5"/>
</p:tagLst>
</file>

<file path=ppt/tags/tag56.xml><?xml version="1.0" encoding="utf-8"?>
<p:tagLst xmlns:a="http://schemas.openxmlformats.org/drawingml/2006/main" xmlns:r="http://schemas.openxmlformats.org/officeDocument/2006/relationships" xmlns:p="http://schemas.openxmlformats.org/presentationml/2006/main">
  <p:tag name="TIMING" val="|1.5"/>
</p:tagLst>
</file>

<file path=ppt/tags/tag57.xml><?xml version="1.0" encoding="utf-8"?>
<p:tagLst xmlns:a="http://schemas.openxmlformats.org/drawingml/2006/main" xmlns:r="http://schemas.openxmlformats.org/officeDocument/2006/relationships" xmlns:p="http://schemas.openxmlformats.org/presentationml/2006/main">
  <p:tag name="TIMING" val="|1.5"/>
</p:tagLst>
</file>

<file path=ppt/tags/tag58.xml><?xml version="1.0" encoding="utf-8"?>
<p:tagLst xmlns:a="http://schemas.openxmlformats.org/drawingml/2006/main" xmlns:r="http://schemas.openxmlformats.org/officeDocument/2006/relationships" xmlns:p="http://schemas.openxmlformats.org/presentationml/2006/main">
  <p:tag name="TIMING" val="|1.5"/>
</p:tagLst>
</file>

<file path=ppt/tags/tag59.xml><?xml version="1.0" encoding="utf-8"?>
<p:tagLst xmlns:a="http://schemas.openxmlformats.org/drawingml/2006/main" xmlns:r="http://schemas.openxmlformats.org/officeDocument/2006/relationships" xmlns:p="http://schemas.openxmlformats.org/presentationml/2006/main">
  <p:tag name="TIMING" val="|1.5"/>
</p:tagLst>
</file>

<file path=ppt/tags/tag6.xml><?xml version="1.0" encoding="utf-8"?>
<p:tagLst xmlns:a="http://schemas.openxmlformats.org/drawingml/2006/main" xmlns:r="http://schemas.openxmlformats.org/officeDocument/2006/relationships" xmlns:p="http://schemas.openxmlformats.org/presentationml/2006/main">
  <p:tag name="TIMING" val="|1.5"/>
</p:tagLst>
</file>

<file path=ppt/tags/tag60.xml><?xml version="1.0" encoding="utf-8"?>
<p:tagLst xmlns:a="http://schemas.openxmlformats.org/drawingml/2006/main" xmlns:r="http://schemas.openxmlformats.org/officeDocument/2006/relationships" xmlns:p="http://schemas.openxmlformats.org/presentationml/2006/main">
  <p:tag name="TIMING" val="|1.5"/>
</p:tagLst>
</file>

<file path=ppt/tags/tag61.xml><?xml version="1.0" encoding="utf-8"?>
<p:tagLst xmlns:a="http://schemas.openxmlformats.org/drawingml/2006/main" xmlns:r="http://schemas.openxmlformats.org/officeDocument/2006/relationships" xmlns:p="http://schemas.openxmlformats.org/presentationml/2006/main">
  <p:tag name="TIMING" val="|1.5"/>
</p:tagLst>
</file>

<file path=ppt/tags/tag62.xml><?xml version="1.0" encoding="utf-8"?>
<p:tagLst xmlns:a="http://schemas.openxmlformats.org/drawingml/2006/main" xmlns:r="http://schemas.openxmlformats.org/officeDocument/2006/relationships" xmlns:p="http://schemas.openxmlformats.org/presentationml/2006/main">
  <p:tag name="TIMING" val="|1.5"/>
</p:tagLst>
</file>

<file path=ppt/tags/tag63.xml><?xml version="1.0" encoding="utf-8"?>
<p:tagLst xmlns:a="http://schemas.openxmlformats.org/drawingml/2006/main" xmlns:r="http://schemas.openxmlformats.org/officeDocument/2006/relationships" xmlns:p="http://schemas.openxmlformats.org/presentationml/2006/main">
  <p:tag name="TIMING" val="|1.5"/>
</p:tagLst>
</file>

<file path=ppt/tags/tag64.xml><?xml version="1.0" encoding="utf-8"?>
<p:tagLst xmlns:a="http://schemas.openxmlformats.org/drawingml/2006/main" xmlns:r="http://schemas.openxmlformats.org/officeDocument/2006/relationships" xmlns:p="http://schemas.openxmlformats.org/presentationml/2006/main">
  <p:tag name="TIMING" val="|1.5"/>
</p:tagLst>
</file>

<file path=ppt/tags/tag65.xml><?xml version="1.0" encoding="utf-8"?>
<p:tagLst xmlns:a="http://schemas.openxmlformats.org/drawingml/2006/main" xmlns:r="http://schemas.openxmlformats.org/officeDocument/2006/relationships" xmlns:p="http://schemas.openxmlformats.org/presentationml/2006/main">
  <p:tag name="TIMING" val="|1.5"/>
</p:tagLst>
</file>

<file path=ppt/tags/tag66.xml><?xml version="1.0" encoding="utf-8"?>
<p:tagLst xmlns:a="http://schemas.openxmlformats.org/drawingml/2006/main" xmlns:r="http://schemas.openxmlformats.org/officeDocument/2006/relationships" xmlns:p="http://schemas.openxmlformats.org/presentationml/2006/main">
  <p:tag name="TIMING" val="|1.5"/>
</p:tagLst>
</file>

<file path=ppt/tags/tag67.xml><?xml version="1.0" encoding="utf-8"?>
<p:tagLst xmlns:a="http://schemas.openxmlformats.org/drawingml/2006/main" xmlns:r="http://schemas.openxmlformats.org/officeDocument/2006/relationships" xmlns:p="http://schemas.openxmlformats.org/presentationml/2006/main">
  <p:tag name="TIMING" val="|1.5"/>
</p:tagLst>
</file>

<file path=ppt/tags/tag68.xml><?xml version="1.0" encoding="utf-8"?>
<p:tagLst xmlns:a="http://schemas.openxmlformats.org/drawingml/2006/main" xmlns:r="http://schemas.openxmlformats.org/officeDocument/2006/relationships" xmlns:p="http://schemas.openxmlformats.org/presentationml/2006/main">
  <p:tag name="TIMING" val="|1.5"/>
</p:tagLst>
</file>

<file path=ppt/tags/tag69.xml><?xml version="1.0" encoding="utf-8"?>
<p:tagLst xmlns:a="http://schemas.openxmlformats.org/drawingml/2006/main" xmlns:r="http://schemas.openxmlformats.org/officeDocument/2006/relationships" xmlns:p="http://schemas.openxmlformats.org/presentationml/2006/main">
  <p:tag name="TIMING" val="|1.5"/>
</p:tagLst>
</file>

<file path=ppt/tags/tag7.xml><?xml version="1.0" encoding="utf-8"?>
<p:tagLst xmlns:a="http://schemas.openxmlformats.org/drawingml/2006/main" xmlns:r="http://schemas.openxmlformats.org/officeDocument/2006/relationships" xmlns:p="http://schemas.openxmlformats.org/presentationml/2006/main">
  <p:tag name="TIMING" val="|1.5"/>
</p:tagLst>
</file>

<file path=ppt/tags/tag70.xml><?xml version="1.0" encoding="utf-8"?>
<p:tagLst xmlns:a="http://schemas.openxmlformats.org/drawingml/2006/main" xmlns:r="http://schemas.openxmlformats.org/officeDocument/2006/relationships" xmlns:p="http://schemas.openxmlformats.org/presentationml/2006/main">
  <p:tag name="TIMING" val="|1.5"/>
</p:tagLst>
</file>

<file path=ppt/tags/tag71.xml><?xml version="1.0" encoding="utf-8"?>
<p:tagLst xmlns:a="http://schemas.openxmlformats.org/drawingml/2006/main" xmlns:r="http://schemas.openxmlformats.org/officeDocument/2006/relationships" xmlns:p="http://schemas.openxmlformats.org/presentationml/2006/main">
  <p:tag name="TIMING" val="|1.5"/>
</p:tagLst>
</file>

<file path=ppt/tags/tag72.xml><?xml version="1.0" encoding="utf-8"?>
<p:tagLst xmlns:a="http://schemas.openxmlformats.org/drawingml/2006/main" xmlns:r="http://schemas.openxmlformats.org/officeDocument/2006/relationships" xmlns:p="http://schemas.openxmlformats.org/presentationml/2006/main">
  <p:tag name="TIMING" val="|1.5"/>
</p:tagLst>
</file>

<file path=ppt/tags/tag73.xml><?xml version="1.0" encoding="utf-8"?>
<p:tagLst xmlns:a="http://schemas.openxmlformats.org/drawingml/2006/main" xmlns:r="http://schemas.openxmlformats.org/officeDocument/2006/relationships" xmlns:p="http://schemas.openxmlformats.org/presentationml/2006/main">
  <p:tag name="TIMING" val="|1.5"/>
</p:tagLst>
</file>

<file path=ppt/tags/tag74.xml><?xml version="1.0" encoding="utf-8"?>
<p:tagLst xmlns:a="http://schemas.openxmlformats.org/drawingml/2006/main" xmlns:r="http://schemas.openxmlformats.org/officeDocument/2006/relationships" xmlns:p="http://schemas.openxmlformats.org/presentationml/2006/main">
  <p:tag name="TIMING" val="|1.5"/>
</p:tagLst>
</file>

<file path=ppt/tags/tag75.xml><?xml version="1.0" encoding="utf-8"?>
<p:tagLst xmlns:a="http://schemas.openxmlformats.org/drawingml/2006/main" xmlns:r="http://schemas.openxmlformats.org/officeDocument/2006/relationships" xmlns:p="http://schemas.openxmlformats.org/presentationml/2006/main">
  <p:tag name="TIMING" val="|1.5"/>
</p:tagLst>
</file>

<file path=ppt/tags/tag76.xml><?xml version="1.0" encoding="utf-8"?>
<p:tagLst xmlns:a="http://schemas.openxmlformats.org/drawingml/2006/main" xmlns:r="http://schemas.openxmlformats.org/officeDocument/2006/relationships" xmlns:p="http://schemas.openxmlformats.org/presentationml/2006/main">
  <p:tag name="TIMING" val="|1.5"/>
</p:tagLst>
</file>

<file path=ppt/tags/tag77.xml><?xml version="1.0" encoding="utf-8"?>
<p:tagLst xmlns:a="http://schemas.openxmlformats.org/drawingml/2006/main" xmlns:r="http://schemas.openxmlformats.org/officeDocument/2006/relationships" xmlns:p="http://schemas.openxmlformats.org/presentationml/2006/main">
  <p:tag name="TIMING" val="|1.5"/>
</p:tagLst>
</file>

<file path=ppt/tags/tag78.xml><?xml version="1.0" encoding="utf-8"?>
<p:tagLst xmlns:a="http://schemas.openxmlformats.org/drawingml/2006/main" xmlns:r="http://schemas.openxmlformats.org/officeDocument/2006/relationships" xmlns:p="http://schemas.openxmlformats.org/presentationml/2006/main">
  <p:tag name="TIMING" val="|1.5"/>
</p:tagLst>
</file>

<file path=ppt/tags/tag79.xml><?xml version="1.0" encoding="utf-8"?>
<p:tagLst xmlns:a="http://schemas.openxmlformats.org/drawingml/2006/main" xmlns:r="http://schemas.openxmlformats.org/officeDocument/2006/relationships" xmlns:p="http://schemas.openxmlformats.org/presentationml/2006/main">
  <p:tag name="TIMING" val="|1.5"/>
</p:tagLst>
</file>

<file path=ppt/tags/tag8.xml><?xml version="1.0" encoding="utf-8"?>
<p:tagLst xmlns:a="http://schemas.openxmlformats.org/drawingml/2006/main" xmlns:r="http://schemas.openxmlformats.org/officeDocument/2006/relationships" xmlns:p="http://schemas.openxmlformats.org/presentationml/2006/main">
  <p:tag name="TIMING" val="|1.5"/>
</p:tagLst>
</file>

<file path=ppt/tags/tag80.xml><?xml version="1.0" encoding="utf-8"?>
<p:tagLst xmlns:a="http://schemas.openxmlformats.org/drawingml/2006/main" xmlns:r="http://schemas.openxmlformats.org/officeDocument/2006/relationships" xmlns:p="http://schemas.openxmlformats.org/presentationml/2006/main">
  <p:tag name="TIMING" val="|1.5"/>
</p:tagLst>
</file>

<file path=ppt/tags/tag81.xml><?xml version="1.0" encoding="utf-8"?>
<p:tagLst xmlns:a="http://schemas.openxmlformats.org/drawingml/2006/main" xmlns:r="http://schemas.openxmlformats.org/officeDocument/2006/relationships" xmlns:p="http://schemas.openxmlformats.org/presentationml/2006/main">
  <p:tag name="TIMING" val="|1.5"/>
</p:tagLst>
</file>

<file path=ppt/tags/tag82.xml><?xml version="1.0" encoding="utf-8"?>
<p:tagLst xmlns:a="http://schemas.openxmlformats.org/drawingml/2006/main" xmlns:r="http://schemas.openxmlformats.org/officeDocument/2006/relationships" xmlns:p="http://schemas.openxmlformats.org/presentationml/2006/main">
  <p:tag name="TIMING" val="|1.5"/>
</p:tagLst>
</file>

<file path=ppt/tags/tag83.xml><?xml version="1.0" encoding="utf-8"?>
<p:tagLst xmlns:a="http://schemas.openxmlformats.org/drawingml/2006/main" xmlns:r="http://schemas.openxmlformats.org/officeDocument/2006/relationships" xmlns:p="http://schemas.openxmlformats.org/presentationml/2006/main">
  <p:tag name="TIMING" val="|1.5"/>
</p:tagLst>
</file>

<file path=ppt/tags/tag84.xml><?xml version="1.0" encoding="utf-8"?>
<p:tagLst xmlns:a="http://schemas.openxmlformats.org/drawingml/2006/main" xmlns:r="http://schemas.openxmlformats.org/officeDocument/2006/relationships" xmlns:p="http://schemas.openxmlformats.org/presentationml/2006/main">
  <p:tag name="TIMING" val="|1.5"/>
</p:tagLst>
</file>

<file path=ppt/tags/tag85.xml><?xml version="1.0" encoding="utf-8"?>
<p:tagLst xmlns:a="http://schemas.openxmlformats.org/drawingml/2006/main" xmlns:r="http://schemas.openxmlformats.org/officeDocument/2006/relationships" xmlns:p="http://schemas.openxmlformats.org/presentationml/2006/main">
  <p:tag name="TIMING" val="|1.5"/>
</p:tagLst>
</file>

<file path=ppt/tags/tag86.xml><?xml version="1.0" encoding="utf-8"?>
<p:tagLst xmlns:a="http://schemas.openxmlformats.org/drawingml/2006/main" xmlns:r="http://schemas.openxmlformats.org/officeDocument/2006/relationships" xmlns:p="http://schemas.openxmlformats.org/presentationml/2006/main">
  <p:tag name="TIMING" val="|1.5"/>
</p:tagLst>
</file>

<file path=ppt/tags/tag87.xml><?xml version="1.0" encoding="utf-8"?>
<p:tagLst xmlns:a="http://schemas.openxmlformats.org/drawingml/2006/main" xmlns:r="http://schemas.openxmlformats.org/officeDocument/2006/relationships" xmlns:p="http://schemas.openxmlformats.org/presentationml/2006/main">
  <p:tag name="TIMING" val="|1.5"/>
</p:tagLst>
</file>

<file path=ppt/tags/tag88.xml><?xml version="1.0" encoding="utf-8"?>
<p:tagLst xmlns:a="http://schemas.openxmlformats.org/drawingml/2006/main" xmlns:r="http://schemas.openxmlformats.org/officeDocument/2006/relationships" xmlns:p="http://schemas.openxmlformats.org/presentationml/2006/main">
  <p:tag name="TIMING" val="|1.5"/>
</p:tagLst>
</file>

<file path=ppt/tags/tag89.xml><?xml version="1.0" encoding="utf-8"?>
<p:tagLst xmlns:a="http://schemas.openxmlformats.org/drawingml/2006/main" xmlns:r="http://schemas.openxmlformats.org/officeDocument/2006/relationships" xmlns:p="http://schemas.openxmlformats.org/presentationml/2006/main">
  <p:tag name="TIMING" val="|1.5"/>
</p:tagLst>
</file>

<file path=ppt/tags/tag9.xml><?xml version="1.0" encoding="utf-8"?>
<p:tagLst xmlns:a="http://schemas.openxmlformats.org/drawingml/2006/main" xmlns:r="http://schemas.openxmlformats.org/officeDocument/2006/relationships" xmlns:p="http://schemas.openxmlformats.org/presentationml/2006/main">
  <p:tag name="TIMING" val="|1.5"/>
</p:tagLst>
</file>

<file path=ppt/tags/tag90.xml><?xml version="1.0" encoding="utf-8"?>
<p:tagLst xmlns:a="http://schemas.openxmlformats.org/drawingml/2006/main" xmlns:r="http://schemas.openxmlformats.org/officeDocument/2006/relationships" xmlns:p="http://schemas.openxmlformats.org/presentationml/2006/main">
  <p:tag name="TIMING" val="|1.5"/>
</p:tagLst>
</file>

<file path=ppt/tags/tag91.xml><?xml version="1.0" encoding="utf-8"?>
<p:tagLst xmlns:a="http://schemas.openxmlformats.org/drawingml/2006/main" xmlns:r="http://schemas.openxmlformats.org/officeDocument/2006/relationships" xmlns:p="http://schemas.openxmlformats.org/presentationml/2006/main">
  <p:tag name="TIMING" val="|1.5"/>
</p:tagLst>
</file>

<file path=ppt/tags/tag92.xml><?xml version="1.0" encoding="utf-8"?>
<p:tagLst xmlns:a="http://schemas.openxmlformats.org/drawingml/2006/main" xmlns:r="http://schemas.openxmlformats.org/officeDocument/2006/relationships" xmlns:p="http://schemas.openxmlformats.org/presentationml/2006/main">
  <p:tag name="TIMING" val="|1.5"/>
</p:tagLst>
</file>

<file path=ppt/tags/tag93.xml><?xml version="1.0" encoding="utf-8"?>
<p:tagLst xmlns:a="http://schemas.openxmlformats.org/drawingml/2006/main" xmlns:r="http://schemas.openxmlformats.org/officeDocument/2006/relationships" xmlns:p="http://schemas.openxmlformats.org/presentationml/2006/main">
  <p:tag name="TIMING" val="|1.5"/>
</p:tagLst>
</file>

<file path=ppt/tags/tag94.xml><?xml version="1.0" encoding="utf-8"?>
<p:tagLst xmlns:a="http://schemas.openxmlformats.org/drawingml/2006/main" xmlns:r="http://schemas.openxmlformats.org/officeDocument/2006/relationships" xmlns:p="http://schemas.openxmlformats.org/presentationml/2006/main">
  <p:tag name="TIMING" val="|1.5"/>
</p:tagLst>
</file>

<file path=ppt/tags/tag95.xml><?xml version="1.0" encoding="utf-8"?>
<p:tagLst xmlns:a="http://schemas.openxmlformats.org/drawingml/2006/main" xmlns:r="http://schemas.openxmlformats.org/officeDocument/2006/relationships" xmlns:p="http://schemas.openxmlformats.org/presentationml/2006/main">
  <p:tag name="TIMING" val="|1.5"/>
</p:tagLst>
</file>

<file path=ppt/tags/tag96.xml><?xml version="1.0" encoding="utf-8"?>
<p:tagLst xmlns:a="http://schemas.openxmlformats.org/drawingml/2006/main" xmlns:r="http://schemas.openxmlformats.org/officeDocument/2006/relationships" xmlns:p="http://schemas.openxmlformats.org/presentationml/2006/main">
  <p:tag name="TIMING" val="|1.5"/>
</p:tagLst>
</file>

<file path=ppt/tags/tag97.xml><?xml version="1.0" encoding="utf-8"?>
<p:tagLst xmlns:a="http://schemas.openxmlformats.org/drawingml/2006/main" xmlns:r="http://schemas.openxmlformats.org/officeDocument/2006/relationships" xmlns:p="http://schemas.openxmlformats.org/presentationml/2006/main">
  <p:tag name="TIMING" val="|1.5"/>
</p:tagLst>
</file>

<file path=ppt/tags/tag98.xml><?xml version="1.0" encoding="utf-8"?>
<p:tagLst xmlns:a="http://schemas.openxmlformats.org/drawingml/2006/main" xmlns:r="http://schemas.openxmlformats.org/officeDocument/2006/relationships" xmlns:p="http://schemas.openxmlformats.org/presentationml/2006/main">
  <p:tag name="TIMING" val="|1.5"/>
</p:tagLst>
</file>

<file path=ppt/tags/tag99.xml><?xml version="1.0" encoding="utf-8"?>
<p:tagLst xmlns:a="http://schemas.openxmlformats.org/drawingml/2006/main" xmlns:r="http://schemas.openxmlformats.org/officeDocument/2006/relationships" xmlns:p="http://schemas.openxmlformats.org/presentationml/2006/main">
  <p:tag name="TIMING" val="|1.5"/>
</p:tagLst>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חרמון"/>
        <a:ea typeface="חרמון"/>
        <a:cs typeface="חרמון"/>
      </a:majorFont>
      <a:minorFont>
        <a:latin typeface="חרמון"/>
        <a:ea typeface="חרמון"/>
        <a:cs typeface="חרמון"/>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1" u="none" strike="noStrike" cap="none" normalizeH="0" baseline="0">
            <a:ln>
              <a:noFill/>
            </a:ln>
            <a:solidFill>
              <a:schemeClr val="tx1"/>
            </a:solidFill>
            <a:effectLst/>
            <a:latin typeface="חרמון" charset="0"/>
            <a:ea typeface="חרמון" charset="0"/>
            <a:cs typeface="חרמון"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1" u="none" strike="noStrike" cap="none" normalizeH="0" baseline="0">
            <a:ln>
              <a:noFill/>
            </a:ln>
            <a:solidFill>
              <a:schemeClr val="tx1"/>
            </a:solidFill>
            <a:effectLst/>
            <a:latin typeface="חרמון" charset="0"/>
            <a:ea typeface="חרמון" charset="0"/>
            <a:cs typeface="חרמון"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2229</TotalTime>
  <Words>5034</Words>
  <Application>Microsoft Office PowerPoint</Application>
  <PresentationFormat>On-screen Show (4:3)</PresentationFormat>
  <Paragraphs>669</Paragraphs>
  <Slides>173</Slides>
  <Notes>146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173</vt:i4>
      </vt:variant>
    </vt:vector>
  </HeadingPairs>
  <TitlesOfParts>
    <vt:vector size="175" baseType="lpstr">
      <vt:lpstr>Blank</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Dekel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Doron</dc:creator>
  <cp:lastModifiedBy>Dov Bruker</cp:lastModifiedBy>
  <cp:revision>234</cp:revision>
  <dcterms:created xsi:type="dcterms:W3CDTF">2001-09-11T17:55:02Z</dcterms:created>
  <dcterms:modified xsi:type="dcterms:W3CDTF">2017-07-22T15:08:54Z</dcterms:modified>
</cp:coreProperties>
</file>