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9" r:id="rId4"/>
    <p:sldId id="261" r:id="rId5"/>
    <p:sldId id="262" r:id="rId6"/>
    <p:sldId id="264" r:id="rId7"/>
    <p:sldId id="265" r:id="rId8"/>
    <p:sldId id="268" r:id="rId9"/>
    <p:sldId id="269" r:id="rId10"/>
    <p:sldId id="270" r:id="rId11"/>
    <p:sldId id="272" r:id="rId12"/>
    <p:sldId id="292" r:id="rId13"/>
    <p:sldId id="273" r:id="rId14"/>
    <p:sldId id="280" r:id="rId15"/>
    <p:sldId id="283" r:id="rId16"/>
    <p:sldId id="297" r:id="rId17"/>
    <p:sldId id="276" r:id="rId18"/>
    <p:sldId id="296" r:id="rId19"/>
    <p:sldId id="277" r:id="rId20"/>
    <p:sldId id="285" r:id="rId21"/>
    <p:sldId id="286" r:id="rId22"/>
    <p:sldId id="279" r:id="rId23"/>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initials="rc"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490A6"/>
    <a:srgbClr val="29B19A"/>
    <a:srgbClr val="F7B047"/>
    <a:srgbClr val="4194A5"/>
    <a:srgbClr val="39818F"/>
    <a:srgbClr val="22B89B"/>
    <a:srgbClr val="34A6A1"/>
    <a:srgbClr val="FFFF66"/>
    <a:srgbClr val="47A1B3"/>
    <a:srgbClr val="F6842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02" autoAdjust="0"/>
    <p:restoredTop sz="94660"/>
  </p:normalViewPr>
  <p:slideViewPr>
    <p:cSldViewPr>
      <p:cViewPr varScale="1">
        <p:scale>
          <a:sx n="65" d="100"/>
          <a:sy n="65" d="100"/>
        </p:scale>
        <p:origin x="-630" y="-11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89217A-00BC-4D21-9DCF-6317BBB6FF6D}" type="datetimeFigureOut">
              <a:rPr lang="es-CL" smtClean="0"/>
              <a:pPr/>
              <a:t>16-02-2013</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808E2C-BDF1-4481-ABB2-ADA2DD6DBB10}" type="slidenum">
              <a:rPr lang="es-CL" smtClean="0"/>
              <a:pPr/>
              <a:t>‹#›</a:t>
            </a:fld>
            <a:endParaRPr lang="es-CL"/>
          </a:p>
        </p:txBody>
      </p:sp>
    </p:spTree>
    <p:extLst>
      <p:ext uri="{BB962C8B-B14F-4D97-AF65-F5344CB8AC3E}">
        <p14:creationId xmlns:p14="http://schemas.microsoft.com/office/powerpoint/2010/main" xmlns="" val="614554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252839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6655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2500163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380330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411233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192862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283959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3083909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354120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356011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2995652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D14BE-FEB0-4772-B671-A5ED69CE1B0D}" type="datetimeFigureOut">
              <a:rPr lang="es-CL" smtClean="0"/>
              <a:pPr/>
              <a:t>16-02-2013</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764538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13.png"/><Relationship Id="rId10" Type="http://schemas.openxmlformats.org/officeDocument/2006/relationships/image" Target="../media/image38.png"/><Relationship Id="rId4" Type="http://schemas.openxmlformats.org/officeDocument/2006/relationships/image" Target="../media/image12.png"/><Relationship Id="rId9"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004048" y="1682224"/>
            <a:ext cx="3600400" cy="576064"/>
          </a:xfrm>
        </p:spPr>
        <p:txBody>
          <a:bodyPr>
            <a:normAutofit/>
          </a:bodyPr>
          <a:lstStyle/>
          <a:p>
            <a:pPr algn="l"/>
            <a:r>
              <a:rPr lang="en-US" sz="2400" b="1" dirty="0">
                <a:solidFill>
                  <a:schemeClr val="bg1"/>
                </a:solidFill>
                <a:latin typeface="+mj-lt"/>
              </a:rPr>
              <a:t>Our Heart Rate</a:t>
            </a:r>
            <a:endParaRPr lang="es-ES_tradnl" sz="2400" baseline="30000" dirty="0">
              <a:solidFill>
                <a:schemeClr val="bg1"/>
              </a:solidFill>
              <a:latin typeface="Frutiger 55 Roman" pitchFamily="34" charset="0"/>
            </a:endParaRPr>
          </a:p>
        </p:txBody>
      </p:sp>
      <p:sp>
        <p:nvSpPr>
          <p:cNvPr id="8" name="7 CuadroTexto"/>
          <p:cNvSpPr txBox="1"/>
          <p:nvPr/>
        </p:nvSpPr>
        <p:spPr>
          <a:xfrm>
            <a:off x="5004048" y="2132856"/>
            <a:ext cx="2880320" cy="461665"/>
          </a:xfrm>
          <a:prstGeom prst="rect">
            <a:avLst/>
          </a:prstGeom>
          <a:noFill/>
        </p:spPr>
        <p:txBody>
          <a:bodyPr wrap="square" rtlCol="0">
            <a:spAutoFit/>
          </a:bodyPr>
          <a:lstStyle/>
          <a:p>
            <a:r>
              <a:rPr lang="en-US" sz="1200" dirty="0">
                <a:solidFill>
                  <a:srgbClr val="FFFF66"/>
                </a:solidFill>
              </a:rPr>
              <a:t>Measuring our heart rate at rest and </a:t>
            </a:r>
            <a:r>
              <a:rPr lang="en-US" sz="1200" dirty="0" smtClean="0">
                <a:solidFill>
                  <a:srgbClr val="FFFF66"/>
                </a:solidFill>
              </a:rPr>
              <a:t>after </a:t>
            </a:r>
            <a:r>
              <a:rPr lang="en-US" sz="1200" dirty="0">
                <a:solidFill>
                  <a:srgbClr val="FFFF66"/>
                </a:solidFill>
              </a:rPr>
              <a:t>physical exercise</a:t>
            </a:r>
            <a:endParaRPr lang="es-CL" sz="1200" dirty="0">
              <a:solidFill>
                <a:srgbClr val="FFFF66"/>
              </a:solidFill>
            </a:endParaRPr>
          </a:p>
        </p:txBody>
      </p:sp>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7598" t="10339" r="5633" b="6266"/>
          <a:stretch/>
        </p:blipFill>
        <p:spPr bwMode="auto">
          <a:xfrm>
            <a:off x="3606325" y="5007836"/>
            <a:ext cx="1538243" cy="1478422"/>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18310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0"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Our Heart Rate </a:t>
            </a:r>
            <a:endParaRPr lang="es-ES_tradnl" sz="2000" baseline="30000" dirty="0">
              <a:solidFill>
                <a:schemeClr val="bg1"/>
              </a:solidFill>
              <a:latin typeface="Frutiger 55 Roman" pitchFamily="34" charset="0"/>
            </a:endParaRPr>
          </a:p>
        </p:txBody>
      </p:sp>
      <p:sp>
        <p:nvSpPr>
          <p:cNvPr id="11" name="10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our heart rate at rest and after </a:t>
            </a:r>
            <a:endParaRPr lang="en-US" sz="1050" dirty="0" smtClean="0">
              <a:solidFill>
                <a:schemeClr val="bg1">
                  <a:lumMod val="50000"/>
                </a:schemeClr>
              </a:solidFill>
            </a:endParaRPr>
          </a:p>
          <a:p>
            <a:r>
              <a:rPr lang="en-US" sz="1050" dirty="0" smtClean="0">
                <a:solidFill>
                  <a:schemeClr val="bg1">
                    <a:lumMod val="50000"/>
                  </a:schemeClr>
                </a:solidFill>
              </a:rPr>
              <a:t>physical </a:t>
            </a:r>
            <a:r>
              <a:rPr lang="en-US" sz="1050" dirty="0">
                <a:solidFill>
                  <a:schemeClr val="bg1">
                    <a:lumMod val="50000"/>
                  </a:schemeClr>
                </a:solidFill>
              </a:rPr>
              <a:t>exercise</a:t>
            </a:r>
            <a:endParaRPr lang="es-CL" sz="1050" dirty="0">
              <a:solidFill>
                <a:schemeClr val="bg1">
                  <a:lumMod val="50000"/>
                </a:schemeClr>
              </a:solidFill>
            </a:endParaRPr>
          </a:p>
        </p:txBody>
      </p:sp>
      <p:sp>
        <p:nvSpPr>
          <p:cNvPr id="12" name="11 CuadroTexto"/>
          <p:cNvSpPr txBox="1"/>
          <p:nvPr/>
        </p:nvSpPr>
        <p:spPr>
          <a:xfrm>
            <a:off x="1187624" y="2255387"/>
            <a:ext cx="6624736" cy="307777"/>
          </a:xfrm>
          <a:prstGeom prst="rect">
            <a:avLst/>
          </a:prstGeom>
          <a:noFill/>
        </p:spPr>
        <p:txBody>
          <a:bodyPr wrap="square" rtlCol="0">
            <a:spAutoFit/>
          </a:bodyPr>
          <a:lstStyle/>
          <a:p>
            <a:r>
              <a:rPr lang="en-US" sz="1400" dirty="0"/>
              <a:t>Press </a:t>
            </a:r>
            <a:r>
              <a:rPr lang="en-US" sz="1400" dirty="0" smtClean="0"/>
              <a:t>                and </a:t>
            </a:r>
            <a:r>
              <a:rPr lang="en-US" sz="1400" dirty="0"/>
              <a:t>select “NUMBER OF SAMPLES” with </a:t>
            </a:r>
            <a:endParaRPr lang="en-US" sz="1500" dirty="0" smtClean="0"/>
          </a:p>
        </p:txBody>
      </p:sp>
      <p:sp>
        <p:nvSpPr>
          <p:cNvPr id="14" name="13 CuadroTexto"/>
          <p:cNvSpPr txBox="1"/>
          <p:nvPr/>
        </p:nvSpPr>
        <p:spPr>
          <a:xfrm>
            <a:off x="1187624" y="2749119"/>
            <a:ext cx="6624736" cy="307777"/>
          </a:xfrm>
          <a:prstGeom prst="rect">
            <a:avLst/>
          </a:prstGeom>
          <a:noFill/>
        </p:spPr>
        <p:txBody>
          <a:bodyPr wrap="square" rtlCol="0">
            <a:spAutoFit/>
          </a:bodyPr>
          <a:lstStyle/>
          <a:p>
            <a:r>
              <a:rPr lang="en-US" sz="1400" dirty="0"/>
              <a:t>Select “1000” </a:t>
            </a:r>
            <a:r>
              <a:rPr lang="en-US" sz="1400" dirty="0" smtClean="0"/>
              <a:t>with                  </a:t>
            </a:r>
            <a:r>
              <a:rPr lang="en-US" sz="1400" dirty="0"/>
              <a:t>and then press </a:t>
            </a:r>
            <a:endParaRPr lang="en-US" sz="1500" dirty="0" smtClean="0"/>
          </a:p>
        </p:txBody>
      </p:sp>
      <p:sp>
        <p:nvSpPr>
          <p:cNvPr id="15" name="14 CuadroTexto"/>
          <p:cNvSpPr txBox="1"/>
          <p:nvPr/>
        </p:nvSpPr>
        <p:spPr>
          <a:xfrm>
            <a:off x="1187624" y="3265820"/>
            <a:ext cx="6624736" cy="307777"/>
          </a:xfrm>
          <a:prstGeom prst="rect">
            <a:avLst/>
          </a:prstGeom>
          <a:noFill/>
        </p:spPr>
        <p:txBody>
          <a:bodyPr wrap="square" rtlCol="0">
            <a:spAutoFit/>
          </a:bodyPr>
          <a:lstStyle/>
          <a:p>
            <a:r>
              <a:rPr lang="en-US" sz="1400" dirty="0"/>
              <a:t>To return to the measurements </a:t>
            </a:r>
            <a:r>
              <a:rPr lang="en-US" sz="1400" dirty="0" smtClean="0"/>
              <a:t>press                 </a:t>
            </a:r>
            <a:r>
              <a:rPr lang="en-US" sz="1400" dirty="0"/>
              <a:t>two </a:t>
            </a:r>
            <a:r>
              <a:rPr lang="en-US" sz="1400" dirty="0" smtClean="0"/>
              <a:t>times. </a:t>
            </a:r>
            <a:endParaRPr lang="en-US" sz="1500" dirty="0" smtClean="0"/>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99792" y="2795564"/>
            <a:ext cx="610812" cy="301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 name="Picture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600" y="2283389"/>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 name="Picture 1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71600" y="2795564"/>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 name="Picture 1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71600" y="3287266"/>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71550" y="3808403"/>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71550" y="4315123"/>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3" name="22 CuadroTexto"/>
          <p:cNvSpPr txBox="1"/>
          <p:nvPr/>
        </p:nvSpPr>
        <p:spPr>
          <a:xfrm>
            <a:off x="1200541" y="3789040"/>
            <a:ext cx="6624736" cy="307777"/>
          </a:xfrm>
          <a:prstGeom prst="rect">
            <a:avLst/>
          </a:prstGeom>
          <a:noFill/>
        </p:spPr>
        <p:txBody>
          <a:bodyPr wrap="square" rtlCol="0">
            <a:spAutoFit/>
          </a:bodyPr>
          <a:lstStyle/>
          <a:p>
            <a:r>
              <a:rPr lang="en-US" sz="1400" dirty="0"/>
              <a:t>Then </a:t>
            </a:r>
            <a:r>
              <a:rPr lang="en-US" sz="1400" dirty="0" smtClean="0"/>
              <a:t>press                   </a:t>
            </a:r>
            <a:r>
              <a:rPr lang="en-US" sz="1400" dirty="0"/>
              <a:t>to start </a:t>
            </a:r>
            <a:r>
              <a:rPr lang="en-US" sz="1400" dirty="0" smtClean="0"/>
              <a:t>measuring. </a:t>
            </a:r>
            <a:endParaRPr lang="en-US" sz="1500" dirty="0" smtClean="0"/>
          </a:p>
        </p:txBody>
      </p:sp>
      <p:sp>
        <p:nvSpPr>
          <p:cNvPr id="24" name="23 CuadroTexto"/>
          <p:cNvSpPr txBox="1"/>
          <p:nvPr/>
        </p:nvSpPr>
        <p:spPr>
          <a:xfrm>
            <a:off x="1259632" y="4293096"/>
            <a:ext cx="6624736" cy="523220"/>
          </a:xfrm>
          <a:prstGeom prst="rect">
            <a:avLst/>
          </a:prstGeom>
          <a:noFill/>
        </p:spPr>
        <p:txBody>
          <a:bodyPr wrap="square" rtlCol="0">
            <a:spAutoFit/>
          </a:bodyPr>
          <a:lstStyle/>
          <a:p>
            <a:r>
              <a:rPr lang="en-US" sz="1400" dirty="0"/>
              <a:t>Once you have finished measuring stop the </a:t>
            </a:r>
            <a:r>
              <a:rPr lang="en-US" sz="1400" dirty="0" err="1"/>
              <a:t>Labdisc</a:t>
            </a:r>
            <a:r>
              <a:rPr lang="en-US" sz="1400" dirty="0"/>
              <a:t> by pressing </a:t>
            </a:r>
            <a:r>
              <a:rPr lang="en-US" sz="1400" dirty="0" smtClean="0"/>
              <a:t>                 (</a:t>
            </a:r>
            <a:r>
              <a:rPr lang="en-US" sz="1400" dirty="0"/>
              <a:t>you will see the instruction “Press SCROLL key to STOP”) and press </a:t>
            </a:r>
            <a:endParaRPr lang="en-US" sz="1500" dirty="0" smtClean="0"/>
          </a:p>
        </p:txBody>
      </p:sp>
      <p:pic>
        <p:nvPicPr>
          <p:cNvPr id="25" name="Picture 3"/>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723372" y="2286642"/>
            <a:ext cx="610812" cy="2935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76907" y="2282675"/>
            <a:ext cx="610812" cy="301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 name="Picture 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499992" y="2790144"/>
            <a:ext cx="558924" cy="279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8" name="Picture 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013076" y="3294135"/>
            <a:ext cx="558924" cy="279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23728" y="3808403"/>
            <a:ext cx="610812" cy="301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57526" y="4315123"/>
            <a:ext cx="610812" cy="301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1" name="Picture 3"/>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032972" y="4554706"/>
            <a:ext cx="610812" cy="2935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56699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7" name="16 CuadroTexto"/>
          <p:cNvSpPr txBox="1"/>
          <p:nvPr/>
        </p:nvSpPr>
        <p:spPr>
          <a:xfrm>
            <a:off x="1555625" y="2473150"/>
            <a:ext cx="6544767" cy="307777"/>
          </a:xfrm>
          <a:prstGeom prst="rect">
            <a:avLst/>
          </a:prstGeom>
          <a:noFill/>
          <a:ln>
            <a:noFill/>
          </a:ln>
        </p:spPr>
        <p:txBody>
          <a:bodyPr wrap="square" rtlCol="0">
            <a:spAutoFit/>
          </a:bodyPr>
          <a:lstStyle/>
          <a:p>
            <a:r>
              <a:rPr lang="en-US" sz="1400" dirty="0" smtClean="0">
                <a:solidFill>
                  <a:srgbClr val="3490A6"/>
                </a:solidFill>
              </a:rPr>
              <a:t>The following steps explain how to perform the experiment: </a:t>
            </a:r>
            <a:endParaRPr lang="es-CL" sz="1400" dirty="0">
              <a:solidFill>
                <a:srgbClr val="3490A6"/>
              </a:solidFill>
            </a:endParaRPr>
          </a:p>
        </p:txBody>
      </p:sp>
      <p:sp>
        <p:nvSpPr>
          <p:cNvPr id="18" name="17 Rectángulo redondeado"/>
          <p:cNvSpPr/>
          <p:nvPr/>
        </p:nvSpPr>
        <p:spPr>
          <a:xfrm>
            <a:off x="1403647" y="2348880"/>
            <a:ext cx="6581751" cy="582371"/>
          </a:xfrm>
          <a:prstGeom prst="roundRect">
            <a:avLst/>
          </a:prstGeom>
          <a:noFill/>
          <a:ln w="19050">
            <a:solidFill>
              <a:srgbClr val="3490A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9" name="18 CuadroTexto"/>
          <p:cNvSpPr txBox="1"/>
          <p:nvPr/>
        </p:nvSpPr>
        <p:spPr>
          <a:xfrm>
            <a:off x="1187624" y="2996951"/>
            <a:ext cx="6624736" cy="954107"/>
          </a:xfrm>
          <a:prstGeom prst="rect">
            <a:avLst/>
          </a:prstGeom>
          <a:noFill/>
        </p:spPr>
        <p:txBody>
          <a:bodyPr wrap="square" rtlCol="0">
            <a:spAutoFit/>
          </a:bodyPr>
          <a:lstStyle/>
          <a:p>
            <a:r>
              <a:rPr lang="en-US" sz="1400" dirty="0"/>
              <a:t>Put the ear clip on the index finger of a student and start recording with the </a:t>
            </a:r>
            <a:r>
              <a:rPr lang="en-US" sz="1400" dirty="0" err="1"/>
              <a:t>Labdisc</a:t>
            </a:r>
            <a:r>
              <a:rPr lang="en-US" sz="1400" dirty="0"/>
              <a:t>, as the image shows. After a few seconds the </a:t>
            </a:r>
            <a:r>
              <a:rPr lang="en-US" sz="1400" dirty="0" err="1"/>
              <a:t>Labdisc</a:t>
            </a:r>
            <a:r>
              <a:rPr lang="en-US" sz="1400" dirty="0"/>
              <a:t> should produce a “beeping” sound for every heart beat. If this does not happen, put the ear clip on the student`s ear lobe, as the image shows. </a:t>
            </a:r>
            <a:endParaRPr lang="en-US" sz="1500" dirty="0" smtClean="0"/>
          </a:p>
        </p:txBody>
      </p:sp>
      <p:sp>
        <p:nvSpPr>
          <p:cNvPr id="20" name="19 CuadroTexto"/>
          <p:cNvSpPr txBox="1"/>
          <p:nvPr/>
        </p:nvSpPr>
        <p:spPr>
          <a:xfrm>
            <a:off x="1187624" y="5642084"/>
            <a:ext cx="6624736" cy="523220"/>
          </a:xfrm>
          <a:prstGeom prst="rect">
            <a:avLst/>
          </a:prstGeom>
          <a:noFill/>
        </p:spPr>
        <p:txBody>
          <a:bodyPr wrap="square" rtlCol="0">
            <a:spAutoFit/>
          </a:bodyPr>
          <a:lstStyle/>
          <a:p>
            <a:r>
              <a:rPr lang="en-US" sz="1400" dirty="0"/>
              <a:t>The student should stay sitting calmly, and without talking for a minute. Then stop the </a:t>
            </a:r>
            <a:r>
              <a:rPr lang="en-US" sz="1400" dirty="0" err="1"/>
              <a:t>Labdisc</a:t>
            </a:r>
            <a:r>
              <a:rPr lang="en-US" sz="1400" dirty="0"/>
              <a:t>. </a:t>
            </a:r>
            <a:endParaRPr lang="en-US" sz="1500" dirty="0" smtClean="0"/>
          </a:p>
        </p:txBody>
      </p:sp>
      <p:pic>
        <p:nvPicPr>
          <p:cNvPr id="29"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600" y="3025859"/>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71600" y="5657679"/>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Our Heart Rate </a:t>
            </a:r>
            <a:endParaRPr lang="es-ES_tradnl" sz="2000" baseline="30000" dirty="0">
              <a:solidFill>
                <a:schemeClr val="bg1"/>
              </a:solidFill>
              <a:latin typeface="Frutiger 55 Roman" pitchFamily="34" charset="0"/>
            </a:endParaRPr>
          </a:p>
        </p:txBody>
      </p:sp>
      <p:sp>
        <p:nvSpPr>
          <p:cNvPr id="23" name="22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our heart rate at rest and after </a:t>
            </a:r>
            <a:endParaRPr lang="en-US" sz="1050" dirty="0" smtClean="0">
              <a:solidFill>
                <a:schemeClr val="bg1">
                  <a:lumMod val="50000"/>
                </a:schemeClr>
              </a:solidFill>
            </a:endParaRPr>
          </a:p>
          <a:p>
            <a:r>
              <a:rPr lang="en-US" sz="1050" dirty="0" smtClean="0">
                <a:solidFill>
                  <a:schemeClr val="bg1">
                    <a:lumMod val="50000"/>
                  </a:schemeClr>
                </a:solidFill>
              </a:rPr>
              <a:t>physical </a:t>
            </a:r>
            <a:r>
              <a:rPr lang="en-US" sz="1050" dirty="0">
                <a:solidFill>
                  <a:schemeClr val="bg1">
                    <a:lumMod val="50000"/>
                  </a:schemeClr>
                </a:solidFill>
              </a:rPr>
              <a:t>exercise</a:t>
            </a:r>
            <a:endParaRPr lang="es-CL" sz="1050" dirty="0">
              <a:solidFill>
                <a:schemeClr val="bg1">
                  <a:lumMod val="50000"/>
                </a:schemeClr>
              </a:solidFill>
            </a:endParaRPr>
          </a:p>
        </p:txBody>
      </p:sp>
      <p:pic>
        <p:nvPicPr>
          <p:cNvPr id="4098" name="Picture 2"/>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3813"/>
          <a:stretch/>
        </p:blipFill>
        <p:spPr bwMode="auto">
          <a:xfrm>
            <a:off x="1835696" y="4006773"/>
            <a:ext cx="4104307" cy="1582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406696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3" name="12 CuadroTexto"/>
          <p:cNvSpPr txBox="1"/>
          <p:nvPr/>
        </p:nvSpPr>
        <p:spPr>
          <a:xfrm>
            <a:off x="1187624" y="2276872"/>
            <a:ext cx="6624736" cy="738664"/>
          </a:xfrm>
          <a:prstGeom prst="rect">
            <a:avLst/>
          </a:prstGeom>
          <a:noFill/>
        </p:spPr>
        <p:txBody>
          <a:bodyPr wrap="square" rtlCol="0">
            <a:spAutoFit/>
          </a:bodyPr>
          <a:lstStyle/>
          <a:p>
            <a:r>
              <a:rPr lang="en-US" sz="1400" dirty="0"/>
              <a:t>Following the first minute, the student should then stand up and start jumping for another minute. After that, put the ear clip on the student`s index finger and start recording with the </a:t>
            </a:r>
            <a:r>
              <a:rPr lang="en-US" sz="1400" dirty="0" err="1"/>
              <a:t>Labdisc</a:t>
            </a:r>
            <a:r>
              <a:rPr lang="en-US" sz="1400" dirty="0"/>
              <a:t> for another minute. </a:t>
            </a:r>
            <a:endParaRPr lang="en-US" sz="1500" dirty="0" smtClean="0"/>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600" y="3521874"/>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Our Heart Rate </a:t>
            </a:r>
            <a:endParaRPr lang="es-ES_tradnl" sz="2000" baseline="30000" dirty="0">
              <a:solidFill>
                <a:schemeClr val="bg1"/>
              </a:solidFill>
              <a:latin typeface="Frutiger 55 Roman" pitchFamily="34" charset="0"/>
            </a:endParaRPr>
          </a:p>
        </p:txBody>
      </p:sp>
      <p:sp>
        <p:nvSpPr>
          <p:cNvPr id="9" name="8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our heart rate at rest and after </a:t>
            </a:r>
            <a:endParaRPr lang="en-US" sz="1050" dirty="0" smtClean="0">
              <a:solidFill>
                <a:schemeClr val="bg1">
                  <a:lumMod val="50000"/>
                </a:schemeClr>
              </a:solidFill>
            </a:endParaRPr>
          </a:p>
          <a:p>
            <a:r>
              <a:rPr lang="en-US" sz="1050" dirty="0" smtClean="0">
                <a:solidFill>
                  <a:schemeClr val="bg1">
                    <a:lumMod val="50000"/>
                  </a:schemeClr>
                </a:solidFill>
              </a:rPr>
              <a:t>physical </a:t>
            </a:r>
            <a:r>
              <a:rPr lang="en-US" sz="1050" dirty="0">
                <a:solidFill>
                  <a:schemeClr val="bg1">
                    <a:lumMod val="50000"/>
                  </a:schemeClr>
                </a:solidFill>
              </a:rPr>
              <a:t>exercise</a:t>
            </a:r>
            <a:endParaRPr lang="es-CL" sz="1050" dirty="0">
              <a:solidFill>
                <a:schemeClr val="bg1">
                  <a:lumMod val="50000"/>
                </a:schemeClr>
              </a:solidFill>
            </a:endParaRPr>
          </a:p>
        </p:txBody>
      </p:sp>
      <p:pic>
        <p:nvPicPr>
          <p:cNvPr id="15"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71600" y="3087544"/>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71600" y="2276872"/>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16 CuadroTexto"/>
          <p:cNvSpPr txBox="1"/>
          <p:nvPr/>
        </p:nvSpPr>
        <p:spPr>
          <a:xfrm>
            <a:off x="1187624" y="3068960"/>
            <a:ext cx="6624736" cy="307777"/>
          </a:xfrm>
          <a:prstGeom prst="rect">
            <a:avLst/>
          </a:prstGeom>
          <a:noFill/>
        </p:spPr>
        <p:txBody>
          <a:bodyPr wrap="square" rtlCol="0">
            <a:spAutoFit/>
          </a:bodyPr>
          <a:lstStyle/>
          <a:p>
            <a:r>
              <a:rPr lang="en-US" sz="1400" dirty="0"/>
              <a:t>Once you`ve finishing measuring, stop the </a:t>
            </a:r>
            <a:r>
              <a:rPr lang="en-US" sz="1400" dirty="0" err="1" smtClean="0"/>
              <a:t>Labdisc</a:t>
            </a:r>
            <a:r>
              <a:rPr lang="en-US" sz="1400" dirty="0" smtClean="0"/>
              <a:t>. </a:t>
            </a:r>
            <a:endParaRPr lang="en-US" sz="1500" dirty="0" smtClean="0"/>
          </a:p>
        </p:txBody>
      </p:sp>
      <p:sp>
        <p:nvSpPr>
          <p:cNvPr id="18" name="17 CuadroTexto"/>
          <p:cNvSpPr txBox="1"/>
          <p:nvPr/>
        </p:nvSpPr>
        <p:spPr>
          <a:xfrm>
            <a:off x="1187624" y="3519592"/>
            <a:ext cx="6624736" cy="307777"/>
          </a:xfrm>
          <a:prstGeom prst="rect">
            <a:avLst/>
          </a:prstGeom>
          <a:noFill/>
        </p:spPr>
        <p:txBody>
          <a:bodyPr wrap="square" rtlCol="0">
            <a:spAutoFit/>
          </a:bodyPr>
          <a:lstStyle/>
          <a:p>
            <a:r>
              <a:rPr lang="en-US" sz="1400" dirty="0"/>
              <a:t>Repeat the same procedure with other classmates who want to </a:t>
            </a:r>
            <a:r>
              <a:rPr lang="en-US" sz="1400" dirty="0" smtClean="0"/>
              <a:t>participate.</a:t>
            </a:r>
            <a:endParaRPr lang="en-US" sz="1500" dirty="0" smtClean="0"/>
          </a:p>
        </p:txBody>
      </p:sp>
    </p:spTree>
    <p:extLst>
      <p:ext uri="{BB962C8B-B14F-4D97-AF65-F5344CB8AC3E}">
        <p14:creationId xmlns:p14="http://schemas.microsoft.com/office/powerpoint/2010/main" xmlns="" val="39432162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1" name="20 CuadroTexto"/>
          <p:cNvSpPr txBox="1"/>
          <p:nvPr/>
        </p:nvSpPr>
        <p:spPr>
          <a:xfrm>
            <a:off x="1555625" y="2401142"/>
            <a:ext cx="6544767" cy="307777"/>
          </a:xfrm>
          <a:prstGeom prst="rect">
            <a:avLst/>
          </a:prstGeom>
          <a:noFill/>
          <a:ln>
            <a:noFill/>
          </a:ln>
        </p:spPr>
        <p:txBody>
          <a:bodyPr wrap="square" rtlCol="0">
            <a:spAutoFit/>
          </a:bodyPr>
          <a:lstStyle/>
          <a:p>
            <a:r>
              <a:rPr lang="en-US" sz="1400" dirty="0">
                <a:solidFill>
                  <a:srgbClr val="F7B047"/>
                </a:solidFill>
              </a:rPr>
              <a:t>The following steps explain how to analyze the experiment results: </a:t>
            </a:r>
            <a:endParaRPr lang="es-CL" sz="1400" dirty="0">
              <a:solidFill>
                <a:srgbClr val="F7B047"/>
              </a:solidFill>
            </a:endParaRPr>
          </a:p>
        </p:txBody>
      </p:sp>
      <p:sp>
        <p:nvSpPr>
          <p:cNvPr id="22" name="21 Rectángulo redondeado"/>
          <p:cNvSpPr/>
          <p:nvPr/>
        </p:nvSpPr>
        <p:spPr>
          <a:xfrm>
            <a:off x="1403647" y="2276872"/>
            <a:ext cx="6581751" cy="582371"/>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23" name="22 CuadroTexto"/>
          <p:cNvSpPr txBox="1"/>
          <p:nvPr/>
        </p:nvSpPr>
        <p:spPr>
          <a:xfrm>
            <a:off x="1187624" y="2996952"/>
            <a:ext cx="6624736" cy="523220"/>
          </a:xfrm>
          <a:prstGeom prst="rect">
            <a:avLst/>
          </a:prstGeom>
          <a:noFill/>
        </p:spPr>
        <p:txBody>
          <a:bodyPr wrap="square" rtlCol="0">
            <a:spAutoFit/>
          </a:bodyPr>
          <a:lstStyle/>
          <a:p>
            <a:r>
              <a:rPr lang="en-US" sz="1400" dirty="0"/>
              <a:t>Connect the </a:t>
            </a:r>
            <a:r>
              <a:rPr lang="en-US" sz="1400" dirty="0" err="1"/>
              <a:t>Labdisc</a:t>
            </a:r>
            <a:r>
              <a:rPr lang="en-US" sz="1400" dirty="0"/>
              <a:t> to the computer using the Bluetooth wireless communication channel</a:t>
            </a:r>
            <a:r>
              <a:rPr lang="en-US" sz="1400" dirty="0" smtClean="0"/>
              <a:t>.</a:t>
            </a:r>
            <a:endParaRPr lang="en-US" sz="1500" dirty="0" smtClean="0"/>
          </a:p>
        </p:txBody>
      </p:sp>
      <p:pic>
        <p:nvPicPr>
          <p:cNvPr id="3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600" y="3017047"/>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71600" y="3546344"/>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6"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71600" y="3998537"/>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Our Heart Rate </a:t>
            </a:r>
            <a:endParaRPr lang="es-ES_tradnl" sz="2000" baseline="30000" dirty="0">
              <a:solidFill>
                <a:schemeClr val="bg1"/>
              </a:solidFill>
              <a:latin typeface="Frutiger 55 Roman" pitchFamily="34" charset="0"/>
            </a:endParaRPr>
          </a:p>
        </p:txBody>
      </p:sp>
      <p:sp>
        <p:nvSpPr>
          <p:cNvPr id="19" name="18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our heart rate at rest and after </a:t>
            </a:r>
            <a:endParaRPr lang="en-US" sz="1050" dirty="0" smtClean="0">
              <a:solidFill>
                <a:schemeClr val="bg1">
                  <a:lumMod val="50000"/>
                </a:schemeClr>
              </a:solidFill>
            </a:endParaRPr>
          </a:p>
          <a:p>
            <a:r>
              <a:rPr lang="en-US" sz="1050" dirty="0" smtClean="0">
                <a:solidFill>
                  <a:schemeClr val="bg1">
                    <a:lumMod val="50000"/>
                  </a:schemeClr>
                </a:solidFill>
              </a:rPr>
              <a:t>physical </a:t>
            </a:r>
            <a:r>
              <a:rPr lang="en-US" sz="1050" dirty="0">
                <a:solidFill>
                  <a:schemeClr val="bg1">
                    <a:lumMod val="50000"/>
                  </a:schemeClr>
                </a:solidFill>
              </a:rPr>
              <a:t>exercise</a:t>
            </a:r>
            <a:endParaRPr lang="es-CL" sz="1050" dirty="0">
              <a:solidFill>
                <a:schemeClr val="bg1">
                  <a:lumMod val="50000"/>
                </a:schemeClr>
              </a:solidFill>
            </a:endParaRPr>
          </a:p>
        </p:txBody>
      </p:sp>
      <p:pic>
        <p:nvPicPr>
          <p:cNvPr id="5122"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71600" y="4747171"/>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71600" y="5160055"/>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971600" y="5733256"/>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4" name="23 CuadroTexto"/>
          <p:cNvSpPr txBox="1"/>
          <p:nvPr/>
        </p:nvSpPr>
        <p:spPr>
          <a:xfrm>
            <a:off x="1187624" y="3530268"/>
            <a:ext cx="6624736" cy="307777"/>
          </a:xfrm>
          <a:prstGeom prst="rect">
            <a:avLst/>
          </a:prstGeom>
          <a:noFill/>
        </p:spPr>
        <p:txBody>
          <a:bodyPr wrap="square" rtlCol="0">
            <a:spAutoFit/>
          </a:bodyPr>
          <a:lstStyle/>
          <a:p>
            <a:r>
              <a:rPr lang="en-US" sz="1400" dirty="0"/>
              <a:t>In the top menu click in </a:t>
            </a:r>
            <a:r>
              <a:rPr lang="en-US" sz="1400" dirty="0" smtClean="0"/>
              <a:t>the               button </a:t>
            </a:r>
            <a:r>
              <a:rPr lang="en-US" sz="1400" dirty="0"/>
              <a:t>and select </a:t>
            </a:r>
            <a:r>
              <a:rPr lang="en-US" sz="1400" dirty="0" smtClean="0"/>
              <a:t>the              </a:t>
            </a:r>
            <a:r>
              <a:rPr lang="en-US" sz="1400" dirty="0"/>
              <a:t>button. </a:t>
            </a:r>
            <a:endParaRPr lang="en-US" sz="1500" dirty="0" smtClean="0"/>
          </a:p>
        </p:txBody>
      </p:sp>
      <p:sp>
        <p:nvSpPr>
          <p:cNvPr id="26" name="25 CuadroTexto"/>
          <p:cNvSpPr txBox="1"/>
          <p:nvPr/>
        </p:nvSpPr>
        <p:spPr>
          <a:xfrm>
            <a:off x="1187624" y="3986480"/>
            <a:ext cx="6984776" cy="738664"/>
          </a:xfrm>
          <a:prstGeom prst="rect">
            <a:avLst/>
          </a:prstGeom>
          <a:noFill/>
        </p:spPr>
        <p:txBody>
          <a:bodyPr wrap="square" rtlCol="0">
            <a:spAutoFit/>
          </a:bodyPr>
          <a:lstStyle/>
          <a:p>
            <a:r>
              <a:rPr lang="en-US" sz="1400" dirty="0"/>
              <a:t>Select the last experiment from the list if you measured the heart rate of a single student. If you collected data from more students, proceed to analyze the graphs one-by-one. Remember that there are two graphs per student. </a:t>
            </a:r>
            <a:endParaRPr lang="en-US" sz="1500" dirty="0" smtClean="0"/>
          </a:p>
        </p:txBody>
      </p:sp>
      <p:sp>
        <p:nvSpPr>
          <p:cNvPr id="27" name="26 CuadroTexto"/>
          <p:cNvSpPr txBox="1"/>
          <p:nvPr/>
        </p:nvSpPr>
        <p:spPr>
          <a:xfrm>
            <a:off x="1187624" y="4725144"/>
            <a:ext cx="6624736" cy="307777"/>
          </a:xfrm>
          <a:prstGeom prst="rect">
            <a:avLst/>
          </a:prstGeom>
          <a:noFill/>
        </p:spPr>
        <p:txBody>
          <a:bodyPr wrap="square" rtlCol="0">
            <a:spAutoFit/>
          </a:bodyPr>
          <a:lstStyle/>
          <a:p>
            <a:r>
              <a:rPr lang="en-US" sz="1400" dirty="0"/>
              <a:t>Observe the graph displayed on the screen. </a:t>
            </a:r>
            <a:endParaRPr lang="en-US" sz="1500" dirty="0" smtClean="0"/>
          </a:p>
        </p:txBody>
      </p:sp>
      <p:sp>
        <p:nvSpPr>
          <p:cNvPr id="28" name="27 CuadroTexto"/>
          <p:cNvSpPr txBox="1"/>
          <p:nvPr/>
        </p:nvSpPr>
        <p:spPr>
          <a:xfrm>
            <a:off x="1187624" y="5138028"/>
            <a:ext cx="6624736" cy="523220"/>
          </a:xfrm>
          <a:prstGeom prst="rect">
            <a:avLst/>
          </a:prstGeom>
          <a:noFill/>
        </p:spPr>
        <p:txBody>
          <a:bodyPr wrap="square" rtlCol="0">
            <a:spAutoFit/>
          </a:bodyPr>
          <a:lstStyle/>
          <a:p>
            <a:r>
              <a:rPr lang="en-US" sz="1400" dirty="0"/>
              <a:t>Press </a:t>
            </a:r>
            <a:r>
              <a:rPr lang="en-US" sz="1400" dirty="0" smtClean="0"/>
              <a:t>the              </a:t>
            </a:r>
            <a:r>
              <a:rPr lang="en-US" sz="1400" dirty="0"/>
              <a:t>button and write notes on the graph specifying at what range you found the data for rest and physical exercise. </a:t>
            </a:r>
            <a:endParaRPr lang="en-US" sz="1500" dirty="0" smtClean="0"/>
          </a:p>
        </p:txBody>
      </p:sp>
      <p:sp>
        <p:nvSpPr>
          <p:cNvPr id="29" name="28 CuadroTexto"/>
          <p:cNvSpPr txBox="1"/>
          <p:nvPr/>
        </p:nvSpPr>
        <p:spPr>
          <a:xfrm>
            <a:off x="1187624" y="5733256"/>
            <a:ext cx="6624736" cy="523220"/>
          </a:xfrm>
          <a:prstGeom prst="rect">
            <a:avLst/>
          </a:prstGeom>
          <a:noFill/>
        </p:spPr>
        <p:txBody>
          <a:bodyPr wrap="square" rtlCol="0">
            <a:spAutoFit/>
          </a:bodyPr>
          <a:lstStyle/>
          <a:p>
            <a:r>
              <a:rPr lang="en-US" sz="1400" dirty="0"/>
              <a:t>Press </a:t>
            </a:r>
            <a:r>
              <a:rPr lang="en-US" sz="1400" dirty="0" smtClean="0"/>
              <a:t>           to </a:t>
            </a:r>
            <a:r>
              <a:rPr lang="en-US" sz="1400" dirty="0"/>
              <a:t>select data points on the graph and pick one representative point for each activity</a:t>
            </a:r>
            <a:r>
              <a:rPr lang="en-US" sz="1400" dirty="0" smtClean="0"/>
              <a:t>.</a:t>
            </a:r>
            <a:endParaRPr lang="en-US" sz="1500" dirty="0" smtClean="0"/>
          </a:p>
        </p:txBody>
      </p:sp>
      <p:pic>
        <p:nvPicPr>
          <p:cNvPr id="5125" name="Picture 5"/>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721763" y="5707726"/>
            <a:ext cx="329957" cy="3112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051720" y="5094308"/>
            <a:ext cx="356218" cy="305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3347864" y="3507229"/>
            <a:ext cx="462731" cy="3441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5508104" y="3501141"/>
            <a:ext cx="399278" cy="350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112050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grpSp>
        <p:nvGrpSpPr>
          <p:cNvPr id="2" name="1 Grupo"/>
          <p:cNvGrpSpPr/>
          <p:nvPr/>
        </p:nvGrpSpPr>
        <p:grpSpPr>
          <a:xfrm>
            <a:off x="1132910" y="2254524"/>
            <a:ext cx="6852488" cy="775497"/>
            <a:chOff x="1132910" y="2254524"/>
            <a:chExt cx="6852488" cy="775497"/>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29928" y="2381949"/>
              <a:ext cx="6655470" cy="648072"/>
            </a:xfrm>
            <a:prstGeom prst="rect">
              <a:avLst/>
            </a:prstGeom>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13" name="12 Grupo"/>
          <p:cNvGrpSpPr/>
          <p:nvPr/>
        </p:nvGrpSpPr>
        <p:grpSpPr>
          <a:xfrm>
            <a:off x="1132910" y="3429000"/>
            <a:ext cx="6852488" cy="775497"/>
            <a:chOff x="1132910" y="2254524"/>
            <a:chExt cx="6852488" cy="775497"/>
          </a:xfrm>
        </p:grpSpPr>
        <p:pic>
          <p:nvPicPr>
            <p:cNvPr id="14" name="13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29928" y="2381949"/>
              <a:ext cx="6655470" cy="648072"/>
            </a:xfrm>
            <a:prstGeom prst="rect">
              <a:avLst/>
            </a:prstGeom>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23" name="22 CuadroTexto"/>
          <p:cNvSpPr txBox="1"/>
          <p:nvPr/>
        </p:nvSpPr>
        <p:spPr>
          <a:xfrm>
            <a:off x="1555626" y="3726572"/>
            <a:ext cx="5120889" cy="307777"/>
          </a:xfrm>
          <a:prstGeom prst="rect">
            <a:avLst/>
          </a:prstGeom>
          <a:noFill/>
        </p:spPr>
        <p:txBody>
          <a:bodyPr wrap="none" rtlCol="0">
            <a:spAutoFit/>
          </a:bodyPr>
          <a:lstStyle/>
          <a:p>
            <a:r>
              <a:rPr lang="en-US" sz="1400" b="1" dirty="0"/>
              <a:t>What can cause the rise in the heart rate during physical exercise? </a:t>
            </a:r>
            <a:endParaRPr lang="es-CL" sz="1400" dirty="0"/>
          </a:p>
        </p:txBody>
      </p:sp>
      <p:sp>
        <p:nvSpPr>
          <p:cNvPr id="24" name="23 CuadroTexto"/>
          <p:cNvSpPr txBox="1"/>
          <p:nvPr/>
        </p:nvSpPr>
        <p:spPr>
          <a:xfrm>
            <a:off x="1555626" y="2545159"/>
            <a:ext cx="5968702" cy="523220"/>
          </a:xfrm>
          <a:prstGeom prst="rect">
            <a:avLst/>
          </a:prstGeom>
          <a:noFill/>
        </p:spPr>
        <p:txBody>
          <a:bodyPr wrap="square" rtlCol="0">
            <a:spAutoFit/>
          </a:bodyPr>
          <a:lstStyle/>
          <a:p>
            <a:r>
              <a:rPr lang="en-US" sz="1400" b="1" dirty="0"/>
              <a:t>Did you find differences between your hypothesis and the results recorded with the sensor? </a:t>
            </a:r>
            <a:r>
              <a:rPr lang="en-US" sz="1400" b="1" dirty="0" smtClean="0"/>
              <a:t>Explain. </a:t>
            </a:r>
            <a:endParaRPr lang="es-CL" sz="1400" dirty="0"/>
          </a:p>
        </p:txBody>
      </p:sp>
      <p:grpSp>
        <p:nvGrpSpPr>
          <p:cNvPr id="18" name="17 Grupo"/>
          <p:cNvGrpSpPr/>
          <p:nvPr/>
        </p:nvGrpSpPr>
        <p:grpSpPr>
          <a:xfrm>
            <a:off x="1132910" y="4597719"/>
            <a:ext cx="6852488" cy="775497"/>
            <a:chOff x="1132910" y="2254524"/>
            <a:chExt cx="6852488" cy="775497"/>
          </a:xfrm>
        </p:grpSpPr>
        <p:pic>
          <p:nvPicPr>
            <p:cNvPr id="19" name="18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29928" y="2381949"/>
              <a:ext cx="6655470" cy="648072"/>
            </a:xfrm>
            <a:prstGeom prst="rect">
              <a:avLst/>
            </a:prstGeom>
          </p:spPr>
        </p:pic>
        <p:pic>
          <p:nvPicPr>
            <p:cNvPr id="2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21" name="20 CuadroTexto"/>
          <p:cNvSpPr txBox="1"/>
          <p:nvPr/>
        </p:nvSpPr>
        <p:spPr>
          <a:xfrm>
            <a:off x="1555626" y="4869160"/>
            <a:ext cx="5249386" cy="307777"/>
          </a:xfrm>
          <a:prstGeom prst="rect">
            <a:avLst/>
          </a:prstGeom>
          <a:noFill/>
        </p:spPr>
        <p:txBody>
          <a:bodyPr wrap="none" rtlCol="0">
            <a:spAutoFit/>
          </a:bodyPr>
          <a:lstStyle/>
          <a:p>
            <a:r>
              <a:rPr lang="en-US" sz="1400" b="1" dirty="0"/>
              <a:t>What other factors could relate to heart rate variations in a person? </a:t>
            </a:r>
            <a:endParaRPr lang="es-CL" sz="1400" dirty="0"/>
          </a:p>
        </p:txBody>
      </p:sp>
      <p:sp>
        <p:nvSpPr>
          <p:cNvPr id="22"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Our Heart Rate </a:t>
            </a:r>
            <a:endParaRPr lang="es-ES_tradnl" sz="2000" baseline="30000" dirty="0">
              <a:solidFill>
                <a:schemeClr val="bg1"/>
              </a:solidFill>
              <a:latin typeface="Frutiger 55 Roman" pitchFamily="34" charset="0"/>
            </a:endParaRPr>
          </a:p>
        </p:txBody>
      </p:sp>
      <p:sp>
        <p:nvSpPr>
          <p:cNvPr id="25" name="24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our heart rate at rest and after </a:t>
            </a:r>
            <a:endParaRPr lang="en-US" sz="1050" dirty="0" smtClean="0">
              <a:solidFill>
                <a:schemeClr val="bg1">
                  <a:lumMod val="50000"/>
                </a:schemeClr>
              </a:solidFill>
            </a:endParaRPr>
          </a:p>
          <a:p>
            <a:r>
              <a:rPr lang="en-US" sz="1050" dirty="0" smtClean="0">
                <a:solidFill>
                  <a:schemeClr val="bg1">
                    <a:lumMod val="50000"/>
                  </a:schemeClr>
                </a:solidFill>
              </a:rPr>
              <a:t>physical </a:t>
            </a:r>
            <a:r>
              <a:rPr lang="en-US" sz="1050" dirty="0">
                <a:solidFill>
                  <a:schemeClr val="bg1">
                    <a:lumMod val="50000"/>
                  </a:schemeClr>
                </a:solidFill>
              </a:rPr>
              <a:t>exercise</a:t>
            </a:r>
            <a:endParaRPr lang="es-CL" sz="1050" dirty="0">
              <a:solidFill>
                <a:schemeClr val="bg1">
                  <a:lumMod val="50000"/>
                </a:schemeClr>
              </a:solidFill>
            </a:endParaRPr>
          </a:p>
        </p:txBody>
      </p:sp>
    </p:spTree>
    <p:extLst>
      <p:ext uri="{BB962C8B-B14F-4D97-AF65-F5344CB8AC3E}">
        <p14:creationId xmlns:p14="http://schemas.microsoft.com/office/powerpoint/2010/main" xmlns="" val="204053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2" name="21 CuadroTexto"/>
          <p:cNvSpPr txBox="1"/>
          <p:nvPr/>
        </p:nvSpPr>
        <p:spPr>
          <a:xfrm>
            <a:off x="1555625" y="2401143"/>
            <a:ext cx="6544767" cy="307777"/>
          </a:xfrm>
          <a:prstGeom prst="rect">
            <a:avLst/>
          </a:prstGeom>
          <a:noFill/>
          <a:ln>
            <a:noFill/>
          </a:ln>
        </p:spPr>
        <p:txBody>
          <a:bodyPr wrap="square" rtlCol="0">
            <a:spAutoFit/>
          </a:bodyPr>
          <a:lstStyle/>
          <a:p>
            <a:r>
              <a:rPr lang="en-US" sz="1400" dirty="0" smtClean="0">
                <a:solidFill>
                  <a:srgbClr val="F7B047"/>
                </a:solidFill>
              </a:rPr>
              <a:t>The graph below should be similar to the one the students came up with. </a:t>
            </a:r>
            <a:endParaRPr lang="es-CL" sz="1400" dirty="0">
              <a:solidFill>
                <a:srgbClr val="F7B047"/>
              </a:solidFill>
            </a:endParaRPr>
          </a:p>
        </p:txBody>
      </p:sp>
      <p:sp>
        <p:nvSpPr>
          <p:cNvPr id="27" name="26 Rectángulo redondeado"/>
          <p:cNvSpPr/>
          <p:nvPr/>
        </p:nvSpPr>
        <p:spPr>
          <a:xfrm>
            <a:off x="1403647" y="2348881"/>
            <a:ext cx="6581751" cy="432047"/>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1"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Our Heart Rate </a:t>
            </a:r>
            <a:endParaRPr lang="es-ES_tradnl" sz="2000" baseline="30000" dirty="0">
              <a:solidFill>
                <a:schemeClr val="bg1"/>
              </a:solidFill>
              <a:latin typeface="Frutiger 55 Roman" pitchFamily="34" charset="0"/>
            </a:endParaRPr>
          </a:p>
        </p:txBody>
      </p:sp>
      <p:sp>
        <p:nvSpPr>
          <p:cNvPr id="12" name="11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our heart rate at rest and after </a:t>
            </a:r>
            <a:endParaRPr lang="en-US" sz="1050" dirty="0" smtClean="0">
              <a:solidFill>
                <a:schemeClr val="bg1">
                  <a:lumMod val="50000"/>
                </a:schemeClr>
              </a:solidFill>
            </a:endParaRPr>
          </a:p>
          <a:p>
            <a:r>
              <a:rPr lang="en-US" sz="1050" dirty="0" smtClean="0">
                <a:solidFill>
                  <a:schemeClr val="bg1">
                    <a:lumMod val="50000"/>
                  </a:schemeClr>
                </a:solidFill>
              </a:rPr>
              <a:t>physical </a:t>
            </a:r>
            <a:r>
              <a:rPr lang="en-US" sz="1050" dirty="0">
                <a:solidFill>
                  <a:schemeClr val="bg1">
                    <a:lumMod val="50000"/>
                  </a:schemeClr>
                </a:solidFill>
              </a:rPr>
              <a:t>exercise</a:t>
            </a:r>
            <a:endParaRPr lang="es-CL" sz="1050" dirty="0">
              <a:solidFill>
                <a:schemeClr val="bg1">
                  <a:lumMod val="50000"/>
                </a:schemeClr>
              </a:solidFill>
            </a:endParaRPr>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7704" y="2996951"/>
            <a:ext cx="4868876" cy="34784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507677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1"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Our Heart Rate </a:t>
            </a:r>
            <a:endParaRPr lang="es-ES_tradnl" sz="2000" baseline="30000" dirty="0">
              <a:solidFill>
                <a:schemeClr val="bg1"/>
              </a:solidFill>
              <a:latin typeface="Frutiger 55 Roman" pitchFamily="34" charset="0"/>
            </a:endParaRPr>
          </a:p>
        </p:txBody>
      </p:sp>
      <p:sp>
        <p:nvSpPr>
          <p:cNvPr id="12" name="11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our heart rate at rest and after </a:t>
            </a:r>
            <a:endParaRPr lang="en-US" sz="1050" dirty="0" smtClean="0">
              <a:solidFill>
                <a:schemeClr val="bg1">
                  <a:lumMod val="50000"/>
                </a:schemeClr>
              </a:solidFill>
            </a:endParaRPr>
          </a:p>
          <a:p>
            <a:r>
              <a:rPr lang="en-US" sz="1050" dirty="0" smtClean="0">
                <a:solidFill>
                  <a:schemeClr val="bg1">
                    <a:lumMod val="50000"/>
                  </a:schemeClr>
                </a:solidFill>
              </a:rPr>
              <a:t>physical </a:t>
            </a:r>
            <a:r>
              <a:rPr lang="en-US" sz="1050" dirty="0">
                <a:solidFill>
                  <a:schemeClr val="bg1">
                    <a:lumMod val="50000"/>
                  </a:schemeClr>
                </a:solidFill>
              </a:rPr>
              <a:t>exercise</a:t>
            </a:r>
            <a:endParaRPr lang="es-CL" sz="1050" dirty="0">
              <a:solidFill>
                <a:schemeClr val="bg1">
                  <a:lumMod val="50000"/>
                </a:schemeClr>
              </a:solidFill>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31640" y="2290966"/>
            <a:ext cx="6010970" cy="40172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768864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21 Grupo"/>
          <p:cNvGrpSpPr/>
          <p:nvPr/>
        </p:nvGrpSpPr>
        <p:grpSpPr>
          <a:xfrm>
            <a:off x="1240420" y="4131177"/>
            <a:ext cx="6663160" cy="954007"/>
            <a:chOff x="1321109" y="3224941"/>
            <a:chExt cx="6664289" cy="1021198"/>
          </a:xfrm>
        </p:grpSpPr>
        <p:pic>
          <p:nvPicPr>
            <p:cNvPr id="40"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21109" y="3523284"/>
              <a:ext cx="6664289" cy="722855"/>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224941"/>
              <a:ext cx="6664289" cy="4198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35" name="21 Grupo"/>
          <p:cNvGrpSpPr/>
          <p:nvPr/>
        </p:nvGrpSpPr>
        <p:grpSpPr>
          <a:xfrm>
            <a:off x="1240420" y="2892784"/>
            <a:ext cx="6663160" cy="1160425"/>
            <a:chOff x="1321109" y="3224941"/>
            <a:chExt cx="6664289" cy="1242154"/>
          </a:xfrm>
        </p:grpSpPr>
        <p:pic>
          <p:nvPicPr>
            <p:cNvPr id="36"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21109" y="3523283"/>
              <a:ext cx="6664289" cy="943812"/>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224941"/>
              <a:ext cx="6664289" cy="571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22" name="2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26107" y="2708920"/>
            <a:ext cx="428625" cy="438150"/>
          </a:xfrm>
          <a:prstGeom prst="ellipse">
            <a:avLst/>
          </a:prstGeom>
        </p:spPr>
      </p:pic>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3" name="12 CuadroTexto"/>
          <p:cNvSpPr txBox="1"/>
          <p:nvPr/>
        </p:nvSpPr>
        <p:spPr>
          <a:xfrm>
            <a:off x="1555624" y="2892784"/>
            <a:ext cx="7048823" cy="1154162"/>
          </a:xfrm>
          <a:prstGeom prst="rect">
            <a:avLst/>
          </a:prstGeom>
          <a:noFill/>
        </p:spPr>
        <p:txBody>
          <a:bodyPr wrap="square" rtlCol="0">
            <a:spAutoFit/>
          </a:bodyPr>
          <a:lstStyle/>
          <a:p>
            <a:r>
              <a:rPr lang="en-US" sz="1400" b="1" dirty="0"/>
              <a:t>Did you find a correlation between the activity of the person and the heart rate you recorded? </a:t>
            </a:r>
            <a:endParaRPr lang="en-US" sz="1400" b="1" dirty="0" smtClean="0"/>
          </a:p>
          <a:p>
            <a:endParaRPr lang="en-US" sz="1300" dirty="0"/>
          </a:p>
          <a:p>
            <a:r>
              <a:rPr lang="en-US" sz="1400" dirty="0"/>
              <a:t>The students should point out that the heart rate rises with physical exercise, </a:t>
            </a:r>
            <a:endParaRPr lang="en-US" sz="1400" dirty="0" smtClean="0"/>
          </a:p>
          <a:p>
            <a:r>
              <a:rPr lang="en-US" sz="1400" dirty="0" smtClean="0"/>
              <a:t>compared </a:t>
            </a:r>
            <a:r>
              <a:rPr lang="en-US" sz="1400" dirty="0"/>
              <a:t>to the heart rate during a period of rest. </a:t>
            </a:r>
            <a:endParaRPr lang="es-CL" sz="1400" dirty="0"/>
          </a:p>
        </p:txBody>
      </p:sp>
      <p:sp>
        <p:nvSpPr>
          <p:cNvPr id="16" name="15 CuadroTexto"/>
          <p:cNvSpPr txBox="1"/>
          <p:nvPr/>
        </p:nvSpPr>
        <p:spPr>
          <a:xfrm>
            <a:off x="1555625" y="2230858"/>
            <a:ext cx="6544767" cy="523220"/>
          </a:xfrm>
          <a:prstGeom prst="rect">
            <a:avLst/>
          </a:prstGeom>
          <a:noFill/>
          <a:ln>
            <a:noFill/>
          </a:ln>
        </p:spPr>
        <p:txBody>
          <a:bodyPr wrap="square" rtlCol="0">
            <a:spAutoFit/>
          </a:bodyPr>
          <a:lstStyle/>
          <a:p>
            <a:r>
              <a:rPr lang="en-US" sz="1400" dirty="0">
                <a:solidFill>
                  <a:srgbClr val="29B19A"/>
                </a:solidFill>
              </a:rPr>
              <a:t>Following are some questions and answers which should be developed by the students in order to elaborate on their conclusions. </a:t>
            </a:r>
            <a:endParaRPr lang="es-CL" sz="1400" dirty="0">
              <a:solidFill>
                <a:srgbClr val="29B19A"/>
              </a:solidFill>
            </a:endParaRPr>
          </a:p>
        </p:txBody>
      </p:sp>
      <p:sp>
        <p:nvSpPr>
          <p:cNvPr id="17" name="16 Rectángulo redondeado"/>
          <p:cNvSpPr/>
          <p:nvPr/>
        </p:nvSpPr>
        <p:spPr>
          <a:xfrm>
            <a:off x="1403647" y="2198557"/>
            <a:ext cx="6581751" cy="582371"/>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29" name="28 CuadroTexto"/>
          <p:cNvSpPr txBox="1"/>
          <p:nvPr/>
        </p:nvSpPr>
        <p:spPr>
          <a:xfrm>
            <a:off x="1555624" y="4146464"/>
            <a:ext cx="6688783" cy="938719"/>
          </a:xfrm>
          <a:prstGeom prst="rect">
            <a:avLst/>
          </a:prstGeom>
          <a:noFill/>
        </p:spPr>
        <p:txBody>
          <a:bodyPr wrap="square" rtlCol="0">
            <a:spAutoFit/>
          </a:bodyPr>
          <a:lstStyle/>
          <a:p>
            <a:r>
              <a:rPr lang="en-US" sz="1400" b="1" dirty="0" smtClean="0"/>
              <a:t>Do </a:t>
            </a:r>
            <a:r>
              <a:rPr lang="en-US" sz="1400" b="1" dirty="0"/>
              <a:t>all people have the same heart rate during a period of rest? Why? </a:t>
            </a:r>
            <a:endParaRPr lang="en-US" sz="1400" b="1" dirty="0" smtClean="0"/>
          </a:p>
          <a:p>
            <a:endParaRPr lang="en-US" sz="1300" dirty="0"/>
          </a:p>
          <a:p>
            <a:r>
              <a:rPr lang="en-US" sz="1400" dirty="0"/>
              <a:t>Students should compare the graphs of two or more classmates, and establish that </a:t>
            </a:r>
            <a:endParaRPr lang="en-US" sz="1400" dirty="0" smtClean="0"/>
          </a:p>
          <a:p>
            <a:r>
              <a:rPr lang="en-US" sz="1400" dirty="0" smtClean="0"/>
              <a:t>two </a:t>
            </a:r>
            <a:r>
              <a:rPr lang="en-US" sz="1400" dirty="0"/>
              <a:t>people don´t have the same heart rate, even if both are resting.</a:t>
            </a:r>
            <a:endParaRPr lang="es-CL" sz="1400" dirty="0"/>
          </a:p>
        </p:txBody>
      </p:sp>
      <p:sp>
        <p:nvSpPr>
          <p:cNvPr id="19"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Our Heart Rate </a:t>
            </a:r>
            <a:endParaRPr lang="es-ES_tradnl" sz="2000" baseline="30000" dirty="0">
              <a:solidFill>
                <a:schemeClr val="bg1"/>
              </a:solidFill>
              <a:latin typeface="Frutiger 55 Roman" pitchFamily="34" charset="0"/>
            </a:endParaRPr>
          </a:p>
        </p:txBody>
      </p:sp>
      <p:sp>
        <p:nvSpPr>
          <p:cNvPr id="23" name="22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our heart rate at rest and after </a:t>
            </a:r>
            <a:endParaRPr lang="en-US" sz="1050" dirty="0" smtClean="0">
              <a:solidFill>
                <a:schemeClr val="bg1">
                  <a:lumMod val="50000"/>
                </a:schemeClr>
              </a:solidFill>
            </a:endParaRPr>
          </a:p>
          <a:p>
            <a:r>
              <a:rPr lang="en-US" sz="1050" dirty="0" smtClean="0">
                <a:solidFill>
                  <a:schemeClr val="bg1">
                    <a:lumMod val="50000"/>
                  </a:schemeClr>
                </a:solidFill>
              </a:rPr>
              <a:t>physical </a:t>
            </a:r>
            <a:r>
              <a:rPr lang="en-US" sz="1050" dirty="0">
                <a:solidFill>
                  <a:schemeClr val="bg1">
                    <a:lumMod val="50000"/>
                  </a:schemeClr>
                </a:solidFill>
              </a:rPr>
              <a:t>exercise</a:t>
            </a:r>
            <a:endParaRPr lang="es-CL" sz="1050" dirty="0">
              <a:solidFill>
                <a:schemeClr val="bg1">
                  <a:lumMod val="50000"/>
                </a:schemeClr>
              </a:solidFill>
            </a:endParaRPr>
          </a:p>
        </p:txBody>
      </p:sp>
      <p:grpSp>
        <p:nvGrpSpPr>
          <p:cNvPr id="43" name="21 Grupo"/>
          <p:cNvGrpSpPr/>
          <p:nvPr/>
        </p:nvGrpSpPr>
        <p:grpSpPr>
          <a:xfrm>
            <a:off x="1242367" y="5197038"/>
            <a:ext cx="6663160" cy="1184288"/>
            <a:chOff x="1321109" y="3224940"/>
            <a:chExt cx="6664289" cy="1267698"/>
          </a:xfrm>
        </p:grpSpPr>
        <p:pic>
          <p:nvPicPr>
            <p:cNvPr id="44"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21109" y="3523283"/>
              <a:ext cx="6664289" cy="969355"/>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224940"/>
              <a:ext cx="6664289" cy="5739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46" name="45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28054" y="5013176"/>
            <a:ext cx="428625" cy="438150"/>
          </a:xfrm>
          <a:prstGeom prst="ellipse">
            <a:avLst/>
          </a:prstGeom>
        </p:spPr>
      </p:pic>
      <p:sp>
        <p:nvSpPr>
          <p:cNvPr id="33" name="32 CuadroTexto"/>
          <p:cNvSpPr txBox="1"/>
          <p:nvPr/>
        </p:nvSpPr>
        <p:spPr>
          <a:xfrm>
            <a:off x="1555624" y="5211777"/>
            <a:ext cx="6544767" cy="1169551"/>
          </a:xfrm>
          <a:prstGeom prst="rect">
            <a:avLst/>
          </a:prstGeom>
          <a:noFill/>
        </p:spPr>
        <p:txBody>
          <a:bodyPr wrap="square" rtlCol="0">
            <a:spAutoFit/>
          </a:bodyPr>
          <a:lstStyle/>
          <a:p>
            <a:r>
              <a:rPr lang="en-US" sz="1400" b="1" dirty="0"/>
              <a:t>If you compare both graphs, how does the pulse vary at rest, </a:t>
            </a:r>
            <a:r>
              <a:rPr lang="en-US" sz="1400" b="1" dirty="0" smtClean="0"/>
              <a:t>after </a:t>
            </a:r>
            <a:r>
              <a:rPr lang="en-US" sz="1400" b="1" dirty="0"/>
              <a:t>exercise and </a:t>
            </a:r>
            <a:endParaRPr lang="en-US" sz="1400" b="1" dirty="0" smtClean="0"/>
          </a:p>
          <a:p>
            <a:r>
              <a:rPr lang="en-US" sz="1400" b="1" dirty="0" smtClean="0"/>
              <a:t>when </a:t>
            </a:r>
            <a:r>
              <a:rPr lang="en-US" sz="1400" b="1" dirty="0"/>
              <a:t>returning to rest? </a:t>
            </a:r>
            <a:endParaRPr lang="en-US" sz="1300" dirty="0"/>
          </a:p>
          <a:p>
            <a:endParaRPr lang="en-US" sz="1400" dirty="0" smtClean="0"/>
          </a:p>
          <a:p>
            <a:r>
              <a:rPr lang="en-US" sz="1400" dirty="0" smtClean="0"/>
              <a:t>Students </a:t>
            </a:r>
            <a:r>
              <a:rPr lang="en-US" sz="1400" dirty="0"/>
              <a:t>should compare the graphs and say that the pulse remains constant when resting, increases during exercise and returns to the initial value.</a:t>
            </a:r>
            <a:endParaRPr lang="es-CL" sz="1400" dirty="0"/>
          </a:p>
        </p:txBody>
      </p:sp>
      <p:pic>
        <p:nvPicPr>
          <p:cNvPr id="42" name="4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26107" y="3933056"/>
            <a:ext cx="428625" cy="438150"/>
          </a:xfrm>
          <a:prstGeom prst="ellipse">
            <a:avLst/>
          </a:prstGeom>
        </p:spPr>
      </p:pic>
    </p:spTree>
    <p:extLst>
      <p:ext uri="{BB962C8B-B14F-4D97-AF65-F5344CB8AC3E}">
        <p14:creationId xmlns:p14="http://schemas.microsoft.com/office/powerpoint/2010/main" xmlns="" val="18069220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1550" y="2309489"/>
            <a:ext cx="6912818" cy="1600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7" name="16 CuadroTexto"/>
          <p:cNvSpPr txBox="1"/>
          <p:nvPr/>
        </p:nvSpPr>
        <p:spPr>
          <a:xfrm>
            <a:off x="1259633" y="2420888"/>
            <a:ext cx="5976664" cy="1369606"/>
          </a:xfrm>
          <a:prstGeom prst="rect">
            <a:avLst/>
          </a:prstGeom>
          <a:noFill/>
        </p:spPr>
        <p:txBody>
          <a:bodyPr wrap="square" rtlCol="0">
            <a:spAutoFit/>
          </a:bodyPr>
          <a:lstStyle/>
          <a:p>
            <a:r>
              <a:rPr lang="en-US" sz="1400" b="1" dirty="0"/>
              <a:t>Students should reach following conclusions: </a:t>
            </a:r>
            <a:endParaRPr lang="en-US" sz="1400" b="1" dirty="0" smtClean="0"/>
          </a:p>
          <a:p>
            <a:endParaRPr lang="en-US" sz="1300" dirty="0"/>
          </a:p>
          <a:p>
            <a:r>
              <a:rPr lang="en-US" sz="1400" dirty="0"/>
              <a:t>The heart rate is a physiological parameter that varies depending on the condition (at rest or performing physical exercise), and that it is also variable between different people in the same condition. They should also understand that heart rate is related to the individual person’s health </a:t>
            </a:r>
            <a:r>
              <a:rPr lang="en-US" sz="1400" dirty="0" smtClean="0"/>
              <a:t>condition. </a:t>
            </a:r>
            <a:endParaRPr lang="es-CL" sz="1400" dirty="0"/>
          </a:p>
        </p:txBody>
      </p:sp>
      <p:sp>
        <p:nvSpPr>
          <p:cNvPr id="7"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Our Heart Rate </a:t>
            </a:r>
            <a:endParaRPr lang="es-ES_tradnl" sz="2000" baseline="30000" dirty="0">
              <a:solidFill>
                <a:schemeClr val="bg1"/>
              </a:solidFill>
              <a:latin typeface="Frutiger 55 Roman" pitchFamily="34" charset="0"/>
            </a:endParaRPr>
          </a:p>
        </p:txBody>
      </p:sp>
      <p:sp>
        <p:nvSpPr>
          <p:cNvPr id="8" name="7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our heart rate at rest and after </a:t>
            </a:r>
            <a:endParaRPr lang="en-US" sz="1050" dirty="0" smtClean="0">
              <a:solidFill>
                <a:schemeClr val="bg1">
                  <a:lumMod val="50000"/>
                </a:schemeClr>
              </a:solidFill>
            </a:endParaRPr>
          </a:p>
          <a:p>
            <a:r>
              <a:rPr lang="en-US" sz="1050" dirty="0" smtClean="0">
                <a:solidFill>
                  <a:schemeClr val="bg1">
                    <a:lumMod val="50000"/>
                  </a:schemeClr>
                </a:solidFill>
              </a:rPr>
              <a:t>physical </a:t>
            </a:r>
            <a:r>
              <a:rPr lang="en-US" sz="1050" dirty="0">
                <a:solidFill>
                  <a:schemeClr val="bg1">
                    <a:lumMod val="50000"/>
                  </a:schemeClr>
                </a:solidFill>
              </a:rPr>
              <a:t>exercise</a:t>
            </a:r>
            <a:endParaRPr lang="es-CL" sz="1050" dirty="0">
              <a:solidFill>
                <a:schemeClr val="bg1">
                  <a:lumMod val="50000"/>
                </a:schemeClr>
              </a:solidFill>
            </a:endParaRPr>
          </a:p>
        </p:txBody>
      </p:sp>
    </p:spTree>
    <p:extLst>
      <p:ext uri="{BB962C8B-B14F-4D97-AF65-F5344CB8AC3E}">
        <p14:creationId xmlns:p14="http://schemas.microsoft.com/office/powerpoint/2010/main" xmlns="" val="35726238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11" name="21 Grupo"/>
          <p:cNvGrpSpPr/>
          <p:nvPr/>
        </p:nvGrpSpPr>
        <p:grpSpPr>
          <a:xfrm>
            <a:off x="1320245" y="4121886"/>
            <a:ext cx="6663160" cy="2043420"/>
            <a:chOff x="1321109" y="3224941"/>
            <a:chExt cx="6664289" cy="2187338"/>
          </a:xfrm>
        </p:grpSpPr>
        <p:pic>
          <p:nvPicPr>
            <p:cNvPr id="1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523284"/>
              <a:ext cx="6664289" cy="1888995"/>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21109" y="3224941"/>
              <a:ext cx="6664289" cy="10311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36722" y="4033867"/>
            <a:ext cx="388991" cy="388991"/>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5" name="14 CuadroTexto"/>
          <p:cNvSpPr txBox="1"/>
          <p:nvPr/>
        </p:nvSpPr>
        <p:spPr>
          <a:xfrm>
            <a:off x="1601686" y="4275673"/>
            <a:ext cx="6383712" cy="1815882"/>
          </a:xfrm>
          <a:prstGeom prst="rect">
            <a:avLst/>
          </a:prstGeom>
          <a:noFill/>
        </p:spPr>
        <p:txBody>
          <a:bodyPr wrap="square" rtlCol="0">
            <a:spAutoFit/>
          </a:bodyPr>
          <a:lstStyle/>
          <a:p>
            <a:r>
              <a:rPr lang="en-US" sz="1400" b="1" dirty="0"/>
              <a:t>Whenever we exercise, our muscles consume a lot of oxygen and in turn start releasing more CO</a:t>
            </a:r>
            <a:r>
              <a:rPr lang="en-US" sz="800" b="1" dirty="0"/>
              <a:t>2</a:t>
            </a:r>
            <a:r>
              <a:rPr lang="en-US" sz="1400" b="1" dirty="0"/>
              <a:t> than when we are resting. How do you think these two actions are related to our heart rate? </a:t>
            </a:r>
            <a:endParaRPr lang="en-US" sz="1400" b="1" dirty="0" smtClean="0"/>
          </a:p>
          <a:p>
            <a:endParaRPr lang="en-US" sz="1400" dirty="0" smtClean="0"/>
          </a:p>
          <a:p>
            <a:r>
              <a:rPr lang="en-US" sz="1400" dirty="0"/>
              <a:t>Students should understand that the heart rate rises during exercise, because we need to pump more oxygenated blood towards the muscles, so that they can keep performing well. Additionally, an increased blood flow removes the large amount of CO</a:t>
            </a:r>
            <a:r>
              <a:rPr lang="en-US" sz="800" dirty="0"/>
              <a:t>2</a:t>
            </a:r>
            <a:r>
              <a:rPr lang="en-US" sz="1400" dirty="0"/>
              <a:t> that is released during muscle activity, transporting it to the lungs.</a:t>
            </a:r>
            <a:endParaRPr lang="es-CL" sz="1300" dirty="0"/>
          </a:p>
        </p:txBody>
      </p:sp>
      <p:sp>
        <p:nvSpPr>
          <p:cNvPr id="17" name="16 CuadroTexto"/>
          <p:cNvSpPr txBox="1"/>
          <p:nvPr/>
        </p:nvSpPr>
        <p:spPr>
          <a:xfrm>
            <a:off x="1555625" y="2420888"/>
            <a:ext cx="6328743" cy="1384995"/>
          </a:xfrm>
          <a:prstGeom prst="rect">
            <a:avLst/>
          </a:prstGeom>
          <a:noFill/>
          <a:ln>
            <a:noFill/>
          </a:ln>
        </p:spPr>
        <p:txBody>
          <a:bodyPr wrap="square" rtlCol="0">
            <a:spAutoFit/>
          </a:bodyPr>
          <a:lstStyle/>
          <a:p>
            <a:r>
              <a:rPr lang="en-US" sz="1400" dirty="0">
                <a:solidFill>
                  <a:srgbClr val="3490A6"/>
                </a:solidFill>
              </a:rPr>
              <a:t>The aim of this section is for students to extrapolate the acquired knowledge during this class through its application in different contexts and situations. Furthermore, it is intended that students question and present possible explanations to the experimentally observed phenomena. </a:t>
            </a:r>
            <a:endParaRPr lang="en-US" sz="1400" dirty="0" smtClean="0">
              <a:solidFill>
                <a:srgbClr val="3490A6"/>
              </a:solidFill>
            </a:endParaRPr>
          </a:p>
          <a:p>
            <a:endParaRPr lang="es-CL" sz="1400" dirty="0" smtClean="0">
              <a:solidFill>
                <a:srgbClr val="3490A6"/>
              </a:solidFill>
            </a:endParaRPr>
          </a:p>
          <a:p>
            <a:r>
              <a:rPr lang="es-CL" sz="1400" dirty="0" err="1" smtClean="0">
                <a:solidFill>
                  <a:srgbClr val="3490A6"/>
                </a:solidFill>
              </a:rPr>
              <a:t>Further</a:t>
            </a:r>
            <a:r>
              <a:rPr lang="es-CL" sz="1400" dirty="0" smtClean="0">
                <a:solidFill>
                  <a:srgbClr val="3490A6"/>
                </a:solidFill>
              </a:rPr>
              <a:t> </a:t>
            </a:r>
            <a:r>
              <a:rPr lang="es-CL" sz="1400" dirty="0" err="1">
                <a:solidFill>
                  <a:srgbClr val="3490A6"/>
                </a:solidFill>
              </a:rPr>
              <a:t>questions</a:t>
            </a:r>
            <a:r>
              <a:rPr lang="es-CL" sz="1400" dirty="0">
                <a:solidFill>
                  <a:srgbClr val="3490A6"/>
                </a:solidFill>
              </a:rPr>
              <a:t>: </a:t>
            </a:r>
          </a:p>
        </p:txBody>
      </p:sp>
      <p:sp>
        <p:nvSpPr>
          <p:cNvPr id="18" name="17 Rectángulo redondeado"/>
          <p:cNvSpPr/>
          <p:nvPr/>
        </p:nvSpPr>
        <p:spPr>
          <a:xfrm>
            <a:off x="1403647" y="2348880"/>
            <a:ext cx="6581751" cy="1080120"/>
          </a:xfrm>
          <a:prstGeom prst="roundRect">
            <a:avLst/>
          </a:prstGeom>
          <a:noFill/>
          <a:ln w="19050">
            <a:solidFill>
              <a:srgbClr val="3490A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3"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Our Heart Rate </a:t>
            </a:r>
            <a:endParaRPr lang="es-ES_tradnl" sz="2000" baseline="30000" dirty="0">
              <a:solidFill>
                <a:schemeClr val="bg1"/>
              </a:solidFill>
              <a:latin typeface="Frutiger 55 Roman" pitchFamily="34" charset="0"/>
            </a:endParaRPr>
          </a:p>
        </p:txBody>
      </p:sp>
      <p:sp>
        <p:nvSpPr>
          <p:cNvPr id="14" name="13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our heart rate at rest and after </a:t>
            </a:r>
            <a:endParaRPr lang="en-US" sz="1050" dirty="0" smtClean="0">
              <a:solidFill>
                <a:schemeClr val="bg1">
                  <a:lumMod val="50000"/>
                </a:schemeClr>
              </a:solidFill>
            </a:endParaRPr>
          </a:p>
          <a:p>
            <a:r>
              <a:rPr lang="en-US" sz="1050" dirty="0" smtClean="0">
                <a:solidFill>
                  <a:schemeClr val="bg1">
                    <a:lumMod val="50000"/>
                  </a:schemeClr>
                </a:solidFill>
              </a:rPr>
              <a:t>physical </a:t>
            </a:r>
            <a:r>
              <a:rPr lang="en-US" sz="1050" dirty="0">
                <a:solidFill>
                  <a:schemeClr val="bg1">
                    <a:lumMod val="50000"/>
                  </a:schemeClr>
                </a:solidFill>
              </a:rPr>
              <a:t>exercise</a:t>
            </a:r>
            <a:endParaRPr lang="es-CL" sz="1050" dirty="0">
              <a:solidFill>
                <a:schemeClr val="bg1">
                  <a:lumMod val="50000"/>
                </a:schemeClr>
              </a:solidFill>
            </a:endParaRPr>
          </a:p>
        </p:txBody>
      </p:sp>
    </p:spTree>
    <p:extLst>
      <p:ext uri="{BB962C8B-B14F-4D97-AF65-F5344CB8AC3E}">
        <p14:creationId xmlns:p14="http://schemas.microsoft.com/office/powerpoint/2010/main" xmlns="" val="12577484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8 Rectángulo redondeado"/>
          <p:cNvSpPr/>
          <p:nvPr/>
        </p:nvSpPr>
        <p:spPr>
          <a:xfrm>
            <a:off x="1403648" y="3213292"/>
            <a:ext cx="6004715" cy="503740"/>
          </a:xfrm>
          <a:prstGeom prst="round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5" name="4 Rectángulo redondeado"/>
          <p:cNvSpPr/>
          <p:nvPr/>
        </p:nvSpPr>
        <p:spPr>
          <a:xfrm>
            <a:off x="1403648" y="2636912"/>
            <a:ext cx="6004715" cy="1224136"/>
          </a:xfrm>
          <a:prstGeom prst="round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7"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Our Heart Rate </a:t>
            </a:r>
            <a:endParaRPr lang="es-ES_tradnl" sz="2000" baseline="30000" dirty="0">
              <a:solidFill>
                <a:schemeClr val="bg1"/>
              </a:solidFill>
              <a:latin typeface="Frutiger 55 Roman" pitchFamily="34" charset="0"/>
            </a:endParaRPr>
          </a:p>
        </p:txBody>
      </p:sp>
      <p:sp>
        <p:nvSpPr>
          <p:cNvPr id="8" name="7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our heart rate at rest and after </a:t>
            </a:r>
            <a:endParaRPr lang="en-US" sz="1050" dirty="0" smtClean="0">
              <a:solidFill>
                <a:schemeClr val="bg1">
                  <a:lumMod val="50000"/>
                </a:schemeClr>
              </a:solidFill>
            </a:endParaRPr>
          </a:p>
          <a:p>
            <a:r>
              <a:rPr lang="en-US" sz="1050" dirty="0" smtClean="0">
                <a:solidFill>
                  <a:schemeClr val="bg1">
                    <a:lumMod val="50000"/>
                  </a:schemeClr>
                </a:solidFill>
              </a:rPr>
              <a:t>physical </a:t>
            </a:r>
            <a:r>
              <a:rPr lang="en-US" sz="1050" dirty="0">
                <a:solidFill>
                  <a:schemeClr val="bg1">
                    <a:lumMod val="50000"/>
                  </a:schemeClr>
                </a:solidFill>
              </a:rPr>
              <a:t>exercise</a:t>
            </a:r>
            <a:endParaRPr lang="es-CL" sz="1050" dirty="0">
              <a:solidFill>
                <a:schemeClr val="bg1">
                  <a:lumMod val="50000"/>
                </a:schemeClr>
              </a:solidFill>
            </a:endParaRPr>
          </a:p>
        </p:txBody>
      </p:sp>
      <p:sp>
        <p:nvSpPr>
          <p:cNvPr id="4"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Objective</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3" name="2 CuadroTexto"/>
          <p:cNvSpPr txBox="1"/>
          <p:nvPr/>
        </p:nvSpPr>
        <p:spPr>
          <a:xfrm>
            <a:off x="1614812" y="2814027"/>
            <a:ext cx="5865559" cy="830997"/>
          </a:xfrm>
          <a:prstGeom prst="rect">
            <a:avLst/>
          </a:prstGeom>
          <a:noFill/>
        </p:spPr>
        <p:txBody>
          <a:bodyPr wrap="square" rtlCol="0">
            <a:spAutoFit/>
          </a:bodyPr>
          <a:lstStyle/>
          <a:p>
            <a:r>
              <a:rPr lang="en-US" sz="1600" dirty="0"/>
              <a:t>Study our heart rate at rest and after physical exercise, creating a hypothesis and proceeding to test it, using the </a:t>
            </a:r>
            <a:r>
              <a:rPr lang="en-US" sz="1600" dirty="0" err="1"/>
              <a:t>Labdisc</a:t>
            </a:r>
            <a:r>
              <a:rPr lang="en-US" sz="1600" dirty="0"/>
              <a:t> heart rate sensor. </a:t>
            </a:r>
            <a:endParaRPr lang="en-US" sz="1600" baseline="30000" dirty="0"/>
          </a:p>
        </p:txBody>
      </p:sp>
    </p:spTree>
    <p:extLst>
      <p:ext uri="{BB962C8B-B14F-4D97-AF65-F5344CB8AC3E}">
        <p14:creationId xmlns:p14="http://schemas.microsoft.com/office/powerpoint/2010/main" xmlns="" val="890106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8" name="21 Grupo"/>
          <p:cNvGrpSpPr/>
          <p:nvPr/>
        </p:nvGrpSpPr>
        <p:grpSpPr>
          <a:xfrm>
            <a:off x="1294951" y="4313767"/>
            <a:ext cx="6663160" cy="1275473"/>
            <a:chOff x="1321109" y="3224940"/>
            <a:chExt cx="6664289" cy="1365305"/>
          </a:xfrm>
        </p:grpSpPr>
        <p:pic>
          <p:nvPicPr>
            <p:cNvPr id="29"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523284"/>
              <a:ext cx="6664289" cy="1066961"/>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21109" y="3224940"/>
              <a:ext cx="6664289" cy="440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19" name="21 Grupo"/>
          <p:cNvGrpSpPr/>
          <p:nvPr/>
        </p:nvGrpSpPr>
        <p:grpSpPr>
          <a:xfrm>
            <a:off x="1294951" y="2379138"/>
            <a:ext cx="6663160" cy="1470358"/>
            <a:chOff x="1321109" y="3224940"/>
            <a:chExt cx="6664289" cy="1573916"/>
          </a:xfrm>
        </p:grpSpPr>
        <p:pic>
          <p:nvPicPr>
            <p:cNvPr id="2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523284"/>
              <a:ext cx="6664289" cy="1275572"/>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21109" y="3224940"/>
              <a:ext cx="6664289" cy="6613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36722" y="2258288"/>
            <a:ext cx="388991" cy="388991"/>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5" name="14 CuadroTexto"/>
          <p:cNvSpPr txBox="1"/>
          <p:nvPr/>
        </p:nvSpPr>
        <p:spPr>
          <a:xfrm>
            <a:off x="1601686" y="2464502"/>
            <a:ext cx="6282682" cy="1384995"/>
          </a:xfrm>
          <a:prstGeom prst="rect">
            <a:avLst/>
          </a:prstGeom>
          <a:noFill/>
        </p:spPr>
        <p:txBody>
          <a:bodyPr wrap="square" rtlCol="0">
            <a:spAutoFit/>
          </a:bodyPr>
          <a:lstStyle/>
          <a:p>
            <a:r>
              <a:rPr lang="en-US" sz="1400" b="1" dirty="0"/>
              <a:t>Do you think the heart rate varies with age? (Think of a fetus, babies, kids, adults and elderly people). </a:t>
            </a:r>
            <a:endParaRPr lang="en-US" sz="1400" b="1" dirty="0" smtClean="0"/>
          </a:p>
          <a:p>
            <a:endParaRPr lang="en-US" sz="1400" b="1" dirty="0"/>
          </a:p>
          <a:p>
            <a:r>
              <a:rPr lang="en-US" sz="1400" dirty="0"/>
              <a:t>Students should find out that as we get older, our heart rate slows down. Maybe some of the students have felt the heartbeat of a newborn and noticed its heart rate is much higher. </a:t>
            </a:r>
            <a:endParaRPr lang="es-CL" sz="1300" dirty="0"/>
          </a:p>
        </p:txBody>
      </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36722" y="4173421"/>
            <a:ext cx="388991" cy="388991"/>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15 CuadroTexto"/>
          <p:cNvSpPr txBox="1"/>
          <p:nvPr/>
        </p:nvSpPr>
        <p:spPr>
          <a:xfrm>
            <a:off x="1601686" y="4347681"/>
            <a:ext cx="6282682" cy="1169551"/>
          </a:xfrm>
          <a:prstGeom prst="rect">
            <a:avLst/>
          </a:prstGeom>
          <a:noFill/>
        </p:spPr>
        <p:txBody>
          <a:bodyPr wrap="square" rtlCol="0">
            <a:spAutoFit/>
          </a:bodyPr>
          <a:lstStyle/>
          <a:p>
            <a:r>
              <a:rPr lang="en-US" sz="1400" b="1" dirty="0"/>
              <a:t>Why do you think it is important to know someone’s heart rate? </a:t>
            </a:r>
            <a:endParaRPr lang="en-US" sz="1400" b="1" dirty="0" smtClean="0"/>
          </a:p>
          <a:p>
            <a:endParaRPr lang="en-US" sz="1400" b="1" dirty="0"/>
          </a:p>
          <a:p>
            <a:r>
              <a:rPr lang="en-US" sz="1400" dirty="0"/>
              <a:t>Students should understand that the heart rate is an important variable to consider in determining if someone is sick or healthy, because it will change often during some illnesses or in relation to symptoms (such as fever). </a:t>
            </a:r>
            <a:endParaRPr lang="es-CL" sz="1300" dirty="0"/>
          </a:p>
        </p:txBody>
      </p:sp>
      <p:sp>
        <p:nvSpPr>
          <p:cNvPr id="17"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Our Heart Rate </a:t>
            </a:r>
            <a:endParaRPr lang="es-ES_tradnl" sz="2000" baseline="30000" dirty="0">
              <a:solidFill>
                <a:schemeClr val="bg1"/>
              </a:solidFill>
              <a:latin typeface="Frutiger 55 Roman" pitchFamily="34" charset="0"/>
            </a:endParaRPr>
          </a:p>
        </p:txBody>
      </p:sp>
      <p:sp>
        <p:nvSpPr>
          <p:cNvPr id="18" name="17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our heart rate at rest and after </a:t>
            </a:r>
            <a:endParaRPr lang="en-US" sz="1050" dirty="0" smtClean="0">
              <a:solidFill>
                <a:schemeClr val="bg1">
                  <a:lumMod val="50000"/>
                </a:schemeClr>
              </a:solidFill>
            </a:endParaRPr>
          </a:p>
          <a:p>
            <a:r>
              <a:rPr lang="en-US" sz="1050" dirty="0" smtClean="0">
                <a:solidFill>
                  <a:schemeClr val="bg1">
                    <a:lumMod val="50000"/>
                  </a:schemeClr>
                </a:solidFill>
              </a:rPr>
              <a:t>physical </a:t>
            </a:r>
            <a:r>
              <a:rPr lang="en-US" sz="1050" dirty="0">
                <a:solidFill>
                  <a:schemeClr val="bg1">
                    <a:lumMod val="50000"/>
                  </a:schemeClr>
                </a:solidFill>
              </a:rPr>
              <a:t>exercise</a:t>
            </a:r>
            <a:endParaRPr lang="es-CL" sz="1050" dirty="0">
              <a:solidFill>
                <a:schemeClr val="bg1">
                  <a:lumMod val="50000"/>
                </a:schemeClr>
              </a:solidFill>
            </a:endParaRPr>
          </a:p>
        </p:txBody>
      </p:sp>
    </p:spTree>
    <p:extLst>
      <p:ext uri="{BB962C8B-B14F-4D97-AF65-F5344CB8AC3E}">
        <p14:creationId xmlns:p14="http://schemas.microsoft.com/office/powerpoint/2010/main" xmlns="" val="31861113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8" name="21 Grupo"/>
          <p:cNvGrpSpPr/>
          <p:nvPr/>
        </p:nvGrpSpPr>
        <p:grpSpPr>
          <a:xfrm>
            <a:off x="1298205" y="4941168"/>
            <a:ext cx="6663160" cy="1440160"/>
            <a:chOff x="1321109" y="3224939"/>
            <a:chExt cx="6664289" cy="1679417"/>
          </a:xfrm>
        </p:grpSpPr>
        <p:pic>
          <p:nvPicPr>
            <p:cNvPr id="29"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523283"/>
              <a:ext cx="6664289" cy="1381073"/>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21109" y="3224939"/>
              <a:ext cx="6664289" cy="6135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23" name="21 Grupo"/>
          <p:cNvGrpSpPr/>
          <p:nvPr/>
        </p:nvGrpSpPr>
        <p:grpSpPr>
          <a:xfrm>
            <a:off x="1294951" y="3495455"/>
            <a:ext cx="6663160" cy="1301698"/>
            <a:chOff x="1321109" y="3224939"/>
            <a:chExt cx="6664289" cy="1517952"/>
          </a:xfrm>
        </p:grpSpPr>
        <p:pic>
          <p:nvPicPr>
            <p:cNvPr id="2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523283"/>
              <a:ext cx="6664289" cy="1219608"/>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21109" y="3224939"/>
              <a:ext cx="6664289" cy="6135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20" name="21 Grupo"/>
          <p:cNvGrpSpPr/>
          <p:nvPr/>
        </p:nvGrpSpPr>
        <p:grpSpPr>
          <a:xfrm>
            <a:off x="1294951" y="2276872"/>
            <a:ext cx="6663160" cy="1080120"/>
            <a:chOff x="1321109" y="3224939"/>
            <a:chExt cx="6664289" cy="1259563"/>
          </a:xfrm>
        </p:grpSpPr>
        <p:pic>
          <p:nvPicPr>
            <p:cNvPr id="21"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523284"/>
              <a:ext cx="6664289" cy="961218"/>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21109" y="3224939"/>
              <a:ext cx="6664289" cy="6135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6"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Our Heart Rate </a:t>
            </a:r>
            <a:endParaRPr lang="es-ES_tradnl" sz="2000" baseline="30000" dirty="0">
              <a:solidFill>
                <a:schemeClr val="bg1"/>
              </a:solidFill>
              <a:latin typeface="Frutiger 55 Roman" pitchFamily="34" charset="0"/>
            </a:endParaRPr>
          </a:p>
        </p:txBody>
      </p:sp>
      <p:sp>
        <p:nvSpPr>
          <p:cNvPr id="17" name="16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our heart rate at rest and after </a:t>
            </a:r>
            <a:endParaRPr lang="en-US" sz="1050" dirty="0" smtClean="0">
              <a:solidFill>
                <a:schemeClr val="bg1">
                  <a:lumMod val="50000"/>
                </a:schemeClr>
              </a:solidFill>
            </a:endParaRPr>
          </a:p>
          <a:p>
            <a:r>
              <a:rPr lang="en-US" sz="1050" dirty="0" smtClean="0">
                <a:solidFill>
                  <a:schemeClr val="bg1">
                    <a:lumMod val="50000"/>
                  </a:schemeClr>
                </a:solidFill>
              </a:rPr>
              <a:t>physical </a:t>
            </a:r>
            <a:r>
              <a:rPr lang="en-US" sz="1050" dirty="0">
                <a:solidFill>
                  <a:schemeClr val="bg1">
                    <a:lumMod val="50000"/>
                  </a:schemeClr>
                </a:solidFill>
              </a:rPr>
              <a:t>exercise</a:t>
            </a:r>
            <a:endParaRPr lang="es-CL" sz="1050" dirty="0">
              <a:solidFill>
                <a:schemeClr val="bg1">
                  <a:lumMod val="50000"/>
                </a:schemeClr>
              </a:solidFill>
            </a:endParaRPr>
          </a:p>
        </p:txBody>
      </p:sp>
      <p:pic>
        <p:nvPicPr>
          <p:cNvPr id="2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36722" y="2132856"/>
            <a:ext cx="388991" cy="388991"/>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7" name="26 CuadroTexto"/>
          <p:cNvSpPr txBox="1"/>
          <p:nvPr/>
        </p:nvSpPr>
        <p:spPr>
          <a:xfrm>
            <a:off x="1601686" y="2248996"/>
            <a:ext cx="6282682" cy="1107996"/>
          </a:xfrm>
          <a:prstGeom prst="rect">
            <a:avLst/>
          </a:prstGeom>
          <a:noFill/>
        </p:spPr>
        <p:txBody>
          <a:bodyPr wrap="square" rtlCol="0">
            <a:spAutoFit/>
          </a:bodyPr>
          <a:lstStyle/>
          <a:p>
            <a:r>
              <a:rPr lang="en-US" sz="1400" b="1" dirty="0"/>
              <a:t>Do you know how our daily diet, particularly the amount of fat consumed, can relate to our heart rate? </a:t>
            </a:r>
            <a:endParaRPr lang="en-US" sz="1400" b="1" dirty="0" smtClean="0"/>
          </a:p>
          <a:p>
            <a:endParaRPr lang="en-US" sz="1400" b="1" dirty="0" smtClean="0"/>
          </a:p>
          <a:p>
            <a:r>
              <a:rPr lang="en-US" sz="1200" dirty="0"/>
              <a:t>Students should establish that fat consumption causes blood vessel blockages, and therefore changes the heart rate. </a:t>
            </a:r>
            <a:endParaRPr lang="es-CL" sz="1200" dirty="0"/>
          </a:p>
        </p:txBody>
      </p:sp>
      <p:pic>
        <p:nvPicPr>
          <p:cNvPr id="34"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36722" y="3400049"/>
            <a:ext cx="388991" cy="388991"/>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5" name="34 CuadroTexto"/>
          <p:cNvSpPr txBox="1"/>
          <p:nvPr/>
        </p:nvSpPr>
        <p:spPr>
          <a:xfrm>
            <a:off x="1601686" y="3510646"/>
            <a:ext cx="6498706" cy="1286506"/>
          </a:xfrm>
          <a:prstGeom prst="rect">
            <a:avLst/>
          </a:prstGeom>
          <a:noFill/>
        </p:spPr>
        <p:txBody>
          <a:bodyPr wrap="square" rtlCol="0">
            <a:spAutoFit/>
          </a:bodyPr>
          <a:lstStyle/>
          <a:p>
            <a:r>
              <a:rPr lang="en-US" sz="1380" b="1" dirty="0"/>
              <a:t>Surely you have noticed that your heart rate rises when you are scared or feeling strong emotions, do you know why this happens? If you don’t, investigate the reason</a:t>
            </a:r>
            <a:r>
              <a:rPr lang="en-US" sz="1380" b="1" dirty="0" smtClean="0"/>
              <a:t>.</a:t>
            </a:r>
          </a:p>
          <a:p>
            <a:r>
              <a:rPr lang="en-US" sz="1400" b="1" dirty="0" smtClean="0"/>
              <a:t> </a:t>
            </a:r>
            <a:endParaRPr lang="en-US" sz="1400" b="1" dirty="0"/>
          </a:p>
          <a:p>
            <a:r>
              <a:rPr lang="en-US" sz="1200" dirty="0"/>
              <a:t>Student should establish that the heart rate changes because of different hormones which are released into the blood stream. For example, adrenaline is a heart rate rising hormone that is </a:t>
            </a:r>
            <a:endParaRPr lang="en-US" sz="1200" dirty="0" smtClean="0"/>
          </a:p>
          <a:p>
            <a:r>
              <a:rPr lang="en-US" sz="1200" dirty="0" smtClean="0"/>
              <a:t>released </a:t>
            </a:r>
            <a:r>
              <a:rPr lang="en-US" sz="1200" dirty="0"/>
              <a:t>during physical activity and in stress situations. </a:t>
            </a:r>
            <a:endParaRPr lang="es-CL" sz="1200" dirty="0"/>
          </a:p>
        </p:txBody>
      </p:sp>
      <p:pic>
        <p:nvPicPr>
          <p:cNvPr id="38"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39490" y="4797152"/>
            <a:ext cx="388991" cy="388991"/>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9" name="38 CuadroTexto"/>
          <p:cNvSpPr txBox="1"/>
          <p:nvPr/>
        </p:nvSpPr>
        <p:spPr>
          <a:xfrm>
            <a:off x="1604454" y="4904000"/>
            <a:ext cx="6282682" cy="1477328"/>
          </a:xfrm>
          <a:prstGeom prst="rect">
            <a:avLst/>
          </a:prstGeom>
          <a:noFill/>
        </p:spPr>
        <p:txBody>
          <a:bodyPr wrap="square" rtlCol="0">
            <a:spAutoFit/>
          </a:bodyPr>
          <a:lstStyle/>
          <a:p>
            <a:r>
              <a:rPr lang="en-US" sz="1400" b="1" dirty="0"/>
              <a:t>When you compare both graphs obtained, how do you explain that the pulse value </a:t>
            </a:r>
            <a:endParaRPr lang="en-US" sz="1400" dirty="0"/>
          </a:p>
          <a:p>
            <a:r>
              <a:rPr lang="en-US" sz="1400" b="1" dirty="0"/>
              <a:t>returned to the same value as before doing exercise? </a:t>
            </a:r>
            <a:endParaRPr lang="en-US" sz="1400" b="1" dirty="0" smtClean="0"/>
          </a:p>
          <a:p>
            <a:endParaRPr lang="en-US" sz="1400" b="1" dirty="0"/>
          </a:p>
          <a:p>
            <a:r>
              <a:rPr lang="en-US" sz="1200" dirty="0"/>
              <a:t>Students should point out that during exercise, the body needs more oxygen than when in a resting state. As a result, the heart pumps more blood to the tissues that are working and the pulse increases, but at rest the blood flux decreases, so the heart pumps less and the pulse returns to the initial state.</a:t>
            </a:r>
            <a:endParaRPr lang="es-CL" sz="1200" dirty="0"/>
          </a:p>
        </p:txBody>
      </p:sp>
    </p:spTree>
    <p:extLst>
      <p:ext uri="{BB962C8B-B14F-4D97-AF65-F5344CB8AC3E}">
        <p14:creationId xmlns:p14="http://schemas.microsoft.com/office/powerpoint/2010/main" xmlns="" val="37408737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64999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1475656" y="2186861"/>
            <a:ext cx="6544767" cy="954107"/>
          </a:xfrm>
          <a:prstGeom prst="rect">
            <a:avLst/>
          </a:prstGeom>
          <a:noFill/>
          <a:ln>
            <a:noFill/>
          </a:ln>
        </p:spPr>
        <p:txBody>
          <a:bodyPr wrap="square" rtlCol="0">
            <a:spAutoFit/>
          </a:bodyPr>
          <a:lstStyle/>
          <a:p>
            <a:r>
              <a:rPr lang="en-US" sz="1400" dirty="0">
                <a:solidFill>
                  <a:srgbClr val="29B19A"/>
                </a:solidFill>
              </a:rPr>
              <a:t>The aim of the introduction is to focus students on the subject of the class by refreshing acquired knowledge and asking questions which can encourage research development. Then, key concepts of the theoretical framework, which will be used by the students during the class are taught. </a:t>
            </a:r>
            <a:endParaRPr lang="es-CL" sz="1400" dirty="0">
              <a:solidFill>
                <a:srgbClr val="29B19A"/>
              </a:solidFill>
            </a:endParaRPr>
          </a:p>
        </p:txBody>
      </p:sp>
      <p:sp>
        <p:nvSpPr>
          <p:cNvPr id="1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9" name="8 Rectángulo redondeado"/>
          <p:cNvSpPr/>
          <p:nvPr/>
        </p:nvSpPr>
        <p:spPr>
          <a:xfrm>
            <a:off x="1403647" y="2186861"/>
            <a:ext cx="6581751" cy="954107"/>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pic>
        <p:nvPicPr>
          <p:cNvPr id="11" name="10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11610" y="3212976"/>
            <a:ext cx="2800350" cy="323850"/>
          </a:xfrm>
          <a:prstGeom prst="rect">
            <a:avLst/>
          </a:prstGeom>
        </p:spPr>
      </p:pic>
      <p:sp>
        <p:nvSpPr>
          <p:cNvPr id="15" name="2 Subtítulo"/>
          <p:cNvSpPr txBox="1">
            <a:spLocks/>
          </p:cNvSpPr>
          <p:nvPr/>
        </p:nvSpPr>
        <p:spPr>
          <a:xfrm>
            <a:off x="1555626" y="3301589"/>
            <a:ext cx="1497112" cy="3434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endParaRPr lang="es-ES_tradnl" sz="2400" b="1" baseline="30000" dirty="0">
              <a:solidFill>
                <a:schemeClr val="bg1"/>
              </a:solidFill>
              <a:latin typeface="+mj-lt"/>
            </a:endParaRPr>
          </a:p>
        </p:txBody>
      </p:sp>
      <p:sp>
        <p:nvSpPr>
          <p:cNvPr id="16" name="15 CuadroTexto"/>
          <p:cNvSpPr txBox="1"/>
          <p:nvPr/>
        </p:nvSpPr>
        <p:spPr>
          <a:xfrm>
            <a:off x="1555626" y="3555013"/>
            <a:ext cx="7192838" cy="738664"/>
          </a:xfrm>
          <a:prstGeom prst="rect">
            <a:avLst/>
          </a:prstGeom>
          <a:noFill/>
          <a:ln>
            <a:noFill/>
          </a:ln>
        </p:spPr>
        <p:txBody>
          <a:bodyPr wrap="square" rtlCol="0">
            <a:spAutoFit/>
          </a:bodyPr>
          <a:lstStyle/>
          <a:p>
            <a:r>
              <a:rPr lang="en-US" sz="1400" dirty="0"/>
              <a:t>Even though we know our heart beats throughout our entire life, we don’t usually notice it when we are resting or sitting. However, whenever we make a greater physical effort, we can feel our heart pounding strongly inside our chest. </a:t>
            </a:r>
            <a:endParaRPr lang="es-CL" sz="1400" dirty="0"/>
          </a:p>
        </p:txBody>
      </p:sp>
      <p:sp>
        <p:nvSpPr>
          <p:cNvPr id="13"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Our Heart Rate </a:t>
            </a:r>
            <a:endParaRPr lang="es-ES_tradnl" sz="2000" baseline="30000" dirty="0">
              <a:solidFill>
                <a:schemeClr val="bg1"/>
              </a:solidFill>
              <a:latin typeface="Frutiger 55 Roman" pitchFamily="34" charset="0"/>
            </a:endParaRPr>
          </a:p>
        </p:txBody>
      </p:sp>
      <p:sp>
        <p:nvSpPr>
          <p:cNvPr id="17" name="16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our heart rate at rest and after </a:t>
            </a:r>
            <a:endParaRPr lang="en-US" sz="1050" dirty="0" smtClean="0">
              <a:solidFill>
                <a:schemeClr val="bg1">
                  <a:lumMod val="50000"/>
                </a:schemeClr>
              </a:solidFill>
            </a:endParaRPr>
          </a:p>
          <a:p>
            <a:r>
              <a:rPr lang="en-US" sz="1050" dirty="0" smtClean="0">
                <a:solidFill>
                  <a:schemeClr val="bg1">
                    <a:lumMod val="50000"/>
                  </a:schemeClr>
                </a:solidFill>
              </a:rPr>
              <a:t>physical </a:t>
            </a:r>
            <a:r>
              <a:rPr lang="en-US" sz="1050" dirty="0">
                <a:solidFill>
                  <a:schemeClr val="bg1">
                    <a:lumMod val="50000"/>
                  </a:schemeClr>
                </a:solidFill>
              </a:rPr>
              <a:t>exercise</a:t>
            </a:r>
            <a:endParaRPr lang="es-CL" sz="1050" dirty="0">
              <a:solidFill>
                <a:schemeClr val="bg1">
                  <a:lumMod val="50000"/>
                </a:schemeClr>
              </a:solidFill>
            </a:endParaRPr>
          </a:p>
        </p:txBody>
      </p:sp>
      <p:pic>
        <p:nvPicPr>
          <p:cNvPr id="25" name="24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41312" y="4291266"/>
            <a:ext cx="6665153" cy="453624"/>
          </a:xfrm>
          <a:prstGeom prst="rect">
            <a:avLst/>
          </a:prstGeom>
        </p:spPr>
      </p:pic>
      <p:pic>
        <p:nvPicPr>
          <p:cNvPr id="26" name="25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27001" y="4293096"/>
            <a:ext cx="428625" cy="438150"/>
          </a:xfrm>
          <a:prstGeom prst="ellipse">
            <a:avLst/>
          </a:prstGeom>
        </p:spPr>
      </p:pic>
      <p:sp>
        <p:nvSpPr>
          <p:cNvPr id="27" name="26 CuadroTexto"/>
          <p:cNvSpPr txBox="1"/>
          <p:nvPr/>
        </p:nvSpPr>
        <p:spPr>
          <a:xfrm>
            <a:off x="1567011" y="4345359"/>
            <a:ext cx="5441170" cy="307777"/>
          </a:xfrm>
          <a:prstGeom prst="rect">
            <a:avLst/>
          </a:prstGeom>
          <a:noFill/>
        </p:spPr>
        <p:txBody>
          <a:bodyPr wrap="none" rtlCol="0">
            <a:spAutoFit/>
          </a:bodyPr>
          <a:lstStyle/>
          <a:p>
            <a:r>
              <a:rPr lang="en-US" sz="1400" b="1" dirty="0"/>
              <a:t>What other situations do you think can cause your heart pulse to rise? </a:t>
            </a:r>
            <a:endParaRPr lang="es-CL" sz="1400" dirty="0"/>
          </a:p>
        </p:txBody>
      </p:sp>
      <p:pic>
        <p:nvPicPr>
          <p:cNvPr id="28" name="27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52697" y="4867330"/>
            <a:ext cx="6665153" cy="414714"/>
          </a:xfrm>
          <a:prstGeom prst="rect">
            <a:avLst/>
          </a:prstGeom>
        </p:spPr>
      </p:pic>
      <p:pic>
        <p:nvPicPr>
          <p:cNvPr id="29" name="28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38386" y="4725144"/>
            <a:ext cx="428625" cy="438150"/>
          </a:xfrm>
          <a:prstGeom prst="ellipse">
            <a:avLst/>
          </a:prstGeom>
        </p:spPr>
      </p:pic>
      <p:sp>
        <p:nvSpPr>
          <p:cNvPr id="30" name="29 CuadroTexto"/>
          <p:cNvSpPr txBox="1"/>
          <p:nvPr/>
        </p:nvSpPr>
        <p:spPr>
          <a:xfrm>
            <a:off x="1578396" y="4869160"/>
            <a:ext cx="6025496" cy="307777"/>
          </a:xfrm>
          <a:prstGeom prst="rect">
            <a:avLst/>
          </a:prstGeom>
          <a:noFill/>
        </p:spPr>
        <p:txBody>
          <a:bodyPr wrap="none" rtlCol="0">
            <a:spAutoFit/>
          </a:bodyPr>
          <a:lstStyle/>
          <a:p>
            <a:r>
              <a:rPr lang="en-US" sz="1400" b="1" dirty="0"/>
              <a:t>What do you think would happen if our heart didn´t have the ability to adapt? </a:t>
            </a:r>
            <a:endParaRPr lang="es-CL" sz="1400" dirty="0"/>
          </a:p>
        </p:txBody>
      </p:sp>
      <p:sp>
        <p:nvSpPr>
          <p:cNvPr id="31" name="30 CuadroTexto"/>
          <p:cNvSpPr txBox="1"/>
          <p:nvPr/>
        </p:nvSpPr>
        <p:spPr>
          <a:xfrm>
            <a:off x="1555626" y="5282044"/>
            <a:ext cx="6313686" cy="523220"/>
          </a:xfrm>
          <a:prstGeom prst="rect">
            <a:avLst/>
          </a:prstGeom>
          <a:noFill/>
          <a:ln>
            <a:noFill/>
          </a:ln>
        </p:spPr>
        <p:txBody>
          <a:bodyPr wrap="square" rtlCol="0">
            <a:spAutoFit/>
          </a:bodyPr>
          <a:lstStyle/>
          <a:p>
            <a:r>
              <a:rPr lang="en-US" sz="1400" dirty="0"/>
              <a:t>Carry out the experiment activity with your class so that at the end you’ll be able to answer the following question:</a:t>
            </a:r>
            <a:endParaRPr lang="es-CL" sz="1400" dirty="0"/>
          </a:p>
        </p:txBody>
      </p:sp>
      <p:pic>
        <p:nvPicPr>
          <p:cNvPr id="32" name="3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52695" y="5784269"/>
            <a:ext cx="6665153" cy="597059"/>
          </a:xfrm>
          <a:prstGeom prst="roundRect">
            <a:avLst/>
          </a:prstGeom>
        </p:spPr>
      </p:pic>
      <p:pic>
        <p:nvPicPr>
          <p:cNvPr id="33" name="3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38384" y="5642084"/>
            <a:ext cx="428625" cy="438150"/>
          </a:xfrm>
          <a:prstGeom prst="ellipse">
            <a:avLst/>
          </a:prstGeom>
        </p:spPr>
      </p:pic>
      <p:sp>
        <p:nvSpPr>
          <p:cNvPr id="34" name="33 CuadroTexto"/>
          <p:cNvSpPr txBox="1"/>
          <p:nvPr/>
        </p:nvSpPr>
        <p:spPr>
          <a:xfrm>
            <a:off x="1578394" y="5857527"/>
            <a:ext cx="6327310" cy="523220"/>
          </a:xfrm>
          <a:prstGeom prst="rect">
            <a:avLst/>
          </a:prstGeom>
          <a:noFill/>
        </p:spPr>
        <p:txBody>
          <a:bodyPr wrap="none" rtlCol="0">
            <a:spAutoFit/>
          </a:bodyPr>
          <a:lstStyle/>
          <a:p>
            <a:r>
              <a:rPr lang="en-US" sz="1400" b="1" dirty="0"/>
              <a:t>In what type of situations does our heart rate rise? In what type of situations does </a:t>
            </a:r>
            <a:endParaRPr lang="en-US" sz="1400" b="1" dirty="0" smtClean="0"/>
          </a:p>
          <a:p>
            <a:r>
              <a:rPr lang="en-US" sz="1400" b="1" dirty="0" smtClean="0"/>
              <a:t>our </a:t>
            </a:r>
            <a:r>
              <a:rPr lang="en-US" sz="1400" b="1" dirty="0"/>
              <a:t>heart rate slow down? </a:t>
            </a:r>
            <a:endParaRPr lang="es-CL" sz="1400" dirty="0"/>
          </a:p>
        </p:txBody>
      </p:sp>
    </p:spTree>
    <p:extLst>
      <p:ext uri="{BB962C8B-B14F-4D97-AF65-F5344CB8AC3E}">
        <p14:creationId xmlns:p14="http://schemas.microsoft.com/office/powerpoint/2010/main" xmlns="" val="1978667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11610" y="2236803"/>
            <a:ext cx="2800350" cy="323850"/>
          </a:xfrm>
          <a:prstGeom prst="rect">
            <a:avLst/>
          </a:prstGeom>
        </p:spPr>
      </p:pic>
      <p:sp>
        <p:nvSpPr>
          <p:cNvPr id="10" name="2 Subtítulo"/>
          <p:cNvSpPr txBox="1">
            <a:spLocks/>
          </p:cNvSpPr>
          <p:nvPr/>
        </p:nvSpPr>
        <p:spPr>
          <a:xfrm>
            <a:off x="1555626" y="2325416"/>
            <a:ext cx="1497112"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Theoretical</a:t>
            </a:r>
            <a:r>
              <a:rPr lang="es-ES_tradnl" sz="2400" b="1" baseline="30000" dirty="0" smtClean="0">
                <a:solidFill>
                  <a:schemeClr val="bg1"/>
                </a:solidFill>
                <a:latin typeface="+mj-lt"/>
              </a:rPr>
              <a:t> </a:t>
            </a:r>
            <a:endParaRPr lang="es-ES_tradnl" sz="2400" b="1" baseline="30000" dirty="0">
              <a:solidFill>
                <a:schemeClr val="bg1"/>
              </a:solidFill>
              <a:latin typeface="+mj-lt"/>
            </a:endParaRPr>
          </a:p>
        </p:txBody>
      </p:sp>
      <p:sp>
        <p:nvSpPr>
          <p:cNvPr id="12" name="11 CuadroTexto"/>
          <p:cNvSpPr txBox="1"/>
          <p:nvPr/>
        </p:nvSpPr>
        <p:spPr>
          <a:xfrm>
            <a:off x="1532608" y="2764666"/>
            <a:ext cx="6855816" cy="1600438"/>
          </a:xfrm>
          <a:prstGeom prst="rect">
            <a:avLst/>
          </a:prstGeom>
          <a:noFill/>
        </p:spPr>
        <p:txBody>
          <a:bodyPr wrap="square" rtlCol="0">
            <a:spAutoFit/>
          </a:bodyPr>
          <a:lstStyle/>
          <a:p>
            <a:r>
              <a:rPr lang="en-US" sz="1400" dirty="0"/>
              <a:t>One of our vital functions is to provide each part of our body with gases, hormones and nutrients. This is performed by our circulatory system. The fundamental organ in this system is the heart, a very special muscle which has the ability to control itself. It works like a pump, receiving blood from the veins and ejecting it through the arteries. </a:t>
            </a:r>
            <a:endParaRPr lang="en-US" sz="1400" dirty="0" smtClean="0"/>
          </a:p>
          <a:p>
            <a:endParaRPr lang="en-US" sz="1400" dirty="0"/>
          </a:p>
          <a:p>
            <a:r>
              <a:rPr lang="en-US" sz="1400" dirty="0"/>
              <a:t>The blood arrives into the atria and then flows into the ventricles. From here, the ventricles pump the blood out of the heart, carrying it throughout our body. </a:t>
            </a:r>
            <a:endParaRPr lang="en-US" sz="1400" dirty="0" smtClean="0"/>
          </a:p>
        </p:txBody>
      </p:sp>
      <p:sp>
        <p:nvSpPr>
          <p:cNvPr id="1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1"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Our Heart Rate </a:t>
            </a:r>
            <a:endParaRPr lang="es-ES_tradnl" sz="2000" baseline="30000" dirty="0">
              <a:solidFill>
                <a:schemeClr val="bg1"/>
              </a:solidFill>
              <a:latin typeface="Frutiger 55 Roman" pitchFamily="34" charset="0"/>
            </a:endParaRPr>
          </a:p>
        </p:txBody>
      </p:sp>
      <p:sp>
        <p:nvSpPr>
          <p:cNvPr id="14" name="13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our heart rate at rest and after </a:t>
            </a:r>
            <a:endParaRPr lang="en-US" sz="1050" dirty="0" smtClean="0">
              <a:solidFill>
                <a:schemeClr val="bg1">
                  <a:lumMod val="50000"/>
                </a:schemeClr>
              </a:solidFill>
            </a:endParaRPr>
          </a:p>
          <a:p>
            <a:r>
              <a:rPr lang="en-US" sz="1050" dirty="0" smtClean="0">
                <a:solidFill>
                  <a:schemeClr val="bg1">
                    <a:lumMod val="50000"/>
                  </a:schemeClr>
                </a:solidFill>
              </a:rPr>
              <a:t>physical </a:t>
            </a:r>
            <a:r>
              <a:rPr lang="en-US" sz="1050" dirty="0">
                <a:solidFill>
                  <a:schemeClr val="bg1">
                    <a:lumMod val="50000"/>
                  </a:schemeClr>
                </a:solidFill>
              </a:rPr>
              <a:t>exercise</a:t>
            </a:r>
            <a:endParaRPr lang="es-CL" sz="1050" dirty="0">
              <a:solidFill>
                <a:schemeClr val="bg1">
                  <a:lumMod val="50000"/>
                </a:schemeClr>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27784" y="4377728"/>
            <a:ext cx="3740487" cy="21716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62985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1" name="10 CuadroTexto"/>
          <p:cNvSpPr txBox="1"/>
          <p:nvPr/>
        </p:nvSpPr>
        <p:spPr>
          <a:xfrm>
            <a:off x="1555626" y="2132856"/>
            <a:ext cx="6313686" cy="3539430"/>
          </a:xfrm>
          <a:prstGeom prst="rect">
            <a:avLst/>
          </a:prstGeom>
          <a:noFill/>
          <a:ln>
            <a:noFill/>
          </a:ln>
        </p:spPr>
        <p:txBody>
          <a:bodyPr wrap="square" rtlCol="0">
            <a:spAutoFit/>
          </a:bodyPr>
          <a:lstStyle/>
          <a:p>
            <a:r>
              <a:rPr lang="en-US" sz="1400" dirty="0"/>
              <a:t>Every cardiac cycle has two phases: Contraction (systole phase) and relaxation (diastole phase). These movements don’t happen at the same time, but we can explain the cycle with three events: </a:t>
            </a:r>
            <a:endParaRPr lang="en-US" sz="1400" dirty="0" smtClean="0"/>
          </a:p>
          <a:p>
            <a:endParaRPr lang="en-US" sz="1400" dirty="0"/>
          </a:p>
          <a:p>
            <a:r>
              <a:rPr lang="en-US" sz="1400" b="1" dirty="0"/>
              <a:t>Atrial systole: </a:t>
            </a:r>
            <a:r>
              <a:rPr lang="en-US" sz="1400" dirty="0"/>
              <a:t>Both atria contract, ejecting the blood into the ventricles. </a:t>
            </a:r>
            <a:endParaRPr lang="en-US" sz="1400" dirty="0" smtClean="0"/>
          </a:p>
          <a:p>
            <a:endParaRPr lang="en-US" sz="1400" dirty="0"/>
          </a:p>
          <a:p>
            <a:r>
              <a:rPr lang="en-US" sz="1400" b="1" dirty="0"/>
              <a:t>Ventricular systole: </a:t>
            </a:r>
            <a:r>
              <a:rPr lang="en-US" sz="1400" dirty="0"/>
              <a:t>Both ventricles contract ejecting the blood outside the heart. Meanwhile, the atria are still in systole. The right ventricle contains the blood collected by the veins from all over the body. This blood has a high concentration of </a:t>
            </a:r>
            <a:r>
              <a:rPr lang="en-US" sz="1400" dirty="0" smtClean="0"/>
              <a:t>CO</a:t>
            </a:r>
            <a:r>
              <a:rPr lang="en-US" sz="800" dirty="0" smtClean="0"/>
              <a:t>2</a:t>
            </a:r>
            <a:r>
              <a:rPr lang="en-US" sz="1400" dirty="0" smtClean="0"/>
              <a:t> </a:t>
            </a:r>
            <a:r>
              <a:rPr lang="en-US" sz="1400" dirty="0"/>
              <a:t>and a low concentration of </a:t>
            </a:r>
            <a:r>
              <a:rPr lang="en-US" sz="1400" dirty="0" smtClean="0"/>
              <a:t>O</a:t>
            </a:r>
            <a:r>
              <a:rPr lang="en-US" sz="800" dirty="0" smtClean="0"/>
              <a:t>2</a:t>
            </a:r>
            <a:r>
              <a:rPr lang="en-US" sz="1400" dirty="0" smtClean="0"/>
              <a:t>. </a:t>
            </a:r>
            <a:r>
              <a:rPr lang="en-US" sz="1400" dirty="0"/>
              <a:t>From the right ventricle the blood is pumped to the lungs, where oxygenation takes place. The left ventricle expulses the blood that comes from the lungs, meaning this blood is rich with </a:t>
            </a:r>
            <a:r>
              <a:rPr lang="en-US" sz="1400" dirty="0" smtClean="0"/>
              <a:t>O</a:t>
            </a:r>
            <a:r>
              <a:rPr lang="en-US" sz="800" dirty="0" smtClean="0"/>
              <a:t>2</a:t>
            </a:r>
            <a:r>
              <a:rPr lang="en-US" sz="1400" dirty="0" smtClean="0"/>
              <a:t> and </a:t>
            </a:r>
            <a:r>
              <a:rPr lang="en-US" sz="1400" dirty="0"/>
              <a:t>contains only a little amount of </a:t>
            </a:r>
            <a:r>
              <a:rPr lang="en-US" sz="1400" dirty="0" smtClean="0"/>
              <a:t>CO</a:t>
            </a:r>
            <a:r>
              <a:rPr lang="en-US" sz="800" dirty="0" smtClean="0"/>
              <a:t>2</a:t>
            </a:r>
            <a:r>
              <a:rPr lang="en-US" sz="1400" dirty="0" smtClean="0"/>
              <a:t>. </a:t>
            </a:r>
          </a:p>
          <a:p>
            <a:endParaRPr lang="en-US" sz="1400" dirty="0"/>
          </a:p>
          <a:p>
            <a:r>
              <a:rPr lang="en-US" sz="1400" b="1" dirty="0"/>
              <a:t>General diastole: </a:t>
            </a:r>
            <a:r>
              <a:rPr lang="en-US" sz="1400" dirty="0"/>
              <a:t>Atria and ventricles relax, letting the blood enter inside the atria again. </a:t>
            </a:r>
            <a:endParaRPr lang="es-CL" sz="1400" dirty="0"/>
          </a:p>
        </p:txBody>
      </p:sp>
      <p:sp>
        <p:nvSpPr>
          <p:cNvPr id="7"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Our Heart Rate </a:t>
            </a:r>
            <a:endParaRPr lang="es-ES_tradnl" sz="2000" baseline="30000" dirty="0">
              <a:solidFill>
                <a:schemeClr val="bg1"/>
              </a:solidFill>
              <a:latin typeface="Frutiger 55 Roman" pitchFamily="34" charset="0"/>
            </a:endParaRPr>
          </a:p>
        </p:txBody>
      </p:sp>
      <p:sp>
        <p:nvSpPr>
          <p:cNvPr id="8" name="7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our heart rate at rest and after </a:t>
            </a:r>
            <a:endParaRPr lang="en-US" sz="1050" dirty="0" smtClean="0">
              <a:solidFill>
                <a:schemeClr val="bg1">
                  <a:lumMod val="50000"/>
                </a:schemeClr>
              </a:solidFill>
            </a:endParaRPr>
          </a:p>
          <a:p>
            <a:r>
              <a:rPr lang="en-US" sz="1050" dirty="0" smtClean="0">
                <a:solidFill>
                  <a:schemeClr val="bg1">
                    <a:lumMod val="50000"/>
                  </a:schemeClr>
                </a:solidFill>
              </a:rPr>
              <a:t>physical </a:t>
            </a:r>
            <a:r>
              <a:rPr lang="en-US" sz="1050" dirty="0">
                <a:solidFill>
                  <a:schemeClr val="bg1">
                    <a:lumMod val="50000"/>
                  </a:schemeClr>
                </a:solidFill>
              </a:rPr>
              <a:t>exercise</a:t>
            </a:r>
            <a:endParaRPr lang="es-CL" sz="1050" dirty="0">
              <a:solidFill>
                <a:schemeClr val="bg1">
                  <a:lumMod val="50000"/>
                </a:schemeClr>
              </a:solidFill>
            </a:endParaRPr>
          </a:p>
        </p:txBody>
      </p:sp>
    </p:spTree>
    <p:extLst>
      <p:ext uri="{BB962C8B-B14F-4D97-AF65-F5344CB8AC3E}">
        <p14:creationId xmlns:p14="http://schemas.microsoft.com/office/powerpoint/2010/main" xmlns="" val="4130916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20" name="19 CuadroTexto"/>
          <p:cNvSpPr txBox="1"/>
          <p:nvPr/>
        </p:nvSpPr>
        <p:spPr>
          <a:xfrm>
            <a:off x="1555625" y="2348880"/>
            <a:ext cx="6544767" cy="523220"/>
          </a:xfrm>
          <a:prstGeom prst="rect">
            <a:avLst/>
          </a:prstGeom>
          <a:noFill/>
          <a:ln>
            <a:noFill/>
          </a:ln>
        </p:spPr>
        <p:txBody>
          <a:bodyPr wrap="square" rtlCol="0">
            <a:spAutoFit/>
          </a:bodyPr>
          <a:lstStyle/>
          <a:p>
            <a:r>
              <a:rPr lang="en-US" sz="1400" dirty="0" smtClean="0">
                <a:solidFill>
                  <a:srgbClr val="22B89B"/>
                </a:solidFill>
              </a:rPr>
              <a:t>Now students are encouraged to raise a hypothesis which must be tested with an experiment. </a:t>
            </a:r>
            <a:endParaRPr lang="es-CL" sz="1400" dirty="0">
              <a:solidFill>
                <a:srgbClr val="22B89B"/>
              </a:solidFill>
            </a:endParaRPr>
          </a:p>
        </p:txBody>
      </p:sp>
      <p:sp>
        <p:nvSpPr>
          <p:cNvPr id="21" name="20 Rectángulo redondeado"/>
          <p:cNvSpPr/>
          <p:nvPr/>
        </p:nvSpPr>
        <p:spPr>
          <a:xfrm>
            <a:off x="1403647" y="2348881"/>
            <a:ext cx="6581751" cy="582371"/>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pic>
        <p:nvPicPr>
          <p:cNvPr id="22" name="21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29927" y="3296951"/>
            <a:ext cx="6665153" cy="636105"/>
          </a:xfrm>
          <a:prstGeom prst="rect">
            <a:avLst/>
          </a:prstGeom>
        </p:spPr>
      </p:pic>
      <p:pic>
        <p:nvPicPr>
          <p:cNvPr id="23" name="22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15616" y="3154766"/>
            <a:ext cx="428625" cy="438150"/>
          </a:xfrm>
          <a:prstGeom prst="ellipse">
            <a:avLst/>
          </a:prstGeom>
        </p:spPr>
      </p:pic>
      <p:sp>
        <p:nvSpPr>
          <p:cNvPr id="24" name="23 CuadroTexto"/>
          <p:cNvSpPr txBox="1"/>
          <p:nvPr/>
        </p:nvSpPr>
        <p:spPr>
          <a:xfrm>
            <a:off x="1555626" y="3356992"/>
            <a:ext cx="6027932" cy="523220"/>
          </a:xfrm>
          <a:prstGeom prst="rect">
            <a:avLst/>
          </a:prstGeom>
          <a:noFill/>
        </p:spPr>
        <p:txBody>
          <a:bodyPr wrap="none" rtlCol="0">
            <a:spAutoFit/>
          </a:bodyPr>
          <a:lstStyle/>
          <a:p>
            <a:r>
              <a:rPr lang="en-US" sz="1400" b="1" dirty="0"/>
              <a:t>If you were to measure your heart rate at rest and then again after performing </a:t>
            </a:r>
            <a:endParaRPr lang="en-US" sz="1400" b="1" dirty="0" smtClean="0"/>
          </a:p>
          <a:p>
            <a:r>
              <a:rPr lang="en-US" sz="1400" b="1" dirty="0" smtClean="0"/>
              <a:t>physical </a:t>
            </a:r>
            <a:r>
              <a:rPr lang="en-US" sz="1400" b="1" dirty="0"/>
              <a:t>exercise, how much do you think it would rise? </a:t>
            </a:r>
            <a:endParaRPr lang="es-CL" sz="1400" dirty="0"/>
          </a:p>
        </p:txBody>
      </p:sp>
      <p:sp>
        <p:nvSpPr>
          <p:cNvPr id="11"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Our Heart Rate </a:t>
            </a:r>
            <a:endParaRPr lang="es-ES_tradnl" sz="2000" baseline="30000" dirty="0">
              <a:solidFill>
                <a:schemeClr val="bg1"/>
              </a:solidFill>
              <a:latin typeface="Frutiger 55 Roman" pitchFamily="34" charset="0"/>
            </a:endParaRPr>
          </a:p>
        </p:txBody>
      </p:sp>
      <p:sp>
        <p:nvSpPr>
          <p:cNvPr id="12" name="11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our heart rate at rest and after </a:t>
            </a:r>
            <a:endParaRPr lang="en-US" sz="1050" dirty="0" smtClean="0">
              <a:solidFill>
                <a:schemeClr val="bg1">
                  <a:lumMod val="50000"/>
                </a:schemeClr>
              </a:solidFill>
            </a:endParaRPr>
          </a:p>
          <a:p>
            <a:r>
              <a:rPr lang="en-US" sz="1050" dirty="0" smtClean="0">
                <a:solidFill>
                  <a:schemeClr val="bg1">
                    <a:lumMod val="50000"/>
                  </a:schemeClr>
                </a:solidFill>
              </a:rPr>
              <a:t>physical </a:t>
            </a:r>
            <a:r>
              <a:rPr lang="en-US" sz="1050" dirty="0">
                <a:solidFill>
                  <a:schemeClr val="bg1">
                    <a:lumMod val="50000"/>
                  </a:schemeClr>
                </a:solidFill>
              </a:rPr>
              <a:t>exercise</a:t>
            </a:r>
            <a:endParaRPr lang="es-CL" sz="1050" dirty="0">
              <a:solidFill>
                <a:schemeClr val="bg1">
                  <a:lumMod val="50000"/>
                </a:schemeClr>
              </a:solidFill>
            </a:endParaRPr>
          </a:p>
        </p:txBody>
      </p:sp>
    </p:spTree>
    <p:extLst>
      <p:ext uri="{BB962C8B-B14F-4D97-AF65-F5344CB8AC3E}">
        <p14:creationId xmlns:p14="http://schemas.microsoft.com/office/powerpoint/2010/main" xmlns="" val="29305422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008009" y="2617457"/>
            <a:ext cx="7344816" cy="1486910"/>
          </a:xfrm>
          <a:prstGeom prst="roundRect">
            <a:avLst/>
          </a:prstGeom>
          <a:solidFill>
            <a:srgbClr val="4194A5"/>
          </a:solidFill>
          <a:ln>
            <a:solidFill>
              <a:srgbClr val="4194A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Activity</a:t>
            </a:r>
            <a:r>
              <a:rPr lang="es-ES_tradnl" sz="2400" b="1" baseline="30000" dirty="0" smtClean="0">
                <a:solidFill>
                  <a:schemeClr val="bg1"/>
                </a:solidFill>
              </a:rPr>
              <a:t> </a:t>
            </a:r>
            <a:r>
              <a:rPr lang="es-ES_tradnl" sz="2400" b="1" baseline="30000" dirty="0" err="1">
                <a:solidFill>
                  <a:schemeClr val="bg1"/>
                </a:solidFill>
              </a:rPr>
              <a:t>description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0" name="9 CuadroTexto"/>
          <p:cNvSpPr txBox="1"/>
          <p:nvPr/>
        </p:nvSpPr>
        <p:spPr>
          <a:xfrm>
            <a:off x="1260444" y="2708920"/>
            <a:ext cx="6911956" cy="1323439"/>
          </a:xfrm>
          <a:prstGeom prst="rect">
            <a:avLst/>
          </a:prstGeom>
          <a:noFill/>
        </p:spPr>
        <p:txBody>
          <a:bodyPr wrap="square" rtlCol="0">
            <a:spAutoFit/>
          </a:bodyPr>
          <a:lstStyle/>
          <a:p>
            <a:r>
              <a:rPr lang="en-US" sz="1600" dirty="0"/>
              <a:t>Students will measure their heart rhythm at two different times (during rest and after physical exercise) using the </a:t>
            </a:r>
            <a:r>
              <a:rPr lang="en-US" sz="1600" dirty="0" err="1"/>
              <a:t>Labdisc</a:t>
            </a:r>
            <a:r>
              <a:rPr lang="en-US" sz="1600" dirty="0"/>
              <a:t> heart rate sensor, to discover how these two data are related. After this activity they will construct two graphs and observe the differences in order to compare the results with their initial hypothesis. </a:t>
            </a:r>
            <a:endParaRPr lang="es-CL" sz="1600" dirty="0"/>
          </a:p>
        </p:txBody>
      </p:sp>
      <p:sp>
        <p:nvSpPr>
          <p:cNvPr id="7"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Our Heart Rate </a:t>
            </a:r>
            <a:endParaRPr lang="es-ES_tradnl" sz="2000" baseline="30000" dirty="0">
              <a:solidFill>
                <a:schemeClr val="bg1"/>
              </a:solidFill>
              <a:latin typeface="Frutiger 55 Roman" pitchFamily="34" charset="0"/>
            </a:endParaRPr>
          </a:p>
        </p:txBody>
      </p:sp>
      <p:sp>
        <p:nvSpPr>
          <p:cNvPr id="8" name="7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our heart rate at rest and after </a:t>
            </a:r>
            <a:endParaRPr lang="en-US" sz="1050" dirty="0" smtClean="0">
              <a:solidFill>
                <a:schemeClr val="bg1">
                  <a:lumMod val="50000"/>
                </a:schemeClr>
              </a:solidFill>
            </a:endParaRPr>
          </a:p>
          <a:p>
            <a:r>
              <a:rPr lang="en-US" sz="1050" dirty="0" smtClean="0">
                <a:solidFill>
                  <a:schemeClr val="bg1">
                    <a:lumMod val="50000"/>
                  </a:schemeClr>
                </a:solidFill>
              </a:rPr>
              <a:t>physical </a:t>
            </a:r>
            <a:r>
              <a:rPr lang="en-US" sz="1050" dirty="0">
                <a:solidFill>
                  <a:schemeClr val="bg1">
                    <a:lumMod val="50000"/>
                  </a:schemeClr>
                </a:solidFill>
              </a:rPr>
              <a:t>exercise</a:t>
            </a:r>
            <a:endParaRPr lang="es-CL" sz="1050" dirty="0">
              <a:solidFill>
                <a:schemeClr val="bg1">
                  <a:lumMod val="50000"/>
                </a:schemeClr>
              </a:solidFill>
            </a:endParaRPr>
          </a:p>
        </p:txBody>
      </p:sp>
    </p:spTree>
    <p:extLst>
      <p:ext uri="{BB962C8B-B14F-4D97-AF65-F5344CB8AC3E}">
        <p14:creationId xmlns:p14="http://schemas.microsoft.com/office/powerpoint/2010/main" xmlns="" val="2615786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31840" y="2454193"/>
            <a:ext cx="5313015" cy="35670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6 CuadroTexto"/>
          <p:cNvSpPr txBox="1"/>
          <p:nvPr/>
        </p:nvSpPr>
        <p:spPr>
          <a:xfrm>
            <a:off x="827584" y="2399977"/>
            <a:ext cx="4464496" cy="307777"/>
          </a:xfrm>
          <a:prstGeom prst="rect">
            <a:avLst/>
          </a:prstGeom>
          <a:noFill/>
        </p:spPr>
        <p:txBody>
          <a:bodyPr wrap="square" rtlCol="0">
            <a:spAutoFit/>
          </a:bodyPr>
          <a:lstStyle/>
          <a:p>
            <a:pPr lvl="0"/>
            <a:r>
              <a:rPr lang="en-US" sz="1400" dirty="0" err="1" smtClean="0"/>
              <a:t>Labdisc</a:t>
            </a:r>
            <a:endParaRPr lang="es-CL" sz="1400" dirty="0"/>
          </a:p>
        </p:txBody>
      </p:sp>
      <p:sp>
        <p:nvSpPr>
          <p:cNvPr id="11"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Resources</a:t>
            </a:r>
            <a:r>
              <a:rPr lang="es-ES_tradnl" sz="2400" b="1" baseline="30000" dirty="0" smtClean="0">
                <a:solidFill>
                  <a:schemeClr val="bg1"/>
                </a:solidFill>
              </a:rPr>
              <a:t> and </a:t>
            </a:r>
            <a:r>
              <a:rPr lang="es-ES_tradnl" sz="2400" b="1" baseline="30000" dirty="0" err="1">
                <a:solidFill>
                  <a:schemeClr val="bg1"/>
                </a:solidFill>
              </a:rPr>
              <a:t>materials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000" b="1" baseline="30000" dirty="0">
              <a:solidFill>
                <a:schemeClr val="bg1"/>
              </a:solidFill>
              <a:latin typeface="Frutiger 45 Light" pitchFamily="34" charset="0"/>
            </a:endParaRPr>
          </a:p>
        </p:txBody>
      </p:sp>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95359" y="2392981"/>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4"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4904" y="2437356"/>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9" name="28 CuadroTexto"/>
          <p:cNvSpPr txBox="1"/>
          <p:nvPr/>
        </p:nvSpPr>
        <p:spPr>
          <a:xfrm>
            <a:off x="827584" y="2757537"/>
            <a:ext cx="4464496" cy="307777"/>
          </a:xfrm>
          <a:prstGeom prst="rect">
            <a:avLst/>
          </a:prstGeom>
          <a:noFill/>
        </p:spPr>
        <p:txBody>
          <a:bodyPr wrap="square" rtlCol="0">
            <a:spAutoFit/>
          </a:bodyPr>
          <a:lstStyle/>
          <a:p>
            <a:pPr lvl="0"/>
            <a:r>
              <a:rPr lang="es-CL" sz="1400" dirty="0" err="1"/>
              <a:t>Ear</a:t>
            </a:r>
            <a:r>
              <a:rPr lang="es-CL" sz="1400" dirty="0"/>
              <a:t> clip </a:t>
            </a:r>
          </a:p>
        </p:txBody>
      </p:sp>
      <p:sp>
        <p:nvSpPr>
          <p:cNvPr id="30" name="29 CuadroTexto"/>
          <p:cNvSpPr txBox="1"/>
          <p:nvPr/>
        </p:nvSpPr>
        <p:spPr>
          <a:xfrm>
            <a:off x="827584" y="3097054"/>
            <a:ext cx="4464496" cy="307777"/>
          </a:xfrm>
          <a:prstGeom prst="rect">
            <a:avLst/>
          </a:prstGeom>
          <a:noFill/>
        </p:spPr>
        <p:txBody>
          <a:bodyPr wrap="square" rtlCol="0">
            <a:spAutoFit/>
          </a:bodyPr>
          <a:lstStyle/>
          <a:p>
            <a:pPr lvl="0"/>
            <a:r>
              <a:rPr lang="es-CL" sz="1400" dirty="0"/>
              <a:t>USB </a:t>
            </a:r>
            <a:r>
              <a:rPr lang="es-CL" sz="1400" dirty="0" err="1"/>
              <a:t>connector</a:t>
            </a:r>
            <a:r>
              <a:rPr lang="es-CL" sz="1400" dirty="0"/>
              <a:t> cable </a:t>
            </a:r>
          </a:p>
        </p:txBody>
      </p:sp>
      <p:sp>
        <p:nvSpPr>
          <p:cNvPr id="38"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Our Heart Rate </a:t>
            </a:r>
            <a:endParaRPr lang="es-ES_tradnl" sz="2000" baseline="30000" dirty="0">
              <a:solidFill>
                <a:schemeClr val="bg1"/>
              </a:solidFill>
              <a:latin typeface="Frutiger 55 Roman" pitchFamily="34" charset="0"/>
            </a:endParaRPr>
          </a:p>
        </p:txBody>
      </p:sp>
      <p:sp>
        <p:nvSpPr>
          <p:cNvPr id="40" name="39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our heart rate at rest and after </a:t>
            </a:r>
            <a:endParaRPr lang="en-US" sz="1050" dirty="0" smtClean="0">
              <a:solidFill>
                <a:schemeClr val="bg1">
                  <a:lumMod val="50000"/>
                </a:schemeClr>
              </a:solidFill>
            </a:endParaRPr>
          </a:p>
          <a:p>
            <a:r>
              <a:rPr lang="en-US" sz="1050" dirty="0" smtClean="0">
                <a:solidFill>
                  <a:schemeClr val="bg1">
                    <a:lumMod val="50000"/>
                  </a:schemeClr>
                </a:solidFill>
              </a:rPr>
              <a:t>physical </a:t>
            </a:r>
            <a:r>
              <a:rPr lang="en-US" sz="1050" dirty="0">
                <a:solidFill>
                  <a:schemeClr val="bg1">
                    <a:lumMod val="50000"/>
                  </a:schemeClr>
                </a:solidFill>
              </a:rPr>
              <a:t>exercise</a:t>
            </a:r>
            <a:endParaRPr lang="es-CL" sz="1050" dirty="0">
              <a:solidFill>
                <a:schemeClr val="bg1">
                  <a:lumMod val="50000"/>
                </a:schemeClr>
              </a:solidFill>
            </a:endParaRPr>
          </a:p>
        </p:txBody>
      </p:sp>
      <p:pic>
        <p:nvPicPr>
          <p:cNvPr id="41"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74904" y="2768550"/>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3"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74904" y="3121772"/>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5"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139952" y="3259578"/>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6"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774082" y="3951990"/>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84260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7" name="6 CuadroTexto"/>
          <p:cNvSpPr txBox="1"/>
          <p:nvPr/>
        </p:nvSpPr>
        <p:spPr>
          <a:xfrm>
            <a:off x="1187624" y="2708920"/>
            <a:ext cx="6624736" cy="523220"/>
          </a:xfrm>
          <a:prstGeom prst="rect">
            <a:avLst/>
          </a:prstGeom>
          <a:noFill/>
        </p:spPr>
        <p:txBody>
          <a:bodyPr wrap="square" rtlCol="0">
            <a:spAutoFit/>
          </a:bodyPr>
          <a:lstStyle/>
          <a:p>
            <a:r>
              <a:rPr lang="en-US" sz="1400" dirty="0"/>
              <a:t>To collect measurements with the </a:t>
            </a:r>
            <a:r>
              <a:rPr lang="en-US" sz="1400" dirty="0" err="1"/>
              <a:t>Labdisc</a:t>
            </a:r>
            <a:r>
              <a:rPr lang="en-US" sz="1400" dirty="0"/>
              <a:t> heart rate sensor, the </a:t>
            </a:r>
            <a:r>
              <a:rPr lang="en-US" sz="1400" dirty="0" err="1"/>
              <a:t>Labdisc</a:t>
            </a:r>
            <a:r>
              <a:rPr lang="en-US" sz="1400" dirty="0"/>
              <a:t> must be configured according to the following steps: </a:t>
            </a:r>
            <a:endParaRPr lang="en-US" sz="1500" dirty="0" smtClean="0"/>
          </a:p>
        </p:txBody>
      </p:sp>
      <p:pic>
        <p:nvPicPr>
          <p:cNvPr id="13" name="12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43608" y="2276872"/>
            <a:ext cx="2800350" cy="323850"/>
          </a:xfrm>
          <a:prstGeom prst="rect">
            <a:avLst/>
          </a:prstGeom>
        </p:spPr>
      </p:pic>
      <p:sp>
        <p:nvSpPr>
          <p:cNvPr id="14" name="2 Subtítulo"/>
          <p:cNvSpPr txBox="1">
            <a:spLocks/>
          </p:cNvSpPr>
          <p:nvPr/>
        </p:nvSpPr>
        <p:spPr>
          <a:xfrm>
            <a:off x="1187624" y="2348880"/>
            <a:ext cx="2826427"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smtClean="0">
                <a:solidFill>
                  <a:schemeClr val="bg1"/>
                </a:solidFill>
                <a:latin typeface="+mj-lt"/>
              </a:rPr>
              <a:t>a. </a:t>
            </a:r>
            <a:r>
              <a:rPr lang="es-ES_tradnl" sz="2400" b="1" baseline="30000" dirty="0" err="1">
                <a:solidFill>
                  <a:schemeClr val="bg1"/>
                </a:solidFill>
              </a:rPr>
              <a:t>Using</a:t>
            </a:r>
            <a:r>
              <a:rPr lang="es-ES_tradnl" sz="2400" b="1" baseline="30000" dirty="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p:txBody>
      </p:sp>
      <p:sp>
        <p:nvSpPr>
          <p:cNvPr id="19"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Our Heart Rate </a:t>
            </a:r>
            <a:endParaRPr lang="es-ES_tradnl" sz="2000" baseline="30000" dirty="0">
              <a:solidFill>
                <a:schemeClr val="bg1"/>
              </a:solidFill>
              <a:latin typeface="Frutiger 55 Roman" pitchFamily="34" charset="0"/>
            </a:endParaRPr>
          </a:p>
        </p:txBody>
      </p:sp>
      <p:sp>
        <p:nvSpPr>
          <p:cNvPr id="20" name="19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our heart rate at rest and after </a:t>
            </a:r>
            <a:endParaRPr lang="en-US" sz="1050" dirty="0" smtClean="0">
              <a:solidFill>
                <a:schemeClr val="bg1">
                  <a:lumMod val="50000"/>
                </a:schemeClr>
              </a:solidFill>
            </a:endParaRPr>
          </a:p>
          <a:p>
            <a:r>
              <a:rPr lang="en-US" sz="1050" dirty="0" smtClean="0">
                <a:solidFill>
                  <a:schemeClr val="bg1">
                    <a:lumMod val="50000"/>
                  </a:schemeClr>
                </a:solidFill>
              </a:rPr>
              <a:t>physical </a:t>
            </a:r>
            <a:r>
              <a:rPr lang="en-US" sz="1050" dirty="0">
                <a:solidFill>
                  <a:schemeClr val="bg1">
                    <a:lumMod val="50000"/>
                  </a:schemeClr>
                </a:solidFill>
              </a:rPr>
              <a:t>exercise</a:t>
            </a:r>
            <a:endParaRPr lang="es-CL" sz="1050" dirty="0">
              <a:solidFill>
                <a:schemeClr val="bg1">
                  <a:lumMod val="50000"/>
                </a:schemeClr>
              </a:solidFill>
            </a:endParaRPr>
          </a:p>
        </p:txBody>
      </p:sp>
      <p:sp>
        <p:nvSpPr>
          <p:cNvPr id="39" name="38 CuadroTexto"/>
          <p:cNvSpPr txBox="1"/>
          <p:nvPr/>
        </p:nvSpPr>
        <p:spPr>
          <a:xfrm>
            <a:off x="1187624" y="3218621"/>
            <a:ext cx="6624736" cy="307777"/>
          </a:xfrm>
          <a:prstGeom prst="rect">
            <a:avLst/>
          </a:prstGeom>
          <a:noFill/>
        </p:spPr>
        <p:txBody>
          <a:bodyPr wrap="square" rtlCol="0">
            <a:spAutoFit/>
          </a:bodyPr>
          <a:lstStyle/>
          <a:p>
            <a:r>
              <a:rPr lang="en-US" sz="1400" dirty="0"/>
              <a:t>Turn on the </a:t>
            </a:r>
            <a:r>
              <a:rPr lang="en-US" sz="1400" dirty="0" err="1"/>
              <a:t>Labdisc</a:t>
            </a:r>
            <a:r>
              <a:rPr lang="en-US" sz="1400" dirty="0"/>
              <a:t> pressing </a:t>
            </a:r>
            <a:endParaRPr lang="en-US" sz="1500" dirty="0" smtClean="0"/>
          </a:p>
        </p:txBody>
      </p:sp>
      <p:pic>
        <p:nvPicPr>
          <p:cNvPr id="4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19872" y="3247529"/>
            <a:ext cx="558924" cy="279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1" name="40 CuadroTexto"/>
          <p:cNvSpPr txBox="1"/>
          <p:nvPr/>
        </p:nvSpPr>
        <p:spPr>
          <a:xfrm>
            <a:off x="1187624" y="3702629"/>
            <a:ext cx="6624736" cy="307777"/>
          </a:xfrm>
          <a:prstGeom prst="rect">
            <a:avLst/>
          </a:prstGeom>
          <a:noFill/>
        </p:spPr>
        <p:txBody>
          <a:bodyPr wrap="square" rtlCol="0">
            <a:spAutoFit/>
          </a:bodyPr>
          <a:lstStyle/>
          <a:p>
            <a:r>
              <a:rPr lang="en-US" sz="1400" dirty="0" smtClean="0"/>
              <a:t>Press                   , and </a:t>
            </a:r>
            <a:r>
              <a:rPr lang="en-US" sz="1400" dirty="0"/>
              <a:t>select “SETUP” by pressing </a:t>
            </a:r>
            <a:endParaRPr lang="en-US" sz="1500" dirty="0" smtClean="0"/>
          </a:p>
        </p:txBody>
      </p:sp>
      <p:sp>
        <p:nvSpPr>
          <p:cNvPr id="42" name="41 CuadroTexto"/>
          <p:cNvSpPr txBox="1"/>
          <p:nvPr/>
        </p:nvSpPr>
        <p:spPr>
          <a:xfrm>
            <a:off x="1187624" y="4192283"/>
            <a:ext cx="6624736" cy="307777"/>
          </a:xfrm>
          <a:prstGeom prst="rect">
            <a:avLst/>
          </a:prstGeom>
          <a:noFill/>
        </p:spPr>
        <p:txBody>
          <a:bodyPr wrap="square" rtlCol="0">
            <a:spAutoFit/>
          </a:bodyPr>
          <a:lstStyle/>
          <a:p>
            <a:r>
              <a:rPr lang="en-US" sz="1400" dirty="0"/>
              <a:t>Now select option “SET SENSORS” with </a:t>
            </a:r>
            <a:endParaRPr lang="en-US" sz="1500" dirty="0"/>
          </a:p>
        </p:txBody>
      </p:sp>
      <p:sp>
        <p:nvSpPr>
          <p:cNvPr id="43" name="42 CuadroTexto"/>
          <p:cNvSpPr txBox="1"/>
          <p:nvPr/>
        </p:nvSpPr>
        <p:spPr>
          <a:xfrm>
            <a:off x="1187624" y="4681938"/>
            <a:ext cx="6624736" cy="307777"/>
          </a:xfrm>
          <a:prstGeom prst="rect">
            <a:avLst/>
          </a:prstGeom>
          <a:noFill/>
        </p:spPr>
        <p:txBody>
          <a:bodyPr wrap="square" rtlCol="0">
            <a:spAutoFit/>
          </a:bodyPr>
          <a:lstStyle/>
          <a:p>
            <a:r>
              <a:rPr lang="en-US" sz="1400" dirty="0"/>
              <a:t>Select only the heart rate sensor and then press </a:t>
            </a:r>
            <a:endParaRPr lang="en-US" sz="1500" dirty="0" smtClean="0"/>
          </a:p>
        </p:txBody>
      </p:sp>
      <p:sp>
        <p:nvSpPr>
          <p:cNvPr id="44" name="43 CuadroTexto"/>
          <p:cNvSpPr txBox="1"/>
          <p:nvPr/>
        </p:nvSpPr>
        <p:spPr>
          <a:xfrm>
            <a:off x="1187624" y="5175670"/>
            <a:ext cx="6624736" cy="307777"/>
          </a:xfrm>
          <a:prstGeom prst="rect">
            <a:avLst/>
          </a:prstGeom>
          <a:noFill/>
        </p:spPr>
        <p:txBody>
          <a:bodyPr wrap="square" rtlCol="0">
            <a:spAutoFit/>
          </a:bodyPr>
          <a:lstStyle/>
          <a:p>
            <a:r>
              <a:rPr lang="en-US" sz="1400" dirty="0"/>
              <a:t>Once you have done that, you will return to setup, press </a:t>
            </a:r>
            <a:endParaRPr lang="en-US" sz="1500" dirty="0" smtClean="0"/>
          </a:p>
        </p:txBody>
      </p:sp>
      <p:sp>
        <p:nvSpPr>
          <p:cNvPr id="45" name="44 CuadroTexto"/>
          <p:cNvSpPr txBox="1"/>
          <p:nvPr/>
        </p:nvSpPr>
        <p:spPr>
          <a:xfrm>
            <a:off x="1187624" y="5661248"/>
            <a:ext cx="6624736" cy="307777"/>
          </a:xfrm>
          <a:prstGeom prst="rect">
            <a:avLst/>
          </a:prstGeom>
          <a:noFill/>
        </p:spPr>
        <p:txBody>
          <a:bodyPr wrap="square" rtlCol="0">
            <a:spAutoFit/>
          </a:bodyPr>
          <a:lstStyle/>
          <a:p>
            <a:r>
              <a:rPr lang="en-US" sz="1400" dirty="0"/>
              <a:t>Select “10/sec” </a:t>
            </a:r>
            <a:r>
              <a:rPr lang="en-US" sz="1400" dirty="0" smtClean="0"/>
              <a:t>with                   and </a:t>
            </a:r>
            <a:r>
              <a:rPr lang="en-US" sz="1400" dirty="0"/>
              <a:t>then press </a:t>
            </a:r>
            <a:endParaRPr lang="en-US" sz="1500" dirty="0" smtClean="0"/>
          </a:p>
        </p:txBody>
      </p:sp>
      <p:pic>
        <p:nvPicPr>
          <p:cNvPr id="46"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43780" y="3719328"/>
            <a:ext cx="610812" cy="2935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7"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860032" y="3719328"/>
            <a:ext cx="610812" cy="301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0"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177212" y="4207680"/>
            <a:ext cx="610812" cy="301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05164" y="4715503"/>
            <a:ext cx="558924" cy="279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4"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838494" y="5683372"/>
            <a:ext cx="610812" cy="301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5"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71600" y="3247529"/>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6" name="Picture 7"/>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71600" y="3735018"/>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7" name="Picture 8"/>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971600" y="4198947"/>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8" name="Picture 9"/>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971600" y="4703965"/>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9" name="Picture 10"/>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971600" y="5197697"/>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0" name="Picture 11"/>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971600" y="5672261"/>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61148" y="5654613"/>
            <a:ext cx="558924" cy="279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2"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73356" y="5197697"/>
            <a:ext cx="610812" cy="2935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4232454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1742</TotalTime>
  <Words>2038</Words>
  <Application>Microsoft Office PowerPoint</Application>
  <PresentationFormat>On-screen Show (4:3)</PresentationFormat>
  <Paragraphs>188</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Tema de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Diseño8</dc:creator>
  <cp:lastModifiedBy>rebecca</cp:lastModifiedBy>
  <cp:revision>158</cp:revision>
  <dcterms:created xsi:type="dcterms:W3CDTF">2012-09-11T15:34:37Z</dcterms:created>
  <dcterms:modified xsi:type="dcterms:W3CDTF">2013-02-16T08:11:09Z</dcterms:modified>
</cp:coreProperties>
</file>