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8" r:id="rId10"/>
    <p:sldId id="269" r:id="rId11"/>
    <p:sldId id="270" r:id="rId12"/>
    <p:sldId id="271" r:id="rId13"/>
    <p:sldId id="272" r:id="rId14"/>
    <p:sldId id="280" r:id="rId15"/>
    <p:sldId id="273" r:id="rId16"/>
    <p:sldId id="274" r:id="rId17"/>
    <p:sldId id="275" r:id="rId18"/>
    <p:sldId id="276" r:id="rId19"/>
    <p:sldId id="278" r:id="rId20"/>
    <p:sldId id="277" r:id="rId21"/>
    <p:sldId id="279"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4A5"/>
    <a:srgbClr val="39818F"/>
    <a:srgbClr val="47A1B3"/>
    <a:srgbClr val="3490A6"/>
    <a:srgbClr val="34A6A1"/>
    <a:srgbClr val="F7B047"/>
    <a:srgbClr val="F68426"/>
    <a:srgbClr val="ECA902"/>
    <a:srgbClr val="33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83" d="100"/>
          <a:sy n="83" d="100"/>
        </p:scale>
        <p:origin x="-15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03-11-2016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03-11-2016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427984" y="1682224"/>
            <a:ext cx="3600400" cy="576064"/>
          </a:xfrm>
        </p:spPr>
        <p:txBody>
          <a:bodyPr>
            <a:normAutofit/>
          </a:bodyPr>
          <a:lstStyle/>
          <a:p>
            <a:r>
              <a:rPr lang="en-US" sz="2400" b="1" dirty="0" smtClean="0">
                <a:solidFill>
                  <a:schemeClr val="bg1"/>
                </a:solidFill>
                <a:latin typeface="+mj-lt"/>
              </a:rPr>
              <a:t>The Candle Flame</a:t>
            </a:r>
            <a:endParaRPr lang="es-CL" sz="2400" b="1" dirty="0" smtClean="0">
              <a:solidFill>
                <a:schemeClr val="bg1"/>
              </a:solidFill>
              <a:latin typeface="+mj-lt"/>
            </a:endParaRPr>
          </a:p>
          <a:p>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096344" cy="461665"/>
          </a:xfrm>
          <a:prstGeom prst="rect">
            <a:avLst/>
          </a:prstGeom>
          <a:noFill/>
        </p:spPr>
        <p:txBody>
          <a:bodyPr wrap="square" rtlCol="0">
            <a:spAutoFit/>
          </a:bodyPr>
          <a:lstStyle/>
          <a:p>
            <a:r>
              <a:rPr lang="en-US" sz="1200" dirty="0" smtClean="0">
                <a:solidFill>
                  <a:srgbClr val="FFFF66"/>
                </a:solidFill>
              </a:rPr>
              <a:t>Measuring </a:t>
            </a:r>
            <a:r>
              <a:rPr lang="en-US" sz="1200" dirty="0">
                <a:solidFill>
                  <a:srgbClr val="FFFF66"/>
                </a:solidFill>
              </a:rPr>
              <a:t>the temperature of a flame according to the “three zones model</a:t>
            </a:r>
            <a:r>
              <a:rPr lang="en-US" sz="1200" dirty="0" smtClean="0">
                <a:solidFill>
                  <a:srgbClr val="FFFF66"/>
                </a:solidFill>
              </a:rPr>
              <a:t>”</a:t>
            </a:r>
            <a:endParaRPr lang="es-CL" sz="1200" dirty="0">
              <a:solidFill>
                <a:srgbClr val="FFFF66"/>
              </a:solidFill>
            </a:endParaRPr>
          </a:p>
        </p:txBody>
      </p:sp>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and thermocouple sensor, the </a:t>
            </a:r>
            <a:r>
              <a:rPr lang="en-US" sz="1400" dirty="0" err="1"/>
              <a:t>Labdisc</a:t>
            </a:r>
            <a:r>
              <a:rPr lang="en-US" sz="1400" dirty="0"/>
              <a:t> must be configured according to the following steps:</a:t>
            </a:r>
            <a:endParaRPr lang="es-CL" sz="1400" dirty="0"/>
          </a:p>
          <a:p>
            <a:r>
              <a:rPr lang="en-US" sz="1500" dirty="0"/>
              <a:t> </a:t>
            </a:r>
            <a:endParaRPr lang="en-US" sz="1500" dirty="0" smtClean="0"/>
          </a:p>
          <a:p>
            <a:endParaRPr lang="es-CL" sz="1500" dirty="0"/>
          </a:p>
          <a:p>
            <a:pPr lvl="0"/>
            <a:r>
              <a:rPr lang="en-US" sz="1500" dirty="0"/>
              <a:t>Open the </a:t>
            </a:r>
            <a:r>
              <a:rPr lang="en-US" sz="1500" dirty="0" err="1"/>
              <a:t>GlobiLab</a:t>
            </a:r>
            <a:r>
              <a:rPr lang="en-US" sz="1500" dirty="0"/>
              <a:t> software and turn on the </a:t>
            </a:r>
            <a:r>
              <a:rPr lang="en-US" sz="1500" dirty="0" err="1" smtClean="0"/>
              <a:t>Labdisc</a:t>
            </a:r>
            <a:endParaRPr lang="en-US" sz="1500" dirty="0" smtClean="0"/>
          </a:p>
          <a:p>
            <a:pPr lvl="0"/>
            <a:endParaRPr lang="es-CL" sz="1500" dirty="0"/>
          </a:p>
          <a:p>
            <a:pPr lvl="0"/>
            <a:r>
              <a:rPr lang="en-US" sz="1500" dirty="0"/>
              <a:t>Click on the Bluetooth icon in the bottom right corner of the </a:t>
            </a:r>
            <a:r>
              <a:rPr lang="en-US" sz="1500" dirty="0" err="1"/>
              <a:t>GlobiLab</a:t>
            </a:r>
            <a:r>
              <a:rPr lang="en-US" sz="1500" dirty="0"/>
              <a:t> screen. Select the </a:t>
            </a:r>
            <a:r>
              <a:rPr lang="en-US" sz="1500" dirty="0" err="1"/>
              <a:t>Labdisc</a:t>
            </a:r>
            <a:r>
              <a:rPr lang="en-US" sz="1500" dirty="0"/>
              <a:t> you are using currently. Once the </a:t>
            </a:r>
            <a:r>
              <a:rPr lang="en-US" sz="1500" dirty="0" err="1"/>
              <a:t>Labdisc</a:t>
            </a:r>
            <a:r>
              <a:rPr lang="en-US" sz="1500" dirty="0"/>
              <a:t> has been recognized by the software, the icon will change from a grey to blue </a:t>
            </a:r>
            <a:r>
              <a:rPr lang="en-US" sz="1500" dirty="0" smtClean="0"/>
              <a:t>color</a:t>
            </a:r>
            <a:r>
              <a:rPr lang="es-CL" sz="1500" dirty="0" smtClean="0"/>
              <a:t>             </a:t>
            </a:r>
            <a:r>
              <a:rPr lang="en-US" sz="1500" dirty="0" smtClean="0"/>
              <a:t>.  </a:t>
            </a:r>
            <a:r>
              <a:rPr lang="en-US" sz="1500" dirty="0"/>
              <a:t>If you prefer a USB connection follow the previous instruction clicking on the USB icon. You will see the same color change when the </a:t>
            </a:r>
            <a:r>
              <a:rPr lang="en-US" sz="1500" dirty="0" err="1"/>
              <a:t>Labdisc</a:t>
            </a:r>
            <a:r>
              <a:rPr lang="en-US" sz="1500" dirty="0"/>
              <a:t> is </a:t>
            </a:r>
            <a:r>
              <a:rPr lang="en-US" sz="1500" dirty="0" smtClean="0"/>
              <a:t>recognized             </a:t>
            </a:r>
            <a:r>
              <a:rPr lang="es-CL" sz="1500" dirty="0" smtClean="0"/>
              <a:t> </a:t>
            </a:r>
            <a:r>
              <a:rPr lang="en-US" sz="1500" dirty="0"/>
              <a:t>.</a:t>
            </a:r>
            <a:endParaRPr lang="es-CL" sz="1500" dirty="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60454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082133"/>
            <a:ext cx="533400" cy="219075"/>
          </a:xfrm>
          <a:prstGeom prst="rect">
            <a:avLst/>
          </a:prstGeom>
        </p:spPr>
      </p:pic>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30997"/>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a:t>
            </a:r>
            <a:r>
              <a:rPr lang="en-US" sz="1600" dirty="0" smtClean="0"/>
              <a:t>thermocouple </a:t>
            </a:r>
            <a:r>
              <a:rPr lang="en-US" sz="1600" dirty="0"/>
              <a:t>in the “Logger Setup” window. Enter </a:t>
            </a:r>
            <a:r>
              <a:rPr lang="en-US" sz="1600" dirty="0" smtClean="0"/>
              <a:t>“10/s” </a:t>
            </a:r>
            <a:r>
              <a:rPr lang="en-US" sz="1600" dirty="0"/>
              <a:t>for the </a:t>
            </a:r>
            <a:r>
              <a:rPr lang="en-US" sz="1600" dirty="0" smtClean="0"/>
              <a:t>sampling rate.</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836"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668" y="2830056"/>
            <a:ext cx="2830927" cy="380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1077218"/>
          </a:xfrm>
          <a:prstGeom prst="rect">
            <a:avLst/>
          </a:prstGeom>
          <a:noFill/>
        </p:spPr>
        <p:txBody>
          <a:bodyPr wrap="square" rtlCol="0">
            <a:spAutoFit/>
          </a:bodyPr>
          <a:lstStyle/>
          <a:p>
            <a:pPr lvl="0"/>
            <a:r>
              <a:rPr lang="en-US" sz="1600" dirty="0"/>
              <a:t>Once you have finished </a:t>
            </a:r>
            <a:r>
              <a:rPr lang="en-US" sz="1600" dirty="0" smtClean="0"/>
              <a:t>the </a:t>
            </a:r>
            <a:r>
              <a:rPr lang="en-US" sz="1600" dirty="0"/>
              <a:t>sensor </a:t>
            </a:r>
            <a:r>
              <a:rPr lang="en-US" sz="1600" dirty="0" smtClean="0"/>
              <a:t>configuration, and completed the experiment setup - </a:t>
            </a:r>
            <a:r>
              <a:rPr lang="en-US" sz="1600" dirty="0"/>
              <a:t>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042252"/>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165" y="343887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es-CL" sz="1400" dirty="0" smtClean="0"/>
              <a:t>4</a:t>
            </a:r>
          </a:p>
        </p:txBody>
      </p:sp>
      <p:sp>
        <p:nvSpPr>
          <p:cNvPr id="12" name="11 Elipse"/>
          <p:cNvSpPr/>
          <p:nvPr/>
        </p:nvSpPr>
        <p:spPr>
          <a:xfrm>
            <a:off x="1037510" y="356758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2857" y="3517824"/>
            <a:ext cx="276038" cy="307777"/>
          </a:xfrm>
          <a:prstGeom prst="rect">
            <a:avLst/>
          </a:prstGeom>
          <a:noFill/>
        </p:spPr>
        <p:txBody>
          <a:bodyPr wrap="none" rtlCol="0">
            <a:spAutoFit/>
          </a:bodyPr>
          <a:lstStyle/>
          <a:p>
            <a:r>
              <a:rPr lang="es-CL" sz="1400" dirty="0" smtClean="0"/>
              <a:t>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385833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Elipse"/>
          <p:cNvSpPr/>
          <p:nvPr/>
        </p:nvSpPr>
        <p:spPr>
          <a:xfrm>
            <a:off x="1217529" y="2405048"/>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8" name="7 CuadroTexto"/>
          <p:cNvSpPr txBox="1"/>
          <p:nvPr/>
        </p:nvSpPr>
        <p:spPr>
          <a:xfrm>
            <a:off x="1187624" y="2357115"/>
            <a:ext cx="276038" cy="307777"/>
          </a:xfrm>
          <a:prstGeom prst="rect">
            <a:avLst/>
          </a:prstGeom>
          <a:noFill/>
        </p:spPr>
        <p:txBody>
          <a:bodyPr wrap="none" rtlCol="0">
            <a:spAutoFit/>
          </a:bodyPr>
          <a:lstStyle/>
          <a:p>
            <a:r>
              <a:rPr lang="es-CL" sz="1400" dirty="0" smtClean="0"/>
              <a:t>1</a:t>
            </a:r>
          </a:p>
        </p:txBody>
      </p:sp>
      <p:sp>
        <p:nvSpPr>
          <p:cNvPr id="9" name="8 Elipse"/>
          <p:cNvSpPr/>
          <p:nvPr/>
        </p:nvSpPr>
        <p:spPr>
          <a:xfrm>
            <a:off x="1217529" y="3116893"/>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0" name="9 CuadroTexto"/>
          <p:cNvSpPr txBox="1"/>
          <p:nvPr/>
        </p:nvSpPr>
        <p:spPr>
          <a:xfrm>
            <a:off x="1187624" y="3068960"/>
            <a:ext cx="276038" cy="307777"/>
          </a:xfrm>
          <a:prstGeom prst="rect">
            <a:avLst/>
          </a:prstGeom>
          <a:noFill/>
        </p:spPr>
        <p:txBody>
          <a:bodyPr wrap="none" rtlCol="0">
            <a:spAutoFit/>
          </a:bodyPr>
          <a:lstStyle/>
          <a:p>
            <a:r>
              <a:rPr lang="es-CL" sz="1400" dirty="0" smtClean="0"/>
              <a:t>2</a:t>
            </a: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pic>
        <p:nvPicPr>
          <p:cNvPr id="1026" name="Picture 2" descr="C:\Users\ciencias\Desktop\Ilustracion 3.2.jpg"/>
          <p:cNvPicPr>
            <a:picLocks noChangeAspect="1" noChangeArrowheads="1"/>
          </p:cNvPicPr>
          <p:nvPr/>
        </p:nvPicPr>
        <p:blipFill rotWithShape="1">
          <a:blip r:embed="rId3" cstate="print"/>
          <a:srcRect t="24550" b="24224"/>
          <a:stretch/>
        </p:blipFill>
        <p:spPr bwMode="auto">
          <a:xfrm>
            <a:off x="2123728" y="3933056"/>
            <a:ext cx="4155304" cy="2754630"/>
          </a:xfrm>
          <a:prstGeom prst="rect">
            <a:avLst/>
          </a:prstGeom>
          <a:noFill/>
        </p:spPr>
      </p:pic>
      <p:sp>
        <p:nvSpPr>
          <p:cNvPr id="12" name="11 CuadroTexto"/>
          <p:cNvSpPr txBox="1"/>
          <p:nvPr/>
        </p:nvSpPr>
        <p:spPr>
          <a:xfrm>
            <a:off x="1464855" y="2348880"/>
            <a:ext cx="6347505" cy="2092881"/>
          </a:xfrm>
          <a:prstGeom prst="rect">
            <a:avLst/>
          </a:prstGeom>
          <a:noFill/>
        </p:spPr>
        <p:txBody>
          <a:bodyPr wrap="square" rtlCol="0">
            <a:spAutoFit/>
          </a:bodyPr>
          <a:lstStyle/>
          <a:p>
            <a:pPr lvl="0"/>
            <a:r>
              <a:rPr lang="en-US" sz="1600" dirty="0"/>
              <a:t>Light a candle and wait one to two minutes. After this period throw away the liquid wax and measure the flame height</a:t>
            </a:r>
            <a:r>
              <a:rPr lang="en-US" sz="1600" dirty="0" smtClean="0"/>
              <a:t>.</a:t>
            </a:r>
          </a:p>
          <a:p>
            <a:pPr lvl="0"/>
            <a:endParaRPr lang="es-CL" sz="1600" dirty="0"/>
          </a:p>
          <a:p>
            <a:pPr lvl="0"/>
            <a:r>
              <a:rPr lang="en-US" sz="1600" dirty="0"/>
              <a:t>Identify the three separate areas in the flame. </a:t>
            </a:r>
            <a:r>
              <a:rPr lang="en-US" sz="1600" dirty="0" smtClean="0"/>
              <a:t>Start </a:t>
            </a:r>
            <a:r>
              <a:rPr lang="en-US" sz="1600" dirty="0" smtClean="0"/>
              <a:t>by inserting the Thermocouple </a:t>
            </a:r>
            <a:r>
              <a:rPr lang="en-US" sz="1600" dirty="0" smtClean="0"/>
              <a:t>sensor tip into the b</a:t>
            </a:r>
            <a:r>
              <a:rPr lang="en-US" sz="1600" dirty="0" smtClean="0"/>
              <a:t>lue zone, pull out the sensor and insert it to the orange and then to the yellow zones.   </a:t>
            </a:r>
            <a:endParaRPr lang="en-US" sz="1600" dirty="0" smtClean="0"/>
          </a:p>
          <a:p>
            <a:pPr lvl="0"/>
            <a:endParaRPr lang="es-CL" sz="1600" dirty="0"/>
          </a:p>
          <a:p>
            <a:endParaRPr lang="es-CL" dirty="0"/>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464855" y="2348880"/>
            <a:ext cx="6347505" cy="2339102"/>
          </a:xfrm>
          <a:prstGeom prst="rect">
            <a:avLst/>
          </a:prstGeom>
          <a:noFill/>
        </p:spPr>
        <p:txBody>
          <a:bodyPr wrap="square" rtlCol="0">
            <a:spAutoFit/>
          </a:bodyPr>
          <a:lstStyle/>
          <a:p>
            <a:pPr lvl="0"/>
            <a:endParaRPr lang="es-CL" sz="1600" dirty="0"/>
          </a:p>
          <a:p>
            <a:r>
              <a:rPr lang="en-US" sz="1600" dirty="0" smtClean="0"/>
              <a:t>As you introduce </a:t>
            </a:r>
            <a:r>
              <a:rPr lang="en-US" sz="1600" dirty="0"/>
              <a:t>the thermocouple to each of the three areas of the </a:t>
            </a:r>
            <a:r>
              <a:rPr lang="en-US" sz="1600" dirty="0" smtClean="0"/>
              <a:t>flame, </a:t>
            </a:r>
            <a:r>
              <a:rPr lang="en-US" sz="1600" dirty="0" smtClean="0"/>
              <a:t>make </a:t>
            </a:r>
            <a:r>
              <a:rPr lang="en-US" sz="1600" dirty="0"/>
              <a:t>sure the thermocouple tip is soot-free.</a:t>
            </a:r>
            <a:r>
              <a:rPr lang="es-CL" sz="1600" dirty="0"/>
              <a:t> </a:t>
            </a:r>
            <a:r>
              <a:rPr lang="en-US" sz="1600" dirty="0"/>
              <a:t> </a:t>
            </a:r>
            <a:endParaRPr lang="es-CL" sz="1600" dirty="0"/>
          </a:p>
          <a:p>
            <a:endParaRPr lang="en-US" sz="1600" dirty="0" smtClean="0"/>
          </a:p>
          <a:p>
            <a:r>
              <a:rPr lang="en-US" sz="1600" b="1" dirty="0" smtClean="0"/>
              <a:t>Be </a:t>
            </a:r>
            <a:r>
              <a:rPr lang="en-US" sz="1600" b="1" dirty="0"/>
              <a:t>careful</a:t>
            </a:r>
            <a:r>
              <a:rPr lang="en-US" sz="1600" b="1" dirty="0" smtClean="0"/>
              <a:t>:</a:t>
            </a:r>
            <a:endParaRPr lang="es-CL" sz="1600" b="1" dirty="0"/>
          </a:p>
          <a:p>
            <a:r>
              <a:rPr lang="en-US" sz="1600" b="1" dirty="0"/>
              <a:t>The thermocouple isolation is easily burnt when it is close to fire</a:t>
            </a:r>
            <a:r>
              <a:rPr lang="en-US" sz="1600" b="1" dirty="0" smtClean="0"/>
              <a:t>.</a:t>
            </a:r>
            <a:endParaRPr lang="es-CL" sz="1600" b="1" dirty="0"/>
          </a:p>
          <a:p>
            <a:r>
              <a:rPr lang="en-US" sz="1600" dirty="0"/>
              <a:t> </a:t>
            </a:r>
            <a:endParaRPr lang="es-CL" sz="1600" dirty="0"/>
          </a:p>
          <a:p>
            <a:pPr lvl="0"/>
            <a:r>
              <a:rPr lang="en-US" sz="1600" dirty="0"/>
              <a:t>Once you have finished measuring stop the </a:t>
            </a:r>
            <a:r>
              <a:rPr lang="en-US" sz="1600" dirty="0" err="1" smtClean="0"/>
              <a:t>Labdisc</a:t>
            </a:r>
            <a:endParaRPr lang="es-CL" sz="1600" dirty="0"/>
          </a:p>
          <a:p>
            <a:endParaRPr lang="es-CL" dirty="0"/>
          </a:p>
        </p:txBody>
      </p:sp>
      <p:sp>
        <p:nvSpPr>
          <p:cNvPr id="11" name="10 Elipse"/>
          <p:cNvSpPr/>
          <p:nvPr/>
        </p:nvSpPr>
        <p:spPr>
          <a:xfrm>
            <a:off x="1259632" y="270892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2" name="11 CuadroTexto"/>
          <p:cNvSpPr txBox="1"/>
          <p:nvPr/>
        </p:nvSpPr>
        <p:spPr>
          <a:xfrm>
            <a:off x="1187624" y="2636912"/>
            <a:ext cx="316112" cy="307777"/>
          </a:xfrm>
          <a:prstGeom prst="rect">
            <a:avLst/>
          </a:prstGeom>
          <a:noFill/>
        </p:spPr>
        <p:txBody>
          <a:bodyPr wrap="none" rtlCol="0">
            <a:spAutoFit/>
          </a:bodyPr>
          <a:lstStyle/>
          <a:p>
            <a:r>
              <a:rPr lang="es-CL" sz="1400" dirty="0" smtClean="0"/>
              <a:t> 3</a:t>
            </a:r>
          </a:p>
        </p:txBody>
      </p:sp>
      <p:sp>
        <p:nvSpPr>
          <p:cNvPr id="13" name="12 Elipse"/>
          <p:cNvSpPr/>
          <p:nvPr/>
        </p:nvSpPr>
        <p:spPr>
          <a:xfrm>
            <a:off x="1259632" y="4107849"/>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4" name="13 CuadroTexto"/>
          <p:cNvSpPr txBox="1"/>
          <p:nvPr/>
        </p:nvSpPr>
        <p:spPr>
          <a:xfrm>
            <a:off x="1171657" y="4057327"/>
            <a:ext cx="348046" cy="307777"/>
          </a:xfrm>
          <a:prstGeom prst="rect">
            <a:avLst/>
          </a:prstGeom>
          <a:noFill/>
        </p:spPr>
        <p:txBody>
          <a:bodyPr wrap="square" rtlCol="0">
            <a:spAutoFit/>
          </a:bodyPr>
          <a:lstStyle/>
          <a:p>
            <a:r>
              <a:rPr lang="es-CL" sz="1400" dirty="0" smtClean="0"/>
              <a:t> 4</a:t>
            </a: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780928"/>
            <a:ext cx="6192688" cy="2246769"/>
          </a:xfrm>
          <a:prstGeom prst="rect">
            <a:avLst/>
          </a:prstGeom>
          <a:noFill/>
        </p:spPr>
        <p:txBody>
          <a:bodyPr wrap="square" rtlCol="0">
            <a:spAutoFit/>
          </a:bodyPr>
          <a:lstStyle/>
          <a:p>
            <a:pPr lvl="0"/>
            <a:r>
              <a:rPr lang="en-US" sz="1400" dirty="0" smtClean="0"/>
              <a:t>Add text annotations and pictures to the temperature reading of each flame zone </a:t>
            </a:r>
            <a:r>
              <a:rPr lang="en-US" sz="1400" dirty="0"/>
              <a:t>by </a:t>
            </a:r>
            <a:r>
              <a:rPr lang="en-US" sz="1400" dirty="0" smtClean="0"/>
              <a:t>clicking           . </a:t>
            </a:r>
            <a:endParaRPr lang="es-CL" sz="1400" dirty="0" smtClean="0"/>
          </a:p>
          <a:p>
            <a:pPr lvl="0"/>
            <a:endParaRPr lang="en-US" sz="1400" dirty="0" smtClean="0"/>
          </a:p>
          <a:p>
            <a:pPr lvl="0"/>
            <a:r>
              <a:rPr lang="en-US" sz="1400" dirty="0" smtClean="0"/>
              <a:t>Get </a:t>
            </a:r>
            <a:r>
              <a:rPr lang="en-US" sz="1400" dirty="0"/>
              <a:t>the average, maximum and minimum values of temperature using the statistics </a:t>
            </a:r>
            <a:r>
              <a:rPr lang="en-US" sz="1400" dirty="0" smtClean="0"/>
              <a:t>tool           </a:t>
            </a:r>
            <a:r>
              <a:rPr lang="en-US" sz="1400" dirty="0"/>
              <a:t>from the menu and calculate the difference between </a:t>
            </a:r>
            <a:r>
              <a:rPr lang="en-US" sz="1400" dirty="0" smtClean="0"/>
              <a:t>the</a:t>
            </a:r>
          </a:p>
          <a:p>
            <a:pPr lvl="0"/>
            <a:endParaRPr lang="en-US" sz="1400" dirty="0"/>
          </a:p>
          <a:p>
            <a:pPr lvl="0"/>
            <a:r>
              <a:rPr lang="en-US" sz="1400" dirty="0" smtClean="0"/>
              <a:t> </a:t>
            </a:r>
            <a:r>
              <a:rPr lang="en-US" sz="1400" dirty="0"/>
              <a:t>extreme </a:t>
            </a:r>
            <a:r>
              <a:rPr lang="en-US" sz="1400" dirty="0" smtClean="0"/>
              <a:t>temperatures.</a:t>
            </a:r>
            <a:endParaRPr lang="es-CL" sz="1400" dirty="0"/>
          </a:p>
          <a:p>
            <a:pPr lvl="0"/>
            <a:r>
              <a:rPr lang="en-US" sz="1400" dirty="0"/>
              <a:t> </a:t>
            </a:r>
            <a:endParaRPr lang="en-US" sz="1400" dirty="0" smtClean="0"/>
          </a:p>
          <a:p>
            <a:pPr lvl="0"/>
            <a:r>
              <a:rPr lang="en-US" sz="1400" dirty="0" smtClean="0"/>
              <a:t>Observe </a:t>
            </a:r>
            <a:r>
              <a:rPr lang="en-US" sz="1400" dirty="0"/>
              <a:t>the table data </a:t>
            </a:r>
            <a:r>
              <a:rPr lang="en-US" sz="1400" dirty="0" smtClean="0"/>
              <a:t>by </a:t>
            </a:r>
            <a:r>
              <a:rPr lang="en-US" sz="1400" dirty="0" smtClean="0"/>
              <a:t>placing markers and dragging them </a:t>
            </a:r>
            <a:r>
              <a:rPr lang="en-US" sz="1400" dirty="0" smtClean="0"/>
              <a:t>between the 3 different readings. </a:t>
            </a:r>
            <a:endParaRPr lang="es-CL" sz="1400" dirty="0"/>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333" y="2996952"/>
            <a:ext cx="371475" cy="352425"/>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547" y="3675712"/>
            <a:ext cx="390525" cy="457200"/>
          </a:xfrm>
          <a:prstGeom prst="rect">
            <a:avLst/>
          </a:prstGeom>
        </p:spPr>
      </p:pic>
      <p:sp>
        <p:nvSpPr>
          <p:cNvPr id="11" name="10 Elipse"/>
          <p:cNvSpPr/>
          <p:nvPr/>
        </p:nvSpPr>
        <p:spPr>
          <a:xfrm>
            <a:off x="1331640" y="2831451"/>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2" name="11 CuadroTexto"/>
          <p:cNvSpPr txBox="1"/>
          <p:nvPr/>
        </p:nvSpPr>
        <p:spPr>
          <a:xfrm>
            <a:off x="1271626" y="2780928"/>
            <a:ext cx="276038" cy="307777"/>
          </a:xfrm>
          <a:prstGeom prst="rect">
            <a:avLst/>
          </a:prstGeom>
          <a:noFill/>
        </p:spPr>
        <p:txBody>
          <a:bodyPr wrap="none" rtlCol="0">
            <a:spAutoFit/>
          </a:bodyPr>
          <a:lstStyle/>
          <a:p>
            <a:r>
              <a:rPr lang="es-CL" sz="1400" dirty="0" smtClean="0"/>
              <a:t>1</a:t>
            </a:r>
          </a:p>
        </p:txBody>
      </p:sp>
      <p:sp>
        <p:nvSpPr>
          <p:cNvPr id="13" name="12 Elipse"/>
          <p:cNvSpPr/>
          <p:nvPr/>
        </p:nvSpPr>
        <p:spPr>
          <a:xfrm>
            <a:off x="1332868" y="3479523"/>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4" name="13 CuadroTexto"/>
          <p:cNvSpPr txBox="1"/>
          <p:nvPr/>
        </p:nvSpPr>
        <p:spPr>
          <a:xfrm>
            <a:off x="1302963" y="3429000"/>
            <a:ext cx="276038" cy="307777"/>
          </a:xfrm>
          <a:prstGeom prst="rect">
            <a:avLst/>
          </a:prstGeom>
          <a:noFill/>
        </p:spPr>
        <p:txBody>
          <a:bodyPr wrap="none" rtlCol="0">
            <a:spAutoFit/>
          </a:bodyPr>
          <a:lstStyle/>
          <a:p>
            <a:r>
              <a:rPr lang="es-CL" sz="1400" dirty="0" smtClean="0"/>
              <a:t>2</a:t>
            </a:r>
          </a:p>
        </p:txBody>
      </p:sp>
      <p:sp>
        <p:nvSpPr>
          <p:cNvPr id="15" name="14 Elipse"/>
          <p:cNvSpPr/>
          <p:nvPr/>
        </p:nvSpPr>
        <p:spPr>
          <a:xfrm>
            <a:off x="1362773" y="452275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CuadroTexto"/>
          <p:cNvSpPr txBox="1"/>
          <p:nvPr/>
        </p:nvSpPr>
        <p:spPr>
          <a:xfrm>
            <a:off x="1332868" y="4472235"/>
            <a:ext cx="276038" cy="307777"/>
          </a:xfrm>
          <a:prstGeom prst="rect">
            <a:avLst/>
          </a:prstGeom>
          <a:noFill/>
        </p:spPr>
        <p:txBody>
          <a:bodyPr wrap="none" rtlCol="0">
            <a:spAutoFit/>
          </a:bodyPr>
          <a:lstStyle/>
          <a:p>
            <a:r>
              <a:rPr lang="es-CL" sz="1400" dirty="0" smtClean="0"/>
              <a:t>3</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2348882"/>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2276873"/>
            <a:ext cx="504825" cy="447675"/>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8" y="2483025"/>
            <a:ext cx="5729266" cy="307777"/>
          </a:xfrm>
          <a:prstGeom prst="rect">
            <a:avLst/>
          </a:prstGeom>
          <a:noFill/>
        </p:spPr>
        <p:txBody>
          <a:bodyPr wrap="square" rtlCol="0">
            <a:spAutoFit/>
          </a:bodyPr>
          <a:lstStyle/>
          <a:p>
            <a:r>
              <a:rPr lang="en-US" sz="1400" b="1" dirty="0"/>
              <a:t>How do the results relate to your initial hypothesis? Explain.</a:t>
            </a:r>
            <a:endParaRPr lang="es-CL" sz="1400"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140969"/>
            <a:ext cx="6267450" cy="576064"/>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6" y="3068960"/>
            <a:ext cx="504825" cy="447675"/>
          </a:xfrm>
          <a:prstGeom prst="rect">
            <a:avLst/>
          </a:prstGeom>
        </p:spPr>
      </p:pic>
      <p:sp>
        <p:nvSpPr>
          <p:cNvPr id="14" name="13 CuadroTexto"/>
          <p:cNvSpPr txBox="1"/>
          <p:nvPr/>
        </p:nvSpPr>
        <p:spPr>
          <a:xfrm>
            <a:off x="1835697" y="3275112"/>
            <a:ext cx="5977707" cy="307777"/>
          </a:xfrm>
          <a:prstGeom prst="rect">
            <a:avLst/>
          </a:prstGeom>
          <a:noFill/>
        </p:spPr>
        <p:txBody>
          <a:bodyPr wrap="square" rtlCol="0">
            <a:spAutoFit/>
          </a:bodyPr>
          <a:lstStyle/>
          <a:p>
            <a:r>
              <a:rPr lang="en-US" sz="1400" b="1" dirty="0"/>
              <a:t>What was the relationship between the color and temperature of the flame?</a:t>
            </a:r>
            <a:endParaRPr lang="es-CL"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0" y="3952801"/>
            <a:ext cx="6267450" cy="988367"/>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775" y="3880793"/>
            <a:ext cx="504825" cy="447675"/>
          </a:xfrm>
          <a:prstGeom prst="rect">
            <a:avLst/>
          </a:prstGeom>
        </p:spPr>
      </p:pic>
      <p:sp>
        <p:nvSpPr>
          <p:cNvPr id="17" name="16 CuadroTexto"/>
          <p:cNvSpPr txBox="1"/>
          <p:nvPr/>
        </p:nvSpPr>
        <p:spPr>
          <a:xfrm>
            <a:off x="1835696" y="4086945"/>
            <a:ext cx="5977707" cy="738664"/>
          </a:xfrm>
          <a:prstGeom prst="rect">
            <a:avLst/>
          </a:prstGeom>
          <a:noFill/>
        </p:spPr>
        <p:txBody>
          <a:bodyPr wrap="square" rtlCol="0">
            <a:spAutoFit/>
          </a:bodyPr>
          <a:lstStyle/>
          <a:p>
            <a:r>
              <a:rPr lang="en-US" sz="1400" b="1" dirty="0"/>
              <a:t>Where did you record the minimum and maximum temperature values? What was the average between these magnitudes? Was the average similar to the temperature in the second area (</a:t>
            </a:r>
            <a:r>
              <a:rPr lang="en-US" sz="1400" b="1" dirty="0" smtClean="0"/>
              <a:t>orange/brown)?</a:t>
            </a:r>
            <a:endParaRPr lang="es-CL" sz="1400" dirty="0"/>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864" y="5157193"/>
            <a:ext cx="6267450" cy="792087"/>
          </a:xfrm>
          <a:prstGeom prst="rect">
            <a:avLst/>
          </a:prstGeom>
        </p:spPr>
      </p:pic>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679" y="5085185"/>
            <a:ext cx="504825" cy="447675"/>
          </a:xfrm>
          <a:prstGeom prst="rect">
            <a:avLst/>
          </a:prstGeom>
        </p:spPr>
      </p:pic>
      <p:sp>
        <p:nvSpPr>
          <p:cNvPr id="20" name="19 CuadroTexto"/>
          <p:cNvSpPr txBox="1"/>
          <p:nvPr/>
        </p:nvSpPr>
        <p:spPr>
          <a:xfrm>
            <a:off x="1844601" y="5291337"/>
            <a:ext cx="5729266" cy="523220"/>
          </a:xfrm>
          <a:prstGeom prst="rect">
            <a:avLst/>
          </a:prstGeom>
          <a:noFill/>
        </p:spPr>
        <p:txBody>
          <a:bodyPr wrap="square" rtlCol="0">
            <a:spAutoFit/>
          </a:bodyPr>
          <a:lstStyle/>
          <a:p>
            <a:r>
              <a:rPr lang="en-US" sz="1400" b="1" dirty="0"/>
              <a:t>What was the magnitude of temperature range within the flame height? Did you expect this result?</a:t>
            </a:r>
            <a:endParaRPr lang="es-CL" sz="1400" dirty="0"/>
          </a:p>
        </p:txBody>
      </p:sp>
      <p:sp>
        <p:nvSpPr>
          <p:cNvPr id="2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582" y="2852936"/>
            <a:ext cx="5385722" cy="3588694"/>
          </a:xfrm>
          <a:prstGeom prst="rect">
            <a:avLst/>
          </a:prstGeom>
          <a:ln w="3175">
            <a:solidFill>
              <a:schemeClr val="tx1"/>
            </a:solidFill>
          </a:ln>
        </p:spPr>
      </p:pic>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598385"/>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9" name="8 CuadroTexto"/>
          <p:cNvSpPr txBox="1"/>
          <p:nvPr/>
        </p:nvSpPr>
        <p:spPr>
          <a:xfrm>
            <a:off x="1601687" y="2420888"/>
            <a:ext cx="5729266" cy="1323439"/>
          </a:xfrm>
          <a:prstGeom prst="rect">
            <a:avLst/>
          </a:prstGeom>
          <a:noFill/>
        </p:spPr>
        <p:txBody>
          <a:bodyPr wrap="square" rtlCol="0">
            <a:spAutoFit/>
          </a:bodyPr>
          <a:lstStyle/>
          <a:p>
            <a:r>
              <a:rPr lang="en-US" sz="1400" dirty="0"/>
              <a:t> </a:t>
            </a:r>
            <a:r>
              <a:rPr lang="en-US" sz="1400" b="1" dirty="0" smtClean="0"/>
              <a:t>What </a:t>
            </a:r>
            <a:r>
              <a:rPr lang="en-US" sz="1400" b="1" dirty="0"/>
              <a:t>variables are correlated in this experiment</a:t>
            </a:r>
            <a:r>
              <a:rPr lang="en-US" sz="1400" b="1" dirty="0" smtClean="0"/>
              <a:t>?</a:t>
            </a:r>
          </a:p>
          <a:p>
            <a:endParaRPr lang="en-US" sz="1300" dirty="0"/>
          </a:p>
          <a:p>
            <a:r>
              <a:rPr lang="en-US" sz="1300" dirty="0" smtClean="0"/>
              <a:t>Students </a:t>
            </a:r>
            <a:r>
              <a:rPr lang="en-US" sz="1300" dirty="0"/>
              <a:t>should point out that the temperature increase is related to the spectral scale, namely “warmer colors” show the higher temperatures. Indirectly, the height of the flame could also be correlated with the temperature.</a:t>
            </a:r>
            <a:endParaRPr lang="es-CL" sz="1300" dirty="0"/>
          </a:p>
          <a:p>
            <a:endParaRPr lang="es-CL" sz="1400"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4065188"/>
            <a:ext cx="6267450" cy="1308027"/>
          </a:xfrm>
          <a:prstGeom prst="rect">
            <a:avLst/>
          </a:prstGeom>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3805009"/>
            <a:ext cx="6629400" cy="433388"/>
          </a:xfrm>
          <a:prstGeom prst="rect">
            <a:avLst/>
          </a:prstGeom>
        </p:spPr>
      </p:pic>
      <p:sp>
        <p:nvSpPr>
          <p:cNvPr id="13" name="12 CuadroTexto"/>
          <p:cNvSpPr txBox="1"/>
          <p:nvPr/>
        </p:nvSpPr>
        <p:spPr>
          <a:xfrm>
            <a:off x="1625547" y="3873996"/>
            <a:ext cx="5729266" cy="1523494"/>
          </a:xfrm>
          <a:prstGeom prst="rect">
            <a:avLst/>
          </a:prstGeom>
          <a:noFill/>
        </p:spPr>
        <p:txBody>
          <a:bodyPr wrap="square" rtlCol="0">
            <a:spAutoFit/>
          </a:bodyPr>
          <a:lstStyle/>
          <a:p>
            <a:r>
              <a:rPr lang="en-US" sz="1400" b="1" dirty="0"/>
              <a:t>Why is the basal area of the flame blue? </a:t>
            </a:r>
            <a:endParaRPr lang="es-CL" sz="1400" dirty="0"/>
          </a:p>
          <a:p>
            <a:endParaRPr lang="en-US" sz="1300" dirty="0"/>
          </a:p>
          <a:p>
            <a:r>
              <a:rPr lang="en-US" sz="1300" dirty="0"/>
              <a:t>Students should mainly consider two reasons: This area has the higher oxygen concentration since it is the starting point of the gas that determines the complete combustion. As a result the amount of carbon is not meaningful and therefore the ignition is practically nothing.</a:t>
            </a:r>
            <a:endParaRPr lang="es-CL" sz="1300" dirty="0"/>
          </a:p>
          <a:p>
            <a:endParaRPr lang="es-CL" sz="14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609060"/>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9" name="8 CuadroTexto"/>
          <p:cNvSpPr txBox="1"/>
          <p:nvPr/>
        </p:nvSpPr>
        <p:spPr>
          <a:xfrm>
            <a:off x="1601686" y="2431563"/>
            <a:ext cx="5835755" cy="1107996"/>
          </a:xfrm>
          <a:prstGeom prst="rect">
            <a:avLst/>
          </a:prstGeom>
          <a:noFill/>
        </p:spPr>
        <p:txBody>
          <a:bodyPr wrap="square" rtlCol="0">
            <a:spAutoFit/>
          </a:bodyPr>
          <a:lstStyle/>
          <a:p>
            <a:r>
              <a:rPr lang="en-US" sz="1400" b="1" dirty="0"/>
              <a:t>How are warm colors produced in the upper and middle areas of the flame? </a:t>
            </a:r>
            <a:endParaRPr lang="es-CL" sz="1400" dirty="0"/>
          </a:p>
          <a:p>
            <a:endParaRPr lang="en-US" sz="1300" dirty="0"/>
          </a:p>
          <a:p>
            <a:r>
              <a:rPr lang="en-US" sz="1300" dirty="0"/>
              <a:t>Students should remember from the theoretical background that the carbon particles are heated by the exothermic energy. The carbon then becomes incandescent and emits light near to the infrared spectrum. </a:t>
            </a:r>
            <a:endParaRPr lang="es-CL" sz="1300" dirty="0"/>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The purpose of this activity is to relate temperature and color in a candle flame, create a hypothesis and proceed to test it using the </a:t>
            </a:r>
            <a:r>
              <a:rPr lang="en-US" sz="1600" dirty="0" err="1"/>
              <a:t>Labidsc</a:t>
            </a:r>
            <a:r>
              <a:rPr lang="en-US" sz="1600" dirty="0"/>
              <a:t> thermocouple </a:t>
            </a:r>
            <a:r>
              <a:rPr lang="en-US" sz="1600" dirty="0" smtClean="0"/>
              <a:t>sensor.</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6" name="5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10" name="9 CuadroTexto"/>
          <p:cNvSpPr txBox="1"/>
          <p:nvPr/>
        </p:nvSpPr>
        <p:spPr>
          <a:xfrm>
            <a:off x="1601686" y="2465601"/>
            <a:ext cx="5996982" cy="1369606"/>
          </a:xfrm>
          <a:prstGeom prst="rect">
            <a:avLst/>
          </a:prstGeom>
          <a:noFill/>
        </p:spPr>
        <p:txBody>
          <a:bodyPr wrap="square" rtlCol="0">
            <a:spAutoFit/>
          </a:bodyPr>
          <a:lstStyle/>
          <a:p>
            <a:r>
              <a:rPr lang="en-US" sz="1400" b="1" dirty="0"/>
              <a:t>In what position should the ring of a Bunsen burner be located to heat a beaker with the least amount of soot? Why?</a:t>
            </a:r>
            <a:endParaRPr lang="es-CL" sz="1400" dirty="0"/>
          </a:p>
          <a:p>
            <a:endParaRPr lang="en-US" sz="1300" dirty="0"/>
          </a:p>
          <a:p>
            <a:r>
              <a:rPr lang="en-US" sz="1300" dirty="0"/>
              <a:t>Students should point out that the most important condition is to allow the greatest possible amount of oxygen to enter. In this way a complete combustion reaction is reached which produces a low soot concentration. </a:t>
            </a:r>
            <a:endParaRPr lang="es-CL" sz="1300"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4409260"/>
            <a:ext cx="6267450" cy="1179980"/>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4067919"/>
            <a:ext cx="6543675" cy="657225"/>
          </a:xfrm>
          <a:prstGeom prst="rect">
            <a:avLst/>
          </a:prstGeom>
        </p:spPr>
      </p:pic>
      <p:sp>
        <p:nvSpPr>
          <p:cNvPr id="15" name="14 CuadroTexto"/>
          <p:cNvSpPr txBox="1"/>
          <p:nvPr/>
        </p:nvSpPr>
        <p:spPr>
          <a:xfrm>
            <a:off x="1601686" y="4193793"/>
            <a:ext cx="5996982" cy="1154162"/>
          </a:xfrm>
          <a:prstGeom prst="rect">
            <a:avLst/>
          </a:prstGeom>
          <a:noFill/>
        </p:spPr>
        <p:txBody>
          <a:bodyPr wrap="square" rtlCol="0">
            <a:spAutoFit/>
          </a:bodyPr>
          <a:lstStyle/>
          <a:p>
            <a:r>
              <a:rPr lang="en-US" sz="1400" b="1" dirty="0"/>
              <a:t>If you wanted to know the approximate mean temperature of a steel nail </a:t>
            </a:r>
            <a:r>
              <a:rPr lang="en-US" sz="1400" b="1" dirty="0" smtClean="0"/>
              <a:t>heated </a:t>
            </a:r>
            <a:r>
              <a:rPr lang="en-US" sz="1400" b="1" dirty="0"/>
              <a:t>at its tip, what zone would you measure? </a:t>
            </a:r>
            <a:endParaRPr lang="es-CL" sz="1400" dirty="0"/>
          </a:p>
          <a:p>
            <a:endParaRPr lang="en-US" sz="1300" dirty="0"/>
          </a:p>
          <a:p>
            <a:r>
              <a:rPr lang="en-US" sz="1300" dirty="0"/>
              <a:t>Students should use the knowledge obtained during the class to suggest they could get an approximate value in the middle zone of the nail.</a:t>
            </a:r>
            <a:endParaRPr lang="es-CL" sz="1300" dirty="0"/>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384995"/>
          </a:xfrm>
          <a:prstGeom prst="rect">
            <a:avLst/>
          </a:prstGeom>
          <a:noFill/>
        </p:spPr>
        <p:txBody>
          <a:bodyPr wrap="square" rtlCol="0">
            <a:spAutoFit/>
          </a:bodyPr>
          <a:lstStyle/>
          <a:p>
            <a:r>
              <a:rPr lang="en-US" sz="1400" dirty="0"/>
              <a:t>Different materials change their appearance because of environmental influences. Heat is one of the most common environmental factors and it produces an easily recognizable change of color in matter when temperature is increased. An example of this phenomenon can be found in the metal industry where metals show a bright yellow color just before melting which is called incandescence. It is therefore clear that not only </a:t>
            </a:r>
            <a:r>
              <a:rPr lang="en-US" sz="1400" dirty="0" smtClean="0"/>
              <a:t>can we relate </a:t>
            </a:r>
            <a:r>
              <a:rPr lang="en-US" sz="1400" dirty="0"/>
              <a:t>color to the temperature of matter, but </a:t>
            </a:r>
            <a:r>
              <a:rPr lang="en-US" sz="1400" dirty="0" smtClean="0"/>
              <a:t>also to </a:t>
            </a:r>
            <a:r>
              <a:rPr lang="en-US" sz="1400" dirty="0"/>
              <a:t>its intensity. </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t="779"/>
          <a:stretch/>
        </p:blipFill>
        <p:spPr>
          <a:xfrm>
            <a:off x="3491880" y="3933056"/>
            <a:ext cx="2304256" cy="2321855"/>
          </a:xfrm>
          <a:prstGeom prst="rect">
            <a:avLst/>
          </a:prstGeom>
        </p:spPr>
      </p:pic>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2112783" y="2708920"/>
            <a:ext cx="5524333" cy="523220"/>
          </a:xfrm>
          <a:prstGeom prst="rect">
            <a:avLst/>
          </a:prstGeom>
          <a:noFill/>
        </p:spPr>
        <p:txBody>
          <a:bodyPr wrap="none" rtlCol="0">
            <a:spAutoFit/>
          </a:bodyPr>
          <a:lstStyle/>
          <a:p>
            <a:r>
              <a:rPr lang="en-US" sz="1400" b="1" dirty="0"/>
              <a:t>Why do you think we call some colors warm or cold? Think of examples.</a:t>
            </a:r>
            <a:endParaRPr lang="es-CL" sz="1400" dirty="0"/>
          </a:p>
          <a:p>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2112783" y="3356992"/>
            <a:ext cx="5729265" cy="523220"/>
          </a:xfrm>
          <a:prstGeom prst="rect">
            <a:avLst/>
          </a:prstGeom>
          <a:noFill/>
        </p:spPr>
        <p:txBody>
          <a:bodyPr wrap="square" rtlCol="0">
            <a:spAutoFit/>
          </a:bodyPr>
          <a:lstStyle/>
          <a:p>
            <a:r>
              <a:rPr lang="en-US" sz="1400" b="1" dirty="0"/>
              <a:t>Have you ever seen the different colors of a candle flame? Have you felt the irradiated heat from the flame?</a:t>
            </a:r>
            <a:endParaRPr lang="es-CL" sz="1400" dirty="0"/>
          </a:p>
        </p:txBody>
      </p:sp>
      <p:sp>
        <p:nvSpPr>
          <p:cNvPr id="17" name="16 CuadroTexto"/>
          <p:cNvSpPr txBox="1"/>
          <p:nvPr/>
        </p:nvSpPr>
        <p:spPr>
          <a:xfrm>
            <a:off x="2153416" y="3933056"/>
            <a:ext cx="5688632" cy="1015663"/>
          </a:xfrm>
          <a:prstGeom prst="rect">
            <a:avLst/>
          </a:prstGeom>
          <a:noFill/>
        </p:spPr>
        <p:txBody>
          <a:bodyPr wrap="square" rtlCol="0">
            <a:spAutoFit/>
          </a:bodyPr>
          <a:lstStyle/>
          <a:p>
            <a:r>
              <a:rPr lang="en-US" sz="1200" dirty="0" smtClean="0"/>
              <a:t>According to what we’ve discussed so far, </a:t>
            </a:r>
            <a:r>
              <a:rPr lang="en-US" sz="1200" dirty="0"/>
              <a:t>a simple candle flame can make an interesting scientific study object and </a:t>
            </a:r>
            <a:r>
              <a:rPr lang="en-US" sz="1200" dirty="0" smtClean="0"/>
              <a:t>in this experiment we’ll try </a:t>
            </a:r>
            <a:r>
              <a:rPr lang="en-US" sz="1200" dirty="0"/>
              <a:t>to discover all its complexity</a:t>
            </a:r>
            <a:r>
              <a:rPr lang="en-US" sz="1200" dirty="0" smtClean="0"/>
              <a:t>.</a:t>
            </a:r>
          </a:p>
          <a:p>
            <a:endParaRPr lang="en-US" sz="1200" dirty="0" smtClean="0"/>
          </a:p>
          <a:p>
            <a:r>
              <a:rPr lang="en-US" sz="1200" b="1" dirty="0" smtClean="0"/>
              <a:t>Carry </a:t>
            </a:r>
            <a:r>
              <a:rPr lang="en-US" sz="1200" b="1" dirty="0"/>
              <a:t>out the experiment activity with your class so that at the end you’ll be able to answer the following question: </a:t>
            </a:r>
            <a:r>
              <a:rPr lang="en-US" sz="1200" dirty="0" smtClean="0"/>
              <a:t> </a:t>
            </a:r>
            <a:endParaRPr lang="es-CL" sz="1200" dirty="0"/>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2112782" y="5229200"/>
            <a:ext cx="5729266" cy="307777"/>
          </a:xfrm>
          <a:prstGeom prst="rect">
            <a:avLst/>
          </a:prstGeom>
          <a:noFill/>
        </p:spPr>
        <p:txBody>
          <a:bodyPr wrap="square" rtlCol="0">
            <a:spAutoFit/>
          </a:bodyPr>
          <a:lstStyle/>
          <a:p>
            <a:r>
              <a:rPr lang="en-US" sz="1400" b="1" dirty="0"/>
              <a:t>Are the colors of a flame related to the temperature gradient along it? </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25" name="24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079380" cy="1815882"/>
          </a:xfrm>
          <a:prstGeom prst="rect">
            <a:avLst/>
          </a:prstGeom>
          <a:noFill/>
        </p:spPr>
        <p:txBody>
          <a:bodyPr wrap="square" rtlCol="0">
            <a:spAutoFit/>
          </a:bodyPr>
          <a:lstStyle/>
          <a:p>
            <a:r>
              <a:rPr lang="en-US" sz="1400" dirty="0"/>
              <a:t>A candle flame is produced by the combustion of wax, a hydrocarbon. Once the candle has been lit, the heat melts the wax which rises through the wick by capillarity and is vaporized.   </a:t>
            </a:r>
            <a:endParaRPr lang="en-US" sz="1400" dirty="0" smtClean="0"/>
          </a:p>
          <a:p>
            <a:endParaRPr lang="es-CL" sz="1400" dirty="0"/>
          </a:p>
          <a:p>
            <a:r>
              <a:rPr lang="en-US" sz="1400" dirty="0"/>
              <a:t>The color gradient reveals the temperature increase from the base to the top of the flame, similar to the ignition of a metal. In this case, elemental carbon particles </a:t>
            </a:r>
            <a:r>
              <a:rPr lang="en-US" sz="1400" dirty="0" smtClean="0"/>
              <a:t>called soot </a:t>
            </a:r>
            <a:r>
              <a:rPr lang="en-US" sz="1400" dirty="0"/>
              <a:t>are released from the incomplete combustion of the wax and are heated by the exothermic energy of this reaction </a:t>
            </a:r>
            <a:r>
              <a:rPr lang="en-US" sz="1400" dirty="0" smtClean="0"/>
              <a:t>– thus emitting </a:t>
            </a:r>
            <a:r>
              <a:rPr lang="en-US" sz="1400" dirty="0"/>
              <a:t>light</a:t>
            </a:r>
            <a:r>
              <a:rPr lang="en-US" sz="1400" dirty="0" smtClean="0"/>
              <a:t>.</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7" name="16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2" name="1 Rectángulo"/>
          <p:cNvSpPr/>
          <p:nvPr/>
        </p:nvSpPr>
        <p:spPr>
          <a:xfrm>
            <a:off x="3087266" y="2420888"/>
            <a:ext cx="5013126" cy="3539430"/>
          </a:xfrm>
          <a:prstGeom prst="rect">
            <a:avLst/>
          </a:prstGeom>
        </p:spPr>
        <p:txBody>
          <a:bodyPr wrap="square">
            <a:spAutoFit/>
          </a:bodyPr>
          <a:lstStyle/>
          <a:p>
            <a:r>
              <a:rPr lang="en-US" sz="1400" dirty="0"/>
              <a:t>The flame of a candle has a structure comprised of three areas, showing colors near to the infrared spectrum the higher the temperature is:</a:t>
            </a:r>
          </a:p>
          <a:p>
            <a:endParaRPr lang="es-CL" sz="1400" dirty="0"/>
          </a:p>
          <a:p>
            <a:pPr lvl="0"/>
            <a:r>
              <a:rPr lang="en-US" sz="1400" b="1" dirty="0"/>
              <a:t>Blue area: </a:t>
            </a:r>
            <a:r>
              <a:rPr lang="en-US" sz="1400" dirty="0"/>
              <a:t>Basal </a:t>
            </a:r>
            <a:r>
              <a:rPr lang="en-US" sz="1400" dirty="0" smtClean="0"/>
              <a:t>region </a:t>
            </a:r>
            <a:r>
              <a:rPr lang="en-US" sz="1400" dirty="0"/>
              <a:t>of the flame where </a:t>
            </a:r>
            <a:r>
              <a:rPr lang="en-US" sz="1400" dirty="0" smtClean="0"/>
              <a:t>combustion </a:t>
            </a:r>
            <a:r>
              <a:rPr lang="en-US" sz="1400" dirty="0"/>
              <a:t>is </a:t>
            </a:r>
            <a:r>
              <a:rPr lang="en-US" sz="1400" dirty="0" smtClean="0"/>
              <a:t>complete </a:t>
            </a:r>
            <a:r>
              <a:rPr lang="en-US" sz="1400" dirty="0"/>
              <a:t>due to the richness of oxygen. </a:t>
            </a:r>
            <a:r>
              <a:rPr lang="en-US" sz="1400" dirty="0" smtClean="0"/>
              <a:t>Carbon </a:t>
            </a:r>
            <a:r>
              <a:rPr lang="en-US" sz="1400" dirty="0"/>
              <a:t>particles are not present here. </a:t>
            </a:r>
          </a:p>
          <a:p>
            <a:pPr lvl="0"/>
            <a:endParaRPr lang="es-CL" sz="1400" b="1" dirty="0"/>
          </a:p>
          <a:p>
            <a:pPr lvl="0"/>
            <a:r>
              <a:rPr lang="en-US" sz="1400" b="1" dirty="0" smtClean="0"/>
              <a:t>Orange/brown area</a:t>
            </a:r>
            <a:r>
              <a:rPr lang="en-US" sz="1400" b="1" dirty="0"/>
              <a:t>: </a:t>
            </a:r>
            <a:r>
              <a:rPr lang="en-US" sz="1400" dirty="0"/>
              <a:t>The majority of oxygen is consumed in the blue area, therefore the combustion </a:t>
            </a:r>
            <a:r>
              <a:rPr lang="en-US" sz="1400" dirty="0" smtClean="0"/>
              <a:t>here is </a:t>
            </a:r>
            <a:r>
              <a:rPr lang="en-US" sz="1400" dirty="0"/>
              <a:t>incomplete. Because of that, we can find a great concentration of carbon which is heated to temperatures ranging from 800 to 900 °C.  </a:t>
            </a:r>
          </a:p>
          <a:p>
            <a:pPr lvl="0"/>
            <a:endParaRPr lang="es-CL" sz="1400" b="1" dirty="0"/>
          </a:p>
          <a:p>
            <a:pPr lvl="0"/>
            <a:r>
              <a:rPr lang="en-US" sz="1400" b="1" dirty="0"/>
              <a:t>Yellow area: </a:t>
            </a:r>
            <a:r>
              <a:rPr lang="en-US" sz="1400" dirty="0"/>
              <a:t>The chemical conditions here are similar to the previous area; however the carbon particles have now reached higher temperatures.   </a:t>
            </a:r>
            <a:endParaRPr lang="es-CL" sz="14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492895"/>
            <a:ext cx="2224741" cy="2711567"/>
          </a:xfrm>
          <a:prstGeom prst="rect">
            <a:avLst/>
          </a:prstGeom>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99178"/>
            <a:ext cx="6267450" cy="865926"/>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738664"/>
          </a:xfrm>
          <a:prstGeom prst="rect">
            <a:avLst/>
          </a:prstGeom>
          <a:noFill/>
        </p:spPr>
        <p:txBody>
          <a:bodyPr wrap="square" rtlCol="0">
            <a:spAutoFit/>
          </a:bodyPr>
          <a:lstStyle/>
          <a:p>
            <a:r>
              <a:rPr lang="en-US" sz="1400" b="1" dirty="0"/>
              <a:t>If you measure the temperature of different areas of a candle flame, how do you expect the results to change when you measure from the lowest to the highest zone? Why?</a:t>
            </a:r>
            <a:endParaRPr lang="es-CL" sz="14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830997"/>
          </a:xfrm>
          <a:prstGeom prst="rect">
            <a:avLst/>
          </a:prstGeom>
          <a:noFill/>
        </p:spPr>
        <p:txBody>
          <a:bodyPr wrap="square" rtlCol="0">
            <a:spAutoFit/>
          </a:bodyPr>
          <a:lstStyle/>
          <a:p>
            <a:r>
              <a:rPr lang="en-US" sz="1600" dirty="0"/>
              <a:t>Students will study the relationship between the chromatic structure of a candle flame and the temperature of each </a:t>
            </a:r>
            <a:r>
              <a:rPr lang="en-US" sz="1600" dirty="0" smtClean="0"/>
              <a:t>area, </a:t>
            </a:r>
            <a:r>
              <a:rPr lang="en-US" sz="1600" dirty="0"/>
              <a:t>calculating the magnitude differences quantitatively. They will use tools for graph analysis to find out the results. </a:t>
            </a:r>
            <a:endParaRPr lang="es-CL" sz="16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156" y="2624751"/>
            <a:ext cx="2478736" cy="1980750"/>
          </a:xfrm>
          <a:prstGeom prst="rect">
            <a:avLst/>
          </a:prstGeom>
        </p:spPr>
      </p:pic>
      <p:sp>
        <p:nvSpPr>
          <p:cNvPr id="7" name="6 CuadroTexto"/>
          <p:cNvSpPr txBox="1"/>
          <p:nvPr/>
        </p:nvSpPr>
        <p:spPr>
          <a:xfrm>
            <a:off x="827584" y="2399977"/>
            <a:ext cx="1656184" cy="1477328"/>
          </a:xfrm>
          <a:prstGeom prst="rect">
            <a:avLst/>
          </a:prstGeom>
          <a:noFill/>
        </p:spPr>
        <p:txBody>
          <a:bodyPr wrap="square" rtlCol="0">
            <a:spAutoFit/>
          </a:bodyPr>
          <a:lstStyle/>
          <a:p>
            <a:pPr lvl="0"/>
            <a:r>
              <a:rPr lang="en-US" dirty="0" err="1" smtClean="0"/>
              <a:t>Labdisc</a:t>
            </a:r>
            <a:endParaRPr lang="es-CL" dirty="0"/>
          </a:p>
          <a:p>
            <a:pPr lvl="0"/>
            <a:r>
              <a:rPr lang="en-US" dirty="0"/>
              <a:t>Thermocouple</a:t>
            </a:r>
            <a:endParaRPr lang="es-CL" dirty="0"/>
          </a:p>
          <a:p>
            <a:pPr lvl="0"/>
            <a:r>
              <a:rPr lang="en-US" dirty="0" smtClean="0"/>
              <a:t>Candle</a:t>
            </a:r>
            <a:endParaRPr lang="es-CL" dirty="0"/>
          </a:p>
          <a:p>
            <a:pPr lvl="0"/>
            <a:r>
              <a:rPr lang="en-US" dirty="0"/>
              <a:t>Matches</a:t>
            </a:r>
            <a:endParaRPr lang="es-CL" dirty="0"/>
          </a:p>
          <a:p>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7" name="16 Elipse"/>
          <p:cNvSpPr/>
          <p:nvPr/>
        </p:nvSpPr>
        <p:spPr>
          <a:xfrm>
            <a:off x="614968" y="331378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30" name="29 Elipse"/>
          <p:cNvSpPr/>
          <p:nvPr/>
        </p:nvSpPr>
        <p:spPr>
          <a:xfrm>
            <a:off x="6219418" y="254245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1" name="30 CuadroTexto"/>
          <p:cNvSpPr txBox="1"/>
          <p:nvPr/>
        </p:nvSpPr>
        <p:spPr>
          <a:xfrm>
            <a:off x="6189513" y="2491931"/>
            <a:ext cx="276038" cy="307777"/>
          </a:xfrm>
          <a:prstGeom prst="rect">
            <a:avLst/>
          </a:prstGeom>
          <a:noFill/>
        </p:spPr>
        <p:txBody>
          <a:bodyPr wrap="none" rtlCol="0">
            <a:spAutoFit/>
          </a:bodyPr>
          <a:lstStyle/>
          <a:p>
            <a:r>
              <a:rPr lang="es-CL" sz="1400" dirty="0" smtClean="0"/>
              <a:t>1</a:t>
            </a:r>
          </a:p>
        </p:txBody>
      </p:sp>
      <p:sp>
        <p:nvSpPr>
          <p:cNvPr id="32" name="31 Elipse"/>
          <p:cNvSpPr/>
          <p:nvPr/>
        </p:nvSpPr>
        <p:spPr>
          <a:xfrm>
            <a:off x="3174774" y="2339057"/>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3" name="32 CuadroTexto"/>
          <p:cNvSpPr txBox="1"/>
          <p:nvPr/>
        </p:nvSpPr>
        <p:spPr>
          <a:xfrm>
            <a:off x="3144869" y="2288534"/>
            <a:ext cx="276038" cy="307777"/>
          </a:xfrm>
          <a:prstGeom prst="rect">
            <a:avLst/>
          </a:prstGeom>
          <a:noFill/>
        </p:spPr>
        <p:txBody>
          <a:bodyPr wrap="none" rtlCol="0">
            <a:spAutoFit/>
          </a:bodyPr>
          <a:lstStyle/>
          <a:p>
            <a:r>
              <a:rPr lang="es-CL" sz="1400" dirty="0" smtClean="0"/>
              <a:t>3</a:t>
            </a:r>
          </a:p>
        </p:txBody>
      </p:sp>
      <p:sp>
        <p:nvSpPr>
          <p:cNvPr id="34" name="33 Elipse"/>
          <p:cNvSpPr/>
          <p:nvPr/>
        </p:nvSpPr>
        <p:spPr>
          <a:xfrm>
            <a:off x="4685907" y="3194045"/>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5" name="34 CuadroTexto"/>
          <p:cNvSpPr txBox="1"/>
          <p:nvPr/>
        </p:nvSpPr>
        <p:spPr>
          <a:xfrm>
            <a:off x="4656002" y="3143522"/>
            <a:ext cx="276038" cy="307777"/>
          </a:xfrm>
          <a:prstGeom prst="rect">
            <a:avLst/>
          </a:prstGeom>
          <a:noFill/>
        </p:spPr>
        <p:txBody>
          <a:bodyPr wrap="none" rtlCol="0">
            <a:spAutoFit/>
          </a:bodyPr>
          <a:lstStyle/>
          <a:p>
            <a:r>
              <a:rPr lang="es-CL" sz="1400" dirty="0" smtClean="0"/>
              <a:t>2</a:t>
            </a:r>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41" y="3615126"/>
            <a:ext cx="1865819" cy="943885"/>
          </a:xfrm>
          <a:prstGeom prst="rect">
            <a:avLst/>
          </a:prstGeom>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8862" y="2699628"/>
            <a:ext cx="1068052" cy="2724795"/>
          </a:xfrm>
          <a:prstGeom prst="rect">
            <a:avLst/>
          </a:prstGeom>
        </p:spPr>
      </p:pic>
      <p:sp>
        <p:nvSpPr>
          <p:cNvPr id="3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The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C</a:t>
            </a:r>
            <a:r>
              <a:rPr lang="es-ES_tradnl" sz="3000" b="1" baseline="30000" dirty="0" err="1" smtClean="0">
                <a:solidFill>
                  <a:schemeClr val="bg1"/>
                </a:solidFill>
                <a:latin typeface="+mj-lt"/>
                <a:cs typeface="Calibri" pitchFamily="34" charset="0"/>
              </a:rPr>
              <a:t>andle</a:t>
            </a:r>
            <a:r>
              <a:rPr lang="es-ES_tradnl" sz="3000" b="1" baseline="30000" dirty="0" smtClean="0">
                <a:solidFill>
                  <a:schemeClr val="bg1"/>
                </a:solidFill>
                <a:latin typeface="+mj-lt"/>
                <a:cs typeface="Calibri" pitchFamily="34" charset="0"/>
              </a:rPr>
              <a:t> </a:t>
            </a:r>
            <a:r>
              <a:rPr lang="es-ES_tradnl" sz="3000" b="1" baseline="30000" dirty="0" err="1">
                <a:solidFill>
                  <a:schemeClr val="bg1"/>
                </a:solidFill>
                <a:latin typeface="+mj-lt"/>
                <a:cs typeface="Calibri" pitchFamily="34" charset="0"/>
              </a:rPr>
              <a:t>F</a:t>
            </a:r>
            <a:r>
              <a:rPr lang="es-ES_tradnl" sz="3000" b="1" baseline="30000" dirty="0" err="1" smtClean="0">
                <a:solidFill>
                  <a:schemeClr val="bg1"/>
                </a:solidFill>
                <a:latin typeface="+mj-lt"/>
                <a:cs typeface="Calibri" pitchFamily="34" charset="0"/>
              </a:rPr>
              <a:t>lame</a:t>
            </a:r>
            <a:endParaRPr lang="es-ES_tradnl" sz="3000" b="1" baseline="30000" dirty="0">
              <a:solidFill>
                <a:schemeClr val="bg1"/>
              </a:solidFill>
              <a:latin typeface="+mj-lt"/>
              <a:cs typeface="Calibri" pitchFamily="34" charset="0"/>
            </a:endParaRPr>
          </a:p>
        </p:txBody>
      </p:sp>
      <p:sp>
        <p:nvSpPr>
          <p:cNvPr id="38" name="37 CuadroTexto"/>
          <p:cNvSpPr txBox="1"/>
          <p:nvPr/>
        </p:nvSpPr>
        <p:spPr>
          <a:xfrm>
            <a:off x="5652120" y="1374333"/>
            <a:ext cx="3333970" cy="430887"/>
          </a:xfrm>
          <a:prstGeom prst="rect">
            <a:avLst/>
          </a:prstGeom>
          <a:noFill/>
        </p:spPr>
        <p:txBody>
          <a:bodyPr wrap="square" rtlCol="0" anchor="b">
            <a:spAutoFit/>
          </a:bodyPr>
          <a:lstStyle/>
          <a:p>
            <a:r>
              <a:rPr lang="en-US" sz="1050" dirty="0" smtClean="0">
                <a:solidFill>
                  <a:schemeClr val="bg1">
                    <a:lumMod val="50000"/>
                  </a:schemeClr>
                </a:solidFill>
              </a:rPr>
              <a:t>Measuring </a:t>
            </a:r>
            <a:r>
              <a:rPr lang="en-US" sz="1050" dirty="0">
                <a:solidFill>
                  <a:schemeClr val="bg1">
                    <a:lumMod val="50000"/>
                  </a:schemeClr>
                </a:solidFill>
              </a:rPr>
              <a:t>the temperature of a flame according </a:t>
            </a:r>
            <a:endParaRPr lang="en-US" sz="1050" dirty="0" smtClean="0">
              <a:solidFill>
                <a:schemeClr val="bg1">
                  <a:lumMod val="50000"/>
                </a:schemeClr>
              </a:solidFill>
            </a:endParaRPr>
          </a:p>
          <a:p>
            <a:r>
              <a:rPr lang="en-US" sz="1050" dirty="0" smtClean="0">
                <a:solidFill>
                  <a:schemeClr val="bg1">
                    <a:lumMod val="50000"/>
                  </a:schemeClr>
                </a:solidFill>
              </a:rPr>
              <a:t>to </a:t>
            </a:r>
            <a:r>
              <a:rPr lang="en-US" sz="1050" dirty="0">
                <a:solidFill>
                  <a:schemeClr val="bg1">
                    <a:lumMod val="50000"/>
                  </a:schemeClr>
                </a:solidFill>
              </a:rPr>
              <a:t>the “three zones model</a:t>
            </a:r>
            <a:r>
              <a:rPr lang="en-US" sz="1050" dirty="0" smtClean="0">
                <a:solidFill>
                  <a:schemeClr val="bg1">
                    <a:lumMod val="50000"/>
                  </a:schemeClr>
                </a:solidFill>
              </a:rPr>
              <a:t>”</a:t>
            </a:r>
            <a:endParaRPr lang="es-CL" sz="1050" dirty="0">
              <a:solidFill>
                <a:schemeClr val="bg1">
                  <a:lumMod val="50000"/>
                </a:schemeClr>
              </a:solidFill>
            </a:endParaRPr>
          </a:p>
        </p:txBody>
      </p:sp>
      <p:sp>
        <p:nvSpPr>
          <p:cNvPr id="22" name="21 CuadroTexto"/>
          <p:cNvSpPr txBox="1"/>
          <p:nvPr/>
        </p:nvSpPr>
        <p:spPr>
          <a:xfrm>
            <a:off x="467544" y="3284984"/>
            <a:ext cx="420054" cy="307777"/>
          </a:xfrm>
          <a:prstGeom prst="rect">
            <a:avLst/>
          </a:prstGeom>
          <a:noFill/>
        </p:spPr>
        <p:txBody>
          <a:bodyPr wrap="square" rtlCol="0">
            <a:spAutoFit/>
          </a:bodyPr>
          <a:lstStyle/>
          <a:p>
            <a:r>
              <a:rPr lang="es-CL" sz="1400" dirty="0" smtClean="0"/>
              <a:t>   4</a:t>
            </a: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1469</Words>
  <Application>Microsoft Office PowerPoint</Application>
  <PresentationFormat>On-screen Show (4:3)</PresentationFormat>
  <Paragraphs>181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Dov Bruker</cp:lastModifiedBy>
  <cp:revision>62</cp:revision>
  <dcterms:created xsi:type="dcterms:W3CDTF">2012-09-11T15:34:37Z</dcterms:created>
  <dcterms:modified xsi:type="dcterms:W3CDTF">2016-11-03T19:05:26Z</dcterms:modified>
</cp:coreProperties>
</file>