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9" r:id="rId4"/>
    <p:sldId id="262" r:id="rId5"/>
    <p:sldId id="263" r:id="rId6"/>
    <p:sldId id="266" r:id="rId7"/>
    <p:sldId id="268" r:id="rId8"/>
    <p:sldId id="269" r:id="rId9"/>
    <p:sldId id="267" r:id="rId10"/>
    <p:sldId id="264" r:id="rId11"/>
    <p:sldId id="258" r:id="rId12"/>
    <p:sldId id="265" r:id="rId1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Outfit" panose="020B0604020202020204" charset="0"/>
      <p:regular r:id="rId19"/>
      <p:bold r:id="rId20"/>
    </p:embeddedFont>
    <p:embeddedFont>
      <p:font typeface="Outfit Light" panose="020B0604020202020204" charset="0"/>
      <p:regular r:id="rId21"/>
      <p:bold r:id="rId22"/>
    </p:embeddedFont>
    <p:embeddedFont>
      <p:font typeface="Outfit Medium" panose="020B0604020202020204" charset="0"/>
      <p:regular r:id="rId23"/>
      <p:bold r:id="rId24"/>
    </p:embeddedFont>
    <p:embeddedFont>
      <p:font typeface="Outfit SemiBold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3"/>
    <a:srgbClr val="E7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3"/>
    <p:restoredTop sz="94648"/>
  </p:normalViewPr>
  <p:slideViewPr>
    <p:cSldViewPr snapToGrid="0">
      <p:cViewPr varScale="1">
        <p:scale>
          <a:sx n="142" d="100"/>
          <a:sy n="142" d="100"/>
        </p:scale>
        <p:origin x="82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841ad83c2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2841ad83c2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4839d4e9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84839d4e9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41ad83c2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841ad83c2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4839d4e9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84839d4e9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41ad83c2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41ad83c2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41ad83c2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41ad83c2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4839d4e9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4839d4e9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41ad83c2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41ad83c2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41ad83c2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41ad83c2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41ad83c2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41ad83c2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41ad83c2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41ad83c2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206900" y="165525"/>
            <a:ext cx="8730300" cy="4812300"/>
          </a:xfrm>
          <a:prstGeom prst="roundRect">
            <a:avLst>
              <a:gd name="adj" fmla="val 5358"/>
            </a:avLst>
          </a:prstGeom>
          <a:solidFill>
            <a:srgbClr val="FF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999" y="4557975"/>
            <a:ext cx="940351" cy="26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>
            <a:off x="206900" y="165525"/>
            <a:ext cx="8730300" cy="4812300"/>
          </a:xfrm>
          <a:prstGeom prst="roundRect">
            <a:avLst>
              <a:gd name="adj" fmla="val 5358"/>
            </a:avLst>
          </a:prstGeom>
          <a:solidFill>
            <a:srgbClr val="569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/>
          <p:nvPr/>
        </p:nvSpPr>
        <p:spPr>
          <a:xfrm>
            <a:off x="206900" y="165525"/>
            <a:ext cx="8730300" cy="4812300"/>
          </a:xfrm>
          <a:prstGeom prst="roundRect">
            <a:avLst>
              <a:gd name="adj" fmla="val 5358"/>
            </a:avLst>
          </a:prstGeom>
          <a:solidFill>
            <a:srgbClr val="FF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0" y="1878300"/>
            <a:ext cx="5450400" cy="3265200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4"/>
          <p:cNvSpPr/>
          <p:nvPr/>
        </p:nvSpPr>
        <p:spPr>
          <a:xfrm>
            <a:off x="5047925" y="0"/>
            <a:ext cx="4108800" cy="5160000"/>
          </a:xfrm>
          <a:prstGeom prst="rect">
            <a:avLst/>
          </a:prstGeom>
          <a:solidFill>
            <a:srgbClr val="569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4"/>
          <p:cNvSpPr/>
          <p:nvPr/>
        </p:nvSpPr>
        <p:spPr>
          <a:xfrm>
            <a:off x="3406800" y="-725"/>
            <a:ext cx="5749800" cy="1878300"/>
          </a:xfrm>
          <a:prstGeom prst="rect">
            <a:avLst/>
          </a:prstGeom>
          <a:solidFill>
            <a:srgbClr val="565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0" y="0"/>
            <a:ext cx="3406800" cy="1878300"/>
          </a:xfrm>
          <a:prstGeom prst="rect">
            <a:avLst/>
          </a:prstGeom>
          <a:solidFill>
            <a:srgbClr val="D679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 txBox="1"/>
          <p:nvPr/>
        </p:nvSpPr>
        <p:spPr>
          <a:xfrm>
            <a:off x="3797350" y="933725"/>
            <a:ext cx="4744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One stop shop for k-6 STEAM</a:t>
            </a:r>
            <a:endParaRPr sz="25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3797350" y="297975"/>
            <a:ext cx="4151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Xploris</a:t>
            </a:r>
            <a:endParaRPr sz="3500">
              <a:solidFill>
                <a:schemeClr val="lt1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36" y="615850"/>
            <a:ext cx="2047178" cy="5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06906"/>
            <a:ext cx="5047925" cy="285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37268E-3F5B-E5AD-FDB3-FBF466B62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444" y="1868120"/>
            <a:ext cx="5550512" cy="32753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/>
        </p:nvSpPr>
        <p:spPr>
          <a:xfrm>
            <a:off x="536950" y="173775"/>
            <a:ext cx="7615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Pedagogic coverage</a:t>
            </a:r>
            <a:endParaRPr sz="330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536950" y="730250"/>
            <a:ext cx="735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Full integration of all STEAM subjects</a:t>
            </a:r>
            <a:endParaRPr sz="150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1097775" y="1219902"/>
            <a:ext cx="3000000" cy="63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Science &amp; Math</a:t>
            </a:r>
            <a:endParaRPr sz="1900" dirty="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376725" y="1591222"/>
            <a:ext cx="3560700" cy="110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Data visualization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gauges, pictographs, bar graphs, tables, line graphs.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rPr>
              <a:t>Data analysis: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 markers, annotations, linear regressions, Export to EXCEL.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325" y="2899015"/>
            <a:ext cx="463500" cy="4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1097775" y="2836296"/>
            <a:ext cx="3000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Art</a:t>
            </a:r>
            <a:endParaRPr sz="190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376725" y="3262618"/>
            <a:ext cx="3925854" cy="137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Introduction to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 colors, drawing, pixel art and character creation. 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Covering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 frame by frame animation, shapes and geometry, sensors and code controlled animation. 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00" y="2972274"/>
            <a:ext cx="431100" cy="40374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5257600" y="1217710"/>
            <a:ext cx="3000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Coding</a:t>
            </a:r>
            <a:endParaRPr sz="190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4527075" y="1594698"/>
            <a:ext cx="4300800" cy="94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SemiBold" panose="020B0604020202020204" charset="0"/>
                <a:ea typeface="Outfit Medium"/>
                <a:cs typeface="Outfit Medium"/>
                <a:sym typeface="Outfit Medium"/>
              </a:rPr>
              <a:t>Platforms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</a:t>
            </a:r>
            <a:r>
              <a:rPr lang="en" sz="1200" dirty="0" err="1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Blockly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, and Python editor.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Covering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data types, variables, logical operators, If/else conditions, loops, Input and output operations.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8475" y="1265905"/>
            <a:ext cx="492350" cy="47421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/>
        </p:nvSpPr>
        <p:spPr>
          <a:xfrm>
            <a:off x="5257600" y="2827437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Control</a:t>
            </a:r>
            <a:endParaRPr sz="1900" dirty="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4527075" y="3268480"/>
            <a:ext cx="4300800" cy="94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rPr>
              <a:t>Method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sensors based output levels.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rPr>
              <a:t>Controlling</a:t>
            </a: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: animation speed, servo speed, servo angle, contact open/close, 5V output on/off.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500" y="1250099"/>
            <a:ext cx="463500" cy="474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896250" y="2131750"/>
            <a:ext cx="73515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Xploris offers students an integrated end-to-end STEAM experience, from creating a pixel art flower animation to apply coding that opens the flower’s leaves when sunlight is projected on a light sensor” </a:t>
            </a:r>
            <a:endParaRPr sz="22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224" y="1062875"/>
            <a:ext cx="887550" cy="71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/>
          <p:nvPr/>
        </p:nvSpPr>
        <p:spPr>
          <a:xfrm>
            <a:off x="0" y="1878300"/>
            <a:ext cx="5450400" cy="3265200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3"/>
          <p:cNvSpPr/>
          <p:nvPr/>
        </p:nvSpPr>
        <p:spPr>
          <a:xfrm>
            <a:off x="7486725" y="0"/>
            <a:ext cx="1670100" cy="5160000"/>
          </a:xfrm>
          <a:prstGeom prst="rect">
            <a:avLst/>
          </a:prstGeom>
          <a:solidFill>
            <a:srgbClr val="569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3"/>
          <p:cNvSpPr/>
          <p:nvPr/>
        </p:nvSpPr>
        <p:spPr>
          <a:xfrm>
            <a:off x="7486500" y="-725"/>
            <a:ext cx="1670100" cy="1125900"/>
          </a:xfrm>
          <a:prstGeom prst="rect">
            <a:avLst/>
          </a:prstGeom>
          <a:solidFill>
            <a:srgbClr val="565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3"/>
          <p:cNvSpPr/>
          <p:nvPr/>
        </p:nvSpPr>
        <p:spPr>
          <a:xfrm>
            <a:off x="0" y="0"/>
            <a:ext cx="7486500" cy="5160000"/>
          </a:xfrm>
          <a:prstGeom prst="rect">
            <a:avLst/>
          </a:prstGeom>
          <a:solidFill>
            <a:srgbClr val="D679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2082475" y="2378213"/>
            <a:ext cx="4151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Thank you!</a:t>
            </a:r>
            <a:endParaRPr sz="4800">
              <a:solidFill>
                <a:schemeClr val="lt1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875" y="1841888"/>
            <a:ext cx="1354899" cy="3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/>
          <p:nvPr/>
        </p:nvSpPr>
        <p:spPr>
          <a:xfrm>
            <a:off x="0" y="4393838"/>
            <a:ext cx="775500" cy="766200"/>
          </a:xfrm>
          <a:prstGeom prst="rect">
            <a:avLst/>
          </a:prstGeom>
          <a:solidFill>
            <a:srgbClr val="E7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0" y="3684225"/>
            <a:ext cx="775500" cy="709500"/>
          </a:xfrm>
          <a:prstGeom prst="rect">
            <a:avLst/>
          </a:prstGeom>
          <a:solidFill>
            <a:srgbClr val="006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3"/>
          <p:cNvSpPr/>
          <p:nvPr/>
        </p:nvSpPr>
        <p:spPr>
          <a:xfrm>
            <a:off x="6347025" y="0"/>
            <a:ext cx="1139700" cy="1125900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356" y="1630952"/>
            <a:ext cx="1853701" cy="299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3206" y="1630958"/>
            <a:ext cx="1853750" cy="299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106" y="1630952"/>
            <a:ext cx="1880726" cy="303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3130" y="1630977"/>
            <a:ext cx="1880726" cy="303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Unique STEAM solution</a:t>
            </a:r>
            <a:endParaRPr sz="340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612450" y="958850"/>
            <a:ext cx="735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D679B3"/>
                </a:solidFill>
                <a:latin typeface="Outfit Medium"/>
                <a:ea typeface="Outfit Medium"/>
                <a:cs typeface="Outfit Medium"/>
                <a:sym typeface="Outfit Medium"/>
              </a:rPr>
              <a:t>Xplrois does it all: </a:t>
            </a:r>
            <a:r>
              <a:rPr lang="en" sz="150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An orchestra of STEAM learning in a compact, hand-held disc</a:t>
            </a:r>
            <a:endParaRPr sz="150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843242" y="4045388"/>
            <a:ext cx="1660500" cy="58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By creating pixel-art images/animations.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799672" y="4028693"/>
            <a:ext cx="1646400" cy="58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Through Blockly and Python languages.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586155" y="4045388"/>
            <a:ext cx="1722733" cy="58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Experimentation with Xploris 5 built in sensors.</a:t>
            </a:r>
            <a:endParaRPr lang="en-US" sz="1000" dirty="0">
              <a:solidFill>
                <a:schemeClr val="lt1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12648" y="4049562"/>
            <a:ext cx="1723500" cy="58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By producing various control outputs.</a:t>
            </a:r>
            <a:endParaRPr lang="en-US" sz="1000" dirty="0">
              <a:solidFill>
                <a:schemeClr val="l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3A7F9-9E89-6A50-5C53-E861EAFFAB45}"/>
              </a:ext>
            </a:extLst>
          </p:cNvPr>
          <p:cNvSpPr txBox="1"/>
          <p:nvPr/>
        </p:nvSpPr>
        <p:spPr>
          <a:xfrm>
            <a:off x="683948" y="3993481"/>
            <a:ext cx="1338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Engineering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913CF-CD48-893D-0DF5-013EAB27C4CE}"/>
              </a:ext>
            </a:extLst>
          </p:cNvPr>
          <p:cNvSpPr txBox="1"/>
          <p:nvPr/>
        </p:nvSpPr>
        <p:spPr>
          <a:xfrm>
            <a:off x="2740355" y="3996736"/>
            <a:ext cx="1412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Science &amp; Math </a:t>
            </a:r>
            <a:endParaRPr lang="en-IL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83F9B-010E-CB6D-7D8A-2DF004104507}"/>
              </a:ext>
            </a:extLst>
          </p:cNvPr>
          <p:cNvSpPr txBox="1"/>
          <p:nvPr/>
        </p:nvSpPr>
        <p:spPr>
          <a:xfrm>
            <a:off x="5190165" y="3989700"/>
            <a:ext cx="8654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Coding</a:t>
            </a:r>
            <a:endParaRPr lang="en-IL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92E54-D890-8B03-D7F4-412D834E59B4}"/>
              </a:ext>
            </a:extLst>
          </p:cNvPr>
          <p:cNvSpPr txBox="1"/>
          <p:nvPr/>
        </p:nvSpPr>
        <p:spPr>
          <a:xfrm>
            <a:off x="7293852" y="3996736"/>
            <a:ext cx="7592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Art</a:t>
            </a:r>
            <a:endParaRPr lang="en-IL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46B85-ED48-EF0B-EDB7-B0AE300D6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4" t="3472" r="21198" b="6954"/>
          <a:stretch/>
        </p:blipFill>
        <p:spPr>
          <a:xfrm>
            <a:off x="1320905" y="1283526"/>
            <a:ext cx="2548320" cy="2447859"/>
          </a:xfrm>
          <a:prstGeom prst="rect">
            <a:avLst/>
          </a:prstGeom>
        </p:spPr>
      </p:pic>
      <p:sp>
        <p:nvSpPr>
          <p:cNvPr id="85" name="Google Shape;85;p17"/>
          <p:cNvSpPr txBox="1"/>
          <p:nvPr/>
        </p:nvSpPr>
        <p:spPr>
          <a:xfrm>
            <a:off x="764400" y="357650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Xploris – ports and controls</a:t>
            </a:r>
            <a:endParaRPr sz="340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651" y="1200117"/>
            <a:ext cx="2677667" cy="263088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491961" y="3365504"/>
            <a:ext cx="163701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Voltage sensor,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Voltage output source,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Dry contact switch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677162" y="1208410"/>
            <a:ext cx="935457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Full color 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256 pixels display 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3122579" y="1073918"/>
            <a:ext cx="93545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4 sensors select keys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2563433" y="3916791"/>
            <a:ext cx="1165605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On/Off and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2 display keys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3444495" y="3150668"/>
            <a:ext cx="1619117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Voltage sensor,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Voltage output source,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Dry contact switch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747212" y="1786906"/>
            <a:ext cx="67543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USB-C port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755914" y="2464652"/>
            <a:ext cx="65446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Sound 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sensor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036363" y="1209267"/>
            <a:ext cx="74803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Distance sensor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7707507" y="1639277"/>
            <a:ext cx="115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Temperature 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probe input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931937" y="2255377"/>
            <a:ext cx="66048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Light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sensor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7688182" y="2907741"/>
            <a:ext cx="702565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Speaker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5233678" y="3633304"/>
            <a:ext cx="1091648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2 Robotics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Servo engine 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65380"/>
                </a:solidFill>
                <a:latin typeface="Outfit Light"/>
                <a:ea typeface="Outfit Light"/>
                <a:cs typeface="Outfit Light"/>
                <a:sym typeface="Outfit Light"/>
              </a:rPr>
              <a:t>output</a:t>
            </a:r>
            <a:endParaRPr sz="1100" dirty="0">
              <a:solidFill>
                <a:srgbClr val="565380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1AAF9F5-26B1-C03F-88F5-A5456F88DF35}"/>
              </a:ext>
            </a:extLst>
          </p:cNvPr>
          <p:cNvSpPr/>
          <p:nvPr/>
        </p:nvSpPr>
        <p:spPr>
          <a:xfrm>
            <a:off x="551583" y="1821900"/>
            <a:ext cx="1577388" cy="692700"/>
          </a:xfrm>
          <a:custGeom>
            <a:avLst/>
            <a:gdLst>
              <a:gd name="connsiteX0" fmla="*/ 122456 w 1279744"/>
              <a:gd name="connsiteY0" fmla="*/ 0 h 635794"/>
              <a:gd name="connsiteX1" fmla="*/ 108169 w 1279744"/>
              <a:gd name="connsiteY1" fmla="*/ 135732 h 635794"/>
              <a:gd name="connsiteX2" fmla="*/ 1279744 w 1279744"/>
              <a:gd name="connsiteY2" fmla="*/ 635794 h 63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9744" h="635794">
                <a:moveTo>
                  <a:pt x="122456" y="0"/>
                </a:moveTo>
                <a:cubicBezTo>
                  <a:pt x="18872" y="14883"/>
                  <a:pt x="-84712" y="29766"/>
                  <a:pt x="108169" y="135732"/>
                </a:cubicBezTo>
                <a:cubicBezTo>
                  <a:pt x="301050" y="241698"/>
                  <a:pt x="790397" y="438746"/>
                  <a:pt x="1279744" y="635794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F06E442-72F6-D688-5747-5330A19B788E}"/>
              </a:ext>
            </a:extLst>
          </p:cNvPr>
          <p:cNvSpPr/>
          <p:nvPr/>
        </p:nvSpPr>
        <p:spPr>
          <a:xfrm>
            <a:off x="2549925" y="1271965"/>
            <a:ext cx="564450" cy="308625"/>
          </a:xfrm>
          <a:custGeom>
            <a:avLst/>
            <a:gdLst>
              <a:gd name="connsiteX0" fmla="*/ 564450 w 564450"/>
              <a:gd name="connsiteY0" fmla="*/ 65737 h 308625"/>
              <a:gd name="connsiteX1" fmla="*/ 92963 w 564450"/>
              <a:gd name="connsiteY1" fmla="*/ 15731 h 308625"/>
              <a:gd name="connsiteX2" fmla="*/ 94 w 564450"/>
              <a:gd name="connsiteY2" fmla="*/ 308625 h 3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4450" h="308625">
                <a:moveTo>
                  <a:pt x="564450" y="65737"/>
                </a:moveTo>
                <a:cubicBezTo>
                  <a:pt x="375736" y="20493"/>
                  <a:pt x="187022" y="-24750"/>
                  <a:pt x="92963" y="15731"/>
                </a:cubicBezTo>
                <a:cubicBezTo>
                  <a:pt x="-1096" y="56212"/>
                  <a:pt x="-501" y="182418"/>
                  <a:pt x="94" y="308625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7D84B9-C311-AF70-5B36-AAD083092873}"/>
              </a:ext>
            </a:extLst>
          </p:cNvPr>
          <p:cNvGrpSpPr/>
          <p:nvPr/>
        </p:nvGrpSpPr>
        <p:grpSpPr>
          <a:xfrm>
            <a:off x="990331" y="2379664"/>
            <a:ext cx="554387" cy="1027031"/>
            <a:chOff x="990331" y="2379664"/>
            <a:chExt cx="554387" cy="1027031"/>
          </a:xfrm>
        </p:grpSpPr>
        <p:sp>
          <p:nvSpPr>
            <p:cNvPr id="68" name="Left Brace 67">
              <a:extLst>
                <a:ext uri="{FF2B5EF4-FFF2-40B4-BE49-F238E27FC236}">
                  <a16:creationId xmlns:a16="http://schemas.microsoft.com/office/drawing/2014/main" id="{331901A1-3A33-1B7C-18EC-5E42D50155A0}"/>
                </a:ext>
              </a:extLst>
            </p:cNvPr>
            <p:cNvSpPr/>
            <p:nvPr/>
          </p:nvSpPr>
          <p:spPr>
            <a:xfrm rot="21047907">
              <a:off x="1157769" y="2379664"/>
              <a:ext cx="386949" cy="769461"/>
            </a:xfrm>
            <a:prstGeom prst="leftBrace">
              <a:avLst>
                <a:gd name="adj1" fmla="val 49453"/>
                <a:gd name="adj2" fmla="val 49595"/>
              </a:avLst>
            </a:prstGeom>
            <a:ln w="12700">
              <a:solidFill>
                <a:srgbClr val="E7A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9C1C86A-90E5-B561-6001-380D37439176}"/>
                </a:ext>
              </a:extLst>
            </p:cNvPr>
            <p:cNvSpPr/>
            <p:nvPr/>
          </p:nvSpPr>
          <p:spPr>
            <a:xfrm>
              <a:off x="990331" y="2792333"/>
              <a:ext cx="184050" cy="614362"/>
            </a:xfrm>
            <a:custGeom>
              <a:avLst/>
              <a:gdLst>
                <a:gd name="connsiteX0" fmla="*/ 165069 w 165069"/>
                <a:gd name="connsiteY0" fmla="*/ 0 h 614362"/>
                <a:gd name="connsiteX1" fmla="*/ 763 w 165069"/>
                <a:gd name="connsiteY1" fmla="*/ 121444 h 614362"/>
                <a:gd name="connsiteX2" fmla="*/ 115063 w 165069"/>
                <a:gd name="connsiteY2" fmla="*/ 614362 h 61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069" h="614362">
                  <a:moveTo>
                    <a:pt x="165069" y="0"/>
                  </a:moveTo>
                  <a:cubicBezTo>
                    <a:pt x="87083" y="9525"/>
                    <a:pt x="9097" y="19050"/>
                    <a:pt x="763" y="121444"/>
                  </a:cubicBezTo>
                  <a:cubicBezTo>
                    <a:pt x="-7571" y="223838"/>
                    <a:pt x="53746" y="419100"/>
                    <a:pt x="115063" y="614362"/>
                  </a:cubicBezTo>
                </a:path>
              </a:pathLst>
            </a:custGeom>
            <a:noFill/>
            <a:ln w="12700">
              <a:solidFill>
                <a:srgbClr val="E7A9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41DF438C-990C-1861-7442-E1C8A5E20B34}"/>
              </a:ext>
            </a:extLst>
          </p:cNvPr>
          <p:cNvSpPr/>
          <p:nvPr/>
        </p:nvSpPr>
        <p:spPr>
          <a:xfrm>
            <a:off x="2721769" y="3593306"/>
            <a:ext cx="293118" cy="364332"/>
          </a:xfrm>
          <a:custGeom>
            <a:avLst/>
            <a:gdLst>
              <a:gd name="connsiteX0" fmla="*/ 228600 w 293118"/>
              <a:gd name="connsiteY0" fmla="*/ 364332 h 364332"/>
              <a:gd name="connsiteX1" fmla="*/ 278606 w 293118"/>
              <a:gd name="connsiteY1" fmla="*/ 228600 h 364332"/>
              <a:gd name="connsiteX2" fmla="*/ 0 w 293118"/>
              <a:gd name="connsiteY2" fmla="*/ 0 h 3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118" h="364332">
                <a:moveTo>
                  <a:pt x="228600" y="364332"/>
                </a:moveTo>
                <a:cubicBezTo>
                  <a:pt x="272653" y="326827"/>
                  <a:pt x="316706" y="289322"/>
                  <a:pt x="278606" y="228600"/>
                </a:cubicBezTo>
                <a:cubicBezTo>
                  <a:pt x="240506" y="167878"/>
                  <a:pt x="120253" y="83939"/>
                  <a:pt x="0" y="0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54BD7F0-E83C-2585-D6A8-1BDC3B5E667E}"/>
              </a:ext>
            </a:extLst>
          </p:cNvPr>
          <p:cNvGrpSpPr/>
          <p:nvPr/>
        </p:nvGrpSpPr>
        <p:grpSpPr>
          <a:xfrm>
            <a:off x="3552780" y="2371822"/>
            <a:ext cx="654597" cy="889919"/>
            <a:chOff x="3552780" y="2371822"/>
            <a:chExt cx="654597" cy="889919"/>
          </a:xfrm>
        </p:grpSpPr>
        <p:sp>
          <p:nvSpPr>
            <p:cNvPr id="72" name="Left Brace 71">
              <a:extLst>
                <a:ext uri="{FF2B5EF4-FFF2-40B4-BE49-F238E27FC236}">
                  <a16:creationId xmlns:a16="http://schemas.microsoft.com/office/drawing/2014/main" id="{B020DF26-8DED-5DE0-71C9-781BC9D9D8B1}"/>
                </a:ext>
              </a:extLst>
            </p:cNvPr>
            <p:cNvSpPr/>
            <p:nvPr/>
          </p:nvSpPr>
          <p:spPr>
            <a:xfrm rot="11585699">
              <a:off x="3552780" y="2371822"/>
              <a:ext cx="386949" cy="769461"/>
            </a:xfrm>
            <a:prstGeom prst="leftBrace">
              <a:avLst>
                <a:gd name="adj1" fmla="val 49453"/>
                <a:gd name="adj2" fmla="val 51211"/>
              </a:avLst>
            </a:prstGeom>
            <a:ln w="12700">
              <a:solidFill>
                <a:srgbClr val="E7A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F66B544-EB95-E9B0-2AEB-C3C5B2B6412D}"/>
                </a:ext>
              </a:extLst>
            </p:cNvPr>
            <p:cNvSpPr/>
            <p:nvPr/>
          </p:nvSpPr>
          <p:spPr>
            <a:xfrm>
              <a:off x="3936206" y="2786063"/>
              <a:ext cx="271171" cy="475678"/>
            </a:xfrm>
            <a:custGeom>
              <a:avLst/>
              <a:gdLst>
                <a:gd name="connsiteX0" fmla="*/ 0 w 271171"/>
                <a:gd name="connsiteY0" fmla="*/ 0 h 300037"/>
                <a:gd name="connsiteX1" fmla="*/ 250032 w 271171"/>
                <a:gd name="connsiteY1" fmla="*/ 57150 h 300037"/>
                <a:gd name="connsiteX2" fmla="*/ 250032 w 271171"/>
                <a:gd name="connsiteY2" fmla="*/ 300037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171" h="300037">
                  <a:moveTo>
                    <a:pt x="0" y="0"/>
                  </a:moveTo>
                  <a:cubicBezTo>
                    <a:pt x="104180" y="3572"/>
                    <a:pt x="208360" y="7144"/>
                    <a:pt x="250032" y="57150"/>
                  </a:cubicBezTo>
                  <a:cubicBezTo>
                    <a:pt x="291704" y="107156"/>
                    <a:pt x="260748" y="226218"/>
                    <a:pt x="250032" y="300037"/>
                  </a:cubicBezTo>
                </a:path>
              </a:pathLst>
            </a:custGeom>
            <a:noFill/>
            <a:ln w="12700">
              <a:solidFill>
                <a:srgbClr val="E7A9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highlight>
                  <a:srgbClr val="00FF00"/>
                </a:highlight>
              </a:endParaRPr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F381BE1-A399-1363-DA11-79D2C025009A}"/>
              </a:ext>
            </a:extLst>
          </p:cNvPr>
          <p:cNvSpPr/>
          <p:nvPr/>
        </p:nvSpPr>
        <p:spPr>
          <a:xfrm>
            <a:off x="6850856" y="1006176"/>
            <a:ext cx="1485900" cy="858343"/>
          </a:xfrm>
          <a:custGeom>
            <a:avLst/>
            <a:gdLst>
              <a:gd name="connsiteX0" fmla="*/ 1485900 w 1485900"/>
              <a:gd name="connsiteY0" fmla="*/ 715468 h 858343"/>
              <a:gd name="connsiteX1" fmla="*/ 792957 w 1485900"/>
              <a:gd name="connsiteY1" fmla="*/ 1093 h 858343"/>
              <a:gd name="connsiteX2" fmla="*/ 0 w 1485900"/>
              <a:gd name="connsiteY2" fmla="*/ 858343 h 8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900" h="858343">
                <a:moveTo>
                  <a:pt x="1485900" y="715468"/>
                </a:moveTo>
                <a:cubicBezTo>
                  <a:pt x="1263253" y="346374"/>
                  <a:pt x="1040607" y="-22719"/>
                  <a:pt x="792957" y="1093"/>
                </a:cubicBezTo>
                <a:cubicBezTo>
                  <a:pt x="545307" y="24905"/>
                  <a:pt x="272653" y="441624"/>
                  <a:pt x="0" y="858343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A4E6DC6-A99D-9969-DD7E-723CA59723AE}"/>
              </a:ext>
            </a:extLst>
          </p:cNvPr>
          <p:cNvSpPr/>
          <p:nvPr/>
        </p:nvSpPr>
        <p:spPr>
          <a:xfrm>
            <a:off x="5607844" y="1528763"/>
            <a:ext cx="675507" cy="429514"/>
          </a:xfrm>
          <a:custGeom>
            <a:avLst/>
            <a:gdLst>
              <a:gd name="connsiteX0" fmla="*/ 0 w 832351"/>
              <a:gd name="connsiteY0" fmla="*/ 0 h 429514"/>
              <a:gd name="connsiteX1" fmla="*/ 414337 w 832351"/>
              <a:gd name="connsiteY1" fmla="*/ 314325 h 429514"/>
              <a:gd name="connsiteX2" fmla="*/ 821531 w 832351"/>
              <a:gd name="connsiteY2" fmla="*/ 428625 h 42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351" h="429514">
                <a:moveTo>
                  <a:pt x="0" y="0"/>
                </a:moveTo>
                <a:cubicBezTo>
                  <a:pt x="138707" y="121444"/>
                  <a:pt x="277415" y="242888"/>
                  <a:pt x="414337" y="314325"/>
                </a:cubicBezTo>
                <a:cubicBezTo>
                  <a:pt x="551259" y="385763"/>
                  <a:pt x="897731" y="436959"/>
                  <a:pt x="821531" y="428625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694ECF0-C210-E39C-44A0-7CB99B6AB750}"/>
              </a:ext>
            </a:extLst>
          </p:cNvPr>
          <p:cNvSpPr/>
          <p:nvPr/>
        </p:nvSpPr>
        <p:spPr>
          <a:xfrm>
            <a:off x="5300663" y="2043113"/>
            <a:ext cx="271462" cy="85725"/>
          </a:xfrm>
          <a:custGeom>
            <a:avLst/>
            <a:gdLst>
              <a:gd name="connsiteX0" fmla="*/ 0 w 271462"/>
              <a:gd name="connsiteY0" fmla="*/ 0 h 85725"/>
              <a:gd name="connsiteX1" fmla="*/ 271462 w 271462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2" h="85725">
                <a:moveTo>
                  <a:pt x="0" y="0"/>
                </a:moveTo>
                <a:lnTo>
                  <a:pt x="271462" y="85725"/>
                </a:ln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71970CC-088E-2CBE-5560-AD15B1D461C8}"/>
              </a:ext>
            </a:extLst>
          </p:cNvPr>
          <p:cNvSpPr/>
          <p:nvPr/>
        </p:nvSpPr>
        <p:spPr>
          <a:xfrm>
            <a:off x="5107781" y="2243138"/>
            <a:ext cx="971550" cy="321468"/>
          </a:xfrm>
          <a:custGeom>
            <a:avLst/>
            <a:gdLst>
              <a:gd name="connsiteX0" fmla="*/ 0 w 971550"/>
              <a:gd name="connsiteY0" fmla="*/ 321468 h 321468"/>
              <a:gd name="connsiteX1" fmla="*/ 228600 w 971550"/>
              <a:gd name="connsiteY1" fmla="*/ 92868 h 321468"/>
              <a:gd name="connsiteX2" fmla="*/ 971550 w 971550"/>
              <a:gd name="connsiteY2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550" h="321468">
                <a:moveTo>
                  <a:pt x="0" y="321468"/>
                </a:moveTo>
                <a:cubicBezTo>
                  <a:pt x="33337" y="233957"/>
                  <a:pt x="66675" y="146446"/>
                  <a:pt x="228600" y="92868"/>
                </a:cubicBezTo>
                <a:cubicBezTo>
                  <a:pt x="390525" y="39290"/>
                  <a:pt x="681037" y="19645"/>
                  <a:pt x="971550" y="0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D62D370-E022-AE44-F3BD-D5A214CF1CE1}"/>
              </a:ext>
            </a:extLst>
          </p:cNvPr>
          <p:cNvSpPr/>
          <p:nvPr/>
        </p:nvSpPr>
        <p:spPr>
          <a:xfrm>
            <a:off x="7486650" y="2129591"/>
            <a:ext cx="642938" cy="170697"/>
          </a:xfrm>
          <a:custGeom>
            <a:avLst/>
            <a:gdLst>
              <a:gd name="connsiteX0" fmla="*/ 642938 w 642938"/>
              <a:gd name="connsiteY0" fmla="*/ 170697 h 170697"/>
              <a:gd name="connsiteX1" fmla="*/ 407194 w 642938"/>
              <a:gd name="connsiteY1" fmla="*/ 6390 h 170697"/>
              <a:gd name="connsiteX2" fmla="*/ 0 w 642938"/>
              <a:gd name="connsiteY2" fmla="*/ 49253 h 17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38" h="170697">
                <a:moveTo>
                  <a:pt x="642938" y="170697"/>
                </a:moveTo>
                <a:cubicBezTo>
                  <a:pt x="578644" y="98664"/>
                  <a:pt x="514350" y="26631"/>
                  <a:pt x="407194" y="6390"/>
                </a:cubicBezTo>
                <a:cubicBezTo>
                  <a:pt x="300038" y="-13851"/>
                  <a:pt x="150019" y="17701"/>
                  <a:pt x="0" y="49253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78EA0AD-8B4C-FA0E-74E4-B125F3C45FEE}"/>
              </a:ext>
            </a:extLst>
          </p:cNvPr>
          <p:cNvSpPr/>
          <p:nvPr/>
        </p:nvSpPr>
        <p:spPr>
          <a:xfrm>
            <a:off x="7465219" y="2921794"/>
            <a:ext cx="550069" cy="479495"/>
          </a:xfrm>
          <a:custGeom>
            <a:avLst/>
            <a:gdLst>
              <a:gd name="connsiteX0" fmla="*/ 550069 w 550069"/>
              <a:gd name="connsiteY0" fmla="*/ 321469 h 479495"/>
              <a:gd name="connsiteX1" fmla="*/ 350044 w 550069"/>
              <a:gd name="connsiteY1" fmla="*/ 464344 h 479495"/>
              <a:gd name="connsiteX2" fmla="*/ 0 w 550069"/>
              <a:gd name="connsiteY2" fmla="*/ 0 h 47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069" h="479495">
                <a:moveTo>
                  <a:pt x="550069" y="321469"/>
                </a:moveTo>
                <a:cubicBezTo>
                  <a:pt x="495895" y="419695"/>
                  <a:pt x="441722" y="517922"/>
                  <a:pt x="350044" y="464344"/>
                </a:cubicBezTo>
                <a:cubicBezTo>
                  <a:pt x="258366" y="410766"/>
                  <a:pt x="129183" y="205383"/>
                  <a:pt x="0" y="0"/>
                </a:cubicBezTo>
              </a:path>
            </a:pathLst>
          </a:custGeom>
          <a:noFill/>
          <a:ln w="12700">
            <a:solidFill>
              <a:srgbClr val="E7A9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0A5EA98-C3CF-F6B7-3819-B60A03E30402}"/>
              </a:ext>
            </a:extLst>
          </p:cNvPr>
          <p:cNvGrpSpPr/>
          <p:nvPr/>
        </p:nvGrpSpPr>
        <p:grpSpPr>
          <a:xfrm>
            <a:off x="5350787" y="2443085"/>
            <a:ext cx="1871544" cy="1235946"/>
            <a:chOff x="5350787" y="2443085"/>
            <a:chExt cx="1871544" cy="1235946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8D33652-390F-B21B-EB91-AFAEEADFE971}"/>
                </a:ext>
              </a:extLst>
            </p:cNvPr>
            <p:cNvSpPr/>
            <p:nvPr/>
          </p:nvSpPr>
          <p:spPr>
            <a:xfrm>
              <a:off x="5368549" y="2478881"/>
              <a:ext cx="1853782" cy="1200150"/>
            </a:xfrm>
            <a:custGeom>
              <a:avLst/>
              <a:gdLst>
                <a:gd name="connsiteX0" fmla="*/ 225007 w 1853782"/>
                <a:gd name="connsiteY0" fmla="*/ 1200150 h 1200150"/>
                <a:gd name="connsiteX1" fmla="*/ 139282 w 1853782"/>
                <a:gd name="connsiteY1" fmla="*/ 664369 h 1200150"/>
                <a:gd name="connsiteX2" fmla="*/ 1853782 w 1853782"/>
                <a:gd name="connsiteY2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3782" h="1200150">
                  <a:moveTo>
                    <a:pt x="225007" y="1200150"/>
                  </a:moveTo>
                  <a:cubicBezTo>
                    <a:pt x="46413" y="1032272"/>
                    <a:pt x="-132181" y="864394"/>
                    <a:pt x="139282" y="664369"/>
                  </a:cubicBezTo>
                  <a:cubicBezTo>
                    <a:pt x="410745" y="464344"/>
                    <a:pt x="1132263" y="232172"/>
                    <a:pt x="1853782" y="0"/>
                  </a:cubicBezTo>
                </a:path>
              </a:pathLst>
            </a:custGeom>
            <a:noFill/>
            <a:ln w="12700">
              <a:solidFill>
                <a:srgbClr val="E7A9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0EEA626-471B-764B-749E-37ACEC33A0C0}"/>
                </a:ext>
              </a:extLst>
            </p:cNvPr>
            <p:cNvSpPr/>
            <p:nvPr/>
          </p:nvSpPr>
          <p:spPr>
            <a:xfrm rot="1301589">
              <a:off x="5350787" y="2443085"/>
              <a:ext cx="636556" cy="1104415"/>
            </a:xfrm>
            <a:custGeom>
              <a:avLst/>
              <a:gdLst>
                <a:gd name="connsiteX0" fmla="*/ 329123 w 750604"/>
                <a:gd name="connsiteY0" fmla="*/ 1150143 h 1150143"/>
                <a:gd name="connsiteX1" fmla="*/ 14798 w 750604"/>
                <a:gd name="connsiteY1" fmla="*/ 778668 h 1150143"/>
                <a:gd name="connsiteX2" fmla="*/ 750604 w 750604"/>
                <a:gd name="connsiteY2" fmla="*/ 0 h 115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0604" h="1150143">
                  <a:moveTo>
                    <a:pt x="329123" y="1150143"/>
                  </a:moveTo>
                  <a:cubicBezTo>
                    <a:pt x="136837" y="1060250"/>
                    <a:pt x="-55449" y="970358"/>
                    <a:pt x="14798" y="778668"/>
                  </a:cubicBezTo>
                  <a:cubicBezTo>
                    <a:pt x="85045" y="586978"/>
                    <a:pt x="417824" y="293489"/>
                    <a:pt x="750604" y="0"/>
                  </a:cubicBezTo>
                </a:path>
              </a:pathLst>
            </a:custGeom>
            <a:noFill/>
            <a:ln w="12700">
              <a:solidFill>
                <a:srgbClr val="E7A9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Hardware features</a:t>
            </a:r>
            <a:endParaRPr sz="340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1097775" y="13909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Sensing &amp; Data logging</a:t>
            </a:r>
            <a:endParaRPr sz="190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376725" y="1889875"/>
            <a:ext cx="35607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5 sensors: Light, Temperature, Sound, Distance, Voltage.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Displaying numeric sensor value and sensor bar graph.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725" y="3110942"/>
            <a:ext cx="431100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1097775" y="31339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Art</a:t>
            </a:r>
            <a:endParaRPr sz="190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376725" y="3625950"/>
            <a:ext cx="3793500" cy="94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16x16 RGB LED matrix.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Using the full color pixel matrix for creating graphics and animations.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00" y="3133900"/>
            <a:ext cx="431100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 txBox="1"/>
          <p:nvPr/>
        </p:nvSpPr>
        <p:spPr>
          <a:xfrm>
            <a:off x="5257600" y="13909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Coding</a:t>
            </a:r>
            <a:endParaRPr sz="190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4527075" y="1889875"/>
            <a:ext cx="4300800" cy="73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Internal processor directly supporting Python and Blocks.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9725" y="1436800"/>
            <a:ext cx="431100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5257600" y="31109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679B3"/>
                </a:solidFill>
                <a:latin typeface="Outfit"/>
                <a:ea typeface="Outfit"/>
                <a:cs typeface="Outfit"/>
                <a:sym typeface="Outfit"/>
              </a:rPr>
              <a:t>Control</a:t>
            </a:r>
            <a:endParaRPr sz="1900">
              <a:solidFill>
                <a:srgbClr val="D679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4527075" y="3609925"/>
            <a:ext cx="4300800" cy="94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2 on/off outputs.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2 voltage output.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9FA8"/>
              </a:buClr>
              <a:buSzPts val="1200"/>
              <a:buFont typeface="Outfit Light"/>
              <a:buChar char="■"/>
            </a:pPr>
            <a:r>
              <a:rPr lang="en" sz="12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2 servo engine outputs.</a:t>
            </a:r>
            <a:endParaRPr sz="12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900" y="1413850"/>
            <a:ext cx="431100" cy="4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XploriLab - full suite of STEAM apps</a:t>
            </a:r>
            <a:endParaRPr sz="340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536950" y="882650"/>
            <a:ext cx="735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rPr>
              <a:t>Science sensing, datalogging, coding, control and art. </a:t>
            </a:r>
            <a:endParaRPr sz="1500" dirty="0">
              <a:solidFill>
                <a:schemeClr val="dk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95" name="Google Shape;195;p21"/>
          <p:cNvPicPr preferRelativeResize="0"/>
          <p:nvPr/>
        </p:nvPicPr>
        <p:blipFill rotWithShape="1">
          <a:blip r:embed="rId3">
            <a:alphaModFix/>
          </a:blip>
          <a:srcRect l="4775" r="5118" b="14074"/>
          <a:stretch/>
        </p:blipFill>
        <p:spPr>
          <a:xfrm>
            <a:off x="478225" y="1819525"/>
            <a:ext cx="3554150" cy="201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0638" y="1728326"/>
            <a:ext cx="1805948" cy="101504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>
            <a:outerShdw blurRad="242888" dist="19050" dir="42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4850" y="1728326"/>
            <a:ext cx="1826164" cy="101504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>
            <a:outerShdw blurRad="242888" dist="19050" dir="42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199" name="Google Shape;19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850" y="2953425"/>
            <a:ext cx="1810559" cy="97417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>
            <a:outerShdw blurRad="242888" dist="19050" dir="42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F91D9-9ECD-C3AD-983F-E5F164245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638" y="2953434"/>
            <a:ext cx="1805948" cy="97416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381613" dist="38100" dir="5400000" algn="t" rotWithShape="0">
              <a:prstClr val="black">
                <a:alpha val="10934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For science &amp; math</a:t>
            </a:r>
            <a:endParaRPr sz="3400" dirty="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325F5-1F03-48E8-7381-79EBE8636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 b="2593"/>
          <a:stretch/>
        </p:blipFill>
        <p:spPr>
          <a:xfrm>
            <a:off x="763237" y="1005756"/>
            <a:ext cx="5461456" cy="3579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BF8814-D005-111E-D161-8FCB43D56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77" y="3020908"/>
            <a:ext cx="3280362" cy="19050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For coding</a:t>
            </a:r>
            <a:endParaRPr sz="3400" dirty="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7482FC-D941-9EB8-4753-63A05476790A}"/>
              </a:ext>
            </a:extLst>
          </p:cNvPr>
          <p:cNvGrpSpPr/>
          <p:nvPr/>
        </p:nvGrpSpPr>
        <p:grpSpPr>
          <a:xfrm>
            <a:off x="753697" y="1027402"/>
            <a:ext cx="5531956" cy="3543939"/>
            <a:chOff x="267281" y="254921"/>
            <a:chExt cx="9156372" cy="6362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CEEFD7E-34C9-69DA-EFD0-6436754A9B54}"/>
                </a:ext>
              </a:extLst>
            </p:cNvPr>
            <p:cNvGrpSpPr/>
            <p:nvPr/>
          </p:nvGrpSpPr>
          <p:grpSpPr>
            <a:xfrm>
              <a:off x="267281" y="254921"/>
              <a:ext cx="9156372" cy="6362903"/>
              <a:chOff x="267281" y="254921"/>
              <a:chExt cx="9156372" cy="6362903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09E67ED-C889-3939-E8EC-6AF0046B1090}"/>
                  </a:ext>
                </a:extLst>
              </p:cNvPr>
              <p:cNvGrpSpPr/>
              <p:nvPr/>
            </p:nvGrpSpPr>
            <p:grpSpPr>
              <a:xfrm>
                <a:off x="267281" y="254921"/>
                <a:ext cx="9156372" cy="6362903"/>
                <a:chOff x="267281" y="254921"/>
                <a:chExt cx="9156372" cy="6362903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474D80B0-A0F4-A3FF-C6E9-3B37ABA17596}"/>
                    </a:ext>
                  </a:extLst>
                </p:cNvPr>
                <p:cNvGrpSpPr/>
                <p:nvPr/>
              </p:nvGrpSpPr>
              <p:grpSpPr>
                <a:xfrm>
                  <a:off x="267281" y="254921"/>
                  <a:ext cx="9156372" cy="6362903"/>
                  <a:chOff x="267281" y="254921"/>
                  <a:chExt cx="9156372" cy="6362903"/>
                </a:xfrm>
              </p:grpSpPr>
              <p:pic>
                <p:nvPicPr>
                  <p:cNvPr id="177" name="Picture 176">
                    <a:extLst>
                      <a:ext uri="{FF2B5EF4-FFF2-40B4-BE49-F238E27FC236}">
                        <a16:creationId xmlns:a16="http://schemas.microsoft.com/office/drawing/2014/main" id="{28C402C3-220D-5C96-6B4E-CECFAB1E4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281" y="254921"/>
                    <a:ext cx="9156372" cy="6362903"/>
                  </a:xfrm>
                  <a:prstGeom prst="rect">
                    <a:avLst/>
                  </a:prstGeom>
                </p:spPr>
              </p:pic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A4FE2A5E-E942-F2FA-8CF4-FE45FC6D210C}"/>
                      </a:ext>
                    </a:extLst>
                  </p:cNvPr>
                  <p:cNvSpPr/>
                  <p:nvPr/>
                </p:nvSpPr>
                <p:spPr>
                  <a:xfrm>
                    <a:off x="3543300" y="6485581"/>
                    <a:ext cx="2552700" cy="111468"/>
                  </a:xfrm>
                  <a:prstGeom prst="rect">
                    <a:avLst/>
                  </a:prstGeom>
                  <a:solidFill>
                    <a:srgbClr val="FFF9F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/>
                  </a:p>
                </p:txBody>
              </p:sp>
            </p:grp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74982F62-E7F4-A1F4-7E2C-240B337EC5C2}"/>
                    </a:ext>
                  </a:extLst>
                </p:cNvPr>
                <p:cNvSpPr/>
                <p:nvPr/>
              </p:nvSpPr>
              <p:spPr>
                <a:xfrm>
                  <a:off x="6666380" y="2041100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72FBCD57-AD97-BF93-FF19-8E590544B235}"/>
                    </a:ext>
                  </a:extLst>
                </p:cNvPr>
                <p:cNvSpPr/>
                <p:nvPr/>
              </p:nvSpPr>
              <p:spPr>
                <a:xfrm>
                  <a:off x="7772811" y="2053352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85AE131-2316-141B-69C8-FE4FA2410975}"/>
                    </a:ext>
                  </a:extLst>
                </p:cNvPr>
                <p:cNvSpPr/>
                <p:nvPr/>
              </p:nvSpPr>
              <p:spPr>
                <a:xfrm>
                  <a:off x="7232833" y="2049930"/>
                  <a:ext cx="242421" cy="12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E0DF1FB0-8C2E-AA13-8C07-B303C807EFA6}"/>
                    </a:ext>
                  </a:extLst>
                </p:cNvPr>
                <p:cNvSpPr/>
                <p:nvPr/>
              </p:nvSpPr>
              <p:spPr>
                <a:xfrm>
                  <a:off x="6971181" y="1685799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FEC12A0-6A67-1C79-3D9E-87341CAD4D4F}"/>
                    </a:ext>
                  </a:extLst>
                </p:cNvPr>
                <p:cNvSpPr/>
                <p:nvPr/>
              </p:nvSpPr>
              <p:spPr>
                <a:xfrm>
                  <a:off x="6420963" y="1685706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A8440B28-430D-BAA5-AB31-9063ABFB0B4F}"/>
                    </a:ext>
                  </a:extLst>
                </p:cNvPr>
                <p:cNvSpPr/>
                <p:nvPr/>
              </p:nvSpPr>
              <p:spPr>
                <a:xfrm>
                  <a:off x="7518400" y="1685799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C8C80FAC-3EF6-CDF4-073E-78F61364150E}"/>
                    </a:ext>
                  </a:extLst>
                </p:cNvPr>
                <p:cNvSpPr/>
                <p:nvPr/>
              </p:nvSpPr>
              <p:spPr>
                <a:xfrm>
                  <a:off x="7255428" y="2447799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9DC17E63-27FB-BF55-91D5-ECB815E5D2CF}"/>
                    </a:ext>
                  </a:extLst>
                </p:cNvPr>
                <p:cNvSpPr/>
                <p:nvPr/>
              </p:nvSpPr>
              <p:spPr>
                <a:xfrm>
                  <a:off x="4187791" y="2103350"/>
                  <a:ext cx="242421" cy="111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3B4DD516-D901-C9BD-B443-FEFE31D69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928" y="2761517"/>
                <a:ext cx="796511" cy="796511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BC4C88-000C-52B3-0749-9432BCCDBD25}"/>
                </a:ext>
              </a:extLst>
            </p:cNvPr>
            <p:cNvSpPr txBox="1"/>
            <p:nvPr/>
          </p:nvSpPr>
          <p:spPr>
            <a:xfrm>
              <a:off x="4045806" y="1968692"/>
              <a:ext cx="503970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300</a:t>
              </a:r>
              <a:endParaRPr lang="LID4096" sz="900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E34979-F215-60C4-B44C-56740D436CFF}"/>
                </a:ext>
              </a:extLst>
            </p:cNvPr>
            <p:cNvSpPr txBox="1"/>
            <p:nvPr/>
          </p:nvSpPr>
          <p:spPr>
            <a:xfrm>
              <a:off x="6348397" y="1538364"/>
              <a:ext cx="368327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0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AB17C1-B65D-5678-C6C1-366FDB292742}"/>
                </a:ext>
              </a:extLst>
            </p:cNvPr>
            <p:cNvSpPr txBox="1"/>
            <p:nvPr/>
          </p:nvSpPr>
          <p:spPr>
            <a:xfrm>
              <a:off x="6628215" y="1917256"/>
              <a:ext cx="368327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0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1D75F26E-C1A7-A82C-4DFF-CAFB809A4419}"/>
                </a:ext>
              </a:extLst>
            </p:cNvPr>
            <p:cNvSpPr txBox="1"/>
            <p:nvPr/>
          </p:nvSpPr>
          <p:spPr>
            <a:xfrm>
              <a:off x="6845076" y="1538364"/>
              <a:ext cx="436148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15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BDC63A0-162E-602D-B6AB-787C9F22F2CA}"/>
                </a:ext>
              </a:extLst>
            </p:cNvPr>
            <p:cNvSpPr txBox="1"/>
            <p:nvPr/>
          </p:nvSpPr>
          <p:spPr>
            <a:xfrm>
              <a:off x="7112226" y="1919451"/>
              <a:ext cx="436148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15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4C6851B-86F5-07ED-69AF-8B1639352DA2}"/>
                </a:ext>
              </a:extLst>
            </p:cNvPr>
            <p:cNvSpPr txBox="1"/>
            <p:nvPr/>
          </p:nvSpPr>
          <p:spPr>
            <a:xfrm>
              <a:off x="7703737" y="1917258"/>
              <a:ext cx="368326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1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63002534-FFB9-F107-DF40-310EC41166D9}"/>
                </a:ext>
              </a:extLst>
            </p:cNvPr>
            <p:cNvSpPr txBox="1"/>
            <p:nvPr/>
          </p:nvSpPr>
          <p:spPr>
            <a:xfrm>
              <a:off x="7447033" y="1555196"/>
              <a:ext cx="368326" cy="35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1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74E7900-273C-CE6A-E2AB-48946F1B1145}"/>
                </a:ext>
              </a:extLst>
            </p:cNvPr>
            <p:cNvSpPr txBox="1"/>
            <p:nvPr/>
          </p:nvSpPr>
          <p:spPr>
            <a:xfrm>
              <a:off x="7169585" y="2317368"/>
              <a:ext cx="534152" cy="356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Arial Narrow" panose="020B0606020202030204" pitchFamily="34" charset="0"/>
                </a:rPr>
                <a:t>75</a:t>
              </a:r>
              <a:endParaRPr lang="LID4096" sz="7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1262720-B0B9-7892-09F0-743B59228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387" y="3030154"/>
            <a:ext cx="3002986" cy="20019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For control &amp; engineering</a:t>
            </a:r>
            <a:endParaRPr sz="3400" dirty="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8E8CF6-48B7-309D-3F09-2C27BFA6F9F9}"/>
              </a:ext>
            </a:extLst>
          </p:cNvPr>
          <p:cNvGrpSpPr/>
          <p:nvPr/>
        </p:nvGrpSpPr>
        <p:grpSpPr>
          <a:xfrm>
            <a:off x="748686" y="968587"/>
            <a:ext cx="5195145" cy="3610186"/>
            <a:chOff x="748686" y="968587"/>
            <a:chExt cx="5195145" cy="36101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3AA9F96-0AFE-76B9-1A05-B492D230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86" y="968587"/>
              <a:ext cx="5195145" cy="361018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163172-5D60-15D2-7ECA-1DAB2437C2DC}"/>
                </a:ext>
              </a:extLst>
            </p:cNvPr>
            <p:cNvSpPr/>
            <p:nvPr/>
          </p:nvSpPr>
          <p:spPr>
            <a:xfrm>
              <a:off x="3237653" y="968587"/>
              <a:ext cx="230294" cy="65588"/>
            </a:xfrm>
            <a:prstGeom prst="rect">
              <a:avLst/>
            </a:prstGeom>
            <a:solidFill>
              <a:srgbClr val="FFF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73035C-50BB-DF5F-B0DA-71602CCB0EDF}"/>
                </a:ext>
              </a:extLst>
            </p:cNvPr>
            <p:cNvSpPr/>
            <p:nvPr/>
          </p:nvSpPr>
          <p:spPr>
            <a:xfrm>
              <a:off x="2607733" y="4477173"/>
              <a:ext cx="1510454" cy="101600"/>
            </a:xfrm>
            <a:prstGeom prst="rect">
              <a:avLst/>
            </a:prstGeom>
            <a:solidFill>
              <a:srgbClr val="FFF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937CEC-642B-362A-943C-F20D50431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01" y="3203787"/>
            <a:ext cx="2142617" cy="17464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536950" y="326175"/>
            <a:ext cx="761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565380"/>
                </a:solidFill>
                <a:latin typeface="Outfit"/>
                <a:ea typeface="Outfit"/>
                <a:cs typeface="Outfit"/>
                <a:sym typeface="Outfit"/>
              </a:rPr>
              <a:t>For art</a:t>
            </a:r>
            <a:endParaRPr sz="3400" dirty="0">
              <a:solidFill>
                <a:srgbClr val="56538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859BC4-F34D-66DB-3E71-F06A800BD110}"/>
              </a:ext>
            </a:extLst>
          </p:cNvPr>
          <p:cNvGrpSpPr/>
          <p:nvPr/>
        </p:nvGrpSpPr>
        <p:grpSpPr>
          <a:xfrm>
            <a:off x="645883" y="941494"/>
            <a:ext cx="5463664" cy="3596640"/>
            <a:chOff x="156750" y="212044"/>
            <a:chExt cx="9258555" cy="64339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6E1D30-7E30-4DAF-FF44-B46C9E3B3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50" y="212044"/>
              <a:ext cx="9258555" cy="643391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4797B7-B109-E525-967F-57335F5A96C4}"/>
                </a:ext>
              </a:extLst>
            </p:cNvPr>
            <p:cNvSpPr/>
            <p:nvPr/>
          </p:nvSpPr>
          <p:spPr>
            <a:xfrm>
              <a:off x="3416378" y="6541045"/>
              <a:ext cx="2995642" cy="104912"/>
            </a:xfrm>
            <a:prstGeom prst="rect">
              <a:avLst/>
            </a:prstGeom>
            <a:solidFill>
              <a:srgbClr val="FFF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5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51B167C-39A6-CD9B-8140-B48D9EF8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5668">
            <a:off x="5400930" y="3183846"/>
            <a:ext cx="1719782" cy="17153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394</Words>
  <Application>Microsoft Office PowerPoint</Application>
  <PresentationFormat>On-screen Show (16:9)</PresentationFormat>
  <Paragraphs>79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Outfit Medium</vt:lpstr>
      <vt:lpstr>Arial</vt:lpstr>
      <vt:lpstr>Outfit Light</vt:lpstr>
      <vt:lpstr>Arial Narrow</vt:lpstr>
      <vt:lpstr>Outfit SemiBold</vt:lpstr>
      <vt:lpstr>Outfit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Dov Bruker</cp:lastModifiedBy>
  <cp:revision>23</cp:revision>
  <dcterms:modified xsi:type="dcterms:W3CDTF">2024-02-05T12:55:42Z</dcterms:modified>
</cp:coreProperties>
</file>