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3" r:id="rId2"/>
    <p:sldId id="257" r:id="rId3"/>
    <p:sldId id="259" r:id="rId4"/>
    <p:sldId id="260" r:id="rId5"/>
    <p:sldId id="261" r:id="rId6"/>
    <p:sldId id="262" r:id="rId7"/>
    <p:sldId id="264" r:id="rId8"/>
    <p:sldId id="265" r:id="rId9"/>
    <p:sldId id="268" r:id="rId10"/>
    <p:sldId id="284" r:id="rId11"/>
    <p:sldId id="272" r:id="rId12"/>
    <p:sldId id="285" r:id="rId13"/>
    <p:sldId id="273" r:id="rId14"/>
    <p:sldId id="274" r:id="rId15"/>
    <p:sldId id="275" r:id="rId16"/>
    <p:sldId id="276" r:id="rId17"/>
    <p:sldId id="278" r:id="rId18"/>
    <p:sldId id="277" r:id="rId19"/>
    <p:sldId id="279" r:id="rId2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 id="1" name="Dovi" initials="D"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a:srgbClr val="4194A5"/>
    <a:srgbClr val="39818F"/>
    <a:srgbClr val="47A1B3"/>
    <a:srgbClr val="3490A6"/>
    <a:srgbClr val="34A6A1"/>
    <a:srgbClr val="F7B047"/>
    <a:srgbClr val="F68426"/>
    <a:srgbClr val="ECA902"/>
    <a:srgbClr val="3399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8" autoAdjust="0"/>
    <p:restoredTop sz="93416" autoAdjust="0"/>
  </p:normalViewPr>
  <p:slideViewPr>
    <p:cSldViewPr>
      <p:cViewPr>
        <p:scale>
          <a:sx n="90" d="100"/>
          <a:sy n="90" d="100"/>
        </p:scale>
        <p:origin x="-7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85459-4FA9-444F-A599-DE91D716DBD5}" type="datetimeFigureOut">
              <a:rPr lang="es-CL" smtClean="0"/>
              <a:pPr/>
              <a:t>30-05-2013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1CD9D-0D65-498A-9082-4944A21C7131}" type="slidenum">
              <a:rPr lang="es-CL" smtClean="0"/>
              <a:pPr/>
              <a:t>‹#›</a:t>
            </a:fld>
            <a:endParaRPr lang="es-CL"/>
          </a:p>
        </p:txBody>
      </p:sp>
    </p:spTree>
    <p:extLst>
      <p:ext uri="{BB962C8B-B14F-4D97-AF65-F5344CB8AC3E}">
        <p14:creationId xmlns="" xmlns:p14="http://schemas.microsoft.com/office/powerpoint/2010/main" val="18707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30-05-2013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30-05-2013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30-05-2013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30-05-2013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30-05-2013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30-05-2013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30-05-2013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30-05-2013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30-05-2013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30-05-2013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30-05-2013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30-05-2013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5 Imagen" descr="Portada.jpg"/>
          <p:cNvPicPr>
            <a:picLocks noChangeAspect="1"/>
          </p:cNvPicPr>
          <p:nvPr/>
        </p:nvPicPr>
        <p:blipFill>
          <a:blip r:embed="rId2" cstate="print"/>
          <a:stretch>
            <a:fillRect/>
          </a:stretch>
        </p:blipFill>
        <p:spPr>
          <a:xfrm>
            <a:off x="3166" y="0"/>
            <a:ext cx="9137668" cy="6858000"/>
          </a:xfrm>
          <a:prstGeom prst="rect">
            <a:avLst/>
          </a:prstGeom>
        </p:spPr>
      </p:pic>
      <p:sp>
        <p:nvSpPr>
          <p:cNvPr id="7" name="2 Subtítulo"/>
          <p:cNvSpPr txBox="1">
            <a:spLocks/>
          </p:cNvSpPr>
          <p:nvPr/>
        </p:nvSpPr>
        <p:spPr>
          <a:xfrm>
            <a:off x="4644008" y="1700808"/>
            <a:ext cx="3600400" cy="57606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L" sz="2400" b="1" i="0" u="none" strike="noStrike" kern="1200" cap="none" spc="0" normalizeH="0" baseline="0" noProof="0" dirty="0" smtClean="0">
                <a:ln>
                  <a:noFill/>
                </a:ln>
                <a:solidFill>
                  <a:schemeClr val="bg1"/>
                </a:solidFill>
                <a:effectLst/>
                <a:uLnTx/>
                <a:uFillTx/>
                <a:latin typeface="+mj-lt"/>
                <a:ea typeface="+mn-ea"/>
                <a:cs typeface="+mn-cs"/>
              </a:rPr>
              <a:t>UV &amp; </a:t>
            </a:r>
            <a:r>
              <a:rPr kumimoji="0" lang="es-CL" sz="2400" b="1" i="0" u="none" strike="noStrike" kern="1200" cap="none" spc="0" normalizeH="0" baseline="0" noProof="0" dirty="0" err="1" smtClean="0">
                <a:ln>
                  <a:noFill/>
                </a:ln>
                <a:solidFill>
                  <a:schemeClr val="bg1"/>
                </a:solidFill>
                <a:effectLst/>
                <a:uLnTx/>
                <a:uFillTx/>
                <a:latin typeface="+mj-lt"/>
                <a:ea typeface="+mn-ea"/>
                <a:cs typeface="+mn-cs"/>
              </a:rPr>
              <a:t>Sunblock</a:t>
            </a:r>
            <a:endParaRPr kumimoji="0" lang="es-CL" sz="2400" b="1" i="0" u="none" strike="noStrike" kern="1200" cap="none" spc="0" normalizeH="0" baseline="0" noProof="0" dirty="0" smtClean="0">
              <a:ln>
                <a:noFill/>
              </a:ln>
              <a:solidFill>
                <a:schemeClr val="bg1"/>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2400" b="0" i="0" u="none" strike="noStrike" kern="1200" cap="none" spc="0" normalizeH="0" baseline="30000" noProof="0" dirty="0">
              <a:ln>
                <a:noFill/>
              </a:ln>
              <a:solidFill>
                <a:schemeClr val="bg1"/>
              </a:solidFill>
              <a:effectLst/>
              <a:uLnTx/>
              <a:uFillTx/>
              <a:latin typeface="Frutiger 55 Roman" pitchFamily="34" charset="0"/>
              <a:ea typeface="+mn-ea"/>
              <a:cs typeface="+mn-cs"/>
            </a:endParaRPr>
          </a:p>
        </p:txBody>
      </p:sp>
      <p:sp>
        <p:nvSpPr>
          <p:cNvPr id="8" name="7 CuadroTexto"/>
          <p:cNvSpPr txBox="1"/>
          <p:nvPr/>
        </p:nvSpPr>
        <p:spPr>
          <a:xfrm>
            <a:off x="4932040" y="2132856"/>
            <a:ext cx="3240360" cy="646331"/>
          </a:xfrm>
          <a:prstGeom prst="rect">
            <a:avLst/>
          </a:prstGeom>
          <a:noFill/>
        </p:spPr>
        <p:txBody>
          <a:bodyPr wrap="square" rtlCol="0">
            <a:spAutoFit/>
          </a:bodyPr>
          <a:lstStyle/>
          <a:p>
            <a:r>
              <a:rPr lang="en-US" sz="1200" dirty="0" smtClean="0">
                <a:solidFill>
                  <a:srgbClr val="FFFF66"/>
                </a:solidFill>
              </a:rPr>
              <a:t>Measuring and comparing the level of ultraviolet </a:t>
            </a:r>
            <a:r>
              <a:rPr lang="en-US" sz="1200" dirty="0" err="1" smtClean="0">
                <a:solidFill>
                  <a:srgbClr val="FFFF66"/>
                </a:solidFill>
              </a:rPr>
              <a:t>radiaton</a:t>
            </a:r>
            <a:r>
              <a:rPr lang="en-US" sz="1200" dirty="0" smtClean="0">
                <a:solidFill>
                  <a:srgbClr val="FFFF66"/>
                </a:solidFill>
              </a:rPr>
              <a:t>, through different types of filters. </a:t>
            </a:r>
            <a:endParaRPr lang="es-CL" sz="1200" dirty="0" smtClean="0">
              <a:solidFill>
                <a:srgbClr val="FFFF66"/>
              </a:solidFill>
            </a:endParaRPr>
          </a:p>
          <a:p>
            <a:endParaRPr lang="es-CL" sz="1200" dirty="0" smtClean="0">
              <a:solidFill>
                <a:srgbClr val="FFFF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smtClean="0">
                <a:solidFill>
                  <a:schemeClr val="bg1"/>
                </a:solidFill>
              </a:rPr>
              <a:t>Labdisc</a:t>
            </a:r>
            <a:r>
              <a:rPr lang="es-ES_tradnl" sz="2400" b="1" baseline="30000" dirty="0" smtClean="0">
                <a:solidFill>
                  <a:schemeClr val="bg1"/>
                </a:solidFill>
              </a:rPr>
              <a:t> </a:t>
            </a:r>
            <a:r>
              <a:rPr lang="es-ES_tradnl" sz="2400" b="1" baseline="30000" dirty="0" err="1" smtClean="0">
                <a:solidFill>
                  <a:schemeClr val="bg1"/>
                </a:solidFill>
              </a:rPr>
              <a:t>configuration</a:t>
            </a:r>
            <a:endParaRPr lang="es-ES_tradnl" sz="2400" b="1" baseline="30000" dirty="0">
              <a:solidFill>
                <a:schemeClr val="bg1"/>
              </a:solidFill>
            </a:endParaRPr>
          </a:p>
        </p:txBody>
      </p:sp>
      <p:sp>
        <p:nvSpPr>
          <p:cNvPr id="21" name="20 CuadroTexto"/>
          <p:cNvSpPr txBox="1"/>
          <p:nvPr/>
        </p:nvSpPr>
        <p:spPr>
          <a:xfrm>
            <a:off x="1187624" y="2492896"/>
            <a:ext cx="6624736" cy="523220"/>
          </a:xfrm>
          <a:prstGeom prst="rect">
            <a:avLst/>
          </a:prstGeom>
          <a:noFill/>
        </p:spPr>
        <p:txBody>
          <a:bodyPr wrap="square" rtlCol="0">
            <a:spAutoFit/>
          </a:bodyPr>
          <a:lstStyle/>
          <a:p>
            <a:r>
              <a:rPr lang="en-US" sz="1400" dirty="0"/>
              <a:t>To collect measurements with the </a:t>
            </a:r>
            <a:r>
              <a:rPr lang="en-US" sz="1400" dirty="0" smtClean="0"/>
              <a:t>UV </a:t>
            </a:r>
            <a:r>
              <a:rPr lang="en-US" sz="1400" dirty="0"/>
              <a:t>sensor, the </a:t>
            </a:r>
            <a:r>
              <a:rPr lang="en-US" sz="1400" dirty="0" err="1"/>
              <a:t>Labdisc</a:t>
            </a:r>
            <a:r>
              <a:rPr lang="en-US" sz="1400" dirty="0"/>
              <a:t> </a:t>
            </a:r>
            <a:r>
              <a:rPr lang="en-US" sz="1400" dirty="0" smtClean="0"/>
              <a:t>must </a:t>
            </a:r>
            <a:r>
              <a:rPr lang="en-US" sz="1400" dirty="0"/>
              <a:t>be configured following these steps: </a:t>
            </a:r>
            <a:endParaRPr lang="en-US" sz="1500" dirty="0" smtClean="0"/>
          </a:p>
        </p:txBody>
      </p:sp>
      <p:sp>
        <p:nvSpPr>
          <p:cNvPr id="22" name="21 CuadroTexto"/>
          <p:cNvSpPr txBox="1"/>
          <p:nvPr/>
        </p:nvSpPr>
        <p:spPr>
          <a:xfrm>
            <a:off x="1187624" y="3068960"/>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pressing </a:t>
            </a:r>
            <a:r>
              <a:rPr lang="en-US" sz="1400" dirty="0" smtClean="0"/>
              <a:t>               .</a:t>
            </a:r>
            <a:endParaRPr lang="en-US" sz="1500" dirty="0" smtClean="0"/>
          </a:p>
        </p:txBody>
      </p:sp>
      <p:pic>
        <p:nvPicPr>
          <p:cNvPr id="2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65004" y="3104156"/>
            <a:ext cx="558924" cy="279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187624" y="3475618"/>
            <a:ext cx="6624736" cy="307777"/>
          </a:xfrm>
          <a:prstGeom prst="rect">
            <a:avLst/>
          </a:prstGeom>
          <a:noFill/>
        </p:spPr>
        <p:txBody>
          <a:bodyPr wrap="square" rtlCol="0">
            <a:spAutoFit/>
          </a:bodyPr>
          <a:lstStyle/>
          <a:p>
            <a:r>
              <a:rPr lang="es-CL" sz="1400" dirty="0" err="1"/>
              <a:t>Press</a:t>
            </a:r>
            <a:r>
              <a:rPr lang="es-CL" sz="1400" dirty="0"/>
              <a:t> </a:t>
            </a:r>
            <a:r>
              <a:rPr lang="es-CL" sz="1400" dirty="0" smtClean="0"/>
              <a:t>                </a:t>
            </a:r>
            <a:r>
              <a:rPr lang="en-US" sz="1400" dirty="0" smtClean="0"/>
              <a:t>and </a:t>
            </a:r>
            <a:r>
              <a:rPr lang="en-US" sz="1400" dirty="0"/>
              <a:t>select “SETUP” by pressing </a:t>
            </a:r>
            <a:r>
              <a:rPr lang="en-US" sz="1400" dirty="0" smtClean="0"/>
              <a:t>                 .</a:t>
            </a:r>
            <a:endParaRPr lang="en-US" sz="1500" dirty="0" smtClean="0"/>
          </a:p>
        </p:txBody>
      </p:sp>
      <p:sp>
        <p:nvSpPr>
          <p:cNvPr id="25" name="24 CuadroTexto"/>
          <p:cNvSpPr txBox="1"/>
          <p:nvPr/>
        </p:nvSpPr>
        <p:spPr>
          <a:xfrm>
            <a:off x="1187624" y="3898606"/>
            <a:ext cx="6912768" cy="307777"/>
          </a:xfrm>
          <a:prstGeom prst="rect">
            <a:avLst/>
          </a:prstGeom>
          <a:noFill/>
        </p:spPr>
        <p:txBody>
          <a:bodyPr wrap="square" rtlCol="0">
            <a:spAutoFit/>
          </a:bodyPr>
          <a:lstStyle/>
          <a:p>
            <a:r>
              <a:rPr lang="en-US" sz="1400" dirty="0"/>
              <a:t>Now select the option “SET SENSORS” </a:t>
            </a:r>
            <a:r>
              <a:rPr lang="en-US" sz="1400" dirty="0" smtClean="0"/>
              <a:t>with                 , and choose “UV”. Then press                 .  </a:t>
            </a:r>
            <a:endParaRPr lang="en-US" sz="1500" dirty="0"/>
          </a:p>
        </p:txBody>
      </p:sp>
      <p:sp>
        <p:nvSpPr>
          <p:cNvPr id="27" name="26 CuadroTexto"/>
          <p:cNvSpPr txBox="1"/>
          <p:nvPr/>
        </p:nvSpPr>
        <p:spPr>
          <a:xfrm>
            <a:off x="1187624" y="4365104"/>
            <a:ext cx="6624736" cy="523220"/>
          </a:xfrm>
          <a:prstGeom prst="rect">
            <a:avLst/>
          </a:prstGeom>
          <a:noFill/>
        </p:spPr>
        <p:txBody>
          <a:bodyPr wrap="square" rtlCol="0">
            <a:spAutoFit/>
          </a:bodyPr>
          <a:lstStyle/>
          <a:p>
            <a:r>
              <a:rPr lang="en-US" sz="1400" dirty="0"/>
              <a:t>Once you have done that, you will be back at the setup, </a:t>
            </a:r>
            <a:r>
              <a:rPr lang="en-US" sz="1400" dirty="0" smtClean="0"/>
              <a:t>press                    </a:t>
            </a:r>
            <a:r>
              <a:rPr lang="en-US" sz="1400" dirty="0"/>
              <a:t>one time and select “SAMPLING RATE” </a:t>
            </a:r>
            <a:r>
              <a:rPr lang="en-US" sz="1400" dirty="0" smtClean="0"/>
              <a:t>with                   . Now, choose “MANUAL”.</a:t>
            </a:r>
            <a:endParaRPr lang="en-US" sz="1500" dirty="0" smtClean="0"/>
          </a:p>
        </p:txBody>
      </p:sp>
      <p:pic>
        <p:nvPicPr>
          <p:cNvPr id="2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07801" y="3476613"/>
            <a:ext cx="610812" cy="2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44008" y="3487600"/>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41700" y="3914003"/>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08304" y="3941626"/>
            <a:ext cx="558924" cy="279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29140" y="4636865"/>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1600" y="309786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71600" y="350100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8" name="Picture 8"/>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1600" y="393533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 name="Picture 9"/>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971600" y="438148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10"/>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71600" y="501545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 name="Picture 11"/>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971600" y="5591522"/>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96136" y="4365104"/>
            <a:ext cx="610812" cy="2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0" name="49 CuadroTexto"/>
          <p:cNvSpPr txBox="1"/>
          <p:nvPr/>
        </p:nvSpPr>
        <p:spPr>
          <a:xfrm>
            <a:off x="1210151" y="4993431"/>
            <a:ext cx="6624736" cy="523220"/>
          </a:xfrm>
          <a:prstGeom prst="rect">
            <a:avLst/>
          </a:prstGeom>
          <a:noFill/>
        </p:spPr>
        <p:txBody>
          <a:bodyPr wrap="square" rtlCol="0">
            <a:spAutoFit/>
          </a:bodyPr>
          <a:lstStyle/>
          <a:p>
            <a:r>
              <a:rPr lang="en-US" sz="1400" dirty="0"/>
              <a:t>To go back to the measurements press </a:t>
            </a:r>
            <a:r>
              <a:rPr lang="en-US" sz="1400" dirty="0" smtClean="0"/>
              <a:t>                three </a:t>
            </a:r>
            <a:r>
              <a:rPr lang="en-US" sz="1400" dirty="0"/>
              <a:t>times</a:t>
            </a:r>
            <a:r>
              <a:rPr lang="en-US" sz="1400" dirty="0" smtClean="0"/>
              <a:t>. Start measuring with    </a:t>
            </a:r>
            <a:r>
              <a:rPr lang="es-CL" sz="1400" dirty="0" smtClean="0"/>
              <a:t>       </a:t>
            </a:r>
            <a:r>
              <a:rPr lang="en-US" sz="1400" dirty="0" smtClean="0"/>
              <a:t>and press                    every time you want to record a data. </a:t>
            </a:r>
            <a:endParaRPr lang="en-US" sz="1500" dirty="0" smtClean="0"/>
          </a:p>
        </p:txBody>
      </p:sp>
      <p:pic>
        <p:nvPicPr>
          <p:cNvPr id="5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39952" y="4941168"/>
            <a:ext cx="558924" cy="279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36296" y="5013176"/>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23728" y="5229200"/>
            <a:ext cx="610812" cy="2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5" name="54 CuadroTexto"/>
          <p:cNvSpPr txBox="1"/>
          <p:nvPr/>
        </p:nvSpPr>
        <p:spPr>
          <a:xfrm>
            <a:off x="1187624" y="5570076"/>
            <a:ext cx="6624736" cy="523220"/>
          </a:xfrm>
          <a:prstGeom prst="rect">
            <a:avLst/>
          </a:prstGeom>
          <a:noFill/>
        </p:spPr>
        <p:txBody>
          <a:bodyPr wrap="square" rtlCol="0">
            <a:spAutoFit/>
          </a:bodyPr>
          <a:lstStyle/>
          <a:p>
            <a:r>
              <a:rPr lang="en-US" sz="1400" dirty="0" smtClean="0"/>
              <a:t>Once you are finished measuring stop the </a:t>
            </a:r>
            <a:r>
              <a:rPr lang="en-US" sz="1400" dirty="0" err="1" smtClean="0"/>
              <a:t>Labdisc</a:t>
            </a:r>
            <a:r>
              <a:rPr lang="en-US" sz="1400" dirty="0" smtClean="0"/>
              <a:t> by pressing                  (you will see the instruction “Press SCROLL key to STOP”) and press                  . </a:t>
            </a:r>
            <a:endParaRPr lang="en-US" sz="1500" dirty="0" smtClean="0"/>
          </a:p>
        </p:txBody>
      </p:sp>
      <p:pic>
        <p:nvPicPr>
          <p:cNvPr id="5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96136" y="5589240"/>
            <a:ext cx="610812" cy="301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32040" y="5871797"/>
            <a:ext cx="610812" cy="2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42" name="41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331640" y="2420888"/>
            <a:ext cx="7056784" cy="3108543"/>
          </a:xfrm>
          <a:prstGeom prst="rect">
            <a:avLst/>
          </a:prstGeom>
          <a:noFill/>
        </p:spPr>
        <p:txBody>
          <a:bodyPr wrap="square" rtlCol="0">
            <a:spAutoFit/>
          </a:bodyPr>
          <a:lstStyle/>
          <a:p>
            <a:pPr lvl="0"/>
            <a:r>
              <a:rPr lang="en-US" sz="1400" dirty="0" smtClean="0"/>
              <a:t>First, make a </a:t>
            </a:r>
            <a:r>
              <a:rPr lang="en-US" sz="1400" dirty="0" err="1" smtClean="0"/>
              <a:t>sunblock</a:t>
            </a:r>
            <a:r>
              <a:rPr lang="en-US" sz="1400" dirty="0" smtClean="0"/>
              <a:t> testing-card cutting two windows out of the cardboard and pasting on to it the plastic film. Cover one window with one of the </a:t>
            </a:r>
            <a:r>
              <a:rPr lang="en-US" sz="1400" dirty="0" err="1" smtClean="0"/>
              <a:t>sunblocks</a:t>
            </a:r>
            <a:r>
              <a:rPr lang="en-US" sz="1400" dirty="0" smtClean="0"/>
              <a:t> and write the SPF in the cardboard surface. Repeat the procedure in next window and label it.    </a:t>
            </a:r>
          </a:p>
          <a:p>
            <a:pPr lvl="0"/>
            <a:endParaRPr lang="en-US" sz="1400" dirty="0" smtClean="0"/>
          </a:p>
          <a:p>
            <a:pPr lvl="0"/>
            <a:endParaRPr lang="en-US" sz="1400" dirty="0" smtClean="0"/>
          </a:p>
          <a:p>
            <a:pPr lvl="0"/>
            <a:endParaRPr lang="en-US" sz="1400" dirty="0" smtClean="0"/>
          </a:p>
          <a:p>
            <a:pPr lvl="0"/>
            <a:endParaRPr lang="en-US" sz="1400" dirty="0" smtClean="0"/>
          </a:p>
          <a:p>
            <a:pPr lvl="0"/>
            <a:endParaRPr lang="en-US" sz="1400" dirty="0" smtClean="0"/>
          </a:p>
          <a:p>
            <a:pPr lvl="0"/>
            <a:endParaRPr lang="en-US" sz="1400" dirty="0" smtClean="0"/>
          </a:p>
          <a:p>
            <a:pPr lvl="0"/>
            <a:endParaRPr lang="en-US" sz="1400" dirty="0" smtClean="0"/>
          </a:p>
          <a:p>
            <a:pPr lvl="0"/>
            <a:endParaRPr lang="en-US" sz="1400" dirty="0" smtClean="0"/>
          </a:p>
          <a:p>
            <a:pPr lvl="0"/>
            <a:r>
              <a:rPr lang="en-US" sz="1400" dirty="0" smtClean="0"/>
              <a:t>Place the </a:t>
            </a:r>
            <a:r>
              <a:rPr lang="en-US" sz="1400" dirty="0" err="1" smtClean="0"/>
              <a:t>Labdisc</a:t>
            </a:r>
            <a:r>
              <a:rPr lang="en-US" sz="1400" dirty="0" smtClean="0"/>
              <a:t> in an open field and record the UV radiation pointing out the sensor directly to the sun.</a:t>
            </a:r>
            <a:endParaRPr lang="es-CL" sz="1400" dirty="0" smtClean="0"/>
          </a:p>
          <a:p>
            <a:pPr lvl="0"/>
            <a:endParaRPr lang="en-US" sz="1400" dirty="0" smtClean="0"/>
          </a:p>
        </p:txBody>
      </p:sp>
      <p:pic>
        <p:nvPicPr>
          <p:cNvPr id="2050" name="Picture 2"/>
          <p:cNvPicPr>
            <a:picLocks noChangeAspect="1" noChangeArrowheads="1"/>
          </p:cNvPicPr>
          <p:nvPr/>
        </p:nvPicPr>
        <p:blipFill>
          <a:blip r:embed="rId3" cstate="print"/>
          <a:srcRect/>
          <a:stretch>
            <a:fillRect/>
          </a:stretch>
        </p:blipFill>
        <p:spPr bwMode="auto">
          <a:xfrm>
            <a:off x="1000100" y="2420888"/>
            <a:ext cx="333375" cy="3333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1000100" y="4708376"/>
            <a:ext cx="314325" cy="304800"/>
          </a:xfrm>
          <a:prstGeom prst="rect">
            <a:avLst/>
          </a:prstGeom>
          <a:noFill/>
          <a:ln w="9525">
            <a:noFill/>
            <a:miter lim="800000"/>
            <a:headEnd/>
            <a:tailEnd/>
          </a:ln>
          <a:effectLst/>
        </p:spPr>
      </p:pic>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pic>
        <p:nvPicPr>
          <p:cNvPr id="14" name="13 Imagen" descr="5.jpg"/>
          <p:cNvPicPr>
            <a:picLocks noChangeAspect="1"/>
          </p:cNvPicPr>
          <p:nvPr/>
        </p:nvPicPr>
        <p:blipFill>
          <a:blip r:embed="rId5" cstate="print"/>
          <a:srcRect t="12813" b="13510"/>
          <a:stretch>
            <a:fillRect/>
          </a:stretch>
        </p:blipFill>
        <p:spPr>
          <a:xfrm>
            <a:off x="3635896" y="3284984"/>
            <a:ext cx="2304256" cy="1309341"/>
          </a:xfrm>
          <a:prstGeom prst="rect">
            <a:avLst/>
          </a:prstGeom>
        </p:spPr>
      </p:pic>
    </p:spTree>
    <p:extLst>
      <p:ext uri="{BB962C8B-B14F-4D97-AF65-F5344CB8AC3E}">
        <p14:creationId xmlns="" xmlns:p14="http://schemas.microsoft.com/office/powerpoint/2010/main" val="1440669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331640" y="2420888"/>
            <a:ext cx="4752528" cy="2246769"/>
          </a:xfrm>
          <a:prstGeom prst="rect">
            <a:avLst/>
          </a:prstGeom>
          <a:noFill/>
        </p:spPr>
        <p:txBody>
          <a:bodyPr wrap="square" rtlCol="0">
            <a:spAutoFit/>
          </a:bodyPr>
          <a:lstStyle/>
          <a:p>
            <a:pPr lvl="0"/>
            <a:endParaRPr lang="es-CL" sz="1400" dirty="0" smtClean="0"/>
          </a:p>
          <a:p>
            <a:pPr lvl="0"/>
            <a:endParaRPr lang="en-US" sz="1400" dirty="0" smtClean="0"/>
          </a:p>
          <a:p>
            <a:pPr lvl="0" algn="just"/>
            <a:r>
              <a:rPr lang="es-CL" sz="1400" dirty="0" err="1" smtClean="0"/>
              <a:t>Repeat</a:t>
            </a:r>
            <a:r>
              <a:rPr lang="es-CL" sz="1400" dirty="0" smtClean="0"/>
              <a:t> </a:t>
            </a:r>
            <a:r>
              <a:rPr lang="es-CL" sz="1400" dirty="0" err="1" smtClean="0"/>
              <a:t>the</a:t>
            </a:r>
            <a:r>
              <a:rPr lang="es-CL" sz="1400" dirty="0" smtClean="0"/>
              <a:t> </a:t>
            </a:r>
            <a:r>
              <a:rPr lang="es-CL" sz="1400" dirty="0" err="1" smtClean="0"/>
              <a:t>measurement</a:t>
            </a:r>
            <a:r>
              <a:rPr lang="es-CL" sz="1400" dirty="0" smtClean="0"/>
              <a:t>, </a:t>
            </a:r>
            <a:r>
              <a:rPr lang="es-CL" sz="1400" dirty="0" err="1" smtClean="0"/>
              <a:t>covering</a:t>
            </a:r>
            <a:r>
              <a:rPr lang="es-CL" sz="1400" dirty="0" smtClean="0"/>
              <a:t> </a:t>
            </a:r>
            <a:r>
              <a:rPr lang="es-CL" sz="1400" dirty="0" err="1" smtClean="0"/>
              <a:t>the</a:t>
            </a:r>
            <a:r>
              <a:rPr lang="es-CL" sz="1400" dirty="0" smtClean="0"/>
              <a:t> sensor </a:t>
            </a:r>
            <a:r>
              <a:rPr lang="es-CL" sz="1400" dirty="0" err="1" smtClean="0"/>
              <a:t>with</a:t>
            </a:r>
            <a:r>
              <a:rPr lang="es-CL" sz="1400" dirty="0" smtClean="0"/>
              <a:t> </a:t>
            </a:r>
            <a:r>
              <a:rPr lang="es-CL" sz="1400" dirty="0" err="1" smtClean="0"/>
              <a:t>each</a:t>
            </a:r>
            <a:r>
              <a:rPr lang="es-CL" sz="1400" dirty="0" smtClean="0"/>
              <a:t> </a:t>
            </a:r>
            <a:r>
              <a:rPr lang="es-CL" sz="1400" dirty="0" err="1" smtClean="0"/>
              <a:t>window</a:t>
            </a:r>
            <a:r>
              <a:rPr lang="es-CL" sz="1400" dirty="0" smtClean="0"/>
              <a:t> of </a:t>
            </a:r>
            <a:r>
              <a:rPr lang="es-CL" sz="1400" dirty="0" err="1" smtClean="0"/>
              <a:t>the</a:t>
            </a:r>
            <a:r>
              <a:rPr lang="es-CL" sz="1400" dirty="0" smtClean="0"/>
              <a:t> </a:t>
            </a:r>
            <a:r>
              <a:rPr lang="es-CL" sz="1400" dirty="0" err="1" smtClean="0"/>
              <a:t>sunblock</a:t>
            </a:r>
            <a:r>
              <a:rPr lang="es-CL" sz="1400" dirty="0" smtClean="0"/>
              <a:t> </a:t>
            </a:r>
            <a:r>
              <a:rPr lang="es-CL" sz="1400" dirty="0" err="1" smtClean="0"/>
              <a:t>testing</a:t>
            </a:r>
            <a:r>
              <a:rPr lang="es-CL" sz="1400" dirty="0" smtClean="0"/>
              <a:t> </a:t>
            </a:r>
            <a:r>
              <a:rPr lang="es-CL" sz="1400" dirty="0" err="1" smtClean="0"/>
              <a:t>card</a:t>
            </a:r>
            <a:r>
              <a:rPr lang="es-CL" sz="1400" dirty="0" smtClean="0"/>
              <a:t>. Be </a:t>
            </a:r>
            <a:r>
              <a:rPr lang="es-CL" sz="1400" dirty="0" err="1" smtClean="0"/>
              <a:t>sure</a:t>
            </a:r>
            <a:r>
              <a:rPr lang="es-CL" sz="1400" dirty="0" smtClean="0"/>
              <a:t> </a:t>
            </a:r>
            <a:r>
              <a:rPr lang="es-CL" sz="1400" dirty="0" err="1" smtClean="0"/>
              <a:t>the</a:t>
            </a:r>
            <a:r>
              <a:rPr lang="es-CL" sz="1400" dirty="0" smtClean="0"/>
              <a:t> </a:t>
            </a:r>
            <a:r>
              <a:rPr lang="es-CL" sz="1400" dirty="0" err="1" smtClean="0"/>
              <a:t>sunblock</a:t>
            </a:r>
            <a:r>
              <a:rPr lang="es-CL" sz="1400" dirty="0" smtClean="0"/>
              <a:t> </a:t>
            </a:r>
            <a:r>
              <a:rPr lang="es-CL" sz="1400" dirty="0" err="1" smtClean="0"/>
              <a:t>layer</a:t>
            </a:r>
            <a:r>
              <a:rPr lang="es-CL" sz="1400" dirty="0" smtClean="0"/>
              <a:t> </a:t>
            </a:r>
            <a:r>
              <a:rPr lang="es-CL" sz="1400" dirty="0" err="1" smtClean="0"/>
              <a:t>on</a:t>
            </a:r>
            <a:r>
              <a:rPr lang="es-CL" sz="1400" dirty="0" smtClean="0"/>
              <a:t> </a:t>
            </a:r>
            <a:r>
              <a:rPr lang="es-CL" sz="1400" dirty="0" err="1" smtClean="0"/>
              <a:t>the</a:t>
            </a:r>
            <a:r>
              <a:rPr lang="es-CL" sz="1400" dirty="0" smtClean="0"/>
              <a:t> </a:t>
            </a:r>
            <a:r>
              <a:rPr lang="es-CL" sz="1400" dirty="0" err="1" smtClean="0"/>
              <a:t>plastic</a:t>
            </a:r>
            <a:r>
              <a:rPr lang="es-CL" sz="1400" dirty="0" smtClean="0"/>
              <a:t> </a:t>
            </a:r>
            <a:r>
              <a:rPr lang="es-CL" sz="1400" dirty="0" err="1" smtClean="0"/>
              <a:t>is</a:t>
            </a:r>
            <a:r>
              <a:rPr lang="es-CL" sz="1400" dirty="0" smtClean="0"/>
              <a:t> </a:t>
            </a:r>
            <a:r>
              <a:rPr lang="es-CL" sz="1400" dirty="0" err="1" smtClean="0"/>
              <a:t>facing</a:t>
            </a:r>
            <a:r>
              <a:rPr lang="es-CL" sz="1400" dirty="0" smtClean="0"/>
              <a:t> </a:t>
            </a:r>
            <a:r>
              <a:rPr lang="es-CL" sz="1400" dirty="0" err="1" smtClean="0"/>
              <a:t>the</a:t>
            </a:r>
            <a:r>
              <a:rPr lang="es-CL" sz="1400" dirty="0" smtClean="0"/>
              <a:t> </a:t>
            </a:r>
            <a:r>
              <a:rPr lang="es-CL" sz="1400" dirty="0" err="1" smtClean="0"/>
              <a:t>sun</a:t>
            </a:r>
            <a:r>
              <a:rPr lang="es-CL" sz="1400" dirty="0" smtClean="0"/>
              <a:t>. </a:t>
            </a:r>
          </a:p>
          <a:p>
            <a:pPr lvl="0" algn="just"/>
            <a:endParaRPr lang="es-CL" sz="1400" dirty="0" smtClean="0"/>
          </a:p>
          <a:p>
            <a:pPr algn="just"/>
            <a:r>
              <a:rPr lang="es-CL" sz="1400" dirty="0" err="1" smtClean="0"/>
              <a:t>Measure</a:t>
            </a:r>
            <a:r>
              <a:rPr lang="es-CL" sz="1400" dirty="0" smtClean="0"/>
              <a:t> </a:t>
            </a:r>
            <a:r>
              <a:rPr lang="es-CL" sz="1400" dirty="0" err="1" smtClean="0"/>
              <a:t>the</a:t>
            </a:r>
            <a:r>
              <a:rPr lang="es-CL" sz="1400" dirty="0" smtClean="0"/>
              <a:t> UV </a:t>
            </a:r>
            <a:r>
              <a:rPr lang="es-CL" sz="1400" dirty="0" err="1" smtClean="0"/>
              <a:t>radiation</a:t>
            </a:r>
            <a:r>
              <a:rPr lang="es-CL" sz="1400" dirty="0" smtClean="0"/>
              <a:t> </a:t>
            </a:r>
            <a:r>
              <a:rPr lang="es-CL" sz="1400" dirty="0" err="1" smtClean="0"/>
              <a:t>through</a:t>
            </a:r>
            <a:r>
              <a:rPr lang="es-CL" sz="1400" dirty="0" smtClean="0"/>
              <a:t> </a:t>
            </a:r>
            <a:r>
              <a:rPr lang="es-CL" sz="1400" dirty="0" err="1" smtClean="0"/>
              <a:t>the</a:t>
            </a:r>
            <a:r>
              <a:rPr lang="es-CL" sz="1400" dirty="0" smtClean="0"/>
              <a:t> </a:t>
            </a:r>
            <a:r>
              <a:rPr lang="es-CL" sz="1400" dirty="0" err="1" smtClean="0"/>
              <a:t>sunglasses</a:t>
            </a:r>
            <a:r>
              <a:rPr lang="es-CL" sz="1400" dirty="0" smtClean="0"/>
              <a:t>, </a:t>
            </a:r>
            <a:r>
              <a:rPr lang="es-CL" sz="1400" dirty="0" err="1" smtClean="0"/>
              <a:t>covering</a:t>
            </a:r>
            <a:r>
              <a:rPr lang="es-CL" sz="1400" dirty="0" smtClean="0"/>
              <a:t> </a:t>
            </a:r>
            <a:r>
              <a:rPr lang="es-CL" sz="1400" dirty="0" err="1" smtClean="0"/>
              <a:t>the</a:t>
            </a:r>
            <a:r>
              <a:rPr lang="es-CL" sz="1400" dirty="0" smtClean="0"/>
              <a:t> UV </a:t>
            </a:r>
            <a:r>
              <a:rPr lang="es-CL" sz="1400" dirty="0" err="1" smtClean="0"/>
              <a:t>Labdisc</a:t>
            </a:r>
            <a:r>
              <a:rPr lang="es-CL" sz="1400" dirty="0" smtClean="0"/>
              <a:t> sensor </a:t>
            </a:r>
            <a:r>
              <a:rPr lang="es-CL" sz="1400" dirty="0" err="1" smtClean="0"/>
              <a:t>with</a:t>
            </a:r>
            <a:r>
              <a:rPr lang="es-CL" sz="1400" dirty="0" smtClean="0"/>
              <a:t> </a:t>
            </a:r>
            <a:r>
              <a:rPr lang="es-CL" sz="1400" dirty="0" err="1" smtClean="0"/>
              <a:t>two</a:t>
            </a:r>
            <a:r>
              <a:rPr lang="es-CL" sz="1400" dirty="0" smtClean="0"/>
              <a:t> </a:t>
            </a:r>
            <a:r>
              <a:rPr lang="es-CL" sz="1400" dirty="0" err="1" smtClean="0"/>
              <a:t>lenses</a:t>
            </a:r>
            <a:r>
              <a:rPr lang="es-CL" sz="1400" dirty="0" smtClean="0"/>
              <a:t> </a:t>
            </a:r>
            <a:r>
              <a:rPr lang="es-CL" sz="1400" dirty="0" err="1" smtClean="0"/>
              <a:t>from</a:t>
            </a:r>
            <a:r>
              <a:rPr lang="es-CL" sz="1400" dirty="0" smtClean="0"/>
              <a:t> </a:t>
            </a:r>
            <a:r>
              <a:rPr lang="es-CL" sz="1400" dirty="0" err="1" smtClean="0"/>
              <a:t>different</a:t>
            </a:r>
            <a:r>
              <a:rPr lang="es-CL" sz="1400" dirty="0" smtClean="0"/>
              <a:t> </a:t>
            </a:r>
            <a:r>
              <a:rPr lang="es-CL" sz="1400" dirty="0" err="1" smtClean="0"/>
              <a:t>sunglasses</a:t>
            </a:r>
            <a:r>
              <a:rPr lang="es-CL" sz="1400" dirty="0" smtClean="0"/>
              <a:t>. </a:t>
            </a:r>
          </a:p>
          <a:p>
            <a:pPr algn="just"/>
            <a:endParaRPr lang="es-CL" sz="1400" dirty="0" smtClean="0"/>
          </a:p>
          <a:p>
            <a:pPr algn="just"/>
            <a:r>
              <a:rPr lang="es-CL" sz="1400" dirty="0" smtClean="0"/>
              <a:t>Once </a:t>
            </a:r>
            <a:r>
              <a:rPr lang="es-CL" sz="1400" dirty="0" err="1" smtClean="0"/>
              <a:t>you</a:t>
            </a:r>
            <a:r>
              <a:rPr lang="es-CL" sz="1400" dirty="0" smtClean="0"/>
              <a:t> </a:t>
            </a:r>
            <a:r>
              <a:rPr lang="es-CL" sz="1400" dirty="0" err="1" smtClean="0"/>
              <a:t>have</a:t>
            </a:r>
            <a:r>
              <a:rPr lang="es-CL" sz="1400" dirty="0" smtClean="0"/>
              <a:t> </a:t>
            </a:r>
            <a:r>
              <a:rPr lang="es-CL" sz="1400" dirty="0" err="1" smtClean="0"/>
              <a:t>finished</a:t>
            </a:r>
            <a:r>
              <a:rPr lang="es-CL" sz="1400" dirty="0" smtClean="0"/>
              <a:t>, stop </a:t>
            </a:r>
            <a:r>
              <a:rPr lang="es-CL" sz="1400" dirty="0" err="1" smtClean="0"/>
              <a:t>the</a:t>
            </a:r>
            <a:r>
              <a:rPr lang="es-CL" sz="1400" dirty="0" smtClean="0"/>
              <a:t> </a:t>
            </a:r>
            <a:r>
              <a:rPr lang="es-CL" sz="1400" dirty="0" err="1" smtClean="0"/>
              <a:t>Labdisc</a:t>
            </a:r>
            <a:r>
              <a:rPr lang="es-CL" sz="1400" dirty="0" smtClean="0"/>
              <a:t>.</a:t>
            </a:r>
          </a:p>
        </p:txBody>
      </p:sp>
      <p:pic>
        <p:nvPicPr>
          <p:cNvPr id="2054" name="Picture 6"/>
          <p:cNvPicPr>
            <a:picLocks noChangeAspect="1" noChangeArrowheads="1"/>
          </p:cNvPicPr>
          <p:nvPr/>
        </p:nvPicPr>
        <p:blipFill>
          <a:blip r:embed="rId2" cstate="print"/>
          <a:srcRect/>
          <a:stretch>
            <a:fillRect/>
          </a:stretch>
        </p:blipFill>
        <p:spPr bwMode="auto">
          <a:xfrm>
            <a:off x="1000100" y="2852936"/>
            <a:ext cx="304800" cy="314325"/>
          </a:xfrm>
          <a:prstGeom prst="rect">
            <a:avLst/>
          </a:prstGeom>
          <a:noFill/>
          <a:ln w="9525">
            <a:noFill/>
            <a:miter lim="800000"/>
            <a:headEnd/>
            <a:tailEnd/>
          </a:ln>
          <a:effectLst/>
        </p:spPr>
      </p:pic>
      <p:pic>
        <p:nvPicPr>
          <p:cNvPr id="2056" name="Picture 8"/>
          <p:cNvPicPr>
            <a:picLocks noChangeAspect="1" noChangeArrowheads="1"/>
          </p:cNvPicPr>
          <p:nvPr/>
        </p:nvPicPr>
        <p:blipFill>
          <a:blip r:embed="rId3" cstate="print"/>
          <a:srcRect/>
          <a:stretch>
            <a:fillRect/>
          </a:stretch>
        </p:blipFill>
        <p:spPr bwMode="auto">
          <a:xfrm>
            <a:off x="1000100" y="3690739"/>
            <a:ext cx="295275" cy="314325"/>
          </a:xfrm>
          <a:prstGeom prst="rect">
            <a:avLst/>
          </a:prstGeom>
          <a:noFill/>
          <a:ln w="9525">
            <a:noFill/>
            <a:miter lim="800000"/>
            <a:headEnd/>
            <a:tailEnd/>
          </a:ln>
          <a:effectLst/>
        </p:spPr>
      </p:pic>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pic>
        <p:nvPicPr>
          <p:cNvPr id="1026" name="Picture 2"/>
          <p:cNvPicPr>
            <a:picLocks noChangeAspect="1" noChangeArrowheads="1"/>
          </p:cNvPicPr>
          <p:nvPr/>
        </p:nvPicPr>
        <p:blipFill>
          <a:blip r:embed="rId4" cstate="print"/>
          <a:srcRect r="12598"/>
          <a:stretch>
            <a:fillRect/>
          </a:stretch>
        </p:blipFill>
        <p:spPr bwMode="auto">
          <a:xfrm>
            <a:off x="1007915" y="4293128"/>
            <a:ext cx="251717" cy="288000"/>
          </a:xfrm>
          <a:prstGeom prst="rect">
            <a:avLst/>
          </a:prstGeom>
          <a:noFill/>
          <a:ln w="9525">
            <a:noFill/>
            <a:miter lim="800000"/>
            <a:headEnd/>
            <a:tailEnd/>
          </a:ln>
        </p:spPr>
      </p:pic>
      <p:pic>
        <p:nvPicPr>
          <p:cNvPr id="14" name="13 Imagen" descr="4.jpg"/>
          <p:cNvPicPr>
            <a:picLocks noChangeAspect="1"/>
          </p:cNvPicPr>
          <p:nvPr/>
        </p:nvPicPr>
        <p:blipFill>
          <a:blip r:embed="rId5" cstate="print"/>
          <a:stretch>
            <a:fillRect/>
          </a:stretch>
        </p:blipFill>
        <p:spPr>
          <a:xfrm>
            <a:off x="6372200" y="2564904"/>
            <a:ext cx="1512168" cy="3617791"/>
          </a:xfrm>
          <a:prstGeom prst="rect">
            <a:avLst/>
          </a:prstGeom>
        </p:spPr>
      </p:pic>
    </p:spTree>
    <p:extLst>
      <p:ext uri="{BB962C8B-B14F-4D97-AF65-F5344CB8AC3E}">
        <p14:creationId xmlns="" xmlns:p14="http://schemas.microsoft.com/office/powerpoint/2010/main" val="144066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547664" y="2879065"/>
            <a:ext cx="6480720" cy="2062103"/>
          </a:xfrm>
          <a:prstGeom prst="rect">
            <a:avLst/>
          </a:prstGeom>
          <a:noFill/>
        </p:spPr>
        <p:txBody>
          <a:bodyPr wrap="square" rtlCol="0">
            <a:spAutoFit/>
          </a:bodyPr>
          <a:lstStyle/>
          <a:p>
            <a:pPr lvl="0"/>
            <a:r>
              <a:rPr lang="en-US" sz="1600" dirty="0" smtClean="0"/>
              <a:t>Connect the </a:t>
            </a:r>
            <a:r>
              <a:rPr lang="en-US" sz="1600" dirty="0" err="1" smtClean="0"/>
              <a:t>Labdisc</a:t>
            </a:r>
            <a:r>
              <a:rPr lang="en-US" sz="1600" dirty="0" smtClean="0"/>
              <a:t> to the computer using the USB communication cable or via the Bluetooth wireless communication channel.</a:t>
            </a:r>
          </a:p>
          <a:p>
            <a:pPr lvl="0"/>
            <a:endParaRPr lang="es-CL" sz="1600" dirty="0" smtClean="0"/>
          </a:p>
          <a:p>
            <a:pPr lvl="0"/>
            <a:r>
              <a:rPr lang="en-US" sz="1600" dirty="0" smtClean="0"/>
              <a:t>On the upper menu press                and select            </a:t>
            </a:r>
            <a:r>
              <a:rPr lang="es-CL" sz="1600" dirty="0" smtClean="0"/>
              <a:t> </a:t>
            </a:r>
            <a:r>
              <a:rPr lang="en-US" sz="1600" dirty="0" smtClean="0"/>
              <a:t>. Choose the last experiment of the list. </a:t>
            </a:r>
          </a:p>
          <a:p>
            <a:pPr lvl="0"/>
            <a:endParaRPr lang="es-CL" sz="1600" dirty="0" smtClean="0"/>
          </a:p>
          <a:p>
            <a:pPr lvl="0"/>
            <a:r>
              <a:rPr lang="en-US" sz="1600" dirty="0" smtClean="0"/>
              <a:t>Select a bar graph </a:t>
            </a:r>
            <a:r>
              <a:rPr lang="es-CL" sz="1600" dirty="0" smtClean="0"/>
              <a:t>             </a:t>
            </a:r>
            <a:r>
              <a:rPr lang="en-US" sz="1600" dirty="0" smtClean="0"/>
              <a:t>from the </a:t>
            </a:r>
            <a:r>
              <a:rPr lang="en-US" sz="1600" dirty="0" err="1" smtClean="0"/>
              <a:t>GlobiLab</a:t>
            </a:r>
            <a:r>
              <a:rPr lang="en-US" sz="1600" dirty="0" smtClean="0"/>
              <a:t> menu to show the experiment results and label bars using the</a:t>
            </a:r>
            <a:r>
              <a:rPr lang="es-CL" sz="1600" dirty="0" smtClean="0"/>
              <a:t> </a:t>
            </a:r>
            <a:r>
              <a:rPr lang="en-US" sz="1600" dirty="0" smtClean="0"/>
              <a:t>tool           . </a:t>
            </a:r>
            <a:endParaRPr lang="es-CL" sz="1600" dirty="0"/>
          </a:p>
        </p:txBody>
      </p:sp>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68108" y="4581128"/>
            <a:ext cx="439832" cy="417277"/>
          </a:xfrm>
          <a:prstGeom prst="rect">
            <a:avLst/>
          </a:prstGeom>
        </p:spPr>
      </p:pic>
      <p:sp>
        <p:nvSpPr>
          <p:cNvPr id="16" name="15 CuadroTexto"/>
          <p:cNvSpPr txBox="1"/>
          <p:nvPr/>
        </p:nvSpPr>
        <p:spPr>
          <a:xfrm>
            <a:off x="1259632" y="4005064"/>
            <a:ext cx="348046" cy="307777"/>
          </a:xfrm>
          <a:prstGeom prst="rect">
            <a:avLst/>
          </a:prstGeom>
          <a:noFill/>
        </p:spPr>
        <p:txBody>
          <a:bodyPr wrap="square" rtlCol="0">
            <a:spAutoFit/>
          </a:bodyPr>
          <a:lstStyle/>
          <a:p>
            <a:r>
              <a:rPr lang="es-CL" sz="1400" dirty="0" smtClean="0"/>
              <a:t> </a:t>
            </a:r>
          </a:p>
        </p:txBody>
      </p:sp>
      <p:pic>
        <p:nvPicPr>
          <p:cNvPr id="26" name="25 Imagen"/>
          <p:cNvPicPr/>
          <p:nvPr/>
        </p:nvPicPr>
        <p:blipFill>
          <a:blip r:embed="rId4" cstate="print"/>
          <a:srcRect/>
          <a:stretch>
            <a:fillRect/>
          </a:stretch>
        </p:blipFill>
        <p:spPr bwMode="auto">
          <a:xfrm>
            <a:off x="3851920" y="3533626"/>
            <a:ext cx="432048" cy="327422"/>
          </a:xfrm>
          <a:prstGeom prst="rect">
            <a:avLst/>
          </a:prstGeom>
          <a:noFill/>
          <a:ln w="9525">
            <a:noFill/>
            <a:miter lim="800000"/>
            <a:headEnd/>
            <a:tailEnd/>
          </a:ln>
        </p:spPr>
      </p:pic>
      <p:pic>
        <p:nvPicPr>
          <p:cNvPr id="27" name="26 Imagen"/>
          <p:cNvPicPr/>
          <p:nvPr/>
        </p:nvPicPr>
        <p:blipFill>
          <a:blip r:embed="rId5" cstate="print"/>
          <a:srcRect/>
          <a:stretch>
            <a:fillRect/>
          </a:stretch>
        </p:blipFill>
        <p:spPr bwMode="auto">
          <a:xfrm>
            <a:off x="5364088" y="3501008"/>
            <a:ext cx="504056" cy="360040"/>
          </a:xfrm>
          <a:prstGeom prst="rect">
            <a:avLst/>
          </a:prstGeom>
          <a:noFill/>
          <a:ln w="9525">
            <a:noFill/>
            <a:miter lim="800000"/>
            <a:headEnd/>
            <a:tailEnd/>
          </a:ln>
        </p:spPr>
      </p:pic>
      <p:pic>
        <p:nvPicPr>
          <p:cNvPr id="30" name="29 Imagen"/>
          <p:cNvPicPr/>
          <p:nvPr/>
        </p:nvPicPr>
        <p:blipFill>
          <a:blip r:embed="rId6" cstate="print"/>
          <a:srcRect/>
          <a:stretch>
            <a:fillRect/>
          </a:stretch>
        </p:blipFill>
        <p:spPr bwMode="auto">
          <a:xfrm>
            <a:off x="3203848" y="4221088"/>
            <a:ext cx="504056" cy="360040"/>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srcRect/>
          <a:stretch>
            <a:fillRect/>
          </a:stretch>
        </p:blipFill>
        <p:spPr bwMode="auto">
          <a:xfrm>
            <a:off x="1214414" y="2858066"/>
            <a:ext cx="285750" cy="3143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8" cstate="print"/>
          <a:srcRect/>
          <a:stretch>
            <a:fillRect/>
          </a:stretch>
        </p:blipFill>
        <p:spPr bwMode="auto">
          <a:xfrm>
            <a:off x="1214414" y="3637781"/>
            <a:ext cx="266700" cy="2952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9" cstate="print"/>
          <a:srcRect/>
          <a:stretch>
            <a:fillRect/>
          </a:stretch>
        </p:blipFill>
        <p:spPr bwMode="auto">
          <a:xfrm>
            <a:off x="1214414" y="4367386"/>
            <a:ext cx="266700" cy="285750"/>
          </a:xfrm>
          <a:prstGeom prst="rect">
            <a:avLst/>
          </a:prstGeom>
          <a:noFill/>
          <a:ln w="9525">
            <a:noFill/>
            <a:miter lim="800000"/>
            <a:headEnd/>
            <a:tailEnd/>
          </a:ln>
          <a:effectLst/>
        </p:spPr>
      </p:pic>
      <p:sp>
        <p:nvSpPr>
          <p:cNvPr id="19"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20" name="19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131120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2708920"/>
            <a:ext cx="6267450" cy="576064"/>
          </a:xfrm>
          <a:prstGeom prst="rect">
            <a:avLst/>
          </a:prstGeom>
        </p:spPr>
      </p:pic>
      <p:pic>
        <p:nvPicPr>
          <p:cNvPr id="2" name="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1640" y="2636912"/>
            <a:ext cx="519380" cy="432048"/>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509120"/>
            <a:ext cx="6267450" cy="484311"/>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1640" y="4437112"/>
            <a:ext cx="504825" cy="447675"/>
          </a:xfrm>
          <a:prstGeom prst="rect">
            <a:avLst/>
          </a:prstGeom>
        </p:spPr>
      </p:pic>
      <p:sp>
        <p:nvSpPr>
          <p:cNvPr id="17" name="16 CuadroTexto"/>
          <p:cNvSpPr txBox="1"/>
          <p:nvPr/>
        </p:nvSpPr>
        <p:spPr>
          <a:xfrm>
            <a:off x="1835696" y="4581128"/>
            <a:ext cx="5977707" cy="307777"/>
          </a:xfrm>
          <a:prstGeom prst="rect">
            <a:avLst/>
          </a:prstGeom>
          <a:noFill/>
        </p:spPr>
        <p:txBody>
          <a:bodyPr wrap="square" rtlCol="0">
            <a:spAutoFit/>
          </a:bodyPr>
          <a:lstStyle/>
          <a:p>
            <a:pPr lvl="0" eaLnBrk="0" fontAlgn="base" hangingPunct="0">
              <a:spcBef>
                <a:spcPct val="0"/>
              </a:spcBef>
              <a:spcAft>
                <a:spcPct val="0"/>
              </a:spcAft>
            </a:pPr>
            <a:r>
              <a:rPr lang="en-US" sz="1400" b="1" dirty="0" smtClean="0"/>
              <a:t>How are the results related to your initial hypothesis?</a:t>
            </a:r>
            <a:endParaRPr lang="en-US" sz="2400" dirty="0" smtClean="0">
              <a:latin typeface="Arial" pitchFamily="34" charset="0"/>
              <a:cs typeface="Arial" pitchFamily="34" charset="0"/>
            </a:endParaRPr>
          </a:p>
        </p:txBody>
      </p:sp>
      <p:pic>
        <p:nvPicPr>
          <p:cNvPr id="20" name="19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3645024"/>
            <a:ext cx="6267450" cy="432048"/>
          </a:xfrm>
          <a:prstGeom prst="rect">
            <a:avLst/>
          </a:prstGeom>
        </p:spPr>
      </p:pic>
      <p:pic>
        <p:nvPicPr>
          <p:cNvPr id="21" name="20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1640" y="3573016"/>
            <a:ext cx="519380" cy="432048"/>
          </a:xfrm>
          <a:prstGeom prst="rect">
            <a:avLst/>
          </a:prstGeom>
        </p:spPr>
      </p:pic>
      <p:sp>
        <p:nvSpPr>
          <p:cNvPr id="22" name="21 CuadroTexto"/>
          <p:cNvSpPr txBox="1"/>
          <p:nvPr/>
        </p:nvSpPr>
        <p:spPr>
          <a:xfrm>
            <a:off x="1835696" y="3697287"/>
            <a:ext cx="5977707" cy="307777"/>
          </a:xfrm>
          <a:prstGeom prst="rect">
            <a:avLst/>
          </a:prstGeom>
          <a:noFill/>
        </p:spPr>
        <p:txBody>
          <a:bodyPr wrap="square" rtlCol="0">
            <a:spAutoFit/>
          </a:bodyPr>
          <a:lstStyle/>
          <a:p>
            <a:r>
              <a:rPr lang="en-US" sz="1400" b="1" dirty="0" smtClean="0"/>
              <a:t>Did you find differences between both sunscreens and both sunglasses?  </a:t>
            </a:r>
            <a:endParaRPr lang="es-CL" sz="1400" dirty="0" smtClean="0"/>
          </a:p>
        </p:txBody>
      </p:sp>
      <p:sp>
        <p:nvSpPr>
          <p:cNvPr id="14"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23" name="22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sp>
        <p:nvSpPr>
          <p:cNvPr id="24" name="23 CuadroTexto"/>
          <p:cNvSpPr txBox="1"/>
          <p:nvPr/>
        </p:nvSpPr>
        <p:spPr>
          <a:xfrm>
            <a:off x="1835696" y="2708920"/>
            <a:ext cx="5977707" cy="523220"/>
          </a:xfrm>
          <a:prstGeom prst="rect">
            <a:avLst/>
          </a:prstGeom>
          <a:noFill/>
        </p:spPr>
        <p:txBody>
          <a:bodyPr wrap="square" rtlCol="0">
            <a:spAutoFit/>
          </a:bodyPr>
          <a:lstStyle/>
          <a:p>
            <a:r>
              <a:rPr lang="en-US" sz="1400" b="1" dirty="0" smtClean="0"/>
              <a:t>According to the experiment results, do the different solar protection methods work?. Which show better results?</a:t>
            </a:r>
            <a:endParaRPr lang="es-CL" sz="1400" dirty="0" smtClean="0"/>
          </a:p>
        </p:txBody>
      </p:sp>
    </p:spTree>
    <p:extLst>
      <p:ext uri="{BB962C8B-B14F-4D97-AF65-F5344CB8AC3E}">
        <p14:creationId xmlns="" xmlns:p14="http://schemas.microsoft.com/office/powerpoint/2010/main" val="1449309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475656"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798895" cy="523220"/>
          </a:xfrm>
          <a:prstGeom prst="rect">
            <a:avLst/>
          </a:prstGeom>
          <a:noFill/>
        </p:spPr>
        <p:txBody>
          <a:bodyPr wrap="none" rtlCol="0">
            <a:spAutoFit/>
          </a:bodyPr>
          <a:lstStyle/>
          <a:p>
            <a:r>
              <a:rPr lang="en-US" sz="1400" b="1" dirty="0">
                <a:solidFill>
                  <a:srgbClr val="F7B047"/>
                </a:solidFill>
              </a:rPr>
              <a:t>The </a:t>
            </a:r>
            <a:r>
              <a:rPr lang="en-US" sz="1400" b="1" dirty="0" smtClean="0">
                <a:solidFill>
                  <a:srgbClr val="F7B047"/>
                </a:solidFill>
              </a:rPr>
              <a:t>graph </a:t>
            </a:r>
            <a:r>
              <a:rPr lang="en-US" sz="1400" b="1" dirty="0">
                <a:solidFill>
                  <a:srgbClr val="F7B047"/>
                </a:solidFill>
              </a:rPr>
              <a:t>below should be similar to the </a:t>
            </a:r>
            <a:r>
              <a:rPr lang="en-US" sz="1400" b="1" dirty="0" smtClean="0">
                <a:solidFill>
                  <a:srgbClr val="F7B047"/>
                </a:solidFill>
              </a:rPr>
              <a:t>ones </a:t>
            </a:r>
            <a:r>
              <a:rPr lang="en-US" sz="1400" b="1" dirty="0">
                <a:solidFill>
                  <a:srgbClr val="F7B047"/>
                </a:solidFill>
              </a:rPr>
              <a:t>the students came up with</a:t>
            </a:r>
            <a:r>
              <a:rPr lang="en-US" sz="1400" b="1" dirty="0" smtClean="0">
                <a:solidFill>
                  <a:srgbClr val="F7B047"/>
                </a:solidFill>
              </a:rPr>
              <a:t>:</a:t>
            </a:r>
            <a:r>
              <a:rPr lang="en-US" sz="1400" i="1" dirty="0" smtClean="0">
                <a:solidFill>
                  <a:srgbClr val="F7B047"/>
                </a:solidFill>
              </a:rPr>
              <a:t> </a:t>
            </a:r>
            <a:endParaRPr lang="es-CL" sz="1400" dirty="0">
              <a:solidFill>
                <a:srgbClr val="F7B047"/>
              </a:solidFill>
            </a:endParaRPr>
          </a:p>
          <a:p>
            <a:endParaRPr lang="es-CL" sz="14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pic>
        <p:nvPicPr>
          <p:cNvPr id="13" name="12 Imagen" descr="UV&amp;sunblock.jpg"/>
          <p:cNvPicPr>
            <a:picLocks noChangeAspect="1"/>
          </p:cNvPicPr>
          <p:nvPr/>
        </p:nvPicPr>
        <p:blipFill>
          <a:blip r:embed="rId3" cstate="print"/>
          <a:stretch>
            <a:fillRect/>
          </a:stretch>
        </p:blipFill>
        <p:spPr>
          <a:xfrm>
            <a:off x="1259632" y="2924944"/>
            <a:ext cx="6912768" cy="3178540"/>
          </a:xfrm>
          <a:prstGeom prst="rect">
            <a:avLst/>
          </a:prstGeom>
        </p:spPr>
      </p:pic>
    </p:spTree>
    <p:extLst>
      <p:ext uri="{BB962C8B-B14F-4D97-AF65-F5344CB8AC3E}">
        <p14:creationId xmlns="" xmlns:p14="http://schemas.microsoft.com/office/powerpoint/2010/main" val="4042537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218" y="2598384"/>
            <a:ext cx="6267450" cy="1262663"/>
          </a:xfrm>
          <a:prstGeom prst="rect">
            <a:avLst/>
          </a:prstGeom>
        </p:spPr>
      </p:pic>
      <p:pic>
        <p:nvPicPr>
          <p:cNvPr id="4" name="3 Imagen"/>
          <p:cNvPicPr>
            <a:picLocks noChangeAspect="1"/>
          </p:cNvPicPr>
          <p:nvPr/>
        </p:nvPicPr>
        <p:blipFill rotWithShape="1">
          <a:blip r:embed="rId3" cstate="print">
            <a:extLst>
              <a:ext uri="{28A0092B-C50C-407E-A947-70E740481C1C}">
                <a14:useLocalDpi xmlns="" xmlns:a14="http://schemas.microsoft.com/office/drawing/2010/main" val="0"/>
              </a:ext>
            </a:extLst>
          </a:blip>
          <a:srcRect b="5208"/>
          <a:stretch/>
        </p:blipFill>
        <p:spPr>
          <a:xfrm>
            <a:off x="1043608" y="2338205"/>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547664" y="2420888"/>
            <a:ext cx="5976664" cy="1384995"/>
          </a:xfrm>
          <a:prstGeom prst="rect">
            <a:avLst/>
          </a:prstGeom>
          <a:noFill/>
        </p:spPr>
        <p:txBody>
          <a:bodyPr wrap="square" rtlCol="0">
            <a:spAutoFit/>
          </a:bodyPr>
          <a:lstStyle/>
          <a:p>
            <a:r>
              <a:rPr lang="en-US" sz="1400" b="1" dirty="0" smtClean="0"/>
              <a:t>Why can sunscreen and sunglasses prevent sun damage? </a:t>
            </a:r>
            <a:endParaRPr lang="es-CL" sz="1400" dirty="0" smtClean="0"/>
          </a:p>
          <a:p>
            <a:r>
              <a:rPr lang="en-US" sz="1400" b="1" dirty="0" smtClean="0"/>
              <a:t> </a:t>
            </a:r>
            <a:endParaRPr lang="es-CL" sz="1400" dirty="0" smtClean="0"/>
          </a:p>
          <a:p>
            <a:pPr algn="just"/>
            <a:r>
              <a:rPr lang="en-US" sz="1400" dirty="0" smtClean="0"/>
              <a:t>Students should indicate based on the theoretical background that the composition of sunscreen and sunglasses includes chemical substances, which absorb and reflect UV radiation range and other electromagnetic waves, acting as a filters. </a:t>
            </a:r>
            <a:endParaRPr lang="es-CL" sz="1400" dirty="0"/>
          </a:p>
        </p:txBody>
      </p:sp>
      <p:pic>
        <p:nvPicPr>
          <p:cNvPr id="11" name="10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218" y="4252582"/>
            <a:ext cx="6267450" cy="1192642"/>
          </a:xfrm>
          <a:prstGeom prst="rect">
            <a:avLst/>
          </a:prstGeom>
        </p:spPr>
      </p:pic>
      <p:pic>
        <p:nvPicPr>
          <p:cNvPr id="12" name="11 Imagen"/>
          <p:cNvPicPr>
            <a:picLocks noChangeAspect="1"/>
          </p:cNvPicPr>
          <p:nvPr/>
        </p:nvPicPr>
        <p:blipFill rotWithShape="1">
          <a:blip r:embed="rId3" cstate="print">
            <a:extLst>
              <a:ext uri="{28A0092B-C50C-407E-A947-70E740481C1C}">
                <a14:useLocalDpi xmlns="" xmlns:a14="http://schemas.microsoft.com/office/drawing/2010/main" val="0"/>
              </a:ext>
            </a:extLst>
          </a:blip>
          <a:srcRect b="5208"/>
          <a:stretch/>
        </p:blipFill>
        <p:spPr>
          <a:xfrm>
            <a:off x="1043608" y="3992403"/>
            <a:ext cx="6629400" cy="433388"/>
          </a:xfrm>
          <a:prstGeom prst="rect">
            <a:avLst/>
          </a:prstGeom>
        </p:spPr>
      </p:pic>
      <p:sp>
        <p:nvSpPr>
          <p:cNvPr id="13" name="12 CuadroTexto"/>
          <p:cNvSpPr txBox="1"/>
          <p:nvPr/>
        </p:nvSpPr>
        <p:spPr>
          <a:xfrm>
            <a:off x="1547664" y="4061390"/>
            <a:ext cx="6048671" cy="1169551"/>
          </a:xfrm>
          <a:prstGeom prst="rect">
            <a:avLst/>
          </a:prstGeom>
          <a:noFill/>
        </p:spPr>
        <p:txBody>
          <a:bodyPr wrap="square" rtlCol="0">
            <a:spAutoFit/>
          </a:bodyPr>
          <a:lstStyle/>
          <a:p>
            <a:r>
              <a:rPr lang="en-US" sz="1400" b="1" dirty="0" smtClean="0"/>
              <a:t>Why did the </a:t>
            </a:r>
            <a:r>
              <a:rPr lang="en-US" sz="1400" b="1" dirty="0" err="1" smtClean="0"/>
              <a:t>sunblocks</a:t>
            </a:r>
            <a:r>
              <a:rPr lang="en-US" sz="1400" b="1" dirty="0" smtClean="0"/>
              <a:t> and sunglasses show different effectiveness?</a:t>
            </a:r>
            <a:endParaRPr lang="es-CL" sz="1400" dirty="0" smtClean="0"/>
          </a:p>
          <a:p>
            <a:r>
              <a:rPr lang="en-US" sz="1400" b="1" dirty="0" smtClean="0"/>
              <a:t> </a:t>
            </a:r>
            <a:endParaRPr lang="es-CL" sz="1400" dirty="0" smtClean="0"/>
          </a:p>
          <a:p>
            <a:pPr algn="just"/>
            <a:r>
              <a:rPr lang="en-US" sz="1400" dirty="0" smtClean="0"/>
              <a:t>Students should infer that differential results were produced by the application of the cream over the plastic. Probably, </a:t>
            </a:r>
            <a:r>
              <a:rPr lang="en-US" sz="1400" dirty="0" err="1" smtClean="0"/>
              <a:t>sunblock</a:t>
            </a:r>
            <a:r>
              <a:rPr lang="en-US" sz="1400" dirty="0" smtClean="0"/>
              <a:t> is not as effective as on the skin, because the minimum percentage of protection known is around 90%. </a:t>
            </a:r>
            <a:endParaRPr lang="es-CL" sz="1400" dirty="0"/>
          </a:p>
        </p:txBody>
      </p:sp>
      <p:sp>
        <p:nvSpPr>
          <p:cNvPr id="14"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15" name="14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1806922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2976" y="2786058"/>
            <a:ext cx="6715172" cy="161202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1" name="10 Imagen"/>
          <p:cNvPicPr>
            <a:picLocks noChangeAspect="1"/>
          </p:cNvPicPr>
          <p:nvPr/>
        </p:nvPicPr>
        <p:blipFill rotWithShape="1">
          <a:blip r:embed="rId3" cstate="print">
            <a:extLst>
              <a:ext uri="{28A0092B-C50C-407E-A947-70E740481C1C}">
                <a14:useLocalDpi xmlns="" xmlns:a14="http://schemas.microsoft.com/office/drawing/2010/main" val="0"/>
              </a:ext>
            </a:extLst>
          </a:blip>
          <a:srcRect b="5208"/>
          <a:stretch/>
        </p:blipFill>
        <p:spPr>
          <a:xfrm>
            <a:off x="857224" y="2500306"/>
            <a:ext cx="7072362" cy="500066"/>
          </a:xfrm>
          <a:prstGeom prst="rect">
            <a:avLst/>
          </a:prstGeom>
        </p:spPr>
      </p:pic>
      <p:sp>
        <p:nvSpPr>
          <p:cNvPr id="12" name="11 CuadroTexto"/>
          <p:cNvSpPr txBox="1"/>
          <p:nvPr/>
        </p:nvSpPr>
        <p:spPr>
          <a:xfrm>
            <a:off x="1285852" y="2643182"/>
            <a:ext cx="6572296" cy="1600438"/>
          </a:xfrm>
          <a:prstGeom prst="rect">
            <a:avLst/>
          </a:prstGeom>
          <a:noFill/>
        </p:spPr>
        <p:txBody>
          <a:bodyPr wrap="square" rtlCol="0">
            <a:spAutoFit/>
          </a:bodyPr>
          <a:lstStyle/>
          <a:p>
            <a:r>
              <a:rPr lang="en-US" sz="1400" b="1" dirty="0" smtClean="0"/>
              <a:t> Why didn’t the </a:t>
            </a:r>
            <a:r>
              <a:rPr lang="en-US" sz="1400" b="1" dirty="0" err="1" smtClean="0"/>
              <a:t>sunblocks</a:t>
            </a:r>
            <a:r>
              <a:rPr lang="en-US" sz="1400" b="1" dirty="0" smtClean="0"/>
              <a:t> show a correlation between SPF and UVI measured?  </a:t>
            </a:r>
            <a:endParaRPr lang="es-CL" sz="1400" dirty="0" smtClean="0"/>
          </a:p>
          <a:p>
            <a:r>
              <a:rPr lang="en-US" sz="1400" b="1" dirty="0" smtClean="0"/>
              <a:t>  </a:t>
            </a:r>
            <a:endParaRPr lang="es-CL" sz="1400" dirty="0" smtClean="0"/>
          </a:p>
          <a:p>
            <a:pPr algn="just"/>
            <a:r>
              <a:rPr lang="en-US" sz="1400" dirty="0" smtClean="0"/>
              <a:t>Students should  point out the sun protection factor indicates precisely the time of protection offered by the sunscreen. In other words if it takes 20 minutes for your unprotected skin to start turning red, using a SPF 15 prevents burning 15 times longer. However, both types of </a:t>
            </a:r>
            <a:r>
              <a:rPr lang="en-US" sz="1400" dirty="0" err="1" smtClean="0"/>
              <a:t>sunblocks</a:t>
            </a:r>
            <a:r>
              <a:rPr lang="en-US" sz="1400" dirty="0" smtClean="0"/>
              <a:t> are able to filter out similar percentages of UVB rays (i.e. SPF 15 = 93%; SPF 30 = 97%).    </a:t>
            </a:r>
            <a:endParaRPr lang="es-CL" sz="1400" dirty="0"/>
          </a:p>
        </p:txBody>
      </p:sp>
      <p:sp>
        <p:nvSpPr>
          <p:cNvPr id="9"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14" name="13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2692753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1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4993" y="2132856"/>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1218" y="4490421"/>
            <a:ext cx="6267450" cy="1386851"/>
          </a:xfrm>
          <a:prstGeom prst="rect">
            <a:avLst/>
          </a:prstGeom>
        </p:spPr>
      </p:pic>
      <p:pic>
        <p:nvPicPr>
          <p:cNvPr id="14" name="13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4993" y="4221088"/>
            <a:ext cx="6543675" cy="657225"/>
          </a:xfrm>
          <a:prstGeom prst="rect">
            <a:avLst/>
          </a:prstGeom>
        </p:spPr>
      </p:pic>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pic>
        <p:nvPicPr>
          <p:cNvPr id="19" name="18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1640" y="2574056"/>
            <a:ext cx="6267450" cy="1575023"/>
          </a:xfrm>
          <a:prstGeom prst="rect">
            <a:avLst/>
          </a:prstGeom>
        </p:spPr>
      </p:pic>
      <p:sp>
        <p:nvSpPr>
          <p:cNvPr id="20" name="19 CuadroTexto"/>
          <p:cNvSpPr txBox="1"/>
          <p:nvPr/>
        </p:nvSpPr>
        <p:spPr>
          <a:xfrm>
            <a:off x="1403648" y="2214017"/>
            <a:ext cx="6192688" cy="1938992"/>
          </a:xfrm>
          <a:prstGeom prst="rect">
            <a:avLst/>
          </a:prstGeom>
          <a:noFill/>
        </p:spPr>
        <p:txBody>
          <a:bodyPr wrap="square" rtlCol="0">
            <a:spAutoFit/>
          </a:bodyPr>
          <a:lstStyle/>
          <a:p>
            <a:r>
              <a:rPr lang="es-CL" sz="1400" b="1" dirty="0" smtClean="0"/>
              <a:t>  </a:t>
            </a:r>
            <a:r>
              <a:rPr lang="es-CL" sz="1400" b="1" dirty="0" err="1" smtClean="0"/>
              <a:t>What</a:t>
            </a:r>
            <a:r>
              <a:rPr lang="es-CL" sz="1400" b="1" dirty="0" smtClean="0"/>
              <a:t> do </a:t>
            </a:r>
            <a:r>
              <a:rPr lang="es-CL" sz="1400" b="1" dirty="0" err="1" smtClean="0"/>
              <a:t>you</a:t>
            </a:r>
            <a:r>
              <a:rPr lang="es-CL" sz="1400" b="1" dirty="0" smtClean="0"/>
              <a:t> </a:t>
            </a:r>
            <a:r>
              <a:rPr lang="es-CL" sz="1400" b="1" dirty="0" err="1" smtClean="0"/>
              <a:t>think</a:t>
            </a:r>
            <a:r>
              <a:rPr lang="es-CL" sz="1400" b="1" dirty="0" smtClean="0"/>
              <a:t> UV </a:t>
            </a:r>
            <a:r>
              <a:rPr lang="es-CL" sz="1400" b="1" dirty="0" err="1" smtClean="0"/>
              <a:t>levels</a:t>
            </a:r>
            <a:r>
              <a:rPr lang="es-CL" sz="1400" b="1" dirty="0" smtClean="0"/>
              <a:t> </a:t>
            </a:r>
            <a:r>
              <a:rPr lang="es-CL" sz="1400" b="1" dirty="0" err="1" smtClean="0"/>
              <a:t>depend</a:t>
            </a:r>
            <a:r>
              <a:rPr lang="es-CL" sz="1400" b="1" dirty="0" smtClean="0"/>
              <a:t> </a:t>
            </a:r>
            <a:r>
              <a:rPr lang="es-CL" sz="1400" b="1" dirty="0" err="1" smtClean="0"/>
              <a:t>on</a:t>
            </a:r>
            <a:r>
              <a:rPr lang="es-CL" sz="1400" b="1" dirty="0" smtClean="0"/>
              <a:t>? </a:t>
            </a:r>
            <a:r>
              <a:rPr lang="es-CL" sz="1400" b="1" dirty="0" err="1" smtClean="0"/>
              <a:t>Research</a:t>
            </a:r>
            <a:r>
              <a:rPr lang="es-CL" sz="1400" b="1" dirty="0" smtClean="0"/>
              <a:t> and </a:t>
            </a:r>
            <a:r>
              <a:rPr lang="es-CL" sz="1400" b="1" dirty="0" err="1" smtClean="0"/>
              <a:t>answer</a:t>
            </a:r>
            <a:r>
              <a:rPr lang="es-CL" sz="1400" b="1" dirty="0" smtClean="0"/>
              <a:t> </a:t>
            </a:r>
            <a:r>
              <a:rPr lang="es-CL" sz="1400" b="1" dirty="0" err="1" smtClean="0"/>
              <a:t>the</a:t>
            </a:r>
            <a:r>
              <a:rPr lang="es-CL" sz="1400" b="1" dirty="0" smtClean="0"/>
              <a:t> </a:t>
            </a:r>
            <a:r>
              <a:rPr lang="es-CL" sz="1400" b="1" dirty="0" err="1" smtClean="0"/>
              <a:t>question</a:t>
            </a:r>
            <a:r>
              <a:rPr lang="es-CL" sz="1400" b="1" dirty="0" smtClean="0"/>
              <a:t>.</a:t>
            </a:r>
          </a:p>
          <a:p>
            <a:endParaRPr lang="es-CL" sz="800" b="1" dirty="0" smtClean="0"/>
          </a:p>
          <a:p>
            <a:pPr algn="just"/>
            <a:r>
              <a:rPr lang="en-US" sz="1400" dirty="0" smtClean="0"/>
              <a:t>Students should mention some environmental factors related to this phenomenon. It is well known that the ozone layer is the classic guardian against radiation, especially UV. In addition, other factors such as time of the day and time of the year are related to the angle of the sun rays.  We can also mention latitude and altitude. For Latitude, at the Equator the UC rays must travel the least distance through the atmosphere. For altitude, high altitude entails less atmosphere to absorb the radiation- and weather conditions. </a:t>
            </a:r>
            <a:endParaRPr lang="es-CL" sz="1400" dirty="0"/>
          </a:p>
        </p:txBody>
      </p:sp>
      <p:sp>
        <p:nvSpPr>
          <p:cNvPr id="21" name="20 CuadroTexto"/>
          <p:cNvSpPr txBox="1"/>
          <p:nvPr/>
        </p:nvSpPr>
        <p:spPr>
          <a:xfrm>
            <a:off x="1547664" y="4293096"/>
            <a:ext cx="5996982" cy="2031325"/>
          </a:xfrm>
          <a:prstGeom prst="rect">
            <a:avLst/>
          </a:prstGeom>
          <a:noFill/>
        </p:spPr>
        <p:txBody>
          <a:bodyPr wrap="square" rtlCol="0">
            <a:spAutoFit/>
          </a:bodyPr>
          <a:lstStyle/>
          <a:p>
            <a:r>
              <a:rPr lang="es-CL" sz="1400" b="1" dirty="0" smtClean="0"/>
              <a:t>UV </a:t>
            </a:r>
            <a:r>
              <a:rPr lang="es-CL" sz="1400" b="1" dirty="0" err="1" smtClean="0"/>
              <a:t>rays</a:t>
            </a:r>
            <a:r>
              <a:rPr lang="es-CL" sz="1400" b="1" dirty="0" smtClean="0"/>
              <a:t> </a:t>
            </a:r>
            <a:r>
              <a:rPr lang="es-CL" sz="1400" b="1" dirty="0" err="1" smtClean="0"/>
              <a:t>help</a:t>
            </a:r>
            <a:r>
              <a:rPr lang="es-CL" sz="1400" b="1" dirty="0" smtClean="0"/>
              <a:t> </a:t>
            </a:r>
            <a:r>
              <a:rPr lang="es-CL" sz="1400" b="1" dirty="0" err="1" smtClean="0"/>
              <a:t>us</a:t>
            </a:r>
            <a:r>
              <a:rPr lang="es-CL" sz="1400" b="1" dirty="0" smtClean="0"/>
              <a:t> </a:t>
            </a:r>
            <a:r>
              <a:rPr lang="es-CL" sz="1400" b="1" dirty="0" err="1" smtClean="0"/>
              <a:t>to</a:t>
            </a:r>
            <a:r>
              <a:rPr lang="es-CL" sz="1400" b="1" dirty="0" smtClean="0"/>
              <a:t> produce </a:t>
            </a:r>
            <a:r>
              <a:rPr lang="es-CL" sz="1400" b="1" dirty="0" err="1" smtClean="0"/>
              <a:t>vitamin</a:t>
            </a:r>
            <a:r>
              <a:rPr lang="es-CL" sz="1400" b="1" dirty="0" smtClean="0"/>
              <a:t> D3, </a:t>
            </a:r>
            <a:r>
              <a:rPr lang="es-CL" sz="1400" b="1" dirty="0" err="1" smtClean="0"/>
              <a:t>could</a:t>
            </a:r>
            <a:r>
              <a:rPr lang="es-CL" sz="1400" b="1" dirty="0" smtClean="0"/>
              <a:t> </a:t>
            </a:r>
            <a:r>
              <a:rPr lang="es-CL" sz="1400" b="1" dirty="0" err="1" smtClean="0"/>
              <a:t>you</a:t>
            </a:r>
            <a:r>
              <a:rPr lang="es-CL" sz="1400" b="1" dirty="0" smtClean="0"/>
              <a:t> </a:t>
            </a:r>
            <a:r>
              <a:rPr lang="es-CL" sz="1400" b="1" dirty="0" err="1" smtClean="0"/>
              <a:t>propose</a:t>
            </a:r>
            <a:r>
              <a:rPr lang="es-CL" sz="1400" b="1" dirty="0" smtClean="0"/>
              <a:t> </a:t>
            </a:r>
            <a:r>
              <a:rPr lang="es-CL" sz="1400" b="1" dirty="0" err="1" smtClean="0"/>
              <a:t>other</a:t>
            </a:r>
            <a:r>
              <a:rPr lang="es-CL" sz="1400" b="1" dirty="0" smtClean="0"/>
              <a:t> </a:t>
            </a:r>
            <a:r>
              <a:rPr lang="es-CL" sz="1400" b="1" dirty="0" err="1" smtClean="0"/>
              <a:t>benefits</a:t>
            </a:r>
            <a:r>
              <a:rPr lang="es-CL" sz="1400" b="1" dirty="0" smtClean="0"/>
              <a:t> </a:t>
            </a:r>
            <a:r>
              <a:rPr lang="es-CL" sz="1400" b="1" dirty="0" err="1" smtClean="0"/>
              <a:t>offered</a:t>
            </a:r>
            <a:r>
              <a:rPr lang="es-CL" sz="1400" b="1" dirty="0" smtClean="0"/>
              <a:t> </a:t>
            </a:r>
            <a:r>
              <a:rPr lang="es-CL" sz="1400" b="1" dirty="0" err="1" smtClean="0"/>
              <a:t>by</a:t>
            </a:r>
            <a:r>
              <a:rPr lang="es-CL" sz="1400" b="1" dirty="0" smtClean="0"/>
              <a:t> UV </a:t>
            </a:r>
            <a:r>
              <a:rPr lang="es-CL" sz="1400" b="1" dirty="0" err="1" smtClean="0"/>
              <a:t>radiation</a:t>
            </a:r>
            <a:r>
              <a:rPr lang="es-CL" sz="1400" b="1" dirty="0" smtClean="0"/>
              <a:t>?</a:t>
            </a:r>
          </a:p>
          <a:p>
            <a:endParaRPr lang="es-CL" sz="1400" dirty="0" smtClean="0"/>
          </a:p>
          <a:p>
            <a:r>
              <a:rPr lang="es-CL" sz="1400" dirty="0" err="1" smtClean="0"/>
              <a:t>Students</a:t>
            </a:r>
            <a:r>
              <a:rPr lang="es-CL" sz="1400" dirty="0" smtClean="0"/>
              <a:t> </a:t>
            </a:r>
            <a:r>
              <a:rPr lang="es-CL" sz="1400" dirty="0" err="1" smtClean="0"/>
              <a:t>could</a:t>
            </a:r>
            <a:r>
              <a:rPr lang="es-CL" sz="1400" dirty="0" smtClean="0"/>
              <a:t> </a:t>
            </a:r>
            <a:r>
              <a:rPr lang="es-CL" sz="1400" dirty="0" err="1" smtClean="0"/>
              <a:t>mention</a:t>
            </a:r>
            <a:r>
              <a:rPr lang="es-CL" sz="1400" dirty="0" smtClean="0"/>
              <a:t> </a:t>
            </a:r>
            <a:r>
              <a:rPr lang="es-CL" sz="1400" dirty="0" err="1" smtClean="0"/>
              <a:t>the</a:t>
            </a:r>
            <a:r>
              <a:rPr lang="es-CL" sz="1400" dirty="0" smtClean="0"/>
              <a:t> </a:t>
            </a:r>
            <a:r>
              <a:rPr lang="es-CL" sz="1400" dirty="0" err="1" smtClean="0"/>
              <a:t>opportunity</a:t>
            </a:r>
            <a:r>
              <a:rPr lang="es-CL" sz="1400" dirty="0" smtClean="0"/>
              <a:t> </a:t>
            </a:r>
            <a:r>
              <a:rPr lang="es-CL" sz="1400" dirty="0" err="1" smtClean="0"/>
              <a:t>to</a:t>
            </a:r>
            <a:r>
              <a:rPr lang="es-CL" sz="1400" dirty="0" smtClean="0"/>
              <a:t> use UV </a:t>
            </a:r>
            <a:r>
              <a:rPr lang="es-CL" sz="1400" dirty="0" err="1" smtClean="0"/>
              <a:t>radiation</a:t>
            </a:r>
            <a:r>
              <a:rPr lang="es-CL" sz="1400" dirty="0" smtClean="0"/>
              <a:t> as a </a:t>
            </a:r>
            <a:r>
              <a:rPr lang="es-CL" sz="1400" dirty="0" err="1" smtClean="0"/>
              <a:t>water</a:t>
            </a:r>
            <a:r>
              <a:rPr lang="es-CL" sz="1400" dirty="0" smtClean="0"/>
              <a:t> </a:t>
            </a:r>
            <a:r>
              <a:rPr lang="es-CL" sz="1400" dirty="0" err="1" smtClean="0"/>
              <a:t>purification</a:t>
            </a:r>
            <a:r>
              <a:rPr lang="es-CL" sz="1400" dirty="0" smtClean="0"/>
              <a:t> </a:t>
            </a:r>
            <a:r>
              <a:rPr lang="es-CL" sz="1400" dirty="0" err="1" smtClean="0"/>
              <a:t>method</a:t>
            </a:r>
            <a:r>
              <a:rPr lang="es-CL" sz="1400" dirty="0" smtClean="0"/>
              <a:t>. </a:t>
            </a:r>
            <a:r>
              <a:rPr lang="es-CL" sz="1400" dirty="0" err="1" smtClean="0"/>
              <a:t>For</a:t>
            </a:r>
            <a:r>
              <a:rPr lang="es-CL" sz="1400" dirty="0" smtClean="0"/>
              <a:t> </a:t>
            </a:r>
            <a:r>
              <a:rPr lang="es-CL" sz="1400" dirty="0" err="1" smtClean="0"/>
              <a:t>example</a:t>
            </a:r>
            <a:r>
              <a:rPr lang="es-CL" sz="1400" dirty="0" smtClean="0"/>
              <a:t>, </a:t>
            </a:r>
            <a:r>
              <a:rPr lang="es-CL" sz="1400" dirty="0" err="1" smtClean="0"/>
              <a:t>highly</a:t>
            </a:r>
            <a:r>
              <a:rPr lang="es-CL" sz="1400" dirty="0" smtClean="0"/>
              <a:t> </a:t>
            </a:r>
            <a:r>
              <a:rPr lang="es-CL" sz="1400" dirty="0" err="1" smtClean="0"/>
              <a:t>efficient</a:t>
            </a:r>
            <a:r>
              <a:rPr lang="es-CL" sz="1400" dirty="0" smtClean="0"/>
              <a:t> </a:t>
            </a:r>
            <a:r>
              <a:rPr lang="es-CL" sz="1400" dirty="0" err="1" smtClean="0"/>
              <a:t>mercury</a:t>
            </a:r>
            <a:r>
              <a:rPr lang="es-CL" sz="1400" dirty="0" smtClean="0"/>
              <a:t> </a:t>
            </a:r>
            <a:r>
              <a:rPr lang="es-CL" sz="1400" dirty="0" err="1" smtClean="0"/>
              <a:t>lamps</a:t>
            </a:r>
            <a:r>
              <a:rPr lang="es-CL" sz="1400" dirty="0" smtClean="0"/>
              <a:t> </a:t>
            </a:r>
            <a:r>
              <a:rPr lang="es-CL" sz="1400" dirty="0" err="1" smtClean="0"/>
              <a:t>transmit</a:t>
            </a:r>
            <a:r>
              <a:rPr lang="es-CL" sz="1400" dirty="0" smtClean="0"/>
              <a:t> a </a:t>
            </a:r>
            <a:r>
              <a:rPr lang="es-CL" sz="1400" dirty="0" err="1" smtClean="0"/>
              <a:t>broad</a:t>
            </a:r>
            <a:r>
              <a:rPr lang="es-CL" sz="1400" dirty="0" smtClean="0"/>
              <a:t> </a:t>
            </a:r>
            <a:r>
              <a:rPr lang="es-CL" sz="1400" dirty="0" err="1" smtClean="0"/>
              <a:t>range</a:t>
            </a:r>
            <a:r>
              <a:rPr lang="es-CL" sz="1400" dirty="0" smtClean="0"/>
              <a:t> of </a:t>
            </a:r>
            <a:r>
              <a:rPr lang="es-CL" sz="1400" dirty="0" err="1" smtClean="0"/>
              <a:t>the</a:t>
            </a:r>
            <a:r>
              <a:rPr lang="es-CL" sz="1400" dirty="0" smtClean="0"/>
              <a:t> EM </a:t>
            </a:r>
            <a:r>
              <a:rPr lang="es-CL" sz="1400" dirty="0" err="1" smtClean="0"/>
              <a:t>spectrum</a:t>
            </a:r>
            <a:r>
              <a:rPr lang="es-CL" sz="1400" dirty="0" smtClean="0"/>
              <a:t>, </a:t>
            </a:r>
            <a:r>
              <a:rPr lang="es-CL" sz="1400" dirty="0" err="1" smtClean="0"/>
              <a:t>including</a:t>
            </a:r>
            <a:r>
              <a:rPr lang="es-CL" sz="1400" dirty="0" smtClean="0"/>
              <a:t> UV </a:t>
            </a:r>
            <a:r>
              <a:rPr lang="es-CL" sz="1400" dirty="0" err="1" smtClean="0"/>
              <a:t>radiation</a:t>
            </a:r>
            <a:r>
              <a:rPr lang="es-CL" sz="1400" dirty="0" smtClean="0"/>
              <a:t>. </a:t>
            </a:r>
            <a:r>
              <a:rPr lang="es-CL" sz="1400" dirty="0" err="1" smtClean="0"/>
              <a:t>Pathogen</a:t>
            </a:r>
            <a:r>
              <a:rPr lang="es-CL" sz="1400" dirty="0" smtClean="0"/>
              <a:t> </a:t>
            </a:r>
            <a:r>
              <a:rPr lang="es-CL" sz="1400" dirty="0" err="1" smtClean="0"/>
              <a:t>organisms</a:t>
            </a:r>
            <a:r>
              <a:rPr lang="es-CL" sz="1400" dirty="0" smtClean="0"/>
              <a:t> </a:t>
            </a:r>
            <a:r>
              <a:rPr lang="es-CL" sz="1400" dirty="0" err="1" smtClean="0"/>
              <a:t>exposed</a:t>
            </a:r>
            <a:r>
              <a:rPr lang="es-CL" sz="1400" dirty="0" smtClean="0"/>
              <a:t> </a:t>
            </a:r>
            <a:r>
              <a:rPr lang="es-CL" sz="1400" dirty="0" err="1" smtClean="0"/>
              <a:t>to</a:t>
            </a:r>
            <a:r>
              <a:rPr lang="es-CL" sz="1400" dirty="0" smtClean="0"/>
              <a:t> </a:t>
            </a:r>
            <a:r>
              <a:rPr lang="es-CL" sz="1400" dirty="0" err="1" smtClean="0"/>
              <a:t>this</a:t>
            </a:r>
            <a:r>
              <a:rPr lang="es-CL" sz="1400" dirty="0" smtClean="0"/>
              <a:t> </a:t>
            </a:r>
            <a:r>
              <a:rPr lang="es-CL" sz="1400" dirty="0" err="1" smtClean="0"/>
              <a:t>then</a:t>
            </a:r>
            <a:r>
              <a:rPr lang="es-CL" sz="1400" dirty="0" smtClean="0"/>
              <a:t> </a:t>
            </a:r>
            <a:r>
              <a:rPr lang="es-CL" sz="1400" dirty="0" err="1" smtClean="0"/>
              <a:t>perish</a:t>
            </a:r>
            <a:r>
              <a:rPr lang="es-CL" sz="1400" dirty="0" smtClean="0"/>
              <a:t>.   </a:t>
            </a:r>
          </a:p>
          <a:p>
            <a:endParaRPr lang="es-CL" sz="1400" b="1" dirty="0" smtClean="0"/>
          </a:p>
          <a:p>
            <a:r>
              <a:rPr lang="en-US" sz="1400" b="1" dirty="0" smtClean="0"/>
              <a:t> </a:t>
            </a:r>
            <a:endParaRPr lang="es-CL" sz="1400" dirty="0" smtClean="0"/>
          </a:p>
        </p:txBody>
      </p:sp>
    </p:spTree>
    <p:extLst>
      <p:ext uri="{BB962C8B-B14F-4D97-AF65-F5344CB8AC3E}">
        <p14:creationId xmlns="" xmlns:p14="http://schemas.microsoft.com/office/powerpoint/2010/main" val="1257748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64999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547664" y="2780928"/>
            <a:ext cx="6004715" cy="1224136"/>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9672" y="2852936"/>
            <a:ext cx="5976664" cy="1241365"/>
          </a:xfrm>
          <a:prstGeom prst="rect">
            <a:avLst/>
          </a:prstGeom>
          <a:noFill/>
        </p:spPr>
        <p:txBody>
          <a:bodyPr wrap="square" rtlCol="0">
            <a:spAutoFit/>
          </a:bodyPr>
          <a:lstStyle/>
          <a:p>
            <a:r>
              <a:rPr lang="en-US" sz="1600" dirty="0" smtClean="0"/>
              <a:t>The purpose of this activity is to study the level of ultraviolet radiation resulting from the intervention of a sunlight beam through different  types  of filters, creating a hypothesis and proceeding to test it using the </a:t>
            </a:r>
            <a:r>
              <a:rPr lang="en-US" sz="1600" dirty="0" err="1" smtClean="0"/>
              <a:t>Labdisc</a:t>
            </a:r>
            <a:r>
              <a:rPr lang="en-US" sz="1600" dirty="0" smtClean="0"/>
              <a:t> UV sensor.</a:t>
            </a:r>
            <a:endParaRPr lang="es-CL" sz="1600" dirty="0" smtClean="0"/>
          </a:p>
          <a:p>
            <a:endParaRPr lang="en-US" sz="1600" baseline="30000" dirty="0"/>
          </a:p>
        </p:txBody>
      </p:sp>
    </p:spTree>
    <p:extLst>
      <p:ext uri="{BB962C8B-B14F-4D97-AF65-F5344CB8AC3E}">
        <p14:creationId xmlns="" xmlns:p14="http://schemas.microsoft.com/office/powerpoint/2010/main" val="890106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31640" y="2348880"/>
            <a:ext cx="6537672" cy="954107"/>
          </a:xfrm>
          <a:prstGeom prst="rect">
            <a:avLst/>
          </a:prstGeom>
          <a:noFill/>
        </p:spPr>
        <p:txBody>
          <a:bodyPr wrap="square" rtlCol="0">
            <a:spAutoFit/>
          </a:bodyPr>
          <a:lstStyle/>
          <a:p>
            <a:pPr algn="just"/>
            <a:r>
              <a:rPr lang="en-US" sz="1400" dirty="0" smtClean="0"/>
              <a:t>The sun has always played a unique role in our environment, giving energy to living beings and directly warming up the planet. Human beings have always had to coexist with benefits and damages emerging from the presence of the sun. However, today we have more knowledge about the damaging effects of too much exposure to the sun.</a:t>
            </a:r>
            <a:endParaRPr lang="es-CL" sz="1400" dirty="0" smtClean="0"/>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19286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9" name="8 CuadroTexto"/>
          <p:cNvSpPr txBox="1"/>
          <p:nvPr/>
        </p:nvSpPr>
        <p:spPr>
          <a:xfrm>
            <a:off x="5580112" y="142932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pic>
        <p:nvPicPr>
          <p:cNvPr id="10" name="9 Imagen" descr="tabla.jpg"/>
          <p:cNvPicPr>
            <a:picLocks noChangeAspect="1"/>
          </p:cNvPicPr>
          <p:nvPr/>
        </p:nvPicPr>
        <p:blipFill>
          <a:blip r:embed="rId2" cstate="print"/>
          <a:stretch>
            <a:fillRect/>
          </a:stretch>
        </p:blipFill>
        <p:spPr>
          <a:xfrm>
            <a:off x="2627784" y="3284984"/>
            <a:ext cx="4347964" cy="3359790"/>
          </a:xfrm>
          <a:prstGeom prst="rect">
            <a:avLst/>
          </a:prstGeom>
        </p:spPr>
      </p:pic>
    </p:spTree>
    <p:extLst>
      <p:ext uri="{BB962C8B-B14F-4D97-AF65-F5344CB8AC3E}">
        <p14:creationId xmlns=""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71" y="2637414"/>
            <a:ext cx="6267450" cy="447675"/>
          </a:xfrm>
          <a:prstGeom prst="rect">
            <a:avLst/>
          </a:prstGeom>
        </p:spPr>
      </p:pic>
      <p:pic>
        <p:nvPicPr>
          <p:cNvPr id="11" name="10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8" y="2495228"/>
            <a:ext cx="428625" cy="438150"/>
          </a:xfrm>
          <a:prstGeom prst="rect">
            <a:avLst/>
          </a:prstGeom>
        </p:spPr>
      </p:pic>
      <p:pic>
        <p:nvPicPr>
          <p:cNvPr id="14" name="1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70" y="3285486"/>
            <a:ext cx="6267450" cy="650913"/>
          </a:xfrm>
          <a:prstGeom prst="rect">
            <a:avLst/>
          </a:prstGeom>
        </p:spPr>
      </p:pic>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7" y="3143300"/>
            <a:ext cx="428625" cy="438150"/>
          </a:xfrm>
          <a:prstGeom prst="rect">
            <a:avLst/>
          </a:prstGeom>
        </p:spPr>
      </p:pic>
      <p:sp>
        <p:nvSpPr>
          <p:cNvPr id="16" name="15 CuadroTexto"/>
          <p:cNvSpPr txBox="1"/>
          <p:nvPr/>
        </p:nvSpPr>
        <p:spPr>
          <a:xfrm>
            <a:off x="1907705" y="3356992"/>
            <a:ext cx="5934344" cy="523220"/>
          </a:xfrm>
          <a:prstGeom prst="rect">
            <a:avLst/>
          </a:prstGeom>
          <a:noFill/>
        </p:spPr>
        <p:txBody>
          <a:bodyPr wrap="square" rtlCol="0">
            <a:spAutoFit/>
          </a:bodyPr>
          <a:lstStyle/>
          <a:p>
            <a:r>
              <a:rPr lang="en-US" sz="1400" b="1" dirty="0" smtClean="0"/>
              <a:t>Describe the positive and negative effects produced by the sun on Earth. </a:t>
            </a:r>
            <a:r>
              <a:rPr lang="es-CL" sz="1400" dirty="0" smtClean="0"/>
              <a:t> </a:t>
            </a:r>
            <a:r>
              <a:rPr lang="en-US" sz="1400" b="1" dirty="0" smtClean="0"/>
              <a:t>Do you know methods to prevent negative effects from sun exposure? </a:t>
            </a:r>
            <a:endParaRPr lang="es-CL" sz="1400" dirty="0"/>
          </a:p>
        </p:txBody>
      </p:sp>
      <p:pic>
        <p:nvPicPr>
          <p:cNvPr id="18" name="17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69" y="5155362"/>
            <a:ext cx="6267450" cy="435471"/>
          </a:xfrm>
          <a:prstGeom prst="rect">
            <a:avLst/>
          </a:prstGeom>
        </p:spPr>
      </p:pic>
      <p:pic>
        <p:nvPicPr>
          <p:cNvPr id="19" name="1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6" y="5013176"/>
            <a:ext cx="428625" cy="438150"/>
          </a:xfrm>
          <a:prstGeom prst="rect">
            <a:avLst/>
          </a:prstGeom>
        </p:spPr>
      </p:pic>
      <p:sp>
        <p:nvSpPr>
          <p:cNvPr id="20" name="19 CuadroTexto"/>
          <p:cNvSpPr txBox="1"/>
          <p:nvPr/>
        </p:nvSpPr>
        <p:spPr>
          <a:xfrm>
            <a:off x="1907704" y="5229200"/>
            <a:ext cx="5729266" cy="523220"/>
          </a:xfrm>
          <a:prstGeom prst="rect">
            <a:avLst/>
          </a:prstGeom>
          <a:noFill/>
        </p:spPr>
        <p:txBody>
          <a:bodyPr wrap="square" rtlCol="0">
            <a:spAutoFit/>
          </a:bodyPr>
          <a:lstStyle/>
          <a:p>
            <a:r>
              <a:rPr lang="en-US" sz="1400" b="1" dirty="0" smtClean="0"/>
              <a:t>What is the precise role of skin products and </a:t>
            </a:r>
            <a:r>
              <a:rPr lang="en-US" sz="1400" b="1" dirty="0" err="1" smtClean="0"/>
              <a:t>eyeware</a:t>
            </a:r>
            <a:r>
              <a:rPr lang="en-US" sz="1400" b="1" dirty="0" smtClean="0"/>
              <a:t> that protect against the sun?</a:t>
            </a:r>
            <a:endParaRPr lang="es-CL" sz="1400" dirty="0"/>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1505" name="Rectangle 1"/>
          <p:cNvSpPr>
            <a:spLocks noChangeArrowheads="1"/>
          </p:cNvSpPr>
          <p:nvPr/>
        </p:nvSpPr>
        <p:spPr bwMode="auto">
          <a:xfrm>
            <a:off x="1763688" y="4365104"/>
            <a:ext cx="61206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70C0"/>
                </a:solidFill>
                <a:effectLst/>
                <a:ea typeface="Calibri" pitchFamily="34" charset="0"/>
                <a:cs typeface="Calibri" pitchFamily="34" charset="0"/>
              </a:rPr>
              <a:t>Carry out the experiment activity with your class so that at the end you’ll be able to answer the following question:</a:t>
            </a:r>
            <a:r>
              <a:rPr kumimoji="0" lang="en-US" sz="1200" b="1" i="0" u="none" strike="noStrike" cap="none" normalizeH="0" baseline="0" dirty="0" smtClean="0">
                <a:ln>
                  <a:noFill/>
                </a:ln>
                <a:solidFill>
                  <a:schemeClr val="tx1"/>
                </a:solidFill>
                <a:effectLst/>
                <a:ea typeface="Calibri" pitchFamily="34" charset="0"/>
                <a:cs typeface="Calibri" pitchFamily="34" charset="0"/>
              </a:rPr>
              <a:t> </a:t>
            </a:r>
            <a:endParaRPr kumimoji="0" lang="es-CL" sz="1200" b="0" i="0" u="none" strike="noStrike" cap="none" normalizeH="0" baseline="0" dirty="0" smtClean="0">
              <a:ln>
                <a:noFill/>
              </a:ln>
              <a:solidFill>
                <a:schemeClr val="tx1"/>
              </a:solidFill>
              <a:effectLst/>
              <a:cs typeface="Arial" pitchFamily="34" charset="0"/>
            </a:endParaRPr>
          </a:p>
        </p:txBody>
      </p:sp>
      <p:sp>
        <p:nvSpPr>
          <p:cNvPr id="22"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25" name="24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sp>
        <p:nvSpPr>
          <p:cNvPr id="26" name="25 CuadroTexto"/>
          <p:cNvSpPr txBox="1"/>
          <p:nvPr/>
        </p:nvSpPr>
        <p:spPr>
          <a:xfrm>
            <a:off x="1979712" y="2708920"/>
            <a:ext cx="5934344" cy="307777"/>
          </a:xfrm>
          <a:prstGeom prst="rect">
            <a:avLst/>
          </a:prstGeom>
          <a:noFill/>
        </p:spPr>
        <p:txBody>
          <a:bodyPr wrap="square" rtlCol="0">
            <a:spAutoFit/>
          </a:bodyPr>
          <a:lstStyle/>
          <a:p>
            <a:r>
              <a:rPr lang="es-CL" sz="1400" b="1" dirty="0" err="1" smtClean="0"/>
              <a:t>How</a:t>
            </a:r>
            <a:r>
              <a:rPr lang="es-CL" sz="1400" b="1" dirty="0" smtClean="0"/>
              <a:t> </a:t>
            </a:r>
            <a:r>
              <a:rPr lang="es-CL" sz="1400" b="1" dirty="0" err="1" smtClean="0"/>
              <a:t>could</a:t>
            </a:r>
            <a:r>
              <a:rPr lang="es-CL" sz="1400" b="1" dirty="0" smtClean="0"/>
              <a:t> </a:t>
            </a:r>
            <a:r>
              <a:rPr lang="es-CL" sz="1400" b="1" dirty="0" err="1" smtClean="0"/>
              <a:t>you</a:t>
            </a:r>
            <a:r>
              <a:rPr lang="es-CL" sz="1400" b="1" dirty="0" smtClean="0"/>
              <a:t> </a:t>
            </a:r>
            <a:r>
              <a:rPr lang="es-CL" sz="1400" b="1" dirty="0" err="1" smtClean="0"/>
              <a:t>physically</a:t>
            </a:r>
            <a:r>
              <a:rPr lang="es-CL" sz="1400" b="1" dirty="0" smtClean="0"/>
              <a:t> define </a:t>
            </a:r>
            <a:r>
              <a:rPr lang="es-CL" sz="1400" b="1" dirty="0" err="1" smtClean="0"/>
              <a:t>the</a:t>
            </a:r>
            <a:r>
              <a:rPr lang="es-CL" sz="1400" b="1" dirty="0" smtClean="0"/>
              <a:t> </a:t>
            </a:r>
            <a:r>
              <a:rPr lang="es-CL" sz="1400" b="1" dirty="0" err="1" smtClean="0"/>
              <a:t>sun</a:t>
            </a:r>
            <a:r>
              <a:rPr lang="es-CL" sz="1400" b="1" dirty="0" smtClean="0"/>
              <a:t> </a:t>
            </a:r>
            <a:r>
              <a:rPr lang="es-CL" sz="1400" b="1" dirty="0" err="1" smtClean="0"/>
              <a:t>radiation</a:t>
            </a:r>
            <a:r>
              <a:rPr lang="es-CL" sz="1400" b="1" dirty="0" smtClean="0"/>
              <a:t>? </a:t>
            </a:r>
            <a:endParaRPr lang="es-CL" sz="1400" b="1" dirty="0"/>
          </a:p>
        </p:txBody>
      </p:sp>
    </p:spTree>
    <p:extLst>
      <p:ext uri="{BB962C8B-B14F-4D97-AF65-F5344CB8AC3E}">
        <p14:creationId xmlns=""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2404283"/>
            <a:ext cx="2800350" cy="323850"/>
          </a:xfrm>
          <a:prstGeom prst="rect">
            <a:avLst/>
          </a:prstGeom>
        </p:spPr>
      </p:pic>
      <p:sp>
        <p:nvSpPr>
          <p:cNvPr id="10" name="2 Subtítulo"/>
          <p:cNvSpPr txBox="1">
            <a:spLocks/>
          </p:cNvSpPr>
          <p:nvPr/>
        </p:nvSpPr>
        <p:spPr>
          <a:xfrm>
            <a:off x="1187624" y="2492896"/>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971600" y="2852936"/>
            <a:ext cx="7416824" cy="1815882"/>
          </a:xfrm>
          <a:prstGeom prst="rect">
            <a:avLst/>
          </a:prstGeom>
          <a:noFill/>
        </p:spPr>
        <p:txBody>
          <a:bodyPr wrap="square" rtlCol="0">
            <a:spAutoFit/>
          </a:bodyPr>
          <a:lstStyle/>
          <a:p>
            <a:pPr algn="just"/>
            <a:r>
              <a:rPr lang="en-US" sz="1400" dirty="0" smtClean="0"/>
              <a:t>The sun radiation is electromagnetic (EM) energy, which is transmitted through a vacuum. The EM radiation is made up of packets of energy or photons, which travel from the sun in a wave-like pattern. There is a scientific scale where the EM radiation is classified according to the wavelength, frequency and energy of the radiation: The EM spectrum. The UV radiation is a form of energy placed between the visible spectrum and X-rays. It is known that UV rays help the body to produce vitamin D3 and are also very important to create oxygen through photosynthesis. However prolonged exposure could cause eye and skin damage as a short-term consequence and skin cancer as a side effect.   </a:t>
            </a:r>
            <a:endParaRPr lang="es-CL"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19286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pic>
        <p:nvPicPr>
          <p:cNvPr id="14" name="13 Imagen" descr="2.jpg"/>
          <p:cNvPicPr>
            <a:picLocks noChangeAspect="1"/>
          </p:cNvPicPr>
          <p:nvPr/>
        </p:nvPicPr>
        <p:blipFill>
          <a:blip r:embed="rId3" cstate="print"/>
          <a:stretch>
            <a:fillRect/>
          </a:stretch>
        </p:blipFill>
        <p:spPr>
          <a:xfrm>
            <a:off x="1763688" y="4589600"/>
            <a:ext cx="5983210" cy="1935744"/>
          </a:xfrm>
          <a:prstGeom prst="rect">
            <a:avLst/>
          </a:prstGeom>
        </p:spPr>
      </p:pic>
    </p:spTree>
    <p:extLst>
      <p:ext uri="{BB962C8B-B14F-4D97-AF65-F5344CB8AC3E}">
        <p14:creationId xmlns=""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 name="1 Rectángulo"/>
          <p:cNvSpPr/>
          <p:nvPr/>
        </p:nvSpPr>
        <p:spPr>
          <a:xfrm>
            <a:off x="1259632" y="2348880"/>
            <a:ext cx="6768752" cy="3754874"/>
          </a:xfrm>
          <a:prstGeom prst="rect">
            <a:avLst/>
          </a:prstGeom>
        </p:spPr>
        <p:txBody>
          <a:bodyPr wrap="square">
            <a:spAutoFit/>
          </a:bodyPr>
          <a:lstStyle/>
          <a:p>
            <a:pPr algn="just"/>
            <a:r>
              <a:rPr lang="es-CL" sz="1400" dirty="0" err="1" smtClean="0"/>
              <a:t>Sunlight</a:t>
            </a:r>
            <a:r>
              <a:rPr lang="es-CL" sz="1400" dirty="0" smtClean="0"/>
              <a:t> </a:t>
            </a:r>
            <a:r>
              <a:rPr lang="es-CL" sz="1400" dirty="0" err="1" smtClean="0"/>
              <a:t>brings</a:t>
            </a:r>
            <a:r>
              <a:rPr lang="es-CL" sz="1400" dirty="0" smtClean="0"/>
              <a:t> </a:t>
            </a:r>
            <a:r>
              <a:rPr lang="es-CL" sz="1400" dirty="0" err="1" smtClean="0"/>
              <a:t>three</a:t>
            </a:r>
            <a:r>
              <a:rPr lang="es-CL" sz="1400" dirty="0" smtClean="0"/>
              <a:t> </a:t>
            </a:r>
            <a:r>
              <a:rPr lang="es-CL" sz="1400" dirty="0" err="1" smtClean="0"/>
              <a:t>types</a:t>
            </a:r>
            <a:r>
              <a:rPr lang="es-CL" sz="1400" dirty="0" smtClean="0"/>
              <a:t> of UV </a:t>
            </a:r>
            <a:r>
              <a:rPr lang="es-CL" sz="1400" dirty="0" err="1" smtClean="0"/>
              <a:t>rays</a:t>
            </a:r>
            <a:r>
              <a:rPr lang="es-CL" sz="1400" dirty="0" smtClean="0"/>
              <a:t>: UVA (</a:t>
            </a:r>
            <a:r>
              <a:rPr lang="es-CL" sz="1400" dirty="0" err="1" smtClean="0"/>
              <a:t>longest</a:t>
            </a:r>
            <a:r>
              <a:rPr lang="es-CL" sz="1400" dirty="0" smtClean="0"/>
              <a:t> </a:t>
            </a:r>
            <a:r>
              <a:rPr lang="es-CL" sz="1400" dirty="0" err="1" smtClean="0"/>
              <a:t>wavelength</a:t>
            </a:r>
            <a:r>
              <a:rPr lang="es-CL" sz="1400" dirty="0" smtClean="0"/>
              <a:t>), UVB and UVC (</a:t>
            </a:r>
            <a:r>
              <a:rPr lang="es-CL" sz="1400" dirty="0" err="1" smtClean="0"/>
              <a:t>shortest</a:t>
            </a:r>
            <a:r>
              <a:rPr lang="es-CL" sz="1400" dirty="0" smtClean="0"/>
              <a:t> </a:t>
            </a:r>
            <a:r>
              <a:rPr lang="es-CL" sz="1400" dirty="0" err="1" smtClean="0"/>
              <a:t>wavelength</a:t>
            </a:r>
            <a:r>
              <a:rPr lang="es-CL" sz="1400" dirty="0" smtClean="0"/>
              <a:t>). </a:t>
            </a:r>
            <a:r>
              <a:rPr lang="es-CL" sz="1400" dirty="0" err="1" smtClean="0"/>
              <a:t>The</a:t>
            </a:r>
            <a:r>
              <a:rPr lang="es-CL" sz="1400" dirty="0" smtClean="0"/>
              <a:t> UV </a:t>
            </a:r>
            <a:r>
              <a:rPr lang="es-CL" sz="1400" dirty="0" err="1" smtClean="0"/>
              <a:t>radiation</a:t>
            </a:r>
            <a:r>
              <a:rPr lang="es-CL" sz="1400" dirty="0" smtClean="0"/>
              <a:t> </a:t>
            </a:r>
            <a:r>
              <a:rPr lang="es-CL" sz="1400" dirty="0" err="1" smtClean="0"/>
              <a:t>that</a:t>
            </a:r>
            <a:r>
              <a:rPr lang="es-CL" sz="1400" dirty="0" smtClean="0"/>
              <a:t> </a:t>
            </a:r>
            <a:r>
              <a:rPr lang="es-CL" sz="1400" dirty="0" err="1" smtClean="0"/>
              <a:t>touches</a:t>
            </a:r>
            <a:r>
              <a:rPr lang="es-CL" sz="1400" dirty="0" smtClean="0"/>
              <a:t> </a:t>
            </a:r>
            <a:r>
              <a:rPr lang="es-CL" sz="1400" dirty="0" err="1" smtClean="0"/>
              <a:t>us</a:t>
            </a:r>
            <a:r>
              <a:rPr lang="es-CL" sz="1400" dirty="0" smtClean="0"/>
              <a:t> </a:t>
            </a:r>
            <a:r>
              <a:rPr lang="es-CL" sz="1400" dirty="0" err="1" smtClean="0"/>
              <a:t>is</a:t>
            </a:r>
            <a:r>
              <a:rPr lang="es-CL" sz="1400" dirty="0" smtClean="0"/>
              <a:t> </a:t>
            </a:r>
            <a:r>
              <a:rPr lang="es-CL" sz="1400" dirty="0" err="1" smtClean="0"/>
              <a:t>made</a:t>
            </a:r>
            <a:r>
              <a:rPr lang="es-CL" sz="1400" dirty="0" smtClean="0"/>
              <a:t> up of UVA and UVB </a:t>
            </a:r>
            <a:r>
              <a:rPr lang="es-CL" sz="1400" dirty="0" err="1" smtClean="0"/>
              <a:t>rays</a:t>
            </a:r>
            <a:r>
              <a:rPr lang="es-CL" sz="1400" dirty="0" smtClean="0"/>
              <a:t>, </a:t>
            </a:r>
            <a:r>
              <a:rPr lang="es-CL" sz="1400" dirty="0" err="1" smtClean="0"/>
              <a:t>whereas</a:t>
            </a:r>
            <a:r>
              <a:rPr lang="es-CL" sz="1400" dirty="0" smtClean="0"/>
              <a:t> UVC </a:t>
            </a:r>
            <a:r>
              <a:rPr lang="es-CL" sz="1400" dirty="0" err="1" smtClean="0"/>
              <a:t>rays</a:t>
            </a:r>
            <a:r>
              <a:rPr lang="es-CL" sz="1400" dirty="0" smtClean="0"/>
              <a:t> are absorbed </a:t>
            </a:r>
            <a:r>
              <a:rPr lang="es-CL" sz="1400" dirty="0" err="1" smtClean="0"/>
              <a:t>by</a:t>
            </a:r>
            <a:r>
              <a:rPr lang="es-CL" sz="1400" dirty="0" smtClean="0"/>
              <a:t> </a:t>
            </a:r>
            <a:r>
              <a:rPr lang="es-CL" sz="1400" dirty="0" err="1" smtClean="0"/>
              <a:t>the</a:t>
            </a:r>
            <a:r>
              <a:rPr lang="es-CL" sz="1400" dirty="0" smtClean="0"/>
              <a:t> ozone </a:t>
            </a:r>
            <a:r>
              <a:rPr lang="es-CL" sz="1400" dirty="0" err="1" smtClean="0"/>
              <a:t>layer</a:t>
            </a:r>
            <a:r>
              <a:rPr lang="es-CL" sz="1400" dirty="0" smtClean="0"/>
              <a:t>. </a:t>
            </a:r>
            <a:r>
              <a:rPr lang="es-CL" sz="1400" dirty="0" err="1" smtClean="0"/>
              <a:t>Part</a:t>
            </a:r>
            <a:r>
              <a:rPr lang="es-CL" sz="1400" dirty="0" smtClean="0"/>
              <a:t> of </a:t>
            </a:r>
            <a:r>
              <a:rPr lang="es-CL" sz="1400" dirty="0" err="1" smtClean="0"/>
              <a:t>the</a:t>
            </a:r>
            <a:r>
              <a:rPr lang="es-CL" sz="1400" dirty="0" smtClean="0"/>
              <a:t> UVB </a:t>
            </a:r>
            <a:r>
              <a:rPr lang="es-CL" sz="1400" dirty="0" err="1" smtClean="0"/>
              <a:t>rays</a:t>
            </a:r>
            <a:r>
              <a:rPr lang="es-CL" sz="1400" dirty="0" smtClean="0"/>
              <a:t> are </a:t>
            </a:r>
            <a:r>
              <a:rPr lang="es-CL" sz="1400" dirty="0" err="1" smtClean="0"/>
              <a:t>also</a:t>
            </a:r>
            <a:r>
              <a:rPr lang="es-CL" sz="1400" dirty="0" smtClean="0"/>
              <a:t> </a:t>
            </a:r>
            <a:r>
              <a:rPr lang="es-CL" sz="1400" dirty="0" err="1" smtClean="0"/>
              <a:t>rejected</a:t>
            </a:r>
            <a:r>
              <a:rPr lang="es-CL" sz="1400" dirty="0" smtClean="0"/>
              <a:t> </a:t>
            </a:r>
            <a:r>
              <a:rPr lang="es-CL" sz="1400" dirty="0" err="1" smtClean="0"/>
              <a:t>by</a:t>
            </a:r>
            <a:r>
              <a:rPr lang="es-CL" sz="1400" dirty="0" smtClean="0"/>
              <a:t> </a:t>
            </a:r>
            <a:r>
              <a:rPr lang="es-CL" sz="1400" dirty="0" err="1" smtClean="0"/>
              <a:t>this</a:t>
            </a:r>
            <a:r>
              <a:rPr lang="es-CL" sz="1400" dirty="0" smtClean="0"/>
              <a:t> </a:t>
            </a:r>
            <a:r>
              <a:rPr lang="es-CL" sz="1400" dirty="0" err="1" smtClean="0"/>
              <a:t>layer</a:t>
            </a:r>
            <a:r>
              <a:rPr lang="es-CL" sz="1400" dirty="0" smtClean="0"/>
              <a:t>.  </a:t>
            </a:r>
            <a:r>
              <a:rPr lang="es-CL" sz="1400" dirty="0" err="1" smtClean="0"/>
              <a:t>While</a:t>
            </a:r>
            <a:r>
              <a:rPr lang="es-CL" sz="1400" dirty="0" smtClean="0"/>
              <a:t> </a:t>
            </a:r>
            <a:r>
              <a:rPr lang="es-CL" sz="1400" dirty="0" err="1" smtClean="0"/>
              <a:t>the</a:t>
            </a:r>
            <a:r>
              <a:rPr lang="es-CL" sz="1400" dirty="0" smtClean="0"/>
              <a:t> UVA </a:t>
            </a:r>
            <a:r>
              <a:rPr lang="es-CL" sz="1400" dirty="0" err="1" smtClean="0"/>
              <a:t>reaches</a:t>
            </a:r>
            <a:r>
              <a:rPr lang="es-CL" sz="1400" dirty="0" smtClean="0"/>
              <a:t> a </a:t>
            </a:r>
            <a:r>
              <a:rPr lang="es-CL" sz="1400" dirty="0" err="1" smtClean="0"/>
              <a:t>deeper</a:t>
            </a:r>
            <a:r>
              <a:rPr lang="es-CL" sz="1400" dirty="0" smtClean="0"/>
              <a:t> </a:t>
            </a:r>
            <a:r>
              <a:rPr lang="es-CL" sz="1400" dirty="0" err="1" smtClean="0"/>
              <a:t>skin</a:t>
            </a:r>
            <a:r>
              <a:rPr lang="es-CL" sz="1400" dirty="0" smtClean="0"/>
              <a:t> </a:t>
            </a:r>
            <a:r>
              <a:rPr lang="es-CL" sz="1400" dirty="0" err="1" smtClean="0"/>
              <a:t>layer</a:t>
            </a:r>
            <a:r>
              <a:rPr lang="es-CL" sz="1400" dirty="0" smtClean="0"/>
              <a:t>. UVB </a:t>
            </a:r>
            <a:r>
              <a:rPr lang="es-CL" sz="1400" dirty="0" err="1" smtClean="0"/>
              <a:t>is</a:t>
            </a:r>
            <a:r>
              <a:rPr lang="es-CL" sz="1400" dirty="0" smtClean="0"/>
              <a:t> </a:t>
            </a:r>
            <a:r>
              <a:rPr lang="es-CL" sz="1400" dirty="0" err="1" smtClean="0"/>
              <a:t>the</a:t>
            </a:r>
            <a:r>
              <a:rPr lang="es-CL" sz="1400" dirty="0" smtClean="0"/>
              <a:t> </a:t>
            </a:r>
            <a:r>
              <a:rPr lang="es-CL" sz="1400" dirty="0" err="1" smtClean="0"/>
              <a:t>most</a:t>
            </a:r>
            <a:r>
              <a:rPr lang="es-CL" sz="1400" dirty="0" smtClean="0"/>
              <a:t> </a:t>
            </a:r>
            <a:r>
              <a:rPr lang="es-CL" sz="1400" dirty="0" err="1" smtClean="0"/>
              <a:t>harmful</a:t>
            </a:r>
            <a:r>
              <a:rPr lang="es-CL" sz="1400" dirty="0" smtClean="0"/>
              <a:t> </a:t>
            </a:r>
            <a:r>
              <a:rPr lang="es-CL" sz="1400" dirty="0" err="1" smtClean="0"/>
              <a:t>radiation</a:t>
            </a:r>
            <a:r>
              <a:rPr lang="es-CL" sz="1400" dirty="0" smtClean="0"/>
              <a:t> </a:t>
            </a:r>
            <a:r>
              <a:rPr lang="es-CL" sz="1400" dirty="0" err="1" smtClean="0"/>
              <a:t>to</a:t>
            </a:r>
            <a:r>
              <a:rPr lang="es-CL" sz="1400" dirty="0" smtClean="0"/>
              <a:t> </a:t>
            </a:r>
            <a:r>
              <a:rPr lang="es-CL" sz="1400" dirty="0" err="1" smtClean="0"/>
              <a:t>the</a:t>
            </a:r>
            <a:r>
              <a:rPr lang="es-CL" sz="1400" dirty="0" smtClean="0"/>
              <a:t> </a:t>
            </a:r>
            <a:r>
              <a:rPr lang="es-CL" sz="1400" dirty="0" err="1" smtClean="0"/>
              <a:t>eye</a:t>
            </a:r>
            <a:r>
              <a:rPr lang="es-CL" sz="1400" dirty="0" smtClean="0"/>
              <a:t>.     </a:t>
            </a:r>
            <a:endParaRPr lang="en-US" sz="1400" dirty="0" smtClean="0"/>
          </a:p>
          <a:p>
            <a:pPr algn="just"/>
            <a:r>
              <a:rPr lang="en-US" sz="1400" dirty="0" smtClean="0"/>
              <a:t>The sun protectors absorb and </a:t>
            </a:r>
          </a:p>
          <a:p>
            <a:pPr algn="just"/>
            <a:r>
              <a:rPr lang="en-US" sz="1400" dirty="0" smtClean="0"/>
              <a:t>reflect the UV radiation range and </a:t>
            </a:r>
          </a:p>
          <a:p>
            <a:pPr algn="just"/>
            <a:r>
              <a:rPr lang="en-US" sz="1400" dirty="0" smtClean="0"/>
              <a:t>other electromagnetic waves, </a:t>
            </a:r>
          </a:p>
          <a:p>
            <a:pPr algn="just"/>
            <a:r>
              <a:rPr lang="en-US" sz="1400" dirty="0" smtClean="0"/>
              <a:t>acting as a filters. Sunglasses </a:t>
            </a:r>
          </a:p>
          <a:p>
            <a:pPr algn="just"/>
            <a:r>
              <a:rPr lang="en-US" sz="1400" dirty="0" smtClean="0"/>
              <a:t>and sunscreens have chemicals </a:t>
            </a:r>
          </a:p>
          <a:p>
            <a:pPr algn="just"/>
            <a:r>
              <a:rPr lang="en-US" sz="1400" dirty="0" smtClean="0"/>
              <a:t>that perform this function, thus </a:t>
            </a:r>
          </a:p>
          <a:p>
            <a:pPr algn="just"/>
            <a:r>
              <a:rPr lang="en-US" sz="1400" dirty="0" smtClean="0"/>
              <a:t>Preventing direct passage of the UV </a:t>
            </a:r>
          </a:p>
          <a:p>
            <a:pPr algn="just"/>
            <a:r>
              <a:rPr lang="en-US" sz="1400" dirty="0" smtClean="0"/>
              <a:t>energy to the eyes or skin.   </a:t>
            </a:r>
          </a:p>
          <a:p>
            <a:pPr algn="just"/>
            <a:endParaRPr lang="en-US" sz="1400" dirty="0" smtClean="0"/>
          </a:p>
          <a:p>
            <a:pPr algn="just"/>
            <a:endParaRPr lang="en-US" sz="1400" dirty="0" smtClean="0"/>
          </a:p>
          <a:p>
            <a:pPr algn="just"/>
            <a:endParaRPr lang="en-US" sz="1400" dirty="0" smtClean="0"/>
          </a:p>
          <a:p>
            <a:pPr algn="just"/>
            <a:endParaRPr lang="en-US" sz="1400" dirty="0" smtClean="0"/>
          </a:p>
        </p:txBody>
      </p:sp>
      <p:sp>
        <p:nvSpPr>
          <p:cNvPr id="9"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10" name="9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pic>
        <p:nvPicPr>
          <p:cNvPr id="7" name="6 Imagen" descr="1.jpg"/>
          <p:cNvPicPr>
            <a:picLocks noChangeAspect="1"/>
          </p:cNvPicPr>
          <p:nvPr/>
        </p:nvPicPr>
        <p:blipFill>
          <a:blip r:embed="rId2" cstate="print"/>
          <a:stretch>
            <a:fillRect/>
          </a:stretch>
        </p:blipFill>
        <p:spPr>
          <a:xfrm>
            <a:off x="3923928" y="3356992"/>
            <a:ext cx="4032448" cy="3012837"/>
          </a:xfrm>
          <a:prstGeom prst="rect">
            <a:avLst/>
          </a:prstGeom>
        </p:spPr>
      </p:pic>
    </p:spTree>
    <p:extLst>
      <p:ext uri="{BB962C8B-B14F-4D97-AF65-F5344CB8AC3E}">
        <p14:creationId xmlns=""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7961" y="2420888"/>
            <a:ext cx="6267450" cy="648072"/>
          </a:xfrm>
          <a:prstGeom prst="rect">
            <a:avLst/>
          </a:prstGeom>
        </p:spPr>
      </p:pic>
      <p:sp>
        <p:nvSpPr>
          <p:cNvPr id="14" name="13 CuadroTexto"/>
          <p:cNvSpPr txBox="1"/>
          <p:nvPr/>
        </p:nvSpPr>
        <p:spPr>
          <a:xfrm>
            <a:off x="1913617" y="2564904"/>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1" y="3499178"/>
            <a:ext cx="6267450" cy="649902"/>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03648" y="3356992"/>
            <a:ext cx="428625" cy="438150"/>
          </a:xfrm>
          <a:prstGeom prst="rect">
            <a:avLst/>
          </a:prstGeom>
        </p:spPr>
      </p:pic>
      <p:sp>
        <p:nvSpPr>
          <p:cNvPr id="17" name="16 CuadroTexto"/>
          <p:cNvSpPr txBox="1"/>
          <p:nvPr/>
        </p:nvSpPr>
        <p:spPr>
          <a:xfrm>
            <a:off x="1907704" y="3554432"/>
            <a:ext cx="5729266" cy="523220"/>
          </a:xfrm>
          <a:prstGeom prst="rect">
            <a:avLst/>
          </a:prstGeom>
          <a:noFill/>
        </p:spPr>
        <p:txBody>
          <a:bodyPr wrap="square" rtlCol="0">
            <a:spAutoFit/>
          </a:bodyPr>
          <a:lstStyle/>
          <a:p>
            <a:r>
              <a:rPr lang="en-US" sz="1400" b="1" dirty="0" smtClean="0"/>
              <a:t>How effective are the classical methods  to prevent sun damage? Are there differences between these types of sun filters?</a:t>
            </a:r>
            <a:endParaRPr lang="es-CL" sz="1400" dirty="0"/>
          </a:p>
        </p:txBody>
      </p:sp>
      <p:sp>
        <p:nvSpPr>
          <p:cNvPr id="1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19" name="18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43608" y="3068960"/>
            <a:ext cx="7344816" cy="1099575"/>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116428" y="3071862"/>
            <a:ext cx="7199988" cy="1077218"/>
          </a:xfrm>
          <a:prstGeom prst="rect">
            <a:avLst/>
          </a:prstGeom>
          <a:noFill/>
        </p:spPr>
        <p:txBody>
          <a:bodyPr wrap="square" rtlCol="0">
            <a:spAutoFit/>
          </a:bodyPr>
          <a:lstStyle/>
          <a:p>
            <a:r>
              <a:rPr lang="en-US" sz="1600" dirty="0" smtClean="0"/>
              <a:t>Students will measure ultraviolet radiation from the sun, testing different types of sun filters, such as </a:t>
            </a:r>
            <a:r>
              <a:rPr lang="en-US" sz="1600" dirty="0" err="1" smtClean="0"/>
              <a:t>sunblocks</a:t>
            </a:r>
            <a:r>
              <a:rPr lang="en-US" sz="1600" dirty="0" smtClean="0"/>
              <a:t> (SPF 15 and 30)and sunglasses. They will evaluate these objects and substances according to the experimental results, using the </a:t>
            </a:r>
            <a:r>
              <a:rPr lang="en-US" sz="1600" dirty="0" err="1" smtClean="0"/>
              <a:t>Labdisc</a:t>
            </a:r>
            <a:r>
              <a:rPr lang="en-US" sz="1600" dirty="0" smtClean="0"/>
              <a:t> UV sensor.  </a:t>
            </a:r>
            <a:endParaRPr lang="es-CL" sz="1600" dirty="0"/>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smtClean="0">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8" name="47 CuadroTexto"/>
          <p:cNvSpPr txBox="1"/>
          <p:nvPr/>
        </p:nvSpPr>
        <p:spPr>
          <a:xfrm>
            <a:off x="467544" y="3573016"/>
            <a:ext cx="420054" cy="307777"/>
          </a:xfrm>
          <a:prstGeom prst="rect">
            <a:avLst/>
          </a:prstGeom>
          <a:noFill/>
        </p:spPr>
        <p:txBody>
          <a:bodyPr wrap="square" rtlCol="0">
            <a:spAutoFit/>
          </a:bodyPr>
          <a:lstStyle/>
          <a:p>
            <a:r>
              <a:rPr lang="es-CL" sz="1400" dirty="0" smtClean="0"/>
              <a:t>   </a:t>
            </a:r>
          </a:p>
        </p:txBody>
      </p:sp>
      <p:pic>
        <p:nvPicPr>
          <p:cNvPr id="9" name="8 Imagen" descr="labdisc enviro.jpg"/>
          <p:cNvPicPr>
            <a:picLocks noChangeAspect="1"/>
          </p:cNvPicPr>
          <p:nvPr/>
        </p:nvPicPr>
        <p:blipFill>
          <a:blip r:embed="rId3" cstate="print"/>
          <a:stretch>
            <a:fillRect/>
          </a:stretch>
        </p:blipFill>
        <p:spPr>
          <a:xfrm>
            <a:off x="6156176" y="4581128"/>
            <a:ext cx="1800822" cy="1440160"/>
          </a:xfrm>
          <a:prstGeom prst="rect">
            <a:avLst/>
          </a:prstGeom>
        </p:spPr>
      </p:pic>
      <p:sp>
        <p:nvSpPr>
          <p:cNvPr id="12"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smtClean="0">
                <a:solidFill>
                  <a:schemeClr val="bg1"/>
                </a:solidFill>
                <a:latin typeface="+mj-lt"/>
                <a:cs typeface="Calibri" pitchFamily="34" charset="0"/>
              </a:rPr>
              <a:t>UV &amp; </a:t>
            </a:r>
            <a:r>
              <a:rPr lang="es-ES_tradnl" sz="3000" b="1" baseline="30000" dirty="0" err="1" smtClean="0">
                <a:solidFill>
                  <a:schemeClr val="bg1"/>
                </a:solidFill>
                <a:latin typeface="+mj-lt"/>
                <a:cs typeface="Calibri" pitchFamily="34" charset="0"/>
              </a:rPr>
              <a:t>Sunblock</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580112" y="1412776"/>
            <a:ext cx="3333970" cy="415498"/>
          </a:xfrm>
          <a:prstGeom prst="rect">
            <a:avLst/>
          </a:prstGeom>
          <a:noFill/>
        </p:spPr>
        <p:txBody>
          <a:bodyPr wrap="square" rtlCol="0" anchor="b">
            <a:spAutoFit/>
          </a:bodyPr>
          <a:lstStyle/>
          <a:p>
            <a:r>
              <a:rPr lang="en-US" sz="1050" dirty="0" smtClean="0">
                <a:solidFill>
                  <a:schemeClr val="bg1">
                    <a:lumMod val="50000"/>
                  </a:schemeClr>
                </a:solidFill>
              </a:rPr>
              <a:t>Measuring and comparing the level of ultraviolet  radiation, through different types of filters.</a:t>
            </a:r>
            <a:endParaRPr lang="es-CL" sz="1050" dirty="0" smtClean="0">
              <a:solidFill>
                <a:schemeClr val="bg1">
                  <a:lumMod val="50000"/>
                </a:schemeClr>
              </a:solidFill>
            </a:endParaRPr>
          </a:p>
        </p:txBody>
      </p:sp>
      <p:pic>
        <p:nvPicPr>
          <p:cNvPr id="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7898" y="2606445"/>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17898" y="312088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17898" y="360547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17898" y="403752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17898" y="450912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117898" y="508746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27 CuadroTexto"/>
          <p:cNvSpPr txBox="1"/>
          <p:nvPr/>
        </p:nvSpPr>
        <p:spPr>
          <a:xfrm>
            <a:off x="1475656" y="2564904"/>
            <a:ext cx="4680520" cy="2800767"/>
          </a:xfrm>
          <a:prstGeom prst="rect">
            <a:avLst/>
          </a:prstGeom>
          <a:noFill/>
        </p:spPr>
        <p:txBody>
          <a:bodyPr wrap="square" rtlCol="0">
            <a:spAutoFit/>
          </a:bodyPr>
          <a:lstStyle/>
          <a:p>
            <a:pPr lvl="0"/>
            <a:r>
              <a:rPr lang="es-CL" sz="1600" dirty="0" err="1" smtClean="0"/>
              <a:t>Labdisc</a:t>
            </a:r>
            <a:r>
              <a:rPr lang="es-CL" sz="1600" dirty="0" smtClean="0"/>
              <a:t> Enviro</a:t>
            </a:r>
          </a:p>
          <a:p>
            <a:pPr lvl="0"/>
            <a:endParaRPr lang="es-CL" sz="1600" dirty="0" smtClean="0"/>
          </a:p>
          <a:p>
            <a:pPr lvl="0"/>
            <a:r>
              <a:rPr lang="es-CL" sz="1600" dirty="0" smtClean="0"/>
              <a:t>1 </a:t>
            </a:r>
            <a:r>
              <a:rPr lang="es-CL" sz="1600" dirty="0" err="1" smtClean="0"/>
              <a:t>plastic</a:t>
            </a:r>
            <a:r>
              <a:rPr lang="es-CL" sz="1600" dirty="0" smtClean="0"/>
              <a:t> </a:t>
            </a:r>
            <a:r>
              <a:rPr lang="es-CL" sz="1600" dirty="0" err="1" smtClean="0"/>
              <a:t>transparent</a:t>
            </a:r>
            <a:r>
              <a:rPr lang="es-CL" sz="1600" dirty="0" smtClean="0"/>
              <a:t> film (10 x 6 cm)</a:t>
            </a:r>
          </a:p>
          <a:p>
            <a:pPr lvl="0"/>
            <a:endParaRPr lang="es-CL" sz="1600" dirty="0" smtClean="0"/>
          </a:p>
          <a:p>
            <a:pPr lvl="0"/>
            <a:r>
              <a:rPr lang="es-CL" sz="1600" dirty="0" smtClean="0"/>
              <a:t>1 </a:t>
            </a:r>
            <a:r>
              <a:rPr lang="es-CL" sz="1600" dirty="0" err="1" smtClean="0"/>
              <a:t>cardboard</a:t>
            </a:r>
            <a:r>
              <a:rPr lang="es-CL" sz="1600" dirty="0" smtClean="0"/>
              <a:t> (10 x 6 cm)</a:t>
            </a:r>
          </a:p>
          <a:p>
            <a:pPr lvl="0"/>
            <a:endParaRPr lang="es-CL" sz="1600" dirty="0" smtClean="0"/>
          </a:p>
          <a:p>
            <a:pPr lvl="0"/>
            <a:r>
              <a:rPr lang="es-CL" sz="1600" dirty="0" err="1" smtClean="0"/>
              <a:t>Liquid</a:t>
            </a:r>
            <a:r>
              <a:rPr lang="es-CL" sz="1600" dirty="0" smtClean="0"/>
              <a:t> </a:t>
            </a:r>
            <a:r>
              <a:rPr lang="es-CL" sz="1600" dirty="0" err="1" smtClean="0"/>
              <a:t>silicone</a:t>
            </a:r>
            <a:endParaRPr lang="es-CL" sz="1600" dirty="0" smtClean="0"/>
          </a:p>
          <a:p>
            <a:pPr lvl="0"/>
            <a:endParaRPr lang="es-CL" sz="1600" dirty="0" smtClean="0"/>
          </a:p>
          <a:p>
            <a:pPr lvl="0"/>
            <a:r>
              <a:rPr lang="es-CL" sz="1600" dirty="0" smtClean="0"/>
              <a:t>2 </a:t>
            </a:r>
            <a:r>
              <a:rPr lang="es-CL" sz="1600" dirty="0" err="1" smtClean="0"/>
              <a:t>pairs</a:t>
            </a:r>
            <a:r>
              <a:rPr lang="es-CL" sz="1600" dirty="0" smtClean="0"/>
              <a:t> of </a:t>
            </a:r>
            <a:r>
              <a:rPr lang="es-CL" sz="1600" dirty="0" err="1" smtClean="0"/>
              <a:t>sunglasses</a:t>
            </a:r>
            <a:r>
              <a:rPr lang="es-CL" sz="1600" dirty="0" smtClean="0"/>
              <a:t> </a:t>
            </a:r>
          </a:p>
          <a:p>
            <a:pPr lvl="0"/>
            <a:endParaRPr lang="es-CL" sz="1600" dirty="0" smtClean="0"/>
          </a:p>
          <a:p>
            <a:pPr lvl="0"/>
            <a:r>
              <a:rPr lang="es-CL" sz="1600" dirty="0" smtClean="0"/>
              <a:t>2 </a:t>
            </a:r>
            <a:r>
              <a:rPr lang="es-CL" sz="1600" dirty="0" err="1" smtClean="0"/>
              <a:t>sunblocks</a:t>
            </a:r>
            <a:r>
              <a:rPr lang="es-CL" sz="1600" dirty="0" smtClean="0"/>
              <a:t> (FPS 15 and 30 </a:t>
            </a:r>
            <a:r>
              <a:rPr lang="es-CL" sz="1600" dirty="0" err="1" smtClean="0"/>
              <a:t>preferably</a:t>
            </a:r>
            <a:r>
              <a:rPr lang="es-CL" sz="1600" dirty="0" smtClean="0"/>
              <a:t>)</a:t>
            </a:r>
          </a:p>
        </p:txBody>
      </p:sp>
      <p:pic>
        <p:nvPicPr>
          <p:cNvPr id="14" name="13 Imagen" descr="3.jpg"/>
          <p:cNvPicPr>
            <a:picLocks noChangeAspect="1"/>
          </p:cNvPicPr>
          <p:nvPr/>
        </p:nvPicPr>
        <p:blipFill>
          <a:blip r:embed="rId10" cstate="print"/>
          <a:srcRect l="23470"/>
          <a:stretch>
            <a:fillRect/>
          </a:stretch>
        </p:blipFill>
        <p:spPr>
          <a:xfrm>
            <a:off x="5076056" y="2348880"/>
            <a:ext cx="3744416" cy="1806803"/>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8144" y="436510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28384" y="242088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24128" y="249289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4278</TotalTime>
  <Words>1490</Words>
  <Application>Microsoft Office PowerPoint</Application>
  <PresentationFormat>On-screen Show (4:3)</PresentationFormat>
  <Paragraphs>146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187</cp:revision>
  <dcterms:created xsi:type="dcterms:W3CDTF">2012-09-11T15:34:37Z</dcterms:created>
  <dcterms:modified xsi:type="dcterms:W3CDTF">2013-05-30T11:10:59Z</dcterms:modified>
</cp:coreProperties>
</file>