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82" r:id="rId6"/>
    <p:sldId id="283" r:id="rId7"/>
    <p:sldId id="264" r:id="rId8"/>
    <p:sldId id="265" r:id="rId9"/>
    <p:sldId id="287" r:id="rId10"/>
    <p:sldId id="288" r:id="rId11"/>
    <p:sldId id="269" r:id="rId12"/>
    <p:sldId id="289" r:id="rId13"/>
    <p:sldId id="271" r:id="rId14"/>
    <p:sldId id="272" r:id="rId15"/>
    <p:sldId id="280" r:id="rId16"/>
    <p:sldId id="290" r:id="rId17"/>
    <p:sldId id="291" r:id="rId18"/>
    <p:sldId id="273" r:id="rId19"/>
    <p:sldId id="274" r:id="rId20"/>
    <p:sldId id="275" r:id="rId21"/>
    <p:sldId id="284" r:id="rId22"/>
    <p:sldId id="276" r:id="rId23"/>
    <p:sldId id="277" r:id="rId24"/>
    <p:sldId id="279" r:id="rId2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 lastIdx="5" clrIdx="0"/>
  <p:cmAuthor id="1" name="efecto_note" initials="e" lastIdx="1" clrIdx="1"/>
  <p:cmAuthor id="2" name="ciencias"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9818F"/>
    <a:srgbClr val="45B491"/>
    <a:srgbClr val="34A6A1"/>
    <a:srgbClr val="ECA902"/>
    <a:srgbClr val="F7B047"/>
    <a:srgbClr val="4194A5"/>
    <a:srgbClr val="47A1B3"/>
    <a:srgbClr val="3490A6"/>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997" autoAdjust="0"/>
  </p:normalViewPr>
  <p:slideViewPr>
    <p:cSldViewPr>
      <p:cViewPr>
        <p:scale>
          <a:sx n="90" d="100"/>
          <a:sy n="90" d="100"/>
        </p:scale>
        <p:origin x="31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6A448-2391-419A-B67B-897BC13C4D40}" type="datetimeFigureOut">
              <a:rPr lang="es-CL" smtClean="0"/>
              <a:pPr/>
              <a:t>08-03-2014</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EABB3-4342-4BAC-8219-28FF278F912C}" type="slidenum">
              <a:rPr lang="es-CL" smtClean="0"/>
              <a:pPr/>
              <a:t>‹#›</a:t>
            </a:fld>
            <a:endParaRPr lang="es-CL" dirty="0"/>
          </a:p>
        </p:txBody>
      </p:sp>
    </p:spTree>
    <p:extLst>
      <p:ext uri="{BB962C8B-B14F-4D97-AF65-F5344CB8AC3E}">
        <p14:creationId xmlns:p14="http://schemas.microsoft.com/office/powerpoint/2010/main" xmlns="" val="12700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ALTERNATIVA:</a:t>
            </a:r>
          </a:p>
          <a:p>
            <a:endParaRPr lang="es-C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L" sz="1200" b="1" kern="1200" dirty="0" smtClean="0">
                <a:solidFill>
                  <a:schemeClr val="tx1"/>
                </a:solidFill>
                <a:latin typeface="+mn-lt"/>
                <a:ea typeface="+mn-ea"/>
                <a:cs typeface="+mn-cs"/>
              </a:rPr>
              <a:t>¿Qué importancia podría tener para la industria el conocer las cantidades exactas de determinada materia prima para obtener los productos deseados?</a:t>
            </a:r>
          </a:p>
          <a:p>
            <a:endParaRPr lang="es-CL" dirty="0"/>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4</a:t>
            </a:fld>
            <a:endParaRPr lang="es-C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solidFill>
                <a:srgbClr val="FF0000"/>
              </a:solidFill>
            </a:endParaRPr>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7</a:t>
            </a:fld>
            <a:endParaRPr lang="es-C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L" sz="1200" kern="1200" dirty="0" smtClean="0">
                <a:solidFill>
                  <a:schemeClr val="tx1"/>
                </a:solidFill>
                <a:latin typeface="+mn-lt"/>
                <a:ea typeface="+mn-ea"/>
                <a:cs typeface="+mn-cs"/>
              </a:rPr>
              <a:t>NaOH 0,1 M</a:t>
            </a:r>
          </a:p>
          <a:p>
            <a:pPr lvl="0"/>
            <a:r>
              <a:rPr lang="es-CL" sz="1200" kern="1200" dirty="0" smtClean="0">
                <a:solidFill>
                  <a:schemeClr val="tx1"/>
                </a:solidFill>
                <a:latin typeface="+mn-lt"/>
                <a:ea typeface="+mn-ea"/>
                <a:cs typeface="+mn-cs"/>
              </a:rPr>
              <a:t>HCl 0,1 M</a:t>
            </a:r>
          </a:p>
          <a:p>
            <a:pPr lvl="0"/>
            <a:r>
              <a:rPr lang="es-CL" sz="1200" kern="1200" dirty="0" smtClean="0">
                <a:solidFill>
                  <a:schemeClr val="tx1"/>
                </a:solidFill>
                <a:latin typeface="+mn-lt"/>
                <a:ea typeface="+mn-ea"/>
                <a:cs typeface="+mn-cs"/>
              </a:rPr>
              <a:t>Fenolftaleína</a:t>
            </a:r>
          </a:p>
          <a:p>
            <a:pPr lvl="0"/>
            <a:r>
              <a:rPr lang="es-CL" sz="1200" kern="1200" dirty="0" smtClean="0">
                <a:solidFill>
                  <a:schemeClr val="tx1"/>
                </a:solidFill>
                <a:latin typeface="+mn-lt"/>
                <a:ea typeface="+mn-ea"/>
                <a:cs typeface="+mn-cs"/>
              </a:rPr>
              <a:t>Bureta</a:t>
            </a:r>
          </a:p>
          <a:p>
            <a:pPr lvl="0"/>
            <a:r>
              <a:rPr lang="es-CL" sz="1200" kern="1200" dirty="0" smtClean="0">
                <a:solidFill>
                  <a:schemeClr val="tx1"/>
                </a:solidFill>
                <a:latin typeface="+mn-lt"/>
                <a:ea typeface="+mn-ea"/>
                <a:cs typeface="+mn-cs"/>
              </a:rPr>
              <a:t>Soporte universal</a:t>
            </a:r>
          </a:p>
          <a:p>
            <a:pPr lvl="0"/>
            <a:r>
              <a:rPr lang="es-CL" sz="1200" kern="1200" dirty="0" smtClean="0">
                <a:solidFill>
                  <a:schemeClr val="tx1"/>
                </a:solidFill>
                <a:latin typeface="+mn-lt"/>
                <a:ea typeface="+mn-ea"/>
                <a:cs typeface="+mn-cs"/>
              </a:rPr>
              <a:t>Nuez y pinza para bureta</a:t>
            </a:r>
          </a:p>
          <a:p>
            <a:pPr lvl="0"/>
            <a:r>
              <a:rPr lang="es-CL" sz="1200" kern="1200" dirty="0" smtClean="0">
                <a:solidFill>
                  <a:schemeClr val="tx1"/>
                </a:solidFill>
                <a:latin typeface="+mn-lt"/>
                <a:ea typeface="+mn-ea"/>
                <a:cs typeface="+mn-cs"/>
              </a:rPr>
              <a:t>Matraz Erlenmeyer</a:t>
            </a:r>
          </a:p>
          <a:p>
            <a:pPr lvl="0"/>
            <a:r>
              <a:rPr lang="es-CL" sz="1200" kern="1200" dirty="0" smtClean="0">
                <a:solidFill>
                  <a:schemeClr val="tx1"/>
                </a:solidFill>
                <a:latin typeface="+mn-lt"/>
                <a:ea typeface="+mn-ea"/>
                <a:cs typeface="+mn-cs"/>
              </a:rPr>
              <a:t>Guantes</a:t>
            </a:r>
          </a:p>
          <a:p>
            <a:endParaRPr lang="es-CL" dirty="0"/>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9</a:t>
            </a:fld>
            <a:endParaRPr lang="es-C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CL" sz="1200" kern="1200" dirty="0" smtClean="0">
                <a:solidFill>
                  <a:schemeClr val="tx1"/>
                </a:solidFill>
                <a:latin typeface="+mn-lt"/>
                <a:ea typeface="+mn-ea"/>
                <a:cs typeface="+mn-cs"/>
              </a:rPr>
              <a:t>NaOH 0,1 M</a:t>
            </a:r>
          </a:p>
          <a:p>
            <a:pPr lvl="0"/>
            <a:r>
              <a:rPr lang="es-CL" sz="1200" kern="1200" dirty="0" smtClean="0">
                <a:solidFill>
                  <a:schemeClr val="tx1"/>
                </a:solidFill>
                <a:latin typeface="+mn-lt"/>
                <a:ea typeface="+mn-ea"/>
                <a:cs typeface="+mn-cs"/>
              </a:rPr>
              <a:t>HCl 0,1 M</a:t>
            </a:r>
          </a:p>
          <a:p>
            <a:pPr lvl="0"/>
            <a:r>
              <a:rPr lang="es-CL" sz="1200" kern="1200" dirty="0" smtClean="0">
                <a:solidFill>
                  <a:schemeClr val="tx1"/>
                </a:solidFill>
                <a:latin typeface="+mn-lt"/>
                <a:ea typeface="+mn-ea"/>
                <a:cs typeface="+mn-cs"/>
              </a:rPr>
              <a:t>Fenolftaleína</a:t>
            </a:r>
          </a:p>
          <a:p>
            <a:pPr lvl="0"/>
            <a:r>
              <a:rPr lang="es-CL" sz="1200" kern="1200" dirty="0" smtClean="0">
                <a:solidFill>
                  <a:schemeClr val="tx1"/>
                </a:solidFill>
                <a:latin typeface="+mn-lt"/>
                <a:ea typeface="+mn-ea"/>
                <a:cs typeface="+mn-cs"/>
              </a:rPr>
              <a:t>Bureta</a:t>
            </a:r>
          </a:p>
          <a:p>
            <a:pPr lvl="0"/>
            <a:r>
              <a:rPr lang="es-CL" sz="1200" kern="1200" dirty="0" smtClean="0">
                <a:solidFill>
                  <a:schemeClr val="tx1"/>
                </a:solidFill>
                <a:latin typeface="+mn-lt"/>
                <a:ea typeface="+mn-ea"/>
                <a:cs typeface="+mn-cs"/>
              </a:rPr>
              <a:t>Soporte universal</a:t>
            </a:r>
          </a:p>
          <a:p>
            <a:pPr lvl="0"/>
            <a:r>
              <a:rPr lang="es-CL" sz="1200" kern="1200" dirty="0" smtClean="0">
                <a:solidFill>
                  <a:schemeClr val="tx1"/>
                </a:solidFill>
                <a:latin typeface="+mn-lt"/>
                <a:ea typeface="+mn-ea"/>
                <a:cs typeface="+mn-cs"/>
              </a:rPr>
              <a:t>Nuez y pinza para bureta</a:t>
            </a:r>
          </a:p>
          <a:p>
            <a:pPr lvl="0"/>
            <a:r>
              <a:rPr lang="es-CL" sz="1200" kern="1200" dirty="0" smtClean="0">
                <a:solidFill>
                  <a:schemeClr val="tx1"/>
                </a:solidFill>
                <a:latin typeface="+mn-lt"/>
                <a:ea typeface="+mn-ea"/>
                <a:cs typeface="+mn-cs"/>
              </a:rPr>
              <a:t>Matraz Erlenmeyer</a:t>
            </a:r>
          </a:p>
          <a:p>
            <a:pPr lvl="0"/>
            <a:r>
              <a:rPr lang="es-CL" sz="1200" kern="1200" dirty="0" smtClean="0">
                <a:solidFill>
                  <a:schemeClr val="tx1"/>
                </a:solidFill>
                <a:latin typeface="+mn-lt"/>
                <a:ea typeface="+mn-ea"/>
                <a:cs typeface="+mn-cs"/>
              </a:rPr>
              <a:t>Guantes</a:t>
            </a:r>
          </a:p>
          <a:p>
            <a:endParaRPr lang="es-CL" dirty="0"/>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10</a:t>
            </a:fld>
            <a:endParaRPr lang="es-C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solidFill>
                <a:srgbClr val="FF0000"/>
              </a:solidFill>
            </a:endParaRPr>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13</a:t>
            </a:fld>
            <a:endParaRPr lang="es-CL" dirty="0"/>
          </a:p>
        </p:txBody>
      </p:sp>
    </p:spTree>
    <p:extLst>
      <p:ext uri="{BB962C8B-B14F-4D97-AF65-F5344CB8AC3E}">
        <p14:creationId xmlns:p14="http://schemas.microsoft.com/office/powerpoint/2010/main" xmlns="" val="87034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solidFill>
                <a:srgbClr val="FF0000"/>
              </a:solidFill>
            </a:endParaRPr>
          </a:p>
        </p:txBody>
      </p:sp>
      <p:sp>
        <p:nvSpPr>
          <p:cNvPr id="4" name="3 Marcador de número de diapositiva"/>
          <p:cNvSpPr>
            <a:spLocks noGrp="1"/>
          </p:cNvSpPr>
          <p:nvPr>
            <p:ph type="sldNum" sz="quarter" idx="10"/>
          </p:nvPr>
        </p:nvSpPr>
        <p:spPr/>
        <p:txBody>
          <a:bodyPr/>
          <a:lstStyle/>
          <a:p>
            <a:fld id="{9E8EABB3-4342-4BAC-8219-28FF278F912C}" type="slidenum">
              <a:rPr lang="es-CL" smtClean="0"/>
              <a:pPr/>
              <a:t>17</a:t>
            </a:fld>
            <a:endParaRPr lang="es-CL" dirty="0"/>
          </a:p>
        </p:txBody>
      </p:sp>
    </p:spTree>
    <p:extLst>
      <p:ext uri="{BB962C8B-B14F-4D97-AF65-F5344CB8AC3E}">
        <p14:creationId xmlns:p14="http://schemas.microsoft.com/office/powerpoint/2010/main" xmlns="" val="87034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BB1AF5C2-9DEB-48FC-9E53-A82C83C46AC7}" type="datetimeFigureOut">
              <a:rPr lang="es-CL"/>
              <a:pPr>
                <a:defRPr/>
              </a:pPr>
              <a:t>08-03-2014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F2F89CA1-1F02-4EFA-B038-F8632FDCFA0A}" type="slidenum">
              <a:rPr lang="es-CL"/>
              <a:pPr>
                <a:defRPr/>
              </a:pPr>
              <a:t>‹#›</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753A516-A506-4F3F-950A-95D23FC45BBE}" type="datetimeFigureOut">
              <a:rPr lang="es-CL"/>
              <a:pPr>
                <a:defRPr/>
              </a:pPr>
              <a:t>08-03-2014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E3CF9E61-68BD-4C38-9174-8CF86CF5AD78}" type="slidenum">
              <a:rPr lang="es-CL"/>
              <a:pPr>
                <a:defRPr/>
              </a:pPr>
              <a:t>‹#›</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AC60BB4-D511-4726-9327-226DD4A9660A}" type="datetimeFigureOut">
              <a:rPr lang="es-CL"/>
              <a:pPr>
                <a:defRPr/>
              </a:pPr>
              <a:t>08-03-2014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63B5EF30-AC3E-460B-A382-DA2F32286EDF}" type="slidenum">
              <a:rPr lang="es-CL"/>
              <a:pPr>
                <a:defRPr/>
              </a:pPr>
              <a:t>‹#›</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2C0B172-BA4C-40E0-B9B8-78A352B98980}" type="datetimeFigureOut">
              <a:rPr lang="es-CL"/>
              <a:pPr>
                <a:defRPr/>
              </a:pPr>
              <a:t>08-03-2014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26709FF4-4A49-49BC-9BE4-747846384E2A}" type="slidenum">
              <a:rPr lang="es-CL"/>
              <a:pPr>
                <a:defRPr/>
              </a:pPr>
              <a:t>‹#›</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03DF066-01B2-4688-8661-609A1246D76F}" type="datetimeFigureOut">
              <a:rPr lang="es-CL"/>
              <a:pPr>
                <a:defRPr/>
              </a:pPr>
              <a:t>08-03-2014</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04BF8010-AC11-46DC-901C-0487F66FDEE8}" type="slidenum">
              <a:rPr lang="es-CL"/>
              <a:pPr>
                <a:defRPr/>
              </a:pPr>
              <a:t>‹#›</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16F9C1A5-D804-48F8-B8C7-993EB5996814}" type="datetimeFigureOut">
              <a:rPr lang="es-CL"/>
              <a:pPr>
                <a:defRPr/>
              </a:pPr>
              <a:t>08-03-2014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453EF78F-0537-460B-B427-44B03737C8E5}" type="slidenum">
              <a:rPr lang="es-CL"/>
              <a:pPr>
                <a:defRPr/>
              </a:pPr>
              <a:t>‹#›</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CDFCE56-91B5-428B-AF6F-D6F2F9BDDD92}" type="datetimeFigureOut">
              <a:rPr lang="es-CL"/>
              <a:pPr>
                <a:defRPr/>
              </a:pPr>
              <a:t>08-03-2014</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dirty="0"/>
          </a:p>
        </p:txBody>
      </p:sp>
      <p:sp>
        <p:nvSpPr>
          <p:cNvPr id="9" name="5 Marcador de número de diapositiva"/>
          <p:cNvSpPr>
            <a:spLocks noGrp="1"/>
          </p:cNvSpPr>
          <p:nvPr>
            <p:ph type="sldNum" sz="quarter" idx="12"/>
          </p:nvPr>
        </p:nvSpPr>
        <p:spPr/>
        <p:txBody>
          <a:bodyPr/>
          <a:lstStyle>
            <a:lvl1pPr>
              <a:defRPr/>
            </a:lvl1pPr>
          </a:lstStyle>
          <a:p>
            <a:pPr>
              <a:defRPr/>
            </a:pPr>
            <a:fld id="{509C898C-A80C-47A5-A1F5-9CB0102B58AD}" type="slidenum">
              <a:rPr lang="es-CL"/>
              <a:pPr>
                <a:defRPr/>
              </a:pPr>
              <a:t>‹#›</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7EA9F492-3A87-49D1-85EA-E7C4038B427B}" type="datetimeFigureOut">
              <a:rPr lang="es-CL"/>
              <a:pPr>
                <a:defRPr/>
              </a:pPr>
              <a:t>08-03-2014</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dirty="0"/>
          </a:p>
        </p:txBody>
      </p:sp>
      <p:sp>
        <p:nvSpPr>
          <p:cNvPr id="5" name="5 Marcador de número de diapositiva"/>
          <p:cNvSpPr>
            <a:spLocks noGrp="1"/>
          </p:cNvSpPr>
          <p:nvPr>
            <p:ph type="sldNum" sz="quarter" idx="12"/>
          </p:nvPr>
        </p:nvSpPr>
        <p:spPr/>
        <p:txBody>
          <a:bodyPr/>
          <a:lstStyle>
            <a:lvl1pPr>
              <a:defRPr/>
            </a:lvl1pPr>
          </a:lstStyle>
          <a:p>
            <a:pPr>
              <a:defRPr/>
            </a:pPr>
            <a:fld id="{93F5460F-C8AF-4D3C-8EB5-BCBC35389884}" type="slidenum">
              <a:rPr lang="es-CL"/>
              <a:pPr>
                <a:defRPr/>
              </a:pPr>
              <a:t>‹#›</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D786C8D-30BE-4FDD-8D5F-AC0035AFB1D3}" type="datetimeFigureOut">
              <a:rPr lang="es-CL"/>
              <a:pPr>
                <a:defRPr/>
              </a:pPr>
              <a:t>08-03-2014</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dirty="0"/>
          </a:p>
        </p:txBody>
      </p:sp>
      <p:sp>
        <p:nvSpPr>
          <p:cNvPr id="4" name="5 Marcador de número de diapositiva"/>
          <p:cNvSpPr>
            <a:spLocks noGrp="1"/>
          </p:cNvSpPr>
          <p:nvPr>
            <p:ph type="sldNum" sz="quarter" idx="12"/>
          </p:nvPr>
        </p:nvSpPr>
        <p:spPr/>
        <p:txBody>
          <a:bodyPr/>
          <a:lstStyle>
            <a:lvl1pPr>
              <a:defRPr/>
            </a:lvl1pPr>
          </a:lstStyle>
          <a:p>
            <a:pPr>
              <a:defRPr/>
            </a:pPr>
            <a:fld id="{D37B4994-AE72-40B7-97E2-33A3D685366B}" type="slidenum">
              <a:rPr lang="es-CL"/>
              <a:pPr>
                <a:defRPr/>
              </a:pPr>
              <a:t>‹#›</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D9F80E4-2593-4C9F-B1B7-BC3C5A62D1FF}" type="datetimeFigureOut">
              <a:rPr lang="es-CL"/>
              <a:pPr>
                <a:defRPr/>
              </a:pPr>
              <a:t>08-03-2014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5CAF087C-2AC4-4953-AEC4-49D6046637AF}" type="slidenum">
              <a:rPr lang="es-CL"/>
              <a:pPr>
                <a:defRPr/>
              </a:pPr>
              <a:t>‹#›</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0C6840-7B41-447C-8C3E-4851FD26BC9F}" type="datetimeFigureOut">
              <a:rPr lang="es-CL"/>
              <a:pPr>
                <a:defRPr/>
              </a:pPr>
              <a:t>08-03-2014</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dirty="0"/>
          </a:p>
        </p:txBody>
      </p:sp>
      <p:sp>
        <p:nvSpPr>
          <p:cNvPr id="7" name="5 Marcador de número de diapositiva"/>
          <p:cNvSpPr>
            <a:spLocks noGrp="1"/>
          </p:cNvSpPr>
          <p:nvPr>
            <p:ph type="sldNum" sz="quarter" idx="12"/>
          </p:nvPr>
        </p:nvSpPr>
        <p:spPr/>
        <p:txBody>
          <a:bodyPr/>
          <a:lstStyle>
            <a:lvl1pPr>
              <a:defRPr/>
            </a:lvl1pPr>
          </a:lstStyle>
          <a:p>
            <a:pPr>
              <a:defRPr/>
            </a:pPr>
            <a:fld id="{01F3FFD1-CE60-40DF-A244-1849E07740F1}" type="slidenum">
              <a:rPr lang="es-CL"/>
              <a:pPr>
                <a:defRPr/>
              </a:pPr>
              <a:t>‹#›</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9AF816-097B-4888-AC79-7F958539AD37}" type="datetimeFigureOut">
              <a:rPr lang="es-CL"/>
              <a:pPr>
                <a:defRPr/>
              </a:pPr>
              <a:t>08-03-2014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F72E82-1D99-4CC8-B903-D9B466BC5CFC}" type="slidenum">
              <a:rPr lang="es-CL"/>
              <a:pPr>
                <a:defRPr/>
              </a:pPr>
              <a:t>‹#›</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314" name="6 Imagen" descr="Imagen2.jpg"/>
          <p:cNvPicPr>
            <a:picLocks noChangeAspect="1"/>
          </p:cNvPicPr>
          <p:nvPr/>
        </p:nvPicPr>
        <p:blipFill>
          <a:blip r:embed="rId3" cstate="print"/>
          <a:srcRect/>
          <a:stretch>
            <a:fillRect/>
          </a:stretch>
        </p:blipFill>
        <p:spPr bwMode="auto">
          <a:xfrm>
            <a:off x="0" y="12700"/>
            <a:ext cx="9144000" cy="6845300"/>
          </a:xfrm>
          <a:prstGeom prst="rect">
            <a:avLst/>
          </a:prstGeom>
          <a:noFill/>
          <a:ln w="9525">
            <a:noFill/>
            <a:miter lim="800000"/>
            <a:headEnd/>
            <a:tailEnd/>
          </a:ln>
        </p:spPr>
      </p:pic>
      <p:sp>
        <p:nvSpPr>
          <p:cNvPr id="13316" name="2 Subtítulo"/>
          <p:cNvSpPr txBox="1">
            <a:spLocks/>
          </p:cNvSpPr>
          <p:nvPr/>
        </p:nvSpPr>
        <p:spPr bwMode="auto">
          <a:xfrm>
            <a:off x="4751388" y="1773238"/>
            <a:ext cx="1548804" cy="288131"/>
          </a:xfrm>
          <a:prstGeom prst="rect">
            <a:avLst/>
          </a:prstGeom>
          <a:noFill/>
          <a:ln w="9525">
            <a:noFill/>
            <a:miter lim="800000"/>
            <a:headEnd/>
            <a:tailEnd/>
          </a:ln>
        </p:spPr>
        <p:txBody>
          <a:bodyPr/>
          <a:lstStyle/>
          <a:p>
            <a:pPr marL="342900" indent="-342900">
              <a:lnSpc>
                <a:spcPct val="90000"/>
              </a:lnSpc>
              <a:spcBef>
                <a:spcPct val="20000"/>
              </a:spcBef>
            </a:pPr>
            <a:r>
              <a:rPr lang="es-CL" sz="2000" b="1" dirty="0" smtClean="0">
                <a:solidFill>
                  <a:schemeClr val="bg1"/>
                </a:solidFill>
                <a:latin typeface="Calibri" pitchFamily="34" charset="0"/>
              </a:rPr>
              <a:t>Titration</a:t>
            </a:r>
          </a:p>
          <a:p>
            <a:pPr marL="342900" indent="-342900">
              <a:lnSpc>
                <a:spcPct val="90000"/>
              </a:lnSpc>
              <a:spcBef>
                <a:spcPct val="20000"/>
              </a:spcBef>
              <a:buFont typeface="Arial" charset="0"/>
              <a:buChar char="•"/>
            </a:pPr>
            <a:endParaRPr lang="es-ES_tradnl" sz="2000" baseline="30000" dirty="0">
              <a:solidFill>
                <a:schemeClr val="bg1"/>
              </a:solidFill>
              <a:latin typeface="Frutiger 55 Roman"/>
            </a:endParaRPr>
          </a:p>
        </p:txBody>
      </p:sp>
      <p:sp>
        <p:nvSpPr>
          <p:cNvPr id="13317" name="10 CuadroTexto"/>
          <p:cNvSpPr txBox="1">
            <a:spLocks noChangeArrowheads="1"/>
          </p:cNvSpPr>
          <p:nvPr/>
        </p:nvSpPr>
        <p:spPr bwMode="auto">
          <a:xfrm>
            <a:off x="4787900" y="2133600"/>
            <a:ext cx="3671888" cy="276999"/>
          </a:xfrm>
          <a:prstGeom prst="rect">
            <a:avLst/>
          </a:prstGeom>
          <a:noFill/>
          <a:ln w="9525">
            <a:noFill/>
            <a:miter lim="800000"/>
            <a:headEnd/>
            <a:tailEnd/>
          </a:ln>
        </p:spPr>
        <p:txBody>
          <a:bodyPr>
            <a:spAutoFit/>
          </a:bodyPr>
          <a:lstStyle/>
          <a:p>
            <a:r>
              <a:rPr lang="es-CL" sz="1200" dirty="0" smtClean="0">
                <a:solidFill>
                  <a:srgbClr val="ECA902"/>
                </a:solidFill>
                <a:latin typeface="+mj-lt"/>
              </a:rPr>
              <a:t>Rating acid–base solutions</a:t>
            </a:r>
            <a:endParaRPr lang="es-CL" sz="1200" dirty="0">
              <a:solidFill>
                <a:srgbClr val="ECA902"/>
              </a:solidFill>
              <a:latin typeface="+mj-lt"/>
            </a:endParaRPr>
          </a:p>
        </p:txBody>
      </p:sp>
      <p:pic>
        <p:nvPicPr>
          <p:cNvPr id="36866" name="Picture 2" descr="C:\Users\Efecto13\Desktop\CLASES TRADUCCION\Clases Globisens\Icono-P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5" y="5010532"/>
            <a:ext cx="1224135" cy="14437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6 CuadroTexto"/>
          <p:cNvSpPr txBox="1">
            <a:spLocks noChangeArrowheads="1"/>
          </p:cNvSpPr>
          <p:nvPr/>
        </p:nvSpPr>
        <p:spPr bwMode="auto">
          <a:xfrm>
            <a:off x="1258888" y="2276475"/>
            <a:ext cx="3169096" cy="2585323"/>
          </a:xfrm>
          <a:prstGeom prst="rect">
            <a:avLst/>
          </a:prstGeom>
          <a:noFill/>
          <a:ln w="9525">
            <a:noFill/>
            <a:miter lim="800000"/>
            <a:headEnd/>
            <a:tailEnd/>
          </a:ln>
        </p:spPr>
        <p:txBody>
          <a:bodyPr wrap="square">
            <a:spAutoFit/>
          </a:bodyPr>
          <a:lstStyle/>
          <a:p>
            <a:pPr>
              <a:lnSpc>
                <a:spcPct val="150000"/>
              </a:lnSpc>
            </a:pPr>
            <a:r>
              <a:rPr lang="es-MX" dirty="0" smtClean="0">
                <a:latin typeface="+mj-lt"/>
              </a:rPr>
              <a:t>Distilled water</a:t>
            </a:r>
          </a:p>
          <a:p>
            <a:pPr>
              <a:lnSpc>
                <a:spcPct val="150000"/>
              </a:lnSpc>
            </a:pPr>
            <a:r>
              <a:rPr lang="es-MX" dirty="0" smtClean="0">
                <a:latin typeface="+mj-lt"/>
              </a:rPr>
              <a:t>Dropper</a:t>
            </a:r>
          </a:p>
          <a:p>
            <a:pPr>
              <a:lnSpc>
                <a:spcPct val="150000"/>
              </a:lnSpc>
            </a:pPr>
            <a:r>
              <a:rPr lang="es-MX" dirty="0" smtClean="0">
                <a:latin typeface="+mj-lt"/>
              </a:rPr>
              <a:t>Absorbant paper</a:t>
            </a:r>
          </a:p>
          <a:p>
            <a:pPr>
              <a:lnSpc>
                <a:spcPct val="150000"/>
              </a:lnSpc>
            </a:pPr>
            <a:r>
              <a:rPr lang="es-MX" dirty="0" smtClean="0">
                <a:latin typeface="+mj-lt"/>
              </a:rPr>
              <a:t>Magnetic stirrer</a:t>
            </a:r>
          </a:p>
          <a:p>
            <a:pPr>
              <a:lnSpc>
                <a:spcPct val="150000"/>
              </a:lnSpc>
            </a:pPr>
            <a:r>
              <a:rPr lang="es-MX" dirty="0" smtClean="0">
                <a:latin typeface="+mj-lt"/>
              </a:rPr>
              <a:t>100 ml graduated cylinder</a:t>
            </a:r>
          </a:p>
          <a:p>
            <a:pPr>
              <a:lnSpc>
                <a:spcPct val="150000"/>
              </a:lnSpc>
            </a:pPr>
            <a:r>
              <a:rPr lang="es-MX" dirty="0" smtClean="0">
                <a:latin typeface="+mj-lt"/>
              </a:rPr>
              <a:t>Wooden gripper</a:t>
            </a:r>
            <a:endParaRPr lang="en-US" dirty="0" smtClean="0">
              <a:latin typeface="+mj-lt"/>
            </a:endParaRPr>
          </a:p>
        </p:txBody>
      </p:sp>
      <p:sp>
        <p:nvSpPr>
          <p:cNvPr id="7"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8"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err="1" smtClean="0">
                <a:solidFill>
                  <a:schemeClr val="bg1"/>
                </a:solidFill>
                <a:latin typeface="+mj-lt"/>
              </a:rPr>
              <a:t>Resources</a:t>
            </a:r>
            <a:r>
              <a:rPr lang="es-ES_tradnl" sz="2400" b="1" baseline="30000" smtClean="0">
                <a:solidFill>
                  <a:schemeClr val="bg1"/>
                </a:solidFill>
                <a:latin typeface="+mj-lt"/>
              </a:rPr>
              <a:t> and </a:t>
            </a:r>
            <a:r>
              <a:rPr lang="es-ES_tradnl" sz="2400" b="1" baseline="30000" err="1" smtClean="0">
                <a:solidFill>
                  <a:schemeClr val="bg1"/>
                </a:solidFill>
                <a:latin typeface="+mj-lt"/>
              </a:rPr>
              <a:t>materials</a:t>
            </a:r>
            <a:endParaRPr lang="es-ES_tradnl" sz="2400" b="1" baseline="30000">
              <a:solidFill>
                <a:schemeClr val="bg1"/>
              </a:solidFill>
              <a:latin typeface="+mj-lt"/>
            </a:endParaRPr>
          </a:p>
        </p:txBody>
      </p:sp>
      <p:sp>
        <p:nvSpPr>
          <p:cNvPr id="9"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extLst>
      <p:ext uri="{BB962C8B-B14F-4D97-AF65-F5344CB8AC3E}">
        <p14:creationId xmlns:p14="http://schemas.microsoft.com/office/powerpoint/2010/main" xmlns="" val="10337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CuadroTexto"/>
          <p:cNvSpPr txBox="1">
            <a:spLocks noChangeArrowheads="1"/>
          </p:cNvSpPr>
          <p:nvPr/>
        </p:nvSpPr>
        <p:spPr bwMode="auto">
          <a:xfrm>
            <a:off x="1475656" y="2924175"/>
            <a:ext cx="6461571" cy="3046988"/>
          </a:xfrm>
          <a:prstGeom prst="rect">
            <a:avLst/>
          </a:prstGeom>
          <a:noFill/>
          <a:ln w="9525">
            <a:noFill/>
            <a:miter lim="800000"/>
            <a:headEnd/>
            <a:tailEnd/>
          </a:ln>
        </p:spPr>
        <p:txBody>
          <a:bodyPr wrap="square">
            <a:spAutoFit/>
          </a:bodyPr>
          <a:lstStyle/>
          <a:p>
            <a:pPr algn="just"/>
            <a:r>
              <a:rPr lang="en-US" sz="1600" dirty="0">
                <a:latin typeface="+mn-lt"/>
              </a:rPr>
              <a:t>To make measurements with the pH sensor, the </a:t>
            </a:r>
            <a:r>
              <a:rPr lang="en-US" sz="1600" dirty="0" err="1">
                <a:latin typeface="+mn-lt"/>
              </a:rPr>
              <a:t>Labdisc</a:t>
            </a:r>
            <a:r>
              <a:rPr lang="en-US" sz="1600" dirty="0">
                <a:latin typeface="+mn-lt"/>
              </a:rPr>
              <a:t> must be configured by following these steps:</a:t>
            </a:r>
          </a:p>
          <a:p>
            <a:pPr algn="just"/>
            <a:endParaRPr lang="en-US" sz="1600" dirty="0">
              <a:latin typeface="+mn-lt"/>
            </a:endParaRPr>
          </a:p>
          <a:p>
            <a:pPr algn="just"/>
            <a:r>
              <a:rPr lang="en-US" sz="1600" dirty="0" smtClean="0">
                <a:latin typeface="+mn-lt"/>
              </a:rPr>
              <a:t>Open </a:t>
            </a:r>
            <a:r>
              <a:rPr lang="en-US" sz="1600" dirty="0">
                <a:latin typeface="+mn-lt"/>
              </a:rPr>
              <a:t>the </a:t>
            </a:r>
            <a:r>
              <a:rPr lang="en-US" sz="1600" dirty="0" err="1" smtClean="0">
                <a:latin typeface="+mn-lt"/>
              </a:rPr>
              <a:t>GlobiLab</a:t>
            </a:r>
            <a:r>
              <a:rPr lang="en-US" sz="1600" dirty="0" smtClean="0">
                <a:latin typeface="+mn-lt"/>
              </a:rPr>
              <a:t> </a:t>
            </a:r>
            <a:r>
              <a:rPr lang="en-US" sz="1600" dirty="0">
                <a:latin typeface="+mn-lt"/>
              </a:rPr>
              <a:t>software and turn on the </a:t>
            </a:r>
            <a:r>
              <a:rPr lang="en-US" sz="1600" dirty="0" err="1">
                <a:latin typeface="+mn-lt"/>
              </a:rPr>
              <a:t>Labdisc</a:t>
            </a:r>
            <a:r>
              <a:rPr lang="en-US" sz="1600" dirty="0">
                <a:latin typeface="+mn-lt"/>
              </a:rPr>
              <a:t>.</a:t>
            </a:r>
          </a:p>
          <a:p>
            <a:pPr algn="just"/>
            <a:endParaRPr lang="en-US" sz="1600" dirty="0">
              <a:latin typeface="+mn-lt"/>
            </a:endParaRPr>
          </a:p>
          <a:p>
            <a:pPr algn="just"/>
            <a:r>
              <a:rPr lang="en-US" sz="1600" dirty="0" smtClean="0">
                <a:latin typeface="+mn-lt"/>
              </a:rPr>
              <a:t>Click </a:t>
            </a:r>
            <a:r>
              <a:rPr lang="en-US" sz="1600" dirty="0">
                <a:latin typeface="+mn-lt"/>
              </a:rPr>
              <a:t>the Bluetooth icon in the lower right corner of the </a:t>
            </a:r>
            <a:r>
              <a:rPr lang="en-US" sz="1600" dirty="0" err="1" smtClean="0">
                <a:latin typeface="+mn-lt"/>
              </a:rPr>
              <a:t>GlobiLab</a:t>
            </a:r>
            <a:r>
              <a:rPr lang="en-US" sz="1600" dirty="0" smtClean="0">
                <a:latin typeface="+mn-lt"/>
              </a:rPr>
              <a:t> </a:t>
            </a:r>
            <a:r>
              <a:rPr lang="en-US" sz="1600" dirty="0">
                <a:latin typeface="+mn-lt"/>
              </a:rPr>
              <a:t>screen. Select the </a:t>
            </a:r>
            <a:r>
              <a:rPr lang="en-US" sz="1600" dirty="0" err="1">
                <a:latin typeface="+mn-lt"/>
              </a:rPr>
              <a:t>Labdisc</a:t>
            </a:r>
            <a:r>
              <a:rPr lang="en-US" sz="1600" dirty="0">
                <a:latin typeface="+mn-lt"/>
              </a:rPr>
              <a:t> you are currently using. Once the </a:t>
            </a:r>
            <a:r>
              <a:rPr lang="en-US" sz="1600" dirty="0" err="1">
                <a:latin typeface="+mn-lt"/>
              </a:rPr>
              <a:t>Labdisc</a:t>
            </a:r>
            <a:r>
              <a:rPr lang="en-US" sz="1600" dirty="0">
                <a:latin typeface="+mn-lt"/>
              </a:rPr>
              <a:t> has been recognized by the software, the icon will change from gray to </a:t>
            </a:r>
            <a:r>
              <a:rPr lang="en-US" sz="1600" dirty="0" smtClean="0">
                <a:latin typeface="+mn-lt"/>
              </a:rPr>
              <a:t>blue               .  </a:t>
            </a:r>
            <a:endParaRPr lang="en-US" sz="1600" dirty="0">
              <a:latin typeface="+mn-lt"/>
            </a:endParaRPr>
          </a:p>
          <a:p>
            <a:pPr algn="just"/>
            <a:endParaRPr lang="en-US" sz="1600" dirty="0">
              <a:latin typeface="+mn-lt"/>
            </a:endParaRPr>
          </a:p>
          <a:p>
            <a:pPr algn="just"/>
            <a:r>
              <a:rPr lang="en-US" sz="1600" dirty="0">
                <a:latin typeface="+mn-lt"/>
              </a:rPr>
              <a:t>If you prefer a USB connection, follow the previous instruction by clicking on the USB icon. You’ll see the same change in color when the </a:t>
            </a:r>
            <a:r>
              <a:rPr lang="en-US" sz="1600" dirty="0" err="1">
                <a:latin typeface="+mn-lt"/>
              </a:rPr>
              <a:t>Labdisc</a:t>
            </a:r>
            <a:r>
              <a:rPr lang="en-US" sz="1600" dirty="0">
                <a:latin typeface="+mn-lt"/>
              </a:rPr>
              <a:t> is </a:t>
            </a:r>
            <a:r>
              <a:rPr lang="en-US" sz="1600" dirty="0" smtClean="0">
                <a:latin typeface="+mn-lt"/>
              </a:rPr>
              <a:t>recognized                .</a:t>
            </a:r>
            <a:endParaRPr lang="en-US" sz="1600" dirty="0">
              <a:latin typeface="+mn-lt"/>
            </a:endParaRPr>
          </a:p>
        </p:txBody>
      </p:sp>
      <p:pic>
        <p:nvPicPr>
          <p:cNvPr id="39943"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331640" y="2350145"/>
            <a:ext cx="2106439" cy="3587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100" b="1" baseline="30000" err="1" smtClean="0">
                <a:solidFill>
                  <a:schemeClr val="bg1"/>
                </a:solidFill>
                <a:latin typeface="+mj-lt"/>
              </a:rPr>
              <a:t>Labdisc</a:t>
            </a:r>
            <a:r>
              <a:rPr lang="es-ES_tradnl" sz="2100" b="1" baseline="30000" smtClean="0">
                <a:solidFill>
                  <a:schemeClr val="bg1"/>
                </a:solidFill>
                <a:latin typeface="+mj-lt"/>
              </a:rPr>
              <a:t> </a:t>
            </a:r>
            <a:r>
              <a:rPr lang="es-ES_tradnl" sz="2100" b="1" baseline="30000" err="1" smtClean="0">
                <a:solidFill>
                  <a:schemeClr val="bg1"/>
                </a:solidFill>
                <a:latin typeface="+mj-lt"/>
              </a:rPr>
              <a:t>configutarion</a:t>
            </a:r>
            <a:endParaRPr lang="es-ES_tradnl" sz="2100" b="1" baseline="30000">
              <a:solidFill>
                <a:schemeClr val="bg1"/>
              </a:solidFill>
              <a:latin typeface="+mj-lt"/>
            </a:endParaRPr>
          </a:p>
        </p:txBody>
      </p:sp>
      <p:pic>
        <p:nvPicPr>
          <p:cNvPr id="39945" name="14 Imagen"/>
          <p:cNvPicPr>
            <a:picLocks noChangeAspect="1"/>
          </p:cNvPicPr>
          <p:nvPr/>
        </p:nvPicPr>
        <p:blipFill>
          <a:blip r:embed="rId3" cstate="print"/>
          <a:srcRect/>
          <a:stretch>
            <a:fillRect/>
          </a:stretch>
        </p:blipFill>
        <p:spPr bwMode="auto">
          <a:xfrm>
            <a:off x="7019751" y="4684150"/>
            <a:ext cx="612775" cy="252413"/>
          </a:xfrm>
          <a:prstGeom prst="rect">
            <a:avLst/>
          </a:prstGeom>
          <a:noFill/>
          <a:ln w="9525">
            <a:noFill/>
            <a:miter lim="800000"/>
            <a:headEnd/>
            <a:tailEnd/>
          </a:ln>
        </p:spPr>
      </p:pic>
      <p:pic>
        <p:nvPicPr>
          <p:cNvPr id="39946" name="15 Imagen"/>
          <p:cNvPicPr>
            <a:picLocks noChangeAspect="1"/>
          </p:cNvPicPr>
          <p:nvPr/>
        </p:nvPicPr>
        <p:blipFill>
          <a:blip r:embed="rId4" cstate="print"/>
          <a:srcRect/>
          <a:stretch>
            <a:fillRect/>
          </a:stretch>
        </p:blipFill>
        <p:spPr bwMode="auto">
          <a:xfrm>
            <a:off x="2555776" y="5652763"/>
            <a:ext cx="614362" cy="252413"/>
          </a:xfrm>
          <a:prstGeom prst="rect">
            <a:avLst/>
          </a:prstGeom>
          <a:noFill/>
          <a:ln w="9525">
            <a:noFill/>
            <a:miter lim="800000"/>
            <a:headEnd/>
            <a:tailEnd/>
          </a:ln>
        </p:spPr>
      </p:pic>
      <p:sp>
        <p:nvSpPr>
          <p:cNvPr id="16"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20"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21"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Labdisc</a:t>
            </a:r>
            <a:endParaRPr lang="es-ES_tradnl" sz="2400" b="1" baseline="30000" dirty="0">
              <a:solidFill>
                <a:schemeClr val="bg1"/>
              </a:solidFill>
              <a:latin typeface="+mj-lt"/>
            </a:endParaRPr>
          </a:p>
        </p:txBody>
      </p:sp>
      <p:pic>
        <p:nvPicPr>
          <p:cNvPr id="2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9906" y="367348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9906" y="418168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475656" y="2309971"/>
            <a:ext cx="6336704" cy="584775"/>
          </a:xfrm>
          <a:prstGeom prst="rect">
            <a:avLst/>
          </a:prstGeom>
          <a:noFill/>
        </p:spPr>
        <p:txBody>
          <a:bodyPr wrap="square" rtlCol="0">
            <a:spAutoFit/>
          </a:bodyPr>
          <a:lstStyle/>
          <a:p>
            <a:pPr lvl="0" algn="just"/>
            <a:r>
              <a:rPr lang="en-US" sz="1600" dirty="0" smtClean="0">
                <a:latin typeface="+mj-lt"/>
              </a:rPr>
              <a:t>Click         to </a:t>
            </a:r>
            <a:r>
              <a:rPr lang="en-US" sz="1600" dirty="0">
                <a:latin typeface="+mj-lt"/>
              </a:rPr>
              <a:t>set the Labdisc. Select pH in the window "Logger Setup". Enter "Manual" for the sampling frequency.</a:t>
            </a:r>
            <a:endParaRPr lang="es-CL" sz="1600" dirty="0">
              <a:latin typeface="+mj-lt"/>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7435" y="2276872"/>
            <a:ext cx="386333" cy="362919"/>
          </a:xfrm>
          <a:prstGeom prst="rect">
            <a:avLst/>
          </a:prstGeom>
        </p:spPr>
      </p:pic>
      <p:pic>
        <p:nvPicPr>
          <p:cNvPr id="1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906" y="23630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4274" name="Picture 2" descr="C:\Users\diseñopc\Desktop\configuración pH.jpg"/>
          <p:cNvPicPr>
            <a:picLocks noChangeAspect="1" noChangeArrowheads="1"/>
          </p:cNvPicPr>
          <p:nvPr/>
        </p:nvPicPr>
        <p:blipFill>
          <a:blip r:embed="rId4" cstate="print"/>
          <a:srcRect r="1802"/>
          <a:stretch>
            <a:fillRect/>
          </a:stretch>
        </p:blipFill>
        <p:spPr bwMode="auto">
          <a:xfrm>
            <a:off x="2915816" y="2996952"/>
            <a:ext cx="3528392" cy="3600400"/>
          </a:xfrm>
          <a:prstGeom prst="rect">
            <a:avLst/>
          </a:prstGeom>
          <a:noFill/>
        </p:spPr>
      </p:pic>
      <p:sp>
        <p:nvSpPr>
          <p:cNvPr id="11"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4"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5"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Labdisc</a:t>
            </a:r>
            <a:endParaRPr lang="es-ES_tradnl" sz="2400" b="1" baseline="30000" dirty="0">
              <a:solidFill>
                <a:schemeClr val="bg1"/>
              </a:solidFill>
              <a:latin typeface="+mj-lt"/>
            </a:endParaRPr>
          </a:p>
        </p:txBody>
      </p:sp>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6 CuadroTexto"/>
          <p:cNvSpPr txBox="1">
            <a:spLocks noChangeArrowheads="1"/>
          </p:cNvSpPr>
          <p:nvPr/>
        </p:nvSpPr>
        <p:spPr bwMode="auto">
          <a:xfrm>
            <a:off x="1547664" y="2781300"/>
            <a:ext cx="6768752" cy="1323439"/>
          </a:xfrm>
          <a:prstGeom prst="rect">
            <a:avLst/>
          </a:prstGeom>
          <a:noFill/>
          <a:ln w="9525">
            <a:noFill/>
            <a:miter lim="800000"/>
            <a:headEnd/>
            <a:tailEnd/>
          </a:ln>
        </p:spPr>
        <p:txBody>
          <a:bodyPr wrap="square">
            <a:spAutoFit/>
          </a:bodyPr>
          <a:lstStyle/>
          <a:p>
            <a:pPr algn="just"/>
            <a:r>
              <a:rPr lang="en-US" sz="1600" dirty="0" smtClean="0">
                <a:latin typeface="Calibri" pitchFamily="34" charset="0"/>
              </a:rPr>
              <a:t>Once </a:t>
            </a:r>
            <a:r>
              <a:rPr lang="en-US" sz="1600" dirty="0">
                <a:latin typeface="Calibri" pitchFamily="34" charset="0"/>
              </a:rPr>
              <a:t>you have finished configuring the sensor, </a:t>
            </a:r>
            <a:r>
              <a:rPr lang="en-US" sz="1600" dirty="0" smtClean="0">
                <a:latin typeface="Calibri" pitchFamily="34" charset="0"/>
              </a:rPr>
              <a:t>start </a:t>
            </a:r>
            <a:r>
              <a:rPr lang="en-US" sz="1600" dirty="0">
                <a:latin typeface="Calibri" pitchFamily="34" charset="0"/>
              </a:rPr>
              <a:t>measuring by </a:t>
            </a:r>
            <a:r>
              <a:rPr lang="en-US" sz="1600" dirty="0" smtClean="0">
                <a:latin typeface="Calibri" pitchFamily="34" charset="0"/>
              </a:rPr>
              <a:t>pressing       .</a:t>
            </a:r>
            <a:endParaRPr lang="en-US" sz="1600" dirty="0">
              <a:latin typeface="Calibri" pitchFamily="34" charset="0"/>
            </a:endParaRPr>
          </a:p>
          <a:p>
            <a:pPr algn="just"/>
            <a:endParaRPr lang="en-US" sz="1600" dirty="0">
              <a:latin typeface="Calibri" pitchFamily="34" charset="0"/>
            </a:endParaRPr>
          </a:p>
          <a:p>
            <a:pPr algn="just"/>
            <a:r>
              <a:rPr lang="en-US" sz="1600" dirty="0" smtClean="0">
                <a:latin typeface="Calibri" pitchFamily="34" charset="0"/>
              </a:rPr>
              <a:t>Whenever </a:t>
            </a:r>
            <a:r>
              <a:rPr lang="en-US" sz="1600" dirty="0">
                <a:latin typeface="Calibri" pitchFamily="34" charset="0"/>
              </a:rPr>
              <a:t>you want to record a sample </a:t>
            </a:r>
            <a:r>
              <a:rPr lang="en-US" sz="1600" dirty="0" smtClean="0">
                <a:latin typeface="Calibri" pitchFamily="34" charset="0"/>
              </a:rPr>
              <a:t>press                .             </a:t>
            </a:r>
            <a:endParaRPr lang="en-US" sz="1600" dirty="0">
              <a:latin typeface="Calibri" pitchFamily="34" charset="0"/>
            </a:endParaRPr>
          </a:p>
          <a:p>
            <a:pPr algn="just"/>
            <a:r>
              <a:rPr lang="en-US" sz="1600" dirty="0">
                <a:latin typeface="Calibri" pitchFamily="34" charset="0"/>
              </a:rPr>
              <a:t> </a:t>
            </a:r>
          </a:p>
          <a:p>
            <a:pPr algn="just"/>
            <a:r>
              <a:rPr lang="en-US" sz="1600" dirty="0" smtClean="0">
                <a:latin typeface="Calibri" pitchFamily="34" charset="0"/>
              </a:rPr>
              <a:t>Once </a:t>
            </a:r>
            <a:r>
              <a:rPr lang="en-US" sz="1600" dirty="0">
                <a:latin typeface="Calibri" pitchFamily="34" charset="0"/>
              </a:rPr>
              <a:t>you have finished measuring, </a:t>
            </a:r>
            <a:r>
              <a:rPr lang="en-US" sz="1600" dirty="0" smtClean="0">
                <a:latin typeface="Calibri" pitchFamily="34" charset="0"/>
              </a:rPr>
              <a:t>stop </a:t>
            </a:r>
            <a:r>
              <a:rPr lang="en-US" sz="1600" dirty="0">
                <a:latin typeface="Calibri" pitchFamily="34" charset="0"/>
              </a:rPr>
              <a:t>the </a:t>
            </a:r>
            <a:r>
              <a:rPr lang="en-US" sz="1600" dirty="0" err="1">
                <a:latin typeface="Calibri" pitchFamily="34" charset="0"/>
              </a:rPr>
              <a:t>Labdisc</a:t>
            </a:r>
            <a:r>
              <a:rPr lang="en-US" sz="1600" dirty="0">
                <a:latin typeface="Calibri" pitchFamily="34" charset="0"/>
              </a:rPr>
              <a:t> by clicking </a:t>
            </a:r>
            <a:r>
              <a:rPr lang="en-US" sz="1600" dirty="0" smtClean="0">
                <a:latin typeface="Calibri" pitchFamily="34" charset="0"/>
              </a:rPr>
              <a:t>         .        </a:t>
            </a:r>
            <a:endParaRPr lang="es-CL" sz="1600" dirty="0">
              <a:latin typeface="Calibri" pitchFamily="34" charset="0"/>
            </a:endParaRPr>
          </a:p>
        </p:txBody>
      </p:sp>
      <p:pic>
        <p:nvPicPr>
          <p:cNvPr id="40962" name="7 Imagen"/>
          <p:cNvPicPr>
            <a:picLocks noChangeAspect="1"/>
          </p:cNvPicPr>
          <p:nvPr/>
        </p:nvPicPr>
        <p:blipFill>
          <a:blip r:embed="rId3" cstate="print"/>
          <a:srcRect/>
          <a:stretch>
            <a:fillRect/>
          </a:stretch>
        </p:blipFill>
        <p:spPr bwMode="auto">
          <a:xfrm>
            <a:off x="7809880" y="2780928"/>
            <a:ext cx="290512" cy="352425"/>
          </a:xfrm>
          <a:prstGeom prst="rect">
            <a:avLst/>
          </a:prstGeom>
          <a:noFill/>
          <a:ln w="9525">
            <a:noFill/>
            <a:miter lim="800000"/>
            <a:headEnd/>
            <a:tailEnd/>
          </a:ln>
        </p:spPr>
      </p:pic>
      <p:pic>
        <p:nvPicPr>
          <p:cNvPr id="40963" name="8 Imagen"/>
          <p:cNvPicPr>
            <a:picLocks noChangeAspect="1"/>
          </p:cNvPicPr>
          <p:nvPr/>
        </p:nvPicPr>
        <p:blipFill>
          <a:blip r:embed="rId4" cstate="print"/>
          <a:srcRect/>
          <a:stretch>
            <a:fillRect/>
          </a:stretch>
        </p:blipFill>
        <p:spPr bwMode="auto">
          <a:xfrm>
            <a:off x="6876256" y="3789040"/>
            <a:ext cx="342900" cy="352425"/>
          </a:xfrm>
          <a:prstGeom prst="rect">
            <a:avLst/>
          </a:prstGeom>
          <a:noFill/>
          <a:ln w="9525">
            <a:noFill/>
            <a:miter lim="800000"/>
            <a:headEnd/>
            <a:tailEnd/>
          </a:ln>
        </p:spPr>
      </p:pic>
      <p:pic>
        <p:nvPicPr>
          <p:cNvPr id="54274" name="Picture 2"/>
          <p:cNvPicPr>
            <a:picLocks noChangeAspect="1" noChangeArrowheads="1"/>
          </p:cNvPicPr>
          <p:nvPr/>
        </p:nvPicPr>
        <p:blipFill>
          <a:blip r:embed="rId5" cstate="print"/>
          <a:srcRect/>
          <a:stretch>
            <a:fillRect/>
          </a:stretch>
        </p:blipFill>
        <p:spPr bwMode="auto">
          <a:xfrm>
            <a:off x="5364088" y="3284984"/>
            <a:ext cx="648072" cy="381219"/>
          </a:xfrm>
          <a:prstGeom prst="rect">
            <a:avLst/>
          </a:prstGeom>
          <a:noFill/>
          <a:ln w="9525">
            <a:noFill/>
            <a:miter lim="800000"/>
            <a:headEnd/>
            <a:tailEnd/>
          </a:ln>
        </p:spPr>
      </p:pic>
      <p:sp>
        <p:nvSpPr>
          <p:cNvPr id="15"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9"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20"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Labdisc</a:t>
            </a:r>
            <a:endParaRPr lang="es-ES_tradnl" sz="2400" b="1" baseline="30000" dirty="0">
              <a:solidFill>
                <a:schemeClr val="bg1"/>
              </a:solidFill>
              <a:latin typeface="+mj-lt"/>
            </a:endParaRPr>
          </a:p>
        </p:txBody>
      </p:sp>
      <p:pic>
        <p:nvPicPr>
          <p:cNvPr id="21"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9906" y="28003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89906" y="328498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89906" y="37890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619671" y="2333685"/>
            <a:ext cx="5400080" cy="2800767"/>
          </a:xfrm>
          <a:prstGeom prst="rect">
            <a:avLst/>
          </a:prstGeom>
          <a:noFill/>
          <a:ln w="9525">
            <a:noFill/>
            <a:miter lim="800000"/>
            <a:headEnd/>
            <a:tailEnd/>
          </a:ln>
        </p:spPr>
        <p:txBody>
          <a:bodyPr wrap="square">
            <a:spAutoFit/>
          </a:bodyPr>
          <a:lstStyle/>
          <a:p>
            <a:pPr algn="just"/>
            <a:r>
              <a:rPr lang="en-US" sz="1600" dirty="0" smtClean="0">
                <a:latin typeface="+mj-lt"/>
              </a:rPr>
              <a:t>Assemble </a:t>
            </a:r>
            <a:r>
              <a:rPr lang="en-US" sz="1600" dirty="0">
                <a:latin typeface="+mj-lt"/>
              </a:rPr>
              <a:t>the montage as shown in the figure.</a:t>
            </a:r>
          </a:p>
          <a:p>
            <a:pPr algn="just"/>
            <a:endParaRPr lang="en-US" sz="1600" dirty="0">
              <a:latin typeface="+mj-lt"/>
            </a:endParaRPr>
          </a:p>
          <a:p>
            <a:pPr algn="just"/>
            <a:r>
              <a:rPr lang="en-US" sz="1600" dirty="0" smtClean="0">
                <a:latin typeface="+mj-lt"/>
              </a:rPr>
              <a:t>Put </a:t>
            </a:r>
            <a:r>
              <a:rPr lang="en-US" sz="1600" dirty="0">
                <a:latin typeface="+mj-lt"/>
              </a:rPr>
              <a:t>40 ml of test solution of </a:t>
            </a:r>
            <a:r>
              <a:rPr lang="en-US" sz="1600" dirty="0" err="1">
                <a:latin typeface="+mj-lt"/>
              </a:rPr>
              <a:t>HCl</a:t>
            </a:r>
            <a:r>
              <a:rPr lang="en-US" sz="1600" dirty="0">
                <a:latin typeface="+mj-lt"/>
              </a:rPr>
              <a:t> in the beaker and add </a:t>
            </a:r>
            <a:r>
              <a:rPr lang="en-US" sz="1600" dirty="0" smtClean="0">
                <a:latin typeface="+mj-lt"/>
              </a:rPr>
              <a:t>five </a:t>
            </a:r>
            <a:r>
              <a:rPr lang="en-US" sz="1600" dirty="0">
                <a:latin typeface="+mj-lt"/>
              </a:rPr>
              <a:t>drops of phenolphthalein.</a:t>
            </a:r>
          </a:p>
          <a:p>
            <a:pPr algn="just"/>
            <a:endParaRPr lang="en-US" sz="1600" dirty="0">
              <a:latin typeface="+mj-lt"/>
            </a:endParaRPr>
          </a:p>
          <a:p>
            <a:pPr algn="just"/>
            <a:r>
              <a:rPr lang="en-US" sz="1600" dirty="0" smtClean="0">
                <a:latin typeface="+mj-lt"/>
              </a:rPr>
              <a:t>Fill </a:t>
            </a:r>
            <a:r>
              <a:rPr lang="en-US" sz="1600" dirty="0">
                <a:latin typeface="+mj-lt"/>
              </a:rPr>
              <a:t>the burette with 100 ml of 0.1 N </a:t>
            </a:r>
            <a:r>
              <a:rPr lang="en-US" sz="1600" dirty="0" err="1">
                <a:latin typeface="+mj-lt"/>
              </a:rPr>
              <a:t>NaOH</a:t>
            </a:r>
            <a:r>
              <a:rPr lang="en-US" sz="1600" dirty="0">
                <a:latin typeface="+mj-lt"/>
              </a:rPr>
              <a:t>.</a:t>
            </a:r>
          </a:p>
          <a:p>
            <a:pPr algn="just"/>
            <a:endParaRPr lang="en-US" sz="1600" dirty="0">
              <a:latin typeface="+mj-lt"/>
            </a:endParaRPr>
          </a:p>
          <a:p>
            <a:pPr algn="just"/>
            <a:r>
              <a:rPr lang="en-US" sz="1600" dirty="0">
                <a:latin typeface="+mj-lt"/>
              </a:rPr>
              <a:t>Add 1 ml of </a:t>
            </a:r>
            <a:r>
              <a:rPr lang="en-US" sz="1600" dirty="0" err="1">
                <a:latin typeface="+mj-lt"/>
              </a:rPr>
              <a:t>NaOH</a:t>
            </a:r>
            <a:r>
              <a:rPr lang="en-US" sz="1600" dirty="0">
                <a:latin typeface="+mj-lt"/>
              </a:rPr>
              <a:t> and </a:t>
            </a:r>
            <a:r>
              <a:rPr lang="en-US" sz="1600" dirty="0" err="1">
                <a:latin typeface="+mj-lt"/>
              </a:rPr>
              <a:t>HCl</a:t>
            </a:r>
            <a:r>
              <a:rPr lang="en-US" sz="1600" dirty="0">
                <a:latin typeface="+mj-lt"/>
              </a:rPr>
              <a:t>, and as the measurement stabilizes record the sample. Every time you take data, write how much total volume of </a:t>
            </a:r>
            <a:r>
              <a:rPr lang="en-US" sz="1600" dirty="0" err="1">
                <a:latin typeface="+mj-lt"/>
              </a:rPr>
              <a:t>NaOH</a:t>
            </a:r>
            <a:r>
              <a:rPr lang="en-US" sz="1600" dirty="0">
                <a:latin typeface="+mj-lt"/>
              </a:rPr>
              <a:t> has been added.</a:t>
            </a:r>
          </a:p>
          <a:p>
            <a:pPr algn="just"/>
            <a:endParaRPr lang="es-CL" sz="1600" dirty="0">
              <a:latin typeface="+mj-lt"/>
            </a:endParaRPr>
          </a:p>
        </p:txBody>
      </p:sp>
      <p:pic>
        <p:nvPicPr>
          <p:cNvPr id="41988" name="Picture 4"/>
          <p:cNvPicPr>
            <a:picLocks noChangeAspect="1" noChangeArrowheads="1"/>
          </p:cNvPicPr>
          <p:nvPr/>
        </p:nvPicPr>
        <p:blipFill>
          <a:blip r:embed="rId3" cstate="print"/>
          <a:srcRect/>
          <a:stretch>
            <a:fillRect/>
          </a:stretch>
        </p:blipFill>
        <p:spPr bwMode="auto">
          <a:xfrm>
            <a:off x="1259632" y="2420888"/>
            <a:ext cx="285750" cy="285750"/>
          </a:xfrm>
          <a:prstGeom prst="rect">
            <a:avLst/>
          </a:prstGeom>
          <a:noFill/>
          <a:ln w="9525">
            <a:noFill/>
            <a:miter lim="800000"/>
            <a:headEnd/>
            <a:tailEnd/>
          </a:ln>
        </p:spPr>
      </p:pic>
      <p:pic>
        <p:nvPicPr>
          <p:cNvPr id="41989" name="Picture 5"/>
          <p:cNvPicPr>
            <a:picLocks noChangeAspect="1" noChangeArrowheads="1"/>
          </p:cNvPicPr>
          <p:nvPr/>
        </p:nvPicPr>
        <p:blipFill>
          <a:blip r:embed="rId4" cstate="print"/>
          <a:srcRect/>
          <a:stretch>
            <a:fillRect/>
          </a:stretch>
        </p:blipFill>
        <p:spPr bwMode="auto">
          <a:xfrm>
            <a:off x="1259632" y="2924944"/>
            <a:ext cx="285750" cy="285750"/>
          </a:xfrm>
          <a:prstGeom prst="rect">
            <a:avLst/>
          </a:prstGeom>
          <a:noFill/>
          <a:ln w="9525">
            <a:noFill/>
            <a:miter lim="800000"/>
            <a:headEnd/>
            <a:tailEnd/>
          </a:ln>
        </p:spPr>
      </p:pic>
      <p:pic>
        <p:nvPicPr>
          <p:cNvPr id="41990" name="Picture 6"/>
          <p:cNvPicPr>
            <a:picLocks noChangeAspect="1" noChangeArrowheads="1"/>
          </p:cNvPicPr>
          <p:nvPr/>
        </p:nvPicPr>
        <p:blipFill>
          <a:blip r:embed="rId5" cstate="print"/>
          <a:srcRect/>
          <a:stretch>
            <a:fillRect/>
          </a:stretch>
        </p:blipFill>
        <p:spPr bwMode="auto">
          <a:xfrm>
            <a:off x="1258045" y="3573016"/>
            <a:ext cx="285750" cy="285750"/>
          </a:xfrm>
          <a:prstGeom prst="rect">
            <a:avLst/>
          </a:prstGeom>
          <a:noFill/>
          <a:ln w="9525">
            <a:noFill/>
            <a:miter lim="800000"/>
            <a:headEnd/>
            <a:tailEnd/>
          </a:ln>
        </p:spPr>
      </p:pic>
      <p:sp>
        <p:nvSpPr>
          <p:cNvPr id="11"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3"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4"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a:t>
            </a:r>
            <a:endParaRPr lang="es-ES_tradnl" sz="2400" b="1" baseline="30000" dirty="0">
              <a:solidFill>
                <a:schemeClr val="bg1"/>
              </a:solidFill>
              <a:latin typeface="+mj-lt"/>
            </a:endParaRPr>
          </a:p>
        </p:txBody>
      </p:sp>
      <p:pic>
        <p:nvPicPr>
          <p:cNvPr id="3789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58045" y="40770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150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rPr>
              <a:t>Experiment</a:t>
            </a: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endParaRPr>
          </a:p>
          <a:p>
            <a:pPr marL="0" indent="0" fontAlgn="auto">
              <a:spcAft>
                <a:spcPts val="0"/>
              </a:spcAft>
              <a:buFont typeface="Arial" pitchFamily="34" charset="0"/>
              <a:buNone/>
              <a:defRPr/>
            </a:pP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smtClean="0">
                <a:solidFill>
                  <a:schemeClr val="bg1"/>
                </a:solidFill>
                <a:latin typeface="+mj-lt"/>
                <a:cs typeface="Calibri" pitchFamily="34" charset="0"/>
              </a:rPr>
              <a:t>Endothermic and exothermic reactions</a:t>
            </a:r>
            <a:endParaRPr lang="es-ES_tradnl" sz="2400" b="1" baseline="30000">
              <a:solidFill>
                <a:schemeClr val="bg1"/>
              </a:solidFill>
              <a:latin typeface="+mj-lt"/>
              <a:cs typeface="Calibri" pitchFamily="34" charset="0"/>
            </a:endParaRPr>
          </a:p>
        </p:txBody>
      </p:sp>
      <p:sp>
        <p:nvSpPr>
          <p:cNvPr id="17" name="16 CuadroTexto"/>
          <p:cNvSpPr txBox="1"/>
          <p:nvPr/>
        </p:nvSpPr>
        <p:spPr>
          <a:xfrm>
            <a:off x="5508625" y="1389063"/>
            <a:ext cx="3333750" cy="415925"/>
          </a:xfrm>
          <a:prstGeom prst="rect">
            <a:avLst/>
          </a:prstGeom>
          <a:noFill/>
        </p:spPr>
        <p:txBody>
          <a:bodyPr anchor="b">
            <a:spAutoFit/>
          </a:bodyPr>
          <a:lstStyle/>
          <a:p>
            <a:pPr algn="just" fontAlgn="auto">
              <a:spcBef>
                <a:spcPts val="0"/>
              </a:spcBef>
              <a:spcAft>
                <a:spcPts val="0"/>
              </a:spcAft>
              <a:defRPr/>
            </a:pPr>
            <a:r>
              <a:rPr lang="en-US" sz="1050">
                <a:solidFill>
                  <a:schemeClr val="bg1">
                    <a:lumMod val="50000"/>
                  </a:schemeClr>
                </a:solidFill>
                <a:latin typeface="+mn-lt"/>
              </a:rPr>
              <a:t>Performing different measurements to examine which reactions release or consume heat.</a:t>
            </a:r>
            <a:endParaRPr lang="es-CL" sz="1050">
              <a:solidFill>
                <a:schemeClr val="bg1">
                  <a:lumMod val="50000"/>
                </a:schemeClr>
              </a:solidFill>
              <a:latin typeface="+mn-lt"/>
            </a:endParaRPr>
          </a:p>
        </p:txBody>
      </p:sp>
      <p:pic>
        <p:nvPicPr>
          <p:cNvPr id="43012" name="4 Imagen" descr="Imagen1.jpg"/>
          <p:cNvPicPr>
            <a:picLocks noChangeAspect="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43014" name="10 Rectángulo"/>
          <p:cNvSpPr>
            <a:spLocks noChangeArrowheads="1"/>
          </p:cNvSpPr>
          <p:nvPr/>
        </p:nvSpPr>
        <p:spPr bwMode="auto">
          <a:xfrm>
            <a:off x="1619671" y="2708275"/>
            <a:ext cx="3888953" cy="3293209"/>
          </a:xfrm>
          <a:prstGeom prst="rect">
            <a:avLst/>
          </a:prstGeom>
          <a:noFill/>
          <a:ln w="9525">
            <a:noFill/>
            <a:miter lim="800000"/>
            <a:headEnd/>
            <a:tailEnd/>
          </a:ln>
        </p:spPr>
        <p:txBody>
          <a:bodyPr wrap="square">
            <a:spAutoFit/>
          </a:bodyPr>
          <a:lstStyle/>
          <a:p>
            <a:pPr algn="just"/>
            <a:r>
              <a:rPr lang="en-US" sz="1600" smtClean="0">
                <a:latin typeface="+mj-lt"/>
              </a:rPr>
              <a:t>When </a:t>
            </a:r>
            <a:r>
              <a:rPr lang="en-US" sz="1600">
                <a:latin typeface="+mj-lt"/>
              </a:rPr>
              <a:t>you appreciate a slight discoloration of the solution in the precipitate cup, add small amounts of </a:t>
            </a:r>
            <a:r>
              <a:rPr lang="en-US" sz="1600" err="1">
                <a:latin typeface="+mj-lt"/>
              </a:rPr>
              <a:t>NaOH</a:t>
            </a:r>
            <a:r>
              <a:rPr lang="en-US" sz="1600">
                <a:latin typeface="+mj-lt"/>
              </a:rPr>
              <a:t> (</a:t>
            </a:r>
            <a:r>
              <a:rPr lang="en-US" sz="1600" err="1">
                <a:latin typeface="+mj-lt"/>
              </a:rPr>
              <a:t>dropwise</a:t>
            </a:r>
            <a:r>
              <a:rPr lang="en-US" sz="1600">
                <a:latin typeface="+mj-lt"/>
              </a:rPr>
              <a:t>). At that time you will be very close to the equilibrium point (pH = 7). Please record the pH and see what the solution of the precipitate vessel looks like.</a:t>
            </a:r>
          </a:p>
          <a:p>
            <a:pPr algn="just"/>
            <a:endParaRPr lang="en-US" sz="1600">
              <a:latin typeface="+mj-lt"/>
            </a:endParaRPr>
          </a:p>
          <a:p>
            <a:pPr algn="just"/>
            <a:r>
              <a:rPr lang="en-US" sz="1600" smtClean="0">
                <a:latin typeface="+mj-lt"/>
              </a:rPr>
              <a:t>After </a:t>
            </a:r>
            <a:r>
              <a:rPr lang="en-US" sz="1600">
                <a:latin typeface="+mj-lt"/>
              </a:rPr>
              <a:t>the solution has been neutralized, keep adding </a:t>
            </a:r>
            <a:r>
              <a:rPr lang="en-US" sz="1600" err="1">
                <a:latin typeface="+mj-lt"/>
              </a:rPr>
              <a:t>NaOH</a:t>
            </a:r>
            <a:r>
              <a:rPr lang="en-US" sz="1600">
                <a:latin typeface="+mj-lt"/>
              </a:rPr>
              <a:t> until the pH no longer varies. You can keep adding larger volumes (being 1 and 5 ml).</a:t>
            </a:r>
          </a:p>
          <a:p>
            <a:pPr algn="just"/>
            <a:endParaRPr lang="es-CL" sz="1600" smtClean="0">
              <a:latin typeface="+mj-lt"/>
            </a:endParaRPr>
          </a:p>
        </p:txBody>
      </p:sp>
      <p:pic>
        <p:nvPicPr>
          <p:cNvPr id="43016" name="Picture 2"/>
          <p:cNvPicPr>
            <a:picLocks noChangeAspect="1" noChangeArrowheads="1"/>
          </p:cNvPicPr>
          <p:nvPr/>
        </p:nvPicPr>
        <p:blipFill>
          <a:blip r:embed="rId3" cstate="print"/>
          <a:srcRect/>
          <a:stretch>
            <a:fillRect/>
          </a:stretch>
        </p:blipFill>
        <p:spPr bwMode="auto">
          <a:xfrm>
            <a:off x="1261914" y="2708920"/>
            <a:ext cx="285750" cy="285750"/>
          </a:xfrm>
          <a:prstGeom prst="rect">
            <a:avLst/>
          </a:prstGeom>
          <a:noFill/>
          <a:ln w="9525">
            <a:noFill/>
            <a:miter lim="800000"/>
            <a:headEnd/>
            <a:tailEnd/>
          </a:ln>
        </p:spPr>
      </p:pic>
      <p:sp>
        <p:nvSpPr>
          <p:cNvPr id="13"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5"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6"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a:t>
            </a:r>
            <a:endParaRPr lang="es-ES_tradnl" sz="2400" b="1" baseline="30000" dirty="0">
              <a:solidFill>
                <a:schemeClr val="bg1"/>
              </a:solidFill>
              <a:latin typeface="+mj-lt"/>
            </a:endParaRPr>
          </a:p>
        </p:txBody>
      </p:sp>
      <p:pic>
        <p:nvPicPr>
          <p:cNvPr id="389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1914" y="47251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C:\Users\Efecto13\Desktop\CLASES TRADUCCION\Clases Globisens\Titulación\Titulación-montaj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6" y="2000881"/>
            <a:ext cx="3312368" cy="46234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CuadroTexto"/>
          <p:cNvSpPr txBox="1">
            <a:spLocks noChangeArrowheads="1"/>
          </p:cNvSpPr>
          <p:nvPr/>
        </p:nvSpPr>
        <p:spPr bwMode="auto">
          <a:xfrm>
            <a:off x="1547886" y="2924175"/>
            <a:ext cx="6408490" cy="1554272"/>
          </a:xfrm>
          <a:prstGeom prst="rect">
            <a:avLst/>
          </a:prstGeom>
          <a:noFill/>
          <a:ln w="9525">
            <a:noFill/>
            <a:miter lim="800000"/>
            <a:headEnd/>
            <a:tailEnd/>
          </a:ln>
        </p:spPr>
        <p:txBody>
          <a:bodyPr wrap="square">
            <a:spAutoFit/>
          </a:bodyPr>
          <a:lstStyle/>
          <a:p>
            <a:pPr algn="just"/>
            <a:r>
              <a:rPr lang="en-US" sz="1600" dirty="0">
                <a:latin typeface="+mn-lt"/>
              </a:rPr>
              <a:t>The pH electrode is very sensitive and requires </a:t>
            </a:r>
            <a:r>
              <a:rPr lang="en-US" sz="1600" dirty="0" smtClean="0">
                <a:latin typeface="+mn-lt"/>
              </a:rPr>
              <a:t>some care including:</a:t>
            </a:r>
            <a:endParaRPr lang="en-US" sz="1600" dirty="0">
              <a:latin typeface="+mn-lt"/>
            </a:endParaRPr>
          </a:p>
          <a:p>
            <a:pPr algn="just"/>
            <a:r>
              <a:rPr lang="en-US" sz="1600" dirty="0">
                <a:latin typeface="+mn-lt"/>
              </a:rPr>
              <a:t> </a:t>
            </a:r>
          </a:p>
          <a:p>
            <a:pPr algn="just"/>
            <a:r>
              <a:rPr lang="en-US" sz="1600" dirty="0" smtClean="0">
                <a:latin typeface="+mn-lt"/>
              </a:rPr>
              <a:t>After </a:t>
            </a:r>
            <a:r>
              <a:rPr lang="en-US" sz="1600" dirty="0">
                <a:latin typeface="+mn-lt"/>
              </a:rPr>
              <a:t>each measurement wash the sensor tip with distilled water. It is therefore important to have a squeeze bottle. If you do not have a squeeze bottle, you need a minimum 10 ml syringe to wash the </a:t>
            </a:r>
            <a:r>
              <a:rPr lang="en-US" sz="1600" dirty="0" err="1">
                <a:latin typeface="+mn-lt"/>
              </a:rPr>
              <a:t>Labdisc</a:t>
            </a:r>
            <a:r>
              <a:rPr lang="en-US" sz="1600" dirty="0">
                <a:latin typeface="+mn-lt"/>
              </a:rPr>
              <a:t> electrode.</a:t>
            </a:r>
          </a:p>
          <a:p>
            <a:pPr algn="just"/>
            <a:endParaRPr lang="es-CL" sz="1500" dirty="0">
              <a:latin typeface="Calibri" pitchFamily="34" charset="0"/>
            </a:endParaRPr>
          </a:p>
        </p:txBody>
      </p:sp>
      <p:pic>
        <p:nvPicPr>
          <p:cNvPr id="39943" name="12 Imagen"/>
          <p:cNvPicPr>
            <a:picLocks noChangeAspect="1"/>
          </p:cNvPicPr>
          <p:nvPr/>
        </p:nvPicPr>
        <p:blipFill>
          <a:blip r:embed="rId2" cstate="print"/>
          <a:srcRect/>
          <a:stretch>
            <a:fillRect/>
          </a:stretch>
        </p:blipFill>
        <p:spPr bwMode="auto">
          <a:xfrm>
            <a:off x="1042988" y="2276475"/>
            <a:ext cx="2952948" cy="323850"/>
          </a:xfrm>
          <a:prstGeom prst="rect">
            <a:avLst/>
          </a:prstGeom>
          <a:noFill/>
          <a:ln w="9525">
            <a:noFill/>
            <a:miter lim="800000"/>
            <a:headEnd/>
            <a:tailEnd/>
          </a:ln>
        </p:spPr>
      </p:pic>
      <p:sp>
        <p:nvSpPr>
          <p:cNvPr id="14" name="2 Subtítulo"/>
          <p:cNvSpPr txBox="1">
            <a:spLocks/>
          </p:cNvSpPr>
          <p:nvPr/>
        </p:nvSpPr>
        <p:spPr>
          <a:xfrm>
            <a:off x="1319336" y="2349500"/>
            <a:ext cx="2604592" cy="35877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err="1" smtClean="0">
                <a:solidFill>
                  <a:schemeClr val="bg1"/>
                </a:solidFill>
                <a:latin typeface="+mj-lt"/>
              </a:rPr>
              <a:t>Washing</a:t>
            </a:r>
            <a:r>
              <a:rPr lang="es-ES_tradnl" sz="2400" b="1" baseline="30000" smtClean="0">
                <a:solidFill>
                  <a:schemeClr val="bg1"/>
                </a:solidFill>
                <a:latin typeface="+mj-lt"/>
              </a:rPr>
              <a:t> and </a:t>
            </a:r>
            <a:r>
              <a:rPr lang="es-ES_tradnl" sz="2400" b="1" baseline="30000" err="1" smtClean="0">
                <a:solidFill>
                  <a:schemeClr val="bg1"/>
                </a:solidFill>
                <a:latin typeface="+mj-lt"/>
              </a:rPr>
              <a:t>caring</a:t>
            </a:r>
            <a:r>
              <a:rPr lang="es-ES_tradnl" sz="2400" b="1" baseline="30000" smtClean="0">
                <a:solidFill>
                  <a:schemeClr val="bg1"/>
                </a:solidFill>
                <a:latin typeface="+mj-lt"/>
              </a:rPr>
              <a:t> </a:t>
            </a:r>
            <a:r>
              <a:rPr lang="es-ES_tradnl" sz="2400" b="1" baseline="30000" err="1" smtClean="0">
                <a:solidFill>
                  <a:schemeClr val="bg1"/>
                </a:solidFill>
                <a:latin typeface="+mj-lt"/>
              </a:rPr>
              <a:t>for</a:t>
            </a:r>
            <a:r>
              <a:rPr lang="es-ES_tradnl" sz="2400" b="1" baseline="30000" smtClean="0">
                <a:solidFill>
                  <a:schemeClr val="bg1"/>
                </a:solidFill>
                <a:latin typeface="+mj-lt"/>
              </a:rPr>
              <a:t> </a:t>
            </a:r>
            <a:r>
              <a:rPr lang="es-ES_tradnl" sz="2400" b="1" baseline="30000" err="1" smtClean="0">
                <a:solidFill>
                  <a:schemeClr val="bg1"/>
                </a:solidFill>
                <a:latin typeface="+mj-lt"/>
              </a:rPr>
              <a:t>the</a:t>
            </a:r>
            <a:r>
              <a:rPr lang="es-ES_tradnl" sz="2400" b="1" baseline="30000" smtClean="0">
                <a:solidFill>
                  <a:schemeClr val="bg1"/>
                </a:solidFill>
                <a:latin typeface="+mj-lt"/>
              </a:rPr>
              <a:t> </a:t>
            </a:r>
            <a:r>
              <a:rPr lang="es-ES_tradnl" sz="2400" b="1" baseline="30000" err="1" smtClean="0">
                <a:solidFill>
                  <a:schemeClr val="bg1"/>
                </a:solidFill>
                <a:latin typeface="+mj-lt"/>
              </a:rPr>
              <a:t>electrode</a:t>
            </a:r>
            <a:endParaRPr lang="es-ES_tradnl" sz="2400" b="1" baseline="30000">
              <a:solidFill>
                <a:schemeClr val="bg1"/>
              </a:solidFill>
              <a:latin typeface="+mj-lt"/>
            </a:endParaRPr>
          </a:p>
        </p:txBody>
      </p:sp>
      <p:sp>
        <p:nvSpPr>
          <p:cNvPr id="12"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3"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6"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Electrode maintanance </a:t>
            </a:r>
            <a:endParaRPr lang="es-ES_tradnl" sz="2400" b="1" baseline="30000" dirty="0">
              <a:solidFill>
                <a:schemeClr val="bg1"/>
              </a:solidFill>
              <a:latin typeface="+mj-lt"/>
            </a:endParaRPr>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906" y="371931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6" name="Picture 2" descr="C:\Users\Efecto13\Desktop\Esfuerzo Actual\CLASES TRADUCCION\Clases Globisens\Titulación\imagen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4861587"/>
            <a:ext cx="2197390" cy="1074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413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6 CuadroTexto"/>
          <p:cNvSpPr txBox="1">
            <a:spLocks noChangeArrowheads="1"/>
          </p:cNvSpPr>
          <p:nvPr/>
        </p:nvSpPr>
        <p:spPr bwMode="auto">
          <a:xfrm>
            <a:off x="1547665" y="2781300"/>
            <a:ext cx="6336704" cy="2062103"/>
          </a:xfrm>
          <a:prstGeom prst="rect">
            <a:avLst/>
          </a:prstGeom>
          <a:noFill/>
          <a:ln w="9525">
            <a:noFill/>
            <a:miter lim="800000"/>
            <a:headEnd/>
            <a:tailEnd/>
          </a:ln>
        </p:spPr>
        <p:txBody>
          <a:bodyPr wrap="square">
            <a:spAutoFit/>
          </a:bodyPr>
          <a:lstStyle/>
          <a:p>
            <a:pPr algn="just"/>
            <a:r>
              <a:rPr lang="en-US" sz="1600" dirty="0" smtClean="0">
                <a:latin typeface="+mn-lt"/>
              </a:rPr>
              <a:t>After </a:t>
            </a:r>
            <a:r>
              <a:rPr lang="en-US" sz="1600" dirty="0">
                <a:latin typeface="+mn-lt"/>
              </a:rPr>
              <a:t>each wash with distilled water, the sensor should be dried with absorbent paper, WITHOUT TOUCHING the transparent ball which is </a:t>
            </a:r>
            <a:r>
              <a:rPr lang="en-US" sz="1600" dirty="0" smtClean="0">
                <a:latin typeface="+mn-lt"/>
              </a:rPr>
              <a:t>at </a:t>
            </a:r>
            <a:r>
              <a:rPr lang="en-US" sz="1600" dirty="0">
                <a:latin typeface="+mn-lt"/>
              </a:rPr>
              <a:t>the tip of the electrode.</a:t>
            </a:r>
          </a:p>
          <a:p>
            <a:pPr algn="just"/>
            <a:endParaRPr lang="en-US" sz="1600" dirty="0">
              <a:latin typeface="+mn-lt"/>
            </a:endParaRPr>
          </a:p>
          <a:p>
            <a:pPr algn="just"/>
            <a:r>
              <a:rPr lang="en-US" sz="1600" dirty="0" smtClean="0">
                <a:latin typeface="+mn-lt"/>
              </a:rPr>
              <a:t>Each </a:t>
            </a:r>
            <a:r>
              <a:rPr lang="en-US" sz="1600" dirty="0">
                <a:latin typeface="+mn-lt"/>
              </a:rPr>
              <a:t>time the sensor is not in use, the electrode must be kept within the buffer, which corresponds to the solution vile standing on the electrode tip (do not forget that the sensor should be previously washed and dried according to points 1 and 2).</a:t>
            </a:r>
          </a:p>
        </p:txBody>
      </p:sp>
      <p:sp>
        <p:nvSpPr>
          <p:cNvPr id="15"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6"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7"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400" b="1" baseline="30000" dirty="0" smtClean="0">
                <a:solidFill>
                  <a:schemeClr val="bg1"/>
                </a:solidFill>
              </a:rPr>
              <a:t>Electrode maintanance </a:t>
            </a:r>
            <a:endParaRPr lang="es-ES_tradnl" sz="2400" b="1" baseline="30000" dirty="0">
              <a:solidFill>
                <a:schemeClr val="bg1"/>
              </a:solidFill>
            </a:endParaRPr>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906" y="285293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9906" y="379132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878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545383" y="2492375"/>
            <a:ext cx="5762922" cy="2062103"/>
          </a:xfrm>
          <a:prstGeom prst="rect">
            <a:avLst/>
          </a:prstGeom>
          <a:noFill/>
          <a:ln w="9525">
            <a:noFill/>
            <a:miter lim="800000"/>
            <a:headEnd/>
            <a:tailEnd/>
          </a:ln>
        </p:spPr>
        <p:txBody>
          <a:bodyPr wrap="square">
            <a:spAutoFit/>
          </a:bodyPr>
          <a:lstStyle/>
          <a:p>
            <a:pPr algn="just"/>
            <a:r>
              <a:rPr lang="en-US" sz="1600" dirty="0" smtClean="0">
                <a:latin typeface="+mj-lt"/>
              </a:rPr>
              <a:t>Indicate </a:t>
            </a:r>
            <a:r>
              <a:rPr lang="en-US" sz="1600" dirty="0">
                <a:latin typeface="+mj-lt"/>
              </a:rPr>
              <a:t>in the graph the equilibrium point with </a:t>
            </a:r>
            <a:r>
              <a:rPr lang="en-US" sz="1600" dirty="0" smtClean="0">
                <a:latin typeface="+mj-lt"/>
              </a:rPr>
              <a:t>the           </a:t>
            </a:r>
            <a:r>
              <a:rPr lang="en-US" sz="1600" dirty="0">
                <a:latin typeface="+mj-lt"/>
              </a:rPr>
              <a:t>tool </a:t>
            </a:r>
            <a:r>
              <a:rPr lang="en-US" sz="1600" dirty="0" smtClean="0">
                <a:latin typeface="+mj-lt"/>
              </a:rPr>
              <a:t>at the corresponding </a:t>
            </a:r>
            <a:r>
              <a:rPr lang="en-US" sz="1600" dirty="0">
                <a:latin typeface="+mj-lt"/>
              </a:rPr>
              <a:t>moments.</a:t>
            </a:r>
          </a:p>
          <a:p>
            <a:pPr algn="just"/>
            <a:endParaRPr lang="en-US" sz="1600" dirty="0">
              <a:latin typeface="+mj-lt"/>
            </a:endParaRPr>
          </a:p>
          <a:p>
            <a:r>
              <a:rPr lang="en-US" sz="1600" dirty="0" smtClean="0">
                <a:latin typeface="+mj-lt"/>
              </a:rPr>
              <a:t>After </a:t>
            </a:r>
            <a:r>
              <a:rPr lang="en-US" sz="1600" dirty="0">
                <a:latin typeface="+mj-lt"/>
              </a:rPr>
              <a:t>that, show the value of the neutralized solution </a:t>
            </a:r>
            <a:r>
              <a:rPr lang="en-US" sz="1600" dirty="0" smtClean="0">
                <a:latin typeface="+mj-lt"/>
              </a:rPr>
              <a:t>with the   tool</a:t>
            </a:r>
            <a:r>
              <a:rPr lang="en-US" sz="1600" dirty="0">
                <a:latin typeface="+mj-lt"/>
              </a:rPr>
              <a:t>.</a:t>
            </a:r>
          </a:p>
          <a:p>
            <a:pPr algn="just"/>
            <a:endParaRPr lang="en-US" sz="1600" dirty="0">
              <a:latin typeface="+mj-lt"/>
            </a:endParaRPr>
          </a:p>
          <a:p>
            <a:pPr algn="just"/>
            <a:r>
              <a:rPr lang="en-US" sz="1600" dirty="0" smtClean="0">
                <a:latin typeface="+mj-lt"/>
              </a:rPr>
              <a:t>Finally</a:t>
            </a:r>
            <a:r>
              <a:rPr lang="en-US" sz="1600" dirty="0">
                <a:latin typeface="+mj-lt"/>
              </a:rPr>
              <a:t>, export the data to Excel by pressing </a:t>
            </a:r>
            <a:r>
              <a:rPr lang="en-US" sz="1600" dirty="0" smtClean="0">
                <a:latin typeface="+mj-lt"/>
              </a:rPr>
              <a:t>the         button</a:t>
            </a:r>
            <a:r>
              <a:rPr lang="en-US" sz="1600" dirty="0">
                <a:latin typeface="+mj-lt"/>
              </a:rPr>
              <a:t>. Conduct a pH chart v / s volume of </a:t>
            </a:r>
            <a:r>
              <a:rPr lang="en-US" sz="1600" dirty="0" err="1">
                <a:latin typeface="+mj-lt"/>
              </a:rPr>
              <a:t>NaOH</a:t>
            </a:r>
            <a:r>
              <a:rPr lang="en-US" sz="1600" dirty="0">
                <a:latin typeface="+mj-lt"/>
              </a:rPr>
              <a:t> added in ml.</a:t>
            </a:r>
          </a:p>
        </p:txBody>
      </p:sp>
      <p:pic>
        <p:nvPicPr>
          <p:cNvPr id="44037" name="Picture 2"/>
          <p:cNvPicPr>
            <a:picLocks noChangeAspect="1" noChangeArrowheads="1"/>
          </p:cNvPicPr>
          <p:nvPr/>
        </p:nvPicPr>
        <p:blipFill>
          <a:blip r:embed="rId3" cstate="print"/>
          <a:srcRect/>
          <a:stretch>
            <a:fillRect/>
          </a:stretch>
        </p:blipFill>
        <p:spPr bwMode="auto">
          <a:xfrm>
            <a:off x="1259632" y="2514327"/>
            <a:ext cx="285750" cy="285750"/>
          </a:xfrm>
          <a:prstGeom prst="rect">
            <a:avLst/>
          </a:prstGeom>
          <a:noFill/>
          <a:ln w="9525">
            <a:noFill/>
            <a:miter lim="800000"/>
            <a:headEnd/>
            <a:tailEnd/>
          </a:ln>
        </p:spPr>
      </p:pic>
      <p:pic>
        <p:nvPicPr>
          <p:cNvPr id="44038" name="Picture 3"/>
          <p:cNvPicPr>
            <a:picLocks noChangeAspect="1" noChangeArrowheads="1"/>
          </p:cNvPicPr>
          <p:nvPr/>
        </p:nvPicPr>
        <p:blipFill>
          <a:blip r:embed="rId4" cstate="print"/>
          <a:srcRect/>
          <a:stretch>
            <a:fillRect/>
          </a:stretch>
        </p:blipFill>
        <p:spPr bwMode="auto">
          <a:xfrm>
            <a:off x="1259632" y="3287266"/>
            <a:ext cx="285750" cy="285750"/>
          </a:xfrm>
          <a:prstGeom prst="rect">
            <a:avLst/>
          </a:prstGeom>
          <a:noFill/>
          <a:ln w="9525">
            <a:noFill/>
            <a:miter lim="800000"/>
            <a:headEnd/>
            <a:tailEnd/>
          </a:ln>
        </p:spPr>
      </p:pic>
      <p:pic>
        <p:nvPicPr>
          <p:cNvPr id="44039" name="23 Imagen"/>
          <p:cNvPicPr>
            <a:picLocks noChangeAspect="1" noChangeArrowheads="1"/>
          </p:cNvPicPr>
          <p:nvPr/>
        </p:nvPicPr>
        <p:blipFill>
          <a:blip r:embed="rId5" cstate="print"/>
          <a:srcRect/>
          <a:stretch>
            <a:fillRect/>
          </a:stretch>
        </p:blipFill>
        <p:spPr bwMode="auto">
          <a:xfrm>
            <a:off x="6818213" y="3169221"/>
            <a:ext cx="346075" cy="331787"/>
          </a:xfrm>
          <a:prstGeom prst="rect">
            <a:avLst/>
          </a:prstGeom>
          <a:noFill/>
          <a:ln w="9525">
            <a:noFill/>
            <a:miter lim="800000"/>
            <a:headEnd/>
            <a:tailEnd/>
          </a:ln>
        </p:spPr>
      </p:pic>
      <p:pic>
        <p:nvPicPr>
          <p:cNvPr id="12" name="7 Imagen"/>
          <p:cNvPicPr>
            <a:picLocks noChangeAspect="1"/>
          </p:cNvPicPr>
          <p:nvPr/>
        </p:nvPicPr>
        <p:blipFill>
          <a:blip r:embed="rId6" cstate="print"/>
          <a:srcRect/>
          <a:stretch>
            <a:fillRect/>
          </a:stretch>
        </p:blipFill>
        <p:spPr bwMode="auto">
          <a:xfrm>
            <a:off x="5928717" y="2492896"/>
            <a:ext cx="371475" cy="352425"/>
          </a:xfrm>
          <a:prstGeom prst="rect">
            <a:avLst/>
          </a:prstGeom>
          <a:noFill/>
          <a:ln w="9525">
            <a:noFill/>
            <a:miter lim="800000"/>
            <a:headEnd/>
            <a:tailEnd/>
          </a:ln>
        </p:spPr>
      </p:pic>
      <p:pic>
        <p:nvPicPr>
          <p:cNvPr id="56322" name="Picture 2" descr="C:\Users\diseñopc\Desktop\Clase Dovi\botón excel.jpg"/>
          <p:cNvPicPr>
            <a:picLocks noChangeAspect="1" noChangeArrowheads="1"/>
          </p:cNvPicPr>
          <p:nvPr/>
        </p:nvPicPr>
        <p:blipFill>
          <a:blip r:embed="rId7" cstate="print"/>
          <a:srcRect/>
          <a:stretch>
            <a:fillRect/>
          </a:stretch>
        </p:blipFill>
        <p:spPr bwMode="auto">
          <a:xfrm>
            <a:off x="5963195" y="3861048"/>
            <a:ext cx="481013" cy="352425"/>
          </a:xfrm>
          <a:prstGeom prst="rect">
            <a:avLst/>
          </a:prstGeom>
          <a:noFill/>
        </p:spPr>
      </p:pic>
      <p:sp>
        <p:nvSpPr>
          <p:cNvPr id="11"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5"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6"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5058" name="6 Imagen"/>
          <p:cNvPicPr>
            <a:picLocks noChangeAspect="1"/>
          </p:cNvPicPr>
          <p:nvPr/>
        </p:nvPicPr>
        <p:blipFill>
          <a:blip r:embed="rId3" cstate="print"/>
          <a:srcRect/>
          <a:stretch>
            <a:fillRect/>
          </a:stretch>
        </p:blipFill>
        <p:spPr bwMode="auto">
          <a:xfrm>
            <a:off x="1617663" y="2708276"/>
            <a:ext cx="6267450" cy="432692"/>
          </a:xfrm>
          <a:prstGeom prst="rect">
            <a:avLst/>
          </a:prstGeom>
          <a:noFill/>
          <a:ln w="9525">
            <a:noFill/>
            <a:miter lim="800000"/>
            <a:headEnd/>
            <a:tailEnd/>
          </a:ln>
        </p:spPr>
      </p:pic>
      <p:pic>
        <p:nvPicPr>
          <p:cNvPr id="45059" name="1 Imagen"/>
          <p:cNvPicPr>
            <a:picLocks noChangeAspect="1"/>
          </p:cNvPicPr>
          <p:nvPr/>
        </p:nvPicPr>
        <p:blipFill>
          <a:blip r:embed="rId4" cstate="print"/>
          <a:srcRect/>
          <a:stretch>
            <a:fillRect/>
          </a:stretch>
        </p:blipFill>
        <p:spPr bwMode="auto">
          <a:xfrm>
            <a:off x="1339850" y="2636838"/>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754968"/>
            <a:ext cx="5729288" cy="307777"/>
          </a:xfrm>
          <a:prstGeom prst="rect">
            <a:avLst/>
          </a:prstGeom>
          <a:noFill/>
          <a:ln w="9525">
            <a:noFill/>
            <a:miter lim="800000"/>
            <a:headEnd/>
            <a:tailEnd/>
          </a:ln>
        </p:spPr>
        <p:txBody>
          <a:bodyPr>
            <a:spAutoFit/>
          </a:bodyPr>
          <a:lstStyle/>
          <a:p>
            <a:r>
              <a:rPr lang="en-US" sz="1400" b="1" dirty="0">
                <a:latin typeface="+mj-lt"/>
              </a:rPr>
              <a:t>How did the pH increase before and after the point of balance?</a:t>
            </a:r>
            <a:endParaRPr lang="es-CL" sz="1400" b="1" dirty="0">
              <a:latin typeface="+mj-lt"/>
            </a:endParaRPr>
          </a:p>
        </p:txBody>
      </p:sp>
      <p:pic>
        <p:nvPicPr>
          <p:cNvPr id="45062" name="17 Imagen"/>
          <p:cNvPicPr>
            <a:picLocks noChangeAspect="1"/>
          </p:cNvPicPr>
          <p:nvPr/>
        </p:nvPicPr>
        <p:blipFill>
          <a:blip r:embed="rId3" cstate="print"/>
          <a:srcRect/>
          <a:stretch>
            <a:fillRect/>
          </a:stretch>
        </p:blipFill>
        <p:spPr bwMode="auto">
          <a:xfrm>
            <a:off x="1627188" y="4605238"/>
            <a:ext cx="6267450" cy="479946"/>
          </a:xfrm>
          <a:prstGeom prst="rect">
            <a:avLst/>
          </a:prstGeom>
          <a:noFill/>
          <a:ln w="9525">
            <a:noFill/>
            <a:miter lim="800000"/>
            <a:headEnd/>
            <a:tailEnd/>
          </a:ln>
        </p:spPr>
      </p:pic>
      <p:pic>
        <p:nvPicPr>
          <p:cNvPr id="45063" name="18 Imagen"/>
          <p:cNvPicPr>
            <a:picLocks noChangeAspect="1"/>
          </p:cNvPicPr>
          <p:nvPr/>
        </p:nvPicPr>
        <p:blipFill>
          <a:blip r:embed="rId4" cstate="print"/>
          <a:srcRect/>
          <a:stretch>
            <a:fillRect/>
          </a:stretch>
        </p:blipFill>
        <p:spPr bwMode="auto">
          <a:xfrm>
            <a:off x="1349375" y="4533801"/>
            <a:ext cx="504825" cy="447675"/>
          </a:xfrm>
          <a:prstGeom prst="rect">
            <a:avLst/>
          </a:prstGeom>
          <a:noFill/>
          <a:ln w="9525">
            <a:noFill/>
            <a:miter lim="800000"/>
            <a:headEnd/>
            <a:tailEnd/>
          </a:ln>
        </p:spPr>
      </p:pic>
      <p:sp>
        <p:nvSpPr>
          <p:cNvPr id="45064" name="19 CuadroTexto"/>
          <p:cNvSpPr txBox="1">
            <a:spLocks noChangeArrowheads="1"/>
          </p:cNvSpPr>
          <p:nvPr/>
        </p:nvSpPr>
        <p:spPr bwMode="auto">
          <a:xfrm>
            <a:off x="1844675" y="4653136"/>
            <a:ext cx="5967413" cy="307777"/>
          </a:xfrm>
          <a:prstGeom prst="rect">
            <a:avLst/>
          </a:prstGeom>
          <a:noFill/>
          <a:ln w="9525">
            <a:noFill/>
            <a:miter lim="800000"/>
            <a:headEnd/>
            <a:tailEnd/>
          </a:ln>
        </p:spPr>
        <p:txBody>
          <a:bodyPr>
            <a:spAutoFit/>
          </a:bodyPr>
          <a:lstStyle/>
          <a:p>
            <a:r>
              <a:rPr lang="en-US" sz="1400" b="1" dirty="0">
                <a:latin typeface="+mj-lt"/>
              </a:rPr>
              <a:t>With how much volume of </a:t>
            </a:r>
            <a:r>
              <a:rPr lang="en-US" sz="1400" b="1" dirty="0" err="1">
                <a:latin typeface="+mj-lt"/>
              </a:rPr>
              <a:t>NaOH</a:t>
            </a:r>
            <a:r>
              <a:rPr lang="en-US" sz="1400" b="1" dirty="0">
                <a:latin typeface="+mj-lt"/>
              </a:rPr>
              <a:t> can the solution be neutralized?</a:t>
            </a:r>
            <a:endParaRPr lang="es-CL" sz="1400" b="1" dirty="0">
              <a:latin typeface="+mj-lt"/>
            </a:endParaRPr>
          </a:p>
        </p:txBody>
      </p:sp>
      <p:pic>
        <p:nvPicPr>
          <p:cNvPr id="45065" name="20 Imagen"/>
          <p:cNvPicPr>
            <a:picLocks noChangeAspect="1"/>
          </p:cNvPicPr>
          <p:nvPr/>
        </p:nvPicPr>
        <p:blipFill>
          <a:blip r:embed="rId3" cstate="print"/>
          <a:srcRect/>
          <a:stretch>
            <a:fillRect/>
          </a:stretch>
        </p:blipFill>
        <p:spPr bwMode="auto">
          <a:xfrm>
            <a:off x="1609725" y="3496652"/>
            <a:ext cx="6267450" cy="652427"/>
          </a:xfrm>
          <a:prstGeom prst="rect">
            <a:avLst/>
          </a:prstGeom>
          <a:noFill/>
          <a:ln w="9525">
            <a:noFill/>
            <a:miter lim="800000"/>
            <a:headEnd/>
            <a:tailEnd/>
          </a:ln>
        </p:spPr>
      </p:pic>
      <p:pic>
        <p:nvPicPr>
          <p:cNvPr id="45066" name="21 Imagen"/>
          <p:cNvPicPr>
            <a:picLocks noChangeAspect="1"/>
          </p:cNvPicPr>
          <p:nvPr/>
        </p:nvPicPr>
        <p:blipFill>
          <a:blip r:embed="rId4" cstate="print"/>
          <a:srcRect/>
          <a:stretch>
            <a:fillRect/>
          </a:stretch>
        </p:blipFill>
        <p:spPr bwMode="auto">
          <a:xfrm>
            <a:off x="1331913" y="3425215"/>
            <a:ext cx="503237" cy="447675"/>
          </a:xfrm>
          <a:prstGeom prst="rect">
            <a:avLst/>
          </a:prstGeom>
          <a:noFill/>
          <a:ln w="9525">
            <a:noFill/>
            <a:miter lim="800000"/>
            <a:headEnd/>
            <a:tailEnd/>
          </a:ln>
        </p:spPr>
      </p:pic>
      <p:sp>
        <p:nvSpPr>
          <p:cNvPr id="45067" name="24 CuadroTexto"/>
          <p:cNvSpPr txBox="1">
            <a:spLocks noChangeArrowheads="1"/>
          </p:cNvSpPr>
          <p:nvPr/>
        </p:nvSpPr>
        <p:spPr bwMode="auto">
          <a:xfrm>
            <a:off x="1835696" y="3553852"/>
            <a:ext cx="5761186" cy="523220"/>
          </a:xfrm>
          <a:prstGeom prst="rect">
            <a:avLst/>
          </a:prstGeom>
          <a:noFill/>
          <a:ln w="9525">
            <a:noFill/>
            <a:miter lim="800000"/>
            <a:headEnd/>
            <a:tailEnd/>
          </a:ln>
        </p:spPr>
        <p:txBody>
          <a:bodyPr wrap="square">
            <a:spAutoFit/>
          </a:bodyPr>
          <a:lstStyle/>
          <a:p>
            <a:pPr algn="just"/>
            <a:r>
              <a:rPr lang="en-US" sz="1400" b="1">
                <a:latin typeface="+mj-lt"/>
              </a:rPr>
              <a:t>What happened in the graph at the point of balance, and what could be observed in the beaker?</a:t>
            </a:r>
            <a:endParaRPr lang="es-CL" sz="1400" b="1">
              <a:latin typeface="+mj-lt"/>
            </a:endParaRPr>
          </a:p>
        </p:txBody>
      </p:sp>
      <p:sp>
        <p:nvSpPr>
          <p:cNvPr id="20"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21"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22"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75656" y="2636912"/>
            <a:ext cx="6264696" cy="1223962"/>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14339"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4" name="2 Subtítulo"/>
          <p:cNvSpPr txBox="1">
            <a:spLocks/>
          </p:cNvSpPr>
          <p:nvPr/>
        </p:nvSpPr>
        <p:spPr>
          <a:xfrm>
            <a:off x="5652120" y="1863725"/>
            <a:ext cx="4321175"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p:txBody>
      </p:sp>
      <p:sp>
        <p:nvSpPr>
          <p:cNvPr id="14342" name="2 CuadroTexto"/>
          <p:cNvSpPr txBox="1">
            <a:spLocks noChangeArrowheads="1"/>
          </p:cNvSpPr>
          <p:nvPr/>
        </p:nvSpPr>
        <p:spPr bwMode="auto">
          <a:xfrm>
            <a:off x="1763266" y="2708275"/>
            <a:ext cx="5694363" cy="1077218"/>
          </a:xfrm>
          <a:prstGeom prst="rect">
            <a:avLst/>
          </a:prstGeom>
          <a:noFill/>
          <a:ln w="9525">
            <a:noFill/>
            <a:miter lim="800000"/>
            <a:headEnd/>
            <a:tailEnd/>
          </a:ln>
        </p:spPr>
        <p:txBody>
          <a:bodyPr>
            <a:spAutoFit/>
          </a:bodyPr>
          <a:lstStyle/>
          <a:p>
            <a:pPr algn="just"/>
            <a:r>
              <a:rPr lang="en-US" sz="1600">
                <a:latin typeface="+mj-lt"/>
              </a:rPr>
              <a:t>The purpose of this activity is to use the technique of acid-base titration to find the concentration of a strong acid of unknown concentration, through hypothesis formulation and verification, using the </a:t>
            </a:r>
            <a:r>
              <a:rPr lang="en-US" sz="1600" err="1" smtClean="0">
                <a:latin typeface="+mj-lt"/>
              </a:rPr>
              <a:t>Labdisc</a:t>
            </a:r>
            <a:r>
              <a:rPr lang="en-US" sz="1600" smtClean="0">
                <a:latin typeface="+mj-lt"/>
              </a:rPr>
              <a:t> built-in pH sensor</a:t>
            </a:r>
            <a:r>
              <a:rPr lang="en-US" sz="1600">
                <a:latin typeface="+mj-lt"/>
              </a:rPr>
              <a:t>.</a:t>
            </a:r>
            <a:endParaRPr lang="es-CL" sz="1600">
              <a:latin typeface="+mj-lt"/>
            </a:endParaRPr>
          </a:p>
        </p:txBody>
      </p:sp>
      <p:sp>
        <p:nvSpPr>
          <p:cNvPr id="9"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20825" y="2204864"/>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46084" name="2 CuadroTexto"/>
          <p:cNvSpPr txBox="1">
            <a:spLocks noChangeArrowheads="1"/>
          </p:cNvSpPr>
          <p:nvPr/>
        </p:nvSpPr>
        <p:spPr bwMode="auto">
          <a:xfrm>
            <a:off x="1870075" y="2277889"/>
            <a:ext cx="5654625" cy="307777"/>
          </a:xfrm>
          <a:prstGeom prst="rect">
            <a:avLst/>
          </a:prstGeom>
          <a:noFill/>
          <a:ln w="9525">
            <a:noFill/>
            <a:miter lim="800000"/>
            <a:headEnd/>
            <a:tailEnd/>
          </a:ln>
        </p:spPr>
        <p:txBody>
          <a:bodyPr wrap="none">
            <a:spAutoFit/>
          </a:bodyPr>
          <a:lstStyle/>
          <a:p>
            <a:r>
              <a:rPr lang="en-US" sz="1400" b="1" dirty="0">
                <a:solidFill>
                  <a:srgbClr val="F7B047"/>
                </a:solidFill>
                <a:latin typeface="Calibri" pitchFamily="34" charset="0"/>
              </a:rPr>
              <a:t>The graph below should be similar to the one the students came up with: </a:t>
            </a:r>
          </a:p>
        </p:txBody>
      </p:sp>
      <p:sp>
        <p:nvSpPr>
          <p:cNvPr id="9"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2"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p>
        </p:txBody>
      </p:sp>
      <p:pic>
        <p:nvPicPr>
          <p:cNvPr id="37890" name="Picture 2" descr="C:\Users\Efecto13\Desktop\Esfuerzo Actual\CLASES TRADUCCION\Clases Globisens\Titulación\grafico-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2780928"/>
            <a:ext cx="5616624" cy="37349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547664" y="2204864"/>
            <a:ext cx="6219825"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53252" name="2 CuadroTexto"/>
          <p:cNvSpPr txBox="1">
            <a:spLocks noChangeArrowheads="1"/>
          </p:cNvSpPr>
          <p:nvPr/>
        </p:nvSpPr>
        <p:spPr bwMode="auto">
          <a:xfrm>
            <a:off x="1907704" y="2204864"/>
            <a:ext cx="5586910" cy="523220"/>
          </a:xfrm>
          <a:prstGeom prst="rect">
            <a:avLst/>
          </a:prstGeom>
          <a:noFill/>
          <a:ln w="9525">
            <a:noFill/>
            <a:miter lim="800000"/>
            <a:headEnd/>
            <a:tailEnd/>
          </a:ln>
        </p:spPr>
        <p:txBody>
          <a:bodyPr wrap="square">
            <a:spAutoFit/>
          </a:bodyPr>
          <a:lstStyle/>
          <a:p>
            <a:r>
              <a:rPr lang="en-US" sz="1400" b="1" dirty="0">
                <a:solidFill>
                  <a:srgbClr val="F7B047"/>
                </a:solidFill>
                <a:latin typeface="Calibri" pitchFamily="34" charset="0"/>
              </a:rPr>
              <a:t>The graph below should be similar to the one the students came up </a:t>
            </a:r>
            <a:r>
              <a:rPr lang="en-US" sz="1400" b="1" dirty="0" smtClean="0">
                <a:solidFill>
                  <a:srgbClr val="F7B047"/>
                </a:solidFill>
                <a:latin typeface="Calibri" pitchFamily="34" charset="0"/>
              </a:rPr>
              <a:t>with from </a:t>
            </a:r>
            <a:r>
              <a:rPr lang="es-CL" sz="1400" b="1" dirty="0" smtClean="0">
                <a:solidFill>
                  <a:srgbClr val="F7B047"/>
                </a:solidFill>
                <a:latin typeface="Calibri" pitchFamily="34" charset="0"/>
              </a:rPr>
              <a:t>Excel:</a:t>
            </a:r>
            <a:endParaRPr lang="es-CL" sz="1400" dirty="0">
              <a:latin typeface="Calibri" pitchFamily="34" charset="0"/>
            </a:endParaRPr>
          </a:p>
        </p:txBody>
      </p:sp>
      <p:sp>
        <p:nvSpPr>
          <p:cNvPr id="8"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0"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2"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p>
        </p:txBody>
      </p:sp>
      <p:pic>
        <p:nvPicPr>
          <p:cNvPr id="37890" name="Picture 2" descr="C:\Users\Efecto13\Desktop\Gráfico 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141" b="2028"/>
          <a:stretch/>
        </p:blipFill>
        <p:spPr bwMode="auto">
          <a:xfrm>
            <a:off x="1907704" y="2780928"/>
            <a:ext cx="5544615" cy="37347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9 Imagen"/>
          <p:cNvPicPr>
            <a:picLocks noChangeAspect="1"/>
          </p:cNvPicPr>
          <p:nvPr/>
        </p:nvPicPr>
        <p:blipFill>
          <a:blip r:embed="rId2" cstate="print"/>
          <a:srcRect/>
          <a:stretch>
            <a:fillRect/>
          </a:stretch>
        </p:blipFill>
        <p:spPr bwMode="auto">
          <a:xfrm>
            <a:off x="1312863" y="4610100"/>
            <a:ext cx="6267450" cy="1627212"/>
          </a:xfrm>
          <a:prstGeom prst="rect">
            <a:avLst/>
          </a:prstGeom>
          <a:noFill/>
          <a:ln w="9525">
            <a:noFill/>
            <a:miter lim="800000"/>
            <a:headEnd/>
            <a:tailEnd/>
          </a:ln>
        </p:spPr>
      </p:pic>
      <p:pic>
        <p:nvPicPr>
          <p:cNvPr id="47106" name="16 Imagen"/>
          <p:cNvPicPr>
            <a:picLocks noChangeAspect="1"/>
          </p:cNvPicPr>
          <p:nvPr/>
        </p:nvPicPr>
        <p:blipFill>
          <a:blip r:embed="rId3" cstate="print"/>
          <a:srcRect b="5208"/>
          <a:stretch>
            <a:fillRect/>
          </a:stretch>
        </p:blipFill>
        <p:spPr bwMode="auto">
          <a:xfrm>
            <a:off x="1030288" y="4452938"/>
            <a:ext cx="6629400" cy="415925"/>
          </a:xfrm>
          <a:prstGeom prst="rect">
            <a:avLst/>
          </a:prstGeom>
          <a:noFill/>
          <a:ln w="9525">
            <a:noFill/>
            <a:miter lim="800000"/>
            <a:headEnd/>
            <a:tailEnd/>
          </a:ln>
        </p:spPr>
      </p:pic>
      <p:sp>
        <p:nvSpPr>
          <p:cNvPr id="47108" name="8 CuadroTexto"/>
          <p:cNvSpPr txBox="1">
            <a:spLocks noChangeArrowheads="1"/>
          </p:cNvSpPr>
          <p:nvPr/>
        </p:nvSpPr>
        <p:spPr bwMode="auto">
          <a:xfrm>
            <a:off x="1530350" y="4508500"/>
            <a:ext cx="6048375" cy="1384995"/>
          </a:xfrm>
          <a:prstGeom prst="rect">
            <a:avLst/>
          </a:prstGeom>
          <a:noFill/>
          <a:ln w="9525">
            <a:noFill/>
            <a:miter lim="800000"/>
            <a:headEnd/>
            <a:tailEnd/>
          </a:ln>
        </p:spPr>
        <p:txBody>
          <a:bodyPr>
            <a:spAutoFit/>
          </a:bodyPr>
          <a:lstStyle/>
          <a:p>
            <a:pPr algn="just"/>
            <a:r>
              <a:rPr lang="en-US" sz="1400" b="1" dirty="0">
                <a:latin typeface="+mj-lt"/>
              </a:rPr>
              <a:t>What concentration did the problem sample of </a:t>
            </a:r>
            <a:r>
              <a:rPr lang="en-US" sz="1400" b="1" dirty="0" err="1">
                <a:latin typeface="+mj-lt"/>
              </a:rPr>
              <a:t>HCl</a:t>
            </a:r>
            <a:r>
              <a:rPr lang="en-US" sz="1400" b="1" dirty="0">
                <a:latin typeface="+mj-lt"/>
              </a:rPr>
              <a:t> have?</a:t>
            </a:r>
          </a:p>
          <a:p>
            <a:pPr algn="just"/>
            <a:endParaRPr lang="en-US" sz="1400" b="1" dirty="0">
              <a:latin typeface="+mj-lt"/>
            </a:endParaRPr>
          </a:p>
          <a:p>
            <a:pPr algn="just"/>
            <a:r>
              <a:rPr lang="en-US" sz="1400" dirty="0">
                <a:latin typeface="+mj-lt"/>
              </a:rPr>
              <a:t>It is intended that students using the </a:t>
            </a:r>
            <a:r>
              <a:rPr lang="en-US" sz="1400" dirty="0" smtClean="0">
                <a:latin typeface="+mj-lt"/>
              </a:rPr>
              <a:t>titration chemical </a:t>
            </a:r>
            <a:r>
              <a:rPr lang="en-US" sz="1400" dirty="0">
                <a:latin typeface="+mj-lt"/>
              </a:rPr>
              <a:t>reaction </a:t>
            </a:r>
            <a:r>
              <a:rPr lang="en-US" sz="1400" dirty="0" smtClean="0">
                <a:latin typeface="+mj-lt"/>
              </a:rPr>
              <a:t>equation are </a:t>
            </a:r>
            <a:r>
              <a:rPr lang="en-US" sz="1400" dirty="0">
                <a:latin typeface="+mj-lt"/>
              </a:rPr>
              <a:t>able to deduce that the amount of added moles of </a:t>
            </a:r>
            <a:r>
              <a:rPr lang="en-US" sz="1400" dirty="0" err="1">
                <a:latin typeface="+mj-lt"/>
              </a:rPr>
              <a:t>NaOH</a:t>
            </a:r>
            <a:r>
              <a:rPr lang="en-US" sz="1400" dirty="0">
                <a:latin typeface="+mj-lt"/>
              </a:rPr>
              <a:t> to neutralize the </a:t>
            </a:r>
            <a:r>
              <a:rPr lang="en-US" sz="1400" dirty="0" err="1">
                <a:latin typeface="+mj-lt"/>
              </a:rPr>
              <a:t>HCl</a:t>
            </a:r>
            <a:r>
              <a:rPr lang="en-US" sz="1400" dirty="0">
                <a:latin typeface="+mj-lt"/>
              </a:rPr>
              <a:t> were equivalent to the moles of </a:t>
            </a:r>
            <a:r>
              <a:rPr lang="en-US" sz="1400" dirty="0" err="1">
                <a:latin typeface="+mj-lt"/>
              </a:rPr>
              <a:t>HCl</a:t>
            </a:r>
            <a:r>
              <a:rPr lang="en-US" sz="1400" dirty="0">
                <a:latin typeface="+mj-lt"/>
              </a:rPr>
              <a:t> in the </a:t>
            </a:r>
            <a:r>
              <a:rPr lang="en-US" sz="1400" dirty="0" smtClean="0">
                <a:latin typeface="+mj-lt"/>
              </a:rPr>
              <a:t>sample. As </a:t>
            </a:r>
            <a:r>
              <a:rPr lang="en-US" sz="1400" dirty="0">
                <a:latin typeface="+mj-lt"/>
              </a:rPr>
              <a:t>the initial volume of </a:t>
            </a:r>
            <a:r>
              <a:rPr lang="en-US" sz="1400" dirty="0" err="1">
                <a:latin typeface="+mj-lt"/>
              </a:rPr>
              <a:t>HCl</a:t>
            </a:r>
            <a:r>
              <a:rPr lang="en-US" sz="1400" dirty="0">
                <a:latin typeface="+mj-lt"/>
              </a:rPr>
              <a:t> is known, it is possible to calculate its concentration.</a:t>
            </a:r>
          </a:p>
        </p:txBody>
      </p:sp>
      <p:pic>
        <p:nvPicPr>
          <p:cNvPr id="47111" name="10 Imagen"/>
          <p:cNvPicPr>
            <a:picLocks noChangeAspect="1"/>
          </p:cNvPicPr>
          <p:nvPr/>
        </p:nvPicPr>
        <p:blipFill>
          <a:blip r:embed="rId2" cstate="print"/>
          <a:srcRect/>
          <a:stretch>
            <a:fillRect/>
          </a:stretch>
        </p:blipFill>
        <p:spPr bwMode="auto">
          <a:xfrm>
            <a:off x="1330325" y="2889250"/>
            <a:ext cx="6267450" cy="1403846"/>
          </a:xfrm>
          <a:prstGeom prst="rect">
            <a:avLst/>
          </a:prstGeom>
          <a:noFill/>
          <a:ln w="9525">
            <a:noFill/>
            <a:miter lim="800000"/>
            <a:headEnd/>
            <a:tailEnd/>
          </a:ln>
        </p:spPr>
      </p:pic>
      <p:sp>
        <p:nvSpPr>
          <p:cNvPr id="16" name="15 Rectángulo redondeado"/>
          <p:cNvSpPr/>
          <p:nvPr/>
        </p:nvSpPr>
        <p:spPr>
          <a:xfrm>
            <a:off x="1331913" y="2708920"/>
            <a:ext cx="6264275" cy="6000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pic>
        <p:nvPicPr>
          <p:cNvPr id="47113" name="16 Imagen"/>
          <p:cNvPicPr>
            <a:picLocks noChangeAspect="1"/>
          </p:cNvPicPr>
          <p:nvPr/>
        </p:nvPicPr>
        <p:blipFill>
          <a:blip r:embed="rId3" cstate="print"/>
          <a:srcRect b="5208"/>
          <a:stretch>
            <a:fillRect/>
          </a:stretch>
        </p:blipFill>
        <p:spPr bwMode="auto">
          <a:xfrm>
            <a:off x="1042988" y="2628900"/>
            <a:ext cx="6629400" cy="415925"/>
          </a:xfrm>
          <a:prstGeom prst="rect">
            <a:avLst/>
          </a:prstGeom>
          <a:noFill/>
          <a:ln w="9525">
            <a:noFill/>
            <a:miter lim="800000"/>
            <a:headEnd/>
            <a:tailEnd/>
          </a:ln>
        </p:spPr>
      </p:pic>
      <p:sp>
        <p:nvSpPr>
          <p:cNvPr id="47114" name="17 CuadroTexto"/>
          <p:cNvSpPr txBox="1">
            <a:spLocks noChangeArrowheads="1"/>
          </p:cNvSpPr>
          <p:nvPr/>
        </p:nvSpPr>
        <p:spPr bwMode="auto">
          <a:xfrm>
            <a:off x="1500166" y="2714620"/>
            <a:ext cx="6048375" cy="1384995"/>
          </a:xfrm>
          <a:prstGeom prst="rect">
            <a:avLst/>
          </a:prstGeom>
          <a:noFill/>
          <a:ln w="9525">
            <a:noFill/>
            <a:miter lim="800000"/>
            <a:headEnd/>
            <a:tailEnd/>
          </a:ln>
        </p:spPr>
        <p:txBody>
          <a:bodyPr>
            <a:spAutoFit/>
          </a:bodyPr>
          <a:lstStyle/>
          <a:p>
            <a:pPr algn="just"/>
            <a:r>
              <a:rPr lang="en-US" sz="1400" b="1" smtClean="0">
                <a:latin typeface="Calibri" pitchFamily="34" charset="0"/>
              </a:rPr>
              <a:t>At </a:t>
            </a:r>
            <a:r>
              <a:rPr lang="en-US" sz="1400" b="1">
                <a:latin typeface="Calibri" pitchFamily="34" charset="0"/>
              </a:rPr>
              <a:t>how much volume of </a:t>
            </a:r>
            <a:r>
              <a:rPr lang="en-US" sz="1400" b="1" err="1">
                <a:latin typeface="Calibri" pitchFamily="34" charset="0"/>
              </a:rPr>
              <a:t>NaOH</a:t>
            </a:r>
            <a:r>
              <a:rPr lang="en-US" sz="1400" b="1">
                <a:latin typeface="Calibri" pitchFamily="34" charset="0"/>
              </a:rPr>
              <a:t> was the solution neutralized, how many moles of </a:t>
            </a:r>
            <a:r>
              <a:rPr lang="en-US" sz="1400" b="1" err="1">
                <a:latin typeface="Calibri" pitchFamily="34" charset="0"/>
              </a:rPr>
              <a:t>NaOH</a:t>
            </a:r>
            <a:r>
              <a:rPr lang="en-US" sz="1400" b="1">
                <a:latin typeface="Calibri" pitchFamily="34" charset="0"/>
              </a:rPr>
              <a:t> were there </a:t>
            </a:r>
            <a:r>
              <a:rPr lang="en-US" sz="1400" b="1" smtClean="0">
                <a:latin typeface="Calibri" pitchFamily="34" charset="0"/>
              </a:rPr>
              <a:t>at a </a:t>
            </a:r>
            <a:r>
              <a:rPr lang="en-US" sz="1400" b="1">
                <a:latin typeface="Calibri" pitchFamily="34" charset="0"/>
              </a:rPr>
              <a:t>certain volume?</a:t>
            </a:r>
          </a:p>
          <a:p>
            <a:pPr algn="just"/>
            <a:endParaRPr lang="en-US" sz="1400" b="1">
              <a:latin typeface="Calibri" pitchFamily="34" charset="0"/>
            </a:endParaRPr>
          </a:p>
          <a:p>
            <a:pPr algn="just"/>
            <a:r>
              <a:rPr lang="en-US" sz="1400">
                <a:latin typeface="Calibri" pitchFamily="34" charset="0"/>
              </a:rPr>
              <a:t>It is intended that students indicate the volume of </a:t>
            </a:r>
            <a:r>
              <a:rPr lang="en-US" sz="1400" err="1">
                <a:latin typeface="Calibri" pitchFamily="34" charset="0"/>
              </a:rPr>
              <a:t>NaOH</a:t>
            </a:r>
            <a:r>
              <a:rPr lang="en-US" sz="1400">
                <a:latin typeface="Calibri" pitchFamily="34" charset="0"/>
              </a:rPr>
              <a:t> used to neutralize the </a:t>
            </a:r>
            <a:r>
              <a:rPr lang="en-US" sz="1400" err="1">
                <a:latin typeface="Calibri" pitchFamily="34" charset="0"/>
              </a:rPr>
              <a:t>HCl</a:t>
            </a:r>
            <a:r>
              <a:rPr lang="en-US" sz="1400">
                <a:latin typeface="Calibri" pitchFamily="34" charset="0"/>
              </a:rPr>
              <a:t>, and through the </a:t>
            </a:r>
            <a:r>
              <a:rPr lang="en-US" sz="1400" err="1">
                <a:latin typeface="Calibri" pitchFamily="34" charset="0"/>
              </a:rPr>
              <a:t>NaOH</a:t>
            </a:r>
            <a:r>
              <a:rPr lang="en-US" sz="1400">
                <a:latin typeface="Calibri" pitchFamily="34" charset="0"/>
              </a:rPr>
              <a:t> concentration they can calculate the amount of moles added to </a:t>
            </a:r>
            <a:r>
              <a:rPr lang="en-US" sz="1400" err="1">
                <a:latin typeface="Calibri" pitchFamily="34" charset="0"/>
              </a:rPr>
              <a:t>HCl</a:t>
            </a:r>
            <a:r>
              <a:rPr lang="en-US" sz="1400" smtClean="0">
                <a:latin typeface="Calibri" pitchFamily="34" charset="0"/>
              </a:rPr>
              <a:t>.</a:t>
            </a:r>
            <a:endParaRPr lang="en-US" sz="1400">
              <a:latin typeface="Calibri" pitchFamily="34" charset="0"/>
            </a:endParaRPr>
          </a:p>
        </p:txBody>
      </p:sp>
      <p:sp>
        <p:nvSpPr>
          <p:cNvPr id="14"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5"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7"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Conclusions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8130" name="7 Imagen"/>
          <p:cNvPicPr>
            <a:picLocks noChangeAspect="1"/>
          </p:cNvPicPr>
          <p:nvPr/>
        </p:nvPicPr>
        <p:blipFill>
          <a:blip r:embed="rId3" cstate="print"/>
          <a:srcRect/>
          <a:stretch>
            <a:fillRect/>
          </a:stretch>
        </p:blipFill>
        <p:spPr bwMode="auto">
          <a:xfrm>
            <a:off x="1328738" y="2636913"/>
            <a:ext cx="6267450" cy="1008112"/>
          </a:xfrm>
          <a:prstGeom prst="rect">
            <a:avLst/>
          </a:prstGeom>
          <a:noFill/>
          <a:ln w="9525">
            <a:noFill/>
            <a:miter lim="800000"/>
            <a:headEnd/>
            <a:tailEnd/>
          </a:ln>
        </p:spPr>
      </p:pic>
      <p:pic>
        <p:nvPicPr>
          <p:cNvPr id="48132" name="12 Imagen"/>
          <p:cNvPicPr>
            <a:picLocks noChangeAspect="1"/>
          </p:cNvPicPr>
          <p:nvPr/>
        </p:nvPicPr>
        <p:blipFill>
          <a:blip r:embed="rId3" cstate="print"/>
          <a:srcRect/>
          <a:stretch>
            <a:fillRect/>
          </a:stretch>
        </p:blipFill>
        <p:spPr bwMode="auto">
          <a:xfrm>
            <a:off x="1331913" y="4217531"/>
            <a:ext cx="6267450" cy="1083678"/>
          </a:xfrm>
          <a:prstGeom prst="rect">
            <a:avLst/>
          </a:prstGeom>
          <a:noFill/>
          <a:ln w="9525">
            <a:noFill/>
            <a:miter lim="800000"/>
            <a:headEnd/>
            <a:tailEnd/>
          </a:ln>
        </p:spPr>
      </p:pic>
      <p:sp>
        <p:nvSpPr>
          <p:cNvPr id="21" name="20 Rectángulo redondeado"/>
          <p:cNvSpPr/>
          <p:nvPr/>
        </p:nvSpPr>
        <p:spPr>
          <a:xfrm>
            <a:off x="1331913" y="4066471"/>
            <a:ext cx="6264275" cy="4426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48133" name="13 Imagen"/>
          <p:cNvPicPr>
            <a:picLocks noChangeAspect="1"/>
          </p:cNvPicPr>
          <p:nvPr/>
        </p:nvPicPr>
        <p:blipFill rotWithShape="1">
          <a:blip r:embed="rId4" cstate="print"/>
          <a:srcRect b="38183"/>
          <a:stretch/>
        </p:blipFill>
        <p:spPr bwMode="auto">
          <a:xfrm>
            <a:off x="1055688" y="3876220"/>
            <a:ext cx="6543675" cy="406276"/>
          </a:xfrm>
          <a:prstGeom prst="rect">
            <a:avLst/>
          </a:prstGeom>
          <a:noFill/>
          <a:ln w="9525">
            <a:noFill/>
            <a:miter lim="800000"/>
            <a:headEnd/>
            <a:tailEnd/>
          </a:ln>
        </p:spPr>
      </p:pic>
      <p:sp>
        <p:nvSpPr>
          <p:cNvPr id="20" name="19 Rectángulo redondeado"/>
          <p:cNvSpPr/>
          <p:nvPr/>
        </p:nvSpPr>
        <p:spPr>
          <a:xfrm>
            <a:off x="1331913" y="2420889"/>
            <a:ext cx="6264275" cy="4320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pic>
        <p:nvPicPr>
          <p:cNvPr id="19" name="13 Imagen"/>
          <p:cNvPicPr>
            <a:picLocks noChangeAspect="1"/>
          </p:cNvPicPr>
          <p:nvPr/>
        </p:nvPicPr>
        <p:blipFill rotWithShape="1">
          <a:blip r:embed="rId4" cstate="print"/>
          <a:srcRect b="31122"/>
          <a:stretch/>
        </p:blipFill>
        <p:spPr bwMode="auto">
          <a:xfrm>
            <a:off x="1055688" y="2276873"/>
            <a:ext cx="6543675" cy="452680"/>
          </a:xfrm>
          <a:prstGeom prst="rect">
            <a:avLst/>
          </a:prstGeom>
          <a:noFill/>
          <a:ln w="9525">
            <a:noFill/>
            <a:miter lim="800000"/>
            <a:headEnd/>
            <a:tailEnd/>
          </a:ln>
        </p:spPr>
      </p:pic>
      <p:sp>
        <p:nvSpPr>
          <p:cNvPr id="48136" name="23 CuadroTexto"/>
          <p:cNvSpPr txBox="1">
            <a:spLocks noChangeArrowheads="1"/>
          </p:cNvSpPr>
          <p:nvPr/>
        </p:nvSpPr>
        <p:spPr bwMode="auto">
          <a:xfrm>
            <a:off x="1547813" y="2450792"/>
            <a:ext cx="5760491" cy="1092607"/>
          </a:xfrm>
          <a:prstGeom prst="rect">
            <a:avLst/>
          </a:prstGeom>
          <a:noFill/>
          <a:ln w="9525">
            <a:noFill/>
            <a:miter lim="800000"/>
            <a:headEnd/>
            <a:tailEnd/>
          </a:ln>
        </p:spPr>
        <p:txBody>
          <a:bodyPr wrap="square">
            <a:spAutoFit/>
          </a:bodyPr>
          <a:lstStyle/>
          <a:p>
            <a:pPr algn="just"/>
            <a:r>
              <a:rPr lang="en-US" sz="1300" b="1" dirty="0" smtClean="0">
                <a:latin typeface="Calibri" pitchFamily="34" charset="0"/>
              </a:rPr>
              <a:t>How would the </a:t>
            </a:r>
            <a:r>
              <a:rPr lang="en-US" sz="1300" b="1" dirty="0">
                <a:latin typeface="Calibri" pitchFamily="34" charset="0"/>
              </a:rPr>
              <a:t>solution in the beaker </a:t>
            </a:r>
            <a:r>
              <a:rPr lang="en-US" sz="1300" b="1" dirty="0" smtClean="0">
                <a:latin typeface="Calibri" pitchFamily="34" charset="0"/>
              </a:rPr>
              <a:t>taste when </a:t>
            </a:r>
            <a:r>
              <a:rPr lang="en-US" sz="1300" b="1" dirty="0">
                <a:latin typeface="Calibri" pitchFamily="34" charset="0"/>
              </a:rPr>
              <a:t>the pH is 7?</a:t>
            </a:r>
          </a:p>
          <a:p>
            <a:pPr algn="just"/>
            <a:endParaRPr lang="en-US" sz="1300" b="1" dirty="0">
              <a:latin typeface="Calibri" pitchFamily="34" charset="0"/>
            </a:endParaRPr>
          </a:p>
          <a:p>
            <a:pPr algn="just"/>
            <a:r>
              <a:rPr lang="en-US" sz="1300" dirty="0" smtClean="0">
                <a:latin typeface="Calibri" pitchFamily="34" charset="0"/>
              </a:rPr>
              <a:t>The </a:t>
            </a:r>
            <a:r>
              <a:rPr lang="en-US" sz="1300" dirty="0">
                <a:latin typeface="Calibri" pitchFamily="34" charset="0"/>
              </a:rPr>
              <a:t>aim is for students to understand that when the chemical reaction between </a:t>
            </a:r>
            <a:r>
              <a:rPr lang="en-US" sz="1300" dirty="0" err="1">
                <a:latin typeface="Calibri" pitchFamily="34" charset="0"/>
              </a:rPr>
              <a:t>HCl</a:t>
            </a:r>
            <a:r>
              <a:rPr lang="en-US" sz="1300" dirty="0">
                <a:latin typeface="Calibri" pitchFamily="34" charset="0"/>
              </a:rPr>
              <a:t> and </a:t>
            </a:r>
            <a:r>
              <a:rPr lang="en-US" sz="1300" dirty="0" err="1">
                <a:latin typeface="Calibri" pitchFamily="34" charset="0"/>
              </a:rPr>
              <a:t>NaOH</a:t>
            </a:r>
            <a:r>
              <a:rPr lang="en-US" sz="1300" dirty="0">
                <a:latin typeface="Calibri" pitchFamily="34" charset="0"/>
              </a:rPr>
              <a:t> are in </a:t>
            </a:r>
            <a:r>
              <a:rPr lang="en-US" sz="1300" dirty="0" err="1">
                <a:latin typeface="Calibri" pitchFamily="34" charset="0"/>
              </a:rPr>
              <a:t>stoichiometric</a:t>
            </a:r>
            <a:r>
              <a:rPr lang="en-US" sz="1300" dirty="0">
                <a:latin typeface="Calibri" pitchFamily="34" charset="0"/>
              </a:rPr>
              <a:t> amounts, water and </a:t>
            </a:r>
            <a:r>
              <a:rPr lang="en-US" sz="1300" dirty="0" err="1">
                <a:latin typeface="Calibri" pitchFamily="34" charset="0"/>
              </a:rPr>
              <a:t>NaCl</a:t>
            </a:r>
            <a:r>
              <a:rPr lang="en-US" sz="1300" dirty="0">
                <a:latin typeface="Calibri" pitchFamily="34" charset="0"/>
              </a:rPr>
              <a:t> is formed. Accordingly, it would be perceived as salty taste.</a:t>
            </a:r>
          </a:p>
        </p:txBody>
      </p:sp>
      <p:sp>
        <p:nvSpPr>
          <p:cNvPr id="15" name="26 CuadroTexto"/>
          <p:cNvSpPr txBox="1">
            <a:spLocks noChangeArrowheads="1"/>
          </p:cNvSpPr>
          <p:nvPr/>
        </p:nvSpPr>
        <p:spPr bwMode="auto">
          <a:xfrm>
            <a:off x="1547813" y="4028871"/>
            <a:ext cx="5760492" cy="1384995"/>
          </a:xfrm>
          <a:prstGeom prst="rect">
            <a:avLst/>
          </a:prstGeom>
          <a:noFill/>
          <a:ln w="9525">
            <a:noFill/>
            <a:miter lim="800000"/>
            <a:headEnd/>
            <a:tailEnd/>
          </a:ln>
        </p:spPr>
        <p:txBody>
          <a:bodyPr wrap="square">
            <a:spAutoFit/>
          </a:bodyPr>
          <a:lstStyle/>
          <a:p>
            <a:pPr algn="just"/>
            <a:r>
              <a:rPr lang="en-US" sz="1200" b="1">
                <a:latin typeface="+mj-lt"/>
              </a:rPr>
              <a:t>If you had a test sample of </a:t>
            </a:r>
            <a:r>
              <a:rPr lang="en-US" sz="1200" b="1" err="1">
                <a:latin typeface="+mj-lt"/>
              </a:rPr>
              <a:t>NaOH</a:t>
            </a:r>
            <a:r>
              <a:rPr lang="en-US" sz="1200" b="1">
                <a:latin typeface="+mj-lt"/>
              </a:rPr>
              <a:t>, and </a:t>
            </a:r>
            <a:r>
              <a:rPr lang="en-US" sz="1200" b="1" smtClean="0">
                <a:latin typeface="+mj-lt"/>
              </a:rPr>
              <a:t>you wanted </a:t>
            </a:r>
            <a:r>
              <a:rPr lang="en-US" sz="1200" b="1">
                <a:latin typeface="+mj-lt"/>
              </a:rPr>
              <a:t>to know the concentration and </a:t>
            </a:r>
            <a:r>
              <a:rPr lang="en-US" sz="1200" b="1" smtClean="0">
                <a:latin typeface="+mj-lt"/>
              </a:rPr>
              <a:t>the </a:t>
            </a:r>
            <a:r>
              <a:rPr lang="en-US" sz="1200" b="1" err="1" smtClean="0">
                <a:latin typeface="+mj-lt"/>
              </a:rPr>
              <a:t>HCl</a:t>
            </a:r>
            <a:r>
              <a:rPr lang="en-US" sz="1200" b="1" smtClean="0">
                <a:latin typeface="+mj-lt"/>
              </a:rPr>
              <a:t> </a:t>
            </a:r>
            <a:r>
              <a:rPr lang="en-US" sz="1200" b="1">
                <a:latin typeface="+mj-lt"/>
              </a:rPr>
              <a:t>were not available, what solution would you use to figure it out? Justify your answer.</a:t>
            </a:r>
          </a:p>
          <a:p>
            <a:pPr algn="just"/>
            <a:endParaRPr lang="en-US" sz="1200" b="1">
              <a:latin typeface="+mj-lt"/>
            </a:endParaRPr>
          </a:p>
          <a:p>
            <a:pPr algn="just"/>
            <a:r>
              <a:rPr lang="en-US" sz="1200">
                <a:latin typeface="+mj-lt"/>
              </a:rPr>
              <a:t>The aim is for students to understand that in class they worked with a strong acid (</a:t>
            </a:r>
            <a:r>
              <a:rPr lang="en-US" sz="1200" err="1">
                <a:latin typeface="+mj-lt"/>
              </a:rPr>
              <a:t>HCl</a:t>
            </a:r>
            <a:r>
              <a:rPr lang="en-US" sz="1200">
                <a:latin typeface="+mj-lt"/>
              </a:rPr>
              <a:t>) and strong base (</a:t>
            </a:r>
            <a:r>
              <a:rPr lang="en-US" sz="1200" err="1">
                <a:latin typeface="+mj-lt"/>
              </a:rPr>
              <a:t>NaOH</a:t>
            </a:r>
            <a:r>
              <a:rPr lang="en-US" sz="1200">
                <a:latin typeface="+mj-lt"/>
              </a:rPr>
              <a:t>). Therefore, to perform titration, any strong acid would be required.</a:t>
            </a:r>
          </a:p>
        </p:txBody>
      </p:sp>
      <p:sp>
        <p:nvSpPr>
          <p:cNvPr id="14"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7"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
        <p:nvSpPr>
          <p:cNvPr id="18"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Activities for further application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3 CuadroTexto"/>
          <p:cNvSpPr txBox="1">
            <a:spLocks noChangeArrowheads="1"/>
          </p:cNvSpPr>
          <p:nvPr/>
        </p:nvSpPr>
        <p:spPr bwMode="auto">
          <a:xfrm>
            <a:off x="971600" y="2839576"/>
            <a:ext cx="6538913" cy="2677656"/>
          </a:xfrm>
          <a:prstGeom prst="rect">
            <a:avLst/>
          </a:prstGeom>
          <a:noFill/>
          <a:ln w="9525">
            <a:noFill/>
            <a:miter lim="800000"/>
            <a:headEnd/>
            <a:tailEnd/>
          </a:ln>
        </p:spPr>
        <p:txBody>
          <a:bodyPr>
            <a:spAutoFit/>
          </a:bodyPr>
          <a:lstStyle/>
          <a:p>
            <a:pPr algn="just"/>
            <a:r>
              <a:rPr lang="en-US" sz="1400" dirty="0" smtClean="0">
                <a:latin typeface="+mn-lt"/>
              </a:rPr>
              <a:t>Titration is about neutralization and balance. Base and acid solutions neutralize each other. When we don’t know if a material is acid or base, we add the opposite component until it is neutralized. The amount that was added indicates the concentration of the original solution. </a:t>
            </a:r>
            <a:endParaRPr lang="en-GB" sz="1400" dirty="0" smtClean="0">
              <a:latin typeface="+mn-lt"/>
            </a:endParaRPr>
          </a:p>
          <a:p>
            <a:pPr algn="just"/>
            <a:r>
              <a:rPr lang="en-US" sz="1400" dirty="0" smtClean="0">
                <a:latin typeface="+mn-lt"/>
              </a:rPr>
              <a:t> </a:t>
            </a:r>
            <a:endParaRPr lang="en-GB" sz="1400" dirty="0" smtClean="0">
              <a:latin typeface="+mn-lt"/>
            </a:endParaRPr>
          </a:p>
          <a:p>
            <a:pPr algn="just"/>
            <a:r>
              <a:rPr lang="en-US" sz="1400" dirty="0" smtClean="0">
                <a:latin typeface="+mn-lt"/>
              </a:rPr>
              <a:t>The first experiments in titration can be found as far back as the late eighteenth century where volumetric analysis was taking place in France . At this time  scientists were exploring analytical chemistry, </a:t>
            </a:r>
            <a:r>
              <a:rPr lang="en-US" sz="1400" smtClean="0">
                <a:latin typeface="+mn-lt"/>
              </a:rPr>
              <a:t>with </a:t>
            </a:r>
            <a:r>
              <a:rPr lang="en-US" sz="1400" smtClean="0">
                <a:latin typeface="+mn-lt"/>
              </a:rPr>
              <a:t>the </a:t>
            </a:r>
            <a:r>
              <a:rPr lang="en-US" sz="1400" dirty="0" smtClean="0">
                <a:latin typeface="+mn-lt"/>
              </a:rPr>
              <a:t>very first burette made by Francois Antoine Henri </a:t>
            </a:r>
            <a:r>
              <a:rPr lang="en-US" sz="1400" dirty="0" err="1" smtClean="0">
                <a:latin typeface="+mn-lt"/>
              </a:rPr>
              <a:t>Descroizilles</a:t>
            </a:r>
            <a:r>
              <a:rPr lang="en-US" sz="1400" dirty="0" smtClean="0">
                <a:latin typeface="+mn-lt"/>
              </a:rPr>
              <a:t>. By 1824 Karl </a:t>
            </a:r>
            <a:r>
              <a:rPr lang="en-US" sz="1400" dirty="0" err="1" smtClean="0">
                <a:latin typeface="+mn-lt"/>
              </a:rPr>
              <a:t>Freiderich</a:t>
            </a:r>
            <a:r>
              <a:rPr lang="en-US" sz="1400" dirty="0" smtClean="0">
                <a:latin typeface="+mn-lt"/>
              </a:rPr>
              <a:t> Mohr advanced the cylindrical burette to the lab tool we recognize and use today with a clamp at the bottom.</a:t>
            </a:r>
            <a:endParaRPr lang="en-GB" sz="1400" dirty="0" smtClean="0">
              <a:latin typeface="+mn-lt"/>
            </a:endParaRPr>
          </a:p>
          <a:p>
            <a:pPr algn="just"/>
            <a:endParaRPr lang="en-US" sz="1400" dirty="0" smtClean="0">
              <a:latin typeface="+mj-lt"/>
            </a:endParaRPr>
          </a:p>
          <a:p>
            <a:endParaRPr lang="es-CL" sz="1400" dirty="0">
              <a:solidFill>
                <a:srgbClr val="FF0000"/>
              </a:solidFill>
              <a:latin typeface="+mj-lt"/>
            </a:endParaRPr>
          </a:p>
        </p:txBody>
      </p:sp>
      <p:sp>
        <p:nvSpPr>
          <p:cNvPr id="14"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15"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err="1" smtClean="0">
                <a:solidFill>
                  <a:schemeClr val="bg1"/>
                </a:solidFill>
                <a:latin typeface="+mj-lt"/>
              </a:rPr>
              <a:t>Introduction</a:t>
            </a:r>
            <a:r>
              <a:rPr lang="es-ES_tradnl" sz="2400" b="1" baseline="30000" smtClean="0">
                <a:solidFill>
                  <a:schemeClr val="bg1"/>
                </a:solidFill>
                <a:latin typeface="+mj-lt"/>
              </a:rPr>
              <a:t> and </a:t>
            </a:r>
            <a:r>
              <a:rPr lang="es-ES_tradnl" sz="2400" b="1" baseline="30000" err="1" smtClean="0">
                <a:solidFill>
                  <a:schemeClr val="bg1"/>
                </a:solidFill>
                <a:latin typeface="+mj-lt"/>
              </a:rPr>
              <a:t>theory</a:t>
            </a:r>
            <a:endParaRPr lang="es-ES_tradnl" sz="2400" b="1" baseline="30000">
              <a:solidFill>
                <a:schemeClr val="bg1"/>
              </a:solidFill>
              <a:latin typeface="+mj-lt"/>
            </a:endParaRPr>
          </a:p>
        </p:txBody>
      </p:sp>
      <p:sp>
        <p:nvSpPr>
          <p:cNvPr id="16"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13 Imagen"/>
          <p:cNvPicPr>
            <a:picLocks noChangeAspect="1"/>
          </p:cNvPicPr>
          <p:nvPr/>
        </p:nvPicPr>
        <p:blipFill>
          <a:blip r:embed="rId3" cstate="print"/>
          <a:srcRect/>
          <a:stretch>
            <a:fillRect/>
          </a:stretch>
        </p:blipFill>
        <p:spPr bwMode="auto">
          <a:xfrm>
            <a:off x="1476375" y="2922588"/>
            <a:ext cx="6409283" cy="650875"/>
          </a:xfrm>
          <a:prstGeom prst="rect">
            <a:avLst/>
          </a:prstGeom>
          <a:noFill/>
          <a:ln w="9525">
            <a:noFill/>
            <a:miter lim="800000"/>
            <a:headEnd/>
            <a:tailEnd/>
          </a:ln>
        </p:spPr>
      </p:pic>
      <p:pic>
        <p:nvPicPr>
          <p:cNvPr id="16386" name="14 Imagen"/>
          <p:cNvPicPr>
            <a:picLocks noChangeAspect="1"/>
          </p:cNvPicPr>
          <p:nvPr/>
        </p:nvPicPr>
        <p:blipFill>
          <a:blip r:embed="rId4" cstate="print"/>
          <a:srcRect/>
          <a:stretch>
            <a:fillRect/>
          </a:stretch>
        </p:blipFill>
        <p:spPr bwMode="auto">
          <a:xfrm>
            <a:off x="1263435" y="2779713"/>
            <a:ext cx="428625" cy="438150"/>
          </a:xfrm>
          <a:prstGeom prst="rect">
            <a:avLst/>
          </a:prstGeom>
          <a:noFill/>
          <a:ln w="9525">
            <a:noFill/>
            <a:miter lim="800000"/>
            <a:headEnd/>
            <a:tailEnd/>
          </a:ln>
        </p:spPr>
      </p:pic>
      <p:pic>
        <p:nvPicPr>
          <p:cNvPr id="16388" name="17 Imagen"/>
          <p:cNvPicPr>
            <a:picLocks noChangeAspect="1"/>
          </p:cNvPicPr>
          <p:nvPr/>
        </p:nvPicPr>
        <p:blipFill>
          <a:blip r:embed="rId3" cstate="print"/>
          <a:srcRect/>
          <a:stretch>
            <a:fillRect/>
          </a:stretch>
        </p:blipFill>
        <p:spPr bwMode="auto">
          <a:xfrm>
            <a:off x="1476375" y="4504184"/>
            <a:ext cx="6409283" cy="725016"/>
          </a:xfrm>
          <a:prstGeom prst="rect">
            <a:avLst/>
          </a:prstGeom>
          <a:noFill/>
          <a:ln w="9525">
            <a:noFill/>
            <a:miter lim="800000"/>
            <a:headEnd/>
            <a:tailEnd/>
          </a:ln>
        </p:spPr>
      </p:pic>
      <p:pic>
        <p:nvPicPr>
          <p:cNvPr id="16389" name="18 Imagen"/>
          <p:cNvPicPr>
            <a:picLocks noChangeAspect="1"/>
          </p:cNvPicPr>
          <p:nvPr/>
        </p:nvPicPr>
        <p:blipFill>
          <a:blip r:embed="rId4" cstate="print"/>
          <a:srcRect/>
          <a:stretch>
            <a:fillRect/>
          </a:stretch>
        </p:blipFill>
        <p:spPr bwMode="auto">
          <a:xfrm>
            <a:off x="1262063" y="4362897"/>
            <a:ext cx="428625" cy="438150"/>
          </a:xfrm>
          <a:prstGeom prst="rect">
            <a:avLst/>
          </a:prstGeom>
          <a:noFill/>
          <a:ln w="9525">
            <a:noFill/>
            <a:miter lim="800000"/>
            <a:headEnd/>
            <a:tailEnd/>
          </a:ln>
        </p:spPr>
      </p:pic>
      <p:sp>
        <p:nvSpPr>
          <p:cNvPr id="16392" name="24 CuadroTexto"/>
          <p:cNvSpPr txBox="1">
            <a:spLocks noChangeArrowheads="1"/>
          </p:cNvSpPr>
          <p:nvPr/>
        </p:nvSpPr>
        <p:spPr bwMode="auto">
          <a:xfrm>
            <a:off x="1692060" y="4561964"/>
            <a:ext cx="6048293" cy="523220"/>
          </a:xfrm>
          <a:prstGeom prst="rect">
            <a:avLst/>
          </a:prstGeom>
          <a:noFill/>
          <a:ln w="9525">
            <a:noFill/>
            <a:miter lim="800000"/>
            <a:headEnd/>
            <a:tailEnd/>
          </a:ln>
        </p:spPr>
        <p:txBody>
          <a:bodyPr wrap="square">
            <a:spAutoFit/>
          </a:bodyPr>
          <a:lstStyle/>
          <a:p>
            <a:pPr algn="just"/>
            <a:r>
              <a:rPr lang="en-US" sz="1400" b="1" dirty="0">
                <a:latin typeface="+mj-lt"/>
              </a:rPr>
              <a:t>What does the concept of concentration refer to? </a:t>
            </a:r>
            <a:r>
              <a:rPr lang="en-US" sz="1400" b="1" dirty="0" smtClean="0">
                <a:latin typeface="+mj-lt"/>
              </a:rPr>
              <a:t>What </a:t>
            </a:r>
            <a:r>
              <a:rPr lang="en-US" sz="1400" b="1" dirty="0">
                <a:latin typeface="+mj-lt"/>
              </a:rPr>
              <a:t>kind of units </a:t>
            </a:r>
            <a:r>
              <a:rPr lang="en-US" sz="1400" b="1" dirty="0" smtClean="0">
                <a:latin typeface="+mj-lt"/>
              </a:rPr>
              <a:t>are used to </a:t>
            </a:r>
            <a:r>
              <a:rPr lang="en-US" sz="1400" b="1" dirty="0">
                <a:latin typeface="+mj-lt"/>
              </a:rPr>
              <a:t>be measured?</a:t>
            </a:r>
            <a:endParaRPr lang="es-CL" sz="1400" b="1" dirty="0">
              <a:latin typeface="+mj-lt"/>
            </a:endParaRPr>
          </a:p>
        </p:txBody>
      </p:sp>
      <p:sp>
        <p:nvSpPr>
          <p:cNvPr id="14" name="24 CuadroTexto"/>
          <p:cNvSpPr txBox="1">
            <a:spLocks noChangeArrowheads="1"/>
          </p:cNvSpPr>
          <p:nvPr/>
        </p:nvSpPr>
        <p:spPr bwMode="auto">
          <a:xfrm>
            <a:off x="1692061" y="2996952"/>
            <a:ext cx="6048292" cy="523220"/>
          </a:xfrm>
          <a:prstGeom prst="rect">
            <a:avLst/>
          </a:prstGeom>
          <a:noFill/>
          <a:ln w="9525">
            <a:noFill/>
            <a:miter lim="800000"/>
            <a:headEnd/>
            <a:tailEnd/>
          </a:ln>
        </p:spPr>
        <p:txBody>
          <a:bodyPr wrap="square">
            <a:spAutoFit/>
          </a:bodyPr>
          <a:lstStyle/>
          <a:p>
            <a:pPr algn="just"/>
            <a:r>
              <a:rPr lang="en-US" sz="1400" b="1" dirty="0">
                <a:latin typeface="+mj-lt"/>
              </a:rPr>
              <a:t>How important </a:t>
            </a:r>
            <a:r>
              <a:rPr lang="en-US" sz="1400" b="1" dirty="0" smtClean="0">
                <a:latin typeface="+mj-lt"/>
              </a:rPr>
              <a:t>is it for </a:t>
            </a:r>
            <a:r>
              <a:rPr lang="en-US" sz="1400" b="1" dirty="0">
                <a:latin typeface="+mj-lt"/>
              </a:rPr>
              <a:t>chemistry to determine the concentration of the reagents with which they work?</a:t>
            </a:r>
            <a:endParaRPr lang="es-CL" sz="1400" b="1" dirty="0">
              <a:latin typeface="+mj-lt"/>
            </a:endParaRPr>
          </a:p>
        </p:txBody>
      </p:sp>
      <p:sp>
        <p:nvSpPr>
          <p:cNvPr id="12"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5"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p:txBody>
      </p:sp>
      <p:sp>
        <p:nvSpPr>
          <p:cNvPr id="16"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11" name="8 Imagen"/>
          <p:cNvPicPr>
            <a:picLocks noChangeAspect="1"/>
          </p:cNvPicPr>
          <p:nvPr/>
        </p:nvPicPr>
        <p:blipFill>
          <a:blip r:embed="rId3" cstate="print"/>
          <a:srcRect/>
          <a:stretch>
            <a:fillRect/>
          </a:stretch>
        </p:blipFill>
        <p:spPr bwMode="auto">
          <a:xfrm>
            <a:off x="1331640" y="2420938"/>
            <a:ext cx="2800350" cy="323850"/>
          </a:xfrm>
          <a:prstGeom prst="rect">
            <a:avLst/>
          </a:prstGeom>
          <a:noFill/>
          <a:ln w="9525">
            <a:noFill/>
            <a:miter lim="800000"/>
            <a:headEnd/>
            <a:tailEnd/>
          </a:ln>
        </p:spPr>
      </p:pic>
      <p:sp>
        <p:nvSpPr>
          <p:cNvPr id="10" name="2 Subtítulo"/>
          <p:cNvSpPr txBox="1">
            <a:spLocks/>
          </p:cNvSpPr>
          <p:nvPr/>
        </p:nvSpPr>
        <p:spPr>
          <a:xfrm>
            <a:off x="1555750" y="2509838"/>
            <a:ext cx="1497013" cy="36036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s-ES_tradnl" sz="2800" b="1" baseline="30000" dirty="0" err="1">
                <a:solidFill>
                  <a:schemeClr val="bg1"/>
                </a:solidFill>
                <a:latin typeface="+mj-lt"/>
              </a:rPr>
              <a:t>Theoretical</a:t>
            </a:r>
            <a:endParaRPr lang="es-ES_tradnl" sz="2400" b="1" baseline="30000" dirty="0">
              <a:solidFill>
                <a:schemeClr val="bg1"/>
              </a:solidFill>
              <a:latin typeface="+mj-lt"/>
            </a:endParaRPr>
          </a:p>
        </p:txBody>
      </p:sp>
      <p:sp>
        <p:nvSpPr>
          <p:cNvPr id="33813" name="11 CuadroTexto"/>
          <p:cNvSpPr txBox="1">
            <a:spLocks noChangeArrowheads="1"/>
          </p:cNvSpPr>
          <p:nvPr/>
        </p:nvSpPr>
        <p:spPr bwMode="auto">
          <a:xfrm>
            <a:off x="1476375" y="2997200"/>
            <a:ext cx="6192838" cy="2893100"/>
          </a:xfrm>
          <a:prstGeom prst="rect">
            <a:avLst/>
          </a:prstGeom>
          <a:noFill/>
          <a:ln w="9525">
            <a:noFill/>
            <a:miter lim="800000"/>
            <a:headEnd/>
            <a:tailEnd/>
          </a:ln>
        </p:spPr>
        <p:txBody>
          <a:bodyPr wrap="square">
            <a:spAutoFit/>
          </a:bodyPr>
          <a:lstStyle/>
          <a:p>
            <a:pPr algn="just"/>
            <a:r>
              <a:rPr lang="en-US" sz="1400" smtClean="0">
                <a:latin typeface="+mn-lt"/>
              </a:rPr>
              <a:t>As mentioned, titration </a:t>
            </a:r>
            <a:r>
              <a:rPr lang="en-US" sz="1400">
                <a:latin typeface="+mn-lt"/>
              </a:rPr>
              <a:t>is a quantitative technique used to find the concentration of an acid or a base of unknown concentration.</a:t>
            </a:r>
          </a:p>
          <a:p>
            <a:pPr algn="just"/>
            <a:endParaRPr lang="en-US" sz="1400">
              <a:latin typeface="+mn-lt"/>
            </a:endParaRPr>
          </a:p>
          <a:p>
            <a:pPr algn="just"/>
            <a:r>
              <a:rPr lang="en-US" sz="1400">
                <a:latin typeface="+mn-lt"/>
              </a:rPr>
              <a:t>When performing an acid-base titration  what happens is a chemical reaction. The general chemical equation </a:t>
            </a:r>
            <a:r>
              <a:rPr lang="en-US" sz="1400" smtClean="0">
                <a:latin typeface="+mn-lt"/>
              </a:rPr>
              <a:t>representing </a:t>
            </a:r>
            <a:r>
              <a:rPr lang="en-US" sz="1400">
                <a:latin typeface="+mn-lt"/>
              </a:rPr>
              <a:t>a reaction of a strong acid with a strong base is:</a:t>
            </a:r>
          </a:p>
          <a:p>
            <a:pPr algn="just"/>
            <a:endParaRPr lang="en-US" sz="1400">
              <a:latin typeface="+mn-lt"/>
            </a:endParaRPr>
          </a:p>
          <a:p>
            <a:pPr algn="just"/>
            <a:endParaRPr lang="en-US" sz="1400">
              <a:latin typeface="+mn-lt"/>
            </a:endParaRPr>
          </a:p>
          <a:p>
            <a:pPr algn="just"/>
            <a:r>
              <a:rPr lang="en-US" sz="1400">
                <a:latin typeface="+mn-lt"/>
              </a:rPr>
              <a:t>When analyzing the equation, it can be deduced that if a strong acid is reacted with the stoichiometric amount of a strong base, water (pH = 7) is produced. When it reaches this point (where the pH of the solution is neutral), it is at the equivalence point, </a:t>
            </a:r>
            <a:r>
              <a:rPr lang="en-US" sz="1400" smtClean="0">
                <a:latin typeface="+mn-lt"/>
              </a:rPr>
              <a:t>i.e. </a:t>
            </a:r>
            <a:r>
              <a:rPr lang="en-US" sz="1400">
                <a:latin typeface="+mn-lt"/>
              </a:rPr>
              <a:t>when the resulting solution is </a:t>
            </a:r>
            <a:r>
              <a:rPr lang="en-US" sz="1400" smtClean="0">
                <a:latin typeface="+mn-lt"/>
              </a:rPr>
              <a:t>neutral. As </a:t>
            </a:r>
            <a:r>
              <a:rPr lang="en-US" sz="1400">
                <a:latin typeface="+mn-lt"/>
              </a:rPr>
              <a:t>a result there will be an amount of moles of acid equivalent to the amount </a:t>
            </a:r>
            <a:r>
              <a:rPr lang="en-US" sz="1400" smtClean="0">
                <a:latin typeface="+mn-lt"/>
              </a:rPr>
              <a:t>that have </a:t>
            </a:r>
            <a:r>
              <a:rPr lang="en-US" sz="1400">
                <a:latin typeface="+mn-lt"/>
              </a:rPr>
              <a:t>moles of base.</a:t>
            </a:r>
          </a:p>
        </p:txBody>
      </p:sp>
      <p:sp>
        <p:nvSpPr>
          <p:cNvPr id="3382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823"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33824" name="Rectangle 17"/>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33826"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33828"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33830"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338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33834"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33836" name="Rectangle 4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30" name="29 Objeto"/>
          <p:cNvGraphicFramePr>
            <a:graphicFrameLocks noChangeAspect="1"/>
          </p:cNvGraphicFramePr>
          <p:nvPr/>
        </p:nvGraphicFramePr>
        <p:xfrm>
          <a:off x="4514850" y="3321050"/>
          <a:ext cx="114300" cy="215900"/>
        </p:xfrm>
        <a:graphic>
          <a:graphicData uri="http://schemas.openxmlformats.org/presentationml/2006/ole">
            <p:oleObj spid="_x0000_s33887" name="Ecuación" r:id="rId4" imgW="114151" imgH="215619" progId="Equation.3">
              <p:embed/>
            </p:oleObj>
          </a:graphicData>
        </a:graphic>
      </p:graphicFrame>
      <p:graphicFrame>
        <p:nvGraphicFramePr>
          <p:cNvPr id="31" name="30 Objeto"/>
          <p:cNvGraphicFramePr>
            <a:graphicFrameLocks noChangeAspect="1"/>
          </p:cNvGraphicFramePr>
          <p:nvPr>
            <p:extLst>
              <p:ext uri="{D42A27DB-BD31-4B8C-83A1-F6EECF244321}">
                <p14:modId xmlns:p14="http://schemas.microsoft.com/office/powerpoint/2010/main" xmlns="" val="3873668397"/>
              </p:ext>
            </p:extLst>
          </p:nvPr>
        </p:nvGraphicFramePr>
        <p:xfrm>
          <a:off x="2915816" y="4293096"/>
          <a:ext cx="2880320" cy="352692"/>
        </p:xfrm>
        <a:graphic>
          <a:graphicData uri="http://schemas.openxmlformats.org/presentationml/2006/ole">
            <p:oleObj spid="_x0000_s33888" name="Ecuación" r:id="rId5" imgW="1866900" imgH="228600" progId="Equation.3">
              <p:embed/>
            </p:oleObj>
          </a:graphicData>
        </a:graphic>
      </p:graphicFrame>
      <p:sp>
        <p:nvSpPr>
          <p:cNvPr id="19"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err="1" smtClean="0">
                <a:solidFill>
                  <a:schemeClr val="bg1"/>
                </a:solidFill>
                <a:latin typeface="Calibri" pitchFamily="34" charset="0"/>
              </a:rPr>
              <a:t>Titration</a:t>
            </a:r>
            <a:endParaRPr lang="es-ES_tradnl" sz="2400" b="1" baseline="30000">
              <a:solidFill>
                <a:schemeClr val="bg1"/>
              </a:solidFill>
              <a:latin typeface="Calibri" pitchFamily="34" charset="0"/>
            </a:endParaRPr>
          </a:p>
        </p:txBody>
      </p:sp>
      <p:sp>
        <p:nvSpPr>
          <p:cNvPr id="21"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err="1" smtClean="0">
                <a:solidFill>
                  <a:schemeClr val="bg1"/>
                </a:solidFill>
                <a:latin typeface="+mj-lt"/>
              </a:rPr>
              <a:t>Introduction</a:t>
            </a:r>
            <a:r>
              <a:rPr lang="es-ES_tradnl" sz="2400" b="1" baseline="30000" smtClean="0">
                <a:solidFill>
                  <a:schemeClr val="bg1"/>
                </a:solidFill>
                <a:latin typeface="+mj-lt"/>
              </a:rPr>
              <a:t> and </a:t>
            </a:r>
            <a:r>
              <a:rPr lang="es-ES_tradnl" sz="2400" b="1" baseline="30000" err="1" smtClean="0">
                <a:solidFill>
                  <a:schemeClr val="bg1"/>
                </a:solidFill>
                <a:latin typeface="+mj-lt"/>
              </a:rPr>
              <a:t>theory</a:t>
            </a:r>
            <a:endParaRPr lang="es-ES_tradnl" sz="2400" b="1" baseline="30000">
              <a:solidFill>
                <a:schemeClr val="bg1"/>
              </a:solidFill>
              <a:latin typeface="+mj-lt"/>
            </a:endParaRPr>
          </a:p>
        </p:txBody>
      </p:sp>
      <p:sp>
        <p:nvSpPr>
          <p:cNvPr id="22"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6" name="11 CuadroTexto"/>
          <p:cNvSpPr txBox="1">
            <a:spLocks noChangeArrowheads="1"/>
          </p:cNvSpPr>
          <p:nvPr/>
        </p:nvSpPr>
        <p:spPr bwMode="auto">
          <a:xfrm>
            <a:off x="1403350" y="2780928"/>
            <a:ext cx="6337002" cy="1600438"/>
          </a:xfrm>
          <a:prstGeom prst="rect">
            <a:avLst/>
          </a:prstGeom>
          <a:noFill/>
          <a:ln w="9525">
            <a:noFill/>
            <a:miter lim="800000"/>
            <a:headEnd/>
            <a:tailEnd/>
          </a:ln>
        </p:spPr>
        <p:txBody>
          <a:bodyPr wrap="square">
            <a:spAutoFit/>
          </a:bodyPr>
          <a:lstStyle/>
          <a:p>
            <a:pPr algn="just"/>
            <a:r>
              <a:rPr lang="en-US" sz="1400" dirty="0" smtClean="0">
                <a:latin typeface="+mj-lt"/>
              </a:rPr>
              <a:t>Based on this, </a:t>
            </a:r>
            <a:r>
              <a:rPr lang="en-US" sz="1400" dirty="0">
                <a:latin typeface="+mj-lt"/>
              </a:rPr>
              <a:t>thanks to the stoichiometry you can calculate the concentration of an acid or base of unknown concentration. Since knowing the number of existing moles in a solution and its volume you could calculate the concentration.</a:t>
            </a:r>
          </a:p>
          <a:p>
            <a:pPr algn="just"/>
            <a:endParaRPr lang="en-US" sz="1400" dirty="0">
              <a:latin typeface="+mj-lt"/>
            </a:endParaRPr>
          </a:p>
          <a:p>
            <a:pPr algn="just"/>
            <a:r>
              <a:rPr lang="en-US" sz="1400" dirty="0">
                <a:latin typeface="+mj-lt"/>
              </a:rPr>
              <a:t>For the experiment you should consider the balanced chemical equation to be used:</a:t>
            </a:r>
          </a:p>
          <a:p>
            <a:pPr algn="just"/>
            <a:endParaRPr lang="es-CL" sz="1400" dirty="0" smtClean="0">
              <a:latin typeface="+mj-lt"/>
            </a:endParaRPr>
          </a:p>
          <a:p>
            <a:pPr algn="just"/>
            <a:endParaRPr lang="es-CL" sz="1400" dirty="0" smtClean="0">
              <a:latin typeface="+mj-lt"/>
            </a:endParaRPr>
          </a:p>
        </p:txBody>
      </p:sp>
      <p:sp>
        <p:nvSpPr>
          <p:cNvPr id="3586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5870"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3587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5872"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60" name="159 Objeto"/>
          <p:cNvGraphicFramePr>
            <a:graphicFrameLocks noChangeAspect="1"/>
          </p:cNvGraphicFramePr>
          <p:nvPr>
            <p:extLst>
              <p:ext uri="{D42A27DB-BD31-4B8C-83A1-F6EECF244321}">
                <p14:modId xmlns:p14="http://schemas.microsoft.com/office/powerpoint/2010/main" xmlns="" val="3007606793"/>
              </p:ext>
            </p:extLst>
          </p:nvPr>
        </p:nvGraphicFramePr>
        <p:xfrm>
          <a:off x="2195736" y="4201346"/>
          <a:ext cx="4638162" cy="360040"/>
        </p:xfrm>
        <a:graphic>
          <a:graphicData uri="http://schemas.openxmlformats.org/presentationml/2006/ole">
            <p:oleObj spid="_x0000_s35905" name="Ecuación" r:id="rId3" imgW="2781300" imgH="215900" progId="Equation.3">
              <p:embed/>
            </p:oleObj>
          </a:graphicData>
        </a:graphic>
      </p:graphicFrame>
      <p:sp>
        <p:nvSpPr>
          <p:cNvPr id="12"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3"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Introduction and theory</a:t>
            </a:r>
            <a:endParaRPr lang="es-ES_tradnl" sz="2400" b="1" baseline="30000" dirty="0">
              <a:solidFill>
                <a:schemeClr val="bg1"/>
              </a:solidFill>
              <a:latin typeface="+mj-lt"/>
            </a:endParaRPr>
          </a:p>
        </p:txBody>
      </p:sp>
      <p:sp>
        <p:nvSpPr>
          <p:cNvPr id="14"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13 CuadroTexto"/>
          <p:cNvSpPr txBox="1">
            <a:spLocks noChangeArrowheads="1"/>
          </p:cNvSpPr>
          <p:nvPr/>
        </p:nvSpPr>
        <p:spPr bwMode="auto">
          <a:xfrm>
            <a:off x="1692275" y="2708275"/>
            <a:ext cx="6192838" cy="584775"/>
          </a:xfrm>
          <a:prstGeom prst="rect">
            <a:avLst/>
          </a:prstGeom>
          <a:noFill/>
          <a:ln w="9525">
            <a:noFill/>
            <a:miter lim="800000"/>
            <a:headEnd/>
            <a:tailEnd/>
          </a:ln>
        </p:spPr>
        <p:txBody>
          <a:bodyPr>
            <a:spAutoFit/>
          </a:bodyPr>
          <a:lstStyle/>
          <a:p>
            <a:pPr algn="just"/>
            <a:r>
              <a:rPr lang="en-US" sz="2400" b="1" baseline="30000" dirty="0">
                <a:solidFill>
                  <a:srgbClr val="45B491"/>
                </a:solidFill>
                <a:latin typeface="Calibri" pitchFamily="34" charset="0"/>
              </a:rPr>
              <a:t>Now students are encouraged to raise a hypothesis which must be tested with an experiment</a:t>
            </a:r>
            <a:r>
              <a:rPr lang="en-US" sz="2400" b="1" baseline="30000" dirty="0" smtClean="0">
                <a:solidFill>
                  <a:srgbClr val="45B491"/>
                </a:solidFill>
                <a:latin typeface="Calibri" pitchFamily="34" charset="0"/>
              </a:rPr>
              <a:t>.</a:t>
            </a:r>
            <a:endParaRPr lang="en-US" sz="2400" b="1" baseline="30000" dirty="0">
              <a:solidFill>
                <a:srgbClr val="45B491"/>
              </a:solidFill>
              <a:latin typeface="Calibri" pitchFamily="34" charset="0"/>
            </a:endParaRPr>
          </a:p>
        </p:txBody>
      </p:sp>
      <p:pic>
        <p:nvPicPr>
          <p:cNvPr id="36868" name="14 Imagen"/>
          <p:cNvPicPr>
            <a:picLocks noChangeAspect="1"/>
          </p:cNvPicPr>
          <p:nvPr/>
        </p:nvPicPr>
        <p:blipFill>
          <a:blip r:embed="rId3" cstate="print"/>
          <a:srcRect/>
          <a:stretch>
            <a:fillRect/>
          </a:stretch>
        </p:blipFill>
        <p:spPr bwMode="auto">
          <a:xfrm>
            <a:off x="1617663" y="3786882"/>
            <a:ext cx="6267450" cy="722238"/>
          </a:xfrm>
          <a:prstGeom prst="rect">
            <a:avLst/>
          </a:prstGeom>
          <a:noFill/>
          <a:ln w="9525">
            <a:noFill/>
            <a:miter lim="800000"/>
            <a:headEnd/>
            <a:tailEnd/>
          </a:ln>
        </p:spPr>
      </p:pic>
      <p:pic>
        <p:nvPicPr>
          <p:cNvPr id="36869" name="15 Imagen"/>
          <p:cNvPicPr>
            <a:picLocks noChangeAspect="1"/>
          </p:cNvPicPr>
          <p:nvPr/>
        </p:nvPicPr>
        <p:blipFill>
          <a:blip r:embed="rId4" cstate="print"/>
          <a:srcRect/>
          <a:stretch>
            <a:fillRect/>
          </a:stretch>
        </p:blipFill>
        <p:spPr bwMode="auto">
          <a:xfrm>
            <a:off x="1403350" y="3645595"/>
            <a:ext cx="428625" cy="438150"/>
          </a:xfrm>
          <a:prstGeom prst="rect">
            <a:avLst/>
          </a:prstGeom>
          <a:noFill/>
          <a:ln w="9525">
            <a:noFill/>
            <a:miter lim="800000"/>
            <a:headEnd/>
            <a:tailEnd/>
          </a:ln>
        </p:spPr>
      </p:pic>
      <p:sp>
        <p:nvSpPr>
          <p:cNvPr id="14" name="13 Rectángulo redondeado"/>
          <p:cNvSpPr/>
          <p:nvPr/>
        </p:nvSpPr>
        <p:spPr>
          <a:xfrm>
            <a:off x="1614636" y="2563812"/>
            <a:ext cx="6267450" cy="729237"/>
          </a:xfrm>
          <a:prstGeom prst="roundRect">
            <a:avLst/>
          </a:prstGeom>
          <a:noFill/>
          <a:ln w="12700">
            <a:solidFill>
              <a:srgbClr val="45B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16 CuadroTexto"/>
          <p:cNvSpPr txBox="1">
            <a:spLocks noChangeArrowheads="1"/>
          </p:cNvSpPr>
          <p:nvPr/>
        </p:nvSpPr>
        <p:spPr bwMode="auto">
          <a:xfrm>
            <a:off x="1763688" y="3861048"/>
            <a:ext cx="6121400" cy="523220"/>
          </a:xfrm>
          <a:prstGeom prst="rect">
            <a:avLst/>
          </a:prstGeom>
          <a:noFill/>
          <a:ln w="9525">
            <a:noFill/>
            <a:miter lim="800000"/>
            <a:headEnd/>
            <a:tailEnd/>
          </a:ln>
        </p:spPr>
        <p:txBody>
          <a:bodyPr>
            <a:spAutoFit/>
          </a:bodyPr>
          <a:lstStyle/>
          <a:p>
            <a:pPr algn="just"/>
            <a:r>
              <a:rPr lang="en-US" sz="1400" b="1" dirty="0">
                <a:latin typeface="+mj-lt"/>
              </a:rPr>
              <a:t>If you had a strong acid solution and you would like to know its concentration, how could you do it?</a:t>
            </a:r>
            <a:endParaRPr lang="es-CL" sz="1400" b="1" dirty="0">
              <a:latin typeface="+mj-lt"/>
            </a:endParaRPr>
          </a:p>
        </p:txBody>
      </p:sp>
      <p:sp>
        <p:nvSpPr>
          <p:cNvPr id="12"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err="1"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3"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err="1" smtClean="0">
                <a:solidFill>
                  <a:schemeClr val="bg1"/>
                </a:solidFill>
                <a:latin typeface="+mj-lt"/>
              </a:rPr>
              <a:t>Introduction</a:t>
            </a:r>
            <a:r>
              <a:rPr lang="es-ES_tradnl" sz="2400" b="1" baseline="30000" smtClean="0">
                <a:solidFill>
                  <a:schemeClr val="bg1"/>
                </a:solidFill>
                <a:latin typeface="+mj-lt"/>
              </a:rPr>
              <a:t> and </a:t>
            </a:r>
            <a:r>
              <a:rPr lang="es-ES_tradnl" sz="2400" b="1" baseline="30000" err="1" smtClean="0">
                <a:solidFill>
                  <a:schemeClr val="bg1"/>
                </a:solidFill>
                <a:latin typeface="+mj-lt"/>
              </a:rPr>
              <a:t>theory</a:t>
            </a:r>
            <a:endParaRPr lang="es-ES_tradnl" sz="2400" b="1" baseline="30000">
              <a:solidFill>
                <a:schemeClr val="bg1"/>
              </a:solidFill>
              <a:latin typeface="+mj-lt"/>
            </a:endParaRPr>
          </a:p>
        </p:txBody>
      </p:sp>
      <p:sp>
        <p:nvSpPr>
          <p:cNvPr id="17"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259631" y="2617788"/>
            <a:ext cx="6840761" cy="1531292"/>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s-CL" dirty="0"/>
          </a:p>
        </p:txBody>
      </p:sp>
      <p:sp>
        <p:nvSpPr>
          <p:cNvPr id="37892" name="9 CuadroTexto"/>
          <p:cNvSpPr txBox="1">
            <a:spLocks noChangeArrowheads="1"/>
          </p:cNvSpPr>
          <p:nvPr/>
        </p:nvSpPr>
        <p:spPr bwMode="auto">
          <a:xfrm>
            <a:off x="1475656" y="2723436"/>
            <a:ext cx="6408712" cy="1323439"/>
          </a:xfrm>
          <a:prstGeom prst="rect">
            <a:avLst/>
          </a:prstGeom>
          <a:noFill/>
          <a:ln w="9525">
            <a:noFill/>
            <a:miter lim="800000"/>
            <a:headEnd/>
            <a:tailEnd/>
          </a:ln>
        </p:spPr>
        <p:txBody>
          <a:bodyPr wrap="square">
            <a:spAutoFit/>
          </a:bodyPr>
          <a:lstStyle/>
          <a:p>
            <a:pPr algn="just"/>
            <a:r>
              <a:rPr lang="en-US" sz="1600" dirty="0">
                <a:latin typeface="+mn-lt"/>
              </a:rPr>
              <a:t>Students will perform an acid-base titration to determine the concentration of a hydrochloric acid solution </a:t>
            </a:r>
            <a:r>
              <a:rPr lang="en-US" sz="1600" dirty="0" smtClean="0">
                <a:latin typeface="+mn-lt"/>
              </a:rPr>
              <a:t>using </a:t>
            </a:r>
            <a:r>
              <a:rPr lang="en-US" sz="1600" dirty="0">
                <a:latin typeface="+mn-lt"/>
              </a:rPr>
              <a:t>the </a:t>
            </a:r>
            <a:r>
              <a:rPr lang="en-US" sz="1600" dirty="0" smtClean="0">
                <a:latin typeface="+mn-lt"/>
              </a:rPr>
              <a:t>Labdisc built-in pH sensor. </a:t>
            </a:r>
            <a:r>
              <a:rPr lang="en-US" sz="1600" dirty="0">
                <a:latin typeface="+mn-lt"/>
              </a:rPr>
              <a:t>Then they will build a graph exporting data to </a:t>
            </a:r>
            <a:r>
              <a:rPr lang="en-US" sz="1600" dirty="0" smtClean="0">
                <a:latin typeface="+mn-lt"/>
              </a:rPr>
              <a:t>Excel. Here they </a:t>
            </a:r>
            <a:r>
              <a:rPr lang="en-US" sz="1600" dirty="0">
                <a:latin typeface="+mn-lt"/>
              </a:rPr>
              <a:t>can obtain the data necessary to calculate the concentration of the strong </a:t>
            </a:r>
            <a:r>
              <a:rPr lang="en-US" sz="1600" dirty="0" smtClean="0">
                <a:latin typeface="+mn-lt"/>
              </a:rPr>
              <a:t>acid. The results obtained can be compared </a:t>
            </a:r>
            <a:r>
              <a:rPr lang="en-US" sz="1600" dirty="0">
                <a:latin typeface="+mn-lt"/>
              </a:rPr>
              <a:t>with the hypothesis.</a:t>
            </a:r>
            <a:endParaRPr lang="es-CL" sz="1600" dirty="0">
              <a:latin typeface="+mn-lt"/>
            </a:endParaRPr>
          </a:p>
        </p:txBody>
      </p:sp>
      <p:sp>
        <p:nvSpPr>
          <p:cNvPr id="8"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1"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Activity description</a:t>
            </a:r>
            <a:endParaRPr lang="es-ES_tradnl" sz="2400" b="1" baseline="30000" dirty="0">
              <a:solidFill>
                <a:schemeClr val="bg1"/>
              </a:solidFill>
              <a:latin typeface="+mj-lt"/>
            </a:endParaRPr>
          </a:p>
        </p:txBody>
      </p:sp>
      <p:sp>
        <p:nvSpPr>
          <p:cNvPr id="12"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860032" y="4797152"/>
            <a:ext cx="3456384" cy="1584176"/>
          </a:xfrm>
          <a:prstGeom prst="rect">
            <a:avLst/>
          </a:prstGeom>
          <a:solidFill>
            <a:srgbClr val="398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8914" name="6 CuadroTexto"/>
          <p:cNvSpPr txBox="1">
            <a:spLocks noChangeArrowheads="1"/>
          </p:cNvSpPr>
          <p:nvPr/>
        </p:nvSpPr>
        <p:spPr bwMode="auto">
          <a:xfrm>
            <a:off x="1258888" y="2276475"/>
            <a:ext cx="3169096" cy="3693319"/>
          </a:xfrm>
          <a:prstGeom prst="rect">
            <a:avLst/>
          </a:prstGeom>
          <a:noFill/>
          <a:ln w="9525">
            <a:noFill/>
            <a:miter lim="800000"/>
            <a:headEnd/>
            <a:tailEnd/>
          </a:ln>
        </p:spPr>
        <p:txBody>
          <a:bodyPr wrap="square">
            <a:spAutoFit/>
          </a:bodyPr>
          <a:lstStyle/>
          <a:p>
            <a:r>
              <a:rPr lang="es-CL" dirty="0" smtClean="0">
                <a:latin typeface="+mj-lt"/>
              </a:rPr>
              <a:t>pH electrode</a:t>
            </a:r>
          </a:p>
          <a:p>
            <a:pPr>
              <a:lnSpc>
                <a:spcPct val="150000"/>
              </a:lnSpc>
            </a:pPr>
            <a:r>
              <a:rPr lang="es-CL" dirty="0" smtClean="0">
                <a:latin typeface="+mj-lt"/>
              </a:rPr>
              <a:t>USB cable</a:t>
            </a:r>
          </a:p>
          <a:p>
            <a:pPr>
              <a:lnSpc>
                <a:spcPct val="150000"/>
              </a:lnSpc>
            </a:pPr>
            <a:r>
              <a:rPr lang="en-US" dirty="0" smtClean="0">
                <a:latin typeface="+mj-lt"/>
              </a:rPr>
              <a:t>NaOH 0,1 N</a:t>
            </a:r>
          </a:p>
          <a:p>
            <a:pPr>
              <a:lnSpc>
                <a:spcPct val="150000"/>
              </a:lnSpc>
            </a:pPr>
            <a:r>
              <a:rPr lang="en-US" dirty="0" smtClean="0">
                <a:latin typeface="+mj-lt"/>
              </a:rPr>
              <a:t>HCl 0,1 N (problem solution)</a:t>
            </a:r>
          </a:p>
          <a:p>
            <a:pPr>
              <a:lnSpc>
                <a:spcPct val="150000"/>
              </a:lnSpc>
            </a:pPr>
            <a:r>
              <a:rPr lang="en-US" dirty="0" smtClean="0">
                <a:latin typeface="+mj-lt"/>
              </a:rPr>
              <a:t>Phenolphthalein</a:t>
            </a:r>
          </a:p>
          <a:p>
            <a:pPr>
              <a:lnSpc>
                <a:spcPct val="150000"/>
              </a:lnSpc>
            </a:pPr>
            <a:r>
              <a:rPr lang="en-US" dirty="0" smtClean="0">
                <a:latin typeface="+mj-lt"/>
              </a:rPr>
              <a:t>Burette 100 ml</a:t>
            </a:r>
          </a:p>
          <a:p>
            <a:pPr>
              <a:lnSpc>
                <a:spcPct val="150000"/>
              </a:lnSpc>
            </a:pPr>
            <a:r>
              <a:rPr lang="en-US" dirty="0" smtClean="0">
                <a:latin typeface="+mj-lt"/>
              </a:rPr>
              <a:t>150 ml beaker</a:t>
            </a:r>
          </a:p>
          <a:p>
            <a:pPr>
              <a:lnSpc>
                <a:spcPct val="150000"/>
              </a:lnSpc>
            </a:pPr>
            <a:r>
              <a:rPr lang="en-US" dirty="0" smtClean="0">
                <a:latin typeface="+mj-lt"/>
              </a:rPr>
              <a:t>Universal support</a:t>
            </a:r>
          </a:p>
          <a:p>
            <a:pPr>
              <a:lnSpc>
                <a:spcPct val="150000"/>
              </a:lnSpc>
            </a:pPr>
            <a:r>
              <a:rPr lang="en-US" dirty="0" smtClean="0">
                <a:latin typeface="+mj-lt"/>
              </a:rPr>
              <a:t>Gloves</a:t>
            </a:r>
          </a:p>
        </p:txBody>
      </p:sp>
      <p:pic>
        <p:nvPicPr>
          <p:cNvPr id="38916" name="Picture 2"/>
          <p:cNvPicPr>
            <a:picLocks noChangeAspect="1" noChangeArrowheads="1"/>
          </p:cNvPicPr>
          <p:nvPr/>
        </p:nvPicPr>
        <p:blipFill>
          <a:blip r:embed="rId3" cstate="print"/>
          <a:srcRect/>
          <a:stretch>
            <a:fillRect/>
          </a:stretch>
        </p:blipFill>
        <p:spPr bwMode="auto">
          <a:xfrm>
            <a:off x="1008062" y="2377281"/>
            <a:ext cx="250825" cy="252413"/>
          </a:xfrm>
          <a:prstGeom prst="rect">
            <a:avLst/>
          </a:prstGeom>
          <a:noFill/>
          <a:ln w="9525">
            <a:noFill/>
            <a:miter lim="800000"/>
            <a:headEnd/>
            <a:tailEnd/>
          </a:ln>
        </p:spPr>
      </p:pic>
      <p:pic>
        <p:nvPicPr>
          <p:cNvPr id="38917" name="Picture 3"/>
          <p:cNvPicPr>
            <a:picLocks noChangeAspect="1" noChangeArrowheads="1"/>
          </p:cNvPicPr>
          <p:nvPr/>
        </p:nvPicPr>
        <p:blipFill>
          <a:blip r:embed="rId4" cstate="print"/>
          <a:srcRect/>
          <a:stretch>
            <a:fillRect/>
          </a:stretch>
        </p:blipFill>
        <p:spPr bwMode="auto">
          <a:xfrm>
            <a:off x="1008062" y="2730499"/>
            <a:ext cx="250825" cy="252413"/>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2420888"/>
            <a:ext cx="1943425" cy="1357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srcRect/>
          <a:stretch>
            <a:fillRect/>
          </a:stretch>
        </p:blipFill>
        <p:spPr bwMode="auto">
          <a:xfrm>
            <a:off x="4537199" y="2365884"/>
            <a:ext cx="250825" cy="250825"/>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a:stretch>
            <a:fillRect/>
          </a:stretch>
        </p:blipFill>
        <p:spPr bwMode="auto">
          <a:xfrm>
            <a:off x="7018395" y="2365884"/>
            <a:ext cx="252413" cy="250825"/>
          </a:xfrm>
          <a:prstGeom prst="rect">
            <a:avLst/>
          </a:prstGeom>
          <a:noFill/>
          <a:ln w="9525">
            <a:noFill/>
            <a:miter lim="800000"/>
            <a:headEnd/>
            <a:tailEnd/>
          </a:ln>
        </p:spPr>
      </p:pic>
      <p:sp>
        <p:nvSpPr>
          <p:cNvPr id="12" name="11 CuadroTexto"/>
          <p:cNvSpPr txBox="1"/>
          <p:nvPr/>
        </p:nvSpPr>
        <p:spPr>
          <a:xfrm>
            <a:off x="5004048" y="4941168"/>
            <a:ext cx="3168352" cy="1200329"/>
          </a:xfrm>
          <a:prstGeom prst="rect">
            <a:avLst/>
          </a:prstGeom>
          <a:noFill/>
        </p:spPr>
        <p:txBody>
          <a:bodyPr wrap="square" rtlCol="0">
            <a:spAutoFit/>
          </a:bodyPr>
          <a:lstStyle/>
          <a:p>
            <a:pPr algn="just"/>
            <a:r>
              <a:rPr lang="en-US" b="1" dirty="0">
                <a:latin typeface="+mn-lt"/>
              </a:rPr>
              <a:t>NOTE: </a:t>
            </a:r>
            <a:r>
              <a:rPr lang="en-US" dirty="0" smtClean="0">
                <a:latin typeface="+mn-lt"/>
              </a:rPr>
              <a:t>The HCl </a:t>
            </a:r>
            <a:r>
              <a:rPr lang="en-US" dirty="0">
                <a:latin typeface="+mn-lt"/>
              </a:rPr>
              <a:t>solution </a:t>
            </a:r>
            <a:r>
              <a:rPr lang="en-US" dirty="0" smtClean="0">
                <a:latin typeface="+mn-lt"/>
              </a:rPr>
              <a:t>is of an unknown </a:t>
            </a:r>
            <a:r>
              <a:rPr lang="en-US" dirty="0">
                <a:latin typeface="+mn-lt"/>
              </a:rPr>
              <a:t>concentration for students, as it will be </a:t>
            </a:r>
            <a:r>
              <a:rPr lang="en-US" dirty="0" smtClean="0">
                <a:latin typeface="+mn-lt"/>
              </a:rPr>
              <a:t>revealed </a:t>
            </a:r>
            <a:r>
              <a:rPr lang="en-US" dirty="0">
                <a:latin typeface="+mn-lt"/>
              </a:rPr>
              <a:t>by performing the experiment.</a:t>
            </a:r>
            <a:endParaRPr lang="es-CL" dirty="0">
              <a:latin typeface="+mn-lt"/>
            </a:endParaRPr>
          </a:p>
        </p:txBody>
      </p:sp>
      <p:sp>
        <p:nvSpPr>
          <p:cNvPr id="16" name="2 Subtítulo"/>
          <p:cNvSpPr txBox="1">
            <a:spLocks/>
          </p:cNvSpPr>
          <p:nvPr/>
        </p:nvSpPr>
        <p:spPr bwMode="auto">
          <a:xfrm>
            <a:off x="5652120" y="1159307"/>
            <a:ext cx="1367631" cy="206375"/>
          </a:xfrm>
          <a:prstGeom prst="rect">
            <a:avLst/>
          </a:prstGeom>
          <a:noFill/>
          <a:ln w="9525">
            <a:noFill/>
            <a:miter lim="800000"/>
            <a:headEnd/>
            <a:tailEnd/>
          </a:ln>
        </p:spPr>
        <p:txBody>
          <a:bodyPr/>
          <a:lstStyle/>
          <a:p>
            <a:pPr>
              <a:spcBef>
                <a:spcPct val="20000"/>
              </a:spcBef>
              <a:buFont typeface="Arial" charset="0"/>
              <a:buNone/>
            </a:pPr>
            <a:r>
              <a:rPr lang="es-ES_tradnl" sz="2400" b="1" baseline="30000" dirty="0" smtClean="0">
                <a:solidFill>
                  <a:schemeClr val="bg1"/>
                </a:solidFill>
                <a:latin typeface="Calibri" pitchFamily="34" charset="0"/>
              </a:rPr>
              <a:t>Titration</a:t>
            </a:r>
            <a:endParaRPr lang="es-ES_tradnl" sz="2400" b="1" baseline="30000" dirty="0">
              <a:solidFill>
                <a:schemeClr val="bg1"/>
              </a:solidFill>
              <a:latin typeface="Calibri" pitchFamily="34" charset="0"/>
            </a:endParaRPr>
          </a:p>
        </p:txBody>
      </p:sp>
      <p:sp>
        <p:nvSpPr>
          <p:cNvPr id="17" name="2 Subtítulo"/>
          <p:cNvSpPr txBox="1">
            <a:spLocks/>
          </p:cNvSpPr>
          <p:nvPr/>
        </p:nvSpPr>
        <p:spPr>
          <a:xfrm>
            <a:off x="5652121" y="1863725"/>
            <a:ext cx="3312368"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Resources and materials</a:t>
            </a:r>
            <a:endParaRPr lang="es-ES_tradnl" sz="2400" b="1" baseline="30000" dirty="0">
              <a:solidFill>
                <a:schemeClr val="bg1"/>
              </a:solidFill>
              <a:latin typeface="+mj-lt"/>
            </a:endParaRPr>
          </a:p>
        </p:txBody>
      </p:sp>
      <p:sp>
        <p:nvSpPr>
          <p:cNvPr id="18" name="7 CuadroTexto"/>
          <p:cNvSpPr txBox="1">
            <a:spLocks noChangeArrowheads="1"/>
          </p:cNvSpPr>
          <p:nvPr/>
        </p:nvSpPr>
        <p:spPr bwMode="auto">
          <a:xfrm>
            <a:off x="5652120" y="1454587"/>
            <a:ext cx="3009542" cy="246221"/>
          </a:xfrm>
          <a:prstGeom prst="rect">
            <a:avLst/>
          </a:prstGeom>
          <a:noFill/>
          <a:ln w="9525">
            <a:noFill/>
            <a:miter lim="800000"/>
            <a:headEnd/>
            <a:tailEnd/>
          </a:ln>
        </p:spPr>
        <p:txBody>
          <a:bodyPr wrap="square" anchor="b">
            <a:spAutoFit/>
          </a:bodyPr>
          <a:lstStyle/>
          <a:p>
            <a:r>
              <a:rPr lang="es-CL" sz="1000" dirty="0" smtClean="0">
                <a:solidFill>
                  <a:schemeClr val="bg1">
                    <a:lumMod val="50000"/>
                  </a:schemeClr>
                </a:solidFill>
                <a:latin typeface="+mj-lt"/>
              </a:rPr>
              <a:t>Rating acid–base solutions</a:t>
            </a:r>
          </a:p>
        </p:txBody>
      </p:sp>
      <p:pic>
        <p:nvPicPr>
          <p:cNvPr id="36866" name="Picture 2" descr="C:\Users\Efecto13\Desktop\CLASES TRADUCCION\Clases Globisens\Titulación\Sensor.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8000000">
            <a:off x="5018359" y="1896670"/>
            <a:ext cx="986668" cy="3229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37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6868</TotalTime>
  <Words>1546</Words>
  <Application>Microsoft Office PowerPoint</Application>
  <PresentationFormat>On-screen Show (4:3)</PresentationFormat>
  <Paragraphs>185</Paragraphs>
  <Slides>24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Tema de Office</vt:lpstr>
      <vt:lpstr>Ecuación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322</cp:revision>
  <dcterms:created xsi:type="dcterms:W3CDTF">2012-09-11T15:34:37Z</dcterms:created>
  <dcterms:modified xsi:type="dcterms:W3CDTF">2014-03-08T04:08:26Z</dcterms:modified>
</cp:coreProperties>
</file>