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87" r:id="rId5"/>
    <p:sldId id="261" r:id="rId6"/>
    <p:sldId id="262" r:id="rId7"/>
    <p:sldId id="298" r:id="rId8"/>
    <p:sldId id="299" r:id="rId9"/>
    <p:sldId id="265" r:id="rId10"/>
    <p:sldId id="268" r:id="rId11"/>
    <p:sldId id="269" r:id="rId12"/>
    <p:sldId id="270" r:id="rId13"/>
    <p:sldId id="272" r:id="rId14"/>
    <p:sldId id="273" r:id="rId15"/>
    <p:sldId id="300" r:id="rId16"/>
    <p:sldId id="301" r:id="rId17"/>
    <p:sldId id="280" r:id="rId18"/>
    <p:sldId id="283" r:id="rId19"/>
    <p:sldId id="302" r:id="rId20"/>
    <p:sldId id="276" r:id="rId21"/>
    <p:sldId id="278" r:id="rId22"/>
    <p:sldId id="296" r:id="rId23"/>
    <p:sldId id="277" r:id="rId24"/>
    <p:sldId id="285" r:id="rId25"/>
    <p:sldId id="303" r:id="rId26"/>
    <p:sldId id="304" r:id="rId27"/>
    <p:sldId id="279" r:id="rId2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802" autoAdjust="0"/>
    <p:restoredTop sz="94660"/>
  </p:normalViewPr>
  <p:slideViewPr>
    <p:cSldViewPr>
      <p:cViewPr varScale="1">
        <p:scale>
          <a:sx n="71" d="100"/>
          <a:sy n="71" d="100"/>
        </p:scale>
        <p:origin x="-87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22-04-2013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es-CL"/>
          </a:p>
        </p:txBody>
      </p:sp>
    </p:spTree>
    <p:extLst>
      <p:ext uri="{BB962C8B-B14F-4D97-AF65-F5344CB8AC3E}">
        <p14:creationId xmlns=""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22-04-2013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22-04-2013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72816"/>
            <a:ext cx="4104456" cy="576064"/>
          </a:xfrm>
        </p:spPr>
        <p:txBody>
          <a:bodyPr>
            <a:normAutofit/>
          </a:bodyPr>
          <a:lstStyle/>
          <a:p>
            <a:pPr algn="l"/>
            <a:r>
              <a:rPr lang="en-US" sz="1600" b="1" dirty="0" smtClean="0">
                <a:solidFill>
                  <a:schemeClr val="bg1"/>
                </a:solidFill>
                <a:latin typeface="+mj-lt"/>
              </a:rPr>
              <a:t>Speed </a:t>
            </a:r>
            <a:r>
              <a:rPr lang="en-US" sz="1600" b="1" dirty="0">
                <a:solidFill>
                  <a:schemeClr val="bg1"/>
                </a:solidFill>
                <a:latin typeface="+mj-lt"/>
              </a:rPr>
              <a:t>of </a:t>
            </a:r>
            <a:r>
              <a:rPr lang="en-US" sz="1600" b="1" dirty="0" smtClean="0">
                <a:solidFill>
                  <a:schemeClr val="bg1"/>
                </a:solidFill>
                <a:latin typeface="+mj-lt"/>
              </a:rPr>
              <a:t>Movement</a:t>
            </a:r>
            <a:endParaRPr lang="es-ES_tradnl" sz="1600" baseline="30000" dirty="0">
              <a:solidFill>
                <a:schemeClr val="bg1"/>
              </a:solidFill>
              <a:latin typeface="Frutiger 55 Roman" pitchFamily="34" charset="0"/>
            </a:endParaRPr>
          </a:p>
        </p:txBody>
      </p:sp>
      <p:sp>
        <p:nvSpPr>
          <p:cNvPr id="8" name="7 CuadroTexto"/>
          <p:cNvSpPr txBox="1"/>
          <p:nvPr/>
        </p:nvSpPr>
        <p:spPr>
          <a:xfrm>
            <a:off x="5004048" y="2132856"/>
            <a:ext cx="4139952" cy="276999"/>
          </a:xfrm>
          <a:prstGeom prst="rect">
            <a:avLst/>
          </a:prstGeom>
          <a:noFill/>
        </p:spPr>
        <p:txBody>
          <a:bodyPr wrap="square" rtlCol="0">
            <a:spAutoFit/>
          </a:bodyPr>
          <a:lstStyle/>
          <a:p>
            <a:r>
              <a:rPr lang="en-US" sz="1200" dirty="0">
                <a:solidFill>
                  <a:srgbClr val="FFFF66"/>
                </a:solidFill>
              </a:rPr>
              <a:t>Measuring the speed of a moving object </a:t>
            </a:r>
            <a:r>
              <a:rPr lang="en-US" sz="1200" dirty="0" smtClean="0">
                <a:solidFill>
                  <a:srgbClr val="FFFF66"/>
                </a:solidFill>
              </a:rPr>
              <a:t>in </a:t>
            </a:r>
            <a:r>
              <a:rPr lang="en-US" sz="1200" dirty="0">
                <a:solidFill>
                  <a:srgbClr val="FFFF66"/>
                </a:solidFill>
              </a:rPr>
              <a:t>different situations</a:t>
            </a:r>
            <a:endParaRPr lang="es-CL" sz="1200" dirty="0">
              <a:solidFill>
                <a:srgbClr val="FFFF66"/>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3007" t="3596" r="11718" b="3174"/>
          <a:stretch/>
        </p:blipFill>
        <p:spPr bwMode="auto">
          <a:xfrm>
            <a:off x="3707904" y="4855643"/>
            <a:ext cx="1406269" cy="1741709"/>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25435" b="28769"/>
          <a:stretch/>
        </p:blipFill>
        <p:spPr bwMode="auto">
          <a:xfrm>
            <a:off x="4283968" y="2636912"/>
            <a:ext cx="2843663" cy="29787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971600" y="2708920"/>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11960" y="270892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568" y="270892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3" name="12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Tree>
    <p:extLst>
      <p:ext uri="{BB962C8B-B14F-4D97-AF65-F5344CB8AC3E}">
        <p14:creationId xmlns="" xmlns:p14="http://schemas.microsoft.com/office/powerpoint/2010/main" val="348426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a:solidFill>
                <a:schemeClr val="bg1"/>
              </a:solidFill>
            </a:endParaRPr>
          </a:p>
        </p:txBody>
      </p:sp>
      <p:sp>
        <p:nvSpPr>
          <p:cNvPr id="21" name="20 CuadroTexto"/>
          <p:cNvSpPr txBox="1"/>
          <p:nvPr/>
        </p:nvSpPr>
        <p:spPr>
          <a:xfrm>
            <a:off x="1187624" y="2492896"/>
            <a:ext cx="6624736" cy="523220"/>
          </a:xfrm>
          <a:prstGeom prst="rect">
            <a:avLst/>
          </a:prstGeom>
          <a:noFill/>
        </p:spPr>
        <p:txBody>
          <a:bodyPr wrap="square" rtlCol="0">
            <a:spAutoFit/>
          </a:bodyPr>
          <a:lstStyle/>
          <a:p>
            <a:r>
              <a:rPr lang="en-US" sz="1400" dirty="0"/>
              <a:t>To collect measurements with the </a:t>
            </a:r>
            <a:r>
              <a:rPr lang="en-US" sz="1400" dirty="0" smtClean="0"/>
              <a:t>built-in GPS </a:t>
            </a:r>
            <a:r>
              <a:rPr lang="en-US" sz="1400" dirty="0"/>
              <a:t>sensor, the </a:t>
            </a:r>
            <a:r>
              <a:rPr lang="en-US" sz="1400" dirty="0" err="1"/>
              <a:t>Labdisc</a:t>
            </a:r>
            <a:r>
              <a:rPr lang="en-US" sz="1400" dirty="0"/>
              <a:t> </a:t>
            </a:r>
            <a:r>
              <a:rPr lang="en-US" sz="1400" dirty="0" smtClean="0"/>
              <a:t>data logger must </a:t>
            </a:r>
            <a:r>
              <a:rPr lang="en-US" sz="1400" dirty="0"/>
              <a:t>be configured </a:t>
            </a:r>
            <a:r>
              <a:rPr lang="en-US" sz="1400" dirty="0" smtClean="0"/>
              <a:t>according to the following steps</a:t>
            </a:r>
            <a:r>
              <a:rPr lang="en-US" sz="1400" dirty="0"/>
              <a:t>: </a:t>
            </a:r>
            <a:endParaRPr lang="en-US" sz="1500" dirty="0" smtClean="0"/>
          </a:p>
        </p:txBody>
      </p:sp>
      <p:sp>
        <p:nvSpPr>
          <p:cNvPr id="22" name="21 CuadroTexto"/>
          <p:cNvSpPr txBox="1"/>
          <p:nvPr/>
        </p:nvSpPr>
        <p:spPr>
          <a:xfrm>
            <a:off x="1187624" y="3068960"/>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pressing </a:t>
            </a:r>
            <a:r>
              <a:rPr lang="en-US" sz="1400" dirty="0" smtClean="0"/>
              <a:t>               .</a:t>
            </a:r>
            <a:endParaRPr lang="en-US" sz="1500" dirty="0" smtClean="0"/>
          </a:p>
        </p:txBody>
      </p:sp>
      <p:pic>
        <p:nvPicPr>
          <p:cNvPr id="2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65004" y="3104156"/>
            <a:ext cx="558924" cy="279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187624" y="3475618"/>
            <a:ext cx="6624736" cy="307777"/>
          </a:xfrm>
          <a:prstGeom prst="rect">
            <a:avLst/>
          </a:prstGeom>
          <a:noFill/>
        </p:spPr>
        <p:txBody>
          <a:bodyPr wrap="square" rtlCol="0">
            <a:spAutoFit/>
          </a:bodyPr>
          <a:lstStyle/>
          <a:p>
            <a:r>
              <a:rPr lang="es-CL" sz="1400" dirty="0" err="1"/>
              <a:t>Press</a:t>
            </a:r>
            <a:r>
              <a:rPr lang="es-CL" sz="1400" dirty="0"/>
              <a:t> </a:t>
            </a:r>
            <a:r>
              <a:rPr lang="es-CL" sz="1400" dirty="0" smtClean="0"/>
              <a:t>                , </a:t>
            </a:r>
            <a:r>
              <a:rPr lang="en-US" sz="1400" dirty="0"/>
              <a:t>and select “SETUP” by pressing </a:t>
            </a:r>
            <a:r>
              <a:rPr lang="en-US" sz="1400" dirty="0" smtClean="0"/>
              <a:t>                 .</a:t>
            </a:r>
            <a:endParaRPr lang="en-US" sz="1500" dirty="0" smtClean="0"/>
          </a:p>
        </p:txBody>
      </p:sp>
      <p:sp>
        <p:nvSpPr>
          <p:cNvPr id="25" name="24 CuadroTexto"/>
          <p:cNvSpPr txBox="1"/>
          <p:nvPr/>
        </p:nvSpPr>
        <p:spPr>
          <a:xfrm>
            <a:off x="1187624" y="3898606"/>
            <a:ext cx="6624736" cy="307777"/>
          </a:xfrm>
          <a:prstGeom prst="rect">
            <a:avLst/>
          </a:prstGeom>
          <a:noFill/>
        </p:spPr>
        <p:txBody>
          <a:bodyPr wrap="square" rtlCol="0">
            <a:spAutoFit/>
          </a:bodyPr>
          <a:lstStyle/>
          <a:p>
            <a:r>
              <a:rPr lang="en-US" sz="1400" dirty="0"/>
              <a:t>Now select the option “SET SENSORS” </a:t>
            </a:r>
            <a:r>
              <a:rPr lang="en-US" sz="1400" dirty="0" smtClean="0"/>
              <a:t>with                  . </a:t>
            </a:r>
            <a:endParaRPr lang="en-US" sz="1500" dirty="0"/>
          </a:p>
        </p:txBody>
      </p:sp>
      <p:sp>
        <p:nvSpPr>
          <p:cNvPr id="26" name="25 CuadroTexto"/>
          <p:cNvSpPr txBox="1"/>
          <p:nvPr/>
        </p:nvSpPr>
        <p:spPr>
          <a:xfrm>
            <a:off x="1187624" y="4359459"/>
            <a:ext cx="6624736" cy="307777"/>
          </a:xfrm>
          <a:prstGeom prst="rect">
            <a:avLst/>
          </a:prstGeom>
          <a:noFill/>
        </p:spPr>
        <p:txBody>
          <a:bodyPr wrap="square" rtlCol="0">
            <a:spAutoFit/>
          </a:bodyPr>
          <a:lstStyle/>
          <a:p>
            <a:r>
              <a:rPr lang="en-US" sz="1400" dirty="0"/>
              <a:t>Select only the GPS sensor and then </a:t>
            </a:r>
            <a:r>
              <a:rPr lang="en-US" sz="1400" dirty="0" smtClean="0"/>
              <a:t>press                .  </a:t>
            </a:r>
            <a:endParaRPr lang="en-US" sz="1500" dirty="0" smtClean="0"/>
          </a:p>
        </p:txBody>
      </p:sp>
      <p:sp>
        <p:nvSpPr>
          <p:cNvPr id="27" name="26 CuadroTexto"/>
          <p:cNvSpPr txBox="1"/>
          <p:nvPr/>
        </p:nvSpPr>
        <p:spPr>
          <a:xfrm>
            <a:off x="1187624" y="4777988"/>
            <a:ext cx="6624736" cy="523220"/>
          </a:xfrm>
          <a:prstGeom prst="rect">
            <a:avLst/>
          </a:prstGeom>
          <a:noFill/>
        </p:spPr>
        <p:txBody>
          <a:bodyPr wrap="square" rtlCol="0">
            <a:spAutoFit/>
          </a:bodyPr>
          <a:lstStyle/>
          <a:p>
            <a:r>
              <a:rPr lang="en-US" sz="1400" dirty="0"/>
              <a:t>Once you have done that, you will be back at the setup, </a:t>
            </a:r>
            <a:r>
              <a:rPr lang="en-US" sz="1400" dirty="0" smtClean="0"/>
              <a:t>press                    </a:t>
            </a:r>
            <a:r>
              <a:rPr lang="en-US" sz="1400" dirty="0"/>
              <a:t>one time and select “SAMPLING RATE” </a:t>
            </a:r>
            <a:r>
              <a:rPr lang="en-US" sz="1400" dirty="0" smtClean="0"/>
              <a:t>with                   .  </a:t>
            </a:r>
            <a:endParaRPr lang="en-US" sz="1500" dirty="0" smtClean="0"/>
          </a:p>
        </p:txBody>
      </p:sp>
      <p:sp>
        <p:nvSpPr>
          <p:cNvPr id="28" name="27 CuadroTexto"/>
          <p:cNvSpPr txBox="1"/>
          <p:nvPr/>
        </p:nvSpPr>
        <p:spPr>
          <a:xfrm>
            <a:off x="1187624" y="5302198"/>
            <a:ext cx="6624736" cy="307777"/>
          </a:xfrm>
          <a:prstGeom prst="rect">
            <a:avLst/>
          </a:prstGeom>
          <a:noFill/>
        </p:spPr>
        <p:txBody>
          <a:bodyPr wrap="square" rtlCol="0">
            <a:spAutoFit/>
          </a:bodyPr>
          <a:lstStyle/>
          <a:p>
            <a:r>
              <a:rPr lang="en-US" sz="1400" dirty="0"/>
              <a:t>Select “1/sec” with </a:t>
            </a:r>
            <a:r>
              <a:rPr lang="en-US" sz="1400" dirty="0" smtClean="0"/>
              <a:t>                   and </a:t>
            </a:r>
            <a:r>
              <a:rPr lang="en-US" sz="1400" dirty="0"/>
              <a:t>then press </a:t>
            </a:r>
            <a:r>
              <a:rPr lang="en-US" sz="1400" dirty="0" smtClean="0"/>
              <a:t>               .</a:t>
            </a:r>
            <a:endParaRPr lang="en-US" sz="1500" dirty="0" smtClean="0"/>
          </a:p>
        </p:txBody>
      </p:sp>
      <p:pic>
        <p:nvPicPr>
          <p:cNvPr id="2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07801" y="3476613"/>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24366" y="3476613"/>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41700" y="3914003"/>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5976" y="4393024"/>
            <a:ext cx="558924" cy="279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38552" y="4999768"/>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600" y="309786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71600" y="3492303"/>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1600" y="390527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 name="Picture 9"/>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438148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10"/>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71600" y="4800015"/>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11"/>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971600" y="5313211"/>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4005" y="5295563"/>
            <a:ext cx="558924" cy="279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6136" y="4800015"/>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971600" y="5727611"/>
            <a:ext cx="285750" cy="28575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4" name="43 CuadroTexto"/>
          <p:cNvSpPr txBox="1"/>
          <p:nvPr/>
        </p:nvSpPr>
        <p:spPr>
          <a:xfrm>
            <a:off x="1187624" y="5713511"/>
            <a:ext cx="6624736" cy="307777"/>
          </a:xfrm>
          <a:prstGeom prst="rect">
            <a:avLst/>
          </a:prstGeom>
          <a:noFill/>
        </p:spPr>
        <p:txBody>
          <a:bodyPr wrap="square" rtlCol="0">
            <a:spAutoFit/>
          </a:bodyPr>
          <a:lstStyle/>
          <a:p>
            <a:r>
              <a:rPr lang="en-US" sz="1400" dirty="0"/>
              <a:t>Press </a:t>
            </a:r>
            <a:r>
              <a:rPr lang="en-US" sz="1400" dirty="0" smtClean="0"/>
              <a:t>                  and </a:t>
            </a:r>
            <a:r>
              <a:rPr lang="en-US" sz="1400" dirty="0"/>
              <a:t>select “NUMBER OF SAMPLES” </a:t>
            </a:r>
            <a:r>
              <a:rPr lang="en-US" sz="1400" dirty="0" smtClean="0"/>
              <a:t>with                   . </a:t>
            </a:r>
            <a:endParaRPr lang="en-US" sz="1500" dirty="0" smtClean="0"/>
          </a:p>
        </p:txBody>
      </p:sp>
      <p:pic>
        <p:nvPicPr>
          <p:cNvPr id="45"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35295" y="5322777"/>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01348" y="5731545"/>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63688" y="5739478"/>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49" name="4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Tree>
    <p:extLst>
      <p:ext uri="{BB962C8B-B14F-4D97-AF65-F5344CB8AC3E}">
        <p14:creationId xmlns="" xmlns:p14="http://schemas.microsoft.com/office/powerpoint/2010/main" val="124232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7 CuadroTexto"/>
          <p:cNvSpPr txBox="1"/>
          <p:nvPr/>
        </p:nvSpPr>
        <p:spPr>
          <a:xfrm>
            <a:off x="1187624" y="2408044"/>
            <a:ext cx="6624736" cy="307777"/>
          </a:xfrm>
          <a:prstGeom prst="rect">
            <a:avLst/>
          </a:prstGeom>
          <a:noFill/>
        </p:spPr>
        <p:txBody>
          <a:bodyPr wrap="square" rtlCol="0">
            <a:spAutoFit/>
          </a:bodyPr>
          <a:lstStyle/>
          <a:p>
            <a:r>
              <a:rPr lang="en-US" sz="1400" dirty="0"/>
              <a:t>Select “10000” </a:t>
            </a:r>
            <a:r>
              <a:rPr lang="en-US" sz="1400" dirty="0" smtClean="0"/>
              <a:t>with                     </a:t>
            </a:r>
            <a:r>
              <a:rPr lang="en-US" sz="1400" dirty="0"/>
              <a:t>and then </a:t>
            </a:r>
            <a:r>
              <a:rPr lang="en-US" sz="1400" dirty="0" smtClean="0"/>
              <a:t>press                  . </a:t>
            </a:r>
            <a:endParaRPr lang="en-US" sz="1500" dirty="0" smtClean="0"/>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2443240"/>
            <a:ext cx="558924" cy="279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187624" y="2814702"/>
            <a:ext cx="6624736" cy="307777"/>
          </a:xfrm>
          <a:prstGeom prst="rect">
            <a:avLst/>
          </a:prstGeom>
          <a:noFill/>
        </p:spPr>
        <p:txBody>
          <a:bodyPr wrap="square" rtlCol="0">
            <a:spAutoFit/>
          </a:bodyPr>
          <a:lstStyle/>
          <a:p>
            <a:r>
              <a:rPr lang="en-US" sz="1400" dirty="0"/>
              <a:t>With the </a:t>
            </a:r>
            <a:r>
              <a:rPr lang="en-US" sz="1400" dirty="0" smtClean="0"/>
              <a:t>                  button </a:t>
            </a:r>
            <a:r>
              <a:rPr lang="en-US" sz="1400" dirty="0"/>
              <a:t>select “Configuration” and </a:t>
            </a:r>
            <a:r>
              <a:rPr lang="en-US" sz="1400" dirty="0" smtClean="0"/>
              <a:t>press                 . </a:t>
            </a:r>
            <a:endParaRPr lang="en-US" sz="1500" dirty="0" smtClean="0"/>
          </a:p>
        </p:txBody>
      </p:sp>
      <p:sp>
        <p:nvSpPr>
          <p:cNvPr id="14" name="13 CuadroTexto"/>
          <p:cNvSpPr txBox="1"/>
          <p:nvPr/>
        </p:nvSpPr>
        <p:spPr>
          <a:xfrm>
            <a:off x="1187624" y="3237690"/>
            <a:ext cx="6624736" cy="307777"/>
          </a:xfrm>
          <a:prstGeom prst="rect">
            <a:avLst/>
          </a:prstGeom>
          <a:noFill/>
        </p:spPr>
        <p:txBody>
          <a:bodyPr wrap="square" rtlCol="0">
            <a:spAutoFit/>
          </a:bodyPr>
          <a:lstStyle/>
          <a:p>
            <a:r>
              <a:rPr lang="en-US" sz="1400" dirty="0"/>
              <a:t>Press </a:t>
            </a:r>
            <a:r>
              <a:rPr lang="en-US" sz="1400" dirty="0" smtClean="0"/>
              <a:t>                 one </a:t>
            </a:r>
            <a:r>
              <a:rPr lang="en-US" sz="1400" dirty="0"/>
              <a:t>time and select “GPS Configuration” </a:t>
            </a:r>
            <a:r>
              <a:rPr lang="en-US" sz="1400" dirty="0" smtClean="0"/>
              <a:t>with                  . </a:t>
            </a:r>
            <a:endParaRPr lang="en-US" sz="1500" dirty="0"/>
          </a:p>
        </p:txBody>
      </p:sp>
      <p:sp>
        <p:nvSpPr>
          <p:cNvPr id="15" name="14 CuadroTexto"/>
          <p:cNvSpPr txBox="1"/>
          <p:nvPr/>
        </p:nvSpPr>
        <p:spPr>
          <a:xfrm>
            <a:off x="1187624" y="3698543"/>
            <a:ext cx="6624736" cy="307777"/>
          </a:xfrm>
          <a:prstGeom prst="rect">
            <a:avLst/>
          </a:prstGeom>
          <a:noFill/>
        </p:spPr>
        <p:txBody>
          <a:bodyPr wrap="square" rtlCol="0">
            <a:spAutoFit/>
          </a:bodyPr>
          <a:lstStyle/>
          <a:p>
            <a:r>
              <a:rPr lang="en-US" sz="1400" dirty="0"/>
              <a:t>Select the option “GPS enabled” with </a:t>
            </a:r>
            <a:r>
              <a:rPr lang="en-US" sz="1400" dirty="0" smtClean="0"/>
              <a:t>                 and </a:t>
            </a:r>
            <a:r>
              <a:rPr lang="en-US" sz="1400" dirty="0"/>
              <a:t>select </a:t>
            </a:r>
            <a:r>
              <a:rPr lang="en-US" sz="1400" dirty="0" smtClean="0"/>
              <a:t> with                   .</a:t>
            </a:r>
            <a:endParaRPr lang="en-US" sz="1500" dirty="0" smtClean="0"/>
          </a:p>
        </p:txBody>
      </p:sp>
      <p:pic>
        <p:nvPicPr>
          <p:cNvPr id="2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3808" y="2414381"/>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22106" y="3693866"/>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8" y="3244354"/>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95936" y="3685486"/>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1600" y="2430071"/>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600" y="282345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71600" y="324435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1600" y="370955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23" name="22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2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05998" y="2828972"/>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112" y="2828972"/>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14166" y="3259186"/>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977964" y="415143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71600" y="458112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971600" y="5013325"/>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1205239" y="4121040"/>
            <a:ext cx="6624736" cy="307777"/>
          </a:xfrm>
          <a:prstGeom prst="rect">
            <a:avLst/>
          </a:prstGeom>
          <a:noFill/>
        </p:spPr>
        <p:txBody>
          <a:bodyPr wrap="square" rtlCol="0">
            <a:spAutoFit/>
          </a:bodyPr>
          <a:lstStyle/>
          <a:p>
            <a:r>
              <a:rPr lang="en-US" sz="1400" dirty="0"/>
              <a:t>Select “10000” </a:t>
            </a:r>
            <a:r>
              <a:rPr lang="en-US" sz="1400" dirty="0" smtClean="0"/>
              <a:t>with                 and </a:t>
            </a:r>
            <a:r>
              <a:rPr lang="en-US" sz="1400" dirty="0"/>
              <a:t>then </a:t>
            </a:r>
            <a:r>
              <a:rPr lang="en-US" sz="1400" dirty="0" smtClean="0"/>
              <a:t>press                . </a:t>
            </a:r>
            <a:endParaRPr lang="en-US" sz="1500" dirty="0" smtClean="0"/>
          </a:p>
        </p:txBody>
      </p:sp>
      <p:sp>
        <p:nvSpPr>
          <p:cNvPr id="30" name="29 CuadroTexto"/>
          <p:cNvSpPr txBox="1"/>
          <p:nvPr/>
        </p:nvSpPr>
        <p:spPr>
          <a:xfrm>
            <a:off x="1210151" y="4570114"/>
            <a:ext cx="6624736" cy="307777"/>
          </a:xfrm>
          <a:prstGeom prst="rect">
            <a:avLst/>
          </a:prstGeom>
          <a:noFill/>
        </p:spPr>
        <p:txBody>
          <a:bodyPr wrap="square" rtlCol="0">
            <a:spAutoFit/>
          </a:bodyPr>
          <a:lstStyle/>
          <a:p>
            <a:r>
              <a:rPr lang="en-US" sz="1400" dirty="0"/>
              <a:t>To go back to the measurements press </a:t>
            </a:r>
            <a:r>
              <a:rPr lang="en-US" sz="1400" dirty="0" smtClean="0"/>
              <a:t>                three </a:t>
            </a:r>
            <a:r>
              <a:rPr lang="en-US" sz="1400" dirty="0"/>
              <a:t>times. </a:t>
            </a:r>
            <a:endParaRPr lang="en-US" sz="1500" dirty="0" smtClean="0"/>
          </a:p>
        </p:txBody>
      </p:sp>
      <p:sp>
        <p:nvSpPr>
          <p:cNvPr id="31" name="30 CuadroTexto"/>
          <p:cNvSpPr txBox="1"/>
          <p:nvPr/>
        </p:nvSpPr>
        <p:spPr>
          <a:xfrm>
            <a:off x="1187624" y="5002311"/>
            <a:ext cx="6624736" cy="738664"/>
          </a:xfrm>
          <a:prstGeom prst="rect">
            <a:avLst/>
          </a:prstGeom>
          <a:noFill/>
        </p:spPr>
        <p:txBody>
          <a:bodyPr wrap="square" rtlCol="0">
            <a:spAutoFit/>
          </a:bodyPr>
          <a:lstStyle/>
          <a:p>
            <a:r>
              <a:rPr lang="en-US" sz="1400" dirty="0"/>
              <a:t>Then press </a:t>
            </a:r>
            <a:r>
              <a:rPr lang="en-US" sz="1400" dirty="0" smtClean="0"/>
              <a:t>                 to </a:t>
            </a:r>
            <a:r>
              <a:rPr lang="en-US" sz="1400" dirty="0"/>
              <a:t>start measuring. </a:t>
            </a:r>
          </a:p>
          <a:p>
            <a:r>
              <a:rPr lang="en-US" sz="1400" dirty="0"/>
              <a:t>Once you are finished with the measuring stop the </a:t>
            </a:r>
            <a:r>
              <a:rPr lang="en-US" sz="1400" dirty="0" err="1"/>
              <a:t>Labdisc</a:t>
            </a:r>
            <a:r>
              <a:rPr lang="en-US" sz="1400" dirty="0"/>
              <a:t>. To do so, press </a:t>
            </a:r>
            <a:r>
              <a:rPr lang="en-US" sz="1400" dirty="0" smtClean="0"/>
              <a:t>                    (</a:t>
            </a:r>
            <a:r>
              <a:rPr lang="en-US" sz="1400" dirty="0"/>
              <a:t>you will see the instruction “Press SCROLL key to STOP”) and press </a:t>
            </a:r>
            <a:r>
              <a:rPr lang="en-US" sz="1400" dirty="0" smtClean="0"/>
              <a:t>                 . </a:t>
            </a:r>
            <a:endParaRPr lang="en-US" sz="1500" dirty="0" smtClean="0"/>
          </a:p>
        </p:txBody>
      </p:sp>
      <p:pic>
        <p:nvPicPr>
          <p:cNvPr id="3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1800" y="4151436"/>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22519" y="4151436"/>
            <a:ext cx="558924" cy="279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31053" y="4581128"/>
            <a:ext cx="558924" cy="279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4997210"/>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32240" y="5220923"/>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90924" y="5496298"/>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66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smtClean="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Find a big open space next to your school where you can move freely </a:t>
            </a:r>
            <a:r>
              <a:rPr lang="en-US" sz="1400" dirty="0" smtClean="0"/>
              <a:t>(maybe the school yard).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1" name="10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
        <p:nvSpPr>
          <p:cNvPr id="12" name="11 CuadroTexto"/>
          <p:cNvSpPr txBox="1"/>
          <p:nvPr/>
        </p:nvSpPr>
        <p:spPr>
          <a:xfrm>
            <a:off x="1187624" y="3501008"/>
            <a:ext cx="6624736" cy="523220"/>
          </a:xfrm>
          <a:prstGeom prst="rect">
            <a:avLst/>
          </a:prstGeom>
          <a:noFill/>
        </p:spPr>
        <p:txBody>
          <a:bodyPr wrap="square" rtlCol="0">
            <a:spAutoFit/>
          </a:bodyPr>
          <a:lstStyle/>
          <a:p>
            <a:r>
              <a:rPr lang="en-US" sz="1400" dirty="0"/>
              <a:t>One student will hold the </a:t>
            </a:r>
            <a:r>
              <a:rPr lang="en-US" sz="1400" dirty="0" err="1"/>
              <a:t>Labdisc</a:t>
            </a:r>
            <a:r>
              <a:rPr lang="en-US" sz="1400" dirty="0"/>
              <a:t> and start walking. After 30 seconds he/she will start jogging, and finally start running after another 30 seconds (*). </a:t>
            </a:r>
            <a:endParaRPr lang="en-US" sz="1500" dirty="0" smtClean="0"/>
          </a:p>
        </p:txBody>
      </p:sp>
      <p:sp>
        <p:nvSpPr>
          <p:cNvPr id="13" name="12 CuadroTexto"/>
          <p:cNvSpPr txBox="1"/>
          <p:nvPr/>
        </p:nvSpPr>
        <p:spPr>
          <a:xfrm>
            <a:off x="1187624" y="4057908"/>
            <a:ext cx="6624736" cy="307777"/>
          </a:xfrm>
          <a:prstGeom prst="rect">
            <a:avLst/>
          </a:prstGeom>
          <a:noFill/>
        </p:spPr>
        <p:txBody>
          <a:bodyPr wrap="square" rtlCol="0">
            <a:spAutoFit/>
          </a:bodyPr>
          <a:lstStyle/>
          <a:p>
            <a:r>
              <a:rPr lang="en-US" sz="1400" dirty="0"/>
              <a:t>When you </a:t>
            </a:r>
            <a:r>
              <a:rPr lang="en-US" sz="1400" dirty="0" smtClean="0"/>
              <a:t>have finished measuring</a:t>
            </a:r>
            <a:r>
              <a:rPr lang="en-US" sz="1400" dirty="0"/>
              <a:t>, stop the sensor. </a:t>
            </a:r>
            <a:endParaRPr lang="en-US" sz="1500" dirty="0"/>
          </a:p>
        </p:txBody>
      </p:sp>
      <p:pic>
        <p:nvPicPr>
          <p:cNvPr id="14"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3516603"/>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1600" y="407935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1187624" y="4653136"/>
            <a:ext cx="6624736" cy="1169551"/>
          </a:xfrm>
          <a:prstGeom prst="rect">
            <a:avLst/>
          </a:prstGeom>
          <a:noFill/>
        </p:spPr>
        <p:txBody>
          <a:bodyPr wrap="square" rtlCol="0">
            <a:spAutoFit/>
          </a:bodyPr>
          <a:lstStyle/>
          <a:p>
            <a:r>
              <a:rPr lang="en-US" sz="1400" dirty="0"/>
              <a:t>Repeat the </a:t>
            </a:r>
            <a:r>
              <a:rPr lang="en-US" sz="1400" dirty="0" smtClean="0"/>
              <a:t>experiment </a:t>
            </a:r>
            <a:r>
              <a:rPr lang="en-US" sz="1400" dirty="0"/>
              <a:t>with other students, so you </a:t>
            </a:r>
            <a:r>
              <a:rPr lang="en-US" sz="1400" dirty="0" smtClean="0"/>
              <a:t>can later </a:t>
            </a:r>
            <a:r>
              <a:rPr lang="en-US" sz="1400" dirty="0"/>
              <a:t>compare </a:t>
            </a:r>
            <a:r>
              <a:rPr lang="en-US" sz="1400" dirty="0" smtClean="0"/>
              <a:t>their different results. </a:t>
            </a:r>
          </a:p>
          <a:p>
            <a:endParaRPr lang="en-US" sz="1400" dirty="0"/>
          </a:p>
          <a:p>
            <a:r>
              <a:rPr lang="en-US" sz="1400" dirty="0"/>
              <a:t>(*) The activity may be designed differently, for example using bikes or during a relay race. Each member of the team must perform the entire activity. </a:t>
            </a:r>
          </a:p>
        </p:txBody>
      </p:sp>
      <p:pic>
        <p:nvPicPr>
          <p:cNvPr id="21"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600" y="465313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307777"/>
          </a:xfrm>
          <a:prstGeom prst="rect">
            <a:avLst/>
          </a:prstGeom>
          <a:noFill/>
        </p:spPr>
        <p:txBody>
          <a:bodyPr wrap="square" rtlCol="0">
            <a:spAutoFit/>
          </a:bodyPr>
          <a:lstStyle/>
          <a:p>
            <a:r>
              <a:rPr lang="en-US" sz="1400" dirty="0"/>
              <a:t>Connect the </a:t>
            </a:r>
            <a:r>
              <a:rPr lang="en-US" sz="1400" dirty="0" err="1"/>
              <a:t>Labdisc</a:t>
            </a:r>
            <a:r>
              <a:rPr lang="en-US" sz="1400" dirty="0"/>
              <a:t> to the computer. </a:t>
            </a:r>
            <a:endParaRPr lang="en-US" sz="1500" dirty="0" smtClean="0"/>
          </a:p>
        </p:txBody>
      </p:sp>
      <p:pic>
        <p:nvPicPr>
          <p:cNvPr id="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1600" y="401607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187624" y="3520172"/>
            <a:ext cx="6624736" cy="307777"/>
          </a:xfrm>
          <a:prstGeom prst="rect">
            <a:avLst/>
          </a:prstGeom>
          <a:noFill/>
        </p:spPr>
        <p:txBody>
          <a:bodyPr wrap="square" rtlCol="0">
            <a:spAutoFit/>
          </a:bodyPr>
          <a:lstStyle/>
          <a:p>
            <a:r>
              <a:rPr lang="en-US" sz="1400" dirty="0"/>
              <a:t>On the upper menu </a:t>
            </a:r>
            <a:r>
              <a:rPr lang="en-US" sz="1400" dirty="0" smtClean="0"/>
              <a:t>press </a:t>
            </a:r>
            <a:r>
              <a:rPr lang="en-US" sz="1400" dirty="0"/>
              <a:t>the </a:t>
            </a:r>
            <a:r>
              <a:rPr lang="en-US" sz="1400" dirty="0" smtClean="0"/>
              <a:t>            button </a:t>
            </a:r>
            <a:r>
              <a:rPr lang="en-US" sz="1400" dirty="0"/>
              <a:t>and </a:t>
            </a:r>
            <a:r>
              <a:rPr lang="en-US" sz="1400" dirty="0" smtClean="0"/>
              <a:t>select           . </a:t>
            </a:r>
            <a:endParaRPr lang="en-US" sz="1500" dirty="0" smtClean="0"/>
          </a:p>
        </p:txBody>
      </p:sp>
      <p:pic>
        <p:nvPicPr>
          <p:cNvPr id="307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600" y="444812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71600" y="4871442"/>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1600" y="549806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1187624" y="4005064"/>
            <a:ext cx="6624736" cy="307777"/>
          </a:xfrm>
          <a:prstGeom prst="rect">
            <a:avLst/>
          </a:prstGeom>
          <a:noFill/>
        </p:spPr>
        <p:txBody>
          <a:bodyPr wrap="square" rtlCol="0">
            <a:spAutoFit/>
          </a:bodyPr>
          <a:lstStyle/>
          <a:p>
            <a:r>
              <a:rPr lang="en-US" sz="1400" dirty="0"/>
              <a:t>Select the last experiment of the list. </a:t>
            </a:r>
            <a:endParaRPr lang="en-US" sz="1500" dirty="0"/>
          </a:p>
        </p:txBody>
      </p:sp>
      <p:sp>
        <p:nvSpPr>
          <p:cNvPr id="26" name="25 CuadroTexto"/>
          <p:cNvSpPr txBox="1"/>
          <p:nvPr/>
        </p:nvSpPr>
        <p:spPr>
          <a:xfrm>
            <a:off x="1187624" y="4437112"/>
            <a:ext cx="6624736" cy="307777"/>
          </a:xfrm>
          <a:prstGeom prst="rect">
            <a:avLst/>
          </a:prstGeom>
          <a:noFill/>
        </p:spPr>
        <p:txBody>
          <a:bodyPr wrap="square" rtlCol="0">
            <a:spAutoFit/>
          </a:bodyPr>
          <a:lstStyle/>
          <a:p>
            <a:r>
              <a:rPr lang="en-US" sz="1400" dirty="0"/>
              <a:t>Observe the graph displayed on the screen. </a:t>
            </a:r>
            <a:endParaRPr lang="en-US" sz="1500" dirty="0"/>
          </a:p>
        </p:txBody>
      </p:sp>
      <p:sp>
        <p:nvSpPr>
          <p:cNvPr id="28" name="27 CuadroTexto"/>
          <p:cNvSpPr txBox="1"/>
          <p:nvPr/>
        </p:nvSpPr>
        <p:spPr>
          <a:xfrm>
            <a:off x="1187624" y="4849415"/>
            <a:ext cx="6624736" cy="523220"/>
          </a:xfrm>
          <a:prstGeom prst="rect">
            <a:avLst/>
          </a:prstGeom>
          <a:noFill/>
        </p:spPr>
        <p:txBody>
          <a:bodyPr wrap="square" rtlCol="0">
            <a:spAutoFit/>
          </a:bodyPr>
          <a:lstStyle/>
          <a:p>
            <a:r>
              <a:rPr lang="en-US" sz="1400" dirty="0"/>
              <a:t>Press </a:t>
            </a:r>
            <a:r>
              <a:rPr lang="en-US" sz="1400" dirty="0" smtClean="0"/>
              <a:t>the            </a:t>
            </a:r>
            <a:r>
              <a:rPr lang="en-US" sz="1400" dirty="0"/>
              <a:t>button and write notes on the graph specifying the activity you were performing (</a:t>
            </a:r>
            <a:r>
              <a:rPr lang="en-US" sz="1400" dirty="0" smtClean="0"/>
              <a:t>running, jogging, walking). </a:t>
            </a:r>
            <a:endParaRPr lang="en-US" sz="1500" dirty="0"/>
          </a:p>
        </p:txBody>
      </p:sp>
      <p:sp>
        <p:nvSpPr>
          <p:cNvPr id="30" name="29 CuadroTexto"/>
          <p:cNvSpPr txBox="1"/>
          <p:nvPr/>
        </p:nvSpPr>
        <p:spPr>
          <a:xfrm>
            <a:off x="1197288" y="5498068"/>
            <a:ext cx="6624736" cy="523220"/>
          </a:xfrm>
          <a:prstGeom prst="rect">
            <a:avLst/>
          </a:prstGeom>
          <a:noFill/>
        </p:spPr>
        <p:txBody>
          <a:bodyPr wrap="square" rtlCol="0">
            <a:spAutoFit/>
          </a:bodyPr>
          <a:lstStyle/>
          <a:p>
            <a:r>
              <a:rPr lang="en-US" sz="1400" dirty="0"/>
              <a:t>Press </a:t>
            </a:r>
            <a:r>
              <a:rPr lang="en-US" sz="1400" dirty="0" smtClean="0"/>
              <a:t>             to </a:t>
            </a:r>
            <a:r>
              <a:rPr lang="en-US" sz="1400" dirty="0"/>
              <a:t>select data points on the graph and pick one representative point for each activity. </a:t>
            </a:r>
            <a:endParaRPr lang="en-US" sz="1500" dirty="0"/>
          </a:p>
        </p:txBody>
      </p:sp>
      <p:pic>
        <p:nvPicPr>
          <p:cNvPr id="3077" name="Picture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419872" y="3501008"/>
            <a:ext cx="455297" cy="328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220072" y="3501008"/>
            <a:ext cx="370338" cy="3136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979712" y="4758175"/>
            <a:ext cx="381230" cy="32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769941" y="5432910"/>
            <a:ext cx="346374" cy="326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25" name="24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Tree>
    <p:extLst>
      <p:ext uri="{BB962C8B-B14F-4D97-AF65-F5344CB8AC3E}">
        <p14:creationId xmlns="" xmlns:p14="http://schemas.microsoft.com/office/powerpoint/2010/main" val="1311205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3" name="22 CuadroTexto"/>
          <p:cNvSpPr txBox="1"/>
          <p:nvPr/>
        </p:nvSpPr>
        <p:spPr>
          <a:xfrm>
            <a:off x="1187624" y="2391036"/>
            <a:ext cx="6624736" cy="523220"/>
          </a:xfrm>
          <a:prstGeom prst="rect">
            <a:avLst/>
          </a:prstGeom>
          <a:noFill/>
        </p:spPr>
        <p:txBody>
          <a:bodyPr wrap="square" rtlCol="0">
            <a:spAutoFit/>
          </a:bodyPr>
          <a:lstStyle/>
          <a:p>
            <a:r>
              <a:rPr lang="en-US" sz="1400" dirty="0"/>
              <a:t>On the upper tool menu, press the </a:t>
            </a:r>
            <a:r>
              <a:rPr lang="en-US" sz="1400" dirty="0" smtClean="0"/>
              <a:t>            button </a:t>
            </a:r>
            <a:r>
              <a:rPr lang="en-US" sz="1400" dirty="0"/>
              <a:t>and </a:t>
            </a:r>
            <a:r>
              <a:rPr lang="en-US" sz="1400" dirty="0" smtClean="0"/>
              <a:t>select            </a:t>
            </a:r>
            <a:r>
              <a:rPr lang="en-US" sz="1400" dirty="0"/>
              <a:t>. </a:t>
            </a:r>
            <a:r>
              <a:rPr lang="en-US" sz="1400" dirty="0" smtClean="0"/>
              <a:t>- the </a:t>
            </a:r>
            <a:r>
              <a:rPr lang="en-US" sz="1400" dirty="0"/>
              <a:t>map of the experiment will appear on the screen. </a:t>
            </a:r>
            <a:endParaRPr lang="en-US" sz="1500" dirty="0" smtClean="0"/>
          </a:p>
        </p:txBody>
      </p:sp>
      <p:sp>
        <p:nvSpPr>
          <p:cNvPr id="17" name="16 CuadroTexto"/>
          <p:cNvSpPr txBox="1"/>
          <p:nvPr/>
        </p:nvSpPr>
        <p:spPr>
          <a:xfrm>
            <a:off x="1187624" y="2944108"/>
            <a:ext cx="6624736" cy="307777"/>
          </a:xfrm>
          <a:prstGeom prst="rect">
            <a:avLst/>
          </a:prstGeom>
          <a:noFill/>
        </p:spPr>
        <p:txBody>
          <a:bodyPr wrap="square" rtlCol="0">
            <a:spAutoFit/>
          </a:bodyPr>
          <a:lstStyle/>
          <a:p>
            <a:r>
              <a:rPr lang="en-US" sz="1400" dirty="0" smtClean="0"/>
              <a:t>Right-click the mouse on </a:t>
            </a:r>
            <a:r>
              <a:rPr lang="en-US" sz="1400" dirty="0"/>
              <a:t>the graph scale and select “GPS speed”. </a:t>
            </a:r>
            <a:endParaRPr lang="en-US" sz="1500" dirty="0" smtClean="0"/>
          </a:p>
        </p:txBody>
      </p:sp>
      <p:sp>
        <p:nvSpPr>
          <p:cNvPr id="20" name="19 CuadroTexto"/>
          <p:cNvSpPr txBox="1"/>
          <p:nvPr/>
        </p:nvSpPr>
        <p:spPr>
          <a:xfrm>
            <a:off x="1187624" y="3429000"/>
            <a:ext cx="6624736" cy="523220"/>
          </a:xfrm>
          <a:prstGeom prst="rect">
            <a:avLst/>
          </a:prstGeom>
          <a:noFill/>
        </p:spPr>
        <p:txBody>
          <a:bodyPr wrap="square" rtlCol="0">
            <a:spAutoFit/>
          </a:bodyPr>
          <a:lstStyle/>
          <a:p>
            <a:r>
              <a:rPr lang="en-US" sz="1400" dirty="0"/>
              <a:t>Fit the graph range clicking with the right button of the mouse on the graph range and select “set range”. </a:t>
            </a:r>
            <a:endParaRPr lang="en-US" sz="1500" dirty="0"/>
          </a:p>
        </p:txBody>
      </p:sp>
      <p:sp>
        <p:nvSpPr>
          <p:cNvPr id="26" name="25 CuadroTexto"/>
          <p:cNvSpPr txBox="1"/>
          <p:nvPr/>
        </p:nvSpPr>
        <p:spPr>
          <a:xfrm>
            <a:off x="1187624" y="4005064"/>
            <a:ext cx="6624736" cy="738664"/>
          </a:xfrm>
          <a:prstGeom prst="rect">
            <a:avLst/>
          </a:prstGeom>
          <a:noFill/>
        </p:spPr>
        <p:txBody>
          <a:bodyPr wrap="square" rtlCol="0">
            <a:spAutoFit/>
          </a:bodyPr>
          <a:lstStyle/>
          <a:p>
            <a:r>
              <a:rPr lang="en-US" sz="1400" dirty="0"/>
              <a:t>Select 0 as the minimum value and as the maximum a slightly higher value than the one obtained by the student. To check the measurement, look at the speed </a:t>
            </a:r>
            <a:r>
              <a:rPr lang="en-US" sz="1400" dirty="0" smtClean="0"/>
              <a:t>versus </a:t>
            </a:r>
            <a:r>
              <a:rPr lang="en-US" sz="1400" dirty="0"/>
              <a:t>time graph </a:t>
            </a:r>
            <a:r>
              <a:rPr lang="en-US" sz="1400" dirty="0" smtClean="0"/>
              <a:t>in </a:t>
            </a:r>
            <a:r>
              <a:rPr lang="en-US" sz="1400" dirty="0"/>
              <a:t>step 4. </a:t>
            </a:r>
            <a:endParaRPr lang="en-US" sz="1500" dirty="0"/>
          </a:p>
        </p:txBody>
      </p:sp>
      <p:sp>
        <p:nvSpPr>
          <p:cNvPr id="28" name="27 CuadroTexto"/>
          <p:cNvSpPr txBox="1"/>
          <p:nvPr/>
        </p:nvSpPr>
        <p:spPr>
          <a:xfrm>
            <a:off x="1187624" y="4705399"/>
            <a:ext cx="6624736" cy="523220"/>
          </a:xfrm>
          <a:prstGeom prst="rect">
            <a:avLst/>
          </a:prstGeom>
          <a:noFill/>
        </p:spPr>
        <p:txBody>
          <a:bodyPr wrap="square" rtlCol="0">
            <a:spAutoFit/>
          </a:bodyPr>
          <a:lstStyle/>
          <a:p>
            <a:r>
              <a:rPr lang="en-US" sz="1400" dirty="0"/>
              <a:t>Repeat </a:t>
            </a:r>
            <a:r>
              <a:rPr lang="en-US" sz="1400" dirty="0" smtClean="0"/>
              <a:t>the former </a:t>
            </a:r>
            <a:r>
              <a:rPr lang="en-US" sz="1400" dirty="0"/>
              <a:t>steps, selecting </a:t>
            </a:r>
            <a:r>
              <a:rPr lang="en-US" sz="1400" dirty="0" smtClean="0"/>
              <a:t>in </a:t>
            </a:r>
            <a:r>
              <a:rPr lang="en-US" sz="1400" dirty="0"/>
              <a:t>step 3 the last experiment but one, to observe the graph of the two students who executed the activities. </a:t>
            </a:r>
            <a:endParaRPr lang="en-US" sz="1500" dirty="0"/>
          </a:p>
        </p:txBody>
      </p:sp>
      <p:sp>
        <p:nvSpPr>
          <p:cNvPr id="24"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25" name="24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2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2413063"/>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2955121"/>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1600" y="342900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600" y="400506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71600" y="472742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851920" y="2363752"/>
            <a:ext cx="385192" cy="2888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617443" y="2346388"/>
            <a:ext cx="466725"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57273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3" name="22 CuadroTexto"/>
          <p:cNvSpPr txBox="1"/>
          <p:nvPr/>
        </p:nvSpPr>
        <p:spPr>
          <a:xfrm>
            <a:off x="1187624" y="2391036"/>
            <a:ext cx="6624736" cy="523220"/>
          </a:xfrm>
          <a:prstGeom prst="rect">
            <a:avLst/>
          </a:prstGeom>
          <a:noFill/>
        </p:spPr>
        <p:txBody>
          <a:bodyPr wrap="square" rtlCol="0">
            <a:spAutoFit/>
          </a:bodyPr>
          <a:lstStyle/>
          <a:p>
            <a:r>
              <a:rPr lang="en-US" sz="1400" dirty="0"/>
              <a:t>If you want to send </a:t>
            </a:r>
            <a:r>
              <a:rPr lang="en-US" sz="1400" dirty="0" smtClean="0"/>
              <a:t>data </a:t>
            </a:r>
            <a:r>
              <a:rPr lang="en-US" sz="1400" dirty="0"/>
              <a:t>by Bluetooth, synchronize the laptop with the </a:t>
            </a:r>
            <a:r>
              <a:rPr lang="en-US" sz="1400" dirty="0" err="1"/>
              <a:t>Labdisc</a:t>
            </a:r>
            <a:r>
              <a:rPr lang="en-US" sz="1400" dirty="0"/>
              <a:t> by clicking the “Bluetooth Configuration” menu in the sensor. </a:t>
            </a:r>
            <a:endParaRPr lang="en-US" sz="1500" dirty="0" smtClean="0"/>
          </a:p>
        </p:txBody>
      </p:sp>
      <p:sp>
        <p:nvSpPr>
          <p:cNvPr id="17" name="16 CuadroTexto"/>
          <p:cNvSpPr txBox="1"/>
          <p:nvPr/>
        </p:nvSpPr>
        <p:spPr>
          <a:xfrm>
            <a:off x="1187624" y="2944108"/>
            <a:ext cx="6624736" cy="523220"/>
          </a:xfrm>
          <a:prstGeom prst="rect">
            <a:avLst/>
          </a:prstGeom>
          <a:noFill/>
        </p:spPr>
        <p:txBody>
          <a:bodyPr wrap="square" rtlCol="0">
            <a:spAutoFit/>
          </a:bodyPr>
          <a:lstStyle/>
          <a:p>
            <a:r>
              <a:rPr lang="en-US" sz="1400" dirty="0"/>
              <a:t>Start the </a:t>
            </a:r>
            <a:r>
              <a:rPr lang="en-US" sz="1400" dirty="0" err="1" smtClean="0"/>
              <a:t>GlobiLab</a:t>
            </a:r>
            <a:r>
              <a:rPr lang="en-US" sz="1400" dirty="0" smtClean="0"/>
              <a:t> </a:t>
            </a:r>
            <a:r>
              <a:rPr lang="en-US" sz="1400" dirty="0"/>
              <a:t>software and right-click the </a:t>
            </a:r>
            <a:r>
              <a:rPr lang="en-US" sz="1400" dirty="0" smtClean="0"/>
              <a:t>            symbol in the lower right corner </a:t>
            </a:r>
            <a:r>
              <a:rPr lang="en-US" sz="1400" dirty="0"/>
              <a:t>of the screen. </a:t>
            </a:r>
            <a:endParaRPr lang="en-US" sz="1500" dirty="0" smtClean="0"/>
          </a:p>
        </p:txBody>
      </p:sp>
      <p:sp>
        <p:nvSpPr>
          <p:cNvPr id="20" name="19 CuadroTexto"/>
          <p:cNvSpPr txBox="1"/>
          <p:nvPr/>
        </p:nvSpPr>
        <p:spPr>
          <a:xfrm>
            <a:off x="1187624" y="3429000"/>
            <a:ext cx="6624736" cy="307777"/>
          </a:xfrm>
          <a:prstGeom prst="rect">
            <a:avLst/>
          </a:prstGeom>
          <a:noFill/>
        </p:spPr>
        <p:txBody>
          <a:bodyPr wrap="square" rtlCol="0">
            <a:spAutoFit/>
          </a:bodyPr>
          <a:lstStyle/>
          <a:p>
            <a:r>
              <a:rPr lang="en-US" sz="1400" dirty="0"/>
              <a:t>Select the </a:t>
            </a:r>
            <a:r>
              <a:rPr lang="en-US" sz="1400" dirty="0" err="1"/>
              <a:t>Labdisc</a:t>
            </a:r>
            <a:r>
              <a:rPr lang="en-US" sz="1400" dirty="0"/>
              <a:t>, download the data and process the graph following steps 2 to 6. </a:t>
            </a:r>
            <a:endParaRPr lang="en-US" sz="1500" dirty="0"/>
          </a:p>
        </p:txBody>
      </p:sp>
      <p:sp>
        <p:nvSpPr>
          <p:cNvPr id="24"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25" name="24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2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2413063"/>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295595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1600" y="342900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99611" y="2895967"/>
            <a:ext cx="333375"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68954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40968"/>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337828"/>
            <a:ext cx="5777351" cy="523220"/>
          </a:xfrm>
          <a:prstGeom prst="rect">
            <a:avLst/>
          </a:prstGeom>
          <a:noFill/>
        </p:spPr>
        <p:txBody>
          <a:bodyPr wrap="none" rtlCol="0">
            <a:spAutoFit/>
          </a:bodyPr>
          <a:lstStyle/>
          <a:p>
            <a:r>
              <a:rPr lang="en-US" sz="1400" b="1" dirty="0"/>
              <a:t>What differences did you find between the graphs and the activity maps of </a:t>
            </a:r>
            <a:endParaRPr lang="en-US" sz="1400" b="1" dirty="0" smtClean="0"/>
          </a:p>
          <a:p>
            <a:r>
              <a:rPr lang="en-US" sz="1400" b="1" dirty="0" smtClean="0"/>
              <a:t>the </a:t>
            </a:r>
            <a:r>
              <a:rPr lang="en-US" sz="1400" b="1" dirty="0"/>
              <a:t>students? What similarities did you find? </a:t>
            </a:r>
            <a:endParaRPr lang="es-CL" sz="1400" dirty="0"/>
          </a:p>
        </p:txBody>
      </p:sp>
      <p:sp>
        <p:nvSpPr>
          <p:cNvPr id="24" name="23 CuadroTexto"/>
          <p:cNvSpPr txBox="1"/>
          <p:nvPr/>
        </p:nvSpPr>
        <p:spPr>
          <a:xfrm>
            <a:off x="1555626" y="2473732"/>
            <a:ext cx="5968702" cy="307777"/>
          </a:xfrm>
          <a:prstGeom prst="rect">
            <a:avLst/>
          </a:prstGeom>
          <a:noFill/>
        </p:spPr>
        <p:txBody>
          <a:bodyPr wrap="square" rtlCol="0">
            <a:spAutoFit/>
          </a:bodyPr>
          <a:lstStyle/>
          <a:p>
            <a:r>
              <a:rPr lang="en-US" sz="1400" b="1" dirty="0"/>
              <a:t>During which activity did you </a:t>
            </a:r>
            <a:r>
              <a:rPr lang="en-US" sz="1400" b="1" dirty="0" smtClean="0"/>
              <a:t>obtain </a:t>
            </a:r>
            <a:r>
              <a:rPr lang="en-US" sz="1400" b="1" dirty="0"/>
              <a:t>the highest and the lowest speed value? </a:t>
            </a:r>
            <a:endParaRPr lang="es-CL" sz="1400" dirty="0"/>
          </a:p>
        </p:txBody>
      </p:sp>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7" name="16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grpSp>
        <p:nvGrpSpPr>
          <p:cNvPr id="18" name="17 Grupo"/>
          <p:cNvGrpSpPr/>
          <p:nvPr/>
        </p:nvGrpSpPr>
        <p:grpSpPr>
          <a:xfrm>
            <a:off x="1132910" y="4021655"/>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21" name="20 CuadroTexto"/>
          <p:cNvSpPr txBox="1"/>
          <p:nvPr/>
        </p:nvSpPr>
        <p:spPr>
          <a:xfrm>
            <a:off x="1555626" y="4218515"/>
            <a:ext cx="5549724" cy="523220"/>
          </a:xfrm>
          <a:prstGeom prst="rect">
            <a:avLst/>
          </a:prstGeom>
          <a:noFill/>
        </p:spPr>
        <p:txBody>
          <a:bodyPr wrap="none" rtlCol="0">
            <a:spAutoFit/>
          </a:bodyPr>
          <a:lstStyle/>
          <a:p>
            <a:r>
              <a:rPr lang="en-US" sz="1400" b="1" dirty="0"/>
              <a:t>How did the speed of each student vary? What were the lowest and the </a:t>
            </a:r>
            <a:endParaRPr lang="en-US" sz="1400" b="1" dirty="0" smtClean="0"/>
          </a:p>
          <a:p>
            <a:r>
              <a:rPr lang="en-US" sz="1400" b="1" dirty="0" smtClean="0"/>
              <a:t>highest </a:t>
            </a:r>
            <a:r>
              <a:rPr lang="en-US" sz="1400" b="1" dirty="0"/>
              <a:t>speed values? </a:t>
            </a:r>
            <a:endParaRPr lang="es-CL" sz="1400" dirty="0"/>
          </a:p>
        </p:txBody>
      </p:sp>
      <p:grpSp>
        <p:nvGrpSpPr>
          <p:cNvPr id="26" name="25 Grupo"/>
          <p:cNvGrpSpPr/>
          <p:nvPr/>
        </p:nvGrpSpPr>
        <p:grpSpPr>
          <a:xfrm>
            <a:off x="1132910" y="4941168"/>
            <a:ext cx="6852488" cy="775497"/>
            <a:chOff x="1132910" y="2254524"/>
            <a:chExt cx="6852488" cy="775497"/>
          </a:xfrm>
        </p:grpSpPr>
        <p:pic>
          <p:nvPicPr>
            <p:cNvPr id="27" name="2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29928" y="2381949"/>
              <a:ext cx="6655470" cy="648072"/>
            </a:xfrm>
            <a:prstGeom prst="rect">
              <a:avLst/>
            </a:prstGeom>
          </p:spPr>
        </p:pic>
        <p:pic>
          <p:nvPicPr>
            <p:cNvPr id="2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29" name="28 CuadroTexto"/>
          <p:cNvSpPr txBox="1"/>
          <p:nvPr/>
        </p:nvSpPr>
        <p:spPr>
          <a:xfrm>
            <a:off x="1555626" y="5229200"/>
            <a:ext cx="6163354" cy="307777"/>
          </a:xfrm>
          <a:prstGeom prst="rect">
            <a:avLst/>
          </a:prstGeom>
          <a:noFill/>
        </p:spPr>
        <p:txBody>
          <a:bodyPr wrap="none" rtlCol="0">
            <a:spAutoFit/>
          </a:bodyPr>
          <a:lstStyle/>
          <a:p>
            <a:r>
              <a:rPr lang="en-US" sz="1400" b="1" dirty="0"/>
              <a:t>How would you explain the separations between the spots marked on the map?</a:t>
            </a:r>
            <a:r>
              <a:rPr lang="en-US" sz="1400" b="1" dirty="0" smtClean="0"/>
              <a:t> </a:t>
            </a:r>
            <a:endParaRPr lang="es-CL" sz="1400" dirty="0"/>
          </a:p>
        </p:txBody>
      </p:sp>
    </p:spTree>
    <p:extLst>
      <p:ext uri="{BB962C8B-B14F-4D97-AF65-F5344CB8AC3E}">
        <p14:creationId xmlns="" xmlns:p14="http://schemas.microsoft.com/office/powerpoint/2010/main" val="20405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9" name="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1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56263" y="3068960"/>
            <a:ext cx="5332580" cy="344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076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051569" y="2401143"/>
            <a:ext cx="6544767" cy="307777"/>
          </a:xfrm>
          <a:prstGeom prst="rect">
            <a:avLst/>
          </a:prstGeom>
          <a:noFill/>
          <a:ln>
            <a:noFill/>
          </a:ln>
        </p:spPr>
        <p:txBody>
          <a:bodyPr wrap="square" rtlCol="0">
            <a:spAutoFit/>
          </a:bodyPr>
          <a:lstStyle/>
          <a:p>
            <a:r>
              <a:rPr lang="en-US" sz="1400" dirty="0"/>
              <a:t>Map of speed as a function of time:</a:t>
            </a:r>
            <a:endParaRPr lang="es-CL" sz="1400" dirty="0"/>
          </a:p>
        </p:txBody>
      </p:sp>
      <p:sp>
        <p:nvSpPr>
          <p:cNvPr id="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9" name="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3282" y="2920206"/>
            <a:ext cx="6761086" cy="2813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013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830997"/>
          </a:xfrm>
          <a:prstGeom prst="rect">
            <a:avLst/>
          </a:prstGeom>
          <a:noFill/>
        </p:spPr>
        <p:txBody>
          <a:bodyPr wrap="square" rtlCol="0">
            <a:spAutoFit/>
          </a:bodyPr>
          <a:lstStyle/>
          <a:p>
            <a:r>
              <a:rPr lang="en-US" sz="1600" dirty="0"/>
              <a:t>The purpose of this activity is to analyze the change in the speed of an object in different situations, creating an hypothesis and proceeding to test it, using the </a:t>
            </a:r>
            <a:r>
              <a:rPr lang="en-US" sz="1600" dirty="0" err="1" smtClean="0"/>
              <a:t>Labdisc</a:t>
            </a:r>
            <a:r>
              <a:rPr lang="en-US" sz="1600" dirty="0" smtClean="0"/>
              <a:t> </a:t>
            </a:r>
            <a:r>
              <a:rPr lang="en-US" sz="1600" dirty="0" smtClean="0"/>
              <a:t>built-in GPS </a:t>
            </a:r>
            <a:r>
              <a:rPr lang="en-US" sz="1600" dirty="0" smtClean="0"/>
              <a:t>sensor.</a:t>
            </a:r>
            <a:endParaRPr lang="en-US" sz="1600" baseline="30000" dirty="0"/>
          </a:p>
        </p:txBody>
      </p:sp>
    </p:spTree>
    <p:extLst>
      <p:ext uri="{BB962C8B-B14F-4D97-AF65-F5344CB8AC3E}">
        <p14:creationId xmlns=""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0245" y="4221088"/>
            <a:ext cx="6663160" cy="1586036"/>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5" name="21 Grupo"/>
          <p:cNvGrpSpPr/>
          <p:nvPr/>
        </p:nvGrpSpPr>
        <p:grpSpPr>
          <a:xfrm>
            <a:off x="1320245" y="3099290"/>
            <a:ext cx="6663160" cy="1841875"/>
            <a:chOff x="1321109" y="3224939"/>
            <a:chExt cx="6664289" cy="2147871"/>
          </a:xfrm>
        </p:grpSpPr>
        <p:pic>
          <p:nvPicPr>
            <p:cNvPr id="3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1109" y="3523281"/>
              <a:ext cx="6664289" cy="1849529"/>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05934" y="2957104"/>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5" y="3138934"/>
            <a:ext cx="6544768" cy="2662267"/>
          </a:xfrm>
          <a:prstGeom prst="rect">
            <a:avLst/>
          </a:prstGeom>
          <a:noFill/>
        </p:spPr>
        <p:txBody>
          <a:bodyPr wrap="square" rtlCol="0">
            <a:spAutoFit/>
          </a:bodyPr>
          <a:lstStyle/>
          <a:p>
            <a:r>
              <a:rPr lang="en-US" sz="1400" b="1" dirty="0"/>
              <a:t>Describe the graphs you </a:t>
            </a:r>
            <a:r>
              <a:rPr lang="en-US" sz="1400" b="1" dirty="0" smtClean="0"/>
              <a:t>obtained, </a:t>
            </a:r>
            <a:r>
              <a:rPr lang="en-US" sz="1400" b="1" dirty="0"/>
              <a:t>explaining the magnitude of acceleration and </a:t>
            </a:r>
            <a:endParaRPr lang="en-US" sz="1400" b="1" dirty="0" smtClean="0"/>
          </a:p>
          <a:p>
            <a:r>
              <a:rPr lang="en-US" sz="1400" b="1" dirty="0" smtClean="0"/>
              <a:t>deceleration </a:t>
            </a:r>
            <a:r>
              <a:rPr lang="en-US" sz="1400" b="1" dirty="0"/>
              <a:t>as a function of time. </a:t>
            </a:r>
            <a:endParaRPr lang="en-US" sz="1400" b="1" dirty="0" smtClean="0"/>
          </a:p>
          <a:p>
            <a:endParaRPr lang="en-US" sz="1300" dirty="0"/>
          </a:p>
          <a:p>
            <a:r>
              <a:rPr lang="en-US" sz="1400" dirty="0"/>
              <a:t>Students should explain the graphs describing the periods in which acceleration </a:t>
            </a:r>
            <a:endParaRPr lang="en-US" sz="1400" dirty="0" smtClean="0"/>
          </a:p>
          <a:p>
            <a:r>
              <a:rPr lang="en-US" sz="1400" dirty="0" smtClean="0"/>
              <a:t>occurred</a:t>
            </a:r>
            <a:r>
              <a:rPr lang="en-US" sz="1400" dirty="0"/>
              <a:t>. For example, in the map </a:t>
            </a:r>
            <a:r>
              <a:rPr lang="en-US" sz="1400" dirty="0" smtClean="0"/>
              <a:t>shown earlier, </a:t>
            </a:r>
            <a:r>
              <a:rPr lang="en-US" sz="1400" dirty="0"/>
              <a:t>the </a:t>
            </a:r>
            <a:r>
              <a:rPr lang="en-US" sz="1400" dirty="0" smtClean="0"/>
              <a:t>student increases </a:t>
            </a:r>
            <a:r>
              <a:rPr lang="en-US" sz="1400" dirty="0"/>
              <a:t>the speed (accelerated) for 4 seconds, until a speed of 7 km/hour. Next the </a:t>
            </a:r>
            <a:r>
              <a:rPr lang="en-US" sz="1400" dirty="0" smtClean="0"/>
              <a:t>student </a:t>
            </a:r>
            <a:r>
              <a:rPr lang="en-US" sz="1400" dirty="0"/>
              <a:t>kept this speed </a:t>
            </a:r>
            <a:r>
              <a:rPr lang="en-US" sz="1400" dirty="0" smtClean="0"/>
              <a:t>constant </a:t>
            </a:r>
            <a:r>
              <a:rPr lang="en-US" sz="1400" dirty="0"/>
              <a:t>for a period of </a:t>
            </a:r>
            <a:r>
              <a:rPr lang="en-US" sz="1400" dirty="0" smtClean="0"/>
              <a:t>26 </a:t>
            </a:r>
            <a:r>
              <a:rPr lang="en-US" sz="1400" dirty="0"/>
              <a:t>seconds. Then the </a:t>
            </a:r>
            <a:r>
              <a:rPr lang="en-US" sz="1400" dirty="0" smtClean="0"/>
              <a:t>student </a:t>
            </a:r>
            <a:r>
              <a:rPr lang="en-US" sz="1400" dirty="0"/>
              <a:t>accelerated again for 8 seconds until a speed value of approximately 13 km/hour, and maintained this speed for about 6 seconds. 43 seconds after </a:t>
            </a:r>
            <a:r>
              <a:rPr lang="en-US" sz="1400" dirty="0" smtClean="0"/>
              <a:t>starting the student </a:t>
            </a:r>
            <a:r>
              <a:rPr lang="en-US" sz="1400" dirty="0"/>
              <a:t>decelerated to a speed of 11 </a:t>
            </a:r>
            <a:r>
              <a:rPr lang="en-US" sz="1400" dirty="0" smtClean="0"/>
              <a:t>km/hour. The student then </a:t>
            </a:r>
            <a:r>
              <a:rPr lang="en-US" sz="1400" dirty="0"/>
              <a:t>raised the speed again for 10 seconds, achieving </a:t>
            </a:r>
            <a:r>
              <a:rPr lang="en-US" sz="1400" dirty="0" smtClean="0"/>
              <a:t>a</a:t>
            </a:r>
          </a:p>
          <a:p>
            <a:r>
              <a:rPr lang="en-US" sz="1400" dirty="0" smtClean="0"/>
              <a:t>speed </a:t>
            </a:r>
            <a:r>
              <a:rPr lang="en-US" sz="1400" dirty="0"/>
              <a:t>of 27 km/hour. 60 seconds after the start the student decelerated again </a:t>
            </a:r>
            <a:r>
              <a:rPr lang="en-US" sz="1400" dirty="0" smtClean="0"/>
              <a:t>until the completion of the experiment.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a:solidFill>
                  <a:srgbClr val="29B19A"/>
                </a:solidFill>
              </a:rPr>
              <a:t>Hereafter are presented some questions and answers which should be developed by the students in order to elaborate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20" name="19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Tree>
    <p:extLst>
      <p:ext uri="{BB962C8B-B14F-4D97-AF65-F5344CB8AC3E}">
        <p14:creationId xmlns="" xmlns:p14="http://schemas.microsoft.com/office/powerpoint/2010/main" val="180692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1 Grupo"/>
          <p:cNvGrpSpPr/>
          <p:nvPr/>
        </p:nvGrpSpPr>
        <p:grpSpPr>
          <a:xfrm>
            <a:off x="1320245" y="4221088"/>
            <a:ext cx="6663160" cy="1944216"/>
            <a:chOff x="1321109" y="3224939"/>
            <a:chExt cx="6664289" cy="2267215"/>
          </a:xfrm>
        </p:grpSpPr>
        <p:pic>
          <p:nvPicPr>
            <p:cNvPr id="21"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1109" y="3642622"/>
              <a:ext cx="6664289" cy="1849532"/>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7" name="21 Grupo"/>
          <p:cNvGrpSpPr/>
          <p:nvPr/>
        </p:nvGrpSpPr>
        <p:grpSpPr>
          <a:xfrm>
            <a:off x="1320245" y="2313538"/>
            <a:ext cx="6663160" cy="1633746"/>
            <a:chOff x="1321109" y="3224939"/>
            <a:chExt cx="6664289" cy="1905164"/>
          </a:xfrm>
        </p:grpSpPr>
        <p:pic>
          <p:nvPicPr>
            <p:cNvPr id="1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1109" y="3523281"/>
              <a:ext cx="6664289" cy="1606822"/>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05934" y="2165016"/>
            <a:ext cx="428625" cy="438150"/>
          </a:xfrm>
          <a:prstGeom prst="ellipse">
            <a:avLst/>
          </a:prstGeom>
        </p:spPr>
      </p:pic>
      <p:sp>
        <p:nvSpPr>
          <p:cNvPr id="14" name="13 CuadroTexto"/>
          <p:cNvSpPr txBox="1"/>
          <p:nvPr/>
        </p:nvSpPr>
        <p:spPr>
          <a:xfrm>
            <a:off x="1555625" y="2332618"/>
            <a:ext cx="6328744" cy="1600438"/>
          </a:xfrm>
          <a:prstGeom prst="rect">
            <a:avLst/>
          </a:prstGeom>
          <a:noFill/>
        </p:spPr>
        <p:txBody>
          <a:bodyPr wrap="square" rtlCol="0">
            <a:spAutoFit/>
          </a:bodyPr>
          <a:lstStyle/>
          <a:p>
            <a:r>
              <a:rPr lang="en-US" sz="1400" b="1" dirty="0"/>
              <a:t>According to the previous question, how can the speed of a person vary during the day? </a:t>
            </a:r>
            <a:endParaRPr lang="en-US" sz="1400" b="1" dirty="0" smtClean="0"/>
          </a:p>
          <a:p>
            <a:r>
              <a:rPr lang="en-US" sz="1400" b="1" dirty="0" smtClean="0"/>
              <a:t> </a:t>
            </a:r>
            <a:endParaRPr lang="en-US" sz="1300" dirty="0"/>
          </a:p>
          <a:p>
            <a:r>
              <a:rPr lang="en-US" sz="1400" dirty="0"/>
              <a:t>Students should explain that the speed of a person changes </a:t>
            </a:r>
            <a:r>
              <a:rPr lang="en-US" sz="1400" dirty="0" smtClean="0"/>
              <a:t>increasing or decreasing according </a:t>
            </a:r>
            <a:r>
              <a:rPr lang="en-US" sz="1400" dirty="0"/>
              <a:t>to the activity </a:t>
            </a:r>
            <a:r>
              <a:rPr lang="en-US" sz="1400" dirty="0" smtClean="0"/>
              <a:t>being performed</a:t>
            </a:r>
            <a:r>
              <a:rPr lang="en-US" sz="1400" dirty="0" smtClean="0"/>
              <a:t>. </a:t>
            </a:r>
            <a:r>
              <a:rPr lang="en-US" sz="1400" dirty="0"/>
              <a:t>They should point out some </a:t>
            </a:r>
            <a:r>
              <a:rPr lang="en-US" sz="1400" dirty="0" smtClean="0"/>
              <a:t>standard speed of movement values, </a:t>
            </a:r>
            <a:r>
              <a:rPr lang="en-US" sz="1400" dirty="0"/>
              <a:t>e.g. the person represented in </a:t>
            </a:r>
            <a:r>
              <a:rPr lang="en-US" sz="1400" dirty="0" smtClean="0"/>
              <a:t>the previous </a:t>
            </a:r>
            <a:r>
              <a:rPr lang="en-US" sz="1400" dirty="0"/>
              <a:t>graph achieved a walking speed of 5 km/hour and 27 km/hour when he was running. </a:t>
            </a:r>
            <a:endParaRPr lang="es-CL" sz="1400" dirty="0"/>
          </a:p>
        </p:txBody>
      </p:sp>
      <p:pic>
        <p:nvPicPr>
          <p:cNvPr id="24" name="23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06223" y="4109812"/>
            <a:ext cx="428625" cy="438150"/>
          </a:xfrm>
          <a:prstGeom prst="ellipse">
            <a:avLst/>
          </a:prstGeom>
        </p:spPr>
      </p:pic>
      <p:sp>
        <p:nvSpPr>
          <p:cNvPr id="27" name="26 CuadroTexto"/>
          <p:cNvSpPr txBox="1"/>
          <p:nvPr/>
        </p:nvSpPr>
        <p:spPr>
          <a:xfrm>
            <a:off x="1555914" y="4291642"/>
            <a:ext cx="6427492" cy="1800493"/>
          </a:xfrm>
          <a:prstGeom prst="rect">
            <a:avLst/>
          </a:prstGeom>
          <a:noFill/>
        </p:spPr>
        <p:txBody>
          <a:bodyPr wrap="square" rtlCol="0">
            <a:spAutoFit/>
          </a:bodyPr>
          <a:lstStyle/>
          <a:p>
            <a:r>
              <a:rPr lang="en-US" sz="1400" b="1" dirty="0"/>
              <a:t>What way would be the most efficient to learn which one of the two students was the slowest and which the fastest one? </a:t>
            </a:r>
            <a:r>
              <a:rPr lang="en-US" sz="1400" b="1" dirty="0" smtClean="0"/>
              <a:t>  </a:t>
            </a:r>
          </a:p>
          <a:p>
            <a:endParaRPr lang="en-US" sz="1300" dirty="0"/>
          </a:p>
          <a:p>
            <a:r>
              <a:rPr lang="en-US" sz="1400" dirty="0"/>
              <a:t>Students should understand that the easiest and fastest way to determine the highest and lowest speed value is by analyzing the graph, comparing the minimum and maximum values. You can also analyze data charts, finding maximum and minimum values for each subject. However, this way is more complicated and slow than the </a:t>
            </a:r>
            <a:r>
              <a:rPr lang="en-US" sz="1400" dirty="0" smtClean="0"/>
              <a:t>first.</a:t>
            </a:r>
            <a:endParaRPr lang="es-CL" sz="1400" dirty="0"/>
          </a:p>
        </p:txBody>
      </p:sp>
      <p:sp>
        <p:nvSpPr>
          <p:cNvPr id="22"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23" name="22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Tree>
    <p:extLst>
      <p:ext uri="{BB962C8B-B14F-4D97-AF65-F5344CB8AC3E}">
        <p14:creationId xmlns="" xmlns:p14="http://schemas.microsoft.com/office/powerpoint/2010/main" val="269275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0246" y="2492896"/>
            <a:ext cx="6665152"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1555624" y="2636912"/>
            <a:ext cx="6328744" cy="2462213"/>
          </a:xfrm>
          <a:prstGeom prst="rect">
            <a:avLst/>
          </a:prstGeom>
          <a:noFill/>
        </p:spPr>
        <p:txBody>
          <a:bodyPr wrap="square" rtlCol="0">
            <a:spAutoFit/>
          </a:bodyPr>
          <a:lstStyle/>
          <a:p>
            <a:r>
              <a:rPr lang="en-US" sz="1400" b="1" dirty="0"/>
              <a:t>Students should </a:t>
            </a:r>
            <a:r>
              <a:rPr lang="en-US" sz="1400" b="1" dirty="0" smtClean="0"/>
              <a:t>reach the </a:t>
            </a:r>
            <a:r>
              <a:rPr lang="en-US" sz="1400" b="1" dirty="0"/>
              <a:t>following conclusions: </a:t>
            </a:r>
            <a:endParaRPr lang="en-US" sz="1400" b="1" dirty="0" smtClean="0"/>
          </a:p>
          <a:p>
            <a:r>
              <a:rPr lang="en-US" sz="1400" b="1" dirty="0" smtClean="0"/>
              <a:t>  </a:t>
            </a:r>
            <a:endParaRPr lang="en-US" sz="1300" dirty="0"/>
          </a:p>
          <a:p>
            <a:r>
              <a:rPr lang="en-US" sz="1400" dirty="0"/>
              <a:t>A person’s speed changes according to the activity he or she </a:t>
            </a:r>
            <a:r>
              <a:rPr lang="en-US" sz="1400" dirty="0" smtClean="0"/>
              <a:t>performs. </a:t>
            </a:r>
            <a:r>
              <a:rPr lang="en-US" sz="1400" dirty="0"/>
              <a:t>Movement is always a continuum of accelerations and decelerations. On the other hand, while we are carrying out a determined activity like walking, speed </a:t>
            </a:r>
            <a:r>
              <a:rPr lang="en-US" sz="1400" dirty="0" smtClean="0"/>
              <a:t>can keep </a:t>
            </a:r>
            <a:r>
              <a:rPr lang="en-US" sz="1400" dirty="0"/>
              <a:t>quite constant in time. </a:t>
            </a:r>
            <a:endParaRPr lang="en-US" sz="1400" dirty="0" smtClean="0"/>
          </a:p>
          <a:p>
            <a:endParaRPr lang="en-US" sz="1400" dirty="0"/>
          </a:p>
          <a:p>
            <a:r>
              <a:rPr lang="en-US" sz="1400" dirty="0"/>
              <a:t>Observing the GPS map we can observe that the separations of the measurements </a:t>
            </a:r>
            <a:r>
              <a:rPr lang="en-US" sz="1400" dirty="0" smtClean="0"/>
              <a:t>become greater each </a:t>
            </a:r>
            <a:r>
              <a:rPr lang="en-US" sz="1400" dirty="0"/>
              <a:t>time, while the time period between each spot is constant (1 per second). This may be explained because as speed rises, the distance covered in each time period increases, indicating acceleration. </a:t>
            </a:r>
            <a:endParaRPr lang="es-CL" sz="1400" dirty="0"/>
          </a:p>
        </p:txBody>
      </p:sp>
      <p:sp>
        <p:nvSpPr>
          <p:cNvPr id="14"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5" name="14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Tree>
    <p:extLst>
      <p:ext uri="{BB962C8B-B14F-4D97-AF65-F5344CB8AC3E}">
        <p14:creationId xmlns="" xmlns:p14="http://schemas.microsoft.com/office/powerpoint/2010/main" val="3572623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0245" y="4653136"/>
            <a:ext cx="6663160" cy="1296144"/>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1" name="21 Grupo"/>
          <p:cNvGrpSpPr/>
          <p:nvPr/>
        </p:nvGrpSpPr>
        <p:grpSpPr>
          <a:xfrm>
            <a:off x="1320245" y="3920309"/>
            <a:ext cx="6663160" cy="1112800"/>
            <a:chOff x="1321109" y="3224940"/>
            <a:chExt cx="6664289" cy="1297672"/>
          </a:xfrm>
        </p:grpSpPr>
        <p:pic>
          <p:nvPicPr>
            <p:cNvPr id="12"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7484"/>
            <a:stretch/>
          </p:blipFill>
          <p:spPr bwMode="auto">
            <a:xfrm>
              <a:off x="1321109" y="3550767"/>
              <a:ext cx="6664289" cy="971845"/>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21109" y="3224940"/>
              <a:ext cx="6664289" cy="579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36722" y="3789040"/>
            <a:ext cx="388991" cy="388991"/>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040138"/>
            <a:ext cx="6383712" cy="1815882"/>
          </a:xfrm>
          <a:prstGeom prst="rect">
            <a:avLst/>
          </a:prstGeom>
          <a:noFill/>
        </p:spPr>
        <p:txBody>
          <a:bodyPr wrap="square" rtlCol="0">
            <a:spAutoFit/>
          </a:bodyPr>
          <a:lstStyle/>
          <a:p>
            <a:r>
              <a:rPr lang="en-US" sz="1400" b="1" dirty="0"/>
              <a:t>What factors restrict the maximum velocity </a:t>
            </a:r>
            <a:r>
              <a:rPr lang="en-US" sz="1400" b="1" dirty="0" smtClean="0"/>
              <a:t>that a </a:t>
            </a:r>
            <a:r>
              <a:rPr lang="en-US" sz="1400" b="1" dirty="0"/>
              <a:t>living organism may achieve</a:t>
            </a:r>
            <a:r>
              <a:rPr lang="en-US" sz="1400" b="1" dirty="0" smtClean="0"/>
              <a:t>?</a:t>
            </a:r>
          </a:p>
          <a:p>
            <a:endParaRPr lang="en-US" sz="1400" dirty="0" smtClean="0"/>
          </a:p>
          <a:p>
            <a:r>
              <a:rPr lang="en-US" sz="1400" dirty="0"/>
              <a:t>Students should think of their experience, and point out that we may </a:t>
            </a:r>
            <a:r>
              <a:rPr lang="en-US" sz="1400" dirty="0" smtClean="0"/>
              <a:t>find </a:t>
            </a:r>
            <a:r>
              <a:rPr lang="en-US" sz="1400" dirty="0"/>
              <a:t>biotic and abiotic factors that may limit speed. For example, abiotic factors depending of the interaction of the organism with the surrounding environment would be viscosity, the amount of obstacles present </a:t>
            </a:r>
            <a:r>
              <a:rPr lang="en-US" sz="1400" dirty="0" smtClean="0"/>
              <a:t>in </a:t>
            </a:r>
            <a:r>
              <a:rPr lang="en-US" sz="1400" dirty="0"/>
              <a:t>the surroundings, etc. Biotic factors referring to physiology may be the body’s elasticity, the length of the limbs, the particular adaptations to the environment, etc. </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a:t>
            </a:r>
            <a:r>
              <a:rPr lang="en-US" sz="1400" dirty="0" smtClean="0">
                <a:solidFill>
                  <a:srgbClr val="3490A6"/>
                </a:solidFill>
              </a:rPr>
              <a:t>so that </a:t>
            </a:r>
            <a:r>
              <a:rPr lang="en-US" sz="1400" dirty="0">
                <a:solidFill>
                  <a:srgbClr val="3490A6"/>
                </a:solidFill>
              </a:rPr>
              <a:t>the students can extrapolate the acquired knowledge during this class through the application of it in different contexts and situations. Furthermore, it is intended that students </a:t>
            </a:r>
            <a:r>
              <a:rPr lang="en-US" sz="1400" dirty="0" smtClean="0">
                <a:solidFill>
                  <a:srgbClr val="3490A6"/>
                </a:solidFill>
              </a:rPr>
              <a:t>present </a:t>
            </a:r>
            <a:r>
              <a:rPr lang="en-US" sz="1400" dirty="0">
                <a:solidFill>
                  <a:srgbClr val="3490A6"/>
                </a:solidFill>
              </a:rPr>
              <a:t>possible explanations to the experimentally observed phenomena. </a:t>
            </a:r>
            <a:endParaRPr lang="en-US" sz="1400" dirty="0" smtClean="0">
              <a:solidFill>
                <a:srgbClr val="3490A6"/>
              </a:solidFill>
            </a:endParaRPr>
          </a:p>
          <a:p>
            <a:r>
              <a:rPr lang="en-US" sz="1400" dirty="0" smtClean="0"/>
              <a:t> </a:t>
            </a:r>
            <a:endParaRPr lang="es-CL" sz="1400" dirty="0" smtClean="0">
              <a:solidFill>
                <a:srgbClr val="3490A6"/>
              </a:solidFill>
            </a:endParaRPr>
          </a:p>
          <a:p>
            <a:r>
              <a:rPr lang="en-US" sz="1400" dirty="0">
                <a:solidFill>
                  <a:srgbClr val="3490A6"/>
                </a:solidFill>
              </a:rPr>
              <a:t>Next, answers to the stated questions are presented. </a:t>
            </a:r>
            <a:endParaRPr lang="es-CL" sz="1400" dirty="0">
              <a:solidFill>
                <a:srgbClr val="3490A6"/>
              </a:solidFill>
            </a:endParaRP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20" name="19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Tree>
    <p:extLst>
      <p:ext uri="{BB962C8B-B14F-4D97-AF65-F5344CB8AC3E}">
        <p14:creationId xmlns="" xmlns:p14="http://schemas.microsoft.com/office/powerpoint/2010/main" val="125774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0245" y="2996952"/>
            <a:ext cx="6663160" cy="1234485"/>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5" name="21 Grupo"/>
          <p:cNvGrpSpPr/>
          <p:nvPr/>
        </p:nvGrpSpPr>
        <p:grpSpPr>
          <a:xfrm>
            <a:off x="1320245" y="2298712"/>
            <a:ext cx="6663160" cy="1280732"/>
            <a:chOff x="1321109" y="3224939"/>
            <a:chExt cx="6664289" cy="1493504"/>
          </a:xfrm>
        </p:grpSpPr>
        <p:pic>
          <p:nvPicPr>
            <p:cNvPr id="26"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6978"/>
            <a:stretch/>
          </p:blipFill>
          <p:spPr bwMode="auto">
            <a:xfrm>
              <a:off x="1321109" y="3523282"/>
              <a:ext cx="6664289" cy="1195161"/>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21109" y="3224939"/>
              <a:ext cx="6664289" cy="478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348880"/>
            <a:ext cx="6282682" cy="1815882"/>
          </a:xfrm>
          <a:prstGeom prst="rect">
            <a:avLst/>
          </a:prstGeom>
          <a:noFill/>
        </p:spPr>
        <p:txBody>
          <a:bodyPr wrap="square" rtlCol="0">
            <a:spAutoFit/>
          </a:bodyPr>
          <a:lstStyle/>
          <a:p>
            <a:r>
              <a:rPr lang="en-US" sz="1400" b="1" dirty="0"/>
              <a:t>How </a:t>
            </a:r>
            <a:r>
              <a:rPr lang="en-US" sz="1400" b="1" dirty="0" smtClean="0"/>
              <a:t>does a car speedometer work? </a:t>
            </a:r>
          </a:p>
          <a:p>
            <a:r>
              <a:rPr lang="es-CL" sz="1400" b="1" dirty="0" smtClean="0"/>
              <a:t> </a:t>
            </a:r>
            <a:endParaRPr lang="en-US" sz="1400" b="1" dirty="0"/>
          </a:p>
          <a:p>
            <a:r>
              <a:rPr lang="en-US" sz="1400" dirty="0"/>
              <a:t>Students should think of their experience, and investigate to establish that a speedometer measures the instant speed of the car, i.e. the speed achieved during a very small period of time. To measure the distance, the speedometer measures the amount of times the wheel turns. With the perimeter of the wheel and the turning of the wheel you can calculate the distance covered, while the time is measured with an internal chronometer. </a:t>
            </a:r>
            <a:endParaRPr lang="es-CL" sz="1300" dirty="0"/>
          </a:p>
        </p:txBody>
      </p:sp>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9" name="1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Tree>
    <p:extLst>
      <p:ext uri="{BB962C8B-B14F-4D97-AF65-F5344CB8AC3E}">
        <p14:creationId xmlns="" xmlns:p14="http://schemas.microsoft.com/office/powerpoint/2010/main" val="3186111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0245" y="2996952"/>
            <a:ext cx="6663160" cy="1234485"/>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5" name="21 Grupo"/>
          <p:cNvGrpSpPr/>
          <p:nvPr/>
        </p:nvGrpSpPr>
        <p:grpSpPr>
          <a:xfrm>
            <a:off x="1320245" y="2298712"/>
            <a:ext cx="6663160" cy="1280732"/>
            <a:chOff x="1321109" y="3224939"/>
            <a:chExt cx="6664289" cy="1493504"/>
          </a:xfrm>
        </p:grpSpPr>
        <p:pic>
          <p:nvPicPr>
            <p:cNvPr id="26"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6978"/>
            <a:stretch/>
          </p:blipFill>
          <p:spPr bwMode="auto">
            <a:xfrm>
              <a:off x="1321109" y="3523282"/>
              <a:ext cx="6664289" cy="1195161"/>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21109" y="3224939"/>
              <a:ext cx="6664289" cy="478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0245" y="3789040"/>
            <a:ext cx="6663160" cy="1234485"/>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10373" y="4537686"/>
            <a:ext cx="6663160" cy="1566068"/>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475656" y="2348880"/>
            <a:ext cx="6624736" cy="3754874"/>
          </a:xfrm>
          <a:prstGeom prst="rect">
            <a:avLst/>
          </a:prstGeom>
          <a:noFill/>
        </p:spPr>
        <p:txBody>
          <a:bodyPr wrap="square" rtlCol="0">
            <a:spAutoFit/>
          </a:bodyPr>
          <a:lstStyle/>
          <a:p>
            <a:r>
              <a:rPr lang="en-US" sz="1400" b="1" dirty="0"/>
              <a:t>According to the image, </a:t>
            </a:r>
            <a:r>
              <a:rPr lang="en-US" sz="1400" b="1" dirty="0" smtClean="0"/>
              <a:t>what </a:t>
            </a:r>
            <a:r>
              <a:rPr lang="en-US" sz="1400" b="1" dirty="0"/>
              <a:t>would be the fastest way to save the person drowning? </a:t>
            </a:r>
            <a:r>
              <a:rPr lang="es-CL" sz="1400" b="1" dirty="0" smtClean="0"/>
              <a:t> </a:t>
            </a:r>
            <a:endParaRPr lang="en-US" sz="1400" b="1" dirty="0"/>
          </a:p>
          <a:p>
            <a:endParaRPr lang="en-US" sz="1400" dirty="0" smtClean="0"/>
          </a:p>
          <a:p>
            <a:endParaRPr lang="en-US" sz="1400" dirty="0" smtClean="0"/>
          </a:p>
          <a:p>
            <a:endParaRPr lang="en-US" sz="1400" dirty="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Students </a:t>
            </a:r>
            <a:r>
              <a:rPr lang="en-US" sz="1400" dirty="0"/>
              <a:t>should establish that the </a:t>
            </a:r>
            <a:r>
              <a:rPr lang="en-US" sz="1400" dirty="0" smtClean="0"/>
              <a:t>lifeguard </a:t>
            </a:r>
            <a:r>
              <a:rPr lang="en-US" sz="1400" dirty="0"/>
              <a:t>should take path B, because we are more adapted to run on the sand than to swim, and therefore are </a:t>
            </a:r>
            <a:r>
              <a:rPr lang="en-US" sz="1400" dirty="0" smtClean="0"/>
              <a:t>at faster </a:t>
            </a:r>
            <a:r>
              <a:rPr lang="en-US" sz="1400" dirty="0"/>
              <a:t>running than swimming. Because of that even if the B path is a longer distance to cover, the person will probably take less time to achieve the goal and save the </a:t>
            </a:r>
            <a:r>
              <a:rPr lang="en-US" sz="1400" dirty="0" smtClean="0"/>
              <a:t>person drowning. </a:t>
            </a:r>
            <a:r>
              <a:rPr lang="en-US" sz="1400" dirty="0"/>
              <a:t>This is an example of biotic and abiotic factors that may interfere with the speed of movement. </a:t>
            </a:r>
            <a:endParaRPr lang="es-CL" sz="1300" dirty="0"/>
          </a:p>
        </p:txBody>
      </p:sp>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9" name="1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9218"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419872" y="2840214"/>
            <a:ext cx="2160240" cy="2069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0287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9" name="1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14"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3256"/>
          <a:stretch/>
        </p:blipFill>
        <p:spPr bwMode="auto">
          <a:xfrm>
            <a:off x="1320245" y="2996953"/>
            <a:ext cx="6663160" cy="1070846"/>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7" name="21 Grupo"/>
          <p:cNvGrpSpPr/>
          <p:nvPr/>
        </p:nvGrpSpPr>
        <p:grpSpPr>
          <a:xfrm>
            <a:off x="1320245" y="2298712"/>
            <a:ext cx="6663160" cy="1280732"/>
            <a:chOff x="1321109" y="3224939"/>
            <a:chExt cx="6664289" cy="1493504"/>
          </a:xfrm>
        </p:grpSpPr>
        <p:pic>
          <p:nvPicPr>
            <p:cNvPr id="18"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6978"/>
            <a:stretch/>
          </p:blipFill>
          <p:spPr bwMode="auto">
            <a:xfrm>
              <a:off x="1321109" y="3523282"/>
              <a:ext cx="6664289" cy="1195161"/>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21109" y="3224939"/>
              <a:ext cx="6664289" cy="646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601686" y="2348880"/>
            <a:ext cx="6282682" cy="1600438"/>
          </a:xfrm>
          <a:prstGeom prst="rect">
            <a:avLst/>
          </a:prstGeom>
          <a:noFill/>
        </p:spPr>
        <p:txBody>
          <a:bodyPr wrap="square" rtlCol="0">
            <a:spAutoFit/>
          </a:bodyPr>
          <a:lstStyle/>
          <a:p>
            <a:r>
              <a:rPr lang="en-US" sz="1400" b="1" dirty="0"/>
              <a:t>If you plot the speed of five different </a:t>
            </a:r>
            <a:r>
              <a:rPr lang="en-US" sz="1400" b="1" dirty="0" smtClean="0"/>
              <a:t>people </a:t>
            </a:r>
            <a:r>
              <a:rPr lang="en-US" sz="1400" b="1" dirty="0"/>
              <a:t>walking, then jogging and finally running, how would the graphs be similar? What differences would you find</a:t>
            </a:r>
            <a:r>
              <a:rPr lang="en-US" sz="1400" b="1" dirty="0" smtClean="0"/>
              <a:t>?</a:t>
            </a:r>
          </a:p>
          <a:p>
            <a:r>
              <a:rPr lang="en-US" sz="1400" b="1" dirty="0" smtClean="0"/>
              <a:t> </a:t>
            </a:r>
            <a:r>
              <a:rPr lang="es-CL" sz="1400" b="1" dirty="0" smtClean="0"/>
              <a:t> </a:t>
            </a:r>
            <a:endParaRPr lang="en-US" sz="1400" b="1" dirty="0"/>
          </a:p>
          <a:p>
            <a:r>
              <a:rPr lang="en-US" sz="1400" dirty="0"/>
              <a:t>Student should find as a similarity that all persons will probably be </a:t>
            </a:r>
            <a:r>
              <a:rPr lang="en-US" sz="1400" dirty="0" smtClean="0"/>
              <a:t>faster at </a:t>
            </a:r>
            <a:r>
              <a:rPr lang="en-US" sz="1400" dirty="0"/>
              <a:t>jogging than walking, and </a:t>
            </a:r>
            <a:r>
              <a:rPr lang="en-US" sz="1400" dirty="0" smtClean="0"/>
              <a:t>even </a:t>
            </a:r>
            <a:r>
              <a:rPr lang="en-US" sz="1400" dirty="0"/>
              <a:t>faster </a:t>
            </a:r>
            <a:r>
              <a:rPr lang="en-US" sz="1400" dirty="0" smtClean="0"/>
              <a:t>at running </a:t>
            </a:r>
            <a:r>
              <a:rPr lang="en-US" sz="1400" dirty="0"/>
              <a:t>than jogging. On the other hand, minimum and maximum values will probably be different </a:t>
            </a:r>
            <a:r>
              <a:rPr lang="en-US" sz="1400" dirty="0" smtClean="0"/>
              <a:t>per activity </a:t>
            </a:r>
            <a:r>
              <a:rPr lang="en-US" sz="1400" dirty="0"/>
              <a:t>for each person, because </a:t>
            </a:r>
            <a:r>
              <a:rPr lang="en-US" sz="1400" dirty="0" smtClean="0"/>
              <a:t>everyone has a </a:t>
            </a:r>
            <a:r>
              <a:rPr lang="en-US" sz="1400" dirty="0"/>
              <a:t>different range of variation.</a:t>
            </a:r>
            <a:endParaRPr lang="es-CL" sz="1300" dirty="0"/>
          </a:p>
        </p:txBody>
      </p:sp>
    </p:spTree>
    <p:extLst>
      <p:ext uri="{BB962C8B-B14F-4D97-AF65-F5344CB8AC3E}">
        <p14:creationId xmlns="" xmlns:p14="http://schemas.microsoft.com/office/powerpoint/2010/main" val="2946681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6" y="2276872"/>
            <a:ext cx="6309100" cy="954107"/>
          </a:xfrm>
          <a:prstGeom prst="rect">
            <a:avLst/>
          </a:prstGeom>
          <a:noFill/>
          <a:ln>
            <a:noFill/>
          </a:ln>
        </p:spPr>
        <p:txBody>
          <a:bodyPr wrap="square" rtlCol="0">
            <a:spAutoFit/>
          </a:bodyPr>
          <a:lstStyle/>
          <a:p>
            <a:r>
              <a:rPr lang="en-US" sz="1400" dirty="0" smtClean="0">
                <a:solidFill>
                  <a:srgbClr val="29B19A"/>
                </a:solidFill>
              </a:rPr>
              <a:t>The </a:t>
            </a:r>
            <a:r>
              <a:rPr lang="en-US" sz="1400" dirty="0">
                <a:solidFill>
                  <a:srgbClr val="29B19A"/>
                </a:solidFill>
              </a:rPr>
              <a:t>aim of the introduction is to focus students on the </a:t>
            </a:r>
            <a:r>
              <a:rPr lang="en-US" sz="1400" dirty="0" smtClean="0">
                <a:solidFill>
                  <a:srgbClr val="29B19A"/>
                </a:solidFill>
              </a:rPr>
              <a:t>class subject by </a:t>
            </a:r>
            <a:r>
              <a:rPr lang="en-US" sz="1400" dirty="0">
                <a:solidFill>
                  <a:srgbClr val="29B19A"/>
                </a:solidFill>
              </a:rPr>
              <a:t>refreshing acquired knowledge and asking questions which </a:t>
            </a:r>
            <a:r>
              <a:rPr lang="en-US" sz="1400" dirty="0" smtClean="0">
                <a:solidFill>
                  <a:srgbClr val="29B19A"/>
                </a:solidFill>
              </a:rPr>
              <a:t>encourage </a:t>
            </a:r>
            <a:r>
              <a:rPr lang="en-US" sz="1400" dirty="0">
                <a:solidFill>
                  <a:srgbClr val="29B19A"/>
                </a:solidFill>
              </a:rPr>
              <a:t>research development. Then, key concepts of the theoretical </a:t>
            </a:r>
            <a:r>
              <a:rPr lang="en-US" sz="1400" dirty="0" smtClean="0">
                <a:solidFill>
                  <a:srgbClr val="29B19A"/>
                </a:solidFill>
              </a:rPr>
              <a:t>framework, </a:t>
            </a:r>
            <a:r>
              <a:rPr lang="en-US" sz="1400" dirty="0">
                <a:solidFill>
                  <a:srgbClr val="29B19A"/>
                </a:solidFill>
              </a:rPr>
              <a:t>used by the students during the </a:t>
            </a:r>
            <a:r>
              <a:rPr lang="en-US" sz="1400" dirty="0" smtClean="0">
                <a:solidFill>
                  <a:srgbClr val="29B19A"/>
                </a:solidFill>
              </a:rPr>
              <a:t>class, </a:t>
            </a:r>
            <a:r>
              <a:rPr lang="en-US" sz="1400" dirty="0">
                <a:solidFill>
                  <a:srgbClr val="29B19A"/>
                </a:solidFill>
              </a:rPr>
              <a:t>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95410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1610" y="3356992"/>
            <a:ext cx="2800350" cy="323850"/>
          </a:xfrm>
          <a:prstGeom prst="rect">
            <a:avLst/>
          </a:prstGeom>
        </p:spPr>
      </p:pic>
      <p:sp>
        <p:nvSpPr>
          <p:cNvPr id="15" name="2 Subtítulo"/>
          <p:cNvSpPr txBox="1">
            <a:spLocks/>
          </p:cNvSpPr>
          <p:nvPr/>
        </p:nvSpPr>
        <p:spPr>
          <a:xfrm>
            <a:off x="1555626" y="3445605"/>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699029"/>
            <a:ext cx="6832798" cy="738664"/>
          </a:xfrm>
          <a:prstGeom prst="rect">
            <a:avLst/>
          </a:prstGeom>
          <a:noFill/>
          <a:ln>
            <a:noFill/>
          </a:ln>
        </p:spPr>
        <p:txBody>
          <a:bodyPr wrap="square" rtlCol="0">
            <a:spAutoFit/>
          </a:bodyPr>
          <a:lstStyle/>
          <a:p>
            <a:r>
              <a:rPr lang="en-US" sz="1400" dirty="0"/>
              <a:t>Every day we move without considering the parameters that rule our movements. Therefore, we </a:t>
            </a:r>
            <a:r>
              <a:rPr lang="en-US" sz="1400" dirty="0" smtClean="0"/>
              <a:t>never usually notice </a:t>
            </a:r>
            <a:r>
              <a:rPr lang="en-US" sz="1400" dirty="0"/>
              <a:t>the changes in speed that are produced when we are in hurry, </a:t>
            </a:r>
            <a:r>
              <a:rPr lang="en-US" sz="1400" dirty="0" smtClean="0"/>
              <a:t>need </a:t>
            </a:r>
            <a:r>
              <a:rPr lang="en-US" sz="1400" dirty="0"/>
              <a:t>to run </a:t>
            </a:r>
            <a:r>
              <a:rPr lang="en-US" sz="1400" dirty="0" smtClean="0"/>
              <a:t>or </a:t>
            </a:r>
            <a:r>
              <a:rPr lang="en-US" sz="1400" dirty="0"/>
              <a:t>change </a:t>
            </a:r>
            <a:r>
              <a:rPr lang="en-US" sz="1400" dirty="0" smtClean="0"/>
              <a:t>transportation </a:t>
            </a:r>
            <a:r>
              <a:rPr lang="en-US" sz="1400" dirty="0"/>
              <a:t>in order to get </a:t>
            </a:r>
            <a:r>
              <a:rPr lang="en-US" sz="1400" dirty="0" smtClean="0"/>
              <a:t>somewhere more quickly. </a:t>
            </a:r>
            <a:endParaRPr lang="es-CL" sz="1400" dirty="0"/>
          </a:p>
        </p:txBody>
      </p:sp>
      <p:sp>
        <p:nvSpPr>
          <p:cNvPr id="13"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grpSp>
        <p:nvGrpSpPr>
          <p:cNvPr id="18" name="17 Grupo"/>
          <p:cNvGrpSpPr/>
          <p:nvPr/>
        </p:nvGrpSpPr>
        <p:grpSpPr>
          <a:xfrm>
            <a:off x="1115616" y="4725144"/>
            <a:ext cx="6879464" cy="576064"/>
            <a:chOff x="1115616" y="2434686"/>
            <a:chExt cx="6879464" cy="576064"/>
          </a:xfrm>
        </p:grpSpPr>
        <p:pic>
          <p:nvPicPr>
            <p:cNvPr id="20" name="19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29927" y="2576871"/>
              <a:ext cx="6665153" cy="433879"/>
            </a:xfrm>
            <a:prstGeom prst="rect">
              <a:avLst/>
            </a:prstGeom>
          </p:spPr>
        </p:pic>
        <p:pic>
          <p:nvPicPr>
            <p:cNvPr id="21" name="20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15616" y="2434686"/>
              <a:ext cx="428625" cy="438150"/>
            </a:xfrm>
            <a:prstGeom prst="ellipse">
              <a:avLst/>
            </a:prstGeom>
          </p:spPr>
        </p:pic>
        <p:sp>
          <p:nvSpPr>
            <p:cNvPr id="22" name="21 CuadroTexto"/>
            <p:cNvSpPr txBox="1"/>
            <p:nvPr/>
          </p:nvSpPr>
          <p:spPr>
            <a:xfrm>
              <a:off x="1555626" y="2650710"/>
              <a:ext cx="3937040" cy="307777"/>
            </a:xfrm>
            <a:prstGeom prst="rect">
              <a:avLst/>
            </a:prstGeom>
            <a:noFill/>
          </p:spPr>
          <p:txBody>
            <a:bodyPr wrap="none" rtlCol="0">
              <a:spAutoFit/>
            </a:bodyPr>
            <a:lstStyle/>
            <a:p>
              <a:r>
                <a:rPr lang="en-US" sz="1400" b="1" dirty="0"/>
                <a:t>In what other situations do we change our speed? </a:t>
              </a:r>
              <a:endParaRPr lang="es-CL" sz="1400" dirty="0"/>
            </a:p>
          </p:txBody>
        </p:sp>
      </p:grpSp>
      <p:sp>
        <p:nvSpPr>
          <p:cNvPr id="27" name="26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Tree>
    <p:extLst>
      <p:ext uri="{BB962C8B-B14F-4D97-AF65-F5344CB8AC3E}">
        <p14:creationId xmlns=""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8" name="17 CuadroTexto"/>
          <p:cNvSpPr txBox="1"/>
          <p:nvPr/>
        </p:nvSpPr>
        <p:spPr>
          <a:xfrm>
            <a:off x="1555626" y="3140968"/>
            <a:ext cx="6616774" cy="307777"/>
          </a:xfrm>
          <a:prstGeom prst="rect">
            <a:avLst/>
          </a:prstGeom>
          <a:noFill/>
          <a:ln>
            <a:noFill/>
          </a:ln>
        </p:spPr>
        <p:txBody>
          <a:bodyPr wrap="square" rtlCol="0">
            <a:spAutoFit/>
          </a:bodyPr>
          <a:lstStyle/>
          <a:p>
            <a:r>
              <a:rPr lang="en-US" sz="1400" dirty="0"/>
              <a:t>At the end of this class, </a:t>
            </a:r>
            <a:r>
              <a:rPr lang="en-US" sz="1400" dirty="0" smtClean="0"/>
              <a:t>you’ll </a:t>
            </a:r>
            <a:r>
              <a:rPr lang="en-US" sz="1400" dirty="0"/>
              <a:t>be able to answer the following question </a:t>
            </a:r>
            <a:r>
              <a:rPr lang="en-US" sz="1400" dirty="0" smtClean="0"/>
              <a:t>and </a:t>
            </a:r>
            <a:r>
              <a:rPr lang="en-US" sz="1400" dirty="0"/>
              <a:t>investigate! </a:t>
            </a:r>
            <a:endParaRPr lang="es-CL" sz="1400" dirty="0"/>
          </a:p>
        </p:txBody>
      </p:sp>
      <p:pic>
        <p:nvPicPr>
          <p:cNvPr id="19" name="1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41312" y="2423608"/>
            <a:ext cx="6665153" cy="492089"/>
          </a:xfrm>
          <a:prstGeom prst="rect">
            <a:avLst/>
          </a:prstGeom>
        </p:spPr>
      </p:pic>
      <p:pic>
        <p:nvPicPr>
          <p:cNvPr id="20" name="19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27001" y="2281423"/>
            <a:ext cx="428625" cy="438150"/>
          </a:xfrm>
          <a:prstGeom prst="ellipse">
            <a:avLst/>
          </a:prstGeom>
        </p:spPr>
      </p:pic>
      <p:sp>
        <p:nvSpPr>
          <p:cNvPr id="21" name="20 CuadroTexto"/>
          <p:cNvSpPr txBox="1"/>
          <p:nvPr/>
        </p:nvSpPr>
        <p:spPr>
          <a:xfrm>
            <a:off x="1567011" y="2483649"/>
            <a:ext cx="5760936" cy="307777"/>
          </a:xfrm>
          <a:prstGeom prst="rect">
            <a:avLst/>
          </a:prstGeom>
          <a:noFill/>
        </p:spPr>
        <p:txBody>
          <a:bodyPr wrap="none" rtlCol="0">
            <a:spAutoFit/>
          </a:bodyPr>
          <a:lstStyle/>
          <a:p>
            <a:r>
              <a:rPr lang="en-US" sz="1400" b="1" dirty="0"/>
              <a:t>What </a:t>
            </a:r>
            <a:r>
              <a:rPr lang="en-US" sz="1400" b="1" dirty="0" smtClean="0"/>
              <a:t>parameters other than </a:t>
            </a:r>
            <a:r>
              <a:rPr lang="en-US" sz="1400" b="1" dirty="0"/>
              <a:t>speed are related to the movement of a body?</a:t>
            </a:r>
            <a:endParaRPr lang="es-CL" sz="1400" dirty="0"/>
          </a:p>
        </p:txBody>
      </p:sp>
      <p:sp>
        <p:nvSpPr>
          <p:cNvPr id="2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9" name="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12" name="1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93712" y="3715201"/>
            <a:ext cx="6665153" cy="492089"/>
          </a:xfrm>
          <a:prstGeom prst="rect">
            <a:avLst/>
          </a:prstGeom>
        </p:spPr>
      </p:pic>
      <p:pic>
        <p:nvPicPr>
          <p:cNvPr id="13" name="12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79401" y="3573016"/>
            <a:ext cx="428625" cy="438150"/>
          </a:xfrm>
          <a:prstGeom prst="ellipse">
            <a:avLst/>
          </a:prstGeom>
        </p:spPr>
      </p:pic>
      <p:sp>
        <p:nvSpPr>
          <p:cNvPr id="14" name="13 CuadroTexto"/>
          <p:cNvSpPr txBox="1"/>
          <p:nvPr/>
        </p:nvSpPr>
        <p:spPr>
          <a:xfrm>
            <a:off x="1719411" y="3775242"/>
            <a:ext cx="5890330" cy="307777"/>
          </a:xfrm>
          <a:prstGeom prst="rect">
            <a:avLst/>
          </a:prstGeom>
          <a:noFill/>
        </p:spPr>
        <p:txBody>
          <a:bodyPr wrap="none" rtlCol="0">
            <a:spAutoFit/>
          </a:bodyPr>
          <a:lstStyle/>
          <a:p>
            <a:r>
              <a:rPr lang="en-US" sz="1400" b="1" dirty="0"/>
              <a:t>How does the speed of a person performing different activities vary in time? </a:t>
            </a:r>
            <a:endParaRPr lang="es-CL" sz="1400" dirty="0"/>
          </a:p>
        </p:txBody>
      </p:sp>
    </p:spTree>
    <p:extLst>
      <p:ext uri="{BB962C8B-B14F-4D97-AF65-F5344CB8AC3E}">
        <p14:creationId xmlns="" xmlns:p14="http://schemas.microsoft.com/office/powerpoint/2010/main"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1610" y="2454568"/>
            <a:ext cx="2800350" cy="323850"/>
          </a:xfrm>
          <a:prstGeom prst="rect">
            <a:avLst/>
          </a:prstGeom>
        </p:spPr>
      </p:pic>
      <p:sp>
        <p:nvSpPr>
          <p:cNvPr id="10" name="2 Subtítulo"/>
          <p:cNvSpPr txBox="1">
            <a:spLocks/>
          </p:cNvSpPr>
          <p:nvPr/>
        </p:nvSpPr>
        <p:spPr>
          <a:xfrm>
            <a:off x="1555626" y="2543181"/>
            <a:ext cx="2584326"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background</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982431"/>
            <a:ext cx="6351760" cy="3108543"/>
          </a:xfrm>
          <a:prstGeom prst="rect">
            <a:avLst/>
          </a:prstGeom>
          <a:noFill/>
        </p:spPr>
        <p:txBody>
          <a:bodyPr wrap="square" rtlCol="0">
            <a:spAutoFit/>
          </a:bodyPr>
          <a:lstStyle/>
          <a:p>
            <a:r>
              <a:rPr lang="en-US" sz="1400" dirty="0"/>
              <a:t>Speed can be defined as </a:t>
            </a:r>
            <a:r>
              <a:rPr lang="en-US" sz="1400" dirty="0" smtClean="0"/>
              <a:t>the rate </a:t>
            </a:r>
            <a:r>
              <a:rPr lang="en-US" sz="1400" dirty="0"/>
              <a:t>at which an object covers distance. Doubling one’s speed would mean doubling </a:t>
            </a:r>
            <a:r>
              <a:rPr lang="en-US" sz="1400" dirty="0" smtClean="0"/>
              <a:t>the </a:t>
            </a:r>
            <a:r>
              <a:rPr lang="en-US" sz="1400" dirty="0"/>
              <a:t>distance traveled in a given amount of time, or halving the time required to travel a given distance. </a:t>
            </a:r>
            <a:r>
              <a:rPr lang="en-US" sz="1400" dirty="0" smtClean="0"/>
              <a:t>In other words it refers </a:t>
            </a:r>
            <a:r>
              <a:rPr lang="en-US" sz="1400" dirty="0"/>
              <a:t>to “how fast an object is moving”, and therefore is expressed as a function of time and distance, in following formula: </a:t>
            </a:r>
            <a:endParaRPr lang="en-US" sz="1400" dirty="0" smtClean="0"/>
          </a:p>
          <a:p>
            <a:endParaRPr lang="en-US" sz="1400" dirty="0"/>
          </a:p>
          <a:p>
            <a:endParaRPr lang="en-US" sz="1400" dirty="0" smtClean="0"/>
          </a:p>
          <a:p>
            <a:endParaRPr lang="en-US" sz="1400" dirty="0"/>
          </a:p>
          <a:p>
            <a:endParaRPr lang="en-US" sz="1400" dirty="0" smtClean="0"/>
          </a:p>
          <a:p>
            <a:r>
              <a:rPr lang="es-CL" sz="1400" dirty="0"/>
              <a:t>s = </a:t>
            </a:r>
            <a:r>
              <a:rPr lang="es-CL" sz="1400" dirty="0" err="1"/>
              <a:t>distance</a:t>
            </a:r>
            <a:r>
              <a:rPr lang="es-CL" sz="1400" dirty="0"/>
              <a:t> </a:t>
            </a:r>
            <a:r>
              <a:rPr lang="es-CL" sz="1400" dirty="0" err="1"/>
              <a:t>covered</a:t>
            </a:r>
            <a:r>
              <a:rPr lang="es-CL" sz="1400" dirty="0"/>
              <a:t> (m). </a:t>
            </a:r>
          </a:p>
          <a:p>
            <a:r>
              <a:rPr lang="es-CL" sz="1400" dirty="0"/>
              <a:t>t = time (s). </a:t>
            </a:r>
            <a:endParaRPr lang="es-CL" sz="1400" dirty="0" smtClean="0"/>
          </a:p>
          <a:p>
            <a:endParaRPr lang="es-CL" sz="1400" dirty="0"/>
          </a:p>
          <a:p>
            <a:r>
              <a:rPr lang="en-US" sz="1400" dirty="0" smtClean="0"/>
              <a:t>From the </a:t>
            </a:r>
            <a:r>
              <a:rPr lang="en-US" sz="1400" dirty="0"/>
              <a:t>formula you can understand that speed is measured with units of distance per units of time, e.g. meters/seconds, kilometer/hour, etc.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250" y="4293915"/>
            <a:ext cx="1487488"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47664" y="2348880"/>
            <a:ext cx="6313686" cy="1384995"/>
          </a:xfrm>
          <a:prstGeom prst="rect">
            <a:avLst/>
          </a:prstGeom>
          <a:noFill/>
          <a:ln>
            <a:noFill/>
          </a:ln>
        </p:spPr>
        <p:txBody>
          <a:bodyPr wrap="square" rtlCol="0">
            <a:spAutoFit/>
          </a:bodyPr>
          <a:lstStyle/>
          <a:p>
            <a:r>
              <a:rPr lang="en-US" sz="1400" dirty="0"/>
              <a:t>It is common to use the term “velocity” as a synonym of “speed”, but they are not the same. While speed is a scalar quantity, velocity is a vector </a:t>
            </a:r>
            <a:r>
              <a:rPr lang="en-US" sz="1400" dirty="0" smtClean="0"/>
              <a:t>quantity. It therefore </a:t>
            </a:r>
            <a:r>
              <a:rPr lang="en-US" sz="1400" dirty="0"/>
              <a:t>has a direction and a magnitude, and </a:t>
            </a:r>
            <a:r>
              <a:rPr lang="en-US" sz="1400" dirty="0" smtClean="0"/>
              <a:t>can </a:t>
            </a:r>
            <a:r>
              <a:rPr lang="en-US" sz="1400" dirty="0"/>
              <a:t>be expressed geometrically with an arrow starting from point A (reference point) to a point </a:t>
            </a:r>
            <a:r>
              <a:rPr lang="en-US" sz="1400" dirty="0" smtClean="0"/>
              <a:t>B (as shown in the image below). </a:t>
            </a:r>
            <a:r>
              <a:rPr lang="en-US" sz="1400" dirty="0"/>
              <a:t>It refers to “the rate at which an object changes its position”, and is not expressed as the rate of change of distance in </a:t>
            </a:r>
            <a:r>
              <a:rPr lang="en-US" sz="1400" dirty="0" smtClean="0"/>
              <a:t>time, </a:t>
            </a:r>
            <a:r>
              <a:rPr lang="en-US" sz="1400" dirty="0"/>
              <a:t>but of displacement in time. </a:t>
            </a:r>
            <a:endParaRPr lang="es-CL" sz="1400" dirty="0"/>
          </a:p>
        </p:txBody>
      </p:sp>
      <p:sp>
        <p:nvSpPr>
          <p:cNvPr id="1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9" name="1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784" y="3861048"/>
            <a:ext cx="3197225" cy="2554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47664" y="2348880"/>
            <a:ext cx="6313686" cy="2462213"/>
          </a:xfrm>
          <a:prstGeom prst="rect">
            <a:avLst/>
          </a:prstGeom>
          <a:noFill/>
          <a:ln>
            <a:noFill/>
          </a:ln>
        </p:spPr>
        <p:txBody>
          <a:bodyPr wrap="square" rtlCol="0">
            <a:spAutoFit/>
          </a:bodyPr>
          <a:lstStyle/>
          <a:p>
            <a:r>
              <a:rPr lang="en-US" sz="1400" dirty="0" smtClean="0"/>
              <a:t>Let’s take an example of a moving </a:t>
            </a:r>
            <a:r>
              <a:rPr lang="en-US" sz="1400" dirty="0"/>
              <a:t>object </a:t>
            </a:r>
            <a:r>
              <a:rPr lang="en-US" sz="1400" dirty="0" smtClean="0"/>
              <a:t> like a car, travelling at </a:t>
            </a:r>
            <a:r>
              <a:rPr lang="en-US" sz="1400" dirty="0"/>
              <a:t>100 km/h on the highway </a:t>
            </a:r>
            <a:r>
              <a:rPr lang="en-US" sz="1400" dirty="0" smtClean="0"/>
              <a:t>in a northerly direction, </a:t>
            </a:r>
            <a:r>
              <a:rPr lang="en-US" sz="1400" dirty="0"/>
              <a:t>has a velocity vector given by: </a:t>
            </a:r>
            <a:endParaRPr lang="en-US" sz="1400" dirty="0" smtClean="0"/>
          </a:p>
          <a:p>
            <a:endParaRPr lang="en-US" sz="1400" dirty="0"/>
          </a:p>
          <a:p>
            <a:r>
              <a:rPr lang="es-CL" sz="1400" dirty="0" err="1"/>
              <a:t>Magnitude</a:t>
            </a:r>
            <a:r>
              <a:rPr lang="es-CL" sz="1400" dirty="0"/>
              <a:t>: 100 Km/h </a:t>
            </a:r>
            <a:endParaRPr lang="es-CL" sz="1400" dirty="0" smtClean="0"/>
          </a:p>
          <a:p>
            <a:endParaRPr lang="es-CL" sz="1400" dirty="0"/>
          </a:p>
          <a:p>
            <a:r>
              <a:rPr lang="es-CL" sz="1400" dirty="0" err="1"/>
              <a:t>Direction</a:t>
            </a:r>
            <a:r>
              <a:rPr lang="es-CL" sz="1400" dirty="0"/>
              <a:t>: </a:t>
            </a:r>
            <a:r>
              <a:rPr lang="es-CL" sz="1400" dirty="0" smtClean="0"/>
              <a:t>North </a:t>
            </a:r>
            <a:r>
              <a:rPr lang="es-CL" sz="1400" dirty="0" err="1"/>
              <a:t>to</a:t>
            </a:r>
            <a:r>
              <a:rPr lang="es-CL" sz="1400" dirty="0"/>
              <a:t> </a:t>
            </a:r>
            <a:r>
              <a:rPr lang="es-CL" sz="1400" dirty="0" err="1"/>
              <a:t>south</a:t>
            </a:r>
            <a:r>
              <a:rPr lang="es-CL" sz="1400" dirty="0"/>
              <a:t> </a:t>
            </a:r>
            <a:endParaRPr lang="es-CL" sz="1400" dirty="0" smtClean="0"/>
          </a:p>
          <a:p>
            <a:endParaRPr lang="es-CL" sz="1400" dirty="0"/>
          </a:p>
          <a:p>
            <a:r>
              <a:rPr lang="en-US" sz="1400" dirty="0"/>
              <a:t>Speed, on the </a:t>
            </a:r>
            <a:r>
              <a:rPr lang="en-US" sz="1400" dirty="0" smtClean="0"/>
              <a:t>other hand, </a:t>
            </a:r>
            <a:r>
              <a:rPr lang="en-US" sz="1400" dirty="0"/>
              <a:t>is the magnitude of the velocity; in this case 100 Km/h. </a:t>
            </a:r>
          </a:p>
          <a:p>
            <a:r>
              <a:rPr lang="en-US" sz="1400" dirty="0"/>
              <a:t>Acceleration is the rate at which velocity changes in a given time period. Therefore, a car that changes its velocity in a time period is said to “accelerate”. </a:t>
            </a:r>
          </a:p>
          <a:p>
            <a:r>
              <a:rPr lang="en-US" sz="1400" dirty="0"/>
              <a:t>The formula for acceleration is : </a:t>
            </a:r>
            <a:endParaRPr lang="es-CL" sz="1400" dirty="0"/>
          </a:p>
        </p:txBody>
      </p:sp>
      <p:sp>
        <p:nvSpPr>
          <p:cNvPr id="1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9" name="1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9872" y="5157192"/>
            <a:ext cx="2255838" cy="59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2943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9" name="1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pic>
        <p:nvPicPr>
          <p:cNvPr id="7" name="6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1312" y="3283153"/>
            <a:ext cx="6665153" cy="649903"/>
          </a:xfrm>
          <a:prstGeom prst="rect">
            <a:avLst/>
          </a:prstGeom>
        </p:spPr>
      </p:pic>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27001" y="3140968"/>
            <a:ext cx="428625" cy="438150"/>
          </a:xfrm>
          <a:prstGeom prst="ellipse">
            <a:avLst/>
          </a:prstGeom>
        </p:spPr>
      </p:pic>
      <p:sp>
        <p:nvSpPr>
          <p:cNvPr id="9" name="8 CuadroTexto"/>
          <p:cNvSpPr txBox="1"/>
          <p:nvPr/>
        </p:nvSpPr>
        <p:spPr>
          <a:xfrm>
            <a:off x="1567011" y="3343194"/>
            <a:ext cx="5817811" cy="523220"/>
          </a:xfrm>
          <a:prstGeom prst="rect">
            <a:avLst/>
          </a:prstGeom>
          <a:noFill/>
        </p:spPr>
        <p:txBody>
          <a:bodyPr wrap="none" rtlCol="0">
            <a:spAutoFit/>
          </a:bodyPr>
          <a:lstStyle/>
          <a:p>
            <a:r>
              <a:rPr lang="en-US" sz="1400" b="1" dirty="0"/>
              <a:t>What would you say is the normal speed range of a person walking, jogging </a:t>
            </a:r>
            <a:endParaRPr lang="en-US" sz="1400" b="1" dirty="0" smtClean="0"/>
          </a:p>
          <a:p>
            <a:r>
              <a:rPr lang="en-US" sz="1400" b="1" dirty="0" smtClean="0"/>
              <a:t>and </a:t>
            </a:r>
            <a:r>
              <a:rPr lang="en-US" sz="1400" b="1" dirty="0"/>
              <a:t>running? How does </a:t>
            </a:r>
            <a:r>
              <a:rPr lang="en-US" sz="1400" b="1" dirty="0" smtClean="0"/>
              <a:t>it </a:t>
            </a:r>
            <a:r>
              <a:rPr lang="en-US" sz="1400" b="1" dirty="0"/>
              <a:t>vary between different people? </a:t>
            </a:r>
            <a:endParaRPr lang="es-CL" sz="1400" dirty="0"/>
          </a:p>
        </p:txBody>
      </p:sp>
      <p:sp>
        <p:nvSpPr>
          <p:cNvPr id="10" name="9 CuadroTexto"/>
          <p:cNvSpPr txBox="1"/>
          <p:nvPr/>
        </p:nvSpPr>
        <p:spPr>
          <a:xfrm>
            <a:off x="1555626" y="2276872"/>
            <a:ext cx="6309100" cy="523220"/>
          </a:xfrm>
          <a:prstGeom prst="rect">
            <a:avLst/>
          </a:prstGeom>
          <a:noFill/>
          <a:ln>
            <a:noFill/>
          </a:ln>
        </p:spPr>
        <p:txBody>
          <a:bodyPr wrap="square" rtlCol="0">
            <a:spAutoFit/>
          </a:bodyPr>
          <a:lstStyle/>
          <a:p>
            <a:r>
              <a:rPr lang="en-US" sz="1400" dirty="0">
                <a:solidFill>
                  <a:srgbClr val="29B19A"/>
                </a:solidFill>
              </a:rPr>
              <a:t>Now students are encouraged to raise an hypothesis </a:t>
            </a:r>
            <a:r>
              <a:rPr lang="en-US" sz="1400" dirty="0" smtClean="0">
                <a:solidFill>
                  <a:srgbClr val="29B19A"/>
                </a:solidFill>
              </a:rPr>
              <a:t>which must be </a:t>
            </a:r>
            <a:r>
              <a:rPr lang="en-US" sz="1400" dirty="0">
                <a:solidFill>
                  <a:srgbClr val="29B19A"/>
                </a:solidFill>
              </a:rPr>
              <a:t>tested with an experiment. </a:t>
            </a:r>
            <a:endParaRPr lang="es-CL" sz="1400" dirty="0">
              <a:solidFill>
                <a:srgbClr val="29B19A"/>
              </a:solidFill>
            </a:endParaRPr>
          </a:p>
        </p:txBody>
      </p:sp>
      <p:sp>
        <p:nvSpPr>
          <p:cNvPr id="12" name="11 Rectángulo redondeado"/>
          <p:cNvSpPr/>
          <p:nvPr/>
        </p:nvSpPr>
        <p:spPr>
          <a:xfrm>
            <a:off x="1403647" y="2276873"/>
            <a:ext cx="6581751" cy="576064"/>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Tree>
    <p:extLst>
      <p:ext uri="{BB962C8B-B14F-4D97-AF65-F5344CB8AC3E}">
        <p14:creationId xmlns="" xmlns:p14="http://schemas.microsoft.com/office/powerpoint/2010/main" val="3349583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830997"/>
          </a:xfrm>
          <a:prstGeom prst="rect">
            <a:avLst/>
          </a:prstGeom>
          <a:noFill/>
        </p:spPr>
        <p:txBody>
          <a:bodyPr wrap="square" rtlCol="0">
            <a:spAutoFit/>
          </a:bodyPr>
          <a:lstStyle/>
          <a:p>
            <a:r>
              <a:rPr lang="en-US" sz="1600" dirty="0"/>
              <a:t>During the activity, students will measure the speed of different </a:t>
            </a:r>
            <a:r>
              <a:rPr lang="en-US" sz="1600" dirty="0" smtClean="0"/>
              <a:t>people </a:t>
            </a:r>
            <a:r>
              <a:rPr lang="en-US" sz="1600" dirty="0"/>
              <a:t>walking, jogging and running. The results will be plotted creating </a:t>
            </a:r>
            <a:r>
              <a:rPr lang="en-US" sz="1600" dirty="0" smtClean="0"/>
              <a:t>graphs, </a:t>
            </a:r>
            <a:r>
              <a:rPr lang="en-US" sz="1600" dirty="0"/>
              <a:t>which will be analyzed and compared. </a:t>
            </a:r>
            <a:endParaRPr lang="es-CL" sz="1600" dirty="0"/>
          </a:p>
        </p:txBody>
      </p:sp>
      <p:sp>
        <p:nvSpPr>
          <p:cNvPr id="11"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bg1"/>
                </a:solidFill>
              </a:rPr>
              <a:t>Speed of </a:t>
            </a:r>
            <a:r>
              <a:rPr lang="en-US" sz="1400" b="1" dirty="0" smtClean="0">
                <a:solidFill>
                  <a:schemeClr val="bg1"/>
                </a:solidFill>
              </a:rPr>
              <a:t>Movement</a:t>
            </a:r>
            <a:endParaRPr lang="es-ES_tradnl" sz="1400" baseline="30000" dirty="0">
              <a:solidFill>
                <a:schemeClr val="bg1"/>
              </a:solidFill>
              <a:latin typeface="Frutiger 55 Roman" pitchFamily="34" charset="0"/>
            </a:endParaRPr>
          </a:p>
        </p:txBody>
      </p:sp>
      <p:sp>
        <p:nvSpPr>
          <p:cNvPr id="12" name="11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 speed of a moving object </a:t>
            </a:r>
            <a:r>
              <a:rPr lang="en-US" sz="1000" dirty="0" smtClean="0">
                <a:solidFill>
                  <a:schemeClr val="bg1">
                    <a:lumMod val="50000"/>
                  </a:schemeClr>
                </a:solidFill>
              </a:rPr>
              <a:t>in </a:t>
            </a:r>
            <a:r>
              <a:rPr lang="en-US" sz="1000" dirty="0">
                <a:solidFill>
                  <a:schemeClr val="bg1">
                    <a:lumMod val="50000"/>
                  </a:schemeClr>
                </a:solidFill>
              </a:rPr>
              <a:t>different situations</a:t>
            </a:r>
            <a:endParaRPr lang="es-CL" sz="1000" dirty="0">
              <a:solidFill>
                <a:schemeClr val="bg1">
                  <a:lumMod val="50000"/>
                </a:schemeClr>
              </a:solidFill>
            </a:endParaRPr>
          </a:p>
        </p:txBody>
      </p:sp>
    </p:spTree>
    <p:extLst>
      <p:ext uri="{BB962C8B-B14F-4D97-AF65-F5344CB8AC3E}">
        <p14:creationId xmlns="" xmlns:p14="http://schemas.microsoft.com/office/powerpoint/2010/main" val="2615786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1982</TotalTime>
  <Words>2522</Words>
  <Application>Microsoft Office PowerPoint</Application>
  <PresentationFormat>On-screen Show (4:3)</PresentationFormat>
  <Paragraphs>213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174</cp:revision>
  <dcterms:created xsi:type="dcterms:W3CDTF">2012-09-11T15:34:37Z</dcterms:created>
  <dcterms:modified xsi:type="dcterms:W3CDTF">2013-04-22T18:02:12Z</dcterms:modified>
</cp:coreProperties>
</file>