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307" r:id="rId3"/>
    <p:sldId id="308" r:id="rId4"/>
    <p:sldId id="309" r:id="rId5"/>
    <p:sldId id="310" r:id="rId6"/>
    <p:sldId id="257" r:id="rId7"/>
    <p:sldId id="259" r:id="rId8"/>
    <p:sldId id="287" r:id="rId9"/>
    <p:sldId id="261" r:id="rId10"/>
    <p:sldId id="262" r:id="rId11"/>
    <p:sldId id="293" r:id="rId12"/>
    <p:sldId id="294" r:id="rId13"/>
    <p:sldId id="295" r:id="rId14"/>
    <p:sldId id="296" r:id="rId15"/>
    <p:sldId id="264" r:id="rId16"/>
    <p:sldId id="265" r:id="rId17"/>
    <p:sldId id="268" r:id="rId18"/>
    <p:sldId id="269" r:id="rId19"/>
    <p:sldId id="270" r:id="rId20"/>
    <p:sldId id="297" r:id="rId21"/>
    <p:sldId id="272" r:id="rId22"/>
    <p:sldId id="292" r:id="rId23"/>
    <p:sldId id="273" r:id="rId24"/>
    <p:sldId id="280" r:id="rId25"/>
    <p:sldId id="283" r:id="rId26"/>
    <p:sldId id="298" r:id="rId27"/>
    <p:sldId id="299" r:id="rId28"/>
    <p:sldId id="300" r:id="rId29"/>
    <p:sldId id="301" r:id="rId30"/>
    <p:sldId id="302" r:id="rId31"/>
    <p:sldId id="276" r:id="rId32"/>
    <p:sldId id="278" r:id="rId33"/>
    <p:sldId id="303" r:id="rId34"/>
    <p:sldId id="277" r:id="rId35"/>
    <p:sldId id="285" r:id="rId36"/>
    <p:sldId id="304" r:id="rId37"/>
    <p:sldId id="305" r:id="rId38"/>
    <p:sldId id="306" r:id="rId39"/>
    <p:sldId id="279" r:id="rId40"/>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initials="r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490A6"/>
    <a:srgbClr val="29B19A"/>
    <a:srgbClr val="F7B047"/>
    <a:srgbClr val="4194A5"/>
    <a:srgbClr val="39818F"/>
    <a:srgbClr val="22B89B"/>
    <a:srgbClr val="34A6A1"/>
    <a:srgbClr val="FFFF66"/>
    <a:srgbClr val="47A1B3"/>
    <a:srgbClr val="F684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2" autoAdjust="0"/>
    <p:restoredTop sz="94660"/>
  </p:normalViewPr>
  <p:slideViewPr>
    <p:cSldViewPr>
      <p:cViewPr varScale="1">
        <p:scale>
          <a:sx n="101" d="100"/>
          <a:sy n="101" d="100"/>
        </p:scale>
        <p:origin x="-25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89217A-00BC-4D21-9DCF-6317BBB6FF6D}" type="datetimeFigureOut">
              <a:rPr lang="es-CL" smtClean="0"/>
              <a:pPr/>
              <a:t>17-09-2016</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808E2C-BDF1-4481-ABB2-ADA2DD6DBB10}" type="slidenum">
              <a:rPr lang="es-CL" smtClean="0"/>
              <a:pPr/>
              <a:t>‹#›</a:t>
            </a:fld>
            <a:endParaRPr lang="es-CL"/>
          </a:p>
        </p:txBody>
      </p:sp>
    </p:spTree>
    <p:extLst>
      <p:ext uri="{BB962C8B-B14F-4D97-AF65-F5344CB8AC3E}">
        <p14:creationId xmlns:p14="http://schemas.microsoft.com/office/powerpoint/2010/main" val="614554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79808E2C-BDF1-4481-ABB2-ADA2DD6DBB10}" type="slidenum">
              <a:rPr lang="es-CL" smtClean="0"/>
              <a:pPr/>
              <a:t>8</a:t>
            </a:fld>
            <a:endParaRPr lang="es-CL"/>
          </a:p>
        </p:txBody>
      </p:sp>
    </p:spTree>
    <p:extLst>
      <p:ext uri="{BB962C8B-B14F-4D97-AF65-F5344CB8AC3E}">
        <p14:creationId xmlns:p14="http://schemas.microsoft.com/office/powerpoint/2010/main" val="1732293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79808E2C-BDF1-4481-ABB2-ADA2DD6DBB10}" type="slidenum">
              <a:rPr lang="es-CL" smtClean="0"/>
              <a:pPr/>
              <a:t>36</a:t>
            </a:fld>
            <a:endParaRPr lang="es-CL"/>
          </a:p>
        </p:txBody>
      </p:sp>
    </p:spTree>
    <p:extLst>
      <p:ext uri="{BB962C8B-B14F-4D97-AF65-F5344CB8AC3E}">
        <p14:creationId xmlns:p14="http://schemas.microsoft.com/office/powerpoint/2010/main" val="3276308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52839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6655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50016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80330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41123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192862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8395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08390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54120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56011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99565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4F7F0-D864-4D1F-9C06-B4C39C73B53B}" type="slidenum">
              <a:rPr lang="es-CL" smtClean="0"/>
              <a:pPr/>
              <a:t>‹#›</a:t>
            </a:fld>
            <a:endParaRPr lang="es-CL"/>
          </a:p>
        </p:txBody>
      </p:sp>
    </p:spTree>
    <p:extLst>
      <p:ext uri="{BB962C8B-B14F-4D97-AF65-F5344CB8AC3E}">
        <p14:creationId xmlns:p14="http://schemas.microsoft.com/office/powerpoint/2010/main" val="764538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4.png"/><Relationship Id="rId7" Type="http://schemas.openxmlformats.org/officeDocument/2006/relationships/image" Target="../media/image34.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17.png"/><Relationship Id="rId10" Type="http://schemas.openxmlformats.org/officeDocument/2006/relationships/image" Target="../media/image37.png"/><Relationship Id="rId4" Type="http://schemas.openxmlformats.org/officeDocument/2006/relationships/image" Target="../media/image16.png"/><Relationship Id="rId9"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8.png"/><Relationship Id="rId7" Type="http://schemas.openxmlformats.org/officeDocument/2006/relationships/image" Target="../media/image42.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44.png"/></Relationships>
</file>

<file path=ppt/slides/_rels/slide2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5.png"/><Relationship Id="rId7" Type="http://schemas.openxmlformats.org/officeDocument/2006/relationships/image" Target="../media/image4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9.png"/><Relationship Id="rId5" Type="http://schemas.openxmlformats.org/officeDocument/2006/relationships/image" Target="../media/image37.png"/><Relationship Id="rId10" Type="http://schemas.openxmlformats.org/officeDocument/2006/relationships/image" Target="../media/image48.png"/><Relationship Id="rId4" Type="http://schemas.openxmlformats.org/officeDocument/2006/relationships/image" Target="../media/image36.png"/><Relationship Id="rId9"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18" Type="http://schemas.openxmlformats.org/officeDocument/2006/relationships/image" Target="../media/image70.png"/><Relationship Id="rId26" Type="http://schemas.openxmlformats.org/officeDocument/2006/relationships/image" Target="../media/image78.png"/><Relationship Id="rId3" Type="http://schemas.openxmlformats.org/officeDocument/2006/relationships/image" Target="../media/image12.jpeg"/><Relationship Id="rId21" Type="http://schemas.openxmlformats.org/officeDocument/2006/relationships/image" Target="../media/image73.png"/><Relationship Id="rId7" Type="http://schemas.openxmlformats.org/officeDocument/2006/relationships/image" Target="../media/image59.png"/><Relationship Id="rId12" Type="http://schemas.openxmlformats.org/officeDocument/2006/relationships/image" Target="../media/image64.png"/><Relationship Id="rId17" Type="http://schemas.openxmlformats.org/officeDocument/2006/relationships/image" Target="../media/image69.png"/><Relationship Id="rId25" Type="http://schemas.openxmlformats.org/officeDocument/2006/relationships/image" Target="../media/image77.png"/><Relationship Id="rId2" Type="http://schemas.openxmlformats.org/officeDocument/2006/relationships/notesSlide" Target="../notesSlides/notesSlide2.xml"/><Relationship Id="rId16" Type="http://schemas.openxmlformats.org/officeDocument/2006/relationships/image" Target="../media/image68.png"/><Relationship Id="rId20" Type="http://schemas.openxmlformats.org/officeDocument/2006/relationships/image" Target="../media/image72.png"/><Relationship Id="rId29"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63.png"/><Relationship Id="rId24" Type="http://schemas.openxmlformats.org/officeDocument/2006/relationships/image" Target="../media/image76.png"/><Relationship Id="rId5" Type="http://schemas.openxmlformats.org/officeDocument/2006/relationships/image" Target="../media/image52.png"/><Relationship Id="rId15" Type="http://schemas.openxmlformats.org/officeDocument/2006/relationships/image" Target="../media/image67.png"/><Relationship Id="rId23" Type="http://schemas.openxmlformats.org/officeDocument/2006/relationships/image" Target="../media/image75.png"/><Relationship Id="rId28" Type="http://schemas.openxmlformats.org/officeDocument/2006/relationships/image" Target="../media/image80.png"/><Relationship Id="rId10" Type="http://schemas.openxmlformats.org/officeDocument/2006/relationships/image" Target="../media/image62.png"/><Relationship Id="rId19" Type="http://schemas.openxmlformats.org/officeDocument/2006/relationships/image" Target="../media/image71.png"/><Relationship Id="rId4" Type="http://schemas.openxmlformats.org/officeDocument/2006/relationships/image" Target="../media/image51.png"/><Relationship Id="rId9" Type="http://schemas.openxmlformats.org/officeDocument/2006/relationships/image" Target="../media/image61.png"/><Relationship Id="rId14" Type="http://schemas.openxmlformats.org/officeDocument/2006/relationships/image" Target="../media/image66.png"/><Relationship Id="rId22" Type="http://schemas.openxmlformats.org/officeDocument/2006/relationships/image" Target="../media/image74.png"/><Relationship Id="rId27" Type="http://schemas.openxmlformats.org/officeDocument/2006/relationships/image" Target="../media/image79.png"/></Relationships>
</file>

<file path=ppt/slides/_rels/slide37.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2.png"/><Relationship Id="rId18" Type="http://schemas.openxmlformats.org/officeDocument/2006/relationships/image" Target="../media/image77.png"/><Relationship Id="rId3" Type="http://schemas.openxmlformats.org/officeDocument/2006/relationships/image" Target="../media/image51.png"/><Relationship Id="rId21" Type="http://schemas.openxmlformats.org/officeDocument/2006/relationships/image" Target="../media/image80.png"/><Relationship Id="rId7" Type="http://schemas.openxmlformats.org/officeDocument/2006/relationships/image" Target="../media/image63.png"/><Relationship Id="rId12" Type="http://schemas.openxmlformats.org/officeDocument/2006/relationships/image" Target="../media/image71.png"/><Relationship Id="rId17" Type="http://schemas.openxmlformats.org/officeDocument/2006/relationships/image" Target="../media/image76.png"/><Relationship Id="rId25" Type="http://schemas.openxmlformats.org/officeDocument/2006/relationships/image" Target="../media/image60.png"/><Relationship Id="rId2" Type="http://schemas.openxmlformats.org/officeDocument/2006/relationships/image" Target="../media/image12.jpeg"/><Relationship Id="rId16" Type="http://schemas.openxmlformats.org/officeDocument/2006/relationships/image" Target="../media/image75.png"/><Relationship Id="rId20"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70.png"/><Relationship Id="rId24" Type="http://schemas.openxmlformats.org/officeDocument/2006/relationships/image" Target="../media/image67.png"/><Relationship Id="rId5" Type="http://schemas.openxmlformats.org/officeDocument/2006/relationships/image" Target="../media/image61.png"/><Relationship Id="rId15" Type="http://schemas.openxmlformats.org/officeDocument/2006/relationships/image" Target="../media/image74.png"/><Relationship Id="rId23" Type="http://schemas.openxmlformats.org/officeDocument/2006/relationships/image" Target="../media/image66.png"/><Relationship Id="rId10" Type="http://schemas.openxmlformats.org/officeDocument/2006/relationships/image" Target="../media/image69.png"/><Relationship Id="rId19" Type="http://schemas.openxmlformats.org/officeDocument/2006/relationships/image" Target="../media/image78.png"/><Relationship Id="rId4" Type="http://schemas.openxmlformats.org/officeDocument/2006/relationships/image" Target="../media/image59.png"/><Relationship Id="rId9" Type="http://schemas.openxmlformats.org/officeDocument/2006/relationships/image" Target="../media/image68.png"/><Relationship Id="rId14" Type="http://schemas.openxmlformats.org/officeDocument/2006/relationships/image" Target="../media/image73.png"/><Relationship Id="rId22" Type="http://schemas.openxmlformats.org/officeDocument/2006/relationships/image" Target="../media/image64.png"/></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54.png"/><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004048" y="1682224"/>
            <a:ext cx="3600400" cy="576064"/>
          </a:xfrm>
        </p:spPr>
        <p:txBody>
          <a:bodyPr>
            <a:normAutofit/>
          </a:bodyPr>
          <a:lstStyle/>
          <a:p>
            <a:pPr algn="l"/>
            <a:r>
              <a:rPr lang="en-US" sz="2400" b="1" dirty="0" smtClean="0">
                <a:solidFill>
                  <a:schemeClr val="bg1"/>
                </a:solidFill>
                <a:latin typeface="+mj-lt"/>
              </a:rPr>
              <a:t>Waves</a:t>
            </a:r>
            <a:endParaRPr lang="es-ES_tradnl" sz="2400" baseline="30000" dirty="0">
              <a:solidFill>
                <a:schemeClr val="bg1"/>
              </a:solidFill>
              <a:latin typeface="Frutiger 55 Roman" pitchFamily="34" charset="0"/>
            </a:endParaRPr>
          </a:p>
        </p:txBody>
      </p:sp>
      <p:sp>
        <p:nvSpPr>
          <p:cNvPr id="8" name="7 CuadroTexto"/>
          <p:cNvSpPr txBox="1"/>
          <p:nvPr/>
        </p:nvSpPr>
        <p:spPr>
          <a:xfrm>
            <a:off x="5004048" y="2132856"/>
            <a:ext cx="3816424" cy="276999"/>
          </a:xfrm>
          <a:prstGeom prst="rect">
            <a:avLst/>
          </a:prstGeom>
          <a:noFill/>
        </p:spPr>
        <p:txBody>
          <a:bodyPr wrap="square" rtlCol="0">
            <a:spAutoFit/>
          </a:bodyPr>
          <a:lstStyle/>
          <a:p>
            <a:r>
              <a:rPr lang="en-US" sz="1200" dirty="0">
                <a:solidFill>
                  <a:srgbClr val="FFFF66"/>
                </a:solidFill>
              </a:rPr>
              <a:t>Recording sound waves and sound wave interference</a:t>
            </a:r>
            <a:endParaRPr lang="es-CL" sz="1200" dirty="0">
              <a:solidFill>
                <a:srgbClr val="FFFF66"/>
              </a:solidFill>
            </a:endParaRPr>
          </a:p>
        </p:txBody>
      </p:sp>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421" t="2987" r="7378" b="5063"/>
          <a:stretch/>
        </p:blipFill>
        <p:spPr bwMode="auto">
          <a:xfrm>
            <a:off x="3635896" y="4939786"/>
            <a:ext cx="1451910" cy="158555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8310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3744" y="3645024"/>
            <a:ext cx="4558496" cy="296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10 CuadroTexto"/>
          <p:cNvSpPr txBox="1"/>
          <p:nvPr/>
        </p:nvSpPr>
        <p:spPr>
          <a:xfrm>
            <a:off x="1555626" y="2260029"/>
            <a:ext cx="6313686" cy="1384995"/>
          </a:xfrm>
          <a:prstGeom prst="rect">
            <a:avLst/>
          </a:prstGeom>
          <a:noFill/>
          <a:ln>
            <a:noFill/>
          </a:ln>
        </p:spPr>
        <p:txBody>
          <a:bodyPr wrap="square" rtlCol="0">
            <a:spAutoFit/>
          </a:bodyPr>
          <a:lstStyle/>
          <a:p>
            <a:r>
              <a:rPr lang="en-US" sz="1400" dirty="0"/>
              <a:t>Waves can be categorized into two groups depending on the direction of their propagation in space: </a:t>
            </a:r>
            <a:r>
              <a:rPr lang="en-US" sz="1400" b="1" dirty="0"/>
              <a:t>Longitudinal waves </a:t>
            </a:r>
            <a:r>
              <a:rPr lang="en-US" sz="1400" dirty="0"/>
              <a:t>and </a:t>
            </a:r>
            <a:r>
              <a:rPr lang="en-US" sz="1400" b="1" dirty="0"/>
              <a:t>transverse waves</a:t>
            </a:r>
            <a:r>
              <a:rPr lang="en-US" sz="1400" dirty="0"/>
              <a:t>. In longitudinal waves the particles of the medium oscillate in a direction parallel to that of the wave’s movement. In a transverse wave the oscillation moves in a direction perpendicular to that of the wave’s movement. </a:t>
            </a:r>
          </a:p>
          <a:p>
            <a:r>
              <a:rPr lang="es-CL" sz="1400" dirty="0"/>
              <a:t>Longitudinal </a:t>
            </a:r>
          </a:p>
        </p:txBody>
      </p:sp>
      <p:sp>
        <p:nvSpPr>
          <p:cNvPr id="10"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spTree>
    <p:extLst>
      <p:ext uri="{BB962C8B-B14F-4D97-AF65-F5344CB8AC3E}">
        <p14:creationId xmlns:p14="http://schemas.microsoft.com/office/powerpoint/2010/main" val="4130916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10 CuadroTexto"/>
          <p:cNvSpPr txBox="1"/>
          <p:nvPr/>
        </p:nvSpPr>
        <p:spPr>
          <a:xfrm>
            <a:off x="1555626" y="2260029"/>
            <a:ext cx="6313686" cy="4185761"/>
          </a:xfrm>
          <a:prstGeom prst="rect">
            <a:avLst/>
          </a:prstGeom>
          <a:noFill/>
          <a:ln>
            <a:noFill/>
          </a:ln>
        </p:spPr>
        <p:txBody>
          <a:bodyPr wrap="square" rtlCol="0">
            <a:spAutoFit/>
          </a:bodyPr>
          <a:lstStyle/>
          <a:p>
            <a:r>
              <a:rPr lang="en-US" sz="1400" dirty="0"/>
              <a:t>Below are key scientific terms that relate to waves: </a:t>
            </a:r>
            <a:endParaRPr lang="en-US" sz="1400" dirty="0" smtClean="0"/>
          </a:p>
          <a:p>
            <a:endParaRPr lang="en-US" sz="1400" dirty="0"/>
          </a:p>
          <a:p>
            <a:r>
              <a:rPr lang="en-US" sz="1400" b="1" dirty="0"/>
              <a:t>Wave train (or wave packet): </a:t>
            </a:r>
            <a:r>
              <a:rPr lang="en-US" sz="1400" dirty="0"/>
              <a:t>Series of waves travelling in the same direction and spaced at regular intervals, like a wagon train. </a:t>
            </a:r>
            <a:endParaRPr lang="en-US" sz="1400" dirty="0" smtClean="0"/>
          </a:p>
          <a:p>
            <a:endParaRPr lang="en-US" sz="1400" dirty="0"/>
          </a:p>
          <a:p>
            <a:r>
              <a:rPr lang="en-US" sz="1400" b="1" dirty="0"/>
              <a:t>Node: </a:t>
            </a:r>
            <a:r>
              <a:rPr lang="en-US" sz="1400" dirty="0"/>
              <a:t>Region where the disturbance of the wave is almost zero (point of minimum vibration). </a:t>
            </a:r>
            <a:endParaRPr lang="en-US" sz="1400" dirty="0" smtClean="0"/>
          </a:p>
          <a:p>
            <a:endParaRPr lang="en-US" sz="1400" dirty="0"/>
          </a:p>
          <a:p>
            <a:r>
              <a:rPr lang="en-US" sz="1400" b="1" dirty="0"/>
              <a:t>Amplitude (A): </a:t>
            </a:r>
            <a:r>
              <a:rPr lang="en-US" sz="1400" dirty="0"/>
              <a:t>Usually this term refers simply to the maximum positive displacement from the rest position. </a:t>
            </a:r>
            <a:endParaRPr lang="en-US" sz="1400" dirty="0" smtClean="0"/>
          </a:p>
          <a:p>
            <a:endParaRPr lang="en-US" sz="1400" dirty="0"/>
          </a:p>
          <a:p>
            <a:r>
              <a:rPr lang="en-US" sz="1400" b="1" dirty="0"/>
              <a:t>Crest: </a:t>
            </a:r>
            <a:r>
              <a:rPr lang="en-US" sz="1400" dirty="0"/>
              <a:t>Point of the wave that exhibits the maximum amount of positive or upward displacement from the equilibrium position. </a:t>
            </a:r>
            <a:endParaRPr lang="en-US" sz="1400" dirty="0" smtClean="0"/>
          </a:p>
          <a:p>
            <a:endParaRPr lang="en-US" sz="1400" dirty="0"/>
          </a:p>
          <a:p>
            <a:r>
              <a:rPr lang="en-US" sz="1400" b="1" dirty="0"/>
              <a:t>Trough: </a:t>
            </a:r>
            <a:r>
              <a:rPr lang="en-US" sz="1400" dirty="0"/>
              <a:t>Point of the wave that exhibits the maximum amount of negative or downward displacement from the rest position. </a:t>
            </a:r>
            <a:endParaRPr lang="en-US" sz="1400" dirty="0" smtClean="0"/>
          </a:p>
          <a:p>
            <a:endParaRPr lang="en-US" sz="1400" dirty="0"/>
          </a:p>
          <a:p>
            <a:r>
              <a:rPr lang="en-US" sz="1400" b="1" dirty="0"/>
              <a:t>Period (T): </a:t>
            </a:r>
            <a:r>
              <a:rPr lang="en-US" sz="1400" dirty="0"/>
              <a:t>Time it takes for a wave to complete a single cycle, measured in unit seconds.</a:t>
            </a:r>
            <a:endParaRPr lang="es-CL" sz="1400" dirty="0"/>
          </a:p>
        </p:txBody>
      </p:sp>
      <p:sp>
        <p:nvSpPr>
          <p:cNvPr id="10"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spTree>
    <p:extLst>
      <p:ext uri="{BB962C8B-B14F-4D97-AF65-F5344CB8AC3E}">
        <p14:creationId xmlns:p14="http://schemas.microsoft.com/office/powerpoint/2010/main" val="2067379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10 CuadroTexto"/>
          <p:cNvSpPr txBox="1"/>
          <p:nvPr/>
        </p:nvSpPr>
        <p:spPr>
          <a:xfrm>
            <a:off x="1555626" y="2260029"/>
            <a:ext cx="6313686" cy="2508379"/>
          </a:xfrm>
          <a:prstGeom prst="rect">
            <a:avLst/>
          </a:prstGeom>
          <a:noFill/>
          <a:ln>
            <a:noFill/>
          </a:ln>
        </p:spPr>
        <p:txBody>
          <a:bodyPr wrap="square" rtlCol="0">
            <a:spAutoFit/>
          </a:bodyPr>
          <a:lstStyle/>
          <a:p>
            <a:r>
              <a:rPr lang="en-US" sz="1400" b="1" dirty="0"/>
              <a:t>Frequency (f): </a:t>
            </a:r>
            <a:r>
              <a:rPr lang="en-US" sz="1400" dirty="0"/>
              <a:t>Equal to the reciprocal of the period, frequency refers to how many waves are made per time interval (usually per second) and measured in unit Hertz (Hz). </a:t>
            </a:r>
            <a:endParaRPr lang="en-US" sz="1400" dirty="0" smtClean="0"/>
          </a:p>
          <a:p>
            <a:endParaRPr lang="en-US" sz="1400" dirty="0"/>
          </a:p>
          <a:p>
            <a:r>
              <a:rPr lang="en-US" sz="1400" b="1" dirty="0"/>
              <a:t>Wave length </a:t>
            </a:r>
            <a:r>
              <a:rPr lang="en-US" sz="1400" b="1" dirty="0" smtClean="0"/>
              <a:t>(    ): </a:t>
            </a:r>
            <a:r>
              <a:rPr lang="en-US" sz="1400" dirty="0"/>
              <a:t>Distance between any two adjacent corresponding points on the wave train. </a:t>
            </a:r>
            <a:endParaRPr lang="en-US" sz="1400" dirty="0" smtClean="0"/>
          </a:p>
          <a:p>
            <a:endParaRPr lang="en-US" sz="1400" dirty="0"/>
          </a:p>
          <a:p>
            <a:r>
              <a:rPr lang="en-US" sz="1400" b="1" dirty="0"/>
              <a:t>Speed of a wave (v): </a:t>
            </a:r>
            <a:r>
              <a:rPr lang="en-US" sz="1400" dirty="0"/>
              <a:t>Distance ( </a:t>
            </a:r>
            <a:r>
              <a:rPr lang="en-US" sz="1400" dirty="0" smtClean="0"/>
              <a:t>   ) </a:t>
            </a:r>
            <a:r>
              <a:rPr lang="en-US" sz="1400" dirty="0"/>
              <a:t>traveled by a given point on the wave in a given interval of time (T). </a:t>
            </a:r>
            <a:endParaRPr lang="en-US" sz="1400" dirty="0" smtClean="0"/>
          </a:p>
          <a:p>
            <a:endParaRPr lang="en-US" sz="1400" dirty="0"/>
          </a:p>
          <a:p>
            <a:r>
              <a:rPr lang="es-CL" sz="1400" dirty="0"/>
              <a:t>In </a:t>
            </a:r>
            <a:r>
              <a:rPr lang="es-CL" sz="1400" dirty="0" err="1"/>
              <a:t>equation</a:t>
            </a:r>
            <a:r>
              <a:rPr lang="es-CL" sz="1400" dirty="0"/>
              <a:t> </a:t>
            </a:r>
            <a:r>
              <a:rPr lang="es-CL" sz="1400" dirty="0" err="1"/>
              <a:t>form</a:t>
            </a:r>
            <a:r>
              <a:rPr lang="es-CL" sz="1400" dirty="0"/>
              <a:t>: </a:t>
            </a:r>
          </a:p>
        </p:txBody>
      </p:sp>
      <p:sp>
        <p:nvSpPr>
          <p:cNvPr id="10"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4663282"/>
            <a:ext cx="954088" cy="55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788" r="12622" b="61709"/>
          <a:stretch/>
        </p:blipFill>
        <p:spPr bwMode="auto">
          <a:xfrm>
            <a:off x="2699792" y="3211398"/>
            <a:ext cx="108012" cy="145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788" r="12622" b="61709"/>
          <a:stretch/>
        </p:blipFill>
        <p:spPr bwMode="auto">
          <a:xfrm>
            <a:off x="3923928" y="3859470"/>
            <a:ext cx="108012" cy="145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97533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10 CuadroTexto"/>
          <p:cNvSpPr txBox="1"/>
          <p:nvPr/>
        </p:nvSpPr>
        <p:spPr>
          <a:xfrm>
            <a:off x="1555626" y="2260029"/>
            <a:ext cx="6313686" cy="523220"/>
          </a:xfrm>
          <a:prstGeom prst="rect">
            <a:avLst/>
          </a:prstGeom>
          <a:noFill/>
          <a:ln>
            <a:noFill/>
          </a:ln>
        </p:spPr>
        <p:txBody>
          <a:bodyPr wrap="square" rtlCol="0">
            <a:spAutoFit/>
          </a:bodyPr>
          <a:lstStyle/>
          <a:p>
            <a:r>
              <a:rPr lang="en-US" sz="1400" dirty="0"/>
              <a:t>If you remember that period and frequency are reciprocal to each other, you can easily obtain the following expression: </a:t>
            </a:r>
            <a:endParaRPr lang="es-CL" sz="1400" dirty="0"/>
          </a:p>
        </p:txBody>
      </p:sp>
      <p:sp>
        <p:nvSpPr>
          <p:cNvPr id="10"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2898048"/>
            <a:ext cx="6465407" cy="3339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3223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10 CuadroTexto"/>
          <p:cNvSpPr txBox="1"/>
          <p:nvPr/>
        </p:nvSpPr>
        <p:spPr>
          <a:xfrm>
            <a:off x="1555626" y="2260029"/>
            <a:ext cx="6313686" cy="3970318"/>
          </a:xfrm>
          <a:prstGeom prst="rect">
            <a:avLst/>
          </a:prstGeom>
          <a:noFill/>
          <a:ln>
            <a:noFill/>
          </a:ln>
        </p:spPr>
        <p:txBody>
          <a:bodyPr wrap="square" rtlCol="0">
            <a:spAutoFit/>
          </a:bodyPr>
          <a:lstStyle/>
          <a:p>
            <a:r>
              <a:rPr lang="en-US" sz="1400" dirty="0"/>
              <a:t>When there is more than one wave in the same space and time interferences can occur which may be constructive or destructive. </a:t>
            </a:r>
            <a:endParaRPr lang="en-US" sz="1400" dirty="0" smtClean="0"/>
          </a:p>
          <a:p>
            <a:endParaRPr lang="en-US" sz="1400" dirty="0"/>
          </a:p>
          <a:p>
            <a:r>
              <a:rPr lang="en-US" sz="1400" b="1" dirty="0"/>
              <a:t>Constructive interference </a:t>
            </a:r>
            <a:r>
              <a:rPr lang="en-US" sz="1400" dirty="0"/>
              <a:t>occurs when two waves are superimposed on each other as an addition, either crest over crest or trough over trough. In this case, the final wave has greater amplitude than the original waves, because the amplitude of both is added. </a:t>
            </a:r>
            <a:endParaRPr lang="en-US" sz="1400" dirty="0" smtClean="0"/>
          </a:p>
          <a:p>
            <a:endParaRPr lang="en-US" sz="1400" dirty="0"/>
          </a:p>
          <a:p>
            <a:r>
              <a:rPr lang="en-US" sz="1400" dirty="0"/>
              <a:t>On the other hand, </a:t>
            </a:r>
            <a:r>
              <a:rPr lang="en-US" sz="1400" b="1" dirty="0"/>
              <a:t>destructive interference </a:t>
            </a:r>
            <a:r>
              <a:rPr lang="en-US" sz="1400" dirty="0"/>
              <a:t>occurs when the crest of one wave meets the trough of the other. In this case, the final wave has smaller amplitude because a positive altitude is summed to a negative altitude, in other words this addition looks like a subtraction. </a:t>
            </a:r>
            <a:endParaRPr lang="en-US" sz="1400" dirty="0" smtClean="0"/>
          </a:p>
          <a:p>
            <a:endParaRPr lang="en-US" sz="1400" dirty="0"/>
          </a:p>
          <a:p>
            <a:r>
              <a:rPr lang="en-US" sz="1400" dirty="0"/>
              <a:t>As we mentioned before, sound is a form of mechanical wave caused by the vibration of a body. Sound travels in space as longitudinal waves, causing a back and forth oscillation of the particles of the medium. Since this oscillation causes temporal changes in air density, high-pressure and low-pressure regions are formed, related to the maximum distance of the particle movement (amplitude). </a:t>
            </a:r>
            <a:endParaRPr lang="es-CL" sz="1400" dirty="0"/>
          </a:p>
        </p:txBody>
      </p:sp>
      <p:sp>
        <p:nvSpPr>
          <p:cNvPr id="10"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spTree>
    <p:extLst>
      <p:ext uri="{BB962C8B-B14F-4D97-AF65-F5344CB8AC3E}">
        <p14:creationId xmlns:p14="http://schemas.microsoft.com/office/powerpoint/2010/main" val="39328785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20" name="19 CuadroTexto"/>
          <p:cNvSpPr txBox="1"/>
          <p:nvPr/>
        </p:nvSpPr>
        <p:spPr>
          <a:xfrm>
            <a:off x="1555625" y="4509120"/>
            <a:ext cx="6544767" cy="523220"/>
          </a:xfrm>
          <a:prstGeom prst="rect">
            <a:avLst/>
          </a:prstGeom>
          <a:noFill/>
          <a:ln>
            <a:noFill/>
          </a:ln>
        </p:spPr>
        <p:txBody>
          <a:bodyPr wrap="square" rtlCol="0">
            <a:spAutoFit/>
          </a:bodyPr>
          <a:lstStyle/>
          <a:p>
            <a:r>
              <a:rPr lang="en-US" sz="1400" dirty="0" smtClean="0">
                <a:solidFill>
                  <a:srgbClr val="22B89B"/>
                </a:solidFill>
              </a:rPr>
              <a:t>Now students are encouraged to raise a hypothesis which must be tested with </a:t>
            </a:r>
          </a:p>
          <a:p>
            <a:r>
              <a:rPr lang="en-US" sz="1400" dirty="0" smtClean="0">
                <a:solidFill>
                  <a:srgbClr val="22B89B"/>
                </a:solidFill>
              </a:rPr>
              <a:t>an experiment. </a:t>
            </a:r>
            <a:endParaRPr lang="es-CL" sz="1400" dirty="0">
              <a:solidFill>
                <a:srgbClr val="22B89B"/>
              </a:solidFill>
            </a:endParaRPr>
          </a:p>
        </p:txBody>
      </p:sp>
      <p:sp>
        <p:nvSpPr>
          <p:cNvPr id="21" name="20 Rectángulo redondeado"/>
          <p:cNvSpPr/>
          <p:nvPr/>
        </p:nvSpPr>
        <p:spPr>
          <a:xfrm>
            <a:off x="1403647" y="4509121"/>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22" name="2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9927" y="5227369"/>
            <a:ext cx="6665153" cy="1014148"/>
          </a:xfrm>
          <a:prstGeom prst="rect">
            <a:avLst/>
          </a:prstGeom>
        </p:spPr>
      </p:pic>
      <p:pic>
        <p:nvPicPr>
          <p:cNvPr id="23" name="2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5085184"/>
            <a:ext cx="428625" cy="438150"/>
          </a:xfrm>
          <a:prstGeom prst="ellipse">
            <a:avLst/>
          </a:prstGeom>
        </p:spPr>
      </p:pic>
      <p:sp>
        <p:nvSpPr>
          <p:cNvPr id="24" name="23 CuadroTexto"/>
          <p:cNvSpPr txBox="1"/>
          <p:nvPr/>
        </p:nvSpPr>
        <p:spPr>
          <a:xfrm>
            <a:off x="1555626" y="5287410"/>
            <a:ext cx="6256734" cy="954107"/>
          </a:xfrm>
          <a:prstGeom prst="rect">
            <a:avLst/>
          </a:prstGeom>
          <a:noFill/>
        </p:spPr>
        <p:txBody>
          <a:bodyPr wrap="square" rtlCol="0">
            <a:spAutoFit/>
          </a:bodyPr>
          <a:lstStyle/>
          <a:p>
            <a:r>
              <a:rPr lang="en-US" sz="1400" b="1" dirty="0"/>
              <a:t>Let’s record a sound wave. How do you think a sound wave will look</a:t>
            </a:r>
            <a:r>
              <a:rPr lang="en-US" sz="1400" b="1" dirty="0" smtClean="0"/>
              <a:t>?</a:t>
            </a:r>
          </a:p>
          <a:p>
            <a:r>
              <a:rPr lang="en-US" sz="1400" b="1" dirty="0" smtClean="0"/>
              <a:t> </a:t>
            </a:r>
            <a:endParaRPr lang="en-US" sz="1400" dirty="0"/>
          </a:p>
          <a:p>
            <a:r>
              <a:rPr lang="en-US" sz="1400" dirty="0"/>
              <a:t>Do you think that two waves of a similar nature, coming from two different sound </a:t>
            </a:r>
          </a:p>
          <a:p>
            <a:r>
              <a:rPr lang="en-US" sz="1400" dirty="0"/>
              <a:t>sources, will interact with each other? </a:t>
            </a:r>
            <a:endParaRPr lang="es-CL" sz="1400" b="1" dirty="0"/>
          </a:p>
        </p:txBody>
      </p:sp>
      <p:sp>
        <p:nvSpPr>
          <p:cNvPr id="13"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sp>
        <p:nvSpPr>
          <p:cNvPr id="15" name="14 CuadroTexto"/>
          <p:cNvSpPr txBox="1"/>
          <p:nvPr/>
        </p:nvSpPr>
        <p:spPr>
          <a:xfrm>
            <a:off x="1555626" y="2060848"/>
            <a:ext cx="6313686" cy="2462213"/>
          </a:xfrm>
          <a:prstGeom prst="rect">
            <a:avLst/>
          </a:prstGeom>
          <a:noFill/>
          <a:ln>
            <a:noFill/>
          </a:ln>
        </p:spPr>
        <p:txBody>
          <a:bodyPr wrap="square" rtlCol="0">
            <a:spAutoFit/>
          </a:bodyPr>
          <a:lstStyle/>
          <a:p>
            <a:r>
              <a:rPr lang="en-US" sz="1400" dirty="0"/>
              <a:t>Therefore, sounds are classified as loud or weak depending on the magnitude of amplitude, referring to the </a:t>
            </a:r>
            <a:r>
              <a:rPr lang="en-US" sz="1400" b="1" dirty="0"/>
              <a:t>sound intensity</a:t>
            </a:r>
            <a:r>
              <a:rPr lang="en-US" sz="1400" dirty="0"/>
              <a:t>. Sound intensity is defined as the amount of acoustic energy that is transported past a given area of the medium per unit time (second). </a:t>
            </a:r>
            <a:endParaRPr lang="en-US" sz="1400" dirty="0" smtClean="0"/>
          </a:p>
          <a:p>
            <a:endParaRPr lang="en-US" sz="1400" dirty="0"/>
          </a:p>
          <a:p>
            <a:r>
              <a:rPr lang="en-US" sz="1400" dirty="0"/>
              <a:t>Acoustic energy depends on acoustic power. Wave amplitude and acoustic power are directly proportional to each other, i.e. the higher the altitude the greater the acoustic power. You can conclude accordingly that </a:t>
            </a:r>
            <a:r>
              <a:rPr lang="en-US" sz="1400" b="1" dirty="0"/>
              <a:t>wave amplitude and sound wave intensity are directly proportional</a:t>
            </a:r>
            <a:r>
              <a:rPr lang="en-US" sz="1400" dirty="0"/>
              <a:t>. For this reason, we will use sound wave intensity in unit decibels (dB) as equal to amplitude, even if we know them to be different concepts</a:t>
            </a:r>
            <a:r>
              <a:rPr lang="en-US" sz="1400" dirty="0" smtClean="0"/>
              <a:t>.</a:t>
            </a:r>
            <a:endParaRPr lang="es-CL" sz="1400" dirty="0"/>
          </a:p>
        </p:txBody>
      </p:sp>
    </p:spTree>
    <p:extLst>
      <p:ext uri="{BB962C8B-B14F-4D97-AF65-F5344CB8AC3E}">
        <p14:creationId xmlns:p14="http://schemas.microsoft.com/office/powerpoint/2010/main" val="29305422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12 Rectángulo redondeado"/>
          <p:cNvSpPr/>
          <p:nvPr/>
        </p:nvSpPr>
        <p:spPr>
          <a:xfrm>
            <a:off x="1008009" y="2780928"/>
            <a:ext cx="7344816" cy="1171583"/>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2" name="1 Rectángulo redondeado"/>
          <p:cNvSpPr/>
          <p:nvPr/>
        </p:nvSpPr>
        <p:spPr>
          <a:xfrm>
            <a:off x="1008009" y="2617457"/>
            <a:ext cx="7344816" cy="1171583"/>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Activity</a:t>
            </a:r>
            <a:r>
              <a:rPr lang="es-ES_tradnl" sz="2400" b="1" baseline="30000" dirty="0" smtClean="0">
                <a:solidFill>
                  <a:schemeClr val="bg1"/>
                </a:solidFill>
              </a:rPr>
              <a:t> </a:t>
            </a:r>
            <a:r>
              <a:rPr lang="es-ES_tradnl" sz="2400" b="1" baseline="30000" dirty="0" err="1">
                <a:solidFill>
                  <a:schemeClr val="bg1"/>
                </a:solidFill>
              </a:rPr>
              <a:t>description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9 CuadroTexto"/>
          <p:cNvSpPr txBox="1"/>
          <p:nvPr/>
        </p:nvSpPr>
        <p:spPr>
          <a:xfrm>
            <a:off x="1260444" y="2780928"/>
            <a:ext cx="6911956" cy="1077218"/>
          </a:xfrm>
          <a:prstGeom prst="rect">
            <a:avLst/>
          </a:prstGeom>
          <a:noFill/>
        </p:spPr>
        <p:txBody>
          <a:bodyPr wrap="square" rtlCol="0">
            <a:spAutoFit/>
          </a:bodyPr>
          <a:lstStyle/>
          <a:p>
            <a:r>
              <a:rPr lang="en-US" sz="1600" dirty="0"/>
              <a:t>Students will measure the sound wave by placing the </a:t>
            </a:r>
            <a:r>
              <a:rPr lang="en-US" sz="1600" dirty="0" err="1"/>
              <a:t>Labdisc</a:t>
            </a:r>
            <a:r>
              <a:rPr lang="en-US" sz="1600" dirty="0"/>
              <a:t> microphone near one tuning fork A440 (f=440Hz). Then they will use another tuning fork at a slightly different frequency, record both tuning forks at the same time and analyze the sound wave interference. </a:t>
            </a:r>
            <a:endParaRPr lang="es-CL" sz="1600" dirty="0"/>
          </a:p>
        </p:txBody>
      </p:sp>
      <p:sp>
        <p:nvSpPr>
          <p:cNvPr id="1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12" name="11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spTree>
    <p:extLst>
      <p:ext uri="{BB962C8B-B14F-4D97-AF65-F5344CB8AC3E}">
        <p14:creationId xmlns:p14="http://schemas.microsoft.com/office/powerpoint/2010/main" val="26157864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2348880"/>
            <a:ext cx="4159339" cy="4157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827584" y="2399977"/>
            <a:ext cx="4464496" cy="307777"/>
          </a:xfrm>
          <a:prstGeom prst="rect">
            <a:avLst/>
          </a:prstGeom>
          <a:noFill/>
        </p:spPr>
        <p:txBody>
          <a:bodyPr wrap="square" rtlCol="0">
            <a:spAutoFit/>
          </a:bodyPr>
          <a:lstStyle/>
          <a:p>
            <a:pPr lvl="0"/>
            <a:r>
              <a:rPr lang="en-US" sz="1400" dirty="0" err="1" smtClean="0"/>
              <a:t>Labdisc</a:t>
            </a:r>
            <a:endParaRPr lang="es-CL" sz="1400" dirty="0"/>
          </a:p>
        </p:txBody>
      </p:sp>
      <p:sp>
        <p:nvSpPr>
          <p:cNvPr id="11"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Resources</a:t>
            </a:r>
            <a:r>
              <a:rPr lang="es-ES_tradnl" sz="2400" b="1" baseline="30000" dirty="0" smtClean="0">
                <a:solidFill>
                  <a:schemeClr val="bg1"/>
                </a:solidFill>
              </a:rPr>
              <a:t> and </a:t>
            </a:r>
            <a:r>
              <a:rPr lang="es-ES_tradnl" sz="2400" b="1" baseline="30000" dirty="0" err="1">
                <a:solidFill>
                  <a:schemeClr val="bg1"/>
                </a:solidFill>
              </a:rPr>
              <a:t>materials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000" b="1" baseline="30000" dirty="0">
              <a:solidFill>
                <a:schemeClr val="bg1"/>
              </a:solidFill>
              <a:latin typeface="Frutiger 45 Light" pitchFamily="34" charset="0"/>
            </a:endParaRPr>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096" y="227915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904" y="243735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904" y="414908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904" y="380618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28 CuadroTexto"/>
          <p:cNvSpPr txBox="1"/>
          <p:nvPr/>
        </p:nvSpPr>
        <p:spPr>
          <a:xfrm>
            <a:off x="827584" y="2757537"/>
            <a:ext cx="4464496" cy="307777"/>
          </a:xfrm>
          <a:prstGeom prst="rect">
            <a:avLst/>
          </a:prstGeom>
          <a:noFill/>
        </p:spPr>
        <p:txBody>
          <a:bodyPr wrap="square" rtlCol="0">
            <a:spAutoFit/>
          </a:bodyPr>
          <a:lstStyle/>
          <a:p>
            <a:pPr lvl="0"/>
            <a:r>
              <a:rPr lang="es-CL" sz="1400" dirty="0"/>
              <a:t>USB </a:t>
            </a:r>
            <a:r>
              <a:rPr lang="es-CL" sz="1400" dirty="0" err="1"/>
              <a:t>connector</a:t>
            </a:r>
            <a:r>
              <a:rPr lang="es-CL" sz="1400" dirty="0"/>
              <a:t> cable </a:t>
            </a:r>
          </a:p>
        </p:txBody>
      </p:sp>
      <p:sp>
        <p:nvSpPr>
          <p:cNvPr id="30" name="29 CuadroTexto"/>
          <p:cNvSpPr txBox="1"/>
          <p:nvPr/>
        </p:nvSpPr>
        <p:spPr>
          <a:xfrm>
            <a:off x="827584" y="3097054"/>
            <a:ext cx="4464496" cy="307777"/>
          </a:xfrm>
          <a:prstGeom prst="rect">
            <a:avLst/>
          </a:prstGeom>
          <a:noFill/>
        </p:spPr>
        <p:txBody>
          <a:bodyPr wrap="square" rtlCol="0">
            <a:spAutoFit/>
          </a:bodyPr>
          <a:lstStyle/>
          <a:p>
            <a:pPr lvl="0"/>
            <a:r>
              <a:rPr lang="es-CL" sz="1400" dirty="0" err="1"/>
              <a:t>Labdisc</a:t>
            </a:r>
            <a:r>
              <a:rPr lang="es-CL" sz="1400" dirty="0"/>
              <a:t> </a:t>
            </a:r>
            <a:r>
              <a:rPr lang="es-CL" sz="1400" dirty="0" err="1"/>
              <a:t>holder</a:t>
            </a:r>
            <a:r>
              <a:rPr lang="es-CL" sz="1400" dirty="0"/>
              <a:t> </a:t>
            </a:r>
          </a:p>
        </p:txBody>
      </p:sp>
      <p:sp>
        <p:nvSpPr>
          <p:cNvPr id="31" name="30 CuadroTexto"/>
          <p:cNvSpPr txBox="1"/>
          <p:nvPr/>
        </p:nvSpPr>
        <p:spPr>
          <a:xfrm>
            <a:off x="827584" y="3403342"/>
            <a:ext cx="4464496" cy="307777"/>
          </a:xfrm>
          <a:prstGeom prst="rect">
            <a:avLst/>
          </a:prstGeom>
          <a:noFill/>
        </p:spPr>
        <p:txBody>
          <a:bodyPr wrap="square" rtlCol="0">
            <a:spAutoFit/>
          </a:bodyPr>
          <a:lstStyle/>
          <a:p>
            <a:pPr lvl="0"/>
            <a:r>
              <a:rPr lang="es-CL" sz="1400" dirty="0"/>
              <a:t>2 </a:t>
            </a:r>
            <a:r>
              <a:rPr lang="es-CL" sz="1400" dirty="0" err="1"/>
              <a:t>tuning</a:t>
            </a:r>
            <a:r>
              <a:rPr lang="es-CL" sz="1400" dirty="0"/>
              <a:t> </a:t>
            </a:r>
            <a:r>
              <a:rPr lang="es-CL" sz="1400" dirty="0" err="1"/>
              <a:t>forks</a:t>
            </a:r>
            <a:r>
              <a:rPr lang="es-CL" sz="1400" dirty="0"/>
              <a:t> A440 </a:t>
            </a:r>
          </a:p>
        </p:txBody>
      </p:sp>
      <p:sp>
        <p:nvSpPr>
          <p:cNvPr id="32" name="31 CuadroTexto"/>
          <p:cNvSpPr txBox="1"/>
          <p:nvPr/>
        </p:nvSpPr>
        <p:spPr>
          <a:xfrm>
            <a:off x="827584" y="4077072"/>
            <a:ext cx="3096344" cy="307777"/>
          </a:xfrm>
          <a:prstGeom prst="rect">
            <a:avLst/>
          </a:prstGeom>
          <a:noFill/>
        </p:spPr>
        <p:txBody>
          <a:bodyPr wrap="square" rtlCol="0">
            <a:spAutoFit/>
          </a:bodyPr>
          <a:lstStyle/>
          <a:p>
            <a:pPr lvl="0"/>
            <a:r>
              <a:rPr lang="es-CL" sz="1400" dirty="0"/>
              <a:t>2 </a:t>
            </a:r>
            <a:r>
              <a:rPr lang="es-CL" sz="1400" dirty="0" err="1"/>
              <a:t>resonance</a:t>
            </a:r>
            <a:r>
              <a:rPr lang="es-CL" sz="1400" dirty="0"/>
              <a:t> boxes </a:t>
            </a:r>
          </a:p>
        </p:txBody>
      </p:sp>
      <p:sp>
        <p:nvSpPr>
          <p:cNvPr id="37" name="36 CuadroTexto"/>
          <p:cNvSpPr txBox="1"/>
          <p:nvPr/>
        </p:nvSpPr>
        <p:spPr>
          <a:xfrm>
            <a:off x="827584" y="3749730"/>
            <a:ext cx="4464496" cy="307777"/>
          </a:xfrm>
          <a:prstGeom prst="rect">
            <a:avLst/>
          </a:prstGeom>
          <a:noFill/>
        </p:spPr>
        <p:txBody>
          <a:bodyPr wrap="square" rtlCol="0">
            <a:spAutoFit/>
          </a:bodyPr>
          <a:lstStyle/>
          <a:p>
            <a:pPr lvl="0"/>
            <a:r>
              <a:rPr lang="es-CL" sz="1400" dirty="0"/>
              <a:t>1 metal ring </a:t>
            </a:r>
            <a:r>
              <a:rPr lang="es-CL" sz="1400" dirty="0" err="1"/>
              <a:t>for</a:t>
            </a:r>
            <a:r>
              <a:rPr lang="es-CL" sz="1400" dirty="0"/>
              <a:t> </a:t>
            </a:r>
            <a:r>
              <a:rPr lang="es-CL" sz="1400" dirty="0" err="1"/>
              <a:t>changing</a:t>
            </a:r>
            <a:r>
              <a:rPr lang="es-CL" sz="1400" dirty="0"/>
              <a:t> </a:t>
            </a:r>
            <a:r>
              <a:rPr lang="es-CL" sz="1400" dirty="0" err="1"/>
              <a:t>tuning</a:t>
            </a:r>
            <a:r>
              <a:rPr lang="es-CL" sz="1400" dirty="0"/>
              <a:t> </a:t>
            </a:r>
            <a:r>
              <a:rPr lang="es-CL" sz="1400" dirty="0" err="1" smtClean="0"/>
              <a:t>fork</a:t>
            </a:r>
            <a:r>
              <a:rPr lang="es-CL" sz="1400" dirty="0" smtClean="0"/>
              <a:t> </a:t>
            </a:r>
            <a:r>
              <a:rPr lang="es-CL" sz="1400" dirty="0" err="1" smtClean="0"/>
              <a:t>frequency</a:t>
            </a:r>
            <a:r>
              <a:rPr lang="es-CL" sz="1400" dirty="0" smtClean="0"/>
              <a:t> </a:t>
            </a:r>
            <a:endParaRPr lang="es-CL" sz="1400" dirty="0"/>
          </a:p>
        </p:txBody>
      </p:sp>
      <p:pic>
        <p:nvPicPr>
          <p:cNvPr id="4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4904" y="277921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4904" y="311759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70626" y="227687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11960" y="454094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27" name="26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pic>
        <p:nvPicPr>
          <p:cNvPr id="3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904" y="346398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3412" y="450912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35 CuadroTexto"/>
          <p:cNvSpPr txBox="1"/>
          <p:nvPr/>
        </p:nvSpPr>
        <p:spPr>
          <a:xfrm>
            <a:off x="827584" y="4489375"/>
            <a:ext cx="3024336" cy="307777"/>
          </a:xfrm>
          <a:prstGeom prst="rect">
            <a:avLst/>
          </a:prstGeom>
          <a:noFill/>
        </p:spPr>
        <p:txBody>
          <a:bodyPr wrap="square" rtlCol="0">
            <a:spAutoFit/>
          </a:bodyPr>
          <a:lstStyle/>
          <a:p>
            <a:pPr lvl="0"/>
            <a:r>
              <a:rPr lang="es-CL" sz="1400" dirty="0"/>
              <a:t>1 </a:t>
            </a:r>
            <a:r>
              <a:rPr lang="es-CL" sz="1400" dirty="0" err="1"/>
              <a:t>beater</a:t>
            </a:r>
            <a:r>
              <a:rPr lang="es-CL" sz="1400" dirty="0"/>
              <a:t> </a:t>
            </a:r>
          </a:p>
        </p:txBody>
      </p:sp>
    </p:spTree>
    <p:extLst>
      <p:ext uri="{BB962C8B-B14F-4D97-AF65-F5344CB8AC3E}">
        <p14:creationId xmlns:p14="http://schemas.microsoft.com/office/powerpoint/2010/main" val="3484260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pic>
        <p:nvPicPr>
          <p:cNvPr id="13" name="1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2276872"/>
            <a:ext cx="2800350" cy="323850"/>
          </a:xfrm>
          <a:prstGeom prst="rect">
            <a:avLst/>
          </a:prstGeom>
        </p:spPr>
      </p:pic>
      <p:sp>
        <p:nvSpPr>
          <p:cNvPr id="14" name="2 Subtítulo"/>
          <p:cNvSpPr txBox="1">
            <a:spLocks/>
          </p:cNvSpPr>
          <p:nvPr/>
        </p:nvSpPr>
        <p:spPr>
          <a:xfrm>
            <a:off x="1187624" y="2348880"/>
            <a:ext cx="2826427"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smtClean="0">
                <a:solidFill>
                  <a:schemeClr val="bg1"/>
                </a:solidFill>
                <a:latin typeface="+mj-lt"/>
              </a:rPr>
              <a:t>a. </a:t>
            </a:r>
            <a:r>
              <a:rPr lang="es-ES_tradnl" sz="2400" b="1" baseline="30000" dirty="0" err="1">
                <a:solidFill>
                  <a:schemeClr val="bg1"/>
                </a:solidFill>
              </a:rPr>
              <a:t>Using</a:t>
            </a:r>
            <a:r>
              <a:rPr lang="es-ES_tradnl" sz="2400" b="1" baseline="30000" dirty="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p:txBody>
      </p:sp>
      <p:sp>
        <p:nvSpPr>
          <p:cNvPr id="15" name="14 CuadroTexto"/>
          <p:cNvSpPr txBox="1"/>
          <p:nvPr/>
        </p:nvSpPr>
        <p:spPr>
          <a:xfrm>
            <a:off x="1187624" y="2708920"/>
            <a:ext cx="6624736" cy="523220"/>
          </a:xfrm>
          <a:prstGeom prst="rect">
            <a:avLst/>
          </a:prstGeom>
          <a:noFill/>
        </p:spPr>
        <p:txBody>
          <a:bodyPr wrap="square" rtlCol="0">
            <a:spAutoFit/>
          </a:bodyPr>
          <a:lstStyle/>
          <a:p>
            <a:r>
              <a:rPr lang="en-US" sz="1400" dirty="0"/>
              <a:t>To collect measurements with the microphone sensor, the </a:t>
            </a:r>
            <a:r>
              <a:rPr lang="en-US" sz="1400" dirty="0" err="1"/>
              <a:t>Labdisc</a:t>
            </a:r>
            <a:r>
              <a:rPr lang="en-US" sz="1400" dirty="0"/>
              <a:t> must be set up according to the following steps: </a:t>
            </a:r>
            <a:endParaRPr lang="en-US" sz="1500" dirty="0" smtClean="0"/>
          </a:p>
        </p:txBody>
      </p:sp>
      <p:sp>
        <p:nvSpPr>
          <p:cNvPr id="21" name="20 CuadroTexto"/>
          <p:cNvSpPr txBox="1"/>
          <p:nvPr/>
        </p:nvSpPr>
        <p:spPr>
          <a:xfrm>
            <a:off x="1187624" y="3418542"/>
            <a:ext cx="6624736" cy="307777"/>
          </a:xfrm>
          <a:prstGeom prst="rect">
            <a:avLst/>
          </a:prstGeom>
          <a:noFill/>
        </p:spPr>
        <p:txBody>
          <a:bodyPr wrap="square" rtlCol="0">
            <a:spAutoFit/>
          </a:bodyPr>
          <a:lstStyle/>
          <a:p>
            <a:r>
              <a:rPr lang="en-US" sz="1400" dirty="0" smtClean="0"/>
              <a:t>Turn on the </a:t>
            </a:r>
            <a:r>
              <a:rPr lang="en-US" sz="1400" dirty="0" err="1" smtClean="0"/>
              <a:t>Labdisc</a:t>
            </a:r>
            <a:r>
              <a:rPr lang="en-US" sz="1400" dirty="0" smtClean="0"/>
              <a:t> by pressing     </a:t>
            </a:r>
            <a:endParaRPr lang="en-US" sz="1500" dirty="0" smtClean="0"/>
          </a:p>
        </p:txBody>
      </p:sp>
      <p:pic>
        <p:nvPicPr>
          <p:cNvPr id="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3036" y="3447450"/>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22 CuadroTexto"/>
          <p:cNvSpPr txBox="1"/>
          <p:nvPr/>
        </p:nvSpPr>
        <p:spPr>
          <a:xfrm>
            <a:off x="1187624" y="3902550"/>
            <a:ext cx="6624736" cy="307777"/>
          </a:xfrm>
          <a:prstGeom prst="rect">
            <a:avLst/>
          </a:prstGeom>
          <a:noFill/>
        </p:spPr>
        <p:txBody>
          <a:bodyPr wrap="square" rtlCol="0">
            <a:spAutoFit/>
          </a:bodyPr>
          <a:lstStyle/>
          <a:p>
            <a:r>
              <a:rPr lang="es-CL" sz="1400" dirty="0"/>
              <a:t>Open </a:t>
            </a:r>
            <a:r>
              <a:rPr lang="es-CL" sz="1400" dirty="0" err="1"/>
              <a:t>the</a:t>
            </a:r>
            <a:r>
              <a:rPr lang="es-CL" sz="1400" dirty="0"/>
              <a:t> </a:t>
            </a:r>
            <a:r>
              <a:rPr lang="es-CL" sz="1400" dirty="0" err="1"/>
              <a:t>GlobiLab</a:t>
            </a:r>
            <a:r>
              <a:rPr lang="es-CL" sz="1400" dirty="0"/>
              <a:t> </a:t>
            </a:r>
            <a:r>
              <a:rPr lang="es-CL" sz="1400" dirty="0" err="1" smtClean="0"/>
              <a:t>program</a:t>
            </a:r>
            <a:r>
              <a:rPr lang="es-CL" sz="1400" dirty="0" smtClean="0"/>
              <a:t>. </a:t>
            </a:r>
            <a:endParaRPr lang="en-US" sz="1500" dirty="0" smtClean="0"/>
          </a:p>
        </p:txBody>
      </p:sp>
      <p:sp>
        <p:nvSpPr>
          <p:cNvPr id="24" name="23 CuadroTexto"/>
          <p:cNvSpPr txBox="1"/>
          <p:nvPr/>
        </p:nvSpPr>
        <p:spPr>
          <a:xfrm>
            <a:off x="1187624" y="4392204"/>
            <a:ext cx="6624736" cy="954107"/>
          </a:xfrm>
          <a:prstGeom prst="rect">
            <a:avLst/>
          </a:prstGeom>
          <a:noFill/>
        </p:spPr>
        <p:txBody>
          <a:bodyPr wrap="square" rtlCol="0">
            <a:spAutoFit/>
          </a:bodyPr>
          <a:lstStyle/>
          <a:p>
            <a:r>
              <a:rPr lang="en-US" sz="1400" dirty="0"/>
              <a:t>To perform this activity we recommend using wireless communication. If your computer does not support Bluetooth, you may use USB connection. Please refer to the Quick Start </a:t>
            </a:r>
            <a:r>
              <a:rPr lang="en-US" sz="1400" dirty="0" smtClean="0"/>
              <a:t>Guide, </a:t>
            </a:r>
            <a:r>
              <a:rPr lang="en-US" sz="1400" dirty="0"/>
              <a:t>supplied with the </a:t>
            </a:r>
            <a:r>
              <a:rPr lang="en-US" sz="1400" dirty="0" err="1"/>
              <a:t>Labdisc</a:t>
            </a:r>
            <a:r>
              <a:rPr lang="en-US" sz="1400" dirty="0"/>
              <a:t> for instructions on how to set Bluetooth communication and pair your device with the computer. </a:t>
            </a:r>
            <a:endParaRPr lang="en-US" sz="1500" dirty="0"/>
          </a:p>
        </p:txBody>
      </p:sp>
      <p:pic>
        <p:nvPicPr>
          <p:cNvPr id="3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344745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393493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0" y="439886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31" name="30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spTree>
    <p:extLst>
      <p:ext uri="{BB962C8B-B14F-4D97-AF65-F5344CB8AC3E}">
        <p14:creationId xmlns:p14="http://schemas.microsoft.com/office/powerpoint/2010/main" val="12423245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9"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30" name="29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sp>
        <p:nvSpPr>
          <p:cNvPr id="42" name="41 CuadroTexto"/>
          <p:cNvSpPr txBox="1"/>
          <p:nvPr/>
        </p:nvSpPr>
        <p:spPr>
          <a:xfrm>
            <a:off x="1210642" y="2276872"/>
            <a:ext cx="6313686" cy="2893100"/>
          </a:xfrm>
          <a:prstGeom prst="rect">
            <a:avLst/>
          </a:prstGeom>
          <a:noFill/>
          <a:ln>
            <a:noFill/>
          </a:ln>
        </p:spPr>
        <p:txBody>
          <a:bodyPr wrap="square" rtlCol="0">
            <a:spAutoFit/>
          </a:bodyPr>
          <a:lstStyle/>
          <a:p>
            <a:r>
              <a:rPr lang="en-US" sz="1400" dirty="0"/>
              <a:t>When using the Bluetooth communication: Right click on the Bluetooth icon in the bottom right corner of the </a:t>
            </a:r>
            <a:r>
              <a:rPr lang="en-US" sz="1400" dirty="0" err="1"/>
              <a:t>GlobiLab’s</a:t>
            </a:r>
            <a:r>
              <a:rPr lang="en-US" sz="1400" dirty="0"/>
              <a:t> screen and select the </a:t>
            </a:r>
            <a:r>
              <a:rPr lang="en-US" sz="1400" dirty="0" err="1"/>
              <a:t>Labdisc</a:t>
            </a:r>
            <a:r>
              <a:rPr lang="en-US" sz="1400" dirty="0"/>
              <a:t> you are using. The icon will change from grey to blue, indicating that the </a:t>
            </a:r>
            <a:r>
              <a:rPr lang="en-US" sz="1400" dirty="0" err="1"/>
              <a:t>Labdisc</a:t>
            </a:r>
            <a:r>
              <a:rPr lang="en-US" sz="1400" dirty="0"/>
              <a:t> and the computer are now connected via Bluetooth communication. </a:t>
            </a:r>
            <a:endParaRPr lang="en-US" sz="1400" dirty="0" smtClean="0"/>
          </a:p>
          <a:p>
            <a:endParaRPr lang="en-US" sz="1400" dirty="0"/>
          </a:p>
          <a:p>
            <a:endParaRPr lang="en-US" sz="1400" dirty="0" smtClean="0"/>
          </a:p>
          <a:p>
            <a:endParaRPr lang="en-US" sz="1400" dirty="0"/>
          </a:p>
          <a:p>
            <a:endParaRPr lang="en-US" sz="1400" dirty="0" smtClean="0"/>
          </a:p>
          <a:p>
            <a:endParaRPr lang="en-US" sz="1400" dirty="0"/>
          </a:p>
          <a:p>
            <a:r>
              <a:rPr lang="en-US" sz="1400" dirty="0"/>
              <a:t>When using the USB communication: Connect the </a:t>
            </a:r>
            <a:r>
              <a:rPr lang="en-US" sz="1400" dirty="0" err="1"/>
              <a:t>Labdisc</a:t>
            </a:r>
            <a:r>
              <a:rPr lang="en-US" sz="1400" dirty="0"/>
              <a:t> and the computer with the USB cable supplied with the </a:t>
            </a:r>
            <a:r>
              <a:rPr lang="en-US" sz="1400" dirty="0" err="1"/>
              <a:t>Labdisc</a:t>
            </a:r>
            <a:r>
              <a:rPr lang="en-US" sz="1400" dirty="0"/>
              <a:t>. Click on the USB icon in the bottom right corner of the </a:t>
            </a:r>
            <a:r>
              <a:rPr lang="en-US" sz="1400" dirty="0" err="1"/>
              <a:t>GlobiLab</a:t>
            </a:r>
            <a:r>
              <a:rPr lang="en-US" sz="1400" dirty="0"/>
              <a:t> screen. The icon will turn blue, indicating that the </a:t>
            </a:r>
            <a:r>
              <a:rPr lang="en-US" sz="1400" dirty="0" err="1"/>
              <a:t>Labdisc</a:t>
            </a:r>
            <a:r>
              <a:rPr lang="en-US" sz="1400" dirty="0"/>
              <a:t> is connected to the computer via USB. </a:t>
            </a:r>
            <a:endParaRPr lang="es-CL" sz="14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9838" y="3291787"/>
            <a:ext cx="746916" cy="300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420" y="4868990"/>
            <a:ext cx="763596" cy="288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669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USA </a:t>
            </a:r>
            <a:r>
              <a:rPr lang="en-US" b="1" baseline="30000" dirty="0" smtClean="0">
                <a:solidFill>
                  <a:schemeClr val="bg1"/>
                </a:solidFill>
                <a:latin typeface="+mj-lt"/>
                <a:cs typeface="Calibri" pitchFamily="34" charset="0"/>
              </a:rPr>
              <a:t>Standards </a:t>
            </a:r>
            <a:r>
              <a:rPr lang="en-US" b="1" baseline="30000" dirty="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sp>
        <p:nvSpPr>
          <p:cNvPr id="5" name="מלבן 4"/>
          <p:cNvSpPr/>
          <p:nvPr/>
        </p:nvSpPr>
        <p:spPr>
          <a:xfrm>
            <a:off x="683568" y="2281698"/>
            <a:ext cx="6318448" cy="369332"/>
          </a:xfrm>
          <a:prstGeom prst="rect">
            <a:avLst/>
          </a:prstGeom>
        </p:spPr>
        <p:txBody>
          <a:bodyPr wrap="square">
            <a:spAutoFit/>
          </a:bodyPr>
          <a:lstStyle/>
          <a:p>
            <a:r>
              <a:rPr lang="en-US" dirty="0" smtClean="0"/>
              <a:t>FRAMEWORK </a:t>
            </a:r>
            <a:r>
              <a:rPr lang="en-US" dirty="0"/>
              <a:t>FOR K-12 SCIENCE EDUCATION © 2012</a:t>
            </a:r>
          </a:p>
        </p:txBody>
      </p:sp>
      <p:sp>
        <p:nvSpPr>
          <p:cNvPr id="6" name="מלבן 5"/>
          <p:cNvSpPr/>
          <p:nvPr/>
        </p:nvSpPr>
        <p:spPr>
          <a:xfrm>
            <a:off x="611560" y="2646565"/>
            <a:ext cx="7344816" cy="307777"/>
          </a:xfrm>
          <a:prstGeom prst="rect">
            <a:avLst/>
          </a:prstGeom>
        </p:spPr>
        <p:txBody>
          <a:bodyPr wrap="square">
            <a:spAutoFit/>
          </a:bodyPr>
          <a:lstStyle/>
          <a:p>
            <a:pPr lvl="0"/>
            <a:r>
              <a:rPr lang="en-US" sz="1400" dirty="0"/>
              <a:t>The Dimension I practices listed below are called out as </a:t>
            </a:r>
            <a:r>
              <a:rPr lang="en-US" sz="1400" b="1" dirty="0"/>
              <a:t>bold </a:t>
            </a:r>
            <a:r>
              <a:rPr lang="en-US" sz="1400" dirty="0"/>
              <a:t>words throughout the activity.</a:t>
            </a:r>
          </a:p>
        </p:txBody>
      </p:sp>
      <p:graphicFrame>
        <p:nvGraphicFramePr>
          <p:cNvPr id="9" name="טבלה 8"/>
          <p:cNvGraphicFramePr>
            <a:graphicFrameLocks noGrp="1"/>
          </p:cNvGraphicFramePr>
          <p:nvPr>
            <p:extLst>
              <p:ext uri="{D42A27DB-BD31-4B8C-83A1-F6EECF244321}">
                <p14:modId xmlns:p14="http://schemas.microsoft.com/office/powerpoint/2010/main" val="1867281713"/>
              </p:ext>
            </p:extLst>
          </p:nvPr>
        </p:nvGraphicFramePr>
        <p:xfrm>
          <a:off x="683567" y="3068960"/>
          <a:ext cx="7704857" cy="1615440"/>
        </p:xfrm>
        <a:graphic>
          <a:graphicData uri="http://schemas.openxmlformats.org/drawingml/2006/table">
            <a:tbl>
              <a:tblPr firstRow="1" firstCol="1" lastRow="1" lastCol="1" bandRow="1" bandCol="1"/>
              <a:tblGrid>
                <a:gridCol w="771352"/>
                <a:gridCol w="452785"/>
                <a:gridCol w="2376264"/>
                <a:gridCol w="432048"/>
                <a:gridCol w="3672408"/>
              </a:tblGrid>
              <a:tr h="263889">
                <a:tc rowSpan="4">
                  <a:txBody>
                    <a:bodyPr/>
                    <a:lstStyle/>
                    <a:p>
                      <a:pPr marL="124460" marR="48260" algn="ctr">
                        <a:lnSpc>
                          <a:spcPct val="100000"/>
                        </a:lnSpc>
                        <a:spcBef>
                          <a:spcPts val="80"/>
                        </a:spcBef>
                        <a:spcAft>
                          <a:spcPts val="0"/>
                        </a:spcAft>
                      </a:pPr>
                      <a:r>
                        <a:rPr lang="en-US" sz="1100" b="1" dirty="0">
                          <a:solidFill>
                            <a:srgbClr val="231F20"/>
                          </a:solidFill>
                          <a:effectLst/>
                          <a:latin typeface="Calibri"/>
                          <a:ea typeface="Calibri"/>
                          <a:cs typeface="Calibri"/>
                        </a:rPr>
                        <a:t>Dimension</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1</a:t>
                      </a:r>
                      <a:endParaRPr lang="en-US" sz="1100" b="1" dirty="0">
                        <a:effectLst/>
                        <a:latin typeface="Calibri"/>
                        <a:ea typeface="Calibri"/>
                        <a:cs typeface="Calibri"/>
                      </a:endParaRPr>
                    </a:p>
                    <a:p>
                      <a:pPr marL="125730" marR="48260" algn="ctr">
                        <a:lnSpc>
                          <a:spcPct val="100000"/>
                        </a:lnSpc>
                        <a:spcAft>
                          <a:spcPts val="0"/>
                        </a:spcAft>
                      </a:pPr>
                      <a:r>
                        <a:rPr lang="en-US" sz="1100" b="1" dirty="0">
                          <a:solidFill>
                            <a:srgbClr val="231F20"/>
                          </a:solidFill>
                          <a:effectLst/>
                          <a:latin typeface="Calibri"/>
                          <a:ea typeface="Calibri"/>
                          <a:cs typeface="Calibri"/>
                        </a:rPr>
                        <a:t>Scien</a:t>
                      </a:r>
                      <a:r>
                        <a:rPr lang="en-US" sz="1100" b="1" spc="-5"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e</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and</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En</a:t>
                      </a:r>
                      <a:r>
                        <a:rPr lang="en-US" sz="1100" b="1" spc="-5" dirty="0">
                          <a:solidFill>
                            <a:srgbClr val="231F20"/>
                          </a:solidFill>
                          <a:effectLst/>
                          <a:latin typeface="Calibri"/>
                          <a:ea typeface="Calibri"/>
                          <a:cs typeface="Calibri"/>
                        </a:rPr>
                        <a:t>g</a:t>
                      </a:r>
                      <a:r>
                        <a:rPr lang="en-US" sz="1100" b="1" dirty="0">
                          <a:solidFill>
                            <a:srgbClr val="231F20"/>
                          </a:solidFill>
                          <a:effectLst/>
                          <a:latin typeface="Calibri"/>
                          <a:ea typeface="Calibri"/>
                          <a:cs typeface="Calibri"/>
                        </a:rPr>
                        <a:t>ineering </a:t>
                      </a:r>
                      <a:r>
                        <a:rPr lang="en-US" sz="1100" b="1" spc="-15" dirty="0">
                          <a:solidFill>
                            <a:srgbClr val="231F20"/>
                          </a:solidFill>
                          <a:effectLst/>
                          <a:latin typeface="Calibri"/>
                          <a:ea typeface="Calibri"/>
                          <a:cs typeface="Calibri"/>
                        </a:rPr>
                        <a:t>P</a:t>
                      </a:r>
                      <a:r>
                        <a:rPr lang="en-US" sz="1100" b="1" spc="-5" dirty="0">
                          <a:solidFill>
                            <a:srgbClr val="231F20"/>
                          </a:solidFill>
                          <a:effectLst/>
                          <a:latin typeface="Calibri"/>
                          <a:ea typeface="Calibri"/>
                          <a:cs typeface="Calibri"/>
                        </a:rPr>
                        <a:t>r</a:t>
                      </a:r>
                      <a:r>
                        <a:rPr lang="en-US" sz="1100" b="1" dirty="0">
                          <a:solidFill>
                            <a:srgbClr val="231F20"/>
                          </a:solidFill>
                          <a:effectLst/>
                          <a:latin typeface="Calibri"/>
                          <a:ea typeface="Calibri"/>
                          <a:cs typeface="Calibri"/>
                        </a:rPr>
                        <a:t>a</a:t>
                      </a:r>
                      <a:r>
                        <a:rPr lang="en-US" sz="1100" b="1" spc="10"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ti</a:t>
                      </a:r>
                      <a:r>
                        <a:rPr lang="en-US" sz="1100" b="1" spc="-5"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es</a:t>
                      </a: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49225" algn="ctr">
                        <a:lnSpc>
                          <a:spcPct val="100000"/>
                        </a:lnSpc>
                        <a:spcBef>
                          <a:spcPts val="64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0" marR="121285" indent="0">
                        <a:lnSpc>
                          <a:spcPct val="100000"/>
                        </a:lnSpc>
                        <a:spcBef>
                          <a:spcPts val="140"/>
                        </a:spcBef>
                        <a:spcAft>
                          <a:spcPts val="0"/>
                        </a:spcAft>
                      </a:pPr>
                      <a:r>
                        <a:rPr lang="en-US" sz="1100" dirty="0">
                          <a:solidFill>
                            <a:srgbClr val="231F20"/>
                          </a:solidFill>
                          <a:effectLst/>
                          <a:latin typeface="Calibri"/>
                          <a:ea typeface="Calibri"/>
                          <a:cs typeface="Calibri"/>
                        </a:rPr>
                        <a:t>Asking questions (for science) and defining problems (for engineering)</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lnSpc>
                          <a:spcPct val="100000"/>
                        </a:lnSpc>
                        <a:spcBef>
                          <a:spcPts val="64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0" marR="116840" indent="0">
                        <a:lnSpc>
                          <a:spcPct val="100000"/>
                        </a:lnSpc>
                        <a:spcBef>
                          <a:spcPts val="625"/>
                        </a:spcBef>
                        <a:spcAft>
                          <a:spcPts val="0"/>
                        </a:spcAft>
                      </a:pPr>
                      <a:r>
                        <a:rPr lang="en-US" sz="1100" dirty="0">
                          <a:solidFill>
                            <a:srgbClr val="231F20"/>
                          </a:solidFill>
                          <a:effectLst/>
                          <a:latin typeface="Calibri"/>
                          <a:ea typeface="Calibri"/>
                          <a:cs typeface="Calibri"/>
                        </a:rPr>
                        <a:t>Use mathematics and computational thinking</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63889">
                <a:tc vMerge="1">
                  <a:txBody>
                    <a:bodyPr/>
                    <a:lstStyle/>
                    <a:p>
                      <a:endParaRPr lang="en-US"/>
                    </a:p>
                  </a:txBody>
                  <a:tcPr/>
                </a:tc>
                <a:tc>
                  <a:txBody>
                    <a:bodyPr/>
                    <a:lstStyle/>
                    <a:p>
                      <a:pPr marR="149225" algn="ctr">
                        <a:lnSpc>
                          <a:spcPct val="100000"/>
                        </a:lnSpc>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a:effectLst/>
                          <a:latin typeface="Calibri"/>
                          <a:ea typeface="Calibri"/>
                          <a:cs typeface="Calibri"/>
                        </a:rPr>
                        <a:t> </a:t>
                      </a:r>
                      <a:r>
                        <a:rPr lang="en-US" sz="1100" dirty="0" smtClean="0">
                          <a:solidFill>
                            <a:srgbClr val="231F20"/>
                          </a:solidFill>
                          <a:effectLst/>
                          <a:latin typeface="Calibri"/>
                          <a:ea typeface="Calibri"/>
                          <a:cs typeface="Calibri"/>
                        </a:rPr>
                        <a:t>Developing </a:t>
                      </a:r>
                      <a:r>
                        <a:rPr lang="en-US" sz="1100" dirty="0">
                          <a:solidFill>
                            <a:srgbClr val="231F20"/>
                          </a:solidFill>
                          <a:effectLst/>
                          <a:latin typeface="Calibri"/>
                          <a:ea typeface="Calibri"/>
                          <a:cs typeface="Calibri"/>
                        </a:rPr>
                        <a:t>and using models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lnSpc>
                          <a:spcPct val="100000"/>
                        </a:lnSpc>
                        <a:spcAft>
                          <a:spcPts val="0"/>
                        </a:spcAft>
                      </a:pP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116840" indent="0">
                        <a:lnSpc>
                          <a:spcPct val="100000"/>
                        </a:lnSpc>
                        <a:spcBef>
                          <a:spcPts val="240"/>
                        </a:spcBef>
                        <a:spcAft>
                          <a:spcPts val="0"/>
                        </a:spcAft>
                      </a:pPr>
                      <a:r>
                        <a:rPr lang="en-US" sz="1100" dirty="0">
                          <a:solidFill>
                            <a:srgbClr val="231F20"/>
                          </a:solidFill>
                          <a:effectLst/>
                          <a:latin typeface="Calibri"/>
                          <a:ea typeface="Calibri"/>
                          <a:cs typeface="Calibri"/>
                        </a:rPr>
                        <a:t>Constructing explanations (for science) and designing solutions (for engineering)</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63889">
                <a:tc vMerge="1">
                  <a:txBody>
                    <a:bodyPr/>
                    <a:lstStyle/>
                    <a:p>
                      <a:endParaRPr lang="en-US"/>
                    </a:p>
                  </a:txBody>
                  <a:tcPr/>
                </a:tc>
                <a:tc>
                  <a:txBody>
                    <a:bodyPr/>
                    <a:lstStyle/>
                    <a:p>
                      <a:pPr marR="149225" algn="ctr">
                        <a:lnSpc>
                          <a:spcPct val="100000"/>
                        </a:lnSpc>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a:effectLst/>
                          <a:latin typeface="Calibri"/>
                          <a:ea typeface="Calibri"/>
                          <a:cs typeface="Calibri"/>
                        </a:rPr>
                        <a:t> </a:t>
                      </a:r>
                      <a:r>
                        <a:rPr lang="en-US" sz="1100" dirty="0" smtClean="0">
                          <a:solidFill>
                            <a:srgbClr val="231F20"/>
                          </a:solidFill>
                          <a:effectLst/>
                          <a:latin typeface="Calibri"/>
                          <a:ea typeface="Calibri"/>
                          <a:cs typeface="Calibri"/>
                        </a:rPr>
                        <a:t>Planning </a:t>
                      </a:r>
                      <a:r>
                        <a:rPr lang="en-US" sz="1100" dirty="0">
                          <a:solidFill>
                            <a:srgbClr val="231F20"/>
                          </a:solidFill>
                          <a:effectLst/>
                          <a:latin typeface="Calibri"/>
                          <a:ea typeface="Calibri"/>
                          <a:cs typeface="Calibri"/>
                        </a:rPr>
                        <a:t>and carrying out investigations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lnSpc>
                          <a:spcPct val="100000"/>
                        </a:lnSpc>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smtClean="0">
                          <a:solidFill>
                            <a:srgbClr val="231F20"/>
                          </a:solidFill>
                          <a:effectLst/>
                          <a:latin typeface="Calibri"/>
                          <a:ea typeface="Calibri"/>
                          <a:cs typeface="Calibri"/>
                        </a:rPr>
                        <a:t>Engaging </a:t>
                      </a:r>
                      <a:r>
                        <a:rPr lang="en-US" sz="1100" dirty="0">
                          <a:solidFill>
                            <a:srgbClr val="231F20"/>
                          </a:solidFill>
                          <a:effectLst/>
                          <a:latin typeface="Calibri"/>
                          <a:ea typeface="Calibri"/>
                          <a:cs typeface="Calibri"/>
                        </a:rPr>
                        <a:t>in argument from evidence</a:t>
                      </a:r>
                      <a:endParaRPr lang="en-US" sz="1100" dirty="0">
                        <a:effectLst/>
                        <a:latin typeface="Calibri"/>
                        <a:ea typeface="Calibri"/>
                        <a:cs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63889">
                <a:tc vMerge="1">
                  <a:txBody>
                    <a:bodyPr/>
                    <a:lstStyle/>
                    <a:p>
                      <a:endParaRPr lang="en-US"/>
                    </a:p>
                  </a:txBody>
                  <a:tcPr/>
                </a:tc>
                <a:tc>
                  <a:txBody>
                    <a:bodyPr/>
                    <a:lstStyle/>
                    <a:p>
                      <a:pPr algn="ctr">
                        <a:lnSpc>
                          <a:spcPct val="100000"/>
                        </a:lnSpc>
                        <a:spcBef>
                          <a:spcPts val="10"/>
                        </a:spcBef>
                        <a:spcAft>
                          <a:spcPts val="0"/>
                        </a:spcAft>
                      </a:pPr>
                      <a:r>
                        <a:rPr lang="en-US" sz="1100" dirty="0">
                          <a:effectLst/>
                          <a:latin typeface="Calibri"/>
                          <a:ea typeface="Calibri"/>
                          <a:cs typeface="Calibri"/>
                        </a:rPr>
                        <a:t> </a:t>
                      </a:r>
                    </a:p>
                    <a:p>
                      <a:pPr marR="149225" algn="ctr">
                        <a:lnSpc>
                          <a:spcPct val="100000"/>
                        </a:lnSpc>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a:effectLst/>
                          <a:latin typeface="Calibri"/>
                          <a:ea typeface="Calibri"/>
                          <a:cs typeface="Calibri"/>
                        </a:rPr>
                        <a:t> </a:t>
                      </a:r>
                      <a:r>
                        <a:rPr lang="en-US" sz="1100" dirty="0" smtClean="0">
                          <a:solidFill>
                            <a:srgbClr val="231F20"/>
                          </a:solidFill>
                          <a:effectLst/>
                          <a:latin typeface="Calibri"/>
                          <a:ea typeface="Calibri"/>
                          <a:cs typeface="Calibri"/>
                        </a:rPr>
                        <a:t>Analyzing </a:t>
                      </a:r>
                      <a:r>
                        <a:rPr lang="en-US" sz="1100" dirty="0">
                          <a:solidFill>
                            <a:srgbClr val="231F20"/>
                          </a:solidFill>
                          <a:effectLst/>
                          <a:latin typeface="Calibri"/>
                          <a:ea typeface="Calibri"/>
                          <a:cs typeface="Calibri"/>
                        </a:rPr>
                        <a:t>and interpreting data</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35255" algn="ctr">
                        <a:lnSpc>
                          <a:spcPct val="100000"/>
                        </a:lnSpc>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smtClean="0">
                          <a:solidFill>
                            <a:srgbClr val="231F20"/>
                          </a:solidFill>
                          <a:effectLst/>
                          <a:latin typeface="Calibri"/>
                          <a:ea typeface="Calibri"/>
                          <a:cs typeface="Calibri"/>
                        </a:rPr>
                        <a:t>Obtaining</a:t>
                      </a:r>
                      <a:r>
                        <a:rPr lang="en-US" sz="1100" dirty="0">
                          <a:solidFill>
                            <a:srgbClr val="231F20"/>
                          </a:solidFill>
                          <a:effectLst/>
                          <a:latin typeface="Calibri"/>
                          <a:ea typeface="Calibri"/>
                          <a:cs typeface="Calibri"/>
                        </a:rPr>
                        <a:t>, evaluating, and communicating information</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1" name="טבלה 10"/>
          <p:cNvGraphicFramePr>
            <a:graphicFrameLocks noGrp="1"/>
          </p:cNvGraphicFramePr>
          <p:nvPr>
            <p:extLst>
              <p:ext uri="{D42A27DB-BD31-4B8C-83A1-F6EECF244321}">
                <p14:modId xmlns:p14="http://schemas.microsoft.com/office/powerpoint/2010/main" val="2946142706"/>
              </p:ext>
            </p:extLst>
          </p:nvPr>
        </p:nvGraphicFramePr>
        <p:xfrm>
          <a:off x="720890" y="4885408"/>
          <a:ext cx="7667534" cy="1279896"/>
        </p:xfrm>
        <a:graphic>
          <a:graphicData uri="http://schemas.openxmlformats.org/drawingml/2006/table">
            <a:tbl>
              <a:tblPr firstRow="1" firstCol="1" lastRow="1" lastCol="1" bandRow="1" bandCol="1"/>
              <a:tblGrid>
                <a:gridCol w="754766"/>
                <a:gridCol w="432048"/>
                <a:gridCol w="2376264"/>
                <a:gridCol w="432048"/>
                <a:gridCol w="3672408"/>
              </a:tblGrid>
              <a:tr h="283530">
                <a:tc rowSpan="4">
                  <a:txBody>
                    <a:bodyPr/>
                    <a:lstStyle/>
                    <a:p>
                      <a:pPr marL="285115" marR="0" indent="0" algn="l" defTabSz="914400" rtl="0" eaLnBrk="1" fontAlgn="auto" latinLnBrk="0" hangingPunct="1">
                        <a:lnSpc>
                          <a:spcPct val="100000"/>
                        </a:lnSpc>
                        <a:spcBef>
                          <a:spcPts val="560"/>
                        </a:spcBef>
                        <a:spcAft>
                          <a:spcPts val="0"/>
                        </a:spcAft>
                        <a:buClrTx/>
                        <a:buSzTx/>
                        <a:buFontTx/>
                        <a:buNone/>
                        <a:tabLst/>
                        <a:defRPr/>
                      </a:pPr>
                      <a:r>
                        <a:rPr lang="en-US" sz="1100" b="1" dirty="0">
                          <a:solidFill>
                            <a:srgbClr val="231F20"/>
                          </a:solidFill>
                          <a:effectLst/>
                          <a:latin typeface="Calibri"/>
                          <a:ea typeface="Calibri"/>
                          <a:cs typeface="Calibri"/>
                        </a:rPr>
                        <a:t>Dimension</a:t>
                      </a:r>
                      <a:r>
                        <a:rPr lang="en-US" sz="1100" b="1" spc="-15" dirty="0">
                          <a:solidFill>
                            <a:srgbClr val="231F20"/>
                          </a:solidFill>
                          <a:effectLst/>
                          <a:latin typeface="Calibri"/>
                          <a:ea typeface="Calibri"/>
                          <a:cs typeface="Calibri"/>
                        </a:rPr>
                        <a:t> </a:t>
                      </a:r>
                      <a:r>
                        <a:rPr lang="en-US" sz="1100" b="1" dirty="0" smtClean="0">
                          <a:solidFill>
                            <a:srgbClr val="231F20"/>
                          </a:solidFill>
                          <a:effectLst/>
                          <a:latin typeface="Calibri"/>
                          <a:ea typeface="Calibri"/>
                          <a:cs typeface="Calibri"/>
                        </a:rPr>
                        <a:t>2 </a:t>
                      </a:r>
                      <a:r>
                        <a:rPr lang="en-US" sz="1100" b="1" kern="1200" dirty="0" smtClean="0">
                          <a:solidFill>
                            <a:schemeClr val="tx1"/>
                          </a:solidFill>
                          <a:effectLst/>
                          <a:latin typeface="+mn-lt"/>
                          <a:ea typeface="+mn-ea"/>
                          <a:cs typeface="+mn-cs"/>
                        </a:rPr>
                        <a:t>Cross Cutting Concepts</a:t>
                      </a: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49225" algn="ctr">
                        <a:spcBef>
                          <a:spcPts val="5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1588" marR="121285" indent="0">
                        <a:spcBef>
                          <a:spcPts val="565"/>
                        </a:spcBef>
                        <a:spcAft>
                          <a:spcPts val="0"/>
                        </a:spcAft>
                      </a:pPr>
                      <a:r>
                        <a:rPr lang="en-US" sz="1100" dirty="0">
                          <a:solidFill>
                            <a:srgbClr val="231F20"/>
                          </a:solidFill>
                          <a:effectLst/>
                          <a:latin typeface="Calibri"/>
                          <a:ea typeface="Calibri"/>
                          <a:cs typeface="Calibri"/>
                        </a:rPr>
                        <a:t>Patterns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spcBef>
                          <a:spcPts val="5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0" marR="116840" indent="0">
                        <a:spcBef>
                          <a:spcPts val="565"/>
                        </a:spcBef>
                        <a:spcAft>
                          <a:spcPts val="0"/>
                        </a:spcAft>
                      </a:pPr>
                      <a:r>
                        <a:rPr lang="en-US" sz="1100" dirty="0">
                          <a:solidFill>
                            <a:srgbClr val="231F20"/>
                          </a:solidFill>
                          <a:effectLst/>
                          <a:latin typeface="Calibri"/>
                          <a:ea typeface="Calibri"/>
                          <a:cs typeface="Calibri"/>
                        </a:rPr>
                        <a:t>Energy and matter: Flows, cycles, and  conservation</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429306">
                <a:tc vMerge="1">
                  <a:txBody>
                    <a:bodyPr/>
                    <a:lstStyle/>
                    <a:p>
                      <a:endParaRPr lang="en-US"/>
                    </a:p>
                  </a:txBody>
                  <a:tcPr/>
                </a:tc>
                <a:tc>
                  <a:txBody>
                    <a:bodyPr/>
                    <a:lstStyle/>
                    <a:p>
                      <a:pPr marR="149225" algn="ctr">
                        <a:spcBef>
                          <a:spcPts val="6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0" marR="116840" indent="0" algn="l" defTabSz="914400" rtl="0" eaLnBrk="1" latinLnBrk="0" hangingPunct="1">
                        <a:lnSpc>
                          <a:spcPts val="960"/>
                        </a:lnSpc>
                        <a:spcBef>
                          <a:spcPts val="565"/>
                        </a:spcBef>
                        <a:spcAft>
                          <a:spcPts val="0"/>
                        </a:spcAft>
                      </a:pPr>
                      <a:r>
                        <a:rPr lang="en-US" sz="1100" kern="1200" smtClean="0">
                          <a:solidFill>
                            <a:srgbClr val="231F20"/>
                          </a:solidFill>
                          <a:effectLst/>
                          <a:latin typeface="+mn-lt"/>
                          <a:ea typeface="Calibri"/>
                          <a:cs typeface="Calibri"/>
                        </a:rPr>
                        <a:t>Cause and effect: Mechanism and  explanation</a:t>
                      </a:r>
                      <a:endParaRPr lang="en-US" sz="1100" kern="1200" dirty="0">
                        <a:solidFill>
                          <a:srgbClr val="231F20"/>
                        </a:solidFill>
                        <a:effectLst/>
                        <a:latin typeface="+mn-lt"/>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spcBef>
                          <a:spcPts val="6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marL="0" marR="116840" indent="0">
                        <a:spcBef>
                          <a:spcPts val="665"/>
                        </a:spcBef>
                        <a:spcAft>
                          <a:spcPts val="0"/>
                        </a:spcAft>
                      </a:pPr>
                      <a:r>
                        <a:rPr lang="en-US" sz="1100" dirty="0">
                          <a:solidFill>
                            <a:srgbClr val="231F20"/>
                          </a:solidFill>
                          <a:effectLst/>
                          <a:latin typeface="Calibri"/>
                          <a:ea typeface="Calibri"/>
                          <a:cs typeface="Calibri"/>
                        </a:rPr>
                        <a:t>Structure and function</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530">
                <a:tc vMerge="1">
                  <a:txBody>
                    <a:bodyPr/>
                    <a:lstStyle/>
                    <a:p>
                      <a:endParaRPr lang="en-US"/>
                    </a:p>
                  </a:txBody>
                  <a:tcPr/>
                </a:tc>
                <a:tc>
                  <a:txBody>
                    <a:bodyPr/>
                    <a:lstStyle/>
                    <a:p>
                      <a:pPr marR="149225" algn="ctr">
                        <a:spcBef>
                          <a:spcPts val="6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1588" marR="121285" indent="0">
                        <a:spcBef>
                          <a:spcPts val="665"/>
                        </a:spcBef>
                        <a:spcAft>
                          <a:spcPts val="0"/>
                        </a:spcAft>
                      </a:pPr>
                      <a:r>
                        <a:rPr lang="en-US" sz="1100" dirty="0">
                          <a:solidFill>
                            <a:srgbClr val="231F20"/>
                          </a:solidFill>
                          <a:effectLst/>
                          <a:latin typeface="Calibri"/>
                          <a:ea typeface="Calibri"/>
                          <a:cs typeface="Calibri"/>
                        </a:rPr>
                        <a:t>Scale, proportion, and  quantity</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spcBef>
                          <a:spcPts val="6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marL="0" marR="116840" indent="0">
                        <a:spcBef>
                          <a:spcPts val="665"/>
                        </a:spcBef>
                        <a:spcAft>
                          <a:spcPts val="0"/>
                        </a:spcAft>
                      </a:pPr>
                      <a:r>
                        <a:rPr lang="en-US" sz="1100" dirty="0">
                          <a:solidFill>
                            <a:srgbClr val="231F20"/>
                          </a:solidFill>
                          <a:effectLst/>
                          <a:latin typeface="Calibri"/>
                          <a:ea typeface="Calibri"/>
                          <a:cs typeface="Calibri"/>
                        </a:rPr>
                        <a:t>Stability and change</a:t>
                      </a:r>
                      <a:endParaRPr lang="en-US" sz="1100" dirty="0">
                        <a:effectLst/>
                        <a:latin typeface="Calibri"/>
                        <a:ea typeface="Calibri"/>
                        <a:cs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530">
                <a:tc vMerge="1">
                  <a:txBody>
                    <a:bodyPr/>
                    <a:lstStyle/>
                    <a:p>
                      <a:endParaRPr lang="en-US"/>
                    </a:p>
                  </a:txBody>
                  <a:tcPr/>
                </a:tc>
                <a:tc>
                  <a:txBody>
                    <a:bodyPr/>
                    <a:lstStyle/>
                    <a:p>
                      <a:pPr marR="149225" algn="ctr">
                        <a:spcBef>
                          <a:spcPts val="6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marL="1588" marR="121285" indent="0">
                        <a:spcBef>
                          <a:spcPts val="665"/>
                        </a:spcBef>
                        <a:spcAft>
                          <a:spcPts val="0"/>
                        </a:spcAft>
                      </a:pPr>
                      <a:r>
                        <a:rPr lang="en-US" sz="1100" dirty="0">
                          <a:solidFill>
                            <a:srgbClr val="231F20"/>
                          </a:solidFill>
                          <a:effectLst/>
                          <a:latin typeface="Calibri"/>
                          <a:ea typeface="Calibri"/>
                          <a:cs typeface="Calibri"/>
                        </a:rPr>
                        <a:t>Systems and system models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100" dirty="0">
                          <a:effectLst/>
                          <a:latin typeface="Calibri"/>
                          <a:ea typeface="Calibri"/>
                          <a:cs typeface="Calibri"/>
                        </a:rPr>
                        <a:t>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US" sz="1100" dirty="0">
                          <a:effectLst/>
                          <a:latin typeface="Calibri"/>
                          <a:ea typeface="Calibri"/>
                          <a:cs typeface="Calibri"/>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2 Subtítulo"/>
          <p:cNvSpPr txBox="1">
            <a:spLocks/>
          </p:cNvSpPr>
          <p:nvPr/>
        </p:nvSpPr>
        <p:spPr>
          <a:xfrm>
            <a:off x="5652120" y="1052736"/>
            <a:ext cx="3384376"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8" name="7 CuadroTexto"/>
          <p:cNvSpPr txBox="1"/>
          <p:nvPr/>
        </p:nvSpPr>
        <p:spPr>
          <a:xfrm>
            <a:off x="5652120" y="1446892"/>
            <a:ext cx="338437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spTree>
    <p:extLst>
      <p:ext uri="{BB962C8B-B14F-4D97-AF65-F5344CB8AC3E}">
        <p14:creationId xmlns:p14="http://schemas.microsoft.com/office/powerpoint/2010/main" val="6689541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9"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30" name="29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sp>
        <p:nvSpPr>
          <p:cNvPr id="8" name="7 CuadroTexto"/>
          <p:cNvSpPr txBox="1"/>
          <p:nvPr/>
        </p:nvSpPr>
        <p:spPr>
          <a:xfrm>
            <a:off x="1187624" y="2348880"/>
            <a:ext cx="6624736" cy="523220"/>
          </a:xfrm>
          <a:prstGeom prst="rect">
            <a:avLst/>
          </a:prstGeom>
          <a:noFill/>
        </p:spPr>
        <p:txBody>
          <a:bodyPr wrap="square" rtlCol="0">
            <a:spAutoFit/>
          </a:bodyPr>
          <a:lstStyle/>
          <a:p>
            <a:r>
              <a:rPr lang="en-US" sz="1400" dirty="0"/>
              <a:t>Click on the </a:t>
            </a:r>
            <a:r>
              <a:rPr lang="en-US" sz="1400" dirty="0" smtClean="0"/>
              <a:t>         button </a:t>
            </a:r>
            <a:r>
              <a:rPr lang="en-US" sz="1400" dirty="0"/>
              <a:t>to configure the </a:t>
            </a:r>
            <a:r>
              <a:rPr lang="en-US" sz="1400" dirty="0" err="1"/>
              <a:t>Labdisc</a:t>
            </a:r>
            <a:r>
              <a:rPr lang="en-US" sz="1400" dirty="0"/>
              <a:t>. On the “Logger setup” window select microphone sensor, -25000/sec- in “rate” and - 1000 - “samples”. </a:t>
            </a:r>
            <a:endParaRPr lang="en-US" sz="1500" dirty="0" smtClean="0"/>
          </a:p>
        </p:txBody>
      </p:sp>
      <p:pic>
        <p:nvPicPr>
          <p:cNvPr id="16"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37090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8303" y="2365957"/>
            <a:ext cx="288032" cy="270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8539" y="2944415"/>
            <a:ext cx="3167558" cy="3631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42003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r>
              <a:rPr lang="es-ES_tradnl" sz="2400" b="1" baseline="30000" dirty="0">
                <a:solidFill>
                  <a:schemeClr val="bg1"/>
                </a:solidFill>
              </a:rPr>
              <a:t> </a:t>
            </a:r>
            <a:r>
              <a:rPr lang="es-ES_tradnl" sz="2400" b="1" baseline="30000" dirty="0" smtClean="0">
                <a:solidFill>
                  <a:schemeClr val="bg1"/>
                </a:solidFill>
              </a:rPr>
              <a:t>1</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7" name="16 CuadroTexto"/>
          <p:cNvSpPr txBox="1"/>
          <p:nvPr/>
        </p:nvSpPr>
        <p:spPr>
          <a:xfrm>
            <a:off x="1555625" y="2473150"/>
            <a:ext cx="6544767" cy="307777"/>
          </a:xfrm>
          <a:prstGeom prst="rect">
            <a:avLst/>
          </a:prstGeom>
          <a:noFill/>
          <a:ln>
            <a:noFill/>
          </a:ln>
        </p:spPr>
        <p:txBody>
          <a:bodyPr wrap="square" rtlCol="0">
            <a:spAutoFit/>
          </a:bodyPr>
          <a:lstStyle/>
          <a:p>
            <a:r>
              <a:rPr lang="en-US" sz="1400" dirty="0">
                <a:solidFill>
                  <a:srgbClr val="3490A6"/>
                </a:solidFill>
              </a:rPr>
              <a:t>The following steps explain how to perform the experiment: </a:t>
            </a:r>
            <a:endParaRPr lang="es-CL" sz="1400" dirty="0">
              <a:solidFill>
                <a:srgbClr val="3490A6"/>
              </a:solidFill>
            </a:endParaRPr>
          </a:p>
        </p:txBody>
      </p:sp>
      <p:sp>
        <p:nvSpPr>
          <p:cNvPr id="18" name="17 Rectángulo redondeado"/>
          <p:cNvSpPr/>
          <p:nvPr/>
        </p:nvSpPr>
        <p:spPr>
          <a:xfrm>
            <a:off x="1403647" y="2348880"/>
            <a:ext cx="6581751" cy="582371"/>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9" name="18 CuadroTexto"/>
          <p:cNvSpPr txBox="1"/>
          <p:nvPr/>
        </p:nvSpPr>
        <p:spPr>
          <a:xfrm>
            <a:off x="1187624" y="3645024"/>
            <a:ext cx="6624736" cy="307777"/>
          </a:xfrm>
          <a:prstGeom prst="rect">
            <a:avLst/>
          </a:prstGeom>
          <a:noFill/>
        </p:spPr>
        <p:txBody>
          <a:bodyPr wrap="square" rtlCol="0">
            <a:spAutoFit/>
          </a:bodyPr>
          <a:lstStyle/>
          <a:p>
            <a:r>
              <a:rPr lang="en-US" sz="1400" dirty="0"/>
              <a:t>Insert the tuning fork into the resonance </a:t>
            </a:r>
            <a:r>
              <a:rPr lang="en-US" sz="1400" dirty="0" smtClean="0"/>
              <a:t>box.</a:t>
            </a:r>
            <a:endParaRPr lang="en-US" sz="1500" dirty="0" smtClean="0"/>
          </a:p>
        </p:txBody>
      </p:sp>
      <p:sp>
        <p:nvSpPr>
          <p:cNvPr id="20" name="19 CuadroTexto"/>
          <p:cNvSpPr txBox="1"/>
          <p:nvPr/>
        </p:nvSpPr>
        <p:spPr>
          <a:xfrm>
            <a:off x="1187624" y="4103698"/>
            <a:ext cx="6624736" cy="307777"/>
          </a:xfrm>
          <a:prstGeom prst="rect">
            <a:avLst/>
          </a:prstGeom>
          <a:noFill/>
        </p:spPr>
        <p:txBody>
          <a:bodyPr wrap="square" rtlCol="0">
            <a:spAutoFit/>
          </a:bodyPr>
          <a:lstStyle/>
          <a:p>
            <a:r>
              <a:rPr lang="en-US" sz="1400" dirty="0"/>
              <a:t>Place the </a:t>
            </a:r>
            <a:r>
              <a:rPr lang="en-US" sz="1400" dirty="0" err="1"/>
              <a:t>Labdisc</a:t>
            </a:r>
            <a:r>
              <a:rPr lang="en-US" sz="1400" dirty="0"/>
              <a:t> about 10 centimeters away from the resonance </a:t>
            </a:r>
            <a:r>
              <a:rPr lang="en-US" sz="1400" dirty="0" smtClean="0"/>
              <a:t>box.</a:t>
            </a:r>
            <a:endParaRPr lang="en-US" sz="1500" dirty="0" smtClean="0"/>
          </a:p>
        </p:txBody>
      </p:sp>
      <p:pic>
        <p:nvPicPr>
          <p:cNvPr id="2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67393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411929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26" name="25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sp>
        <p:nvSpPr>
          <p:cNvPr id="27" name="26 CuadroTexto"/>
          <p:cNvSpPr txBox="1"/>
          <p:nvPr/>
        </p:nvSpPr>
        <p:spPr>
          <a:xfrm>
            <a:off x="1187624" y="3140968"/>
            <a:ext cx="6624736" cy="307777"/>
          </a:xfrm>
          <a:prstGeom prst="rect">
            <a:avLst/>
          </a:prstGeom>
          <a:noFill/>
        </p:spPr>
        <p:txBody>
          <a:bodyPr wrap="square" rtlCol="0">
            <a:spAutoFit/>
          </a:bodyPr>
          <a:lstStyle/>
          <a:p>
            <a:r>
              <a:rPr lang="en-US" sz="1400" dirty="0"/>
              <a:t>We will first record one tuning </a:t>
            </a:r>
            <a:r>
              <a:rPr lang="en-US" sz="1400" dirty="0" smtClean="0"/>
              <a:t>fork.</a:t>
            </a:r>
            <a:endParaRPr lang="en-US" sz="1500" dirty="0" smtClean="0"/>
          </a:p>
        </p:txBody>
      </p:sp>
      <p:pic>
        <p:nvPicPr>
          <p:cNvPr id="1024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72368" y="4509120"/>
            <a:ext cx="3951760" cy="222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06696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r>
              <a:rPr lang="es-ES_tradnl" sz="2400" b="1" baseline="30000" dirty="0" smtClean="0">
                <a:solidFill>
                  <a:schemeClr val="bg1"/>
                </a:solidFill>
              </a:rPr>
              <a:t> 1</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3" name="12 CuadroTexto"/>
          <p:cNvSpPr txBox="1"/>
          <p:nvPr/>
        </p:nvSpPr>
        <p:spPr>
          <a:xfrm>
            <a:off x="1187624" y="3501008"/>
            <a:ext cx="6624736" cy="523220"/>
          </a:xfrm>
          <a:prstGeom prst="rect">
            <a:avLst/>
          </a:prstGeom>
          <a:noFill/>
        </p:spPr>
        <p:txBody>
          <a:bodyPr wrap="square" rtlCol="0">
            <a:spAutoFit/>
          </a:bodyPr>
          <a:lstStyle/>
          <a:p>
            <a:r>
              <a:rPr lang="en-US" sz="1400" dirty="0"/>
              <a:t>The </a:t>
            </a:r>
            <a:r>
              <a:rPr lang="en-US" sz="1400" dirty="0" err="1"/>
              <a:t>Labdisc</a:t>
            </a:r>
            <a:r>
              <a:rPr lang="en-US" sz="1400" dirty="0"/>
              <a:t> will record 1000 samples in less than a second and then automatically upload all samples to the </a:t>
            </a:r>
            <a:r>
              <a:rPr lang="en-US" sz="1400" dirty="0" err="1"/>
              <a:t>GlobiLab</a:t>
            </a:r>
            <a:r>
              <a:rPr lang="en-US" sz="1400" dirty="0"/>
              <a:t> </a:t>
            </a:r>
            <a:r>
              <a:rPr lang="en-US" sz="1400" dirty="0" smtClean="0"/>
              <a:t>software.</a:t>
            </a:r>
            <a:endParaRPr lang="en-US" sz="1500" dirty="0" smtClean="0"/>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50100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19" name="18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sp>
        <p:nvSpPr>
          <p:cNvPr id="24" name="23 CuadroTexto"/>
          <p:cNvSpPr txBox="1"/>
          <p:nvPr/>
        </p:nvSpPr>
        <p:spPr>
          <a:xfrm>
            <a:off x="1187624" y="2420888"/>
            <a:ext cx="6624736" cy="307777"/>
          </a:xfrm>
          <a:prstGeom prst="rect">
            <a:avLst/>
          </a:prstGeom>
          <a:noFill/>
        </p:spPr>
        <p:txBody>
          <a:bodyPr wrap="square" rtlCol="0">
            <a:spAutoFit/>
          </a:bodyPr>
          <a:lstStyle/>
          <a:p>
            <a:r>
              <a:rPr lang="en-US" sz="1400" dirty="0"/>
              <a:t>Hit the tuning fork with the beater and wait 1 to 2 seconds for the sound to </a:t>
            </a:r>
            <a:r>
              <a:rPr lang="en-US" sz="1400" dirty="0" smtClean="0"/>
              <a:t>stabilize.</a:t>
            </a:r>
            <a:endParaRPr lang="en-US" sz="1500" dirty="0"/>
          </a:p>
        </p:txBody>
      </p:sp>
      <p:pic>
        <p:nvPicPr>
          <p:cNvPr id="2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244233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25 CuadroTexto"/>
          <p:cNvSpPr txBox="1"/>
          <p:nvPr/>
        </p:nvSpPr>
        <p:spPr>
          <a:xfrm>
            <a:off x="1187624" y="3016116"/>
            <a:ext cx="6624736" cy="307777"/>
          </a:xfrm>
          <a:prstGeom prst="rect">
            <a:avLst/>
          </a:prstGeom>
          <a:noFill/>
        </p:spPr>
        <p:txBody>
          <a:bodyPr wrap="square" rtlCol="0">
            <a:spAutoFit/>
          </a:bodyPr>
          <a:lstStyle/>
          <a:p>
            <a:r>
              <a:rPr lang="en-US" sz="1400" dirty="0"/>
              <a:t>Press the RUN icon in the </a:t>
            </a:r>
            <a:r>
              <a:rPr lang="en-US" sz="1400" dirty="0" err="1"/>
              <a:t>GlobiLab</a:t>
            </a:r>
            <a:r>
              <a:rPr lang="en-US" sz="1400" dirty="0"/>
              <a:t> </a:t>
            </a:r>
            <a:r>
              <a:rPr lang="en-US" sz="1400" dirty="0" smtClean="0"/>
              <a:t>software.</a:t>
            </a:r>
            <a:endParaRPr lang="en-US" sz="1500" dirty="0" smtClean="0"/>
          </a:p>
        </p:txBody>
      </p:sp>
      <p:pic>
        <p:nvPicPr>
          <p:cNvPr id="27"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301611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32162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1" name="20 CuadroTexto"/>
          <p:cNvSpPr txBox="1"/>
          <p:nvPr/>
        </p:nvSpPr>
        <p:spPr>
          <a:xfrm>
            <a:off x="1555625" y="2401142"/>
            <a:ext cx="6544767" cy="307777"/>
          </a:xfrm>
          <a:prstGeom prst="rect">
            <a:avLst/>
          </a:prstGeom>
          <a:noFill/>
          <a:ln>
            <a:noFill/>
          </a:ln>
        </p:spPr>
        <p:txBody>
          <a:bodyPr wrap="square" rtlCol="0">
            <a:spAutoFit/>
          </a:bodyPr>
          <a:lstStyle/>
          <a:p>
            <a:r>
              <a:rPr lang="en-US" sz="1400" dirty="0">
                <a:solidFill>
                  <a:srgbClr val="F7B047"/>
                </a:solidFill>
              </a:rPr>
              <a:t>The following steps explain how to analyze the experiment results: </a:t>
            </a:r>
            <a:endParaRPr lang="es-CL" sz="1400" dirty="0">
              <a:solidFill>
                <a:srgbClr val="F7B047"/>
              </a:solidFill>
            </a:endParaRPr>
          </a:p>
        </p:txBody>
      </p:sp>
      <p:sp>
        <p:nvSpPr>
          <p:cNvPr id="22" name="21 Rectángulo redondeado"/>
          <p:cNvSpPr/>
          <p:nvPr/>
        </p:nvSpPr>
        <p:spPr>
          <a:xfrm>
            <a:off x="1403647" y="2276872"/>
            <a:ext cx="6581751" cy="582371"/>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24" name="23 CuadroTexto"/>
          <p:cNvSpPr txBox="1"/>
          <p:nvPr/>
        </p:nvSpPr>
        <p:spPr>
          <a:xfrm>
            <a:off x="1187624" y="2996952"/>
            <a:ext cx="6912768" cy="307777"/>
          </a:xfrm>
          <a:prstGeom prst="rect">
            <a:avLst/>
          </a:prstGeom>
          <a:noFill/>
        </p:spPr>
        <p:txBody>
          <a:bodyPr wrap="square" rtlCol="0">
            <a:spAutoFit/>
          </a:bodyPr>
          <a:lstStyle/>
          <a:p>
            <a:r>
              <a:rPr lang="en-US" sz="1400" dirty="0"/>
              <a:t>If the </a:t>
            </a:r>
            <a:r>
              <a:rPr lang="en-US" sz="1400" dirty="0" err="1"/>
              <a:t>the</a:t>
            </a:r>
            <a:r>
              <a:rPr lang="en-US" sz="1400" dirty="0"/>
              <a:t> </a:t>
            </a:r>
            <a:r>
              <a:rPr lang="en-US" sz="1400" dirty="0" err="1"/>
              <a:t>Labdisc</a:t>
            </a:r>
            <a:r>
              <a:rPr lang="en-US" sz="1400" dirty="0"/>
              <a:t> sample did not upload automatically, press the download </a:t>
            </a:r>
            <a:r>
              <a:rPr lang="en-US" sz="1400" dirty="0" smtClean="0"/>
              <a:t>button </a:t>
            </a:r>
            <a:endParaRPr lang="en-US" sz="1500" dirty="0" smtClean="0"/>
          </a:p>
        </p:txBody>
      </p:sp>
      <p:pic>
        <p:nvPicPr>
          <p:cNvPr id="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01704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354634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414139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0" y="465599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600" y="5304651"/>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31 CuadroTexto"/>
          <p:cNvSpPr txBox="1"/>
          <p:nvPr/>
        </p:nvSpPr>
        <p:spPr>
          <a:xfrm>
            <a:off x="1187624" y="3530268"/>
            <a:ext cx="6624736" cy="307777"/>
          </a:xfrm>
          <a:prstGeom prst="rect">
            <a:avLst/>
          </a:prstGeom>
          <a:noFill/>
        </p:spPr>
        <p:txBody>
          <a:bodyPr wrap="square" rtlCol="0">
            <a:spAutoFit/>
          </a:bodyPr>
          <a:lstStyle/>
          <a:p>
            <a:r>
              <a:rPr lang="en-US" sz="1400" dirty="0"/>
              <a:t>Observe the graph displayed on the </a:t>
            </a:r>
            <a:r>
              <a:rPr lang="en-US" sz="1400" dirty="0" smtClean="0"/>
              <a:t>screen.</a:t>
            </a:r>
            <a:endParaRPr lang="en-US" sz="1500" dirty="0" smtClean="0"/>
          </a:p>
        </p:txBody>
      </p:sp>
      <p:sp>
        <p:nvSpPr>
          <p:cNvPr id="33" name="32 CuadroTexto"/>
          <p:cNvSpPr txBox="1"/>
          <p:nvPr/>
        </p:nvSpPr>
        <p:spPr>
          <a:xfrm>
            <a:off x="1187624" y="4129335"/>
            <a:ext cx="6984776" cy="307777"/>
          </a:xfrm>
          <a:prstGeom prst="rect">
            <a:avLst/>
          </a:prstGeom>
          <a:noFill/>
        </p:spPr>
        <p:txBody>
          <a:bodyPr wrap="square" rtlCol="0">
            <a:spAutoFit/>
          </a:bodyPr>
          <a:lstStyle/>
          <a:p>
            <a:r>
              <a:rPr lang="en-US" sz="1400" dirty="0"/>
              <a:t>Click </a:t>
            </a:r>
            <a:r>
              <a:rPr lang="en-US" sz="1400" dirty="0" smtClean="0"/>
              <a:t>the          </a:t>
            </a:r>
            <a:r>
              <a:rPr lang="en-US" sz="1400" dirty="0"/>
              <a:t>button to zoom in on a section of the </a:t>
            </a:r>
            <a:r>
              <a:rPr lang="en-US" sz="1400" dirty="0" smtClean="0"/>
              <a:t>graph.</a:t>
            </a:r>
            <a:endParaRPr lang="en-US" sz="1500" dirty="0" smtClean="0"/>
          </a:p>
        </p:txBody>
      </p:sp>
      <p:sp>
        <p:nvSpPr>
          <p:cNvPr id="37" name="36 CuadroTexto"/>
          <p:cNvSpPr txBox="1"/>
          <p:nvPr/>
        </p:nvSpPr>
        <p:spPr>
          <a:xfrm>
            <a:off x="1187624" y="4633972"/>
            <a:ext cx="6624736" cy="523220"/>
          </a:xfrm>
          <a:prstGeom prst="rect">
            <a:avLst/>
          </a:prstGeom>
          <a:noFill/>
        </p:spPr>
        <p:txBody>
          <a:bodyPr wrap="square" rtlCol="0">
            <a:spAutoFit/>
          </a:bodyPr>
          <a:lstStyle/>
          <a:p>
            <a:r>
              <a:rPr lang="en-US" sz="1400" dirty="0"/>
              <a:t>Press </a:t>
            </a:r>
            <a:r>
              <a:rPr lang="en-US" sz="1400" dirty="0" smtClean="0"/>
              <a:t>the          button </a:t>
            </a:r>
            <a:r>
              <a:rPr lang="en-US" sz="1400" dirty="0"/>
              <a:t>and write notes on the graph specifying the maximum and minimum amplitude </a:t>
            </a:r>
            <a:r>
              <a:rPr lang="en-US" sz="1400" dirty="0" smtClean="0"/>
              <a:t>value.</a:t>
            </a:r>
            <a:endParaRPr lang="en-US" sz="1500" dirty="0" smtClean="0"/>
          </a:p>
        </p:txBody>
      </p:sp>
      <p:sp>
        <p:nvSpPr>
          <p:cNvPr id="38" name="37 CuadroTexto"/>
          <p:cNvSpPr txBox="1"/>
          <p:nvPr/>
        </p:nvSpPr>
        <p:spPr>
          <a:xfrm>
            <a:off x="1187624" y="5282624"/>
            <a:ext cx="6624736" cy="738664"/>
          </a:xfrm>
          <a:prstGeom prst="rect">
            <a:avLst/>
          </a:prstGeom>
          <a:noFill/>
        </p:spPr>
        <p:txBody>
          <a:bodyPr wrap="square" rtlCol="0">
            <a:spAutoFit/>
          </a:bodyPr>
          <a:lstStyle/>
          <a:p>
            <a:r>
              <a:rPr lang="en-US" sz="1400" dirty="0" smtClean="0"/>
              <a:t>Press           to </a:t>
            </a:r>
            <a:r>
              <a:rPr lang="en-US" sz="1400" dirty="0"/>
              <a:t>select two points on the graph, representing the beginning and end of a single oscillation. Use the time values provided to calculate the period and frequency of the selected wave</a:t>
            </a:r>
            <a:r>
              <a:rPr lang="en-US" sz="1400" dirty="0" smtClean="0"/>
              <a:t>.</a:t>
            </a:r>
            <a:endParaRPr lang="en-US" sz="1500" dirty="0" smtClean="0"/>
          </a:p>
        </p:txBody>
      </p:sp>
      <p:pic>
        <p:nvPicPr>
          <p:cNvPr id="42"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92962" y="2987822"/>
            <a:ext cx="462731" cy="34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25" name="24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pic>
        <p:nvPicPr>
          <p:cNvPr id="819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57982" y="4124726"/>
            <a:ext cx="318763" cy="30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57982" y="4633972"/>
            <a:ext cx="325875" cy="278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21762" y="5279120"/>
            <a:ext cx="329958" cy="311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2050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grpSp>
        <p:nvGrpSpPr>
          <p:cNvPr id="2" name="1 Grupo"/>
          <p:cNvGrpSpPr/>
          <p:nvPr/>
        </p:nvGrpSpPr>
        <p:grpSpPr>
          <a:xfrm>
            <a:off x="1132910" y="2254524"/>
            <a:ext cx="6852488" cy="775497"/>
            <a:chOff x="1132910" y="2254524"/>
            <a:chExt cx="6852488" cy="775497"/>
          </a:xfrm>
        </p:grpSpPr>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648072"/>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12 Grupo"/>
          <p:cNvGrpSpPr/>
          <p:nvPr/>
        </p:nvGrpSpPr>
        <p:grpSpPr>
          <a:xfrm>
            <a:off x="1132910" y="3174075"/>
            <a:ext cx="6852488" cy="775497"/>
            <a:chOff x="1132910" y="2254524"/>
            <a:chExt cx="6852488" cy="775497"/>
          </a:xfrm>
        </p:grpSpPr>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648072"/>
            </a:xfrm>
            <a:prstGeom prst="rect">
              <a:avLst/>
            </a:prstGeom>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22 CuadroTexto"/>
          <p:cNvSpPr txBox="1"/>
          <p:nvPr/>
        </p:nvSpPr>
        <p:spPr>
          <a:xfrm>
            <a:off x="1555626" y="3438540"/>
            <a:ext cx="2685415" cy="307777"/>
          </a:xfrm>
          <a:prstGeom prst="rect">
            <a:avLst/>
          </a:prstGeom>
          <a:noFill/>
        </p:spPr>
        <p:txBody>
          <a:bodyPr wrap="none" rtlCol="0">
            <a:spAutoFit/>
          </a:bodyPr>
          <a:lstStyle/>
          <a:p>
            <a:r>
              <a:rPr lang="en-US" sz="1400" b="1" dirty="0"/>
              <a:t>Which frequency did you obtain? </a:t>
            </a:r>
            <a:endParaRPr lang="es-CL" sz="1400" b="1" dirty="0"/>
          </a:p>
        </p:txBody>
      </p:sp>
      <p:sp>
        <p:nvSpPr>
          <p:cNvPr id="24" name="23 CuadroTexto"/>
          <p:cNvSpPr txBox="1"/>
          <p:nvPr/>
        </p:nvSpPr>
        <p:spPr>
          <a:xfrm>
            <a:off x="1555626" y="2545159"/>
            <a:ext cx="5968702" cy="307777"/>
          </a:xfrm>
          <a:prstGeom prst="rect">
            <a:avLst/>
          </a:prstGeom>
          <a:noFill/>
        </p:spPr>
        <p:txBody>
          <a:bodyPr wrap="square" rtlCol="0">
            <a:spAutoFit/>
          </a:bodyPr>
          <a:lstStyle/>
          <a:p>
            <a:r>
              <a:rPr lang="en-US" sz="1400" b="1" dirty="0"/>
              <a:t>What does a sound wave look like? </a:t>
            </a:r>
            <a:endParaRPr lang="es-CL" sz="1400" b="1" dirty="0"/>
          </a:p>
        </p:txBody>
      </p:sp>
      <p:sp>
        <p:nvSpPr>
          <p:cNvPr id="29"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30" name="29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spTree>
    <p:extLst>
      <p:ext uri="{BB962C8B-B14F-4D97-AF65-F5344CB8AC3E}">
        <p14:creationId xmlns:p14="http://schemas.microsoft.com/office/powerpoint/2010/main" val="2040537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2" name="21 CuadroTexto"/>
          <p:cNvSpPr txBox="1"/>
          <p:nvPr/>
        </p:nvSpPr>
        <p:spPr>
          <a:xfrm>
            <a:off x="1555625" y="2401143"/>
            <a:ext cx="6544767" cy="307777"/>
          </a:xfrm>
          <a:prstGeom prst="rect">
            <a:avLst/>
          </a:prstGeom>
          <a:noFill/>
          <a:ln>
            <a:noFill/>
          </a:ln>
        </p:spPr>
        <p:txBody>
          <a:bodyPr wrap="square" rtlCol="0">
            <a:spAutoFit/>
          </a:bodyPr>
          <a:lstStyle/>
          <a:p>
            <a:r>
              <a:rPr lang="en-US" sz="1400" dirty="0" smtClean="0">
                <a:solidFill>
                  <a:srgbClr val="F7B047"/>
                </a:solidFill>
              </a:rPr>
              <a:t>The graph below should be similar to the one the students came up with. </a:t>
            </a:r>
            <a:endParaRPr lang="es-CL" sz="1400" dirty="0">
              <a:solidFill>
                <a:srgbClr val="F7B047"/>
              </a:solidFill>
            </a:endParaRPr>
          </a:p>
        </p:txBody>
      </p:sp>
      <p:sp>
        <p:nvSpPr>
          <p:cNvPr id="27" name="26 Rectángulo redondeado"/>
          <p:cNvSpPr/>
          <p:nvPr/>
        </p:nvSpPr>
        <p:spPr>
          <a:xfrm>
            <a:off x="1403647" y="2348881"/>
            <a:ext cx="6581751" cy="432047"/>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8"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9" name="8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2924944"/>
            <a:ext cx="5401096" cy="3594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07677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r>
              <a:rPr lang="es-ES_tradnl" sz="2400" b="1" baseline="30000" dirty="0">
                <a:solidFill>
                  <a:schemeClr val="bg1"/>
                </a:solidFill>
              </a:rPr>
              <a:t> 2</a:t>
            </a: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7" name="16 CuadroTexto"/>
          <p:cNvSpPr txBox="1"/>
          <p:nvPr/>
        </p:nvSpPr>
        <p:spPr>
          <a:xfrm>
            <a:off x="1555625" y="2473150"/>
            <a:ext cx="6544767" cy="307777"/>
          </a:xfrm>
          <a:prstGeom prst="rect">
            <a:avLst/>
          </a:prstGeom>
          <a:noFill/>
          <a:ln>
            <a:noFill/>
          </a:ln>
        </p:spPr>
        <p:txBody>
          <a:bodyPr wrap="square" rtlCol="0">
            <a:spAutoFit/>
          </a:bodyPr>
          <a:lstStyle/>
          <a:p>
            <a:r>
              <a:rPr lang="en-US" sz="1400" dirty="0">
                <a:solidFill>
                  <a:srgbClr val="3490A6"/>
                </a:solidFill>
              </a:rPr>
              <a:t>The following steps explain how to perform the experiment: </a:t>
            </a:r>
            <a:endParaRPr lang="es-CL" sz="1400" dirty="0">
              <a:solidFill>
                <a:srgbClr val="3490A6"/>
              </a:solidFill>
            </a:endParaRPr>
          </a:p>
        </p:txBody>
      </p:sp>
      <p:sp>
        <p:nvSpPr>
          <p:cNvPr id="18" name="17 Rectángulo redondeado"/>
          <p:cNvSpPr/>
          <p:nvPr/>
        </p:nvSpPr>
        <p:spPr>
          <a:xfrm>
            <a:off x="1403647" y="2348880"/>
            <a:ext cx="6581751" cy="582371"/>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9" name="18 CuadroTexto"/>
          <p:cNvSpPr txBox="1"/>
          <p:nvPr/>
        </p:nvSpPr>
        <p:spPr>
          <a:xfrm>
            <a:off x="1187624" y="3645024"/>
            <a:ext cx="6624736" cy="523220"/>
          </a:xfrm>
          <a:prstGeom prst="rect">
            <a:avLst/>
          </a:prstGeom>
          <a:noFill/>
        </p:spPr>
        <p:txBody>
          <a:bodyPr wrap="square" rtlCol="0">
            <a:spAutoFit/>
          </a:bodyPr>
          <a:lstStyle/>
          <a:p>
            <a:r>
              <a:rPr lang="en-US" sz="1400" dirty="0"/>
              <a:t>Use the previous </a:t>
            </a:r>
            <a:r>
              <a:rPr lang="en-US" sz="1400" dirty="0" err="1"/>
              <a:t>Labdisc</a:t>
            </a:r>
            <a:r>
              <a:rPr lang="en-US" sz="1400" dirty="0"/>
              <a:t> SETUP while changing the number of samples to 10,000. See the SETUP screen below. </a:t>
            </a:r>
            <a:endParaRPr lang="en-US" sz="1500" dirty="0" smtClean="0"/>
          </a:p>
        </p:txBody>
      </p:sp>
      <p:pic>
        <p:nvPicPr>
          <p:cNvPr id="2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67393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26" name="25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sp>
        <p:nvSpPr>
          <p:cNvPr id="27" name="26 CuadroTexto"/>
          <p:cNvSpPr txBox="1"/>
          <p:nvPr/>
        </p:nvSpPr>
        <p:spPr>
          <a:xfrm>
            <a:off x="1187624" y="3140968"/>
            <a:ext cx="6624736" cy="307777"/>
          </a:xfrm>
          <a:prstGeom prst="rect">
            <a:avLst/>
          </a:prstGeom>
          <a:noFill/>
        </p:spPr>
        <p:txBody>
          <a:bodyPr wrap="square" rtlCol="0">
            <a:spAutoFit/>
          </a:bodyPr>
          <a:lstStyle/>
          <a:p>
            <a:r>
              <a:rPr lang="en-US" sz="1400" dirty="0"/>
              <a:t>In this experiment we will record two tuning forks at slightly different frequencies. </a:t>
            </a:r>
            <a:endParaRPr lang="en-US" sz="1500" dirty="0" smtClean="0"/>
          </a:p>
        </p:txBody>
      </p:sp>
      <p:pic>
        <p:nvPicPr>
          <p:cNvPr id="112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4438" y="4165742"/>
            <a:ext cx="2210084" cy="2535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95078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r>
              <a:rPr lang="es-ES_tradnl" sz="2400" b="1" baseline="30000" dirty="0">
                <a:solidFill>
                  <a:schemeClr val="bg1"/>
                </a:solidFill>
              </a:rPr>
              <a:t> 2</a:t>
            </a: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9" name="18 CuadroTexto"/>
          <p:cNvSpPr txBox="1"/>
          <p:nvPr/>
        </p:nvSpPr>
        <p:spPr>
          <a:xfrm>
            <a:off x="1187624" y="2257708"/>
            <a:ext cx="6624736" cy="307777"/>
          </a:xfrm>
          <a:prstGeom prst="rect">
            <a:avLst/>
          </a:prstGeom>
          <a:noFill/>
        </p:spPr>
        <p:txBody>
          <a:bodyPr wrap="square" rtlCol="0">
            <a:spAutoFit/>
          </a:bodyPr>
          <a:lstStyle/>
          <a:p>
            <a:r>
              <a:rPr lang="en-US" sz="1400" dirty="0"/>
              <a:t>Insert the 2nd tuning fork into the 2nd resonance </a:t>
            </a:r>
            <a:r>
              <a:rPr lang="en-US" sz="1400" dirty="0" smtClean="0"/>
              <a:t>box.</a:t>
            </a:r>
            <a:endParaRPr lang="en-US" sz="1500" dirty="0" smtClean="0"/>
          </a:p>
        </p:txBody>
      </p:sp>
      <p:sp>
        <p:nvSpPr>
          <p:cNvPr id="25"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26" name="25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sp>
        <p:nvSpPr>
          <p:cNvPr id="33" name="32 CuadroTexto"/>
          <p:cNvSpPr txBox="1"/>
          <p:nvPr/>
        </p:nvSpPr>
        <p:spPr>
          <a:xfrm>
            <a:off x="1187624" y="2730903"/>
            <a:ext cx="6624736" cy="523220"/>
          </a:xfrm>
          <a:prstGeom prst="rect">
            <a:avLst/>
          </a:prstGeom>
          <a:noFill/>
        </p:spPr>
        <p:txBody>
          <a:bodyPr wrap="square" rtlCol="0">
            <a:spAutoFit/>
          </a:bodyPr>
          <a:lstStyle/>
          <a:p>
            <a:r>
              <a:rPr lang="en-US" sz="1400" dirty="0"/>
              <a:t>Secure the tuning fork metal ring in the center of the 2nd tuning fork (this will slightly change it´s frequency</a:t>
            </a:r>
            <a:r>
              <a:rPr lang="en-US" sz="1400" dirty="0" smtClean="0"/>
              <a:t>).</a:t>
            </a:r>
            <a:endParaRPr lang="en-US" sz="1500" dirty="0" smtClean="0"/>
          </a:p>
        </p:txBody>
      </p:sp>
      <p:sp>
        <p:nvSpPr>
          <p:cNvPr id="36" name="35 CuadroTexto"/>
          <p:cNvSpPr txBox="1"/>
          <p:nvPr/>
        </p:nvSpPr>
        <p:spPr>
          <a:xfrm>
            <a:off x="1187624" y="3284984"/>
            <a:ext cx="6624736" cy="523220"/>
          </a:xfrm>
          <a:prstGeom prst="rect">
            <a:avLst/>
          </a:prstGeom>
          <a:noFill/>
        </p:spPr>
        <p:txBody>
          <a:bodyPr wrap="square" rtlCol="0">
            <a:spAutoFit/>
          </a:bodyPr>
          <a:lstStyle/>
          <a:p>
            <a:r>
              <a:rPr lang="en-US" sz="1400" dirty="0"/>
              <a:t>Place the tuning forks 20 centimeters away from each other, where both resonance boxes are open and facing each </a:t>
            </a:r>
            <a:r>
              <a:rPr lang="en-US" sz="1400" dirty="0" smtClean="0"/>
              <a:t>other. </a:t>
            </a:r>
            <a:endParaRPr lang="en-US" sz="1500" dirty="0" smtClean="0"/>
          </a:p>
        </p:txBody>
      </p:sp>
      <p:sp>
        <p:nvSpPr>
          <p:cNvPr id="39" name="38 CuadroTexto"/>
          <p:cNvSpPr txBox="1"/>
          <p:nvPr/>
        </p:nvSpPr>
        <p:spPr>
          <a:xfrm>
            <a:off x="1187624" y="3861048"/>
            <a:ext cx="6624736" cy="307777"/>
          </a:xfrm>
          <a:prstGeom prst="rect">
            <a:avLst/>
          </a:prstGeom>
          <a:noFill/>
        </p:spPr>
        <p:txBody>
          <a:bodyPr wrap="square" rtlCol="0">
            <a:spAutoFit/>
          </a:bodyPr>
          <a:lstStyle/>
          <a:p>
            <a:r>
              <a:rPr lang="en-US" sz="1400" dirty="0"/>
              <a:t>Place the </a:t>
            </a:r>
            <a:r>
              <a:rPr lang="en-US" sz="1400" dirty="0" err="1"/>
              <a:t>Labdisc</a:t>
            </a:r>
            <a:r>
              <a:rPr lang="en-US" sz="1400" dirty="0"/>
              <a:t> microphone in the center between the tuning </a:t>
            </a:r>
            <a:r>
              <a:rPr lang="en-US" sz="1400" dirty="0" smtClean="0"/>
              <a:t>forks.</a:t>
            </a:r>
            <a:endParaRPr lang="en-US" sz="1500" dirty="0" smtClean="0"/>
          </a:p>
        </p:txBody>
      </p:sp>
      <p:sp>
        <p:nvSpPr>
          <p:cNvPr id="42" name="41 CuadroTexto"/>
          <p:cNvSpPr txBox="1"/>
          <p:nvPr/>
        </p:nvSpPr>
        <p:spPr>
          <a:xfrm>
            <a:off x="1187624" y="4338478"/>
            <a:ext cx="6624736" cy="307777"/>
          </a:xfrm>
          <a:prstGeom prst="rect">
            <a:avLst/>
          </a:prstGeom>
          <a:noFill/>
        </p:spPr>
        <p:txBody>
          <a:bodyPr wrap="square" rtlCol="0">
            <a:spAutoFit/>
          </a:bodyPr>
          <a:lstStyle/>
          <a:p>
            <a:r>
              <a:rPr lang="en-US" sz="1400" dirty="0"/>
              <a:t>Hit both tuning forks with the beater and wait 1 to 2 seconds for the sound to </a:t>
            </a:r>
            <a:r>
              <a:rPr lang="en-US" sz="1400" dirty="0" smtClean="0"/>
              <a:t>stabilize.</a:t>
            </a:r>
            <a:endParaRPr lang="en-US" sz="1500" dirty="0" smtClean="0"/>
          </a:p>
        </p:txBody>
      </p:sp>
      <p:sp>
        <p:nvSpPr>
          <p:cNvPr id="45" name="44 CuadroTexto"/>
          <p:cNvSpPr txBox="1"/>
          <p:nvPr/>
        </p:nvSpPr>
        <p:spPr>
          <a:xfrm>
            <a:off x="1187624" y="4869160"/>
            <a:ext cx="6624736" cy="307777"/>
          </a:xfrm>
          <a:prstGeom prst="rect">
            <a:avLst/>
          </a:prstGeom>
          <a:noFill/>
        </p:spPr>
        <p:txBody>
          <a:bodyPr wrap="square" rtlCol="0">
            <a:spAutoFit/>
          </a:bodyPr>
          <a:lstStyle/>
          <a:p>
            <a:r>
              <a:rPr lang="en-US" sz="1400" dirty="0"/>
              <a:t>Press the RUN icon in the </a:t>
            </a:r>
            <a:r>
              <a:rPr lang="en-US" sz="1400" dirty="0" err="1"/>
              <a:t>GlobiLab</a:t>
            </a:r>
            <a:r>
              <a:rPr lang="en-US" sz="1400" dirty="0"/>
              <a:t> </a:t>
            </a:r>
            <a:r>
              <a:rPr lang="en-US" sz="1400" dirty="0" smtClean="0"/>
              <a:t>software.</a:t>
            </a:r>
            <a:endParaRPr lang="en-US" sz="1500" dirty="0" smtClean="0"/>
          </a:p>
        </p:txBody>
      </p:sp>
      <p:sp>
        <p:nvSpPr>
          <p:cNvPr id="48" name="47 CuadroTexto"/>
          <p:cNvSpPr txBox="1"/>
          <p:nvPr/>
        </p:nvSpPr>
        <p:spPr>
          <a:xfrm>
            <a:off x="1187624" y="5498068"/>
            <a:ext cx="6624736" cy="523220"/>
          </a:xfrm>
          <a:prstGeom prst="rect">
            <a:avLst/>
          </a:prstGeom>
          <a:noFill/>
        </p:spPr>
        <p:txBody>
          <a:bodyPr wrap="square" rtlCol="0">
            <a:spAutoFit/>
          </a:bodyPr>
          <a:lstStyle/>
          <a:p>
            <a:r>
              <a:rPr lang="en-US" sz="1400" dirty="0"/>
              <a:t>The </a:t>
            </a:r>
            <a:r>
              <a:rPr lang="en-US" sz="1400" dirty="0" err="1"/>
              <a:t>Labdisc</a:t>
            </a:r>
            <a:r>
              <a:rPr lang="en-US" sz="1400" dirty="0"/>
              <a:t> will record 10000 samples in less than a second and then automatically upload all samples to the </a:t>
            </a:r>
            <a:r>
              <a:rPr lang="en-US" sz="1400" dirty="0" err="1"/>
              <a:t>GlobiLab</a:t>
            </a:r>
            <a:r>
              <a:rPr lang="en-US" sz="1400" dirty="0"/>
              <a:t> </a:t>
            </a:r>
            <a:r>
              <a:rPr lang="en-US" sz="1400" dirty="0" smtClean="0"/>
              <a:t>software.</a:t>
            </a:r>
            <a:endParaRPr lang="en-US" sz="1500" dirty="0" smtClean="0"/>
          </a:p>
        </p:txBody>
      </p:sp>
      <p:pic>
        <p:nvPicPr>
          <p:cNvPr id="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228661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2759811"/>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330829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0" y="388995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600" y="436738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1600" y="489844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1600" y="552697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37172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1" name="20 CuadroTexto"/>
          <p:cNvSpPr txBox="1"/>
          <p:nvPr/>
        </p:nvSpPr>
        <p:spPr>
          <a:xfrm>
            <a:off x="1555625" y="2401142"/>
            <a:ext cx="6544767" cy="307777"/>
          </a:xfrm>
          <a:prstGeom prst="rect">
            <a:avLst/>
          </a:prstGeom>
          <a:noFill/>
          <a:ln>
            <a:noFill/>
          </a:ln>
        </p:spPr>
        <p:txBody>
          <a:bodyPr wrap="square" rtlCol="0">
            <a:spAutoFit/>
          </a:bodyPr>
          <a:lstStyle/>
          <a:p>
            <a:r>
              <a:rPr lang="en-US" sz="1400" dirty="0">
                <a:solidFill>
                  <a:srgbClr val="F7B047"/>
                </a:solidFill>
              </a:rPr>
              <a:t>The following steps explain how to analyze the experiment results: </a:t>
            </a:r>
            <a:endParaRPr lang="es-CL" sz="1400" dirty="0">
              <a:solidFill>
                <a:srgbClr val="F7B047"/>
              </a:solidFill>
            </a:endParaRPr>
          </a:p>
        </p:txBody>
      </p:sp>
      <p:sp>
        <p:nvSpPr>
          <p:cNvPr id="22" name="21 Rectángulo redondeado"/>
          <p:cNvSpPr/>
          <p:nvPr/>
        </p:nvSpPr>
        <p:spPr>
          <a:xfrm>
            <a:off x="1403647" y="2276872"/>
            <a:ext cx="6581751" cy="582371"/>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24" name="23 CuadroTexto"/>
          <p:cNvSpPr txBox="1"/>
          <p:nvPr/>
        </p:nvSpPr>
        <p:spPr>
          <a:xfrm>
            <a:off x="1187624" y="2996952"/>
            <a:ext cx="6912768" cy="307777"/>
          </a:xfrm>
          <a:prstGeom prst="rect">
            <a:avLst/>
          </a:prstGeom>
          <a:noFill/>
        </p:spPr>
        <p:txBody>
          <a:bodyPr wrap="square" rtlCol="0">
            <a:spAutoFit/>
          </a:bodyPr>
          <a:lstStyle/>
          <a:p>
            <a:r>
              <a:rPr lang="en-US" sz="1400" dirty="0"/>
              <a:t>If the </a:t>
            </a:r>
            <a:r>
              <a:rPr lang="en-US" sz="1400" dirty="0" err="1"/>
              <a:t>Labdisc</a:t>
            </a:r>
            <a:r>
              <a:rPr lang="en-US" sz="1400" dirty="0"/>
              <a:t> sample did not upload automatically, press the download </a:t>
            </a:r>
            <a:r>
              <a:rPr lang="en-US" sz="1400" dirty="0" smtClean="0"/>
              <a:t>button</a:t>
            </a:r>
            <a:endParaRPr lang="en-US" sz="1500" dirty="0" smtClean="0"/>
          </a:p>
        </p:txBody>
      </p:sp>
      <p:sp>
        <p:nvSpPr>
          <p:cNvPr id="32" name="31 CuadroTexto"/>
          <p:cNvSpPr txBox="1"/>
          <p:nvPr/>
        </p:nvSpPr>
        <p:spPr>
          <a:xfrm>
            <a:off x="1187624" y="3530268"/>
            <a:ext cx="6624736" cy="307777"/>
          </a:xfrm>
          <a:prstGeom prst="rect">
            <a:avLst/>
          </a:prstGeom>
          <a:noFill/>
        </p:spPr>
        <p:txBody>
          <a:bodyPr wrap="square" rtlCol="0">
            <a:spAutoFit/>
          </a:bodyPr>
          <a:lstStyle/>
          <a:p>
            <a:r>
              <a:rPr lang="en-US" sz="1400" dirty="0"/>
              <a:t>Observe the graph displayed on the </a:t>
            </a:r>
            <a:r>
              <a:rPr lang="en-US" sz="1400" dirty="0" smtClean="0"/>
              <a:t>screen.</a:t>
            </a:r>
            <a:endParaRPr lang="en-US" sz="1500" dirty="0" smtClean="0"/>
          </a:p>
        </p:txBody>
      </p:sp>
      <p:sp>
        <p:nvSpPr>
          <p:cNvPr id="33" name="32 CuadroTexto"/>
          <p:cNvSpPr txBox="1"/>
          <p:nvPr/>
        </p:nvSpPr>
        <p:spPr>
          <a:xfrm>
            <a:off x="1187624" y="4129335"/>
            <a:ext cx="6984776" cy="307777"/>
          </a:xfrm>
          <a:prstGeom prst="rect">
            <a:avLst/>
          </a:prstGeom>
          <a:noFill/>
        </p:spPr>
        <p:txBody>
          <a:bodyPr wrap="square" rtlCol="0">
            <a:spAutoFit/>
          </a:bodyPr>
          <a:lstStyle/>
          <a:p>
            <a:r>
              <a:rPr lang="en-US" sz="1400" dirty="0"/>
              <a:t>Click </a:t>
            </a:r>
            <a:r>
              <a:rPr lang="en-US" sz="1400" dirty="0" smtClean="0"/>
              <a:t>the           button </a:t>
            </a:r>
            <a:r>
              <a:rPr lang="en-US" sz="1400" dirty="0"/>
              <a:t>to zoom in on a section of the </a:t>
            </a:r>
            <a:r>
              <a:rPr lang="en-US" sz="1400" dirty="0" smtClean="0"/>
              <a:t>graph.</a:t>
            </a:r>
            <a:endParaRPr lang="en-US" sz="1500" dirty="0" smtClean="0"/>
          </a:p>
        </p:txBody>
      </p:sp>
      <p:sp>
        <p:nvSpPr>
          <p:cNvPr id="37" name="36 CuadroTexto"/>
          <p:cNvSpPr txBox="1"/>
          <p:nvPr/>
        </p:nvSpPr>
        <p:spPr>
          <a:xfrm>
            <a:off x="1187624" y="4653136"/>
            <a:ext cx="6624736" cy="523220"/>
          </a:xfrm>
          <a:prstGeom prst="rect">
            <a:avLst/>
          </a:prstGeom>
          <a:noFill/>
        </p:spPr>
        <p:txBody>
          <a:bodyPr wrap="square" rtlCol="0">
            <a:spAutoFit/>
          </a:bodyPr>
          <a:lstStyle/>
          <a:p>
            <a:r>
              <a:rPr lang="en-US" sz="1400" dirty="0"/>
              <a:t>Press </a:t>
            </a:r>
            <a:r>
              <a:rPr lang="en-US" sz="1400" dirty="0" smtClean="0"/>
              <a:t>the           button </a:t>
            </a:r>
            <a:r>
              <a:rPr lang="en-US" sz="1400" dirty="0"/>
              <a:t>and write notes on the graph specifying the maximum and minimum amplitude </a:t>
            </a:r>
            <a:r>
              <a:rPr lang="en-US" sz="1400" dirty="0" smtClean="0"/>
              <a:t>values.</a:t>
            </a:r>
            <a:endParaRPr lang="en-US" sz="1500" dirty="0" smtClean="0"/>
          </a:p>
        </p:txBody>
      </p:sp>
      <p:sp>
        <p:nvSpPr>
          <p:cNvPr id="38" name="37 CuadroTexto"/>
          <p:cNvSpPr txBox="1"/>
          <p:nvPr/>
        </p:nvSpPr>
        <p:spPr>
          <a:xfrm>
            <a:off x="1187624" y="5354632"/>
            <a:ext cx="6624736" cy="738664"/>
          </a:xfrm>
          <a:prstGeom prst="rect">
            <a:avLst/>
          </a:prstGeom>
          <a:noFill/>
        </p:spPr>
        <p:txBody>
          <a:bodyPr wrap="square" rtlCol="0">
            <a:spAutoFit/>
          </a:bodyPr>
          <a:lstStyle/>
          <a:p>
            <a:r>
              <a:rPr lang="en-US" sz="1400" dirty="0" smtClean="0"/>
              <a:t>Press             to </a:t>
            </a:r>
            <a:r>
              <a:rPr lang="en-US" sz="1400" dirty="0"/>
              <a:t>select two points on the graph, representing the beginning and end of a single oscillation. Use the time values provided to calculate the period and frequency of the selected wave</a:t>
            </a:r>
            <a:r>
              <a:rPr lang="en-US" sz="1400" dirty="0" smtClean="0"/>
              <a:t>.</a:t>
            </a:r>
            <a:endParaRPr lang="en-US" sz="1500" dirty="0" smtClean="0"/>
          </a:p>
        </p:txBody>
      </p:sp>
      <p:pic>
        <p:nvPicPr>
          <p:cNvPr id="42"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987822"/>
            <a:ext cx="462731" cy="34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25" name="24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7982" y="4124726"/>
            <a:ext cx="318763" cy="30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3877" y="4653136"/>
            <a:ext cx="325875" cy="278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3770" y="5351128"/>
            <a:ext cx="329958" cy="311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600" y="300888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1600" y="3541281"/>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1600" y="414034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70561" y="467954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78068" y="536941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71507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grpSp>
        <p:nvGrpSpPr>
          <p:cNvPr id="2" name="1 Grupo"/>
          <p:cNvGrpSpPr/>
          <p:nvPr/>
        </p:nvGrpSpPr>
        <p:grpSpPr>
          <a:xfrm>
            <a:off x="1132910" y="2254524"/>
            <a:ext cx="6852488" cy="775497"/>
            <a:chOff x="1132910" y="2254524"/>
            <a:chExt cx="6852488" cy="775497"/>
          </a:xfrm>
        </p:grpSpPr>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648072"/>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12 Grupo"/>
          <p:cNvGrpSpPr/>
          <p:nvPr/>
        </p:nvGrpSpPr>
        <p:grpSpPr>
          <a:xfrm>
            <a:off x="1132910" y="3174075"/>
            <a:ext cx="6852488" cy="775497"/>
            <a:chOff x="1132910" y="2254524"/>
            <a:chExt cx="6852488" cy="775497"/>
          </a:xfrm>
        </p:grpSpPr>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648072"/>
            </a:xfrm>
            <a:prstGeom prst="rect">
              <a:avLst/>
            </a:prstGeom>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22 CuadroTexto"/>
          <p:cNvSpPr txBox="1"/>
          <p:nvPr/>
        </p:nvSpPr>
        <p:spPr>
          <a:xfrm>
            <a:off x="1555626" y="3438540"/>
            <a:ext cx="5531643" cy="307777"/>
          </a:xfrm>
          <a:prstGeom prst="rect">
            <a:avLst/>
          </a:prstGeom>
          <a:noFill/>
        </p:spPr>
        <p:txBody>
          <a:bodyPr wrap="none" rtlCol="0">
            <a:spAutoFit/>
          </a:bodyPr>
          <a:lstStyle/>
          <a:p>
            <a:r>
              <a:rPr lang="en-US" sz="1400" b="1" dirty="0"/>
              <a:t>Where would you mark maximum amplitude and minimum amplitude? </a:t>
            </a:r>
            <a:endParaRPr lang="es-CL" sz="1400" b="1" dirty="0"/>
          </a:p>
        </p:txBody>
      </p:sp>
      <p:sp>
        <p:nvSpPr>
          <p:cNvPr id="24" name="23 CuadroTexto"/>
          <p:cNvSpPr txBox="1"/>
          <p:nvPr/>
        </p:nvSpPr>
        <p:spPr>
          <a:xfrm>
            <a:off x="1555626" y="2545159"/>
            <a:ext cx="5968702" cy="307777"/>
          </a:xfrm>
          <a:prstGeom prst="rect">
            <a:avLst/>
          </a:prstGeom>
          <a:noFill/>
        </p:spPr>
        <p:txBody>
          <a:bodyPr wrap="square" rtlCol="0">
            <a:spAutoFit/>
          </a:bodyPr>
          <a:lstStyle/>
          <a:p>
            <a:r>
              <a:rPr lang="en-US" sz="1400" b="1" dirty="0"/>
              <a:t>How do your results relate to your original hypothesis? </a:t>
            </a:r>
            <a:endParaRPr lang="es-CL" sz="1400" b="1" dirty="0"/>
          </a:p>
        </p:txBody>
      </p:sp>
      <p:sp>
        <p:nvSpPr>
          <p:cNvPr id="29"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30" name="29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grpSp>
        <p:nvGrpSpPr>
          <p:cNvPr id="16" name="15 Grupo"/>
          <p:cNvGrpSpPr/>
          <p:nvPr/>
        </p:nvGrpSpPr>
        <p:grpSpPr>
          <a:xfrm>
            <a:off x="1132910" y="4149080"/>
            <a:ext cx="6852488" cy="775497"/>
            <a:chOff x="1132910" y="2254524"/>
            <a:chExt cx="6852488" cy="775497"/>
          </a:xfrm>
        </p:grpSpPr>
        <p:pic>
          <p:nvPicPr>
            <p:cNvPr id="17" name="1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648072"/>
            </a:xfrm>
            <a:prstGeom prst="rect">
              <a:avLst/>
            </a:prstGeom>
          </p:spPr>
        </p:pic>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 name="18 CuadroTexto"/>
          <p:cNvSpPr txBox="1"/>
          <p:nvPr/>
        </p:nvSpPr>
        <p:spPr>
          <a:xfrm>
            <a:off x="1555626" y="4413545"/>
            <a:ext cx="6105069" cy="307777"/>
          </a:xfrm>
          <a:prstGeom prst="rect">
            <a:avLst/>
          </a:prstGeom>
          <a:noFill/>
        </p:spPr>
        <p:txBody>
          <a:bodyPr wrap="none" rtlCol="0">
            <a:spAutoFit/>
          </a:bodyPr>
          <a:lstStyle/>
          <a:p>
            <a:r>
              <a:rPr lang="en-US" sz="1400" b="1" dirty="0" smtClean="0"/>
              <a:t>Where </a:t>
            </a:r>
            <a:r>
              <a:rPr lang="en-US" sz="1400" b="1" dirty="0"/>
              <a:t>would you mark constructive interference and destructive interference? </a:t>
            </a:r>
            <a:endParaRPr lang="es-CL" sz="1400" b="1" dirty="0"/>
          </a:p>
        </p:txBody>
      </p:sp>
    </p:spTree>
    <p:extLst>
      <p:ext uri="{BB962C8B-B14F-4D97-AF65-F5344CB8AC3E}">
        <p14:creationId xmlns:p14="http://schemas.microsoft.com/office/powerpoint/2010/main" val="3113767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p:cNvGraphicFramePr>
            <a:graphicFrameLocks noGrp="1"/>
          </p:cNvGraphicFramePr>
          <p:nvPr>
            <p:extLst>
              <p:ext uri="{D42A27DB-BD31-4B8C-83A1-F6EECF244321}">
                <p14:modId xmlns:p14="http://schemas.microsoft.com/office/powerpoint/2010/main" val="1945975956"/>
              </p:ext>
            </p:extLst>
          </p:nvPr>
        </p:nvGraphicFramePr>
        <p:xfrm>
          <a:off x="395536" y="2492894"/>
          <a:ext cx="7128792" cy="1224138"/>
        </p:xfrm>
        <a:graphic>
          <a:graphicData uri="http://schemas.openxmlformats.org/drawingml/2006/table">
            <a:tbl>
              <a:tblPr firstRow="1" firstCol="1" lastRow="1" lastCol="1" bandRow="1" bandCol="1"/>
              <a:tblGrid>
                <a:gridCol w="720080"/>
                <a:gridCol w="3312368"/>
                <a:gridCol w="3096344"/>
              </a:tblGrid>
              <a:tr h="408046">
                <a:tc rowSpan="3">
                  <a:txBody>
                    <a:bodyPr/>
                    <a:lstStyle/>
                    <a:p>
                      <a:pPr marL="196215">
                        <a:lnSpc>
                          <a:spcPts val="1185"/>
                        </a:lnSpc>
                        <a:spcBef>
                          <a:spcPts val="695"/>
                        </a:spcBef>
                        <a:spcAft>
                          <a:spcPts val="0"/>
                        </a:spcAft>
                      </a:pPr>
                      <a:r>
                        <a:rPr lang="en-US" sz="1100" b="1" dirty="0">
                          <a:solidFill>
                            <a:srgbClr val="231F20"/>
                          </a:solidFill>
                          <a:effectLst/>
                          <a:latin typeface="Calibri"/>
                          <a:ea typeface="Calibri"/>
                          <a:cs typeface="Calibri"/>
                        </a:rPr>
                        <a:t>Dimension</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3</a:t>
                      </a:r>
                      <a:endParaRPr lang="en-US" sz="1100" b="1" dirty="0">
                        <a:effectLst/>
                        <a:latin typeface="Calibri"/>
                        <a:ea typeface="Calibri"/>
                        <a:cs typeface="Calibri"/>
                      </a:endParaRPr>
                    </a:p>
                    <a:p>
                      <a:pPr marL="221615">
                        <a:lnSpc>
                          <a:spcPts val="940"/>
                        </a:lnSpc>
                        <a:spcAft>
                          <a:spcPts val="0"/>
                        </a:spcAft>
                      </a:pPr>
                      <a:r>
                        <a:rPr lang="en-US" sz="1100" b="1" spc="-10"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o</a:t>
                      </a:r>
                      <a:r>
                        <a:rPr lang="en-US" sz="1100" b="1" spc="-10" dirty="0">
                          <a:solidFill>
                            <a:srgbClr val="231F20"/>
                          </a:solidFill>
                          <a:effectLst/>
                          <a:latin typeface="Calibri"/>
                          <a:ea typeface="Calibri"/>
                          <a:cs typeface="Calibri"/>
                        </a:rPr>
                        <a:t>r</a:t>
                      </a:r>
                      <a:r>
                        <a:rPr lang="en-US" sz="1100" b="1" dirty="0">
                          <a:solidFill>
                            <a:srgbClr val="231F20"/>
                          </a:solidFill>
                          <a:effectLst/>
                          <a:latin typeface="Calibri"/>
                          <a:ea typeface="Calibri"/>
                          <a:cs typeface="Calibri"/>
                        </a:rPr>
                        <a:t>e</a:t>
                      </a:r>
                      <a:r>
                        <a:rPr lang="en-US" sz="1100" b="1" spc="-15" dirty="0">
                          <a:solidFill>
                            <a:srgbClr val="231F20"/>
                          </a:solidFill>
                          <a:effectLst/>
                          <a:latin typeface="Calibri"/>
                          <a:ea typeface="Calibri"/>
                          <a:cs typeface="Calibri"/>
                        </a:rPr>
                        <a:t> </a:t>
                      </a:r>
                      <a:r>
                        <a:rPr lang="en-US" sz="1100" b="1" spc="-10"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on</a:t>
                      </a:r>
                      <a:r>
                        <a:rPr lang="en-US" sz="1100" b="1" spc="-5"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epts</a:t>
                      </a: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650">
                        <a:spcBef>
                          <a:spcPts val="200"/>
                        </a:spcBef>
                        <a:spcAft>
                          <a:spcPts val="0"/>
                        </a:spcAft>
                      </a:pPr>
                      <a:r>
                        <a:rPr lang="en-US" sz="1100" b="1" dirty="0">
                          <a:solidFill>
                            <a:srgbClr val="231F20"/>
                          </a:solidFill>
                          <a:effectLst/>
                          <a:latin typeface="Trebuchet MS"/>
                          <a:ea typeface="Calibri"/>
                          <a:cs typeface="Calibri"/>
                        </a:rPr>
                        <a:t>Discipline</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0AD49"/>
                    </a:solidFill>
                  </a:tcPr>
                </a:tc>
                <a:tc>
                  <a:txBody>
                    <a:bodyPr/>
                    <a:lstStyle/>
                    <a:p>
                      <a:pPr marL="120015">
                        <a:spcBef>
                          <a:spcPts val="200"/>
                        </a:spcBef>
                        <a:spcAft>
                          <a:spcPts val="0"/>
                        </a:spcAft>
                      </a:pPr>
                      <a:r>
                        <a:rPr lang="en-US" sz="1100" b="1" dirty="0">
                          <a:solidFill>
                            <a:srgbClr val="231F20"/>
                          </a:solidFill>
                          <a:effectLst/>
                          <a:latin typeface="Trebuchet MS"/>
                          <a:ea typeface="Calibri"/>
                          <a:cs typeface="Calibri"/>
                        </a:rPr>
                        <a:t>Core Idea Focus</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0AD49"/>
                    </a:solidFill>
                  </a:tcPr>
                </a:tc>
              </a:tr>
              <a:tr h="408046">
                <a:tc vMerge="1">
                  <a:txBody>
                    <a:bodyPr/>
                    <a:lstStyle/>
                    <a:p>
                      <a:endParaRPr lang="en-US"/>
                    </a:p>
                  </a:txBody>
                  <a:tcPr/>
                </a:tc>
                <a:tc rowSpan="2">
                  <a:txBody>
                    <a:bodyPr/>
                    <a:lstStyle/>
                    <a:p>
                      <a:pPr>
                        <a:spcAft>
                          <a:spcPts val="0"/>
                        </a:spcAft>
                      </a:pPr>
                      <a:r>
                        <a:rPr lang="en-US" sz="1100">
                          <a:effectLst/>
                          <a:latin typeface="Calibri"/>
                          <a:ea typeface="Calibri"/>
                          <a:cs typeface="Calibri"/>
                        </a:rPr>
                        <a:t> </a:t>
                      </a:r>
                      <a:r>
                        <a:rPr lang="en-US" sz="1100" smtClean="0">
                          <a:solidFill>
                            <a:srgbClr val="231F20"/>
                          </a:solidFill>
                          <a:effectLst/>
                          <a:latin typeface="Calibri"/>
                          <a:ea typeface="Calibri"/>
                          <a:cs typeface="Calibri"/>
                        </a:rPr>
                        <a:t>Physical </a:t>
                      </a:r>
                      <a:r>
                        <a:rPr lang="en-US" sz="1100">
                          <a:solidFill>
                            <a:srgbClr val="231F20"/>
                          </a:solidFill>
                          <a:effectLst/>
                          <a:latin typeface="Calibri"/>
                          <a:ea typeface="Calibri"/>
                          <a:cs typeface="Calibri"/>
                        </a:rPr>
                        <a:t>Science</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015" marR="140970">
                        <a:lnSpc>
                          <a:spcPts val="960"/>
                        </a:lnSpc>
                        <a:spcBef>
                          <a:spcPts val="285"/>
                        </a:spcBef>
                        <a:spcAft>
                          <a:spcPts val="0"/>
                        </a:spcAft>
                      </a:pPr>
                      <a:r>
                        <a:rPr lang="en-US" sz="1100">
                          <a:solidFill>
                            <a:srgbClr val="231F20"/>
                          </a:solidFill>
                          <a:effectLst/>
                          <a:latin typeface="Calibri"/>
                          <a:ea typeface="Calibri"/>
                          <a:cs typeface="Calibri"/>
                        </a:rPr>
                        <a:t>PS4: Waves and Their Applications in Technologies for Information Transfer</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408046">
                <a:tc vMerge="1">
                  <a:txBody>
                    <a:bodyPr/>
                    <a:lstStyle/>
                    <a:p>
                      <a:endParaRPr lang="en-US"/>
                    </a:p>
                  </a:txBody>
                  <a:tcPr/>
                </a:tc>
                <a:tc vMerge="1">
                  <a:txBody>
                    <a:bodyPr/>
                    <a:lstStyle/>
                    <a:p>
                      <a:endParaRPr lang="en-US"/>
                    </a:p>
                  </a:txBody>
                  <a:tcPr/>
                </a:tc>
                <a:tc>
                  <a:txBody>
                    <a:bodyPr/>
                    <a:lstStyle/>
                    <a:p>
                      <a:pPr marL="358775" indent="0">
                        <a:spcBef>
                          <a:spcPts val="35"/>
                        </a:spcBef>
                        <a:spcAft>
                          <a:spcPts val="0"/>
                        </a:spcAft>
                      </a:pPr>
                      <a:r>
                        <a:rPr lang="en-US" sz="1100">
                          <a:effectLst/>
                          <a:latin typeface="Calibri"/>
                          <a:ea typeface="Calibri"/>
                          <a:cs typeface="Calibri"/>
                        </a:rPr>
                        <a:t> </a:t>
                      </a:r>
                      <a:r>
                        <a:rPr lang="en-US" sz="1100" smtClean="0">
                          <a:solidFill>
                            <a:srgbClr val="231F20"/>
                          </a:solidFill>
                          <a:effectLst/>
                          <a:latin typeface="Calibri"/>
                          <a:ea typeface="Calibri"/>
                          <a:cs typeface="Calibri"/>
                        </a:rPr>
                        <a:t>PS4.A</a:t>
                      </a:r>
                      <a:r>
                        <a:rPr lang="en-US" sz="1100">
                          <a:solidFill>
                            <a:srgbClr val="231F20"/>
                          </a:solidFill>
                          <a:effectLst/>
                          <a:latin typeface="Calibri"/>
                          <a:ea typeface="Calibri"/>
                          <a:cs typeface="Calibri"/>
                        </a:rPr>
                        <a:t>: Wave Properties</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 name="טבלה 2"/>
          <p:cNvGraphicFramePr>
            <a:graphicFrameLocks noGrp="1"/>
          </p:cNvGraphicFramePr>
          <p:nvPr>
            <p:extLst>
              <p:ext uri="{D42A27DB-BD31-4B8C-83A1-F6EECF244321}">
                <p14:modId xmlns:p14="http://schemas.microsoft.com/office/powerpoint/2010/main" val="1470468719"/>
              </p:ext>
            </p:extLst>
          </p:nvPr>
        </p:nvGraphicFramePr>
        <p:xfrm>
          <a:off x="395536" y="4077072"/>
          <a:ext cx="7128792" cy="1080120"/>
        </p:xfrm>
        <a:graphic>
          <a:graphicData uri="http://schemas.openxmlformats.org/drawingml/2006/table">
            <a:tbl>
              <a:tblPr firstRow="1" firstCol="1" lastRow="1" lastCol="1" bandRow="1" bandCol="1"/>
              <a:tblGrid>
                <a:gridCol w="720080"/>
                <a:gridCol w="3312368"/>
                <a:gridCol w="3096344"/>
              </a:tblGrid>
              <a:tr h="540060">
                <a:tc rowSpan="2">
                  <a:txBody>
                    <a:bodyPr/>
                    <a:lstStyle/>
                    <a:p>
                      <a:pPr marL="89535" marR="89535" algn="ctr">
                        <a:lnSpc>
                          <a:spcPts val="1210"/>
                        </a:lnSpc>
                        <a:spcBef>
                          <a:spcPts val="575"/>
                        </a:spcBef>
                        <a:spcAft>
                          <a:spcPts val="0"/>
                        </a:spcAft>
                      </a:pPr>
                      <a:r>
                        <a:rPr lang="en-US" sz="1100" b="1" dirty="0">
                          <a:solidFill>
                            <a:srgbClr val="231F20"/>
                          </a:solidFill>
                          <a:effectLst/>
                          <a:latin typeface="Calibri"/>
                          <a:ea typeface="Calibri"/>
                          <a:cs typeface="Calibri"/>
                        </a:rPr>
                        <a:t>NGSS</a:t>
                      </a:r>
                      <a:endParaRPr lang="en-US" sz="1100" b="1" dirty="0">
                        <a:effectLst/>
                        <a:latin typeface="Calibri"/>
                        <a:ea typeface="Calibri"/>
                        <a:cs typeface="Calibri"/>
                      </a:endParaRPr>
                    </a:p>
                    <a:p>
                      <a:pPr marL="89535" marR="89535" algn="ctr">
                        <a:lnSpc>
                          <a:spcPts val="1210"/>
                        </a:lnSpc>
                        <a:spcAft>
                          <a:spcPts val="0"/>
                        </a:spcAft>
                      </a:pPr>
                      <a:r>
                        <a:rPr lang="en-US" sz="1100" b="1" spc="-5" dirty="0">
                          <a:solidFill>
                            <a:srgbClr val="231F20"/>
                          </a:solidFill>
                          <a:effectLst/>
                          <a:latin typeface="Calibri"/>
                          <a:ea typeface="Calibri"/>
                          <a:cs typeface="Calibri"/>
                        </a:rPr>
                        <a:t>S</a:t>
                      </a:r>
                      <a:r>
                        <a:rPr lang="en-US" sz="1100" b="1" dirty="0">
                          <a:solidFill>
                            <a:srgbClr val="231F20"/>
                          </a:solidFill>
                          <a:effectLst/>
                          <a:latin typeface="Calibri"/>
                          <a:ea typeface="Calibri"/>
                          <a:cs typeface="Calibri"/>
                        </a:rPr>
                        <a:t>tanda</a:t>
                      </a:r>
                      <a:r>
                        <a:rPr lang="en-US" sz="1100" b="1" spc="-10" dirty="0">
                          <a:solidFill>
                            <a:srgbClr val="231F20"/>
                          </a:solidFill>
                          <a:effectLst/>
                          <a:latin typeface="Calibri"/>
                          <a:ea typeface="Calibri"/>
                          <a:cs typeface="Calibri"/>
                        </a:rPr>
                        <a:t>r</a:t>
                      </a:r>
                      <a:r>
                        <a:rPr lang="en-US" sz="1100" b="1" dirty="0">
                          <a:solidFill>
                            <a:srgbClr val="231F20"/>
                          </a:solidFill>
                          <a:effectLst/>
                          <a:latin typeface="Calibri"/>
                          <a:ea typeface="Calibri"/>
                          <a:cs typeface="Calibri"/>
                        </a:rPr>
                        <a:t>ds</a:t>
                      </a: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015">
                        <a:spcBef>
                          <a:spcPts val="415"/>
                        </a:spcBef>
                        <a:spcAft>
                          <a:spcPts val="0"/>
                        </a:spcAft>
                      </a:pPr>
                      <a:r>
                        <a:rPr lang="en-US" sz="1100" b="1" dirty="0">
                          <a:solidFill>
                            <a:srgbClr val="231F20"/>
                          </a:solidFill>
                          <a:effectLst/>
                          <a:latin typeface="Trebuchet MS"/>
                          <a:ea typeface="Calibri"/>
                          <a:cs typeface="Calibri"/>
                        </a:rPr>
                        <a:t>Middle School Standards Covered</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0AEEF"/>
                    </a:solidFill>
                  </a:tcPr>
                </a:tc>
                <a:tc>
                  <a:txBody>
                    <a:bodyPr/>
                    <a:lstStyle/>
                    <a:p>
                      <a:pPr marL="120015">
                        <a:spcBef>
                          <a:spcPts val="415"/>
                        </a:spcBef>
                        <a:spcAft>
                          <a:spcPts val="0"/>
                        </a:spcAft>
                      </a:pPr>
                      <a:r>
                        <a:rPr lang="en-US" sz="1100" b="1" dirty="0">
                          <a:solidFill>
                            <a:srgbClr val="231F20"/>
                          </a:solidFill>
                          <a:effectLst/>
                          <a:latin typeface="Trebuchet MS"/>
                          <a:ea typeface="Calibri"/>
                          <a:cs typeface="Calibri"/>
                        </a:rPr>
                        <a:t>High School Standards Covered</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0AEEF"/>
                    </a:solidFill>
                  </a:tcPr>
                </a:tc>
              </a:tr>
              <a:tr h="540060">
                <a:tc vMerge="1">
                  <a:txBody>
                    <a:bodyPr/>
                    <a:lstStyle/>
                    <a:p>
                      <a:endParaRPr lang="en-US"/>
                    </a:p>
                  </a:txBody>
                  <a:tcPr/>
                </a:tc>
                <a:tc>
                  <a:txBody>
                    <a:bodyPr/>
                    <a:lstStyle/>
                    <a:p>
                      <a:pPr>
                        <a:spcAft>
                          <a:spcPts val="0"/>
                        </a:spcAft>
                      </a:pPr>
                      <a:r>
                        <a:rPr lang="en-US" sz="1100">
                          <a:effectLst/>
                          <a:latin typeface="Calibri"/>
                          <a:ea typeface="Calibri"/>
                          <a:cs typeface="Calibri"/>
                        </a:rPr>
                        <a:t> </a:t>
                      </a:r>
                      <a:r>
                        <a:rPr lang="en-US" sz="1100" smtClean="0">
                          <a:solidFill>
                            <a:srgbClr val="231F20"/>
                          </a:solidFill>
                          <a:effectLst/>
                          <a:latin typeface="Calibri"/>
                          <a:ea typeface="Calibri"/>
                          <a:cs typeface="Calibri"/>
                        </a:rPr>
                        <a:t>MS.PS-WER</a:t>
                      </a:r>
                      <a:r>
                        <a:rPr lang="en-US" sz="1100">
                          <a:solidFill>
                            <a:srgbClr val="231F20"/>
                          </a:solidFill>
                          <a:effectLst/>
                          <a:latin typeface="Calibri"/>
                          <a:ea typeface="Calibri"/>
                          <a:cs typeface="Calibri"/>
                        </a:rPr>
                        <a:t>: Waves and Electromagnetic Radiation</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spcAft>
                          <a:spcPts val="0"/>
                        </a:spcAft>
                      </a:pPr>
                      <a:r>
                        <a:rPr lang="en-US" sz="1100">
                          <a:effectLst/>
                          <a:latin typeface="Calibri"/>
                          <a:ea typeface="Calibri"/>
                          <a:cs typeface="Calibri"/>
                        </a:rPr>
                        <a:t> </a:t>
                      </a:r>
                      <a:r>
                        <a:rPr lang="en-US" sz="1100" smtClean="0">
                          <a:solidFill>
                            <a:srgbClr val="231F20"/>
                          </a:solidFill>
                          <a:effectLst/>
                          <a:latin typeface="Calibri"/>
                          <a:ea typeface="Calibri"/>
                          <a:cs typeface="Calibri"/>
                        </a:rPr>
                        <a:t>HS.PS-W</a:t>
                      </a:r>
                      <a:r>
                        <a:rPr lang="en-US" sz="1100">
                          <a:solidFill>
                            <a:srgbClr val="231F20"/>
                          </a:solidFill>
                          <a:effectLst/>
                          <a:latin typeface="Calibri"/>
                          <a:ea typeface="Calibri"/>
                          <a:cs typeface="Calibri"/>
                        </a:rPr>
                        <a:t>: Waves</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bl>
          </a:graphicData>
        </a:graphic>
      </p:graphicFrame>
      <p:sp>
        <p:nvSpPr>
          <p:cNvPr id="9"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USA </a:t>
            </a:r>
            <a:r>
              <a:rPr lang="en-US" b="1" baseline="30000" dirty="0" smtClean="0">
                <a:solidFill>
                  <a:schemeClr val="bg1"/>
                </a:solidFill>
                <a:latin typeface="+mj-lt"/>
                <a:cs typeface="Calibri" pitchFamily="34" charset="0"/>
              </a:rPr>
              <a:t>Standards </a:t>
            </a:r>
            <a:r>
              <a:rPr lang="en-US" b="1" baseline="30000" dirty="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sp>
        <p:nvSpPr>
          <p:cNvPr id="5" name="2 Subtítulo"/>
          <p:cNvSpPr txBox="1">
            <a:spLocks/>
          </p:cNvSpPr>
          <p:nvPr/>
        </p:nvSpPr>
        <p:spPr>
          <a:xfrm>
            <a:off x="5652120" y="1052736"/>
            <a:ext cx="3384376"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6" name="7 CuadroTexto"/>
          <p:cNvSpPr txBox="1"/>
          <p:nvPr/>
        </p:nvSpPr>
        <p:spPr>
          <a:xfrm>
            <a:off x="5652120" y="1446892"/>
            <a:ext cx="338437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spTree>
    <p:extLst>
      <p:ext uri="{BB962C8B-B14F-4D97-AF65-F5344CB8AC3E}">
        <p14:creationId xmlns:p14="http://schemas.microsoft.com/office/powerpoint/2010/main" val="11051775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2" name="21 CuadroTexto"/>
          <p:cNvSpPr txBox="1"/>
          <p:nvPr/>
        </p:nvSpPr>
        <p:spPr>
          <a:xfrm>
            <a:off x="1555625" y="2401143"/>
            <a:ext cx="6544767" cy="307777"/>
          </a:xfrm>
          <a:prstGeom prst="rect">
            <a:avLst/>
          </a:prstGeom>
          <a:noFill/>
          <a:ln>
            <a:noFill/>
          </a:ln>
        </p:spPr>
        <p:txBody>
          <a:bodyPr wrap="square" rtlCol="0">
            <a:spAutoFit/>
          </a:bodyPr>
          <a:lstStyle/>
          <a:p>
            <a:r>
              <a:rPr lang="en-US" sz="1400" dirty="0" smtClean="0">
                <a:solidFill>
                  <a:srgbClr val="F7B047"/>
                </a:solidFill>
              </a:rPr>
              <a:t>The graph below should be similar to the one the students came up with. </a:t>
            </a:r>
            <a:endParaRPr lang="es-CL" sz="1400" dirty="0">
              <a:solidFill>
                <a:srgbClr val="F7B047"/>
              </a:solidFill>
            </a:endParaRPr>
          </a:p>
        </p:txBody>
      </p:sp>
      <p:sp>
        <p:nvSpPr>
          <p:cNvPr id="27" name="26 Rectángulo redondeado"/>
          <p:cNvSpPr/>
          <p:nvPr/>
        </p:nvSpPr>
        <p:spPr>
          <a:xfrm>
            <a:off x="1403647" y="2348881"/>
            <a:ext cx="6581751" cy="432047"/>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8"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9" name="8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2996952"/>
            <a:ext cx="5616624" cy="341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67828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21 Grupo"/>
          <p:cNvGrpSpPr/>
          <p:nvPr/>
        </p:nvGrpSpPr>
        <p:grpSpPr>
          <a:xfrm>
            <a:off x="1240419" y="4574962"/>
            <a:ext cx="6663160" cy="1302308"/>
            <a:chOff x="1321109" y="3224939"/>
            <a:chExt cx="6664289" cy="1518666"/>
          </a:xfrm>
        </p:grpSpPr>
        <p:pic>
          <p:nvPicPr>
            <p:cNvPr id="3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109" y="3523282"/>
              <a:ext cx="6664289" cy="1220323"/>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224939"/>
              <a:ext cx="6664289" cy="481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21 Grupo"/>
          <p:cNvGrpSpPr/>
          <p:nvPr/>
        </p:nvGrpSpPr>
        <p:grpSpPr>
          <a:xfrm>
            <a:off x="1240420" y="3350827"/>
            <a:ext cx="6663160" cy="1086286"/>
            <a:chOff x="1321109" y="3224939"/>
            <a:chExt cx="6664289" cy="1266755"/>
          </a:xfrm>
        </p:grpSpPr>
        <p:pic>
          <p:nvPicPr>
            <p:cNvPr id="3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109" y="3523283"/>
              <a:ext cx="6664289" cy="968411"/>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224939"/>
              <a:ext cx="6664289" cy="481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2" name="2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107" y="3212976"/>
            <a:ext cx="428625" cy="438150"/>
          </a:xfrm>
          <a:prstGeom prst="ellipse">
            <a:avLst/>
          </a:prstGeom>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3" name="12 CuadroTexto"/>
          <p:cNvSpPr txBox="1"/>
          <p:nvPr/>
        </p:nvSpPr>
        <p:spPr>
          <a:xfrm>
            <a:off x="1555625" y="3394806"/>
            <a:ext cx="6429774" cy="938719"/>
          </a:xfrm>
          <a:prstGeom prst="rect">
            <a:avLst/>
          </a:prstGeom>
          <a:noFill/>
        </p:spPr>
        <p:txBody>
          <a:bodyPr wrap="square" rtlCol="0">
            <a:spAutoFit/>
          </a:bodyPr>
          <a:lstStyle/>
          <a:p>
            <a:r>
              <a:rPr lang="es-CL" sz="1400" b="1" dirty="0" err="1"/>
              <a:t>What</a:t>
            </a:r>
            <a:r>
              <a:rPr lang="es-CL" sz="1400" b="1" dirty="0"/>
              <a:t> </a:t>
            </a:r>
            <a:r>
              <a:rPr lang="es-CL" sz="1400" b="1" dirty="0" err="1"/>
              <a:t>is</a:t>
            </a:r>
            <a:r>
              <a:rPr lang="es-CL" sz="1400" b="1" dirty="0"/>
              <a:t> a wave? </a:t>
            </a:r>
            <a:endParaRPr lang="es-CL" sz="1400" b="1" dirty="0" smtClean="0"/>
          </a:p>
          <a:p>
            <a:endParaRPr lang="en-US" sz="1300" dirty="0"/>
          </a:p>
          <a:p>
            <a:r>
              <a:rPr lang="en-US" sz="1400" dirty="0"/>
              <a:t>Students should explore the concepts in the theoretical background, explaining that a wave is a perturbation of the medium that travels from its source in all directions</a:t>
            </a:r>
            <a:r>
              <a:rPr lang="en-US" sz="1400" dirty="0" smtClean="0"/>
              <a:t>.</a:t>
            </a:r>
            <a:endParaRPr lang="es-CL" sz="1400" dirty="0"/>
          </a:p>
        </p:txBody>
      </p:sp>
      <p:sp>
        <p:nvSpPr>
          <p:cNvPr id="16" name="15 CuadroTexto"/>
          <p:cNvSpPr txBox="1"/>
          <p:nvPr/>
        </p:nvSpPr>
        <p:spPr>
          <a:xfrm>
            <a:off x="1555625" y="2381182"/>
            <a:ext cx="6544767" cy="523220"/>
          </a:xfrm>
          <a:prstGeom prst="rect">
            <a:avLst/>
          </a:prstGeom>
          <a:noFill/>
          <a:ln>
            <a:noFill/>
          </a:ln>
        </p:spPr>
        <p:txBody>
          <a:bodyPr wrap="square" rtlCol="0">
            <a:spAutoFit/>
          </a:bodyPr>
          <a:lstStyle/>
          <a:p>
            <a:r>
              <a:rPr lang="en-US" sz="1400" dirty="0">
                <a:solidFill>
                  <a:srgbClr val="29B19A"/>
                </a:solidFill>
              </a:rPr>
              <a:t>Following are some questions and answers which should be developed by students in order to elaborate on their conclusions. </a:t>
            </a:r>
            <a:endParaRPr lang="es-CL" sz="1400" dirty="0">
              <a:solidFill>
                <a:srgbClr val="29B19A"/>
              </a:solidFill>
            </a:endParaRPr>
          </a:p>
        </p:txBody>
      </p:sp>
      <p:sp>
        <p:nvSpPr>
          <p:cNvPr id="17" name="16 Rectángulo redondeado"/>
          <p:cNvSpPr/>
          <p:nvPr/>
        </p:nvSpPr>
        <p:spPr>
          <a:xfrm>
            <a:off x="1403647" y="2348881"/>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29" name="28 CuadroTexto"/>
          <p:cNvSpPr txBox="1"/>
          <p:nvPr/>
        </p:nvSpPr>
        <p:spPr>
          <a:xfrm>
            <a:off x="1555624" y="4618942"/>
            <a:ext cx="6688783" cy="1154162"/>
          </a:xfrm>
          <a:prstGeom prst="rect">
            <a:avLst/>
          </a:prstGeom>
          <a:noFill/>
        </p:spPr>
        <p:txBody>
          <a:bodyPr wrap="square" rtlCol="0">
            <a:spAutoFit/>
          </a:bodyPr>
          <a:lstStyle/>
          <a:p>
            <a:r>
              <a:rPr lang="en-US" sz="1400" b="1" dirty="0"/>
              <a:t>Describe a sound wave mentioning the medium and the propagation direction</a:t>
            </a:r>
            <a:r>
              <a:rPr lang="en-US" sz="1400" b="1" dirty="0" smtClean="0"/>
              <a:t>.</a:t>
            </a:r>
          </a:p>
          <a:p>
            <a:endParaRPr lang="en-US" sz="1300" dirty="0" smtClean="0"/>
          </a:p>
          <a:p>
            <a:r>
              <a:rPr lang="en-US" sz="1400" dirty="0"/>
              <a:t>Students should indicate that, relating the medium of propagation, sound waves are mechanical waves. According to the propagation direction, we can categorize them as longitudinal waves</a:t>
            </a:r>
            <a:r>
              <a:rPr lang="en-US" sz="1400" dirty="0" smtClean="0"/>
              <a:t>.</a:t>
            </a:r>
            <a:endParaRPr lang="es-CL" sz="1400" dirty="0"/>
          </a:p>
        </p:txBody>
      </p:sp>
      <p:sp>
        <p:nvSpPr>
          <p:cNvPr id="15"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18" name="17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pic>
        <p:nvPicPr>
          <p:cNvPr id="35" name="3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106" y="4437112"/>
            <a:ext cx="428625" cy="438150"/>
          </a:xfrm>
          <a:prstGeom prst="ellipse">
            <a:avLst/>
          </a:prstGeom>
        </p:spPr>
      </p:pic>
    </p:spTree>
    <p:extLst>
      <p:ext uri="{BB962C8B-B14F-4D97-AF65-F5344CB8AC3E}">
        <p14:creationId xmlns:p14="http://schemas.microsoft.com/office/powerpoint/2010/main" val="18069220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21 Grupo"/>
          <p:cNvGrpSpPr/>
          <p:nvPr/>
        </p:nvGrpSpPr>
        <p:grpSpPr>
          <a:xfrm>
            <a:off x="1240420" y="4352485"/>
            <a:ext cx="6663160" cy="1590342"/>
            <a:chOff x="1321109" y="3224939"/>
            <a:chExt cx="6664289" cy="1854552"/>
          </a:xfrm>
        </p:grpSpPr>
        <p:pic>
          <p:nvPicPr>
            <p:cNvPr id="2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109" y="3523283"/>
              <a:ext cx="6664289" cy="1556208"/>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224939"/>
              <a:ext cx="6664289" cy="671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21 Grupo"/>
          <p:cNvGrpSpPr/>
          <p:nvPr/>
        </p:nvGrpSpPr>
        <p:grpSpPr>
          <a:xfrm>
            <a:off x="1240420" y="2270705"/>
            <a:ext cx="6663160" cy="1646606"/>
            <a:chOff x="1321109" y="3224939"/>
            <a:chExt cx="6664289" cy="1920164"/>
          </a:xfrm>
        </p:grpSpPr>
        <p:pic>
          <p:nvPicPr>
            <p:cNvPr id="1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109" y="3523283"/>
              <a:ext cx="6664289" cy="162182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224939"/>
              <a:ext cx="6664289" cy="671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0" name="19 CuadroTexto"/>
          <p:cNvSpPr txBox="1"/>
          <p:nvPr/>
        </p:nvSpPr>
        <p:spPr>
          <a:xfrm>
            <a:off x="1555624" y="2270707"/>
            <a:ext cx="7048823" cy="1646605"/>
          </a:xfrm>
          <a:prstGeom prst="rect">
            <a:avLst/>
          </a:prstGeom>
          <a:noFill/>
        </p:spPr>
        <p:txBody>
          <a:bodyPr wrap="square" rtlCol="0">
            <a:spAutoFit/>
          </a:bodyPr>
          <a:lstStyle/>
          <a:p>
            <a:r>
              <a:rPr lang="en-US" sz="1400" b="1" dirty="0"/>
              <a:t>According to the graph, what kinds of interferences did you record? Why did these interferences appear? </a:t>
            </a:r>
            <a:endParaRPr lang="en-US" sz="1400" b="1" dirty="0" smtClean="0"/>
          </a:p>
          <a:p>
            <a:endParaRPr lang="en-US" sz="1300" dirty="0"/>
          </a:p>
          <a:p>
            <a:r>
              <a:rPr lang="en-US" sz="1200" dirty="0"/>
              <a:t>Students should analyze the graph and observe the wave amplitude variation in time. They should </a:t>
            </a:r>
            <a:endParaRPr lang="en-US" sz="1200" dirty="0" smtClean="0"/>
          </a:p>
          <a:p>
            <a:r>
              <a:rPr lang="en-US" sz="1200" dirty="0" smtClean="0"/>
              <a:t>establish </a:t>
            </a:r>
            <a:r>
              <a:rPr lang="en-US" sz="1200" dirty="0"/>
              <a:t>that the amplitude increases and decreases alternatively, concluding that the </a:t>
            </a:r>
            <a:r>
              <a:rPr lang="en-US" sz="1200" dirty="0" smtClean="0"/>
              <a:t>experiment</a:t>
            </a:r>
          </a:p>
          <a:p>
            <a:r>
              <a:rPr lang="en-US" sz="1200" dirty="0" smtClean="0"/>
              <a:t> </a:t>
            </a:r>
            <a:r>
              <a:rPr lang="en-US" sz="1200" dirty="0"/>
              <a:t>registered both constructive and destructive interference. Constructive interference occurred </a:t>
            </a:r>
            <a:endParaRPr lang="en-US" sz="1200" dirty="0" smtClean="0"/>
          </a:p>
          <a:p>
            <a:r>
              <a:rPr lang="en-US" sz="1200" dirty="0" smtClean="0"/>
              <a:t>because </a:t>
            </a:r>
            <a:r>
              <a:rPr lang="en-US" sz="1200" dirty="0"/>
              <a:t>the crest of one wave superimposed over the crest of the other. The destructive </a:t>
            </a:r>
            <a:endParaRPr lang="en-US" sz="1200" dirty="0" smtClean="0"/>
          </a:p>
          <a:p>
            <a:r>
              <a:rPr lang="en-US" sz="1200" dirty="0" smtClean="0"/>
              <a:t>interference </a:t>
            </a:r>
            <a:r>
              <a:rPr lang="en-US" sz="1200" dirty="0"/>
              <a:t>was the product of a wave trough superimposing over the crest of another. </a:t>
            </a:r>
            <a:endParaRPr lang="es-CL" sz="1200" dirty="0"/>
          </a:p>
        </p:txBody>
      </p:sp>
      <p:sp>
        <p:nvSpPr>
          <p:cNvPr id="28" name="27 CuadroTexto"/>
          <p:cNvSpPr txBox="1"/>
          <p:nvPr/>
        </p:nvSpPr>
        <p:spPr>
          <a:xfrm>
            <a:off x="1555624" y="4414977"/>
            <a:ext cx="6760792" cy="1477328"/>
          </a:xfrm>
          <a:prstGeom prst="rect">
            <a:avLst/>
          </a:prstGeom>
          <a:noFill/>
        </p:spPr>
        <p:txBody>
          <a:bodyPr wrap="square" rtlCol="0">
            <a:spAutoFit/>
          </a:bodyPr>
          <a:lstStyle/>
          <a:p>
            <a:r>
              <a:rPr lang="en-US" sz="1400" b="1" dirty="0"/>
              <a:t>Which of the concepts mentioned in the theoretical background can be obtained </a:t>
            </a:r>
            <a:endParaRPr lang="en-US" sz="1400" b="1" dirty="0" smtClean="0"/>
          </a:p>
          <a:p>
            <a:r>
              <a:rPr lang="en-US" sz="1400" b="1" dirty="0" smtClean="0"/>
              <a:t>from </a:t>
            </a:r>
            <a:r>
              <a:rPr lang="en-US" sz="1400" b="1" dirty="0"/>
              <a:t>the graph</a:t>
            </a:r>
            <a:r>
              <a:rPr lang="en-US" sz="1400" b="1" dirty="0" smtClean="0"/>
              <a:t>?</a:t>
            </a:r>
          </a:p>
          <a:p>
            <a:r>
              <a:rPr lang="en-US" sz="1400" b="1" dirty="0" smtClean="0"/>
              <a:t> </a:t>
            </a:r>
            <a:endParaRPr lang="en-US" sz="1300" dirty="0"/>
          </a:p>
          <a:p>
            <a:r>
              <a:rPr lang="en-US" sz="1200" dirty="0"/>
              <a:t>Students should understand the concepts mentioned in the theoretical background. They should </a:t>
            </a:r>
            <a:endParaRPr lang="en-US" sz="1200" dirty="0" smtClean="0"/>
          </a:p>
          <a:p>
            <a:r>
              <a:rPr lang="en-US" sz="1200" dirty="0" smtClean="0"/>
              <a:t>use </a:t>
            </a:r>
            <a:r>
              <a:rPr lang="en-US" sz="1200" dirty="0"/>
              <a:t>the graph to obtain the necessary parameters to calculate its values. As the y axis on the graph displays sound wave intensity and the x axis displays time in seconds, students should be able to </a:t>
            </a:r>
            <a:endParaRPr lang="en-US" sz="1200" dirty="0" smtClean="0"/>
          </a:p>
          <a:p>
            <a:r>
              <a:rPr lang="en-US" sz="1200" dirty="0" smtClean="0"/>
              <a:t>obtain </a:t>
            </a:r>
            <a:r>
              <a:rPr lang="en-US" sz="1200" dirty="0"/>
              <a:t>several characteristics such as amplitude, trough, crest, period and frequency. </a:t>
            </a:r>
            <a:endParaRPr lang="es-CL" sz="1200" dirty="0"/>
          </a:p>
        </p:txBody>
      </p:sp>
      <p:sp>
        <p:nvSpPr>
          <p:cNvPr id="22"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23" name="22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pic>
        <p:nvPicPr>
          <p:cNvPr id="16" name="1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107" y="2132856"/>
            <a:ext cx="428625" cy="438150"/>
          </a:xfrm>
          <a:prstGeom prst="ellipse">
            <a:avLst/>
          </a:prstGeom>
        </p:spPr>
      </p:pic>
      <p:pic>
        <p:nvPicPr>
          <p:cNvPr id="30" name="29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107" y="4214635"/>
            <a:ext cx="428625" cy="438150"/>
          </a:xfrm>
          <a:prstGeom prst="ellipse">
            <a:avLst/>
          </a:prstGeom>
        </p:spPr>
      </p:pic>
    </p:spTree>
    <p:extLst>
      <p:ext uri="{BB962C8B-B14F-4D97-AF65-F5344CB8AC3E}">
        <p14:creationId xmlns:p14="http://schemas.microsoft.com/office/powerpoint/2010/main" val="26927537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2708920"/>
            <a:ext cx="6624414" cy="267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2"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23" name="22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pic>
        <p:nvPicPr>
          <p:cNvPr id="1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6181"/>
          <a:stretch/>
        </p:blipFill>
        <p:spPr bwMode="auto">
          <a:xfrm>
            <a:off x="1475656" y="2348880"/>
            <a:ext cx="6624414" cy="224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3 CuadroTexto"/>
          <p:cNvSpPr txBox="1"/>
          <p:nvPr/>
        </p:nvSpPr>
        <p:spPr>
          <a:xfrm>
            <a:off x="1555625" y="2420888"/>
            <a:ext cx="6400752" cy="2877711"/>
          </a:xfrm>
          <a:prstGeom prst="rect">
            <a:avLst/>
          </a:prstGeom>
          <a:noFill/>
        </p:spPr>
        <p:txBody>
          <a:bodyPr wrap="square" rtlCol="0">
            <a:spAutoFit/>
          </a:bodyPr>
          <a:lstStyle/>
          <a:p>
            <a:r>
              <a:rPr lang="en-US" sz="1400" b="1" dirty="0"/>
              <a:t>Students should reach the following </a:t>
            </a:r>
            <a:r>
              <a:rPr lang="en-US" sz="1400" b="1" dirty="0" smtClean="0"/>
              <a:t>conclusions: </a:t>
            </a:r>
          </a:p>
          <a:p>
            <a:endParaRPr lang="en-US" sz="1300" dirty="0"/>
          </a:p>
          <a:p>
            <a:r>
              <a:rPr lang="en-US" sz="1400" dirty="0"/>
              <a:t>We can describe the “anatomy of waves” by naming the parts of it, for example: wave train, node, amplitude, period and wavelength. Besides the direct information that may be extrapolated from a graph, we can also calculate some parameters indirectly. In this way we can obtain frequency and speed of propagation. </a:t>
            </a:r>
            <a:endParaRPr lang="en-US" sz="1400" dirty="0" smtClean="0"/>
          </a:p>
          <a:p>
            <a:endParaRPr lang="en-US" sz="1400" dirty="0"/>
          </a:p>
          <a:p>
            <a:r>
              <a:rPr lang="en-US" sz="1400" dirty="0"/>
              <a:t>When there is more than one wave in the same space and time, interferences can occur which may be constructive or destructive. Constructive interference occurs when two waves are superimposed on each other as an addition, either crest over crest or trough over trough. In this case, the final wave has greater amplitude than the original waves, because the amplitude of both is added. Both types of interference were observed during the experiment. </a:t>
            </a:r>
            <a:endParaRPr lang="es-CL" sz="1400" dirty="0"/>
          </a:p>
        </p:txBody>
      </p:sp>
    </p:spTree>
    <p:extLst>
      <p:ext uri="{BB962C8B-B14F-4D97-AF65-F5344CB8AC3E}">
        <p14:creationId xmlns:p14="http://schemas.microsoft.com/office/powerpoint/2010/main" val="29520027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13" name="21 Grupo"/>
          <p:cNvGrpSpPr/>
          <p:nvPr/>
        </p:nvGrpSpPr>
        <p:grpSpPr>
          <a:xfrm>
            <a:off x="1332630" y="3920403"/>
            <a:ext cx="6663160" cy="2555424"/>
            <a:chOff x="1321109" y="3224939"/>
            <a:chExt cx="6664289" cy="2979968"/>
          </a:xfrm>
        </p:grpSpPr>
        <p:pic>
          <p:nvPicPr>
            <p:cNvPr id="1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523282"/>
              <a:ext cx="6664289" cy="2681625"/>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39"/>
              <a:ext cx="6664289" cy="671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3789040"/>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14 CuadroTexto"/>
          <p:cNvSpPr txBox="1"/>
          <p:nvPr/>
        </p:nvSpPr>
        <p:spPr>
          <a:xfrm>
            <a:off x="1601686" y="3988221"/>
            <a:ext cx="6570714" cy="1384995"/>
          </a:xfrm>
          <a:prstGeom prst="rect">
            <a:avLst/>
          </a:prstGeom>
          <a:noFill/>
        </p:spPr>
        <p:txBody>
          <a:bodyPr wrap="square" rtlCol="0">
            <a:spAutoFit/>
          </a:bodyPr>
          <a:lstStyle/>
          <a:p>
            <a:r>
              <a:rPr lang="en-US" sz="1400" b="1" dirty="0"/>
              <a:t>If the speed of a wave’s propagation is 400 m/s and its wavelength is 1.2 m, calculate the wave period. </a:t>
            </a:r>
            <a:endParaRPr lang="en-US" sz="1400" b="1" dirty="0" smtClean="0"/>
          </a:p>
          <a:p>
            <a:endParaRPr lang="en-US" sz="1400" dirty="0" smtClean="0"/>
          </a:p>
          <a:p>
            <a:r>
              <a:rPr lang="en-US" sz="1400" dirty="0"/>
              <a:t>Students should use the concepts explored during the class to answer this physics problem. They should extract the variables needed to solve the problem and identify correctly the unknown factor. Following is the problem’s solution: </a:t>
            </a:r>
            <a:endParaRPr lang="es-CL" sz="1300" dirty="0"/>
          </a:p>
        </p:txBody>
      </p:sp>
      <p:sp>
        <p:nvSpPr>
          <p:cNvPr id="17" name="16 CuadroTexto"/>
          <p:cNvSpPr txBox="1"/>
          <p:nvPr/>
        </p:nvSpPr>
        <p:spPr>
          <a:xfrm>
            <a:off x="1555625" y="2420888"/>
            <a:ext cx="6328743" cy="1384995"/>
          </a:xfrm>
          <a:prstGeom prst="rect">
            <a:avLst/>
          </a:prstGeom>
          <a:noFill/>
          <a:ln>
            <a:noFill/>
          </a:ln>
        </p:spPr>
        <p:txBody>
          <a:bodyPr wrap="square" rtlCol="0">
            <a:spAutoFit/>
          </a:bodyPr>
          <a:lstStyle/>
          <a:p>
            <a:r>
              <a:rPr lang="en-US" sz="1400" dirty="0" smtClean="0">
                <a:solidFill>
                  <a:srgbClr val="3490A6"/>
                </a:solidFill>
              </a:rPr>
              <a:t>The aim of this section is for students to extrapolate the acquired knowledge during this class through its application in different contexts and situations. Furthermore, it is intended that students question and present possible explanations to the experimentally observed phenomena.</a:t>
            </a:r>
          </a:p>
          <a:p>
            <a:endParaRPr lang="es-CL" sz="1400" dirty="0" smtClean="0">
              <a:solidFill>
                <a:srgbClr val="3490A6"/>
              </a:solidFill>
            </a:endParaRPr>
          </a:p>
          <a:p>
            <a:r>
              <a:rPr lang="es-CL" sz="1400" dirty="0" err="1" smtClean="0">
                <a:solidFill>
                  <a:srgbClr val="3490A6"/>
                </a:solidFill>
              </a:rPr>
              <a:t>Further</a:t>
            </a:r>
            <a:r>
              <a:rPr lang="es-CL" sz="1400" dirty="0" smtClean="0">
                <a:solidFill>
                  <a:srgbClr val="3490A6"/>
                </a:solidFill>
              </a:rPr>
              <a:t> </a:t>
            </a:r>
            <a:r>
              <a:rPr lang="es-CL" sz="1400" dirty="0" err="1">
                <a:solidFill>
                  <a:srgbClr val="3490A6"/>
                </a:solidFill>
              </a:rPr>
              <a:t>questions</a:t>
            </a:r>
            <a:r>
              <a:rPr lang="es-CL" sz="1400" dirty="0">
                <a:solidFill>
                  <a:srgbClr val="3490A6"/>
                </a:solidFill>
              </a:rPr>
              <a:t>: </a:t>
            </a:r>
          </a:p>
        </p:txBody>
      </p:sp>
      <p:sp>
        <p:nvSpPr>
          <p:cNvPr id="18" name="17 Rectángulo redondeado"/>
          <p:cNvSpPr/>
          <p:nvPr/>
        </p:nvSpPr>
        <p:spPr>
          <a:xfrm>
            <a:off x="1403647" y="2348880"/>
            <a:ext cx="6581751" cy="1080120"/>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12" name="11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pic>
        <p:nvPicPr>
          <p:cNvPr id="1638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42631" y="5426294"/>
            <a:ext cx="1296119" cy="1049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77484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6" name="5 Grupo"/>
          <p:cNvGrpSpPr/>
          <p:nvPr/>
        </p:nvGrpSpPr>
        <p:grpSpPr>
          <a:xfrm>
            <a:off x="1332630" y="2188258"/>
            <a:ext cx="6663160" cy="4193070"/>
            <a:chOff x="1332630" y="2132856"/>
            <a:chExt cx="6663160" cy="4193070"/>
          </a:xfrm>
        </p:grpSpPr>
        <p:pic>
          <p:nvPicPr>
            <p:cNvPr id="2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2630" y="2378496"/>
              <a:ext cx="6663160" cy="2998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322"/>
            <a:stretch/>
          </p:blipFill>
          <p:spPr bwMode="auto">
            <a:xfrm>
              <a:off x="1332630" y="2132856"/>
              <a:ext cx="6663160" cy="1008112"/>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2630" y="4801926"/>
              <a:ext cx="6663160" cy="15240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3"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pic>
        <p:nvPicPr>
          <p:cNvPr id="174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2174" y="2476290"/>
            <a:ext cx="893762" cy="80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3800" y="3268378"/>
            <a:ext cx="941388"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47664" y="4780546"/>
            <a:ext cx="1466850" cy="15240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27 CuadroTexto"/>
          <p:cNvSpPr txBox="1"/>
          <p:nvPr/>
        </p:nvSpPr>
        <p:spPr>
          <a:xfrm>
            <a:off x="1601686" y="2231872"/>
            <a:ext cx="6282682" cy="2677656"/>
          </a:xfrm>
          <a:prstGeom prst="rect">
            <a:avLst/>
          </a:prstGeom>
          <a:noFill/>
        </p:spPr>
        <p:txBody>
          <a:bodyPr wrap="square" rtlCol="0">
            <a:spAutoFit/>
          </a:bodyPr>
          <a:lstStyle/>
          <a:p>
            <a:r>
              <a:rPr lang="es-CL" sz="1400" b="1" dirty="0" err="1"/>
              <a:t>Solution</a:t>
            </a:r>
            <a:r>
              <a:rPr lang="es-CL" sz="1400" b="1" dirty="0" smtClean="0"/>
              <a:t>:</a:t>
            </a:r>
          </a:p>
          <a:p>
            <a:r>
              <a:rPr lang="es-CL" sz="1400" b="1" dirty="0" smtClean="0"/>
              <a:t> </a:t>
            </a:r>
            <a:endParaRPr lang="es-CL" sz="1400" dirty="0"/>
          </a:p>
          <a:p>
            <a:r>
              <a:rPr lang="es-CL" sz="1400" dirty="0" err="1"/>
              <a:t>If</a:t>
            </a:r>
            <a:r>
              <a:rPr lang="es-CL" sz="1400" dirty="0"/>
              <a:t> </a:t>
            </a:r>
            <a:r>
              <a:rPr lang="es-CL" sz="1400" dirty="0" err="1"/>
              <a:t>you</a:t>
            </a:r>
            <a:r>
              <a:rPr lang="es-CL" sz="1400" dirty="0"/>
              <a:t> </a:t>
            </a:r>
            <a:r>
              <a:rPr lang="es-CL" sz="1400" dirty="0" err="1" smtClean="0"/>
              <a:t>remember</a:t>
            </a:r>
            <a:r>
              <a:rPr lang="es-CL" sz="1400" dirty="0" smtClean="0"/>
              <a:t>: </a:t>
            </a:r>
          </a:p>
          <a:p>
            <a:endParaRPr lang="es-CL" sz="1400" dirty="0"/>
          </a:p>
          <a:p>
            <a:endParaRPr lang="en-US" sz="1400" dirty="0" smtClean="0"/>
          </a:p>
          <a:p>
            <a:endParaRPr lang="en-US" sz="1400" dirty="0" smtClean="0"/>
          </a:p>
          <a:p>
            <a:r>
              <a:rPr lang="en-US" sz="1400" dirty="0" smtClean="0"/>
              <a:t>You </a:t>
            </a:r>
            <a:r>
              <a:rPr lang="en-US" sz="1400" dirty="0"/>
              <a:t>can rearrange the expression to </a:t>
            </a:r>
            <a:r>
              <a:rPr lang="en-US" sz="1400" dirty="0" smtClean="0"/>
              <a:t>become: </a:t>
            </a:r>
          </a:p>
          <a:p>
            <a:endParaRPr lang="en-US" sz="1400" dirty="0"/>
          </a:p>
          <a:p>
            <a:endParaRPr lang="en-US" sz="1400" dirty="0" smtClean="0"/>
          </a:p>
          <a:p>
            <a:endParaRPr lang="en-US" sz="1400" dirty="0"/>
          </a:p>
          <a:p>
            <a:r>
              <a:rPr lang="en-US" sz="1400" dirty="0" smtClean="0"/>
              <a:t>Using </a:t>
            </a:r>
            <a:r>
              <a:rPr lang="en-US" sz="1400" dirty="0"/>
              <a:t>the data of the problem statement you can obtain the value of the unknown factor: </a:t>
            </a:r>
            <a:endParaRPr lang="es-CL" sz="1300" dirty="0"/>
          </a:p>
        </p:txBody>
      </p:sp>
    </p:spTree>
    <p:extLst>
      <p:ext uri="{BB962C8B-B14F-4D97-AF65-F5344CB8AC3E}">
        <p14:creationId xmlns:p14="http://schemas.microsoft.com/office/powerpoint/2010/main" val="31861113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pSp>
        <p:nvGrpSpPr>
          <p:cNvPr id="63" name="62 Grupo"/>
          <p:cNvGrpSpPr/>
          <p:nvPr/>
        </p:nvGrpSpPr>
        <p:grpSpPr>
          <a:xfrm>
            <a:off x="1332630" y="2188258"/>
            <a:ext cx="7127802" cy="4193070"/>
            <a:chOff x="1332630" y="2132856"/>
            <a:chExt cx="6663160" cy="4193070"/>
          </a:xfrm>
        </p:grpSpPr>
        <p:pic>
          <p:nvPicPr>
            <p:cNvPr id="6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2630" y="2378496"/>
              <a:ext cx="6663160" cy="2998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2322"/>
            <a:stretch/>
          </p:blipFill>
          <p:spPr bwMode="auto">
            <a:xfrm>
              <a:off x="1332630" y="2132856"/>
              <a:ext cx="6663160" cy="1008112"/>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2630" y="4801926"/>
              <a:ext cx="6663160" cy="15240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2630" y="4742606"/>
            <a:ext cx="7127802" cy="1782737"/>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2630" y="2155927"/>
            <a:ext cx="7127802" cy="342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3"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pic>
        <p:nvPicPr>
          <p:cNvPr id="1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6722" y="1988840"/>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15 CuadroTexto"/>
          <p:cNvSpPr txBox="1"/>
          <p:nvPr/>
        </p:nvSpPr>
        <p:spPr>
          <a:xfrm>
            <a:off x="1601686" y="2191071"/>
            <a:ext cx="6383712" cy="307777"/>
          </a:xfrm>
          <a:prstGeom prst="rect">
            <a:avLst/>
          </a:prstGeom>
          <a:noFill/>
        </p:spPr>
        <p:txBody>
          <a:bodyPr wrap="square" rtlCol="0">
            <a:spAutoFit/>
          </a:bodyPr>
          <a:lstStyle/>
          <a:p>
            <a:r>
              <a:rPr lang="en-US" sz="1400" b="1" dirty="0"/>
              <a:t>Match the concepts on the left to the corresponding statement on the right</a:t>
            </a:r>
            <a:r>
              <a:rPr lang="en-US" sz="1400" b="1" dirty="0" smtClean="0"/>
              <a:t>.</a:t>
            </a:r>
          </a:p>
        </p:txBody>
      </p:sp>
      <p:sp>
        <p:nvSpPr>
          <p:cNvPr id="25" name="24 CuadroTexto"/>
          <p:cNvSpPr txBox="1"/>
          <p:nvPr/>
        </p:nvSpPr>
        <p:spPr>
          <a:xfrm>
            <a:off x="1835696" y="2492896"/>
            <a:ext cx="1296144" cy="307777"/>
          </a:xfrm>
          <a:prstGeom prst="rect">
            <a:avLst/>
          </a:prstGeom>
          <a:noFill/>
        </p:spPr>
        <p:txBody>
          <a:bodyPr wrap="square" rtlCol="0">
            <a:spAutoFit/>
          </a:bodyPr>
          <a:lstStyle/>
          <a:p>
            <a:r>
              <a:rPr lang="es-CL" sz="1400" dirty="0" err="1"/>
              <a:t>Frequency</a:t>
            </a:r>
            <a:r>
              <a:rPr lang="es-CL" sz="1400" dirty="0"/>
              <a:t> </a:t>
            </a:r>
            <a:endParaRPr lang="es-CL" sz="1300" dirty="0"/>
          </a:p>
        </p:txBody>
      </p:sp>
      <p:sp>
        <p:nvSpPr>
          <p:cNvPr id="27" name="26 CuadroTexto"/>
          <p:cNvSpPr txBox="1"/>
          <p:nvPr/>
        </p:nvSpPr>
        <p:spPr>
          <a:xfrm>
            <a:off x="1835696" y="2852708"/>
            <a:ext cx="1440160" cy="306887"/>
          </a:xfrm>
          <a:prstGeom prst="rect">
            <a:avLst/>
          </a:prstGeom>
          <a:noFill/>
        </p:spPr>
        <p:txBody>
          <a:bodyPr wrap="square" rtlCol="0">
            <a:spAutoFit/>
          </a:bodyPr>
          <a:lstStyle/>
          <a:p>
            <a:r>
              <a:rPr lang="es-CL" sz="1400" dirty="0" err="1"/>
              <a:t>Mechanical</a:t>
            </a:r>
            <a:r>
              <a:rPr lang="es-CL" sz="1400" dirty="0"/>
              <a:t> wave </a:t>
            </a:r>
            <a:endParaRPr lang="es-CL" sz="1300" dirty="0"/>
          </a:p>
        </p:txBody>
      </p:sp>
      <p:sp>
        <p:nvSpPr>
          <p:cNvPr id="28" name="27 CuadroTexto"/>
          <p:cNvSpPr txBox="1"/>
          <p:nvPr/>
        </p:nvSpPr>
        <p:spPr>
          <a:xfrm>
            <a:off x="1835696" y="3212520"/>
            <a:ext cx="4032448" cy="307777"/>
          </a:xfrm>
          <a:prstGeom prst="rect">
            <a:avLst/>
          </a:prstGeom>
          <a:noFill/>
        </p:spPr>
        <p:txBody>
          <a:bodyPr wrap="square" rtlCol="0">
            <a:spAutoFit/>
          </a:bodyPr>
          <a:lstStyle/>
          <a:p>
            <a:r>
              <a:rPr lang="es-CL" sz="1400" dirty="0" err="1" smtClean="0"/>
              <a:t>Crest</a:t>
            </a:r>
            <a:endParaRPr lang="es-CL" sz="1300" dirty="0"/>
          </a:p>
        </p:txBody>
      </p:sp>
      <p:sp>
        <p:nvSpPr>
          <p:cNvPr id="29" name="28 CuadroTexto"/>
          <p:cNvSpPr txBox="1"/>
          <p:nvPr/>
        </p:nvSpPr>
        <p:spPr>
          <a:xfrm>
            <a:off x="1835696" y="3932145"/>
            <a:ext cx="4032448" cy="307777"/>
          </a:xfrm>
          <a:prstGeom prst="rect">
            <a:avLst/>
          </a:prstGeom>
          <a:noFill/>
        </p:spPr>
        <p:txBody>
          <a:bodyPr wrap="square" rtlCol="0">
            <a:spAutoFit/>
          </a:bodyPr>
          <a:lstStyle/>
          <a:p>
            <a:r>
              <a:rPr lang="es-CL" sz="1400" dirty="0" err="1" smtClean="0"/>
              <a:t>Amplitude</a:t>
            </a:r>
            <a:endParaRPr lang="es-CL" sz="1300" dirty="0"/>
          </a:p>
        </p:txBody>
      </p:sp>
      <p:sp>
        <p:nvSpPr>
          <p:cNvPr id="30" name="29 CuadroTexto"/>
          <p:cNvSpPr txBox="1"/>
          <p:nvPr/>
        </p:nvSpPr>
        <p:spPr>
          <a:xfrm>
            <a:off x="1835696" y="4291956"/>
            <a:ext cx="4032448" cy="307777"/>
          </a:xfrm>
          <a:prstGeom prst="rect">
            <a:avLst/>
          </a:prstGeom>
          <a:noFill/>
        </p:spPr>
        <p:txBody>
          <a:bodyPr wrap="square" rtlCol="0">
            <a:spAutoFit/>
          </a:bodyPr>
          <a:lstStyle/>
          <a:p>
            <a:r>
              <a:rPr lang="es-CL" sz="1400" dirty="0"/>
              <a:t>Wave </a:t>
            </a:r>
            <a:r>
              <a:rPr lang="es-CL" sz="1400" dirty="0" err="1"/>
              <a:t>train</a:t>
            </a:r>
            <a:r>
              <a:rPr lang="es-CL" sz="1400" dirty="0"/>
              <a:t> </a:t>
            </a:r>
            <a:endParaRPr lang="es-CL" sz="1300" dirty="0"/>
          </a:p>
        </p:txBody>
      </p:sp>
      <p:sp>
        <p:nvSpPr>
          <p:cNvPr id="31" name="30 CuadroTexto"/>
          <p:cNvSpPr txBox="1"/>
          <p:nvPr/>
        </p:nvSpPr>
        <p:spPr>
          <a:xfrm>
            <a:off x="1835696" y="3572332"/>
            <a:ext cx="4032448" cy="307777"/>
          </a:xfrm>
          <a:prstGeom prst="rect">
            <a:avLst/>
          </a:prstGeom>
          <a:noFill/>
        </p:spPr>
        <p:txBody>
          <a:bodyPr wrap="square" rtlCol="0">
            <a:spAutoFit/>
          </a:bodyPr>
          <a:lstStyle/>
          <a:p>
            <a:r>
              <a:rPr lang="es-CL" sz="1400" dirty="0"/>
              <a:t>Wave </a:t>
            </a:r>
            <a:endParaRPr lang="es-CL" sz="1300" dirty="0"/>
          </a:p>
        </p:txBody>
      </p:sp>
      <p:sp>
        <p:nvSpPr>
          <p:cNvPr id="32" name="31 CuadroTexto"/>
          <p:cNvSpPr txBox="1"/>
          <p:nvPr/>
        </p:nvSpPr>
        <p:spPr>
          <a:xfrm>
            <a:off x="1835696" y="5371392"/>
            <a:ext cx="6383712" cy="307777"/>
          </a:xfrm>
          <a:prstGeom prst="rect">
            <a:avLst/>
          </a:prstGeom>
          <a:noFill/>
        </p:spPr>
        <p:txBody>
          <a:bodyPr wrap="square" rtlCol="0">
            <a:spAutoFit/>
          </a:bodyPr>
          <a:lstStyle/>
          <a:p>
            <a:r>
              <a:rPr lang="es-CL" sz="1400" dirty="0" err="1"/>
              <a:t>Wavelength</a:t>
            </a:r>
            <a:r>
              <a:rPr lang="es-CL" sz="1400" dirty="0"/>
              <a:t> </a:t>
            </a:r>
            <a:endParaRPr lang="es-CL" sz="1300" dirty="0"/>
          </a:p>
        </p:txBody>
      </p:sp>
      <p:sp>
        <p:nvSpPr>
          <p:cNvPr id="33" name="32 CuadroTexto"/>
          <p:cNvSpPr txBox="1"/>
          <p:nvPr/>
        </p:nvSpPr>
        <p:spPr>
          <a:xfrm>
            <a:off x="1835696" y="5011580"/>
            <a:ext cx="6383712" cy="307777"/>
          </a:xfrm>
          <a:prstGeom prst="rect">
            <a:avLst/>
          </a:prstGeom>
          <a:noFill/>
        </p:spPr>
        <p:txBody>
          <a:bodyPr wrap="square" rtlCol="0">
            <a:spAutoFit/>
          </a:bodyPr>
          <a:lstStyle/>
          <a:p>
            <a:r>
              <a:rPr lang="es-CL" sz="1400" dirty="0" err="1"/>
              <a:t>Electromagnetic</a:t>
            </a:r>
            <a:r>
              <a:rPr lang="es-CL" sz="1400" dirty="0"/>
              <a:t> wave </a:t>
            </a:r>
            <a:endParaRPr lang="es-CL" sz="1300" dirty="0"/>
          </a:p>
        </p:txBody>
      </p:sp>
      <p:sp>
        <p:nvSpPr>
          <p:cNvPr id="34" name="33 CuadroTexto"/>
          <p:cNvSpPr txBox="1"/>
          <p:nvPr/>
        </p:nvSpPr>
        <p:spPr>
          <a:xfrm>
            <a:off x="1835696" y="4651768"/>
            <a:ext cx="6383712" cy="307777"/>
          </a:xfrm>
          <a:prstGeom prst="rect">
            <a:avLst/>
          </a:prstGeom>
          <a:noFill/>
        </p:spPr>
        <p:txBody>
          <a:bodyPr wrap="square" rtlCol="0">
            <a:spAutoFit/>
          </a:bodyPr>
          <a:lstStyle/>
          <a:p>
            <a:r>
              <a:rPr lang="es-CL" sz="1400" dirty="0" err="1"/>
              <a:t>Speed</a:t>
            </a:r>
            <a:r>
              <a:rPr lang="es-CL" sz="1400" dirty="0"/>
              <a:t> of </a:t>
            </a:r>
            <a:r>
              <a:rPr lang="es-CL" sz="1400" dirty="0" err="1"/>
              <a:t>propagation</a:t>
            </a:r>
            <a:r>
              <a:rPr lang="es-CL" sz="1400" dirty="0"/>
              <a:t> </a:t>
            </a:r>
            <a:endParaRPr lang="es-CL" sz="1300" dirty="0"/>
          </a:p>
        </p:txBody>
      </p:sp>
      <p:sp>
        <p:nvSpPr>
          <p:cNvPr id="35" name="34 CuadroTexto"/>
          <p:cNvSpPr txBox="1"/>
          <p:nvPr/>
        </p:nvSpPr>
        <p:spPr>
          <a:xfrm>
            <a:off x="1835696" y="5731204"/>
            <a:ext cx="6383712" cy="307777"/>
          </a:xfrm>
          <a:prstGeom prst="rect">
            <a:avLst/>
          </a:prstGeom>
          <a:noFill/>
        </p:spPr>
        <p:txBody>
          <a:bodyPr wrap="square" rtlCol="0">
            <a:spAutoFit/>
          </a:bodyPr>
          <a:lstStyle/>
          <a:p>
            <a:r>
              <a:rPr lang="es-CL" sz="1400" dirty="0"/>
              <a:t>Longitudinal wave </a:t>
            </a:r>
            <a:endParaRPr lang="es-CL" sz="1300" dirty="0"/>
          </a:p>
        </p:txBody>
      </p:sp>
      <p:sp>
        <p:nvSpPr>
          <p:cNvPr id="36" name="35 CuadroTexto"/>
          <p:cNvSpPr txBox="1"/>
          <p:nvPr/>
        </p:nvSpPr>
        <p:spPr>
          <a:xfrm>
            <a:off x="1835696" y="6091014"/>
            <a:ext cx="6383712" cy="307777"/>
          </a:xfrm>
          <a:prstGeom prst="rect">
            <a:avLst/>
          </a:prstGeom>
          <a:noFill/>
        </p:spPr>
        <p:txBody>
          <a:bodyPr wrap="square" rtlCol="0">
            <a:spAutoFit/>
          </a:bodyPr>
          <a:lstStyle/>
          <a:p>
            <a:r>
              <a:rPr lang="es-CL" sz="1400" dirty="0"/>
              <a:t>Transversal wave </a:t>
            </a:r>
            <a:endParaRPr lang="es-CL" sz="1300" dirty="0"/>
          </a:p>
        </p:txBody>
      </p:sp>
      <p:grpSp>
        <p:nvGrpSpPr>
          <p:cNvPr id="6" name="5 Grupo"/>
          <p:cNvGrpSpPr/>
          <p:nvPr/>
        </p:nvGrpSpPr>
        <p:grpSpPr>
          <a:xfrm>
            <a:off x="4067944" y="2514033"/>
            <a:ext cx="285750" cy="3884758"/>
            <a:chOff x="1619672" y="2710312"/>
            <a:chExt cx="285750" cy="3884758"/>
          </a:xfrm>
        </p:grpSpPr>
        <p:pic>
          <p:nvPicPr>
            <p:cNvPr id="39" name="Picture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19672" y="2710312"/>
              <a:ext cx="285750" cy="2857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1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19672" y="6309320"/>
              <a:ext cx="285750" cy="2857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7" name="Picture 1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19672" y="3070213"/>
              <a:ext cx="285750" cy="2857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8" name="Picture 1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19672" y="3430114"/>
              <a:ext cx="285750" cy="2857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9" name="Picture 1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19672" y="3790015"/>
              <a:ext cx="285750" cy="2857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50" name="Picture 1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19672" y="4149916"/>
              <a:ext cx="285750" cy="2857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51" name="Picture 1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19672" y="4509817"/>
              <a:ext cx="285750" cy="2857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52" name="Picture 2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19672" y="4869718"/>
              <a:ext cx="285750" cy="2857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53" name="Picture 2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619672" y="5229619"/>
              <a:ext cx="285750" cy="2857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54" name="Picture 2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619672" y="5589520"/>
              <a:ext cx="285750" cy="2857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55" name="Picture 2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619672" y="5949421"/>
              <a:ext cx="285750" cy="2857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4 Grupo"/>
          <p:cNvGrpSpPr/>
          <p:nvPr/>
        </p:nvGrpSpPr>
        <p:grpSpPr>
          <a:xfrm>
            <a:off x="1621954" y="2514033"/>
            <a:ext cx="285750" cy="3884758"/>
            <a:chOff x="6084168" y="2710312"/>
            <a:chExt cx="285750" cy="3884758"/>
          </a:xfrm>
        </p:grpSpPr>
        <p:pic>
          <p:nvPicPr>
            <p:cNvPr id="18456" name="Picture 24"/>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084168" y="2710312"/>
              <a:ext cx="285750" cy="2857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57" name="Picture 25"/>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084168" y="3070213"/>
              <a:ext cx="285750" cy="2857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58" name="Picture 26"/>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084168" y="3430114"/>
              <a:ext cx="285750" cy="2857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59" name="Picture 27"/>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084168" y="3790015"/>
              <a:ext cx="285750" cy="2857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60" name="Picture 28"/>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084168" y="4149916"/>
              <a:ext cx="285750" cy="2857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61" name="Picture 29"/>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084168" y="4509817"/>
              <a:ext cx="285750" cy="2857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62" name="Picture 30"/>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084168" y="4869718"/>
              <a:ext cx="285750" cy="2857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63" name="Picture 31"/>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084168" y="5229619"/>
              <a:ext cx="285750" cy="2857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64" name="Picture 32"/>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084168" y="5589520"/>
              <a:ext cx="285750" cy="2857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65" name="Picture 33"/>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084168" y="5949421"/>
              <a:ext cx="285750" cy="2857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66" name="Picture 34"/>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084168" y="6309320"/>
              <a:ext cx="285750" cy="2857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6" name="65 CuadroTexto"/>
          <p:cNvSpPr txBox="1"/>
          <p:nvPr/>
        </p:nvSpPr>
        <p:spPr>
          <a:xfrm>
            <a:off x="4283968" y="2851818"/>
            <a:ext cx="4032448" cy="307777"/>
          </a:xfrm>
          <a:prstGeom prst="rect">
            <a:avLst/>
          </a:prstGeom>
          <a:noFill/>
        </p:spPr>
        <p:txBody>
          <a:bodyPr wrap="square" rtlCol="0">
            <a:spAutoFit/>
          </a:bodyPr>
          <a:lstStyle/>
          <a:p>
            <a:r>
              <a:rPr lang="en-US" sz="1400" dirty="0"/>
              <a:t>Can travel through empty space (vacuumed) </a:t>
            </a:r>
            <a:endParaRPr lang="es-CL" sz="1300" dirty="0"/>
          </a:p>
        </p:txBody>
      </p:sp>
      <p:sp>
        <p:nvSpPr>
          <p:cNvPr id="67" name="66 CuadroTexto"/>
          <p:cNvSpPr txBox="1"/>
          <p:nvPr/>
        </p:nvSpPr>
        <p:spPr>
          <a:xfrm>
            <a:off x="4283968" y="3211630"/>
            <a:ext cx="4032448" cy="307777"/>
          </a:xfrm>
          <a:prstGeom prst="rect">
            <a:avLst/>
          </a:prstGeom>
          <a:noFill/>
        </p:spPr>
        <p:txBody>
          <a:bodyPr wrap="square" rtlCol="0">
            <a:spAutoFit/>
          </a:bodyPr>
          <a:lstStyle/>
          <a:p>
            <a:r>
              <a:rPr lang="en-US" sz="1400" dirty="0"/>
              <a:t>Distance between two consecutive crests or troughs </a:t>
            </a:r>
            <a:endParaRPr lang="es-CL" sz="1300" dirty="0"/>
          </a:p>
        </p:txBody>
      </p:sp>
      <p:sp>
        <p:nvSpPr>
          <p:cNvPr id="68" name="67 CuadroTexto"/>
          <p:cNvSpPr txBox="1"/>
          <p:nvPr/>
        </p:nvSpPr>
        <p:spPr>
          <a:xfrm>
            <a:off x="4283968" y="3931255"/>
            <a:ext cx="4032448" cy="307777"/>
          </a:xfrm>
          <a:prstGeom prst="rect">
            <a:avLst/>
          </a:prstGeom>
          <a:noFill/>
        </p:spPr>
        <p:txBody>
          <a:bodyPr wrap="square" rtlCol="0">
            <a:spAutoFit/>
          </a:bodyPr>
          <a:lstStyle/>
          <a:p>
            <a:r>
              <a:rPr lang="en-US" sz="1400" dirty="0"/>
              <a:t>Its unit of measurement is Hertz </a:t>
            </a:r>
            <a:endParaRPr lang="es-CL" sz="1300" dirty="0"/>
          </a:p>
        </p:txBody>
      </p:sp>
      <p:sp>
        <p:nvSpPr>
          <p:cNvPr id="69" name="68 CuadroTexto"/>
          <p:cNvSpPr txBox="1"/>
          <p:nvPr/>
        </p:nvSpPr>
        <p:spPr>
          <a:xfrm>
            <a:off x="4283968" y="4291066"/>
            <a:ext cx="4032448" cy="307777"/>
          </a:xfrm>
          <a:prstGeom prst="rect">
            <a:avLst/>
          </a:prstGeom>
          <a:noFill/>
        </p:spPr>
        <p:txBody>
          <a:bodyPr wrap="square" rtlCol="0">
            <a:spAutoFit/>
          </a:bodyPr>
          <a:lstStyle/>
          <a:p>
            <a:r>
              <a:rPr lang="en-US" sz="1400" dirty="0"/>
              <a:t>Packets of waves moving together </a:t>
            </a:r>
            <a:endParaRPr lang="es-CL" sz="1300" dirty="0"/>
          </a:p>
        </p:txBody>
      </p:sp>
      <p:sp>
        <p:nvSpPr>
          <p:cNvPr id="70" name="69 CuadroTexto"/>
          <p:cNvSpPr txBox="1"/>
          <p:nvPr/>
        </p:nvSpPr>
        <p:spPr>
          <a:xfrm>
            <a:off x="4283968" y="3571442"/>
            <a:ext cx="4032448" cy="307777"/>
          </a:xfrm>
          <a:prstGeom prst="rect">
            <a:avLst/>
          </a:prstGeom>
          <a:noFill/>
        </p:spPr>
        <p:txBody>
          <a:bodyPr wrap="square" rtlCol="0">
            <a:spAutoFit/>
          </a:bodyPr>
          <a:lstStyle/>
          <a:p>
            <a:r>
              <a:rPr lang="es-CL" sz="1400" dirty="0" err="1"/>
              <a:t>Electromagnetic</a:t>
            </a:r>
            <a:r>
              <a:rPr lang="es-CL" sz="1400" dirty="0"/>
              <a:t> wave </a:t>
            </a:r>
            <a:endParaRPr lang="es-CL" sz="1300" dirty="0"/>
          </a:p>
        </p:txBody>
      </p:sp>
      <p:sp>
        <p:nvSpPr>
          <p:cNvPr id="71" name="70 CuadroTexto"/>
          <p:cNvSpPr txBox="1"/>
          <p:nvPr/>
        </p:nvSpPr>
        <p:spPr>
          <a:xfrm>
            <a:off x="4283968" y="5370502"/>
            <a:ext cx="4608512" cy="307777"/>
          </a:xfrm>
          <a:prstGeom prst="rect">
            <a:avLst/>
          </a:prstGeom>
          <a:noFill/>
        </p:spPr>
        <p:txBody>
          <a:bodyPr wrap="square" rtlCol="0">
            <a:spAutoFit/>
          </a:bodyPr>
          <a:lstStyle/>
          <a:p>
            <a:r>
              <a:rPr lang="en-US" sz="1400" dirty="0"/>
              <a:t>Maximum distance of a wave from the equilibrium point </a:t>
            </a:r>
            <a:endParaRPr lang="es-CL" sz="1300" dirty="0"/>
          </a:p>
        </p:txBody>
      </p:sp>
      <p:sp>
        <p:nvSpPr>
          <p:cNvPr id="72" name="71 CuadroTexto"/>
          <p:cNvSpPr txBox="1"/>
          <p:nvPr/>
        </p:nvSpPr>
        <p:spPr>
          <a:xfrm>
            <a:off x="4283968" y="5010690"/>
            <a:ext cx="2448272" cy="308667"/>
          </a:xfrm>
          <a:prstGeom prst="rect">
            <a:avLst/>
          </a:prstGeom>
          <a:noFill/>
        </p:spPr>
        <p:txBody>
          <a:bodyPr wrap="square" rtlCol="0">
            <a:spAutoFit/>
          </a:bodyPr>
          <a:lstStyle/>
          <a:p>
            <a:r>
              <a:rPr lang="en-US" sz="1400" dirty="0"/>
              <a:t>Highest point of a wave </a:t>
            </a:r>
            <a:endParaRPr lang="es-CL" sz="1300" dirty="0"/>
          </a:p>
        </p:txBody>
      </p:sp>
      <p:sp>
        <p:nvSpPr>
          <p:cNvPr id="73" name="72 CuadroTexto"/>
          <p:cNvSpPr txBox="1"/>
          <p:nvPr/>
        </p:nvSpPr>
        <p:spPr>
          <a:xfrm>
            <a:off x="4283968" y="4650878"/>
            <a:ext cx="3024336" cy="307777"/>
          </a:xfrm>
          <a:prstGeom prst="rect">
            <a:avLst/>
          </a:prstGeom>
          <a:noFill/>
        </p:spPr>
        <p:txBody>
          <a:bodyPr wrap="square" rtlCol="0">
            <a:spAutoFit/>
          </a:bodyPr>
          <a:lstStyle/>
          <a:p>
            <a:r>
              <a:rPr lang="es-CL" sz="1400" dirty="0" err="1"/>
              <a:t>Needs</a:t>
            </a:r>
            <a:r>
              <a:rPr lang="es-CL" sz="1400" dirty="0"/>
              <a:t> </a:t>
            </a:r>
            <a:r>
              <a:rPr lang="es-CL" sz="1400" dirty="0" err="1"/>
              <a:t>matter</a:t>
            </a:r>
            <a:r>
              <a:rPr lang="es-CL" sz="1400" dirty="0"/>
              <a:t> </a:t>
            </a:r>
            <a:r>
              <a:rPr lang="es-CL" sz="1400" dirty="0" err="1"/>
              <a:t>to</a:t>
            </a:r>
            <a:r>
              <a:rPr lang="es-CL" sz="1400" dirty="0"/>
              <a:t> </a:t>
            </a:r>
            <a:r>
              <a:rPr lang="es-CL" sz="1400" dirty="0" err="1"/>
              <a:t>propagate</a:t>
            </a:r>
            <a:r>
              <a:rPr lang="es-CL" sz="1400" dirty="0"/>
              <a:t> </a:t>
            </a:r>
            <a:endParaRPr lang="es-CL" sz="1300" dirty="0"/>
          </a:p>
        </p:txBody>
      </p:sp>
      <p:sp>
        <p:nvSpPr>
          <p:cNvPr id="74" name="73 CuadroTexto"/>
          <p:cNvSpPr txBox="1"/>
          <p:nvPr/>
        </p:nvSpPr>
        <p:spPr>
          <a:xfrm>
            <a:off x="4283968" y="5730314"/>
            <a:ext cx="3024336" cy="308667"/>
          </a:xfrm>
          <a:prstGeom prst="rect">
            <a:avLst/>
          </a:prstGeom>
          <a:noFill/>
        </p:spPr>
        <p:txBody>
          <a:bodyPr wrap="square" rtlCol="0">
            <a:spAutoFit/>
          </a:bodyPr>
          <a:lstStyle/>
          <a:p>
            <a:r>
              <a:rPr lang="es-CL" sz="1400" dirty="0" err="1"/>
              <a:t>Sound</a:t>
            </a:r>
            <a:r>
              <a:rPr lang="es-CL" sz="1400" dirty="0"/>
              <a:t> wave </a:t>
            </a:r>
            <a:endParaRPr lang="es-CL" sz="1300" dirty="0"/>
          </a:p>
        </p:txBody>
      </p:sp>
      <p:sp>
        <p:nvSpPr>
          <p:cNvPr id="75" name="74 CuadroTexto"/>
          <p:cNvSpPr txBox="1"/>
          <p:nvPr/>
        </p:nvSpPr>
        <p:spPr>
          <a:xfrm>
            <a:off x="4283968" y="6090124"/>
            <a:ext cx="3191856" cy="308667"/>
          </a:xfrm>
          <a:prstGeom prst="rect">
            <a:avLst/>
          </a:prstGeom>
          <a:noFill/>
        </p:spPr>
        <p:txBody>
          <a:bodyPr wrap="square" rtlCol="0">
            <a:spAutoFit/>
          </a:bodyPr>
          <a:lstStyle/>
          <a:p>
            <a:r>
              <a:rPr lang="en-US" sz="1400" dirty="0"/>
              <a:t>Perturbation that travels through space </a:t>
            </a:r>
            <a:endParaRPr lang="es-CL" sz="1300" dirty="0"/>
          </a:p>
        </p:txBody>
      </p:sp>
      <p:pic>
        <p:nvPicPr>
          <p:cNvPr id="18467" name="Picture 35"/>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365417" y="2540421"/>
            <a:ext cx="5937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83518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40" name="39 Grupo"/>
          <p:cNvGrpSpPr/>
          <p:nvPr/>
        </p:nvGrpSpPr>
        <p:grpSpPr>
          <a:xfrm>
            <a:off x="1332630" y="2188258"/>
            <a:ext cx="6663160" cy="4265078"/>
            <a:chOff x="1332630" y="2132856"/>
            <a:chExt cx="6663160" cy="4265078"/>
          </a:xfrm>
        </p:grpSpPr>
        <p:pic>
          <p:nvPicPr>
            <p:cNvPr id="4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2630" y="2378496"/>
              <a:ext cx="6663160" cy="2998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322"/>
            <a:stretch/>
          </p:blipFill>
          <p:spPr bwMode="auto">
            <a:xfrm>
              <a:off x="1332630" y="2132856"/>
              <a:ext cx="6663160" cy="1008112"/>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2630" y="4801926"/>
              <a:ext cx="6663160" cy="1596008"/>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3"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sp>
        <p:nvSpPr>
          <p:cNvPr id="16" name="15 CuadroTexto"/>
          <p:cNvSpPr txBox="1"/>
          <p:nvPr/>
        </p:nvSpPr>
        <p:spPr>
          <a:xfrm>
            <a:off x="1601686" y="2204864"/>
            <a:ext cx="6383712" cy="307777"/>
          </a:xfrm>
          <a:prstGeom prst="rect">
            <a:avLst/>
          </a:prstGeom>
          <a:noFill/>
        </p:spPr>
        <p:txBody>
          <a:bodyPr wrap="square" rtlCol="0">
            <a:spAutoFit/>
          </a:bodyPr>
          <a:lstStyle/>
          <a:p>
            <a:r>
              <a:rPr lang="en-US" sz="1400" dirty="0"/>
              <a:t>Students should apply their knowledge and obtain following matches: </a:t>
            </a:r>
            <a:endParaRPr lang="en-US" sz="1400" b="1" dirty="0" smtClean="0"/>
          </a:p>
        </p:txBody>
      </p:sp>
      <p:grpSp>
        <p:nvGrpSpPr>
          <p:cNvPr id="2" name="1 Grupo"/>
          <p:cNvGrpSpPr/>
          <p:nvPr/>
        </p:nvGrpSpPr>
        <p:grpSpPr>
          <a:xfrm>
            <a:off x="3419872" y="2458243"/>
            <a:ext cx="1008112" cy="3923085"/>
            <a:chOff x="3419872" y="2688285"/>
            <a:chExt cx="1008112" cy="3923085"/>
          </a:xfrm>
        </p:grpSpPr>
        <p:sp>
          <p:nvSpPr>
            <p:cNvPr id="36" name="35 CuadroTexto"/>
            <p:cNvSpPr txBox="1"/>
            <p:nvPr/>
          </p:nvSpPr>
          <p:spPr>
            <a:xfrm>
              <a:off x="3779912" y="2688285"/>
              <a:ext cx="216024" cy="307777"/>
            </a:xfrm>
            <a:prstGeom prst="rect">
              <a:avLst/>
            </a:prstGeom>
            <a:noFill/>
          </p:spPr>
          <p:txBody>
            <a:bodyPr wrap="square" rtlCol="0">
              <a:spAutoFit/>
            </a:bodyPr>
            <a:lstStyle/>
            <a:p>
              <a:r>
                <a:rPr lang="es-CL" sz="1400" dirty="0" smtClean="0"/>
                <a:t>=</a:t>
              </a:r>
              <a:endParaRPr lang="es-CL" sz="1300" dirty="0"/>
            </a:p>
          </p:txBody>
        </p:sp>
        <p:pic>
          <p:nvPicPr>
            <p:cNvPr id="39"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2234" y="4879498"/>
              <a:ext cx="285750" cy="2857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7"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2234" y="5239399"/>
              <a:ext cx="285750" cy="2857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8" name="Picture 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42234" y="5599300"/>
              <a:ext cx="285750" cy="2857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9" name="Picture 1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42234" y="6309320"/>
              <a:ext cx="285750" cy="2857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51" name="Picture 1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42234" y="4509817"/>
              <a:ext cx="285750" cy="2857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54" name="Picture 2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42234" y="4134409"/>
              <a:ext cx="285750" cy="2857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55" name="Picture 2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42234" y="5949421"/>
              <a:ext cx="285750" cy="2857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56" name="Picture 2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19872" y="2710312"/>
              <a:ext cx="285750" cy="2857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57" name="Picture 2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9872" y="3070213"/>
              <a:ext cx="285750" cy="2857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58" name="Picture 2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19872" y="3430114"/>
              <a:ext cx="285750" cy="2857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59" name="Picture 2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419872" y="3790015"/>
              <a:ext cx="285750" cy="2857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60" name="Picture 2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419872" y="4149916"/>
              <a:ext cx="285750" cy="2857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61" name="Picture 29"/>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419872" y="4509817"/>
              <a:ext cx="285750" cy="2857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62" name="Picture 30"/>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419872" y="4869718"/>
              <a:ext cx="285750" cy="2857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63" name="Picture 31"/>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419872" y="5229619"/>
              <a:ext cx="285750" cy="2857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64" name="Picture 3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419872" y="5589520"/>
              <a:ext cx="285750" cy="2857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65" name="Picture 33"/>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19872" y="5949421"/>
              <a:ext cx="285750" cy="2857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66" name="Picture 34"/>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419872" y="6309320"/>
              <a:ext cx="285750" cy="2857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54 CuadroTexto"/>
            <p:cNvSpPr txBox="1"/>
            <p:nvPr/>
          </p:nvSpPr>
          <p:spPr>
            <a:xfrm>
              <a:off x="3779912" y="3049816"/>
              <a:ext cx="216024" cy="307777"/>
            </a:xfrm>
            <a:prstGeom prst="rect">
              <a:avLst/>
            </a:prstGeom>
            <a:noFill/>
          </p:spPr>
          <p:txBody>
            <a:bodyPr wrap="square" rtlCol="0">
              <a:spAutoFit/>
            </a:bodyPr>
            <a:lstStyle/>
            <a:p>
              <a:r>
                <a:rPr lang="es-CL" sz="1400" dirty="0" smtClean="0"/>
                <a:t>=</a:t>
              </a:r>
              <a:endParaRPr lang="es-CL" sz="1300" dirty="0"/>
            </a:p>
          </p:txBody>
        </p:sp>
        <p:sp>
          <p:nvSpPr>
            <p:cNvPr id="56" name="55 CuadroTexto"/>
            <p:cNvSpPr txBox="1"/>
            <p:nvPr/>
          </p:nvSpPr>
          <p:spPr>
            <a:xfrm>
              <a:off x="3779912" y="3411347"/>
              <a:ext cx="216024" cy="307777"/>
            </a:xfrm>
            <a:prstGeom prst="rect">
              <a:avLst/>
            </a:prstGeom>
            <a:noFill/>
          </p:spPr>
          <p:txBody>
            <a:bodyPr wrap="square" rtlCol="0">
              <a:spAutoFit/>
            </a:bodyPr>
            <a:lstStyle/>
            <a:p>
              <a:r>
                <a:rPr lang="es-CL" sz="1400" dirty="0" smtClean="0"/>
                <a:t>=</a:t>
              </a:r>
              <a:endParaRPr lang="es-CL" sz="1300" dirty="0"/>
            </a:p>
          </p:txBody>
        </p:sp>
        <p:sp>
          <p:nvSpPr>
            <p:cNvPr id="57" name="56 CuadroTexto"/>
            <p:cNvSpPr txBox="1"/>
            <p:nvPr/>
          </p:nvSpPr>
          <p:spPr>
            <a:xfrm>
              <a:off x="3779912" y="3772878"/>
              <a:ext cx="216024" cy="307777"/>
            </a:xfrm>
            <a:prstGeom prst="rect">
              <a:avLst/>
            </a:prstGeom>
            <a:noFill/>
          </p:spPr>
          <p:txBody>
            <a:bodyPr wrap="square" rtlCol="0">
              <a:spAutoFit/>
            </a:bodyPr>
            <a:lstStyle/>
            <a:p>
              <a:r>
                <a:rPr lang="es-CL" sz="1400" dirty="0" smtClean="0"/>
                <a:t>=</a:t>
              </a:r>
              <a:endParaRPr lang="es-CL" sz="1300" dirty="0"/>
            </a:p>
          </p:txBody>
        </p:sp>
        <p:sp>
          <p:nvSpPr>
            <p:cNvPr id="58" name="57 CuadroTexto"/>
            <p:cNvSpPr txBox="1"/>
            <p:nvPr/>
          </p:nvSpPr>
          <p:spPr>
            <a:xfrm>
              <a:off x="3779912" y="4134409"/>
              <a:ext cx="216024" cy="307777"/>
            </a:xfrm>
            <a:prstGeom prst="rect">
              <a:avLst/>
            </a:prstGeom>
            <a:noFill/>
          </p:spPr>
          <p:txBody>
            <a:bodyPr wrap="square" rtlCol="0">
              <a:spAutoFit/>
            </a:bodyPr>
            <a:lstStyle/>
            <a:p>
              <a:r>
                <a:rPr lang="es-CL" sz="1400" dirty="0" smtClean="0"/>
                <a:t>=</a:t>
              </a:r>
              <a:endParaRPr lang="es-CL" sz="1300" dirty="0"/>
            </a:p>
          </p:txBody>
        </p:sp>
        <p:sp>
          <p:nvSpPr>
            <p:cNvPr id="59" name="58 CuadroTexto"/>
            <p:cNvSpPr txBox="1"/>
            <p:nvPr/>
          </p:nvSpPr>
          <p:spPr>
            <a:xfrm>
              <a:off x="3779912" y="4495940"/>
              <a:ext cx="216024" cy="307777"/>
            </a:xfrm>
            <a:prstGeom prst="rect">
              <a:avLst/>
            </a:prstGeom>
            <a:noFill/>
          </p:spPr>
          <p:txBody>
            <a:bodyPr wrap="square" rtlCol="0">
              <a:spAutoFit/>
            </a:bodyPr>
            <a:lstStyle/>
            <a:p>
              <a:r>
                <a:rPr lang="es-CL" sz="1400" dirty="0" smtClean="0"/>
                <a:t>=</a:t>
              </a:r>
              <a:endParaRPr lang="es-CL" sz="1300" dirty="0"/>
            </a:p>
          </p:txBody>
        </p:sp>
        <p:sp>
          <p:nvSpPr>
            <p:cNvPr id="60" name="59 CuadroTexto"/>
            <p:cNvSpPr txBox="1"/>
            <p:nvPr/>
          </p:nvSpPr>
          <p:spPr>
            <a:xfrm>
              <a:off x="3779912" y="4857471"/>
              <a:ext cx="216024" cy="307777"/>
            </a:xfrm>
            <a:prstGeom prst="rect">
              <a:avLst/>
            </a:prstGeom>
            <a:noFill/>
          </p:spPr>
          <p:txBody>
            <a:bodyPr wrap="square" rtlCol="0">
              <a:spAutoFit/>
            </a:bodyPr>
            <a:lstStyle/>
            <a:p>
              <a:r>
                <a:rPr lang="es-CL" sz="1400" dirty="0" smtClean="0"/>
                <a:t>=</a:t>
              </a:r>
              <a:endParaRPr lang="es-CL" sz="1300" dirty="0"/>
            </a:p>
          </p:txBody>
        </p:sp>
        <p:sp>
          <p:nvSpPr>
            <p:cNvPr id="61" name="60 CuadroTexto"/>
            <p:cNvSpPr txBox="1"/>
            <p:nvPr/>
          </p:nvSpPr>
          <p:spPr>
            <a:xfrm>
              <a:off x="3779912" y="5219002"/>
              <a:ext cx="216024" cy="307777"/>
            </a:xfrm>
            <a:prstGeom prst="rect">
              <a:avLst/>
            </a:prstGeom>
            <a:noFill/>
          </p:spPr>
          <p:txBody>
            <a:bodyPr wrap="square" rtlCol="0">
              <a:spAutoFit/>
            </a:bodyPr>
            <a:lstStyle/>
            <a:p>
              <a:r>
                <a:rPr lang="es-CL" sz="1400" dirty="0" smtClean="0"/>
                <a:t>=</a:t>
              </a:r>
              <a:endParaRPr lang="es-CL" sz="1300" dirty="0"/>
            </a:p>
          </p:txBody>
        </p:sp>
        <p:sp>
          <p:nvSpPr>
            <p:cNvPr id="62" name="61 CuadroTexto"/>
            <p:cNvSpPr txBox="1"/>
            <p:nvPr/>
          </p:nvSpPr>
          <p:spPr>
            <a:xfrm>
              <a:off x="3779912" y="5580533"/>
              <a:ext cx="216024" cy="307777"/>
            </a:xfrm>
            <a:prstGeom prst="rect">
              <a:avLst/>
            </a:prstGeom>
            <a:noFill/>
          </p:spPr>
          <p:txBody>
            <a:bodyPr wrap="square" rtlCol="0">
              <a:spAutoFit/>
            </a:bodyPr>
            <a:lstStyle/>
            <a:p>
              <a:r>
                <a:rPr lang="es-CL" sz="1400" dirty="0" smtClean="0"/>
                <a:t>=</a:t>
              </a:r>
              <a:endParaRPr lang="es-CL" sz="1300" dirty="0"/>
            </a:p>
          </p:txBody>
        </p:sp>
        <p:sp>
          <p:nvSpPr>
            <p:cNvPr id="63" name="62 CuadroTexto"/>
            <p:cNvSpPr txBox="1"/>
            <p:nvPr/>
          </p:nvSpPr>
          <p:spPr>
            <a:xfrm>
              <a:off x="3779912" y="5942064"/>
              <a:ext cx="216024" cy="307777"/>
            </a:xfrm>
            <a:prstGeom prst="rect">
              <a:avLst/>
            </a:prstGeom>
            <a:noFill/>
          </p:spPr>
          <p:txBody>
            <a:bodyPr wrap="square" rtlCol="0">
              <a:spAutoFit/>
            </a:bodyPr>
            <a:lstStyle/>
            <a:p>
              <a:r>
                <a:rPr lang="es-CL" sz="1400" dirty="0" smtClean="0"/>
                <a:t>=</a:t>
              </a:r>
              <a:endParaRPr lang="es-CL" sz="1300" dirty="0"/>
            </a:p>
          </p:txBody>
        </p:sp>
        <p:sp>
          <p:nvSpPr>
            <p:cNvPr id="64" name="63 CuadroTexto"/>
            <p:cNvSpPr txBox="1"/>
            <p:nvPr/>
          </p:nvSpPr>
          <p:spPr>
            <a:xfrm>
              <a:off x="3779912" y="6303593"/>
              <a:ext cx="216024" cy="307777"/>
            </a:xfrm>
            <a:prstGeom prst="rect">
              <a:avLst/>
            </a:prstGeom>
            <a:noFill/>
          </p:spPr>
          <p:txBody>
            <a:bodyPr wrap="square" rtlCol="0">
              <a:spAutoFit/>
            </a:bodyPr>
            <a:lstStyle/>
            <a:p>
              <a:r>
                <a:rPr lang="es-CL" sz="1400" dirty="0" smtClean="0"/>
                <a:t>=</a:t>
              </a:r>
              <a:endParaRPr lang="es-CL" sz="1300" dirty="0"/>
            </a:p>
          </p:txBody>
        </p:sp>
        <p:pic>
          <p:nvPicPr>
            <p:cNvPr id="65" name="Picture 18"/>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142234" y="2710312"/>
              <a:ext cx="285750" cy="2857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20"/>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142234" y="3071843"/>
              <a:ext cx="285750" cy="2857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21"/>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142234" y="3430114"/>
              <a:ext cx="285750" cy="2857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14"/>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142234" y="3783891"/>
              <a:ext cx="285750" cy="2857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4662476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11" name="10 Grupo"/>
          <p:cNvGrpSpPr/>
          <p:nvPr/>
        </p:nvGrpSpPr>
        <p:grpSpPr>
          <a:xfrm>
            <a:off x="1332630" y="2188258"/>
            <a:ext cx="6663160" cy="4193070"/>
            <a:chOff x="1332630" y="2132856"/>
            <a:chExt cx="6663160" cy="4193070"/>
          </a:xfrm>
        </p:grpSpPr>
        <p:pic>
          <p:nvPicPr>
            <p:cNvPr id="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2630" y="2378496"/>
              <a:ext cx="6663160" cy="2998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322"/>
            <a:stretch/>
          </p:blipFill>
          <p:spPr bwMode="auto">
            <a:xfrm>
              <a:off x="1332630" y="2132856"/>
              <a:ext cx="6663160" cy="1008112"/>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2630" y="4801926"/>
              <a:ext cx="6663160" cy="15240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2630" y="2155927"/>
            <a:ext cx="6663160" cy="644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3"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pic>
        <p:nvPicPr>
          <p:cNvPr id="4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2074641"/>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42 CuadroTexto"/>
          <p:cNvSpPr txBox="1"/>
          <p:nvPr/>
        </p:nvSpPr>
        <p:spPr>
          <a:xfrm>
            <a:off x="1601686" y="2276872"/>
            <a:ext cx="6383712" cy="523220"/>
          </a:xfrm>
          <a:prstGeom prst="rect">
            <a:avLst/>
          </a:prstGeom>
          <a:noFill/>
        </p:spPr>
        <p:txBody>
          <a:bodyPr wrap="square" rtlCol="0">
            <a:spAutoFit/>
          </a:bodyPr>
          <a:lstStyle/>
          <a:p>
            <a:r>
              <a:rPr lang="en-US" sz="1400" b="1" dirty="0"/>
              <a:t>Find and write down the following concepts in the figure: Wave train, amplitude, trough, node, equilibrium line and wavelength. </a:t>
            </a:r>
            <a:endParaRPr lang="en-US" sz="1400" b="1" dirty="0" smtClean="0"/>
          </a:p>
        </p:txBody>
      </p:sp>
      <p:sp>
        <p:nvSpPr>
          <p:cNvPr id="44" name="43 CuadroTexto"/>
          <p:cNvSpPr txBox="1"/>
          <p:nvPr/>
        </p:nvSpPr>
        <p:spPr>
          <a:xfrm>
            <a:off x="1601686" y="5426640"/>
            <a:ext cx="6282682" cy="738664"/>
          </a:xfrm>
          <a:prstGeom prst="rect">
            <a:avLst/>
          </a:prstGeom>
          <a:noFill/>
        </p:spPr>
        <p:txBody>
          <a:bodyPr wrap="square" rtlCol="0">
            <a:spAutoFit/>
          </a:bodyPr>
          <a:lstStyle/>
          <a:p>
            <a:r>
              <a:rPr lang="en-US" sz="1400" dirty="0"/>
              <a:t>Students should label the figure characterizing the wave with the concepts they have learned during the class. They should obtain an image similar to the one presented in the theoretical background. </a:t>
            </a:r>
            <a:endParaRPr lang="es-CL" sz="1300" dirty="0"/>
          </a:p>
        </p:txBody>
      </p:sp>
      <p:pic>
        <p:nvPicPr>
          <p:cNvPr id="1945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7824" y="2924944"/>
            <a:ext cx="3096443" cy="2487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59954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999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11560" y="2380846"/>
            <a:ext cx="6246440" cy="369332"/>
          </a:xfrm>
          <a:prstGeom prst="rect">
            <a:avLst/>
          </a:prstGeom>
        </p:spPr>
        <p:txBody>
          <a:bodyPr wrap="square">
            <a:spAutoFit/>
          </a:bodyPr>
          <a:lstStyle/>
          <a:p>
            <a:r>
              <a:rPr lang="en-US" dirty="0"/>
              <a:t>NATIONAL SCIENCE EDUCATION STANDARDS © 2002</a:t>
            </a:r>
          </a:p>
        </p:txBody>
      </p:sp>
      <p:sp>
        <p:nvSpPr>
          <p:cNvPr id="9"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USA </a:t>
            </a:r>
            <a:r>
              <a:rPr lang="en-US" b="1" baseline="30000" dirty="0" smtClean="0">
                <a:solidFill>
                  <a:schemeClr val="bg1"/>
                </a:solidFill>
                <a:latin typeface="+mj-lt"/>
                <a:cs typeface="Calibri" pitchFamily="34" charset="0"/>
              </a:rPr>
              <a:t>Standards </a:t>
            </a:r>
            <a:r>
              <a:rPr lang="en-US" b="1" baseline="30000" dirty="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graphicFrame>
        <p:nvGraphicFramePr>
          <p:cNvPr id="12" name="טבלה 11"/>
          <p:cNvGraphicFramePr>
            <a:graphicFrameLocks noGrp="1"/>
          </p:cNvGraphicFramePr>
          <p:nvPr>
            <p:extLst>
              <p:ext uri="{D42A27DB-BD31-4B8C-83A1-F6EECF244321}">
                <p14:modId xmlns:p14="http://schemas.microsoft.com/office/powerpoint/2010/main" val="3260739703"/>
              </p:ext>
            </p:extLst>
          </p:nvPr>
        </p:nvGraphicFramePr>
        <p:xfrm>
          <a:off x="727737" y="2924944"/>
          <a:ext cx="6616571" cy="1296144"/>
        </p:xfrm>
        <a:graphic>
          <a:graphicData uri="http://schemas.openxmlformats.org/drawingml/2006/table">
            <a:tbl>
              <a:tblPr firstRow="1" firstCol="1" lastRow="1" lastCol="1" bandRow="1" bandCol="1"/>
              <a:tblGrid>
                <a:gridCol w="531645"/>
                <a:gridCol w="2807729"/>
                <a:gridCol w="430346"/>
                <a:gridCol w="2846851"/>
              </a:tblGrid>
              <a:tr h="482286">
                <a:tc gridSpan="4">
                  <a:txBody>
                    <a:bodyPr/>
                    <a:lstStyle/>
                    <a:p>
                      <a:pPr marL="2383790" marR="2307590" algn="ctr">
                        <a:spcBef>
                          <a:spcPts val="140"/>
                        </a:spcBef>
                        <a:spcAft>
                          <a:spcPts val="0"/>
                        </a:spcAft>
                      </a:pPr>
                      <a:r>
                        <a:rPr lang="en-US" sz="1100" b="1" dirty="0">
                          <a:solidFill>
                            <a:srgbClr val="231F20"/>
                          </a:solidFill>
                          <a:effectLst/>
                          <a:latin typeface="Trebuchet MS"/>
                          <a:ea typeface="Calibri"/>
                          <a:cs typeface="Calibri"/>
                        </a:rPr>
                        <a:t>Content Standards (K-12)</a:t>
                      </a: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E104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71286">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120015">
                        <a:spcBef>
                          <a:spcPts val="315"/>
                        </a:spcBef>
                        <a:spcAft>
                          <a:spcPts val="0"/>
                        </a:spcAft>
                      </a:pPr>
                      <a:r>
                        <a:rPr lang="en-US" sz="1100">
                          <a:solidFill>
                            <a:srgbClr val="231F20"/>
                          </a:solidFill>
                          <a:effectLst/>
                          <a:latin typeface="Calibri"/>
                          <a:ea typeface="Calibri"/>
                          <a:cs typeface="Calibri"/>
                        </a:rPr>
                        <a:t>Systems, order, and organization</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lumMod val="75000"/>
                      </a:schemeClr>
                    </a:solidFill>
                  </a:tcPr>
                </a:tc>
                <a:tc>
                  <a:txBody>
                    <a:bodyPr/>
                    <a:lstStyle/>
                    <a:p>
                      <a:pPr marL="120650">
                        <a:spcBef>
                          <a:spcPts val="315"/>
                        </a:spcBef>
                        <a:spcAft>
                          <a:spcPts val="0"/>
                        </a:spcAft>
                      </a:pPr>
                      <a:r>
                        <a:rPr lang="en-US" sz="1100">
                          <a:solidFill>
                            <a:srgbClr val="231F20"/>
                          </a:solidFill>
                          <a:effectLst/>
                          <a:latin typeface="Calibri"/>
                          <a:ea typeface="Calibri"/>
                          <a:cs typeface="Calibri"/>
                        </a:rPr>
                        <a:t>Evolution and equilibrium</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1286">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120015">
                        <a:spcBef>
                          <a:spcPts val="315"/>
                        </a:spcBef>
                        <a:spcAft>
                          <a:spcPts val="0"/>
                        </a:spcAft>
                      </a:pPr>
                      <a:r>
                        <a:rPr lang="en-US" sz="1100">
                          <a:solidFill>
                            <a:srgbClr val="231F20"/>
                          </a:solidFill>
                          <a:effectLst/>
                          <a:latin typeface="Calibri"/>
                          <a:ea typeface="Calibri"/>
                          <a:cs typeface="Calibri"/>
                        </a:rPr>
                        <a:t>Evidence, models, and explanation</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120650">
                        <a:spcBef>
                          <a:spcPts val="315"/>
                        </a:spcBef>
                        <a:spcAft>
                          <a:spcPts val="0"/>
                        </a:spcAft>
                      </a:pPr>
                      <a:r>
                        <a:rPr lang="en-US" sz="1100">
                          <a:solidFill>
                            <a:srgbClr val="231F20"/>
                          </a:solidFill>
                          <a:effectLst/>
                          <a:latin typeface="Calibri"/>
                          <a:ea typeface="Calibri"/>
                          <a:cs typeface="Calibri"/>
                        </a:rPr>
                        <a:t>Form and Function</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1286">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marL="120015">
                        <a:spcBef>
                          <a:spcPts val="300"/>
                        </a:spcBef>
                        <a:spcAft>
                          <a:spcPts val="0"/>
                        </a:spcAft>
                      </a:pPr>
                      <a:r>
                        <a:rPr lang="en-US" sz="1100">
                          <a:solidFill>
                            <a:srgbClr val="231F20"/>
                          </a:solidFill>
                          <a:effectLst/>
                          <a:latin typeface="Calibri"/>
                          <a:ea typeface="Calibri"/>
                          <a:cs typeface="Calibri"/>
                        </a:rPr>
                        <a:t>Constancy, change, and measurement</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endParaRPr lang="en-US" sz="1100" dirty="0">
                        <a:effectLst/>
                        <a:latin typeface="Calibri"/>
                        <a:ea typeface="Calibri"/>
                        <a:cs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3" name="טבלה 12"/>
          <p:cNvGraphicFramePr>
            <a:graphicFrameLocks noGrp="1"/>
          </p:cNvGraphicFramePr>
          <p:nvPr>
            <p:extLst>
              <p:ext uri="{D42A27DB-BD31-4B8C-83A1-F6EECF244321}">
                <p14:modId xmlns:p14="http://schemas.microsoft.com/office/powerpoint/2010/main" val="88223428"/>
              </p:ext>
            </p:extLst>
          </p:nvPr>
        </p:nvGraphicFramePr>
        <p:xfrm>
          <a:off x="752128" y="4509120"/>
          <a:ext cx="6592180" cy="1668745"/>
        </p:xfrm>
        <a:graphic>
          <a:graphicData uri="http://schemas.openxmlformats.org/drawingml/2006/table">
            <a:tbl>
              <a:tblPr firstRow="1" firstCol="1" lastRow="1" lastCol="1" bandRow="1" bandCol="1"/>
              <a:tblGrid>
                <a:gridCol w="565799"/>
                <a:gridCol w="2801190"/>
                <a:gridCol w="456670"/>
                <a:gridCol w="2768521"/>
              </a:tblGrid>
              <a:tr h="221456">
                <a:tc gridSpan="2">
                  <a:txBody>
                    <a:bodyPr/>
                    <a:lstStyle/>
                    <a:p>
                      <a:pPr marL="436880">
                        <a:spcBef>
                          <a:spcPts val="100"/>
                        </a:spcBef>
                        <a:spcAft>
                          <a:spcPts val="0"/>
                        </a:spcAft>
                      </a:pPr>
                      <a:r>
                        <a:rPr lang="en-US" sz="1100" b="1" smtClean="0">
                          <a:solidFill>
                            <a:srgbClr val="231F20"/>
                          </a:solidFill>
                          <a:effectLst/>
                          <a:latin typeface="Trebuchet MS"/>
                          <a:ea typeface="Calibri"/>
                          <a:cs typeface="Calibri"/>
                        </a:rPr>
                        <a:t>Physical Science Standards Middle School</a:t>
                      </a: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200"/>
                    </a:solidFill>
                  </a:tcPr>
                </a:tc>
                <a:tc hMerge="1">
                  <a:txBody>
                    <a:bodyPr/>
                    <a:lstStyle/>
                    <a:p>
                      <a:endParaRPr lang="en-US"/>
                    </a:p>
                  </a:txBody>
                  <a:tcPr/>
                </a:tc>
                <a:tc gridSpan="2">
                  <a:txBody>
                    <a:bodyPr/>
                    <a:lstStyle/>
                    <a:p>
                      <a:pPr marL="436245">
                        <a:spcBef>
                          <a:spcPts val="100"/>
                        </a:spcBef>
                        <a:spcAft>
                          <a:spcPts val="0"/>
                        </a:spcAft>
                      </a:pPr>
                      <a:r>
                        <a:rPr lang="en-US" sz="1100" b="1" smtClean="0">
                          <a:solidFill>
                            <a:srgbClr val="231F20"/>
                          </a:solidFill>
                          <a:effectLst/>
                          <a:latin typeface="Trebuchet MS"/>
                          <a:ea typeface="Calibri"/>
                          <a:cs typeface="Calibri"/>
                        </a:rPr>
                        <a:t>Physical Science Standards High School</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200"/>
                    </a:solidFill>
                  </a:tcPr>
                </a:tc>
                <a:tc hMerge="1">
                  <a:txBody>
                    <a:bodyPr/>
                    <a:lstStyle/>
                    <a:p>
                      <a:endParaRPr lang="en-US"/>
                    </a:p>
                  </a:txBody>
                  <a:tcPr/>
                </a:tc>
              </a:tr>
              <a:tr h="226185">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5095">
                        <a:spcBef>
                          <a:spcPts val="190"/>
                        </a:spcBef>
                        <a:spcAft>
                          <a:spcPts val="0"/>
                        </a:spcAft>
                      </a:pPr>
                      <a:r>
                        <a:rPr lang="en-US" sz="1100">
                          <a:solidFill>
                            <a:srgbClr val="231F20"/>
                          </a:solidFill>
                          <a:effectLst/>
                          <a:latin typeface="Calibri"/>
                          <a:ea typeface="Calibri"/>
                          <a:cs typeface="Calibri"/>
                        </a:rPr>
                        <a:t>Properties and Changes of Properties in Matter</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79705" algn="r">
                        <a:spcBef>
                          <a:spcPts val="185"/>
                        </a:spcBef>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lumMod val="75000"/>
                      </a:schemeClr>
                    </a:solidFill>
                  </a:tcPr>
                </a:tc>
                <a:tc>
                  <a:txBody>
                    <a:bodyPr/>
                    <a:lstStyle/>
                    <a:p>
                      <a:pPr marL="125095">
                        <a:spcBef>
                          <a:spcPts val="190"/>
                        </a:spcBef>
                        <a:spcAft>
                          <a:spcPts val="0"/>
                        </a:spcAft>
                      </a:pPr>
                      <a:r>
                        <a:rPr lang="en-US" sz="1100">
                          <a:solidFill>
                            <a:srgbClr val="231F20"/>
                          </a:solidFill>
                          <a:effectLst/>
                          <a:latin typeface="Calibri"/>
                          <a:ea typeface="Calibri"/>
                          <a:cs typeface="Calibri"/>
                        </a:rPr>
                        <a:t>Structure of Atoms</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lumMod val="75000"/>
                      </a:schemeClr>
                    </a:solidFill>
                  </a:tcPr>
                </a:tc>
                <a:tc>
                  <a:txBody>
                    <a:bodyPr/>
                    <a:lstStyle/>
                    <a:p>
                      <a:pPr marL="125095">
                        <a:spcBef>
                          <a:spcPts val="190"/>
                        </a:spcBef>
                        <a:spcAft>
                          <a:spcPts val="0"/>
                        </a:spcAft>
                      </a:pPr>
                      <a:r>
                        <a:rPr lang="en-US" sz="1100">
                          <a:solidFill>
                            <a:srgbClr val="231F20"/>
                          </a:solidFill>
                          <a:effectLst/>
                          <a:latin typeface="Calibri"/>
                          <a:ea typeface="Calibri"/>
                          <a:cs typeface="Calibri"/>
                        </a:rPr>
                        <a:t>Motions and Forces</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5095">
                        <a:spcBef>
                          <a:spcPts val="190"/>
                        </a:spcBef>
                        <a:spcAft>
                          <a:spcPts val="0"/>
                        </a:spcAft>
                      </a:pPr>
                      <a:r>
                        <a:rPr lang="en-US" sz="1100">
                          <a:solidFill>
                            <a:srgbClr val="231F20"/>
                          </a:solidFill>
                          <a:effectLst/>
                          <a:latin typeface="Calibri"/>
                          <a:ea typeface="Calibri"/>
                          <a:cs typeface="Calibri"/>
                        </a:rPr>
                        <a:t>Structure and Properties of Matter</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L="0" marR="179705" indent="0" algn="r" defTabSz="914400" rtl="0" eaLnBrk="1" fontAlgn="auto" latinLnBrk="0" hangingPunct="1">
                        <a:lnSpc>
                          <a:spcPct val="100000"/>
                        </a:lnSpc>
                        <a:spcBef>
                          <a:spcPts val="185"/>
                        </a:spcBef>
                        <a:spcAft>
                          <a:spcPts val="0"/>
                        </a:spcAft>
                        <a:buClrTx/>
                        <a:buSzTx/>
                        <a:buFontTx/>
                        <a:buNone/>
                        <a:tabLst/>
                        <a:defRPr/>
                      </a:pPr>
                      <a:endParaRPr lang="en-US" sz="1100" smtClean="0">
                        <a:effectLst/>
                        <a:latin typeface="+mn-lt"/>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5095">
                        <a:spcBef>
                          <a:spcPts val="190"/>
                        </a:spcBef>
                        <a:spcAft>
                          <a:spcPts val="0"/>
                        </a:spcAft>
                      </a:pPr>
                      <a:r>
                        <a:rPr lang="en-US" sz="1100">
                          <a:solidFill>
                            <a:srgbClr val="231F20"/>
                          </a:solidFill>
                          <a:effectLst/>
                          <a:latin typeface="Calibri"/>
                          <a:ea typeface="Calibri"/>
                          <a:cs typeface="Calibri"/>
                        </a:rPr>
                        <a:t>Transfer of Energy</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5095">
                        <a:spcBef>
                          <a:spcPts val="190"/>
                        </a:spcBef>
                        <a:spcAft>
                          <a:spcPts val="0"/>
                        </a:spcAft>
                      </a:pPr>
                      <a:r>
                        <a:rPr lang="en-US" sz="1100">
                          <a:solidFill>
                            <a:srgbClr val="231F20"/>
                          </a:solidFill>
                          <a:effectLst/>
                          <a:latin typeface="Calibri"/>
                          <a:ea typeface="Calibri"/>
                          <a:cs typeface="Calibri"/>
                        </a:rPr>
                        <a:t>Chemical Reactions</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5095">
                        <a:spcBef>
                          <a:spcPts val="190"/>
                        </a:spcBef>
                        <a:spcAft>
                          <a:spcPts val="0"/>
                        </a:spcAft>
                      </a:pPr>
                      <a:endParaRPr lang="en-US" sz="1100">
                        <a:effectLst/>
                        <a:latin typeface="Calibri"/>
                        <a:ea typeface="Calibri"/>
                        <a:cs typeface="Calibri"/>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179705" algn="r">
                        <a:spcBef>
                          <a:spcPts val="185"/>
                        </a:spcBef>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lumMod val="75000"/>
                      </a:schemeClr>
                    </a:solidFill>
                  </a:tcPr>
                </a:tc>
                <a:tc>
                  <a:txBody>
                    <a:bodyPr/>
                    <a:lstStyle/>
                    <a:p>
                      <a:pPr marL="125095">
                        <a:spcBef>
                          <a:spcPts val="190"/>
                        </a:spcBef>
                        <a:spcAft>
                          <a:spcPts val="0"/>
                        </a:spcAft>
                      </a:pPr>
                      <a:r>
                        <a:rPr lang="en-US" sz="1100">
                          <a:solidFill>
                            <a:srgbClr val="231F20"/>
                          </a:solidFill>
                          <a:effectLst/>
                          <a:latin typeface="Calibri"/>
                          <a:ea typeface="Calibri"/>
                          <a:cs typeface="Calibri"/>
                        </a:rPr>
                        <a:t>Motions and Forces</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5095">
                        <a:spcBef>
                          <a:spcPts val="190"/>
                        </a:spcBef>
                        <a:spcAft>
                          <a:spcPts val="0"/>
                        </a:spcAft>
                      </a:pPr>
                      <a:endParaRPr lang="en-US" sz="1100">
                        <a:effectLst/>
                        <a:latin typeface="Calibri"/>
                        <a:ea typeface="Calibri"/>
                        <a:cs typeface="Calibri"/>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179705" algn="r">
                        <a:spcBef>
                          <a:spcPts val="185"/>
                        </a:spcBef>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lumMod val="75000"/>
                      </a:schemeClr>
                    </a:solidFill>
                  </a:tcPr>
                </a:tc>
                <a:tc>
                  <a:txBody>
                    <a:bodyPr/>
                    <a:lstStyle/>
                    <a:p>
                      <a:pPr marL="125095">
                        <a:spcBef>
                          <a:spcPts val="190"/>
                        </a:spcBef>
                        <a:spcAft>
                          <a:spcPts val="0"/>
                        </a:spcAft>
                      </a:pPr>
                      <a:r>
                        <a:rPr lang="en-US" sz="1100">
                          <a:solidFill>
                            <a:srgbClr val="231F20"/>
                          </a:solidFill>
                          <a:effectLst/>
                          <a:latin typeface="Calibri"/>
                          <a:ea typeface="Calibri"/>
                          <a:cs typeface="Calibri"/>
                        </a:rPr>
                        <a:t>Conservation of Energy and Increase in Disorder</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endParaRPr lang="en-US" sz="1100" dirty="0">
                        <a:effectLst/>
                        <a:latin typeface="Calibri"/>
                        <a:ea typeface="Calibri"/>
                        <a:cs typeface="Calibri"/>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179705" algn="r">
                        <a:spcBef>
                          <a:spcPts val="185"/>
                        </a:spcBef>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125095">
                        <a:spcBef>
                          <a:spcPts val="190"/>
                        </a:spcBef>
                        <a:spcAft>
                          <a:spcPts val="0"/>
                        </a:spcAft>
                      </a:pPr>
                      <a:r>
                        <a:rPr lang="en-US" sz="1100">
                          <a:solidFill>
                            <a:srgbClr val="231F20"/>
                          </a:solidFill>
                          <a:effectLst/>
                          <a:latin typeface="Calibri"/>
                          <a:ea typeface="Calibri"/>
                          <a:cs typeface="Calibri"/>
                        </a:rPr>
                        <a:t>Interactions of Energy and Matter</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2 Subtítulo"/>
          <p:cNvSpPr txBox="1">
            <a:spLocks/>
          </p:cNvSpPr>
          <p:nvPr/>
        </p:nvSpPr>
        <p:spPr>
          <a:xfrm>
            <a:off x="5652120" y="1052736"/>
            <a:ext cx="3384376"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7" name="7 CuadroTexto"/>
          <p:cNvSpPr txBox="1"/>
          <p:nvPr/>
        </p:nvSpPr>
        <p:spPr>
          <a:xfrm>
            <a:off x="5652120" y="1446892"/>
            <a:ext cx="338437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spTree>
    <p:extLst>
      <p:ext uri="{BB962C8B-B14F-4D97-AF65-F5344CB8AC3E}">
        <p14:creationId xmlns:p14="http://schemas.microsoft.com/office/powerpoint/2010/main" val="937325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67544" y="2092206"/>
            <a:ext cx="2351028" cy="369332"/>
          </a:xfrm>
          <a:prstGeom prst="rect">
            <a:avLst/>
          </a:prstGeom>
        </p:spPr>
        <p:txBody>
          <a:bodyPr wrap="none">
            <a:spAutoFit/>
          </a:bodyPr>
          <a:lstStyle/>
          <a:p>
            <a:r>
              <a:rPr lang="en-US" b="1" dirty="0"/>
              <a:t>LEARNING OBJECTIVES</a:t>
            </a:r>
          </a:p>
        </p:txBody>
      </p:sp>
      <p:sp>
        <p:nvSpPr>
          <p:cNvPr id="5" name="מלבן 4"/>
          <p:cNvSpPr/>
          <p:nvPr/>
        </p:nvSpPr>
        <p:spPr>
          <a:xfrm>
            <a:off x="467544" y="2636912"/>
            <a:ext cx="7776864" cy="3323987"/>
          </a:xfrm>
          <a:prstGeom prst="rect">
            <a:avLst/>
          </a:prstGeom>
        </p:spPr>
        <p:txBody>
          <a:bodyPr wrap="square">
            <a:spAutoFit/>
          </a:bodyPr>
          <a:lstStyle/>
          <a:p>
            <a:r>
              <a:rPr lang="en-US" sz="1400" b="1" dirty="0"/>
              <a:t>Core Objectives (National Standards):</a:t>
            </a:r>
          </a:p>
          <a:p>
            <a:pPr marL="285750" lvl="0" indent="-285750">
              <a:buFont typeface="Arial" panose="020B0604020202020204" pitchFamily="34" charset="0"/>
              <a:buChar char="•"/>
            </a:pPr>
            <a:r>
              <a:rPr lang="en-US" sz="1400" smtClean="0"/>
              <a:t>Develop </a:t>
            </a:r>
            <a:r>
              <a:rPr lang="en-US" sz="1400"/>
              <a:t>the ability to refine ill-defined questions and direct to phenomena that can be described, explained, or predicted through </a:t>
            </a:r>
            <a:r>
              <a:rPr lang="en-US" sz="1400" smtClean="0"/>
              <a:t>scientific </a:t>
            </a:r>
            <a:r>
              <a:rPr lang="en-US" sz="1400"/>
              <a:t>means.</a:t>
            </a:r>
          </a:p>
          <a:p>
            <a:pPr marL="285750" lvl="0" indent="-285750">
              <a:buFont typeface="Arial" panose="020B0604020202020204" pitchFamily="34" charset="0"/>
              <a:buChar char="•"/>
            </a:pPr>
            <a:r>
              <a:rPr lang="en-US" sz="1400"/>
              <a:t>Develop the ability to observe, measure accurately, identify and control  variables.</a:t>
            </a:r>
          </a:p>
          <a:p>
            <a:pPr marL="285750" lvl="0" indent="-285750">
              <a:buFont typeface="Arial" panose="020B0604020202020204" pitchFamily="34" charset="0"/>
              <a:buChar char="•"/>
            </a:pPr>
            <a:r>
              <a:rPr lang="en-US" sz="1400"/>
              <a:t>Decide what evidence can be used to support or refute a </a:t>
            </a:r>
            <a:r>
              <a:rPr lang="en-US" sz="1400" smtClean="0"/>
              <a:t>hypothesis</a:t>
            </a:r>
            <a:r>
              <a:rPr lang="en-US" sz="1400"/>
              <a:t>.</a:t>
            </a:r>
          </a:p>
          <a:p>
            <a:pPr marL="285750" lvl="0" indent="-285750">
              <a:buFont typeface="Arial" panose="020B0604020202020204" pitchFamily="34" charset="0"/>
              <a:buChar char="•"/>
            </a:pPr>
            <a:r>
              <a:rPr lang="en-US" sz="1400"/>
              <a:t>Gather, store, retrieve, and analyze data.</a:t>
            </a:r>
          </a:p>
          <a:p>
            <a:pPr marL="285750" lvl="0" indent="-285750">
              <a:buFont typeface="Arial" panose="020B0604020202020204" pitchFamily="34" charset="0"/>
              <a:buChar char="•"/>
            </a:pPr>
            <a:r>
              <a:rPr lang="en-US" sz="1400"/>
              <a:t>Become confident at communicating methods, instructions, </a:t>
            </a:r>
            <a:r>
              <a:rPr lang="en-US" sz="1400" smtClean="0"/>
              <a:t>observations </a:t>
            </a:r>
            <a:r>
              <a:rPr lang="en-US" sz="1400"/>
              <a:t>and results with others.</a:t>
            </a:r>
          </a:p>
          <a:p>
            <a:pPr lvl="0"/>
            <a:endParaRPr lang="en-US" sz="1400" dirty="0"/>
          </a:p>
          <a:p>
            <a:r>
              <a:rPr lang="en-US" sz="1400"/>
              <a:t> </a:t>
            </a:r>
            <a:r>
              <a:rPr lang="en-US" sz="1400" b="1" smtClean="0"/>
              <a:t>Activity </a:t>
            </a:r>
            <a:r>
              <a:rPr lang="en-US" sz="1400" b="1" dirty="0"/>
              <a:t>Objectives:</a:t>
            </a:r>
          </a:p>
          <a:p>
            <a:r>
              <a:rPr lang="en-US" sz="1400"/>
              <a:t>The purpose of this activity is to study sound waves coming from two tuning forks in order to create a hypothesis. The hypothesis will be tested in an experiment using the Globisens Labdisc </a:t>
            </a:r>
            <a:r>
              <a:rPr lang="en-US" sz="1400" smtClean="0"/>
              <a:t>microphone </a:t>
            </a:r>
            <a:r>
              <a:rPr lang="en-US" sz="1400"/>
              <a:t>sensor.</a:t>
            </a:r>
          </a:p>
          <a:p>
            <a:r>
              <a:rPr lang="en-US" sz="1400"/>
              <a:t> </a:t>
            </a:r>
          </a:p>
          <a:p>
            <a:r>
              <a:rPr lang="en-US" sz="1400" b="1" smtClean="0"/>
              <a:t>Time </a:t>
            </a:r>
            <a:r>
              <a:rPr lang="en-US" sz="1400" b="1"/>
              <a:t>Requirement</a:t>
            </a:r>
            <a:r>
              <a:rPr lang="en-US" sz="1400" b="1" smtClean="0"/>
              <a:t>: </a:t>
            </a:r>
            <a:br>
              <a:rPr lang="en-US" sz="1400" b="1" smtClean="0"/>
            </a:br>
            <a:r>
              <a:rPr lang="en-US" sz="1400" smtClean="0"/>
              <a:t>30 - 45 </a:t>
            </a:r>
            <a:r>
              <a:rPr lang="en-US" sz="1400"/>
              <a:t>minutes</a:t>
            </a:r>
          </a:p>
        </p:txBody>
      </p:sp>
      <p:sp>
        <p:nvSpPr>
          <p:cNvPr id="9"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a:solidFill>
                  <a:schemeClr val="bg1"/>
                </a:solidFill>
                <a:latin typeface="+mj-lt"/>
                <a:cs typeface="Calibri" pitchFamily="34" charset="0"/>
              </a:rPr>
              <a:t>USA </a:t>
            </a:r>
            <a:r>
              <a:rPr lang="en-US" b="1" baseline="30000" smtClean="0">
                <a:solidFill>
                  <a:schemeClr val="bg1"/>
                </a:solidFill>
                <a:latin typeface="+mj-lt"/>
                <a:cs typeface="Calibri" pitchFamily="34" charset="0"/>
              </a:rPr>
              <a:t>Standards </a:t>
            </a:r>
            <a:r>
              <a:rPr lang="en-US" b="1" baseline="3000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sp>
        <p:nvSpPr>
          <p:cNvPr id="6" name="2 Subtítulo"/>
          <p:cNvSpPr txBox="1">
            <a:spLocks/>
          </p:cNvSpPr>
          <p:nvPr/>
        </p:nvSpPr>
        <p:spPr>
          <a:xfrm>
            <a:off x="5652120" y="1052736"/>
            <a:ext cx="3384376"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7" name="7 CuadroTexto"/>
          <p:cNvSpPr txBox="1"/>
          <p:nvPr/>
        </p:nvSpPr>
        <p:spPr>
          <a:xfrm>
            <a:off x="5652120" y="1446892"/>
            <a:ext cx="338437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spTree>
    <p:extLst>
      <p:ext uri="{BB962C8B-B14F-4D97-AF65-F5344CB8AC3E}">
        <p14:creationId xmlns:p14="http://schemas.microsoft.com/office/powerpoint/2010/main" val="3954860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8 Rectángulo redondeado"/>
          <p:cNvSpPr/>
          <p:nvPr/>
        </p:nvSpPr>
        <p:spPr>
          <a:xfrm>
            <a:off x="1403648" y="3213292"/>
            <a:ext cx="6004715" cy="575748"/>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5" name="4 Rectángulo redondeado"/>
          <p:cNvSpPr/>
          <p:nvPr/>
        </p:nvSpPr>
        <p:spPr>
          <a:xfrm>
            <a:off x="1403648" y="2636912"/>
            <a:ext cx="6004715" cy="1224136"/>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7" name="2 Subtítulo"/>
          <p:cNvSpPr txBox="1">
            <a:spLocks/>
          </p:cNvSpPr>
          <p:nvPr/>
        </p:nvSpPr>
        <p:spPr>
          <a:xfrm>
            <a:off x="5652120" y="1052736"/>
            <a:ext cx="3384376"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8" name="7 CuadroTexto"/>
          <p:cNvSpPr txBox="1"/>
          <p:nvPr/>
        </p:nvSpPr>
        <p:spPr>
          <a:xfrm>
            <a:off x="5652120" y="1446892"/>
            <a:ext cx="338437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sp>
        <p:nvSpPr>
          <p:cNvPr id="4"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Objective</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3" name="2 CuadroTexto"/>
          <p:cNvSpPr txBox="1"/>
          <p:nvPr/>
        </p:nvSpPr>
        <p:spPr>
          <a:xfrm>
            <a:off x="1614812" y="2852936"/>
            <a:ext cx="5865559" cy="830997"/>
          </a:xfrm>
          <a:prstGeom prst="rect">
            <a:avLst/>
          </a:prstGeom>
          <a:noFill/>
        </p:spPr>
        <p:txBody>
          <a:bodyPr wrap="square" rtlCol="0">
            <a:spAutoFit/>
          </a:bodyPr>
          <a:lstStyle/>
          <a:p>
            <a:r>
              <a:rPr lang="en-US" sz="1600" dirty="0"/>
              <a:t>The purpose of this activity is to study sound waves coming from two tuning forks in order to create a hypothesis. The hypothesis will be tested by an experiment using the </a:t>
            </a:r>
            <a:r>
              <a:rPr lang="en-US" sz="1600" dirty="0" err="1"/>
              <a:t>Labdisc</a:t>
            </a:r>
            <a:r>
              <a:rPr lang="en-US" sz="1600" dirty="0"/>
              <a:t> microphone sensor. </a:t>
            </a:r>
            <a:endParaRPr lang="en-US" sz="1600" baseline="30000" dirty="0"/>
          </a:p>
        </p:txBody>
      </p:sp>
    </p:spTree>
    <p:extLst>
      <p:ext uri="{BB962C8B-B14F-4D97-AF65-F5344CB8AC3E}">
        <p14:creationId xmlns:p14="http://schemas.microsoft.com/office/powerpoint/2010/main" val="890106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1555625" y="2348880"/>
            <a:ext cx="6544767" cy="954107"/>
          </a:xfrm>
          <a:prstGeom prst="rect">
            <a:avLst/>
          </a:prstGeom>
          <a:noFill/>
          <a:ln>
            <a:noFill/>
          </a:ln>
        </p:spPr>
        <p:txBody>
          <a:bodyPr wrap="square" rtlCol="0">
            <a:spAutoFit/>
          </a:bodyPr>
          <a:lstStyle/>
          <a:p>
            <a:r>
              <a:rPr lang="en-US" sz="1400" dirty="0" smtClean="0">
                <a:solidFill>
                  <a:srgbClr val="29B19A"/>
                </a:solidFill>
              </a:rPr>
              <a:t>The aim of the introduction is to focus students on the lesson subject by refreshing acquired knowledge and asking questions which encourage research development. Key concepts from the theoretical framework, applied by the students during the lesson, are taught. </a:t>
            </a:r>
            <a:endParaRPr lang="es-CL" sz="1400" dirty="0">
              <a:solidFill>
                <a:srgbClr val="29B19A"/>
              </a:solidFill>
            </a:endParaRPr>
          </a:p>
        </p:txBody>
      </p:sp>
      <p:sp>
        <p:nvSpPr>
          <p:cNvPr id="1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9" name="8 Rectángulo redondeado"/>
          <p:cNvSpPr/>
          <p:nvPr/>
        </p:nvSpPr>
        <p:spPr>
          <a:xfrm>
            <a:off x="1403647" y="2276872"/>
            <a:ext cx="6581751" cy="1085267"/>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11" name="10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1610" y="3501008"/>
            <a:ext cx="2800350" cy="323850"/>
          </a:xfrm>
          <a:prstGeom prst="rect">
            <a:avLst/>
          </a:prstGeom>
        </p:spPr>
      </p:pic>
      <p:sp>
        <p:nvSpPr>
          <p:cNvPr id="15" name="2 Subtítulo"/>
          <p:cNvSpPr txBox="1">
            <a:spLocks/>
          </p:cNvSpPr>
          <p:nvPr/>
        </p:nvSpPr>
        <p:spPr>
          <a:xfrm>
            <a:off x="1555626" y="3589621"/>
            <a:ext cx="1497112" cy="3434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endParaRPr lang="es-ES_tradnl" sz="2400" b="1" baseline="30000" dirty="0">
              <a:solidFill>
                <a:schemeClr val="bg1"/>
              </a:solidFill>
              <a:latin typeface="+mj-lt"/>
            </a:endParaRPr>
          </a:p>
        </p:txBody>
      </p:sp>
      <p:sp>
        <p:nvSpPr>
          <p:cNvPr id="16" name="15 CuadroTexto"/>
          <p:cNvSpPr txBox="1"/>
          <p:nvPr/>
        </p:nvSpPr>
        <p:spPr>
          <a:xfrm>
            <a:off x="1555626" y="3843045"/>
            <a:ext cx="6313686" cy="954107"/>
          </a:xfrm>
          <a:prstGeom prst="rect">
            <a:avLst/>
          </a:prstGeom>
          <a:noFill/>
          <a:ln>
            <a:noFill/>
          </a:ln>
        </p:spPr>
        <p:txBody>
          <a:bodyPr wrap="square" rtlCol="0">
            <a:spAutoFit/>
          </a:bodyPr>
          <a:lstStyle/>
          <a:p>
            <a:r>
              <a:rPr lang="en-US" sz="1400" dirty="0"/>
              <a:t>If you gently touch the surface of a cup of water with a teaspoon you’ll notice an oscillatory movement on the water’s surface, even though the spoon only touched one point of the cup area. This happens because when the spoon contacts the water it creates a wave that propagates through the medium. </a:t>
            </a:r>
            <a:endParaRPr lang="es-CL" sz="1400" dirty="0"/>
          </a:p>
        </p:txBody>
      </p:sp>
      <p:pic>
        <p:nvPicPr>
          <p:cNvPr id="18" name="1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7" y="4867329"/>
            <a:ext cx="6665153" cy="433879"/>
          </a:xfrm>
          <a:prstGeom prst="rect">
            <a:avLst/>
          </a:prstGeom>
        </p:spPr>
      </p:pic>
      <p:pic>
        <p:nvPicPr>
          <p:cNvPr id="20" name="19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4725144"/>
            <a:ext cx="428625" cy="438150"/>
          </a:xfrm>
          <a:prstGeom prst="ellipse">
            <a:avLst/>
          </a:prstGeom>
        </p:spPr>
      </p:pic>
      <p:sp>
        <p:nvSpPr>
          <p:cNvPr id="21" name="20 CuadroTexto"/>
          <p:cNvSpPr txBox="1"/>
          <p:nvPr/>
        </p:nvSpPr>
        <p:spPr>
          <a:xfrm>
            <a:off x="1555626" y="4941168"/>
            <a:ext cx="5979201" cy="307777"/>
          </a:xfrm>
          <a:prstGeom prst="rect">
            <a:avLst/>
          </a:prstGeom>
          <a:noFill/>
        </p:spPr>
        <p:txBody>
          <a:bodyPr wrap="none" rtlCol="0">
            <a:spAutoFit/>
          </a:bodyPr>
          <a:lstStyle/>
          <a:p>
            <a:r>
              <a:rPr lang="en-US" sz="1400" b="1" dirty="0"/>
              <a:t>What do you know about the behavior of waves? How would you describe it? </a:t>
            </a:r>
            <a:endParaRPr lang="es-CL" sz="1400" dirty="0"/>
          </a:p>
        </p:txBody>
      </p:sp>
      <p:sp>
        <p:nvSpPr>
          <p:cNvPr id="22"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23" name="22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pic>
        <p:nvPicPr>
          <p:cNvPr id="24" name="2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1312" y="5515401"/>
            <a:ext cx="6665153" cy="433879"/>
          </a:xfrm>
          <a:prstGeom prst="rect">
            <a:avLst/>
          </a:prstGeom>
        </p:spPr>
      </p:pic>
      <p:pic>
        <p:nvPicPr>
          <p:cNvPr id="25" name="2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001" y="5373216"/>
            <a:ext cx="428625" cy="438150"/>
          </a:xfrm>
          <a:prstGeom prst="ellipse">
            <a:avLst/>
          </a:prstGeom>
        </p:spPr>
      </p:pic>
      <p:sp>
        <p:nvSpPr>
          <p:cNvPr id="26" name="25 CuadroTexto"/>
          <p:cNvSpPr txBox="1"/>
          <p:nvPr/>
        </p:nvSpPr>
        <p:spPr>
          <a:xfrm>
            <a:off x="1567011" y="5589240"/>
            <a:ext cx="5044330" cy="307777"/>
          </a:xfrm>
          <a:prstGeom prst="rect">
            <a:avLst/>
          </a:prstGeom>
          <a:noFill/>
        </p:spPr>
        <p:txBody>
          <a:bodyPr wrap="none" rtlCol="0">
            <a:spAutoFit/>
          </a:bodyPr>
          <a:lstStyle/>
          <a:p>
            <a:r>
              <a:rPr lang="en-US" sz="1400" b="1" dirty="0"/>
              <a:t>Name examples of waves that you have noticed in your daily life. </a:t>
            </a:r>
            <a:endParaRPr lang="es-CL" sz="1400" dirty="0"/>
          </a:p>
        </p:txBody>
      </p:sp>
    </p:spTree>
    <p:extLst>
      <p:ext uri="{BB962C8B-B14F-4D97-AF65-F5344CB8AC3E}">
        <p14:creationId xmlns:p14="http://schemas.microsoft.com/office/powerpoint/2010/main" val="1978667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8" name="17 CuadroTexto"/>
          <p:cNvSpPr txBox="1"/>
          <p:nvPr/>
        </p:nvSpPr>
        <p:spPr>
          <a:xfrm>
            <a:off x="1555626" y="2401724"/>
            <a:ext cx="6616774" cy="523220"/>
          </a:xfrm>
          <a:prstGeom prst="rect">
            <a:avLst/>
          </a:prstGeom>
          <a:noFill/>
          <a:ln>
            <a:noFill/>
          </a:ln>
        </p:spPr>
        <p:txBody>
          <a:bodyPr wrap="square" rtlCol="0">
            <a:spAutoFit/>
          </a:bodyPr>
          <a:lstStyle/>
          <a:p>
            <a:r>
              <a:rPr lang="en-US" sz="1400" dirty="0"/>
              <a:t>Carry out the experiment activity with your class so that at the end you’ll be able to answer the following question: </a:t>
            </a:r>
            <a:endParaRPr lang="es-CL" sz="1400" dirty="0"/>
          </a:p>
        </p:txBody>
      </p:sp>
      <p:pic>
        <p:nvPicPr>
          <p:cNvPr id="19" name="1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1312" y="3152936"/>
            <a:ext cx="6665153" cy="453624"/>
          </a:xfrm>
          <a:prstGeom prst="rect">
            <a:avLst/>
          </a:prstGeom>
        </p:spPr>
      </p:pic>
      <p:pic>
        <p:nvPicPr>
          <p:cNvPr id="20" name="19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001" y="3010750"/>
            <a:ext cx="428625" cy="438150"/>
          </a:xfrm>
          <a:prstGeom prst="ellipse">
            <a:avLst/>
          </a:prstGeom>
        </p:spPr>
      </p:pic>
      <p:sp>
        <p:nvSpPr>
          <p:cNvPr id="21" name="20 CuadroTexto"/>
          <p:cNvSpPr txBox="1"/>
          <p:nvPr/>
        </p:nvSpPr>
        <p:spPr>
          <a:xfrm>
            <a:off x="1567011" y="3212976"/>
            <a:ext cx="3216073" cy="307777"/>
          </a:xfrm>
          <a:prstGeom prst="rect">
            <a:avLst/>
          </a:prstGeom>
          <a:noFill/>
        </p:spPr>
        <p:txBody>
          <a:bodyPr wrap="none" rtlCol="0">
            <a:spAutoFit/>
          </a:bodyPr>
          <a:lstStyle/>
          <a:p>
            <a:r>
              <a:rPr lang="en-US" sz="1400" b="1" dirty="0"/>
              <a:t>How do waves interact with each other? </a:t>
            </a:r>
            <a:endParaRPr lang="es-CL" sz="1400" b="1" dirty="0"/>
          </a:p>
        </p:txBody>
      </p:sp>
      <p:sp>
        <p:nvSpPr>
          <p:cNvPr id="14"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15" name="14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spTree>
    <p:extLst>
      <p:ext uri="{BB962C8B-B14F-4D97-AF65-F5344CB8AC3E}">
        <p14:creationId xmlns:p14="http://schemas.microsoft.com/office/powerpoint/2010/main" val="885285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1610" y="2276872"/>
            <a:ext cx="2800350" cy="323850"/>
          </a:xfrm>
          <a:prstGeom prst="rect">
            <a:avLst/>
          </a:prstGeom>
        </p:spPr>
      </p:pic>
      <p:sp>
        <p:nvSpPr>
          <p:cNvPr id="10" name="2 Subtítulo"/>
          <p:cNvSpPr txBox="1">
            <a:spLocks/>
          </p:cNvSpPr>
          <p:nvPr/>
        </p:nvSpPr>
        <p:spPr>
          <a:xfrm>
            <a:off x="1555626" y="2365485"/>
            <a:ext cx="1497112"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Theoretical</a:t>
            </a:r>
            <a:r>
              <a:rPr lang="es-ES_tradnl" sz="2400" b="1" baseline="30000" dirty="0" smtClean="0">
                <a:solidFill>
                  <a:schemeClr val="bg1"/>
                </a:solidFill>
                <a:latin typeface="+mj-lt"/>
              </a:rPr>
              <a:t> </a:t>
            </a:r>
            <a:endParaRPr lang="es-ES_tradnl" sz="2400" b="1" baseline="30000" dirty="0">
              <a:solidFill>
                <a:schemeClr val="bg1"/>
              </a:solidFill>
              <a:latin typeface="+mj-lt"/>
            </a:endParaRPr>
          </a:p>
        </p:txBody>
      </p:sp>
      <p:sp>
        <p:nvSpPr>
          <p:cNvPr id="12" name="11 CuadroTexto"/>
          <p:cNvSpPr txBox="1"/>
          <p:nvPr/>
        </p:nvSpPr>
        <p:spPr>
          <a:xfrm>
            <a:off x="1532608" y="2804735"/>
            <a:ext cx="5991720" cy="2246769"/>
          </a:xfrm>
          <a:prstGeom prst="rect">
            <a:avLst/>
          </a:prstGeom>
          <a:noFill/>
        </p:spPr>
        <p:txBody>
          <a:bodyPr wrap="square" rtlCol="0">
            <a:spAutoFit/>
          </a:bodyPr>
          <a:lstStyle/>
          <a:p>
            <a:r>
              <a:rPr lang="en-US" sz="1400" dirty="0"/>
              <a:t>A </a:t>
            </a:r>
            <a:r>
              <a:rPr lang="en-US" sz="1400" b="1" dirty="0"/>
              <a:t>wave </a:t>
            </a:r>
            <a:r>
              <a:rPr lang="en-US" sz="1400" dirty="0"/>
              <a:t>can be defined as a disturbance or variation that propagates through matters. Waves can be classified depending on the medium and on the direction they travel. </a:t>
            </a:r>
            <a:endParaRPr lang="en-US" sz="1400" dirty="0" smtClean="0"/>
          </a:p>
          <a:p>
            <a:endParaRPr lang="en-US" sz="1400" dirty="0"/>
          </a:p>
          <a:p>
            <a:r>
              <a:rPr lang="en-US" sz="1400" dirty="0"/>
              <a:t>According to the medium of propagation, waves can be classified into two groups: Mechanical waves and electromagnetic waves. </a:t>
            </a:r>
            <a:r>
              <a:rPr lang="en-US" sz="1400" b="1" dirty="0"/>
              <a:t>Mechanical waves </a:t>
            </a:r>
            <a:r>
              <a:rPr lang="en-US" sz="1400" dirty="0"/>
              <a:t>are the ones that require a medium to propagate. For example, sound waves travel through the air or some other material. On the other hand, </a:t>
            </a:r>
            <a:r>
              <a:rPr lang="en-US" sz="1400" b="1" dirty="0"/>
              <a:t>electromagnetic waves, </a:t>
            </a:r>
            <a:r>
              <a:rPr lang="en-US" sz="1400" dirty="0"/>
              <a:t>like light waves, don’t need a medium to propagate, because they may travel through a vacuum (i.e., empty space). </a:t>
            </a:r>
            <a:endParaRPr lang="en-US" sz="1400" dirty="0" smtClean="0"/>
          </a:p>
        </p:txBody>
      </p:sp>
      <p:sp>
        <p:nvSpPr>
          <p:cNvPr id="1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3"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15" name="14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spTree>
    <p:extLst>
      <p:ext uri="{BB962C8B-B14F-4D97-AF65-F5344CB8AC3E}">
        <p14:creationId xmlns:p14="http://schemas.microsoft.com/office/powerpoint/2010/main" val="17629858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1987</TotalTime>
  <Words>3257</Words>
  <Application>Microsoft Office PowerPoint</Application>
  <PresentationFormat>‫הצגה על המסך (4:3)</PresentationFormat>
  <Paragraphs>404</Paragraphs>
  <Slides>39</Slides>
  <Notes>2</Notes>
  <HiddenSlides>0</HiddenSlides>
  <MMClips>0</MMClips>
  <ScaleCrop>false</ScaleCrop>
  <HeadingPairs>
    <vt:vector size="4" baseType="variant">
      <vt:variant>
        <vt:lpstr>ערכת נושא</vt:lpstr>
      </vt:variant>
      <vt:variant>
        <vt:i4>1</vt:i4>
      </vt:variant>
      <vt:variant>
        <vt:lpstr>כותרות שקופיות</vt:lpstr>
      </vt:variant>
      <vt:variant>
        <vt:i4>39</vt:i4>
      </vt:variant>
    </vt:vector>
  </HeadingPairs>
  <TitlesOfParts>
    <vt:vector size="40" baseType="lpstr">
      <vt:lpstr>Tema de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Diseño8</dc:creator>
  <cp:lastModifiedBy>Jen</cp:lastModifiedBy>
  <cp:revision>209</cp:revision>
  <dcterms:created xsi:type="dcterms:W3CDTF">2012-09-11T15:34:37Z</dcterms:created>
  <dcterms:modified xsi:type="dcterms:W3CDTF">2016-09-17T18:53:52Z</dcterms:modified>
</cp:coreProperties>
</file>