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7" r:id="rId3"/>
    <p:sldId id="298" r:id="rId4"/>
    <p:sldId id="299" r:id="rId5"/>
    <p:sldId id="300" r:id="rId6"/>
    <p:sldId id="257" r:id="rId7"/>
    <p:sldId id="259" r:id="rId8"/>
    <p:sldId id="287" r:id="rId9"/>
    <p:sldId id="261" r:id="rId10"/>
    <p:sldId id="262" r:id="rId11"/>
    <p:sldId id="288" r:id="rId12"/>
    <p:sldId id="289" r:id="rId13"/>
    <p:sldId id="264" r:id="rId14"/>
    <p:sldId id="265" r:id="rId15"/>
    <p:sldId id="268" r:id="rId16"/>
    <p:sldId id="269" r:id="rId17"/>
    <p:sldId id="270" r:id="rId18"/>
    <p:sldId id="291" r:id="rId19"/>
    <p:sldId id="272" r:id="rId20"/>
    <p:sldId id="292" r:id="rId21"/>
    <p:sldId id="295" r:id="rId22"/>
    <p:sldId id="273" r:id="rId23"/>
    <p:sldId id="280" r:id="rId24"/>
    <p:sldId id="293" r:id="rId25"/>
    <p:sldId id="283" r:id="rId26"/>
    <p:sldId id="276" r:id="rId27"/>
    <p:sldId id="278" r:id="rId28"/>
    <p:sldId id="296" r:id="rId29"/>
    <p:sldId id="277" r:id="rId30"/>
    <p:sldId id="285" r:id="rId31"/>
    <p:sldId id="286" r:id="rId32"/>
    <p:sldId id="279" r:id="rId3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101" d="100"/>
          <a:sy n="101"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8</a:t>
            </a:fld>
            <a:endParaRPr lang="es-CL"/>
          </a:p>
        </p:txBody>
      </p:sp>
    </p:spTree>
    <p:extLst>
      <p:ext uri="{BB962C8B-B14F-4D97-AF65-F5344CB8AC3E}">
        <p14:creationId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3.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860032" y="1682224"/>
            <a:ext cx="3600400" cy="576064"/>
          </a:xfrm>
        </p:spPr>
        <p:txBody>
          <a:bodyPr>
            <a:normAutofit/>
          </a:bodyPr>
          <a:lstStyle/>
          <a:p>
            <a:r>
              <a:rPr lang="en-US" sz="2400" b="1" dirty="0" smtClean="0">
                <a:solidFill>
                  <a:schemeClr val="bg1"/>
                </a:solidFill>
                <a:latin typeface="+mj-lt"/>
              </a:rPr>
              <a:t>What is photosynthesis?</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en-US" sz="1200" dirty="0">
                <a:solidFill>
                  <a:srgbClr val="FFFF66"/>
                </a:solidFill>
              </a:rPr>
              <a:t>Measuring air pressure inside an active photosynthetic system</a:t>
            </a:r>
            <a:endParaRPr lang="es-CL" sz="1200" dirty="0">
              <a:solidFill>
                <a:srgbClr val="FFFF66"/>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10" r="3498" b="3336"/>
          <a:stretch/>
        </p:blipFill>
        <p:spPr bwMode="auto">
          <a:xfrm>
            <a:off x="3503776" y="4767014"/>
            <a:ext cx="1751888" cy="183888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307777"/>
          </a:xfrm>
          <a:prstGeom prst="rect">
            <a:avLst/>
          </a:prstGeom>
          <a:noFill/>
          <a:ln>
            <a:noFill/>
          </a:ln>
        </p:spPr>
        <p:txBody>
          <a:bodyPr wrap="square" rtlCol="0">
            <a:spAutoFit/>
          </a:bodyPr>
          <a:lstStyle/>
          <a:p>
            <a:r>
              <a:rPr lang="en-US" sz="1400" dirty="0"/>
              <a:t>There are two </a:t>
            </a:r>
            <a:r>
              <a:rPr lang="en-US" sz="1400" dirty="0" smtClean="0"/>
              <a:t>stages </a:t>
            </a:r>
            <a:r>
              <a:rPr lang="en-US" sz="1400" dirty="0"/>
              <a:t>to photosynthesis </a:t>
            </a:r>
            <a:endParaRPr lang="es-CL" sz="1400"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48586"/>
            <a:ext cx="7704856" cy="286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7048822" cy="1169551"/>
          </a:xfrm>
          <a:prstGeom prst="rect">
            <a:avLst/>
          </a:prstGeom>
          <a:noFill/>
          <a:ln>
            <a:noFill/>
          </a:ln>
        </p:spPr>
        <p:txBody>
          <a:bodyPr wrap="square" rtlCol="0">
            <a:spAutoFit/>
          </a:bodyPr>
          <a:lstStyle/>
          <a:p>
            <a:r>
              <a:rPr lang="en-US" sz="1400" dirty="0"/>
              <a:t>Photosynthesis takes place inside a cell organelle specialized for this process, </a:t>
            </a:r>
            <a:r>
              <a:rPr lang="en-US" sz="1400" b="1" dirty="0"/>
              <a:t>the chloroplast</a:t>
            </a:r>
            <a:r>
              <a:rPr lang="en-US" sz="1400" dirty="0"/>
              <a:t>. The chloroplast has a system of membranes, the inner and the outer membrane. Within the inter-membrane space are the thylakoids, which are a kind of elongated flattened sack. These sacks are stacked in a granum. Finally, there is the </a:t>
            </a:r>
            <a:r>
              <a:rPr lang="en-US" sz="1400" dirty="0" err="1"/>
              <a:t>stroma</a:t>
            </a:r>
            <a:r>
              <a:rPr lang="en-US" sz="1400" dirty="0"/>
              <a:t>, which is the fluid occupying all the spaces left between the thylakoids. </a:t>
            </a:r>
            <a:endParaRPr lang="es-CL" sz="1400"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429000"/>
            <a:ext cx="3630445" cy="312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739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7048822" cy="3754874"/>
          </a:xfrm>
          <a:prstGeom prst="rect">
            <a:avLst/>
          </a:prstGeom>
          <a:noFill/>
          <a:ln>
            <a:noFill/>
          </a:ln>
        </p:spPr>
        <p:txBody>
          <a:bodyPr wrap="square" rtlCol="0">
            <a:spAutoFit/>
          </a:bodyPr>
          <a:lstStyle/>
          <a:p>
            <a:r>
              <a:rPr lang="en-US" sz="1400" dirty="0" smtClean="0"/>
              <a:t>Despite having different </a:t>
            </a:r>
            <a:r>
              <a:rPr lang="en-US" sz="1400" dirty="0"/>
              <a:t>colors of pigment, </a:t>
            </a:r>
            <a:r>
              <a:rPr lang="en-US" sz="1400" dirty="0" smtClean="0"/>
              <a:t>only </a:t>
            </a:r>
            <a:r>
              <a:rPr lang="en-US" sz="1400" dirty="0"/>
              <a:t>one of them is essential to the process of photosynthesis, and common to all photosynthetic organisms. This special pigment is called </a:t>
            </a:r>
            <a:r>
              <a:rPr lang="en-US" sz="1400" b="1" dirty="0"/>
              <a:t>chlorophyll</a:t>
            </a:r>
            <a:r>
              <a:rPr lang="en-US" sz="1400" dirty="0"/>
              <a:t>, and is responsible for the green color we observe in most plants</a:t>
            </a:r>
            <a:r>
              <a:rPr lang="en-US" sz="1400" dirty="0" smtClean="0"/>
              <a:t>.</a:t>
            </a:r>
          </a:p>
          <a:p>
            <a:r>
              <a:rPr lang="en-US" sz="1400" dirty="0" smtClean="0"/>
              <a:t> </a:t>
            </a:r>
            <a:endParaRPr lang="en-US" sz="1400" dirty="0"/>
          </a:p>
          <a:p>
            <a:r>
              <a:rPr lang="en-US" sz="1400" dirty="0"/>
              <a:t>The light reaction (light-dependent phase) occurs in the thylakoid membrane, where the chloroplast can store light energy due to the presence of chlorophyll. This is the reason why light is vital to the reaction. </a:t>
            </a:r>
            <a:endParaRPr lang="en-US" sz="1400" dirty="0" smtClean="0"/>
          </a:p>
          <a:p>
            <a:endParaRPr lang="en-US" sz="1400" dirty="0"/>
          </a:p>
          <a:p>
            <a:r>
              <a:rPr lang="en-US" sz="1400" dirty="0"/>
              <a:t>On the other hand the dark reaction (light-independent phase) takes place in the </a:t>
            </a:r>
            <a:r>
              <a:rPr lang="en-US" sz="1400" dirty="0" err="1"/>
              <a:t>stroma</a:t>
            </a:r>
            <a:r>
              <a:rPr lang="en-US" sz="1400" dirty="0"/>
              <a:t> of the chloroplast, and its final product is </a:t>
            </a:r>
            <a:r>
              <a:rPr lang="en-US" sz="1400" b="1" dirty="0"/>
              <a:t>glucose</a:t>
            </a:r>
            <a:r>
              <a:rPr lang="en-US" sz="1400" dirty="0"/>
              <a:t>. This phase takes place during night and day, but it is called “dark” reaction because it doesn´t need light to be present. </a:t>
            </a:r>
            <a:endParaRPr lang="en-US" sz="1400" dirty="0" smtClean="0"/>
          </a:p>
          <a:p>
            <a:endParaRPr lang="en-US" sz="1400" dirty="0"/>
          </a:p>
          <a:p>
            <a:r>
              <a:rPr lang="en-US" sz="1400" dirty="0"/>
              <a:t>It is important to highlight the cycle produced thanks to photosynthesis. As animals breath they use oxygen </a:t>
            </a:r>
            <a:r>
              <a:rPr lang="en-US" sz="1400" dirty="0" smtClean="0"/>
              <a:t>(O</a:t>
            </a:r>
            <a:r>
              <a:rPr lang="en-US" sz="800" dirty="0" smtClean="0"/>
              <a:t>2</a:t>
            </a:r>
            <a:r>
              <a:rPr lang="en-US" sz="1400" dirty="0" smtClean="0"/>
              <a:t>) </a:t>
            </a:r>
            <a:r>
              <a:rPr lang="en-US" sz="1400" dirty="0"/>
              <a:t>from the air and release carbon dioxide (</a:t>
            </a:r>
            <a:r>
              <a:rPr lang="en-US" sz="1400" dirty="0" smtClean="0"/>
              <a:t>CO</a:t>
            </a:r>
            <a:r>
              <a:rPr lang="en-US" sz="800" dirty="0" smtClean="0"/>
              <a:t>2</a:t>
            </a:r>
            <a:r>
              <a:rPr lang="en-US" sz="1400" dirty="0" smtClean="0"/>
              <a:t>) </a:t>
            </a:r>
            <a:r>
              <a:rPr lang="en-US" sz="1400" dirty="0"/>
              <a:t>into the environment. Meanwhile, plants take the CO</a:t>
            </a:r>
            <a:r>
              <a:rPr lang="en-US" sz="800" dirty="0"/>
              <a:t>2</a:t>
            </a:r>
            <a:r>
              <a:rPr lang="en-US" sz="1400" dirty="0" smtClean="0"/>
              <a:t> </a:t>
            </a:r>
            <a:r>
              <a:rPr lang="en-US" sz="1400" dirty="0"/>
              <a:t>and release </a:t>
            </a:r>
            <a:r>
              <a:rPr lang="en-US" sz="1400" dirty="0" smtClean="0"/>
              <a:t>O</a:t>
            </a:r>
            <a:r>
              <a:rPr lang="en-US" sz="800" dirty="0" smtClean="0"/>
              <a:t>2</a:t>
            </a:r>
            <a:r>
              <a:rPr lang="en-US" sz="1400" dirty="0" smtClean="0"/>
              <a:t> </a:t>
            </a:r>
            <a:r>
              <a:rPr lang="en-US" sz="1400" dirty="0"/>
              <a:t>in exchange. The oxygen is then taken by the animals, repeating the cycle. </a:t>
            </a:r>
            <a:endParaRPr lang="en-US" sz="1400" dirty="0" smtClean="0"/>
          </a:p>
          <a:p>
            <a:endParaRPr lang="en-US" sz="1400"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2676886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29695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4" name="23 CuadroTexto"/>
          <p:cNvSpPr txBox="1"/>
          <p:nvPr/>
        </p:nvSpPr>
        <p:spPr>
          <a:xfrm>
            <a:off x="1555626" y="3356992"/>
            <a:ext cx="6521657" cy="523220"/>
          </a:xfrm>
          <a:prstGeom prst="rect">
            <a:avLst/>
          </a:prstGeom>
          <a:noFill/>
        </p:spPr>
        <p:txBody>
          <a:bodyPr wrap="none" rtlCol="0">
            <a:spAutoFit/>
          </a:bodyPr>
          <a:lstStyle/>
          <a:p>
            <a:r>
              <a:rPr lang="en-US" sz="1400" b="1" dirty="0"/>
              <a:t>Suppose you place an active photosynthetic plant inside a closed system, what </a:t>
            </a:r>
            <a:r>
              <a:rPr lang="en-US" sz="1400" b="1" dirty="0" smtClean="0"/>
              <a:t>would</a:t>
            </a:r>
          </a:p>
          <a:p>
            <a:r>
              <a:rPr lang="en-US" sz="1400" b="1" dirty="0" smtClean="0"/>
              <a:t> </a:t>
            </a:r>
            <a:r>
              <a:rPr lang="en-US" sz="1400" b="1" dirty="0"/>
              <a:t>you expect to be the pressure variation inside?</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830997"/>
          </a:xfrm>
          <a:prstGeom prst="rect">
            <a:avLst/>
          </a:prstGeom>
          <a:noFill/>
        </p:spPr>
        <p:txBody>
          <a:bodyPr wrap="square" rtlCol="0">
            <a:spAutoFit/>
          </a:bodyPr>
          <a:lstStyle/>
          <a:p>
            <a:r>
              <a:rPr lang="en-US" sz="1600" dirty="0"/>
              <a:t>After placing a photosynthetic organism inside a syringe, students will measure the pressure. They will relate their observations to the results obtained during the experiment, and proceed to display them in a graph for analysis.</a:t>
            </a:r>
            <a:endParaRPr lang="es-CL" sz="1600" dirty="0"/>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487" y="2275515"/>
            <a:ext cx="2471336" cy="247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8741" y="22944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31217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346398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27795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414839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449060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38061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517502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55172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483281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n-US" sz="1400" dirty="0"/>
              <a:t>3 grams of elodea </a:t>
            </a:r>
            <a:r>
              <a:rPr lang="en-US" sz="1400" dirty="0" err="1"/>
              <a:t>canadiens</a:t>
            </a:r>
            <a:r>
              <a:rPr lang="en-US" sz="1400" dirty="0"/>
              <a:t> aquatic plant </a:t>
            </a:r>
            <a:endParaRPr lang="es-CL" sz="1400" dirty="0"/>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n-US" sz="1400" dirty="0"/>
              <a:t>Barrel and plunger of a 60 ml. syringe </a:t>
            </a:r>
            <a:endParaRPr lang="es-CL" sz="1400" dirty="0"/>
          </a:p>
        </p:txBody>
      </p:sp>
      <p:sp>
        <p:nvSpPr>
          <p:cNvPr id="31" name="30 CuadroTexto"/>
          <p:cNvSpPr txBox="1"/>
          <p:nvPr/>
        </p:nvSpPr>
        <p:spPr>
          <a:xfrm>
            <a:off x="827584" y="3403342"/>
            <a:ext cx="4464496" cy="307777"/>
          </a:xfrm>
          <a:prstGeom prst="rect">
            <a:avLst/>
          </a:prstGeom>
          <a:noFill/>
        </p:spPr>
        <p:txBody>
          <a:bodyPr wrap="square" rtlCol="0">
            <a:spAutoFit/>
          </a:bodyPr>
          <a:lstStyle/>
          <a:p>
            <a:pPr lvl="0"/>
            <a:r>
              <a:rPr lang="en-US" sz="1400" dirty="0"/>
              <a:t>Air pressure silicon tube supplied with the </a:t>
            </a:r>
            <a:r>
              <a:rPr lang="en-US" sz="1400" dirty="0" err="1"/>
              <a:t>Labdisc</a:t>
            </a:r>
            <a:r>
              <a:rPr lang="en-US" sz="1400" dirty="0"/>
              <a:t> </a:t>
            </a:r>
            <a:endParaRPr lang="es-CL" sz="1400" dirty="0"/>
          </a:p>
        </p:txBody>
      </p:sp>
      <p:sp>
        <p:nvSpPr>
          <p:cNvPr id="32" name="31 CuadroTexto"/>
          <p:cNvSpPr txBox="1"/>
          <p:nvPr/>
        </p:nvSpPr>
        <p:spPr>
          <a:xfrm>
            <a:off x="827584" y="4423726"/>
            <a:ext cx="4464496" cy="307777"/>
          </a:xfrm>
          <a:prstGeom prst="rect">
            <a:avLst/>
          </a:prstGeom>
          <a:noFill/>
        </p:spPr>
        <p:txBody>
          <a:bodyPr wrap="square" rtlCol="0">
            <a:spAutoFit/>
          </a:bodyPr>
          <a:lstStyle/>
          <a:p>
            <a:pPr lvl="0"/>
            <a:r>
              <a:rPr lang="en-US" sz="1400" dirty="0"/>
              <a:t>Laboratory clamp for small tubes </a:t>
            </a:r>
            <a:endParaRPr lang="es-CL" sz="1400" dirty="0"/>
          </a:p>
        </p:txBody>
      </p:sp>
      <p:sp>
        <p:nvSpPr>
          <p:cNvPr id="33" name="32 CuadroTexto"/>
          <p:cNvSpPr txBox="1"/>
          <p:nvPr/>
        </p:nvSpPr>
        <p:spPr>
          <a:xfrm>
            <a:off x="827584" y="4115949"/>
            <a:ext cx="4464496" cy="307777"/>
          </a:xfrm>
          <a:prstGeom prst="rect">
            <a:avLst/>
          </a:prstGeom>
          <a:noFill/>
        </p:spPr>
        <p:txBody>
          <a:bodyPr wrap="square" rtlCol="0">
            <a:spAutoFit/>
          </a:bodyPr>
          <a:lstStyle/>
          <a:p>
            <a:pPr lvl="0"/>
            <a:r>
              <a:rPr lang="es-CL" sz="1400" dirty="0" err="1"/>
              <a:t>Water</a:t>
            </a:r>
            <a:r>
              <a:rPr lang="es-CL" sz="1400" dirty="0"/>
              <a:t> </a:t>
            </a:r>
          </a:p>
        </p:txBody>
      </p:sp>
      <p:sp>
        <p:nvSpPr>
          <p:cNvPr id="34" name="33 CuadroTexto"/>
          <p:cNvSpPr txBox="1"/>
          <p:nvPr/>
        </p:nvSpPr>
        <p:spPr>
          <a:xfrm>
            <a:off x="827584" y="4837264"/>
            <a:ext cx="4464496" cy="307777"/>
          </a:xfrm>
          <a:prstGeom prst="rect">
            <a:avLst/>
          </a:prstGeom>
          <a:noFill/>
        </p:spPr>
        <p:txBody>
          <a:bodyPr wrap="square" rtlCol="0">
            <a:spAutoFit/>
          </a:bodyPr>
          <a:lstStyle/>
          <a:p>
            <a:pPr lvl="0"/>
            <a:r>
              <a:rPr lang="es-CL" sz="1400" dirty="0" err="1"/>
              <a:t>Nut</a:t>
            </a:r>
            <a:r>
              <a:rPr lang="es-CL" sz="1400" dirty="0"/>
              <a:t> </a:t>
            </a:r>
          </a:p>
        </p:txBody>
      </p:sp>
      <p:sp>
        <p:nvSpPr>
          <p:cNvPr id="35" name="34 CuadroTexto"/>
          <p:cNvSpPr txBox="1"/>
          <p:nvPr/>
        </p:nvSpPr>
        <p:spPr>
          <a:xfrm>
            <a:off x="827584" y="5175020"/>
            <a:ext cx="4464496" cy="307777"/>
          </a:xfrm>
          <a:prstGeom prst="rect">
            <a:avLst/>
          </a:prstGeom>
          <a:noFill/>
        </p:spPr>
        <p:txBody>
          <a:bodyPr wrap="square" rtlCol="0">
            <a:spAutoFit/>
          </a:bodyPr>
          <a:lstStyle/>
          <a:p>
            <a:pPr lvl="0"/>
            <a:r>
              <a:rPr lang="es-CL" sz="1400" dirty="0" err="1"/>
              <a:t>Laboratory</a:t>
            </a:r>
            <a:r>
              <a:rPr lang="es-CL" sz="1400" dirty="0"/>
              <a:t> stand </a:t>
            </a:r>
            <a:r>
              <a:rPr lang="es-CL" sz="1400" dirty="0" smtClean="0"/>
              <a:t> </a:t>
            </a:r>
            <a:endParaRPr lang="es-CL" sz="1400" dirty="0"/>
          </a:p>
        </p:txBody>
      </p:sp>
      <p:sp>
        <p:nvSpPr>
          <p:cNvPr id="36" name="35 CuadroTexto"/>
          <p:cNvSpPr txBox="1"/>
          <p:nvPr/>
        </p:nvSpPr>
        <p:spPr>
          <a:xfrm>
            <a:off x="827584" y="5517232"/>
            <a:ext cx="4464496" cy="307777"/>
          </a:xfrm>
          <a:prstGeom prst="rect">
            <a:avLst/>
          </a:prstGeom>
          <a:noFill/>
        </p:spPr>
        <p:txBody>
          <a:bodyPr wrap="square" rtlCol="0">
            <a:spAutoFit/>
          </a:bodyPr>
          <a:lstStyle/>
          <a:p>
            <a:pPr lvl="0"/>
            <a:r>
              <a:rPr lang="en-US" sz="1400" dirty="0"/>
              <a:t>Lamp with a 100 watts vial </a:t>
            </a:r>
            <a:endParaRPr lang="es-CL" sz="1400" dirty="0"/>
          </a:p>
        </p:txBody>
      </p:sp>
      <p:sp>
        <p:nvSpPr>
          <p:cNvPr id="37" name="36 CuadroTexto"/>
          <p:cNvSpPr txBox="1"/>
          <p:nvPr/>
        </p:nvSpPr>
        <p:spPr>
          <a:xfrm>
            <a:off x="827584" y="3749730"/>
            <a:ext cx="4464496" cy="307777"/>
          </a:xfrm>
          <a:prstGeom prst="rect">
            <a:avLst/>
          </a:prstGeom>
          <a:noFill/>
        </p:spPr>
        <p:txBody>
          <a:bodyPr wrap="square" rtlCol="0">
            <a:spAutoFit/>
          </a:bodyPr>
          <a:lstStyle/>
          <a:p>
            <a:pPr lvl="0"/>
            <a:r>
              <a:rPr lang="es-CL" sz="1400" dirty="0" err="1"/>
              <a:t>Paper</a:t>
            </a:r>
            <a:r>
              <a:rPr lang="es-CL" sz="1400" dirty="0"/>
              <a:t> </a:t>
            </a:r>
            <a:r>
              <a:rPr lang="es-CL" sz="1400" dirty="0" err="1"/>
              <a:t>towel</a:t>
            </a:r>
            <a:r>
              <a:rPr lang="es-CL" sz="1400" dirty="0"/>
              <a:t> </a:t>
            </a:r>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523220"/>
          </a:xfrm>
          <a:prstGeom prst="rect">
            <a:avLst/>
          </a:prstGeom>
          <a:noFill/>
        </p:spPr>
        <p:txBody>
          <a:bodyPr wrap="square" rtlCol="0">
            <a:spAutoFit/>
          </a:bodyPr>
          <a:lstStyle/>
          <a:p>
            <a:r>
              <a:rPr lang="en-US" sz="1400" dirty="0"/>
              <a:t>To perform the measurements with the </a:t>
            </a:r>
            <a:r>
              <a:rPr lang="en-US" sz="1400" dirty="0" err="1"/>
              <a:t>Labdisc</a:t>
            </a:r>
            <a:r>
              <a:rPr lang="en-US" sz="1400" dirty="0"/>
              <a:t> air pressure sensor, the </a:t>
            </a:r>
            <a:r>
              <a:rPr lang="en-US" sz="1400" dirty="0" err="1"/>
              <a:t>Labdisc</a:t>
            </a:r>
            <a:r>
              <a:rPr lang="en-US" sz="1400" dirty="0"/>
              <a:t> must be configured according to the following steps: </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30" name="29 CuadroTexto"/>
          <p:cNvSpPr txBox="1"/>
          <p:nvPr/>
        </p:nvSpPr>
        <p:spPr>
          <a:xfrm>
            <a:off x="1187624" y="3418941"/>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pressing </a:t>
            </a:r>
            <a:endParaRPr lang="en-US" sz="1500" dirty="0" smtClean="0"/>
          </a:p>
        </p:txBody>
      </p:sp>
      <p:sp>
        <p:nvSpPr>
          <p:cNvPr id="32" name="31 CuadroTexto"/>
          <p:cNvSpPr txBox="1"/>
          <p:nvPr/>
        </p:nvSpPr>
        <p:spPr>
          <a:xfrm>
            <a:off x="1187624" y="3902949"/>
            <a:ext cx="6624736" cy="307777"/>
          </a:xfrm>
          <a:prstGeom prst="rect">
            <a:avLst/>
          </a:prstGeom>
          <a:noFill/>
        </p:spPr>
        <p:txBody>
          <a:bodyPr wrap="square" rtlCol="0">
            <a:spAutoFit/>
          </a:bodyPr>
          <a:lstStyle/>
          <a:p>
            <a:r>
              <a:rPr lang="es-CL" sz="1400" dirty="0" smtClean="0"/>
              <a:t>Open </a:t>
            </a:r>
            <a:r>
              <a:rPr lang="es-CL" sz="1400" dirty="0" err="1"/>
              <a:t>the</a:t>
            </a:r>
            <a:r>
              <a:rPr lang="es-CL" sz="1400" dirty="0"/>
              <a:t> </a:t>
            </a:r>
            <a:r>
              <a:rPr lang="es-CL" sz="1400" dirty="0" err="1"/>
              <a:t>GlobiLab</a:t>
            </a:r>
            <a:r>
              <a:rPr lang="es-CL" sz="1400" dirty="0"/>
              <a:t> </a:t>
            </a:r>
            <a:r>
              <a:rPr lang="es-CL" sz="1400" dirty="0" smtClean="0"/>
              <a:t>software</a:t>
            </a:r>
            <a:r>
              <a:rPr lang="en-US" sz="1400" dirty="0" smtClean="0"/>
              <a:t>.</a:t>
            </a:r>
            <a:endParaRPr lang="en-US" sz="1500" dirty="0" smtClean="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4478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9353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5" name="14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343757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43711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1187624" y="4412670"/>
            <a:ext cx="6624736" cy="954107"/>
          </a:xfrm>
          <a:prstGeom prst="rect">
            <a:avLst/>
          </a:prstGeom>
          <a:noFill/>
        </p:spPr>
        <p:txBody>
          <a:bodyPr wrap="square" rtlCol="0">
            <a:spAutoFit/>
          </a:bodyPr>
          <a:lstStyle/>
          <a:p>
            <a:r>
              <a:rPr lang="en-US" sz="1400" dirty="0"/>
              <a:t>To perform this activity we recommend using wireless communication. If your computer does not support Bluetooth, you may use USB connection. Please refer to the Quick Start Guide, supplied with the </a:t>
            </a:r>
            <a:r>
              <a:rPr lang="en-US" sz="1400" dirty="0" err="1"/>
              <a:t>Labdisc</a:t>
            </a:r>
            <a:r>
              <a:rPr lang="en-US" sz="1400" dirty="0"/>
              <a:t> to learn how to set the Bluetooth communication and how to pair your device with the computer. </a:t>
            </a:r>
            <a:endParaRPr lang="en-US" sz="1500" dirty="0" smtClean="0"/>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2031325"/>
          </a:xfrm>
          <a:prstGeom prst="rect">
            <a:avLst/>
          </a:prstGeom>
          <a:noFill/>
        </p:spPr>
        <p:txBody>
          <a:bodyPr wrap="square" rtlCol="0">
            <a:spAutoFit/>
          </a:bodyPr>
          <a:lstStyle/>
          <a:p>
            <a:r>
              <a:rPr lang="en-US" sz="1400" dirty="0"/>
              <a:t>When using the Bluetooth communication - right click on the Bluetooth icon in the lower right corner of the </a:t>
            </a:r>
            <a:r>
              <a:rPr lang="en-US" sz="1400" dirty="0" err="1"/>
              <a:t>GlobiLab’s</a:t>
            </a:r>
            <a:r>
              <a:rPr lang="en-US" sz="1400" dirty="0"/>
              <a:t> screen and select the </a:t>
            </a:r>
            <a:r>
              <a:rPr lang="en-US" sz="1400" dirty="0" err="1"/>
              <a:t>Labdisc</a:t>
            </a:r>
            <a:r>
              <a:rPr lang="en-US" sz="1400" dirty="0"/>
              <a:t> you are using. The icon will change from grey to blue indicating that the </a:t>
            </a:r>
            <a:r>
              <a:rPr lang="en-US" sz="1400" dirty="0" err="1"/>
              <a:t>Labdisc</a:t>
            </a:r>
            <a:r>
              <a:rPr lang="en-US" sz="1400" dirty="0"/>
              <a:t> and the computer are now connected via Bluetooth </a:t>
            </a:r>
            <a:r>
              <a:rPr lang="en-US" sz="1400" dirty="0" smtClean="0"/>
              <a:t>communication</a:t>
            </a:r>
            <a:r>
              <a:rPr lang="en-US" sz="1400" dirty="0"/>
              <a:t>  </a:t>
            </a:r>
            <a:r>
              <a:rPr lang="en-US" sz="1400" dirty="0" smtClean="0"/>
              <a:t>	  . </a:t>
            </a:r>
          </a:p>
          <a:p>
            <a:endParaRPr lang="en-US" sz="1400" dirty="0"/>
          </a:p>
          <a:p>
            <a:r>
              <a:rPr lang="en-US" sz="1400" dirty="0"/>
              <a:t>In order to use USB communication, connect the </a:t>
            </a:r>
            <a:r>
              <a:rPr lang="en-US" sz="1400" dirty="0" err="1"/>
              <a:t>Labdisc</a:t>
            </a:r>
            <a:r>
              <a:rPr lang="en-US" sz="1400" dirty="0"/>
              <a:t> and the computer with the USB cable supplied in the </a:t>
            </a:r>
            <a:r>
              <a:rPr lang="en-US" sz="1400" dirty="0" err="1"/>
              <a:t>Labdisc</a:t>
            </a:r>
            <a:r>
              <a:rPr lang="en-US" sz="1400" dirty="0"/>
              <a:t> box. Click on the USB icon at the bottom right corner of the software screen. This icon will turn blue, indicating that the </a:t>
            </a:r>
            <a:r>
              <a:rPr lang="en-US" sz="1400" dirty="0" err="1"/>
              <a:t>Labdisc</a:t>
            </a:r>
            <a:r>
              <a:rPr lang="en-US" sz="1400" dirty="0"/>
              <a:t> is connected to the computer via </a:t>
            </a:r>
            <a:r>
              <a:rPr lang="en-US" sz="1400" dirty="0" smtClean="0"/>
              <a:t>USB                    . </a:t>
            </a:r>
            <a:endParaRPr lang="en-US" sz="1500" dirty="0" smtClean="0"/>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9" y="2924944"/>
            <a:ext cx="720080" cy="27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990283"/>
            <a:ext cx="720031" cy="29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523220"/>
          </a:xfrm>
          <a:prstGeom prst="rect">
            <a:avLst/>
          </a:prstGeom>
          <a:noFill/>
        </p:spPr>
        <p:txBody>
          <a:bodyPr wrap="square" rtlCol="0">
            <a:spAutoFit/>
          </a:bodyPr>
          <a:lstStyle/>
          <a:p>
            <a:r>
              <a:rPr lang="en-US" sz="1400" dirty="0"/>
              <a:t>Click on </a:t>
            </a:r>
            <a:r>
              <a:rPr lang="en-US" sz="1400" dirty="0" smtClean="0"/>
              <a:t>the            button </a:t>
            </a:r>
            <a:r>
              <a:rPr lang="en-US" sz="1400" dirty="0"/>
              <a:t>to configure the </a:t>
            </a:r>
            <a:r>
              <a:rPr lang="en-US" sz="1400" dirty="0" err="1"/>
              <a:t>Labdisc</a:t>
            </a:r>
            <a:r>
              <a:rPr lang="en-US" sz="1400" dirty="0"/>
              <a:t>. In the “Logger setup” window select the air pressure sensor, “1/min” in “rate” and 100 in “samples</a:t>
            </a:r>
            <a:r>
              <a:rPr lang="en-US" sz="1400" dirty="0" smtClean="0"/>
              <a:t>”. </a:t>
            </a:r>
            <a:endParaRPr lang="en-US" sz="1500" dirty="0" smtClean="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133600"/>
            <a:ext cx="4048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134" y="2924944"/>
            <a:ext cx="3240013" cy="369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051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307777"/>
          </a:xfrm>
          <a:prstGeom prst="rect">
            <a:avLst/>
          </a:prstGeom>
          <a:noFill/>
        </p:spPr>
        <p:txBody>
          <a:bodyPr wrap="square" rtlCol="0">
            <a:spAutoFit/>
          </a:bodyPr>
          <a:lstStyle/>
          <a:p>
            <a:r>
              <a:rPr lang="en-US" sz="1400" dirty="0"/>
              <a:t>Take the piston out of the syringe </a:t>
            </a:r>
            <a:r>
              <a:rPr lang="en-US" sz="1400" dirty="0" smtClean="0"/>
              <a:t>barrel.</a:t>
            </a:r>
            <a:endParaRPr lang="en-US" sz="1500" dirty="0" smtClean="0"/>
          </a:p>
        </p:txBody>
      </p:sp>
      <p:sp>
        <p:nvSpPr>
          <p:cNvPr id="20" name="19 CuadroTexto"/>
          <p:cNvSpPr txBox="1"/>
          <p:nvPr/>
        </p:nvSpPr>
        <p:spPr>
          <a:xfrm>
            <a:off x="1187624" y="3573016"/>
            <a:ext cx="6624736" cy="523220"/>
          </a:xfrm>
          <a:prstGeom prst="rect">
            <a:avLst/>
          </a:prstGeom>
          <a:noFill/>
        </p:spPr>
        <p:txBody>
          <a:bodyPr wrap="square" rtlCol="0">
            <a:spAutoFit/>
          </a:bodyPr>
          <a:lstStyle/>
          <a:p>
            <a:r>
              <a:rPr lang="en-US" sz="1400" dirty="0"/>
              <a:t>Block the opening of the syringe and place a fresh elodea </a:t>
            </a:r>
            <a:r>
              <a:rPr lang="en-US" sz="1400" dirty="0" err="1"/>
              <a:t>canadiens</a:t>
            </a:r>
            <a:r>
              <a:rPr lang="en-US" sz="1400" dirty="0"/>
              <a:t> with 50 ml. of water </a:t>
            </a:r>
            <a:r>
              <a:rPr lang="en-US" sz="1400" dirty="0" smtClean="0"/>
              <a:t>inside.</a:t>
            </a:r>
            <a:endParaRPr lang="en-US" sz="1500" dirty="0" smtClean="0"/>
          </a:p>
        </p:txBody>
      </p:sp>
      <p:sp>
        <p:nvSpPr>
          <p:cNvPr id="21" name="20 CuadroTexto"/>
          <p:cNvSpPr txBox="1"/>
          <p:nvPr/>
        </p:nvSpPr>
        <p:spPr>
          <a:xfrm>
            <a:off x="1187624" y="4129916"/>
            <a:ext cx="6624736" cy="523220"/>
          </a:xfrm>
          <a:prstGeom prst="rect">
            <a:avLst/>
          </a:prstGeom>
          <a:noFill/>
        </p:spPr>
        <p:txBody>
          <a:bodyPr wrap="square" rtlCol="0">
            <a:spAutoFit/>
          </a:bodyPr>
          <a:lstStyle/>
          <a:p>
            <a:r>
              <a:rPr lang="en-US" sz="1400" dirty="0"/>
              <a:t>Insert the plunger back inside the syringe barrel and leave about 10 ml. of air in the </a:t>
            </a:r>
            <a:r>
              <a:rPr lang="en-US" sz="1400" dirty="0" smtClean="0"/>
              <a:t>syringe.</a:t>
            </a:r>
            <a:endParaRPr lang="en-US" sz="1500" dirty="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8861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15136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15" name="14 CuadroTexto"/>
          <p:cNvSpPr txBox="1"/>
          <p:nvPr/>
        </p:nvSpPr>
        <p:spPr>
          <a:xfrm>
            <a:off x="1187624" y="4725144"/>
            <a:ext cx="6624736" cy="523220"/>
          </a:xfrm>
          <a:prstGeom prst="rect">
            <a:avLst/>
          </a:prstGeom>
          <a:noFill/>
        </p:spPr>
        <p:txBody>
          <a:bodyPr wrap="square" rtlCol="0">
            <a:spAutoFit/>
          </a:bodyPr>
          <a:lstStyle/>
          <a:p>
            <a:r>
              <a:rPr lang="en-US" sz="1400" dirty="0"/>
              <a:t>Connect the air pressure tube between the syringe and the </a:t>
            </a:r>
            <a:r>
              <a:rPr lang="en-US" sz="1400" dirty="0" err="1"/>
              <a:t>Labdisc</a:t>
            </a:r>
            <a:r>
              <a:rPr lang="en-US" sz="1400" dirty="0"/>
              <a:t> air pressure sensor </a:t>
            </a:r>
            <a:r>
              <a:rPr lang="en-US" sz="1400" dirty="0" smtClean="0"/>
              <a:t>port.</a:t>
            </a:r>
            <a:endParaRPr lang="en-US" sz="1500" dirty="0" smtClean="0"/>
          </a:p>
        </p:txBody>
      </p:sp>
      <p:pic>
        <p:nvPicPr>
          <p:cNvPr id="2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7251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3924907737"/>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טבלה 10"/>
          <p:cNvGraphicFramePr>
            <a:graphicFrameLocks noGrp="1"/>
          </p:cNvGraphicFramePr>
          <p:nvPr>
            <p:extLst>
              <p:ext uri="{D42A27DB-BD31-4B8C-83A1-F6EECF244321}">
                <p14:modId xmlns:p14="http://schemas.microsoft.com/office/powerpoint/2010/main" val="1137841058"/>
              </p:ext>
            </p:extLst>
          </p:nvPr>
        </p:nvGraphicFramePr>
        <p:xfrm>
          <a:off x="720890" y="4885408"/>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38437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1401834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2276872"/>
            <a:ext cx="6624736" cy="1384995"/>
          </a:xfrm>
          <a:prstGeom prst="rect">
            <a:avLst/>
          </a:prstGeom>
          <a:noFill/>
        </p:spPr>
        <p:txBody>
          <a:bodyPr wrap="square" rtlCol="0">
            <a:spAutoFit/>
          </a:bodyPr>
          <a:lstStyle/>
          <a:p>
            <a:r>
              <a:rPr lang="en-US" sz="1400" dirty="0"/>
              <a:t>Once you have finished, arrange the display as shown in the figure, using the </a:t>
            </a:r>
            <a:r>
              <a:rPr lang="en-US" sz="1400" dirty="0" err="1"/>
              <a:t>Labdisc</a:t>
            </a:r>
            <a:r>
              <a:rPr lang="en-US" sz="1400" dirty="0"/>
              <a:t>, the laboratory clamp, the nut, the laboratory stand and the lamp. Make sure the </a:t>
            </a:r>
            <a:r>
              <a:rPr lang="en-US" sz="1400" dirty="0" err="1"/>
              <a:t>Labdisc</a:t>
            </a:r>
            <a:r>
              <a:rPr lang="en-US" sz="1400" dirty="0"/>
              <a:t> is connected hermetically to the syringe. </a:t>
            </a:r>
          </a:p>
          <a:p>
            <a:endParaRPr lang="en-US" sz="1400" dirty="0" smtClean="0"/>
          </a:p>
          <a:p>
            <a:r>
              <a:rPr lang="en-US" sz="1400" dirty="0" smtClean="0"/>
              <a:t>MAKE </a:t>
            </a:r>
            <a:r>
              <a:rPr lang="en-US" sz="1400" dirty="0"/>
              <a:t>SURE NO WATER FLOWS FROM THE SYRINGE THROUGH THE TUBE INTO THE LABDISC! </a:t>
            </a:r>
            <a:endParaRPr lang="en-US" sz="1500" dirty="0" smtClean="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475" y="3445552"/>
            <a:ext cx="1296541" cy="331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216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2257708"/>
            <a:ext cx="6624736" cy="523220"/>
          </a:xfrm>
          <a:prstGeom prst="rect">
            <a:avLst/>
          </a:prstGeom>
          <a:noFill/>
        </p:spPr>
        <p:txBody>
          <a:bodyPr wrap="square" rtlCol="0">
            <a:spAutoFit/>
          </a:bodyPr>
          <a:lstStyle/>
          <a:p>
            <a:r>
              <a:rPr lang="en-US" sz="1400" dirty="0"/>
              <a:t>Place the experiment setting in a new place and turn on the lamp at a distance of 5 cm. Start measuring for 24 minutes by pressing the RUN icon in the </a:t>
            </a:r>
            <a:r>
              <a:rPr lang="en-US" sz="1400" dirty="0" err="1"/>
              <a:t>GlobiLab</a:t>
            </a:r>
            <a:r>
              <a:rPr lang="en-US" sz="1400" dirty="0"/>
              <a:t> software. </a:t>
            </a: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301864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37170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0" y="226580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187624" y="2996952"/>
            <a:ext cx="6624736" cy="307777"/>
          </a:xfrm>
          <a:prstGeom prst="rect">
            <a:avLst/>
          </a:prstGeom>
          <a:noFill/>
        </p:spPr>
        <p:txBody>
          <a:bodyPr wrap="square" rtlCol="0">
            <a:spAutoFit/>
          </a:bodyPr>
          <a:lstStyle/>
          <a:p>
            <a:r>
              <a:rPr lang="en-US" sz="1400" dirty="0"/>
              <a:t>Observe the plant and register your </a:t>
            </a:r>
            <a:r>
              <a:rPr lang="en-US" sz="1400" dirty="0" smtClean="0"/>
              <a:t>observations.</a:t>
            </a:r>
            <a:endParaRPr lang="en-US" sz="1400" dirty="0"/>
          </a:p>
        </p:txBody>
      </p:sp>
      <p:sp>
        <p:nvSpPr>
          <p:cNvPr id="16" name="15 CuadroTexto"/>
          <p:cNvSpPr txBox="1"/>
          <p:nvPr/>
        </p:nvSpPr>
        <p:spPr>
          <a:xfrm>
            <a:off x="1205445" y="3697868"/>
            <a:ext cx="6624736" cy="523220"/>
          </a:xfrm>
          <a:prstGeom prst="rect">
            <a:avLst/>
          </a:prstGeom>
          <a:noFill/>
        </p:spPr>
        <p:txBody>
          <a:bodyPr wrap="square" rtlCol="0">
            <a:spAutoFit/>
          </a:bodyPr>
          <a:lstStyle/>
          <a:p>
            <a:r>
              <a:rPr lang="en-US" sz="1400" dirty="0"/>
              <a:t>Press the STOP icon in the </a:t>
            </a:r>
            <a:r>
              <a:rPr lang="en-US" sz="1400" dirty="0" err="1"/>
              <a:t>GlobiLab</a:t>
            </a:r>
            <a:r>
              <a:rPr lang="en-US" sz="1400" dirty="0"/>
              <a:t> software when you have completed the </a:t>
            </a:r>
            <a:r>
              <a:rPr lang="en-US" sz="1400" dirty="0" smtClean="0"/>
              <a:t>measurements.</a:t>
            </a:r>
            <a:endParaRPr lang="en-US" sz="1400" dirty="0"/>
          </a:p>
        </p:txBody>
      </p:sp>
    </p:spTree>
    <p:extLst>
      <p:ext uri="{BB962C8B-B14F-4D97-AF65-F5344CB8AC3E}">
        <p14:creationId xmlns:p14="http://schemas.microsoft.com/office/powerpoint/2010/main" val="8075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346302"/>
            <a:ext cx="3746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4104" y="3727540"/>
            <a:ext cx="256008" cy="32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sp>
        <p:nvSpPr>
          <p:cNvPr id="25" name="24 CuadroTexto"/>
          <p:cNvSpPr txBox="1"/>
          <p:nvPr/>
        </p:nvSpPr>
        <p:spPr>
          <a:xfrm>
            <a:off x="1187624" y="4417367"/>
            <a:ext cx="6624736" cy="523220"/>
          </a:xfrm>
          <a:prstGeom prst="rect">
            <a:avLst/>
          </a:prstGeom>
          <a:noFill/>
        </p:spPr>
        <p:txBody>
          <a:bodyPr wrap="square" rtlCol="0">
            <a:spAutoFit/>
          </a:bodyPr>
          <a:lstStyle/>
          <a:p>
            <a:r>
              <a:rPr lang="en-US" sz="1400" dirty="0"/>
              <a:t>Press </a:t>
            </a:r>
            <a:r>
              <a:rPr lang="en-US" sz="1400" dirty="0" smtClean="0"/>
              <a:t>           to </a:t>
            </a:r>
            <a:r>
              <a:rPr lang="en-US" sz="1400" dirty="0"/>
              <a:t>select data points on the graph and pick the extreme points. Then, draw a linear regression by pressing </a:t>
            </a:r>
            <a:r>
              <a:rPr lang="en-US" sz="1400" dirty="0" smtClean="0"/>
              <a:t>                 .</a:t>
            </a:r>
            <a:endParaRPr lang="en-US" sz="1500" dirty="0"/>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4283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6" name="15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17" name="16 CuadroTexto"/>
          <p:cNvSpPr txBox="1"/>
          <p:nvPr/>
        </p:nvSpPr>
        <p:spPr>
          <a:xfrm>
            <a:off x="1187624" y="3520172"/>
            <a:ext cx="6624736" cy="738664"/>
          </a:xfrm>
          <a:prstGeom prst="rect">
            <a:avLst/>
          </a:prstGeom>
          <a:noFill/>
        </p:spPr>
        <p:txBody>
          <a:bodyPr wrap="square" rtlCol="0">
            <a:spAutoFit/>
          </a:bodyPr>
          <a:lstStyle/>
          <a:p>
            <a:r>
              <a:rPr lang="en-US" sz="1400" dirty="0"/>
              <a:t>If necessary, fit the scale to observe the variations displayed. You can do this by registering the maximum and minimum vales using the </a:t>
            </a:r>
            <a:r>
              <a:rPr lang="en-US" sz="1400" dirty="0" smtClean="0"/>
              <a:t>         button</a:t>
            </a:r>
            <a:r>
              <a:rPr lang="en-US" sz="1400" dirty="0"/>
              <a:t>, then right click on the y axis and enter rounded min., max. values in the “Set Range” dialog box. </a:t>
            </a:r>
            <a:endParaRPr lang="en-US" sz="1500" dirty="0" smtClean="0"/>
          </a:p>
        </p:txBody>
      </p:sp>
      <p:pic>
        <p:nvPicPr>
          <p:cNvPr id="1024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1881" y="4684508"/>
            <a:ext cx="504056" cy="34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4290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726572"/>
            <a:ext cx="4474751" cy="307777"/>
          </a:xfrm>
          <a:prstGeom prst="rect">
            <a:avLst/>
          </a:prstGeom>
          <a:noFill/>
        </p:spPr>
        <p:txBody>
          <a:bodyPr wrap="none" rtlCol="0">
            <a:spAutoFit/>
          </a:bodyPr>
          <a:lstStyle/>
          <a:p>
            <a:r>
              <a:rPr lang="en-US" sz="1400" b="1" dirty="0"/>
              <a:t>What was the change in pressure during the experiment? </a:t>
            </a:r>
            <a:endParaRPr lang="es-CL" sz="1400"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the results relate to your initial hypothesis? </a:t>
            </a:r>
            <a:endParaRPr lang="es-CL" sz="1400" dirty="0"/>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grpSp>
        <p:nvGrpSpPr>
          <p:cNvPr id="18" name="17 Grupo"/>
          <p:cNvGrpSpPr/>
          <p:nvPr/>
        </p:nvGrpSpPr>
        <p:grpSpPr>
          <a:xfrm>
            <a:off x="1132910" y="4597719"/>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20 CuadroTexto"/>
          <p:cNvSpPr txBox="1"/>
          <p:nvPr/>
        </p:nvSpPr>
        <p:spPr>
          <a:xfrm>
            <a:off x="1555626" y="4797152"/>
            <a:ext cx="6309484" cy="523220"/>
          </a:xfrm>
          <a:prstGeom prst="rect">
            <a:avLst/>
          </a:prstGeom>
          <a:noFill/>
        </p:spPr>
        <p:txBody>
          <a:bodyPr wrap="none" rtlCol="0">
            <a:spAutoFit/>
          </a:bodyPr>
          <a:lstStyle/>
          <a:p>
            <a:r>
              <a:rPr lang="en-US" sz="1400" b="1" dirty="0"/>
              <a:t>Calculate the increase of air pressure per minute using the markers. What was the </a:t>
            </a:r>
            <a:endParaRPr lang="en-US" sz="1400" b="1" dirty="0" smtClean="0"/>
          </a:p>
          <a:p>
            <a:r>
              <a:rPr lang="en-US" sz="1400" b="1" dirty="0" smtClean="0"/>
              <a:t>rate </a:t>
            </a:r>
            <a:r>
              <a:rPr lang="en-US" sz="1400" b="1" dirty="0"/>
              <a:t>of air pressure increase in this experiment? </a:t>
            </a:r>
            <a:endParaRPr lang="es-CL" sz="1400" dirty="0"/>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886443"/>
            <a:chOff x="1132910" y="2254524"/>
            <a:chExt cx="6852488" cy="886443"/>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8"/>
              <a:ext cx="6655470" cy="759019"/>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23 CuadroTexto"/>
          <p:cNvSpPr txBox="1"/>
          <p:nvPr/>
        </p:nvSpPr>
        <p:spPr>
          <a:xfrm>
            <a:off x="1555626" y="2402304"/>
            <a:ext cx="6429772" cy="738664"/>
          </a:xfrm>
          <a:prstGeom prst="rect">
            <a:avLst/>
          </a:prstGeom>
          <a:noFill/>
        </p:spPr>
        <p:txBody>
          <a:bodyPr wrap="square" rtlCol="0">
            <a:spAutoFit/>
          </a:bodyPr>
          <a:lstStyle/>
          <a:p>
            <a:r>
              <a:rPr lang="en-US" sz="1400" b="1" dirty="0"/>
              <a:t>Repeat the experiment in the same conditions and </a:t>
            </a:r>
            <a:r>
              <a:rPr lang="en-US" sz="1400" b="1" dirty="0" smtClean="0"/>
              <a:t>with </a:t>
            </a:r>
            <a:r>
              <a:rPr lang="en-US" sz="1400" b="1" dirty="0"/>
              <a:t>double </a:t>
            </a:r>
            <a:r>
              <a:rPr lang="en-US" sz="1400" b="1" dirty="0" smtClean="0"/>
              <a:t>the amount </a:t>
            </a:r>
            <a:r>
              <a:rPr lang="en-US" sz="1400" b="1" dirty="0"/>
              <a:t>of elodea </a:t>
            </a:r>
            <a:r>
              <a:rPr lang="en-US" sz="1400" b="1" dirty="0" err="1"/>
              <a:t>canadiens</a:t>
            </a:r>
            <a:r>
              <a:rPr lang="en-US" sz="1400" b="1" dirty="0"/>
              <a:t>. How does the air pressure rate increase in this experiment as compared with the previous one? </a:t>
            </a:r>
            <a:endParaRPr lang="es-CL" sz="1400" dirty="0"/>
          </a:p>
        </p:txBody>
      </p:sp>
      <p:grpSp>
        <p:nvGrpSpPr>
          <p:cNvPr id="16" name="15 Grupo"/>
          <p:cNvGrpSpPr/>
          <p:nvPr/>
        </p:nvGrpSpPr>
        <p:grpSpPr>
          <a:xfrm>
            <a:off x="1132910" y="3501008"/>
            <a:ext cx="6852488" cy="886443"/>
            <a:chOff x="1132910" y="2254524"/>
            <a:chExt cx="6852488" cy="886443"/>
          </a:xfrm>
        </p:grpSpPr>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8"/>
              <a:ext cx="6655470" cy="759019"/>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18 CuadroTexto"/>
          <p:cNvSpPr txBox="1"/>
          <p:nvPr/>
        </p:nvSpPr>
        <p:spPr>
          <a:xfrm>
            <a:off x="1555626" y="3717032"/>
            <a:ext cx="6429772" cy="523220"/>
          </a:xfrm>
          <a:prstGeom prst="rect">
            <a:avLst/>
          </a:prstGeom>
          <a:noFill/>
        </p:spPr>
        <p:txBody>
          <a:bodyPr wrap="square" rtlCol="0">
            <a:spAutoFit/>
          </a:bodyPr>
          <a:lstStyle/>
          <a:p>
            <a:r>
              <a:rPr lang="en-US" sz="1400" b="1" dirty="0"/>
              <a:t>What effect should we observe if we increase the light intensity of the projector used in this experiment? </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grpSp>
        <p:nvGrpSpPr>
          <p:cNvPr id="15" name="14 Grupo"/>
          <p:cNvGrpSpPr/>
          <p:nvPr/>
        </p:nvGrpSpPr>
        <p:grpSpPr>
          <a:xfrm>
            <a:off x="1132910" y="4725144"/>
            <a:ext cx="6852488" cy="886443"/>
            <a:chOff x="1132910" y="2254524"/>
            <a:chExt cx="6852488" cy="886443"/>
          </a:xfrm>
        </p:grpSpPr>
        <p:pic>
          <p:nvPicPr>
            <p:cNvPr id="20" name="1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8"/>
              <a:ext cx="6655470" cy="759019"/>
            </a:xfrm>
            <a:prstGeom prst="rect">
              <a:avLst/>
            </a:prstGeom>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21 CuadroTexto"/>
          <p:cNvSpPr txBox="1"/>
          <p:nvPr/>
        </p:nvSpPr>
        <p:spPr>
          <a:xfrm>
            <a:off x="1555626" y="5065439"/>
            <a:ext cx="6429772" cy="307777"/>
          </a:xfrm>
          <a:prstGeom prst="rect">
            <a:avLst/>
          </a:prstGeom>
          <a:noFill/>
        </p:spPr>
        <p:txBody>
          <a:bodyPr wrap="square" rtlCol="0">
            <a:spAutoFit/>
          </a:bodyPr>
          <a:lstStyle/>
          <a:p>
            <a:r>
              <a:rPr lang="en-US" sz="1400" b="1" dirty="0"/>
              <a:t>How would you explain the air pressure variation inside the system?</a:t>
            </a:r>
            <a:endParaRPr lang="es-CL" sz="1400" dirty="0"/>
          </a:p>
        </p:txBody>
      </p:sp>
    </p:spTree>
    <p:extLst>
      <p:ext uri="{BB962C8B-B14F-4D97-AF65-F5344CB8AC3E}">
        <p14:creationId xmlns:p14="http://schemas.microsoft.com/office/powerpoint/2010/main" val="2641242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10" name="9 CuadroTexto"/>
          <p:cNvSpPr txBox="1"/>
          <p:nvPr/>
        </p:nvSpPr>
        <p:spPr>
          <a:xfrm>
            <a:off x="1547664" y="2905199"/>
            <a:ext cx="6624736" cy="307777"/>
          </a:xfrm>
          <a:prstGeom prst="rect">
            <a:avLst/>
          </a:prstGeom>
          <a:noFill/>
        </p:spPr>
        <p:txBody>
          <a:bodyPr wrap="square" rtlCol="0">
            <a:spAutoFit/>
          </a:bodyPr>
          <a:lstStyle/>
          <a:p>
            <a:r>
              <a:rPr lang="en-US" sz="1400" dirty="0"/>
              <a:t>Air pressure as a function of </a:t>
            </a:r>
            <a:r>
              <a:rPr lang="en-US" sz="1400" dirty="0" smtClean="0"/>
              <a:t>time</a:t>
            </a:r>
            <a:endParaRPr lang="en-US" sz="1500" dirty="0" smtClean="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830" y="3212976"/>
            <a:ext cx="5400600" cy="329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21 Grupo"/>
          <p:cNvGrpSpPr/>
          <p:nvPr/>
        </p:nvGrpSpPr>
        <p:grpSpPr>
          <a:xfrm>
            <a:off x="1240420" y="5361028"/>
            <a:ext cx="6663160" cy="889352"/>
            <a:chOff x="1321109" y="3224939"/>
            <a:chExt cx="6664289" cy="1037102"/>
          </a:xfrm>
        </p:grpSpPr>
        <p:pic>
          <p:nvPicPr>
            <p:cNvPr id="3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73875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5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21 Grupo"/>
          <p:cNvGrpSpPr/>
          <p:nvPr/>
        </p:nvGrpSpPr>
        <p:grpSpPr>
          <a:xfrm>
            <a:off x="1240420" y="4156412"/>
            <a:ext cx="6663160" cy="1092309"/>
            <a:chOff x="1321109" y="3224939"/>
            <a:chExt cx="6664289" cy="1273777"/>
          </a:xfrm>
        </p:grpSpPr>
        <p:pic>
          <p:nvPicPr>
            <p:cNvPr id="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97543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5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7" name="3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4005064"/>
            <a:ext cx="428625" cy="438150"/>
          </a:xfrm>
          <a:prstGeom prst="ellipse">
            <a:avLst/>
          </a:prstGeom>
        </p:spPr>
      </p:pic>
      <p:grpSp>
        <p:nvGrpSpPr>
          <p:cNvPr id="19" name="21 Grupo"/>
          <p:cNvGrpSpPr/>
          <p:nvPr/>
        </p:nvGrpSpPr>
        <p:grpSpPr>
          <a:xfrm>
            <a:off x="1240420" y="2912753"/>
            <a:ext cx="6663160" cy="1092309"/>
            <a:chOff x="1321109" y="3224939"/>
            <a:chExt cx="6664289" cy="1273777"/>
          </a:xfrm>
        </p:grpSpPr>
        <p:pic>
          <p:nvPicPr>
            <p:cNvPr id="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97543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5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2761405"/>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4" y="2943235"/>
            <a:ext cx="7048823" cy="1061829"/>
          </a:xfrm>
          <a:prstGeom prst="rect">
            <a:avLst/>
          </a:prstGeom>
          <a:noFill/>
        </p:spPr>
        <p:txBody>
          <a:bodyPr wrap="square" rtlCol="0">
            <a:spAutoFit/>
          </a:bodyPr>
          <a:lstStyle/>
          <a:p>
            <a:r>
              <a:rPr lang="en-US" sz="1400" b="1" dirty="0"/>
              <a:t>How can we infer that photosynthesis is really happening in the system? </a:t>
            </a:r>
            <a:endParaRPr lang="en-US" sz="1400" b="1" dirty="0" smtClean="0"/>
          </a:p>
          <a:p>
            <a:endParaRPr lang="en-US" sz="1300" dirty="0"/>
          </a:p>
          <a:p>
            <a:r>
              <a:rPr lang="en-US" sz="1200" dirty="0"/>
              <a:t>Students should conclude, from the theoretical background, that the plant is consuming </a:t>
            </a:r>
            <a:r>
              <a:rPr lang="en-US" sz="1200" dirty="0" smtClean="0"/>
              <a:t>CO</a:t>
            </a:r>
            <a:r>
              <a:rPr lang="en-US" sz="800" dirty="0" smtClean="0"/>
              <a:t>2</a:t>
            </a:r>
            <a:r>
              <a:rPr lang="en-US" sz="1200" dirty="0" smtClean="0"/>
              <a:t> and </a:t>
            </a:r>
          </a:p>
          <a:p>
            <a:r>
              <a:rPr lang="en-US" sz="1200" dirty="0" smtClean="0"/>
              <a:t>releasing </a:t>
            </a:r>
            <a:r>
              <a:rPr lang="en-US" sz="1200" dirty="0"/>
              <a:t>oxygen into the environment. Therefore, the oxygen released contributes to the increased </a:t>
            </a:r>
            <a:endParaRPr lang="en-US" sz="1200" dirty="0" smtClean="0"/>
          </a:p>
          <a:p>
            <a:r>
              <a:rPr lang="en-US" sz="1200" dirty="0" smtClean="0"/>
              <a:t>air </a:t>
            </a:r>
            <a:r>
              <a:rPr lang="en-US" sz="1200" dirty="0"/>
              <a:t>pressure inside the syringe system. </a:t>
            </a:r>
            <a:endParaRPr lang="es-CL" sz="1200" dirty="0"/>
          </a:p>
        </p:txBody>
      </p:sp>
      <p:sp>
        <p:nvSpPr>
          <p:cNvPr id="16" name="15 CuadroTexto"/>
          <p:cNvSpPr txBox="1"/>
          <p:nvPr/>
        </p:nvSpPr>
        <p:spPr>
          <a:xfrm>
            <a:off x="1555625" y="2230858"/>
            <a:ext cx="6544767" cy="523220"/>
          </a:xfrm>
          <a:prstGeom prst="rect">
            <a:avLst/>
          </a:prstGeom>
          <a:noFill/>
          <a:ln>
            <a:noFill/>
          </a:ln>
        </p:spPr>
        <p:txBody>
          <a:bodyPr wrap="square" rtlCol="0">
            <a:spAutoFit/>
          </a:bodyPr>
          <a:lstStyle/>
          <a:p>
            <a:r>
              <a:rPr lang="en-US" sz="1400" dirty="0" smtClean="0">
                <a:solidFill>
                  <a:srgbClr val="29B19A"/>
                </a:solidFill>
              </a:rPr>
              <a:t>Hereafter are presented some questions and answers which should be</a:t>
            </a:r>
          </a:p>
          <a:p>
            <a:r>
              <a:rPr lang="en-US" sz="1400" dirty="0" smtClean="0">
                <a:solidFill>
                  <a:srgbClr val="29B19A"/>
                </a:solidFill>
              </a:rPr>
              <a:t>developed by the students in order to elaborate their conclusions.</a:t>
            </a:r>
            <a:endParaRPr lang="es-CL" sz="1400" dirty="0">
              <a:solidFill>
                <a:srgbClr val="29B19A"/>
              </a:solidFill>
            </a:endParaRPr>
          </a:p>
        </p:txBody>
      </p:sp>
      <p:sp>
        <p:nvSpPr>
          <p:cNvPr id="17" name="16 Rectángulo redondeado"/>
          <p:cNvSpPr/>
          <p:nvPr/>
        </p:nvSpPr>
        <p:spPr>
          <a:xfrm>
            <a:off x="1403647" y="2198557"/>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29" name="28 CuadroTexto"/>
          <p:cNvSpPr txBox="1"/>
          <p:nvPr/>
        </p:nvSpPr>
        <p:spPr>
          <a:xfrm>
            <a:off x="1555624" y="4168601"/>
            <a:ext cx="6688783" cy="1061829"/>
          </a:xfrm>
          <a:prstGeom prst="rect">
            <a:avLst/>
          </a:prstGeom>
          <a:noFill/>
        </p:spPr>
        <p:txBody>
          <a:bodyPr wrap="square" rtlCol="0">
            <a:spAutoFit/>
          </a:bodyPr>
          <a:lstStyle/>
          <a:p>
            <a:r>
              <a:rPr lang="en-US" sz="1400" b="1" dirty="0"/>
              <a:t>How could we know that a gas is being released as a product of photosynthesis? </a:t>
            </a:r>
            <a:endParaRPr lang="en-US" sz="1400" b="1" dirty="0" smtClean="0"/>
          </a:p>
          <a:p>
            <a:endParaRPr lang="en-US" sz="1300" dirty="0"/>
          </a:p>
          <a:p>
            <a:r>
              <a:rPr lang="en-US" sz="1200" dirty="0"/>
              <a:t>Students should point out that, according to their observations, the plant was producing bubbles </a:t>
            </a:r>
            <a:endParaRPr lang="en-US" sz="1200" dirty="0" smtClean="0"/>
          </a:p>
          <a:p>
            <a:r>
              <a:rPr lang="en-US" sz="1200" dirty="0" smtClean="0"/>
              <a:t>that </a:t>
            </a:r>
            <a:r>
              <a:rPr lang="en-US" sz="1200" dirty="0"/>
              <a:t>went up across the water column. This indicates that a gas was being released into the air of </a:t>
            </a:r>
            <a:endParaRPr lang="en-US" sz="1200" dirty="0" smtClean="0"/>
          </a:p>
          <a:p>
            <a:r>
              <a:rPr lang="en-US" sz="1200" dirty="0" smtClean="0"/>
              <a:t>the </a:t>
            </a:r>
            <a:r>
              <a:rPr lang="en-US" sz="1200" dirty="0"/>
              <a:t>system, raising the pressure inside. </a:t>
            </a:r>
            <a:endParaRPr lang="es-CL" sz="1200" dirty="0"/>
          </a:p>
        </p:txBody>
      </p:sp>
      <p:sp>
        <p:nvSpPr>
          <p:cNvPr id="33" name="32 CuadroTexto"/>
          <p:cNvSpPr txBox="1"/>
          <p:nvPr/>
        </p:nvSpPr>
        <p:spPr>
          <a:xfrm>
            <a:off x="1555624" y="5373216"/>
            <a:ext cx="6544767" cy="877163"/>
          </a:xfrm>
          <a:prstGeom prst="rect">
            <a:avLst/>
          </a:prstGeom>
          <a:noFill/>
        </p:spPr>
        <p:txBody>
          <a:bodyPr wrap="square" rtlCol="0">
            <a:spAutoFit/>
          </a:bodyPr>
          <a:lstStyle/>
          <a:p>
            <a:r>
              <a:rPr lang="en-US" sz="1400" b="1" dirty="0"/>
              <a:t>What does the negative and positive sign of the electric current mean</a:t>
            </a:r>
            <a:r>
              <a:rPr lang="en-US" sz="1400" b="1" dirty="0" smtClean="0"/>
              <a:t>?</a:t>
            </a:r>
          </a:p>
          <a:p>
            <a:endParaRPr lang="en-US" sz="1300" dirty="0"/>
          </a:p>
          <a:p>
            <a:r>
              <a:rPr lang="en-US" sz="1200" dirty="0"/>
              <a:t>Students should answer that the gas released during this process is molecular oxygen. This can be concluded by reviewing the general photosynthesis equation, shown in the theoretical background. </a:t>
            </a:r>
            <a:endParaRPr lang="es-CL" sz="1200" dirty="0"/>
          </a:p>
        </p:txBody>
      </p:sp>
      <p:pic>
        <p:nvPicPr>
          <p:cNvPr id="41" name="4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5209679"/>
            <a:ext cx="428625" cy="438150"/>
          </a:xfrm>
          <a:prstGeom prst="ellipse">
            <a:avLst/>
          </a:prstGeom>
        </p:spPr>
      </p:pic>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21 Grupo"/>
          <p:cNvGrpSpPr/>
          <p:nvPr/>
        </p:nvGrpSpPr>
        <p:grpSpPr>
          <a:xfrm>
            <a:off x="1240420" y="3936608"/>
            <a:ext cx="6663160" cy="1868655"/>
            <a:chOff x="1321109" y="3224939"/>
            <a:chExt cx="6664289" cy="2179098"/>
          </a:xfrm>
        </p:grpSpPr>
        <p:pic>
          <p:nvPicPr>
            <p:cNvPr id="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303916"/>
              <a:ext cx="6664289" cy="210012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66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21 Grupo"/>
          <p:cNvGrpSpPr/>
          <p:nvPr/>
        </p:nvGrpSpPr>
        <p:grpSpPr>
          <a:xfrm>
            <a:off x="1240420" y="2346847"/>
            <a:ext cx="6663160" cy="1277273"/>
            <a:chOff x="1321109" y="3224939"/>
            <a:chExt cx="6664289" cy="1489469"/>
          </a:xfrm>
        </p:grpSpPr>
        <p:pic>
          <p:nvPicPr>
            <p:cNvPr id="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2"/>
              <a:ext cx="6664289" cy="119112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67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2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219549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14" name="13 CuadroTexto"/>
          <p:cNvSpPr txBox="1"/>
          <p:nvPr/>
        </p:nvSpPr>
        <p:spPr>
          <a:xfrm>
            <a:off x="1555624" y="2346846"/>
            <a:ext cx="7048823" cy="1277273"/>
          </a:xfrm>
          <a:prstGeom prst="rect">
            <a:avLst/>
          </a:prstGeom>
          <a:noFill/>
        </p:spPr>
        <p:txBody>
          <a:bodyPr wrap="square" rtlCol="0">
            <a:spAutoFit/>
          </a:bodyPr>
          <a:lstStyle/>
          <a:p>
            <a:r>
              <a:rPr lang="en-US" sz="1400" b="1" dirty="0"/>
              <a:t>Which properties of the system change if you increase the number of oxygen </a:t>
            </a:r>
            <a:endParaRPr lang="en-US" sz="1400" dirty="0"/>
          </a:p>
          <a:p>
            <a:r>
              <a:rPr lang="es-CL" sz="1400" b="1" dirty="0" err="1"/>
              <a:t>molecules</a:t>
            </a:r>
            <a:r>
              <a:rPr lang="es-CL" sz="1400" b="1" dirty="0"/>
              <a:t> </a:t>
            </a:r>
            <a:r>
              <a:rPr lang="es-CL" sz="1400" b="1" dirty="0" err="1"/>
              <a:t>inside</a:t>
            </a:r>
            <a:r>
              <a:rPr lang="es-CL" sz="1400" b="1" dirty="0"/>
              <a:t>? </a:t>
            </a:r>
            <a:r>
              <a:rPr lang="es-CL" sz="1400" b="1" dirty="0" err="1"/>
              <a:t>How</a:t>
            </a:r>
            <a:r>
              <a:rPr lang="es-CL" sz="1400" b="1" dirty="0"/>
              <a:t>? </a:t>
            </a:r>
            <a:endParaRPr lang="es-CL" sz="1400" b="1" dirty="0" smtClean="0"/>
          </a:p>
          <a:p>
            <a:endParaRPr lang="en-US" sz="1300" dirty="0"/>
          </a:p>
          <a:p>
            <a:r>
              <a:rPr lang="en-US" sz="1200" dirty="0"/>
              <a:t>Students should observe that if you increase the amount of oxygen inside the system, </a:t>
            </a:r>
            <a:r>
              <a:rPr lang="en-US" sz="1200" dirty="0" smtClean="0"/>
              <a:t>raising the</a:t>
            </a:r>
          </a:p>
          <a:p>
            <a:r>
              <a:rPr lang="en-US" sz="1200" dirty="0" smtClean="0"/>
              <a:t>number </a:t>
            </a:r>
            <a:r>
              <a:rPr lang="en-US" sz="1200" dirty="0"/>
              <a:t>of molecules in a given volume, the air pressure will increase – </a:t>
            </a:r>
            <a:r>
              <a:rPr lang="en-US" sz="1200" dirty="0" smtClean="0"/>
              <a:t>just as </a:t>
            </a:r>
            <a:r>
              <a:rPr lang="en-US" sz="1200" dirty="0"/>
              <a:t>we observed </a:t>
            </a:r>
            <a:r>
              <a:rPr lang="en-US" sz="1200" dirty="0" smtClean="0"/>
              <a:t>with</a:t>
            </a:r>
          </a:p>
          <a:p>
            <a:r>
              <a:rPr lang="en-US" sz="1200" dirty="0" smtClean="0"/>
              <a:t> </a:t>
            </a:r>
            <a:r>
              <a:rPr lang="en-US" sz="1200" dirty="0"/>
              <a:t>the sensor. </a:t>
            </a:r>
            <a:endParaRPr lang="es-CL" sz="1200" dirty="0"/>
          </a:p>
        </p:txBody>
      </p:sp>
      <p:sp>
        <p:nvSpPr>
          <p:cNvPr id="27" name="26 CuadroTexto"/>
          <p:cNvSpPr txBox="1"/>
          <p:nvPr/>
        </p:nvSpPr>
        <p:spPr>
          <a:xfrm>
            <a:off x="1555913" y="3933344"/>
            <a:ext cx="7048823" cy="1831271"/>
          </a:xfrm>
          <a:prstGeom prst="rect">
            <a:avLst/>
          </a:prstGeom>
          <a:noFill/>
        </p:spPr>
        <p:txBody>
          <a:bodyPr wrap="square" rtlCol="0">
            <a:spAutoFit/>
          </a:bodyPr>
          <a:lstStyle/>
          <a:p>
            <a:r>
              <a:rPr lang="en-US" sz="1400" b="1" dirty="0"/>
              <a:t>How would you prove with this experiment that the gas released was oxygen and </a:t>
            </a:r>
            <a:endParaRPr lang="en-US" sz="1400" b="1" dirty="0" smtClean="0"/>
          </a:p>
          <a:p>
            <a:r>
              <a:rPr lang="en-US" sz="1400" b="1" dirty="0" smtClean="0"/>
              <a:t>not </a:t>
            </a:r>
            <a:r>
              <a:rPr lang="en-US" sz="1400" b="1" dirty="0"/>
              <a:t>another kind of gas? </a:t>
            </a:r>
            <a:endParaRPr lang="en-US" sz="1400" b="1" dirty="0" smtClean="0"/>
          </a:p>
          <a:p>
            <a:endParaRPr lang="en-US" sz="1300" dirty="0"/>
          </a:p>
          <a:p>
            <a:r>
              <a:rPr lang="en-US" sz="1200" dirty="0"/>
              <a:t>Students should understand that whilst you can make deductions based on the </a:t>
            </a:r>
            <a:r>
              <a:rPr lang="en-US" sz="1200" dirty="0" smtClean="0"/>
              <a:t>information </a:t>
            </a:r>
            <a:r>
              <a:rPr lang="en-US" sz="1200" dirty="0"/>
              <a:t>given in </a:t>
            </a:r>
            <a:endParaRPr lang="en-US" sz="1200" dirty="0" smtClean="0"/>
          </a:p>
          <a:p>
            <a:r>
              <a:rPr lang="en-US" sz="1200" dirty="0" smtClean="0"/>
              <a:t>the </a:t>
            </a:r>
            <a:r>
              <a:rPr lang="en-US" sz="1200" dirty="0"/>
              <a:t>theoretical background and your previous experience, we </a:t>
            </a:r>
            <a:r>
              <a:rPr lang="en-US" sz="1200" dirty="0" smtClean="0"/>
              <a:t>are not </a:t>
            </a:r>
            <a:r>
              <a:rPr lang="en-US" sz="1200" dirty="0"/>
              <a:t>able to prove </a:t>
            </a:r>
            <a:endParaRPr lang="en-US" sz="1200" dirty="0" smtClean="0"/>
          </a:p>
          <a:p>
            <a:r>
              <a:rPr lang="en-US" sz="1200" dirty="0" smtClean="0"/>
              <a:t>(</a:t>
            </a:r>
            <a:r>
              <a:rPr lang="en-US" sz="1200" dirty="0"/>
              <a:t>with this experiment) that the gas produced by the plant is indeed </a:t>
            </a:r>
            <a:r>
              <a:rPr lang="en-US" sz="1200" dirty="0" smtClean="0"/>
              <a:t>oxygen</a:t>
            </a:r>
            <a:r>
              <a:rPr lang="en-US" sz="1200" dirty="0"/>
              <a:t>. </a:t>
            </a:r>
            <a:endParaRPr lang="en-US" sz="1200" dirty="0" smtClean="0"/>
          </a:p>
          <a:p>
            <a:endParaRPr lang="en-US" sz="1200" dirty="0"/>
          </a:p>
          <a:p>
            <a:r>
              <a:rPr lang="en-US" sz="1200" dirty="0" smtClean="0"/>
              <a:t>The </a:t>
            </a:r>
            <a:r>
              <a:rPr lang="en-US" sz="1200" dirty="0"/>
              <a:t>same experiment, using the </a:t>
            </a:r>
            <a:r>
              <a:rPr lang="en-US" sz="1200" dirty="0" err="1"/>
              <a:t>Labdisc</a:t>
            </a:r>
            <a:r>
              <a:rPr lang="en-US" sz="1200" dirty="0"/>
              <a:t> </a:t>
            </a:r>
            <a:r>
              <a:rPr lang="en-US" sz="1200" dirty="0" err="1"/>
              <a:t>BioChem</a:t>
            </a:r>
            <a:r>
              <a:rPr lang="en-US" sz="1200" dirty="0"/>
              <a:t> model, measuring DO2 (Dissolved Oxygen) </a:t>
            </a:r>
            <a:r>
              <a:rPr lang="en-US" sz="1200" dirty="0" smtClean="0"/>
              <a:t>can</a:t>
            </a:r>
          </a:p>
          <a:p>
            <a:r>
              <a:rPr lang="en-US" sz="1200" dirty="0" smtClean="0"/>
              <a:t>directly </a:t>
            </a:r>
            <a:r>
              <a:rPr lang="en-US" sz="1200" dirty="0"/>
              <a:t>measure the Oxygen released by the elodea </a:t>
            </a:r>
            <a:r>
              <a:rPr lang="en-US" sz="1200" dirty="0" err="1"/>
              <a:t>canadiens</a:t>
            </a:r>
            <a:r>
              <a:rPr lang="en-US" sz="1200" dirty="0"/>
              <a:t> and dissolved in the water. </a:t>
            </a:r>
            <a:endParaRPr lang="es-CL" sz="1200" dirty="0"/>
          </a:p>
        </p:txBody>
      </p:sp>
      <p:pic>
        <p:nvPicPr>
          <p:cNvPr id="30" name="2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3785258"/>
            <a:ext cx="428625" cy="438150"/>
          </a:xfrm>
          <a:prstGeom prst="ellipse">
            <a:avLst/>
          </a:prstGeom>
        </p:spPr>
      </p:pic>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348" y="2348880"/>
            <a:ext cx="638357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259633" y="2492896"/>
            <a:ext cx="5976664" cy="3308598"/>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300" dirty="0"/>
          </a:p>
          <a:p>
            <a:r>
              <a:rPr lang="en-US" sz="1400" dirty="0"/>
              <a:t>Photosynthesis is a process taking place in photosynthetic organisms (algae, plants and some bacteria), which have specialized organelles for this function. This organelle is the chloroplast, which in turn needs a specific pigment to perform photosynthesis, called chlorophyll. Active photosynthetic organisms use carbon dioxide to produce glucose, through a series of chemical reactions involving light. As a result, they release oxygen into the environment. </a:t>
            </a:r>
            <a:endParaRPr lang="en-US" sz="1400" dirty="0" smtClean="0"/>
          </a:p>
          <a:p>
            <a:endParaRPr lang="en-US" sz="1400" dirty="0"/>
          </a:p>
          <a:p>
            <a:r>
              <a:rPr lang="en-US" sz="1400" dirty="0"/>
              <a:t>In this lesson we studied an aquatic plant inside a closed system, during the process of photosynthesis. We observed an internal pressure rise as the process was taking place, because the plant was releasing oxygen as a product of photosynthesis. On the other hand, even if we can conclude that the gas is oxygen, based the theoretical background, we have no way to prove that it is not another gas with the current experiment. </a:t>
            </a:r>
            <a:endParaRPr lang="es-CL" sz="1400" dirty="0"/>
          </a:p>
        </p:txBody>
      </p:sp>
    </p:spTree>
    <p:extLst>
      <p:ext uri="{BB962C8B-B14F-4D97-AF65-F5344CB8AC3E}">
        <p14:creationId xmlns:p14="http://schemas.microsoft.com/office/powerpoint/2010/main" val="3572623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3" name="21 Grupo"/>
          <p:cNvGrpSpPr/>
          <p:nvPr/>
        </p:nvGrpSpPr>
        <p:grpSpPr>
          <a:xfrm>
            <a:off x="1331217" y="4208898"/>
            <a:ext cx="6663160" cy="1308332"/>
            <a:chOff x="1321109" y="3224939"/>
            <a:chExt cx="6664289" cy="1525689"/>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3"/>
              <a:ext cx="6664289" cy="122734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45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75673"/>
            <a:ext cx="6383712" cy="1169551"/>
          </a:xfrm>
          <a:prstGeom prst="rect">
            <a:avLst/>
          </a:prstGeom>
          <a:noFill/>
        </p:spPr>
        <p:txBody>
          <a:bodyPr wrap="square" rtlCol="0">
            <a:spAutoFit/>
          </a:bodyPr>
          <a:lstStyle/>
          <a:p>
            <a:r>
              <a:rPr lang="en-US" sz="1400" b="1" dirty="0"/>
              <a:t>Why do you think we used elodea </a:t>
            </a:r>
            <a:r>
              <a:rPr lang="en-US" sz="1400" b="1" dirty="0" err="1"/>
              <a:t>canadiens</a:t>
            </a:r>
            <a:r>
              <a:rPr lang="en-US" sz="1400" b="1" dirty="0"/>
              <a:t> for this experiment? </a:t>
            </a:r>
            <a:endParaRPr lang="en-US" sz="1400" b="1" dirty="0" smtClean="0"/>
          </a:p>
          <a:p>
            <a:endParaRPr lang="en-US" sz="1400" dirty="0" smtClean="0"/>
          </a:p>
          <a:p>
            <a:r>
              <a:rPr lang="en-US" sz="1400" dirty="0"/>
              <a:t>Students should recognize or investigate some of the characteristics of this aquatic plant as a good model to study, since some examples would be a high photosynthetic rate, plus the need for specific care in raising and storage </a:t>
            </a:r>
            <a:r>
              <a:rPr lang="en-US" sz="1400" dirty="0" smtClean="0"/>
              <a:t>etc</a:t>
            </a:r>
            <a:r>
              <a:rPr lang="en-US" sz="1400" dirty="0"/>
              <a:t>.</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that the students can extrapolate the acquired knowledge during this class through the application of it in different contexts and situations. Furthermore, it is intended that students wonder and present possible explanations to the experimentally observed phenomena. </a:t>
            </a:r>
            <a:endParaRPr lang="en-US" sz="1400" dirty="0" smtClean="0">
              <a:solidFill>
                <a:srgbClr val="3490A6"/>
              </a:solidFill>
            </a:endParaRP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230819422"/>
              </p:ext>
            </p:extLst>
          </p:nvPr>
        </p:nvGraphicFramePr>
        <p:xfrm>
          <a:off x="395536" y="2309372"/>
          <a:ext cx="7128792" cy="1915977"/>
        </p:xfrm>
        <a:graphic>
          <a:graphicData uri="http://schemas.openxmlformats.org/drawingml/2006/table">
            <a:tbl>
              <a:tblPr firstRow="1" firstCol="1" lastRow="1" lastCol="1" bandRow="1" bandCol="1"/>
              <a:tblGrid>
                <a:gridCol w="720080"/>
                <a:gridCol w="1728192"/>
                <a:gridCol w="4680520"/>
              </a:tblGrid>
              <a:tr h="273711">
                <a:tc rowSpan="7">
                  <a:txBody>
                    <a:bodyPr/>
                    <a:lstStyle/>
                    <a:p>
                      <a:pPr marL="196215" algn="ctr">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gn="ctr">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273711">
                <a:tc vMerge="1">
                  <a:txBody>
                    <a:bodyPr/>
                    <a:lstStyle/>
                    <a:p>
                      <a:endParaRPr lang="en-US"/>
                    </a:p>
                  </a:txBody>
                  <a:tcPr/>
                </a:tc>
                <a:tc rowSpan="6">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Life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185"/>
                        </a:spcBef>
                        <a:spcAft>
                          <a:spcPts val="0"/>
                        </a:spcAft>
                      </a:pPr>
                      <a:r>
                        <a:rPr lang="en-US" sz="1100">
                          <a:solidFill>
                            <a:srgbClr val="231F20"/>
                          </a:solidFill>
                          <a:effectLst/>
                          <a:latin typeface="Calibri"/>
                          <a:ea typeface="Calibri"/>
                          <a:cs typeface="Calibri"/>
                        </a:rPr>
                        <a:t>LS1: From Molecules to Organisms: Structures and  Processes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185"/>
                        </a:spcBef>
                        <a:spcAft>
                          <a:spcPts val="0"/>
                        </a:spcAft>
                      </a:pPr>
                      <a:r>
                        <a:rPr lang="en-US" sz="1100">
                          <a:solidFill>
                            <a:srgbClr val="231F20"/>
                          </a:solidFill>
                          <a:effectLst/>
                          <a:latin typeface="Calibri"/>
                          <a:ea typeface="Calibri"/>
                          <a:cs typeface="Calibri"/>
                        </a:rPr>
                        <a:t>LS1.A: Structure and Function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185"/>
                        </a:spcBef>
                        <a:spcAft>
                          <a:spcPts val="0"/>
                        </a:spcAft>
                      </a:pPr>
                      <a:r>
                        <a:rPr lang="en-US" sz="1100">
                          <a:solidFill>
                            <a:srgbClr val="231F20"/>
                          </a:solidFill>
                          <a:effectLst/>
                          <a:latin typeface="Calibri"/>
                          <a:ea typeface="Calibri"/>
                          <a:cs typeface="Calibri"/>
                        </a:rPr>
                        <a:t>LS1.C: Organization of Matter and Energy Flow in Organisms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120650">
                        <a:spcBef>
                          <a:spcPts val="185"/>
                        </a:spcBef>
                        <a:spcAft>
                          <a:spcPts val="0"/>
                        </a:spcAft>
                      </a:pPr>
                      <a:r>
                        <a:rPr lang="en-US" sz="1100">
                          <a:solidFill>
                            <a:srgbClr val="231F20"/>
                          </a:solidFill>
                          <a:effectLst/>
                          <a:latin typeface="Calibri"/>
                          <a:ea typeface="Calibri"/>
                          <a:cs typeface="Calibri"/>
                        </a:rPr>
                        <a:t>LS2: Ecosystems: Interactions, Energy, and  Dynamics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185"/>
                        </a:spcBef>
                        <a:spcAft>
                          <a:spcPts val="0"/>
                        </a:spcAft>
                      </a:pPr>
                      <a:r>
                        <a:rPr lang="en-US" sz="1100">
                          <a:solidFill>
                            <a:srgbClr val="231F20"/>
                          </a:solidFill>
                          <a:effectLst/>
                          <a:latin typeface="Calibri"/>
                          <a:ea typeface="Calibri"/>
                          <a:cs typeface="Calibri"/>
                        </a:rPr>
                        <a:t>LS2.A: Interdependent Relationships in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185"/>
                        </a:spcBef>
                        <a:spcAft>
                          <a:spcPts val="0"/>
                        </a:spcAft>
                      </a:pPr>
                      <a:r>
                        <a:rPr lang="en-US" sz="1100">
                          <a:solidFill>
                            <a:srgbClr val="231F20"/>
                          </a:solidFill>
                          <a:effectLst/>
                          <a:latin typeface="Calibri"/>
                          <a:ea typeface="Calibri"/>
                          <a:cs typeface="Calibri"/>
                        </a:rPr>
                        <a:t>LS2.B: Cycles of Matter and Energy Transfer in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4279431652"/>
              </p:ext>
            </p:extLst>
          </p:nvPr>
        </p:nvGraphicFramePr>
        <p:xfrm>
          <a:off x="395536" y="4509120"/>
          <a:ext cx="7128792" cy="1293872"/>
        </p:xfrm>
        <a:graphic>
          <a:graphicData uri="http://schemas.openxmlformats.org/drawingml/2006/table">
            <a:tbl>
              <a:tblPr firstRow="1" firstCol="1" lastRow="1" lastCol="1" bandRow="1" bandCol="1"/>
              <a:tblGrid>
                <a:gridCol w="720080"/>
                <a:gridCol w="3312368"/>
                <a:gridCol w="3096344"/>
              </a:tblGrid>
              <a:tr h="288032">
                <a:tc rowSpan="4">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288032">
                <a:tc vMerge="1">
                  <a:txBody>
                    <a:bodyPr/>
                    <a:lstStyle/>
                    <a:p>
                      <a:endParaRPr lang="en-US"/>
                    </a:p>
                  </a:txBody>
                  <a:tcPr/>
                </a:tc>
                <a:tc>
                  <a:txBody>
                    <a:bodyPr/>
                    <a:lstStyle/>
                    <a:p>
                      <a:pPr marL="120650" marR="416560">
                        <a:lnSpc>
                          <a:spcPts val="960"/>
                        </a:lnSpc>
                        <a:spcBef>
                          <a:spcPts val="180"/>
                        </a:spcBef>
                        <a:spcAft>
                          <a:spcPts val="0"/>
                        </a:spcAft>
                      </a:pPr>
                      <a:r>
                        <a:rPr lang="en-US" sz="1100">
                          <a:solidFill>
                            <a:srgbClr val="231F20"/>
                          </a:solidFill>
                          <a:effectLst/>
                          <a:latin typeface="Calibri"/>
                          <a:ea typeface="Calibri"/>
                          <a:cs typeface="Calibri"/>
                        </a:rPr>
                        <a:t>MS.LS-SFIP: Structure, Function, and Information Processing</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650">
                        <a:spcBef>
                          <a:spcPts val="665"/>
                        </a:spcBef>
                        <a:spcAft>
                          <a:spcPts val="0"/>
                        </a:spcAft>
                      </a:pPr>
                      <a:r>
                        <a:rPr lang="en-US" sz="1100">
                          <a:solidFill>
                            <a:srgbClr val="231F20"/>
                          </a:solidFill>
                          <a:effectLst/>
                          <a:latin typeface="Calibri"/>
                          <a:ea typeface="Calibri"/>
                          <a:cs typeface="Calibri"/>
                        </a:rPr>
                        <a:t>HS.LS-SFIP: Structure, Function, and Information   Processing</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032">
                <a:tc vMerge="1">
                  <a:txBody>
                    <a:bodyPr/>
                    <a:lstStyle/>
                    <a:p>
                      <a:endParaRPr lang="en-US"/>
                    </a:p>
                  </a:txBody>
                  <a:tcPr/>
                </a:tc>
                <a:tc>
                  <a:txBody>
                    <a:bodyPr/>
                    <a:lstStyle/>
                    <a:p>
                      <a:pPr marL="120650" marR="416560">
                        <a:lnSpc>
                          <a:spcPts val="960"/>
                        </a:lnSpc>
                        <a:spcBef>
                          <a:spcPts val="180"/>
                        </a:spcBef>
                        <a:spcAft>
                          <a:spcPts val="0"/>
                        </a:spcAft>
                      </a:pPr>
                      <a:r>
                        <a:rPr lang="en-US" sz="1100">
                          <a:solidFill>
                            <a:srgbClr val="231F20"/>
                          </a:solidFill>
                          <a:effectLst/>
                          <a:latin typeface="Calibri"/>
                          <a:ea typeface="Calibri"/>
                          <a:cs typeface="Calibri"/>
                        </a:rPr>
                        <a:t>MS.LS-MEOE:</a:t>
                      </a:r>
                      <a:r>
                        <a:rPr lang="en-US" sz="1100" spc="-125">
                          <a:solidFill>
                            <a:srgbClr val="231F20"/>
                          </a:solidFill>
                          <a:effectLst/>
                          <a:latin typeface="Calibri"/>
                          <a:ea typeface="Calibri"/>
                          <a:cs typeface="Calibri"/>
                        </a:rPr>
                        <a:t> </a:t>
                      </a:r>
                      <a:r>
                        <a:rPr lang="en-US" sz="1100">
                          <a:solidFill>
                            <a:srgbClr val="231F20"/>
                          </a:solidFill>
                          <a:effectLst/>
                          <a:latin typeface="Calibri"/>
                          <a:ea typeface="Calibri"/>
                          <a:cs typeface="Calibri"/>
                        </a:rPr>
                        <a:t>Matter</a:t>
                      </a:r>
                      <a:r>
                        <a:rPr lang="en-US" sz="1100" spc="-125">
                          <a:solidFill>
                            <a:srgbClr val="231F20"/>
                          </a:solidFill>
                          <a:effectLst/>
                          <a:latin typeface="Calibri"/>
                          <a:ea typeface="Calibri"/>
                          <a:cs typeface="Calibri"/>
                        </a:rPr>
                        <a:t> </a:t>
                      </a:r>
                      <a:r>
                        <a:rPr lang="en-US" sz="1100">
                          <a:solidFill>
                            <a:srgbClr val="231F20"/>
                          </a:solidFill>
                          <a:effectLst/>
                          <a:latin typeface="Calibri"/>
                          <a:ea typeface="Calibri"/>
                          <a:cs typeface="Calibri"/>
                        </a:rPr>
                        <a:t>and</a:t>
                      </a:r>
                      <a:r>
                        <a:rPr lang="en-US" sz="1100" spc="-125">
                          <a:solidFill>
                            <a:srgbClr val="231F20"/>
                          </a:solidFill>
                          <a:effectLst/>
                          <a:latin typeface="Calibri"/>
                          <a:ea typeface="Calibri"/>
                          <a:cs typeface="Calibri"/>
                        </a:rPr>
                        <a:t> </a:t>
                      </a:r>
                      <a:r>
                        <a:rPr lang="en-US" sz="1100">
                          <a:solidFill>
                            <a:srgbClr val="231F20"/>
                          </a:solidFill>
                          <a:effectLst/>
                          <a:latin typeface="Calibri"/>
                          <a:ea typeface="Calibri"/>
                          <a:cs typeface="Calibri"/>
                        </a:rPr>
                        <a:t>Energy</a:t>
                      </a:r>
                      <a:r>
                        <a:rPr lang="en-US" sz="1100" spc="-125">
                          <a:solidFill>
                            <a:srgbClr val="231F20"/>
                          </a:solidFill>
                          <a:effectLst/>
                          <a:latin typeface="Calibri"/>
                          <a:ea typeface="Calibri"/>
                          <a:cs typeface="Calibri"/>
                        </a:rPr>
                        <a:t> </a:t>
                      </a:r>
                      <a:r>
                        <a:rPr lang="en-US" sz="1100">
                          <a:solidFill>
                            <a:srgbClr val="231F20"/>
                          </a:solidFill>
                          <a:effectLst/>
                          <a:latin typeface="Calibri"/>
                          <a:ea typeface="Calibri"/>
                          <a:cs typeface="Calibri"/>
                        </a:rPr>
                        <a:t>in</a:t>
                      </a:r>
                      <a:r>
                        <a:rPr lang="en-US" sz="1100" spc="-125">
                          <a:solidFill>
                            <a:srgbClr val="231F20"/>
                          </a:solidFill>
                          <a:effectLst/>
                          <a:latin typeface="Calibri"/>
                          <a:ea typeface="Calibri"/>
                          <a:cs typeface="Calibri"/>
                        </a:rPr>
                        <a:t> </a:t>
                      </a:r>
                      <a:r>
                        <a:rPr lang="en-US" sz="1100">
                          <a:solidFill>
                            <a:srgbClr val="231F20"/>
                          </a:solidFill>
                          <a:effectLst/>
                          <a:latin typeface="Calibri"/>
                          <a:ea typeface="Calibri"/>
                          <a:cs typeface="Calibri"/>
                        </a:rPr>
                        <a:t>Organisms and</a:t>
                      </a:r>
                      <a:r>
                        <a:rPr lang="en-US" sz="1100" spc="115">
                          <a:solidFill>
                            <a:srgbClr val="231F20"/>
                          </a:solidFill>
                          <a:effectLst/>
                          <a:latin typeface="Calibri"/>
                          <a:ea typeface="Calibri"/>
                          <a:cs typeface="Calibri"/>
                        </a:rPr>
                        <a:t> </a:t>
                      </a:r>
                      <a:r>
                        <a:rPr lang="en-US" sz="1100">
                          <a:solidFill>
                            <a:srgbClr val="231F20"/>
                          </a:solidFill>
                          <a:effectLst/>
                          <a:latin typeface="Calibri"/>
                          <a:ea typeface="Calibri"/>
                          <a:cs typeface="Calibri"/>
                        </a:rPr>
                        <a:t>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650">
                        <a:spcBef>
                          <a:spcPts val="665"/>
                        </a:spcBef>
                        <a:spcAft>
                          <a:spcPts val="0"/>
                        </a:spcAft>
                      </a:pPr>
                      <a:r>
                        <a:rPr lang="en-US" sz="1100">
                          <a:solidFill>
                            <a:srgbClr val="231F20"/>
                          </a:solidFill>
                          <a:effectLst/>
                          <a:latin typeface="Calibri"/>
                          <a:ea typeface="Calibri"/>
                          <a:cs typeface="Calibri"/>
                        </a:rPr>
                        <a:t>HS.LS-MEOE: Matter ad Energy in Organisms and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032">
                <a:tc vMerge="1">
                  <a:txBody>
                    <a:bodyPr/>
                    <a:lstStyle/>
                    <a:p>
                      <a:pPr marL="89535" marR="89535" algn="ctr">
                        <a:lnSpc>
                          <a:spcPts val="121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25"/>
                        </a:spcBef>
                        <a:spcAft>
                          <a:spcPts val="0"/>
                        </a:spcAft>
                      </a:pPr>
                      <a:r>
                        <a:rPr lang="en-US" sz="1100">
                          <a:solidFill>
                            <a:srgbClr val="231F20"/>
                          </a:solidFill>
                          <a:effectLst/>
                          <a:latin typeface="Calibri"/>
                          <a:ea typeface="Calibri"/>
                          <a:cs typeface="Calibri"/>
                        </a:rPr>
                        <a:t>MS.LS-IRE: Interdependent Relationships in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650">
                        <a:spcBef>
                          <a:spcPts val="225"/>
                        </a:spcBef>
                        <a:spcAft>
                          <a:spcPts val="0"/>
                        </a:spcAft>
                      </a:pPr>
                      <a:r>
                        <a:rPr lang="en-US" sz="1100">
                          <a:solidFill>
                            <a:srgbClr val="231F20"/>
                          </a:solidFill>
                          <a:effectLst/>
                          <a:latin typeface="Calibri"/>
                          <a:ea typeface="Calibri"/>
                          <a:cs typeface="Calibri"/>
                        </a:rPr>
                        <a:t>HS.LS-IRE: Interdependent Relationships in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6" name="7 CuadroTexto"/>
          <p:cNvSpPr txBox="1"/>
          <p:nvPr/>
        </p:nvSpPr>
        <p:spPr>
          <a:xfrm>
            <a:off x="5652120" y="1389722"/>
            <a:ext cx="338437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2929374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6" name="25 Grupo"/>
          <p:cNvGrpSpPr/>
          <p:nvPr/>
        </p:nvGrpSpPr>
        <p:grpSpPr>
          <a:xfrm>
            <a:off x="1331217" y="4077073"/>
            <a:ext cx="6663160" cy="2197352"/>
            <a:chOff x="1321109" y="3224939"/>
            <a:chExt cx="6664289" cy="2562404"/>
          </a:xfrm>
        </p:grpSpPr>
        <p:pic>
          <p:nvPicPr>
            <p:cNvPr id="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4484501"/>
              <a:ext cx="6664289" cy="130284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142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21 Grupo"/>
          <p:cNvGrpSpPr/>
          <p:nvPr/>
        </p:nvGrpSpPr>
        <p:grpSpPr>
          <a:xfrm>
            <a:off x="1322485" y="2384091"/>
            <a:ext cx="6663160" cy="1373073"/>
            <a:chOff x="1321109" y="3224939"/>
            <a:chExt cx="6664289" cy="1601185"/>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3"/>
              <a:ext cx="6664289" cy="130284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282682" cy="1292662"/>
          </a:xfrm>
          <a:prstGeom prst="rect">
            <a:avLst/>
          </a:prstGeom>
          <a:noFill/>
        </p:spPr>
        <p:txBody>
          <a:bodyPr wrap="square" rtlCol="0">
            <a:spAutoFit/>
          </a:bodyPr>
          <a:lstStyle/>
          <a:p>
            <a:r>
              <a:rPr lang="en-US" sz="1400" b="1" dirty="0"/>
              <a:t>What method other than oxygen detection would you use to indicate photosynthesis? </a:t>
            </a:r>
            <a:endParaRPr lang="en-US" sz="1400" b="1" dirty="0" smtClean="0"/>
          </a:p>
          <a:p>
            <a:endParaRPr lang="en-US" sz="1400" b="1" dirty="0"/>
          </a:p>
          <a:p>
            <a:r>
              <a:rPr lang="en-US" sz="1200" dirty="0"/>
              <a:t>Students should think about alternative methods to study photosynthesis. One example could be the detection of other chemical compounds involved in the reaction with glucose. Another example could be the measurement of reactants consumption, like carbon dioxide. </a:t>
            </a:r>
            <a:endParaRPr lang="es-CL" sz="12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93305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1601686" y="4134559"/>
            <a:ext cx="6282682" cy="2123658"/>
          </a:xfrm>
          <a:prstGeom prst="rect">
            <a:avLst/>
          </a:prstGeom>
          <a:noFill/>
        </p:spPr>
        <p:txBody>
          <a:bodyPr wrap="square" rtlCol="0">
            <a:spAutoFit/>
          </a:bodyPr>
          <a:lstStyle/>
          <a:p>
            <a:r>
              <a:rPr lang="en-US" sz="1400" b="1" dirty="0"/>
              <a:t>During this class the photosynthesis process was studied measuring the air pressure inside a closed system using the air pressure sensor. However, the sensor is not able to discriminate different gas types and therefore it was concluded from the theoretical background, that it was oxygen. How would you prove that the gas is oxygen? Explain. </a:t>
            </a:r>
            <a:endParaRPr lang="en-US" sz="1400" b="1" dirty="0" smtClean="0"/>
          </a:p>
          <a:p>
            <a:endParaRPr lang="en-US" sz="1400" b="1" dirty="0"/>
          </a:p>
          <a:p>
            <a:r>
              <a:rPr lang="en-US" sz="1200" dirty="0"/>
              <a:t>Students should suggest and explain strategies to prove that the gas responsible for the air pressure increase inside the system was indeed oxygen. For example, they could suggest bringing a flame into contact with the air of the system and measuring the flame size. An increase in flame size would indicate air rich in oxygen, because oxygen is needed for the process of burning. </a:t>
            </a:r>
            <a:endParaRPr lang="es-CL" sz="1200" dirty="0"/>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9" name="18 Grupo"/>
          <p:cNvGrpSpPr/>
          <p:nvPr/>
        </p:nvGrpSpPr>
        <p:grpSpPr>
          <a:xfrm>
            <a:off x="1322485" y="4221090"/>
            <a:ext cx="6663160" cy="1872206"/>
            <a:chOff x="1321109" y="3224940"/>
            <a:chExt cx="6664289" cy="2183240"/>
          </a:xfrm>
        </p:grpSpPr>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88489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5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15 Grupo"/>
          <p:cNvGrpSpPr/>
          <p:nvPr/>
        </p:nvGrpSpPr>
        <p:grpSpPr>
          <a:xfrm>
            <a:off x="1322485" y="2271952"/>
            <a:ext cx="6663160" cy="1661105"/>
            <a:chOff x="1321109" y="3224939"/>
            <a:chExt cx="6664289" cy="1937068"/>
          </a:xfrm>
        </p:grpSpPr>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691226"/>
              <a:ext cx="6664289" cy="147078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84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04516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251380"/>
            <a:ext cx="6383712" cy="1692771"/>
          </a:xfrm>
          <a:prstGeom prst="rect">
            <a:avLst/>
          </a:prstGeom>
          <a:noFill/>
        </p:spPr>
        <p:txBody>
          <a:bodyPr wrap="square" rtlCol="0">
            <a:spAutoFit/>
          </a:bodyPr>
          <a:lstStyle/>
          <a:p>
            <a:r>
              <a:rPr lang="en-US" sz="1400" b="1" dirty="0"/>
              <a:t>According to the information from the theoretical background, do you think that trees and plants with leafs that are not green, have also green pigments, or only pigments the color of their foliage? </a:t>
            </a:r>
            <a:endParaRPr lang="en-US" sz="1400" b="1" dirty="0" smtClean="0"/>
          </a:p>
          <a:p>
            <a:endParaRPr lang="en-US" sz="1400" b="1" dirty="0"/>
          </a:p>
          <a:p>
            <a:r>
              <a:rPr lang="en-US" sz="1200" dirty="0"/>
              <a:t>Students should remember that the only pigment present in all photosynthetic organisms is chlorophyll (which is the green pigment), because it is vital to the process of photosynthesis. Therefore, all plants should have chlorophyll and if we see another color it is due to the presence of other kinds of pigments masking the green of chlorophyll. </a:t>
            </a:r>
            <a:endParaRPr lang="es-CL" sz="1200" dirty="0"/>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149080"/>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CuadroTexto"/>
          <p:cNvSpPr txBox="1"/>
          <p:nvPr/>
        </p:nvSpPr>
        <p:spPr>
          <a:xfrm>
            <a:off x="1601686" y="4277414"/>
            <a:ext cx="6383712" cy="1815882"/>
          </a:xfrm>
          <a:prstGeom prst="rect">
            <a:avLst/>
          </a:prstGeom>
          <a:noFill/>
        </p:spPr>
        <p:txBody>
          <a:bodyPr wrap="square" rtlCol="0">
            <a:spAutoFit/>
          </a:bodyPr>
          <a:lstStyle/>
          <a:p>
            <a:r>
              <a:rPr lang="en-US" sz="1400" b="1" dirty="0"/>
              <a:t>What do you think would happen if all plants were to become extinct? Explain. </a:t>
            </a:r>
            <a:endParaRPr lang="en-US" sz="1400" b="1" dirty="0" smtClean="0"/>
          </a:p>
          <a:p>
            <a:endParaRPr lang="en-US" sz="1400" b="1" dirty="0"/>
          </a:p>
          <a:p>
            <a:r>
              <a:rPr lang="en-US" sz="1200" dirty="0"/>
              <a:t>Students should understand that in the case of all plants dying out, there would remain only few organisms capable of performing photosynthesis (only some bacteria and alga). This would cause a serious drop in the amount of oxygen in the air, in turn causing problems for all aerobic organisms (organisms that breathe oxygen). Additionally, students may notice that autotroph organisms are fundamental to all food chains, because they synthetize their own food taking molecules from the air. If plants (autotroph organisms) were to become extinct, a lot of terrestrial organisms would also die out. </a:t>
            </a:r>
            <a:endParaRPr lang="es-CL" sz="12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3740873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graphicFrame>
        <p:nvGraphicFramePr>
          <p:cNvPr id="14" name="טבלה 13"/>
          <p:cNvGraphicFramePr>
            <a:graphicFrameLocks noGrp="1"/>
          </p:cNvGraphicFramePr>
          <p:nvPr>
            <p:extLst>
              <p:ext uri="{D42A27DB-BD31-4B8C-83A1-F6EECF244321}">
                <p14:modId xmlns:p14="http://schemas.microsoft.com/office/powerpoint/2010/main" val="3716396400"/>
              </p:ext>
            </p:extLst>
          </p:nvPr>
        </p:nvGraphicFramePr>
        <p:xfrm>
          <a:off x="727737" y="2924944"/>
          <a:ext cx="6616571" cy="1296144"/>
        </p:xfrm>
        <a:graphic>
          <a:graphicData uri="http://schemas.openxmlformats.org/drawingml/2006/table">
            <a:tbl>
              <a:tblPr firstRow="1" firstCol="1" lastRow="1" lastCol="1" bandRow="1" bandCol="1"/>
              <a:tblGrid>
                <a:gridCol w="531645"/>
                <a:gridCol w="2807729"/>
                <a:gridCol w="430346"/>
                <a:gridCol w="2846851"/>
              </a:tblGrid>
              <a:tr h="482286">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0650">
                        <a:spcBef>
                          <a:spcPts val="315"/>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a:spcBef>
                          <a:spcPts val="315"/>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30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טבלה 5"/>
          <p:cNvGraphicFramePr>
            <a:graphicFrameLocks noGrp="1"/>
          </p:cNvGraphicFramePr>
          <p:nvPr>
            <p:extLst>
              <p:ext uri="{D42A27DB-BD31-4B8C-83A1-F6EECF244321}">
                <p14:modId xmlns:p14="http://schemas.microsoft.com/office/powerpoint/2010/main" val="3024003736"/>
              </p:ext>
            </p:extLst>
          </p:nvPr>
        </p:nvGraphicFramePr>
        <p:xfrm>
          <a:off x="752128" y="4509120"/>
          <a:ext cx="6592180" cy="1774473"/>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smtClean="0">
                          <a:effectLst/>
                          <a:latin typeface="+mn-lt"/>
                          <a:ea typeface="Calibri"/>
                          <a:cs typeface="Calibri"/>
                        </a:rPr>
                        <a:t>Life Science Standards Middle School</a:t>
                      </a:r>
                      <a:endParaRPr lang="en-US" sz="1100" b="1"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effectLst/>
                          <a:latin typeface="+mn-lt"/>
                          <a:ea typeface="Calibri"/>
                          <a:cs typeface="Calibri"/>
                        </a:rPr>
                        <a:t>Life Science Standards High School</a:t>
                      </a:r>
                      <a:endParaRPr lang="en-US" sz="1100" b="1"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and Function in Living Systems</a:t>
                      </a:r>
                      <a:endParaRPr lang="en-US" sz="18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The Cell</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Reproduction and Heredity</a:t>
                      </a:r>
                      <a:endParaRPr lang="en-US" sz="18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endParaRPr lang="en-US"/>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Molecular Basis of Heredity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r>
                        <a:rPr lang="en-US" sz="1100" smtClean="0">
                          <a:solidFill>
                            <a:srgbClr val="231F20"/>
                          </a:solidFill>
                          <a:effectLst/>
                          <a:latin typeface="Wingdings"/>
                          <a:ea typeface="Calibri"/>
                          <a:cs typeface="Calibri"/>
                        </a:rPr>
                        <a:t>ü</a:t>
                      </a:r>
                      <a:endParaRPr lang="en-US" sz="1100" smtClean="0">
                        <a:effectLst/>
                        <a:latin typeface="+mn-lt"/>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Regulation and Behavior</a:t>
                      </a:r>
                      <a:endParaRPr lang="en-US" sz="18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Biological Evolution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r>
                        <a:rPr lang="en-US" sz="1100" smtClean="0">
                          <a:solidFill>
                            <a:srgbClr val="231F20"/>
                          </a:solidFill>
                          <a:effectLst/>
                          <a:latin typeface="Wingdings"/>
                          <a:ea typeface="Calibri"/>
                          <a:cs typeface="Calibri"/>
                        </a:rPr>
                        <a:t>ü</a:t>
                      </a:r>
                      <a:endParaRPr lang="en-US" sz="1100" smtClean="0">
                        <a:effectLst/>
                        <a:latin typeface="+mn-lt"/>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Populations and Ecosystems</a:t>
                      </a:r>
                      <a:endParaRPr lang="en-US" sz="180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Interdependence of Organisms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r>
                        <a:rPr lang="en-US" sz="1100" smtClean="0">
                          <a:solidFill>
                            <a:srgbClr val="231F20"/>
                          </a:solidFill>
                          <a:effectLst/>
                          <a:latin typeface="Wingdings"/>
                          <a:ea typeface="Calibri"/>
                          <a:cs typeface="Calibri"/>
                        </a:rPr>
                        <a:t>ü</a:t>
                      </a:r>
                      <a:endParaRPr lang="en-US" sz="1100" smtClean="0">
                        <a:effectLst/>
                        <a:latin typeface="+mn-lt"/>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Diversity and Adaptations of Organisms</a:t>
                      </a:r>
                      <a:endParaRPr lang="en-US" sz="180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Matter, Energy, and Organization in Living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Behavior of Organisms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38437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359791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smtClean="0"/>
              <a:t>Develop </a:t>
            </a:r>
            <a:r>
              <a:rPr lang="en-US" sz="1400"/>
              <a:t>the ability to refine ill-defined questions and direct to phenomena that can be described, explained, or predicted through scientific </a:t>
            </a:r>
            <a:r>
              <a:rPr lang="en-US" sz="1400" smtClean="0"/>
              <a:t>means</a:t>
            </a:r>
            <a:r>
              <a:rPr lang="en-US" sz="1400"/>
              <a:t>.</a:t>
            </a:r>
          </a:p>
          <a:p>
            <a:pPr marL="285750" lvl="0" indent="-285750">
              <a:buFont typeface="Arial" panose="020B0604020202020204" pitchFamily="34" charset="0"/>
              <a:buChar char="•"/>
            </a:pPr>
            <a:r>
              <a:rPr lang="en-US" sz="1400"/>
              <a:t>Develop the ability to observe, measure accurately, identify and control  variables.</a:t>
            </a:r>
          </a:p>
          <a:p>
            <a:pPr marL="285750" lvl="0" indent="-285750">
              <a:buFont typeface="Arial" panose="020B0604020202020204" pitchFamily="34" charset="0"/>
              <a:buChar char="•"/>
            </a:pPr>
            <a:r>
              <a:rPr lang="en-US" sz="1400"/>
              <a:t>Decide 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a:t>Gather, store, retrieve, and analyze data.</a:t>
            </a:r>
          </a:p>
          <a:p>
            <a:pPr marL="285750" lvl="0" indent="-285750">
              <a:buFont typeface="Arial" panose="020B0604020202020204" pitchFamily="34" charset="0"/>
              <a:buChar char="•"/>
            </a:pPr>
            <a:r>
              <a:rPr lang="en-US" sz="1400"/>
              <a:t>Become confident at communicating methods, instructions, </a:t>
            </a:r>
            <a:r>
              <a:rPr lang="en-US" sz="1400" smtClean="0"/>
              <a:t>observations </a:t>
            </a:r>
            <a:r>
              <a:rPr lang="en-US" sz="1400"/>
              <a:t>and results with others.</a:t>
            </a:r>
          </a:p>
          <a:p>
            <a:pPr lvl="0"/>
            <a:endParaRPr lang="en-US" sz="1400" dirty="0"/>
          </a:p>
          <a:p>
            <a:r>
              <a:rPr lang="en-US" sz="1400"/>
              <a:t> </a:t>
            </a:r>
            <a:r>
              <a:rPr lang="en-US" sz="1400" b="1" smtClean="0"/>
              <a:t>Activity </a:t>
            </a:r>
            <a:r>
              <a:rPr lang="en-US" sz="1400" b="1" dirty="0"/>
              <a:t>Objectives:</a:t>
            </a:r>
          </a:p>
          <a:p>
            <a:r>
              <a:rPr lang="en-US" sz="1400"/>
              <a:t>The purpose of this activity is to study air pressure variation inside a closed system where photosynthesis is taking place. Students will formulate a hypothesis and proceed to test it, using the Globisens Labdisc </a:t>
            </a:r>
          </a:p>
          <a:p>
            <a:r>
              <a:rPr lang="en-US" sz="1400" smtClean="0"/>
              <a:t>air </a:t>
            </a:r>
            <a:r>
              <a:rPr lang="en-US" sz="1400"/>
              <a:t>pressure sensor.</a:t>
            </a:r>
          </a:p>
          <a:p>
            <a:r>
              <a:rPr lang="en-US" sz="1400"/>
              <a:t> </a:t>
            </a:r>
          </a:p>
          <a:p>
            <a:r>
              <a:rPr lang="en-US" sz="1400" b="1"/>
              <a:t>Time Requirement</a:t>
            </a:r>
            <a:r>
              <a:rPr lang="en-US" sz="1400" b="1" smtClean="0"/>
              <a:t>: </a:t>
            </a:r>
            <a:br>
              <a:rPr lang="en-US" sz="1400" b="1" smtClean="0"/>
            </a:br>
            <a:r>
              <a:rPr lang="en-US" sz="1400" smtClean="0"/>
              <a:t>60 - 90 </a:t>
            </a:r>
            <a:r>
              <a:rPr lang="en-US" sz="1400"/>
              <a:t>minutes</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6"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7" name="7 CuadroTexto"/>
          <p:cNvSpPr txBox="1"/>
          <p:nvPr/>
        </p:nvSpPr>
        <p:spPr>
          <a:xfrm>
            <a:off x="5652120" y="1389722"/>
            <a:ext cx="338437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3035048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38437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en-US" sz="1600" dirty="0"/>
              <a:t>The purpose of this activity is to study air pressure variation inside a closed system in which photosynthesis is taking place, creating a hypothesis and proceeding to test it using the air pressure sensor of the </a:t>
            </a:r>
            <a:r>
              <a:rPr lang="en-US" sz="1600" dirty="0" err="1"/>
              <a:t>Labdisc</a:t>
            </a:r>
            <a:r>
              <a:rPr lang="en-US" sz="1600" dirty="0"/>
              <a:t>. </a:t>
            </a:r>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subject of the class by refreshing acquired knowledge and asking questions which can encourage the research development. Then, key concepts of the theoretical framework which will be used by the students during the class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843045"/>
            <a:ext cx="6313686" cy="1600438"/>
          </a:xfrm>
          <a:prstGeom prst="rect">
            <a:avLst/>
          </a:prstGeom>
          <a:noFill/>
          <a:ln>
            <a:noFill/>
          </a:ln>
        </p:spPr>
        <p:txBody>
          <a:bodyPr wrap="square" rtlCol="0">
            <a:spAutoFit/>
          </a:bodyPr>
          <a:lstStyle/>
          <a:p>
            <a:r>
              <a:rPr lang="en-US" sz="1400" dirty="0"/>
              <a:t>All living organisms need energy to survive. That’s the reason why we humans eat, to get the necessary energy from what we consume. However, not all living organisms obtain energy through the same process. Just as there are organisms that eat others to obtain energy, there are also some organisms that can synthesize chemical compounds for living. This is the case with organisms like plants, alga and some types of bacteria. They are able to synthesize glucose, a molecule that is vital to their metabolic functions, through the process of photosynthesis. </a:t>
            </a:r>
            <a:endParaRPr lang="es-CL" sz="14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2576871"/>
            <a:ext cx="6665153" cy="636105"/>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434686"/>
            <a:ext cx="428625" cy="438150"/>
          </a:xfrm>
          <a:prstGeom prst="ellipse">
            <a:avLst/>
          </a:prstGeom>
        </p:spPr>
      </p:pic>
      <p:sp>
        <p:nvSpPr>
          <p:cNvPr id="13" name="12 CuadroTexto"/>
          <p:cNvSpPr txBox="1"/>
          <p:nvPr/>
        </p:nvSpPr>
        <p:spPr>
          <a:xfrm>
            <a:off x="1555626" y="2761183"/>
            <a:ext cx="5385705" cy="307777"/>
          </a:xfrm>
          <a:prstGeom prst="rect">
            <a:avLst/>
          </a:prstGeom>
          <a:noFill/>
        </p:spPr>
        <p:txBody>
          <a:bodyPr wrap="none" rtlCol="0">
            <a:spAutoFit/>
          </a:bodyPr>
          <a:lstStyle/>
          <a:p>
            <a:r>
              <a:rPr lang="en-US" sz="1400" b="1" dirty="0"/>
              <a:t>What elements or factors are necessary to fulfill our energetic needs? </a:t>
            </a:r>
            <a:endParaRPr lang="es-CL" sz="1400" dirty="0"/>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3584983"/>
            <a:ext cx="6665153" cy="63610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3442798"/>
            <a:ext cx="428625" cy="438150"/>
          </a:xfrm>
          <a:prstGeom prst="ellipse">
            <a:avLst/>
          </a:prstGeom>
        </p:spPr>
      </p:pic>
      <p:sp>
        <p:nvSpPr>
          <p:cNvPr id="17" name="16 CuadroTexto"/>
          <p:cNvSpPr txBox="1"/>
          <p:nvPr/>
        </p:nvSpPr>
        <p:spPr>
          <a:xfrm>
            <a:off x="1567011" y="3730830"/>
            <a:ext cx="5198346" cy="307777"/>
          </a:xfrm>
          <a:prstGeom prst="rect">
            <a:avLst/>
          </a:prstGeom>
          <a:noFill/>
        </p:spPr>
        <p:txBody>
          <a:bodyPr wrap="none" rtlCol="0">
            <a:spAutoFit/>
          </a:bodyPr>
          <a:lstStyle/>
          <a:p>
            <a:r>
              <a:rPr lang="en-US" sz="1400" b="1" dirty="0"/>
              <a:t>How do we call the metabolic processes plants perform for </a:t>
            </a:r>
            <a:r>
              <a:rPr lang="en-US" sz="1400" b="1" dirty="0" smtClean="0"/>
              <a:t>living?</a:t>
            </a:r>
            <a:endParaRPr lang="es-CL" sz="1400" dirty="0"/>
          </a:p>
        </p:txBody>
      </p:sp>
      <p:sp>
        <p:nvSpPr>
          <p:cNvPr id="18" name="17 CuadroTexto"/>
          <p:cNvSpPr txBox="1"/>
          <p:nvPr/>
        </p:nvSpPr>
        <p:spPr>
          <a:xfrm>
            <a:off x="1555626" y="4365104"/>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a:t>
            </a:r>
            <a:r>
              <a:rPr lang="en-US" sz="1400" dirty="0" smtClean="0"/>
              <a:t>.</a:t>
            </a:r>
            <a:endParaRPr lang="es-CL" sz="1400" dirty="0"/>
          </a:p>
        </p:txBody>
      </p:sp>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5025143"/>
            <a:ext cx="6665153" cy="636105"/>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4882958"/>
            <a:ext cx="428625" cy="438150"/>
          </a:xfrm>
          <a:prstGeom prst="ellipse">
            <a:avLst/>
          </a:prstGeom>
        </p:spPr>
      </p:pic>
      <p:sp>
        <p:nvSpPr>
          <p:cNvPr id="21" name="20 CuadroTexto"/>
          <p:cNvSpPr txBox="1"/>
          <p:nvPr/>
        </p:nvSpPr>
        <p:spPr>
          <a:xfrm>
            <a:off x="1567011" y="5170990"/>
            <a:ext cx="6269537" cy="307777"/>
          </a:xfrm>
          <a:prstGeom prst="rect">
            <a:avLst/>
          </a:prstGeom>
          <a:noFill/>
        </p:spPr>
        <p:txBody>
          <a:bodyPr wrap="none" rtlCol="0">
            <a:spAutoFit/>
          </a:bodyPr>
          <a:lstStyle/>
          <a:p>
            <a:r>
              <a:rPr lang="en-US" sz="1400" b="1" dirty="0"/>
              <a:t>How could we detect that photosynthesis is really happening inside an organism? </a:t>
            </a:r>
            <a:endParaRPr lang="es-CL" sz="140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24" name="2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val="88528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351760" cy="2677656"/>
          </a:xfrm>
          <a:prstGeom prst="rect">
            <a:avLst/>
          </a:prstGeom>
          <a:noFill/>
        </p:spPr>
        <p:txBody>
          <a:bodyPr wrap="square" rtlCol="0">
            <a:spAutoFit/>
          </a:bodyPr>
          <a:lstStyle/>
          <a:p>
            <a:r>
              <a:rPr lang="en-US" sz="1400" dirty="0"/>
              <a:t>Photosynthesis is a process used by organisms like plants, alga and some photosynthetic bacteria to obtain nutrients. Broadly speaking, it is the process of converting light energy from the sun to chemical energy</a:t>
            </a:r>
            <a:r>
              <a:rPr lang="en-US" sz="1400" dirty="0" smtClean="0"/>
              <a:t>.</a:t>
            </a:r>
          </a:p>
          <a:p>
            <a:r>
              <a:rPr lang="en-US" sz="1400" dirty="0" smtClean="0"/>
              <a:t> </a:t>
            </a:r>
            <a:endParaRPr lang="en-US" sz="1400" dirty="0"/>
          </a:p>
          <a:p>
            <a:r>
              <a:rPr lang="en-US" sz="1400" dirty="0"/>
              <a:t>Next we present the overall general reaction that is involved in the process: </a:t>
            </a:r>
          </a:p>
          <a:p>
            <a:endParaRPr lang="pt-BR" sz="1400" dirty="0" smtClean="0"/>
          </a:p>
          <a:p>
            <a:endParaRPr lang="pt-BR" sz="1400" dirty="0"/>
          </a:p>
          <a:p>
            <a:endParaRPr lang="pt-BR" sz="1400" dirty="0"/>
          </a:p>
          <a:p>
            <a:r>
              <a:rPr lang="en-US" sz="1400" dirty="0" smtClean="0"/>
              <a:t>The former </a:t>
            </a:r>
            <a:r>
              <a:rPr lang="en-US" sz="1400" dirty="0"/>
              <a:t>equation represents a set of chemical reactions, where light energy is used to break apart six water molecules (</a:t>
            </a:r>
            <a:r>
              <a:rPr lang="en-US" sz="1400" dirty="0" smtClean="0"/>
              <a:t>H</a:t>
            </a:r>
            <a:r>
              <a:rPr lang="en-US" sz="800" dirty="0" smtClean="0"/>
              <a:t>2</a:t>
            </a:r>
            <a:r>
              <a:rPr lang="en-US" sz="1400" dirty="0"/>
              <a:t>O</a:t>
            </a:r>
            <a:r>
              <a:rPr lang="en-US" sz="1400" dirty="0" smtClean="0"/>
              <a:t>) </a:t>
            </a:r>
            <a:r>
              <a:rPr lang="en-US" sz="1400" dirty="0"/>
              <a:t>into hydrogen (H) and oxygen (</a:t>
            </a:r>
            <a:r>
              <a:rPr lang="en-US" sz="1400" dirty="0" smtClean="0"/>
              <a:t>O</a:t>
            </a:r>
            <a:r>
              <a:rPr lang="en-US" sz="800" dirty="0" smtClean="0"/>
              <a:t>2</a:t>
            </a:r>
            <a:r>
              <a:rPr lang="en-US" sz="1400" dirty="0" smtClean="0"/>
              <a:t>), </a:t>
            </a:r>
            <a:r>
              <a:rPr lang="en-US" sz="1400" dirty="0"/>
              <a:t>which are released into the environment. The hydrogen obtained from the water molecule </a:t>
            </a:r>
            <a:r>
              <a:rPr lang="en-US" sz="1400" dirty="0" smtClean="0"/>
              <a:t>bonds </a:t>
            </a:r>
            <a:r>
              <a:rPr lang="en-US" sz="1400" dirty="0"/>
              <a:t>to six </a:t>
            </a:r>
            <a:r>
              <a:rPr lang="en-US" sz="1400" dirty="0" smtClean="0"/>
              <a:t>CO</a:t>
            </a:r>
            <a:r>
              <a:rPr lang="en-US" sz="800" dirty="0" smtClean="0"/>
              <a:t>2</a:t>
            </a:r>
            <a:r>
              <a:rPr lang="en-US" sz="1400" dirty="0" smtClean="0"/>
              <a:t> </a:t>
            </a:r>
            <a:r>
              <a:rPr lang="en-US" sz="1400" dirty="0"/>
              <a:t>molecules, obtaining glucose (</a:t>
            </a:r>
            <a:r>
              <a:rPr lang="en-US" sz="1400" dirty="0" smtClean="0"/>
              <a:t>C</a:t>
            </a:r>
            <a:r>
              <a:rPr lang="en-US" sz="800" dirty="0" smtClean="0"/>
              <a:t>6</a:t>
            </a:r>
            <a:r>
              <a:rPr lang="en-US" sz="1400" dirty="0" smtClean="0"/>
              <a:t>H</a:t>
            </a:r>
            <a:r>
              <a:rPr lang="en-US" sz="800" dirty="0" smtClean="0"/>
              <a:t>12</a:t>
            </a:r>
            <a:r>
              <a:rPr lang="en-US" sz="1400" dirty="0" smtClean="0"/>
              <a:t>O</a:t>
            </a:r>
            <a:r>
              <a:rPr lang="en-US" sz="800" dirty="0" smtClean="0"/>
              <a:t>6 </a:t>
            </a:r>
            <a:r>
              <a:rPr lang="en-US" sz="1400" dirty="0"/>
              <a:t>).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3" name="12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4581525"/>
            <a:ext cx="517207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3227</Words>
  <Application>Microsoft Office PowerPoint</Application>
  <PresentationFormat>‫הצגה על המסך (4:3)</PresentationFormat>
  <Paragraphs>357</Paragraphs>
  <Slides>32</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32</vt:i4>
      </vt:variant>
    </vt:vector>
  </HeadingPairs>
  <TitlesOfParts>
    <vt:vector size="33"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152</cp:revision>
  <dcterms:created xsi:type="dcterms:W3CDTF">2012-09-11T15:34:37Z</dcterms:created>
  <dcterms:modified xsi:type="dcterms:W3CDTF">2016-09-17T18:50:15Z</dcterms:modified>
</cp:coreProperties>
</file>