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87" r:id="rId5"/>
    <p:sldId id="261" r:id="rId6"/>
    <p:sldId id="262" r:id="rId7"/>
    <p:sldId id="298" r:id="rId8"/>
    <p:sldId id="305" r:id="rId9"/>
    <p:sldId id="306" r:id="rId10"/>
    <p:sldId id="299" r:id="rId11"/>
    <p:sldId id="265" r:id="rId12"/>
    <p:sldId id="268" r:id="rId13"/>
    <p:sldId id="269" r:id="rId14"/>
    <p:sldId id="272" r:id="rId15"/>
    <p:sldId id="307" r:id="rId16"/>
    <p:sldId id="308" r:id="rId17"/>
    <p:sldId id="273" r:id="rId18"/>
    <p:sldId id="310" r:id="rId19"/>
    <p:sldId id="283" r:id="rId20"/>
    <p:sldId id="276" r:id="rId21"/>
    <p:sldId id="278" r:id="rId22"/>
    <p:sldId id="309" r:id="rId23"/>
    <p:sldId id="277" r:id="rId24"/>
    <p:sldId id="285" r:id="rId25"/>
    <p:sldId id="279" r:id="rId2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B19A"/>
    <a:srgbClr val="FFFF66"/>
    <a:srgbClr val="3490A6"/>
    <a:srgbClr val="F7B047"/>
    <a:srgbClr val="4194A5"/>
    <a:srgbClr val="39818F"/>
    <a:srgbClr val="22B89B"/>
    <a:srgbClr val="34A6A1"/>
    <a:srgbClr val="47A1B3"/>
    <a:srgbClr val="F684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p:scale>
          <a:sx n="100" d="100"/>
          <a:sy n="100" d="100"/>
        </p:scale>
        <p:origin x="390" y="7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14-04-2013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xmlns=""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4</a:t>
            </a:fld>
            <a:endParaRPr lang="es-CL"/>
          </a:p>
        </p:txBody>
      </p:sp>
    </p:spTree>
    <p:extLst>
      <p:ext uri="{BB962C8B-B14F-4D97-AF65-F5344CB8AC3E}">
        <p14:creationId xmlns:p14="http://schemas.microsoft.com/office/powerpoint/2010/main" xmlns=""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14-04-2013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14-04-2013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14-04-2013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14-04-2013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14-04-2013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14-04-2013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14-04-2013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14-04-2013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14-04-2013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14-04-2013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14-04-2013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14-04-2013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4.png"/><Relationship Id="rId7" Type="http://schemas.openxmlformats.org/officeDocument/2006/relationships/image" Target="../media/image31.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4.png"/><Relationship Id="rId7"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6.png"/><Relationship Id="rId10"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772816"/>
            <a:ext cx="4104456" cy="576064"/>
          </a:xfrm>
        </p:spPr>
        <p:txBody>
          <a:bodyPr>
            <a:normAutofit/>
          </a:bodyPr>
          <a:lstStyle/>
          <a:p>
            <a:pPr algn="l"/>
            <a:r>
              <a:rPr lang="en-US" sz="1600" b="1" dirty="0" smtClean="0">
                <a:solidFill>
                  <a:schemeClr val="bg1"/>
                </a:solidFill>
                <a:latin typeface="+mj-lt"/>
              </a:rPr>
              <a:t>Phase Changes</a:t>
            </a:r>
            <a:endParaRPr lang="es-ES_tradnl" sz="1600" baseline="30000" dirty="0">
              <a:solidFill>
                <a:schemeClr val="bg1"/>
              </a:solidFill>
              <a:latin typeface="Frutiger 55 Roman" pitchFamily="34" charset="0"/>
            </a:endParaRPr>
          </a:p>
        </p:txBody>
      </p:sp>
      <p:sp>
        <p:nvSpPr>
          <p:cNvPr id="8" name="7 CuadroTexto"/>
          <p:cNvSpPr txBox="1"/>
          <p:nvPr/>
        </p:nvSpPr>
        <p:spPr>
          <a:xfrm>
            <a:off x="5004048" y="2132856"/>
            <a:ext cx="4139952" cy="276999"/>
          </a:xfrm>
          <a:prstGeom prst="rect">
            <a:avLst/>
          </a:prstGeom>
          <a:noFill/>
        </p:spPr>
        <p:txBody>
          <a:bodyPr wrap="square" rtlCol="0">
            <a:spAutoFit/>
          </a:bodyPr>
          <a:lstStyle/>
          <a:p>
            <a:r>
              <a:rPr lang="en-US" sz="1200" dirty="0">
                <a:solidFill>
                  <a:srgbClr val="FFFF66"/>
                </a:solidFill>
              </a:rPr>
              <a:t>Measuring </a:t>
            </a:r>
            <a:r>
              <a:rPr lang="en-US" sz="1200" dirty="0" smtClean="0">
                <a:solidFill>
                  <a:srgbClr val="FFFF66"/>
                </a:solidFill>
              </a:rPr>
              <a:t>temperature </a:t>
            </a:r>
            <a:r>
              <a:rPr lang="en-US" sz="1200" dirty="0">
                <a:solidFill>
                  <a:srgbClr val="FFFF66"/>
                </a:solidFill>
              </a:rPr>
              <a:t>during phase changes</a:t>
            </a:r>
            <a:endParaRPr lang="es-CL" sz="1200" dirty="0">
              <a:solidFill>
                <a:srgbClr val="FFFF66"/>
              </a:solidFill>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007" t="3596" r="11718" b="3174"/>
          <a:stretch/>
        </p:blipFill>
        <p:spPr bwMode="auto">
          <a:xfrm>
            <a:off x="3707904" y="4855643"/>
            <a:ext cx="1406269" cy="1741709"/>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1312" y="3283153"/>
            <a:ext cx="6665153" cy="865927"/>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27001" y="3140968"/>
            <a:ext cx="428625" cy="438150"/>
          </a:xfrm>
          <a:prstGeom prst="ellipse">
            <a:avLst/>
          </a:prstGeom>
        </p:spPr>
      </p:pic>
      <p:sp>
        <p:nvSpPr>
          <p:cNvPr id="9" name="8 CuadroTexto"/>
          <p:cNvSpPr txBox="1"/>
          <p:nvPr/>
        </p:nvSpPr>
        <p:spPr>
          <a:xfrm>
            <a:off x="1567011" y="3343194"/>
            <a:ext cx="6297715" cy="738664"/>
          </a:xfrm>
          <a:prstGeom prst="rect">
            <a:avLst/>
          </a:prstGeom>
          <a:noFill/>
        </p:spPr>
        <p:txBody>
          <a:bodyPr wrap="square" rtlCol="0">
            <a:spAutoFit/>
          </a:bodyPr>
          <a:lstStyle/>
          <a:p>
            <a:r>
              <a:rPr lang="en-US" sz="1400" b="1" dirty="0"/>
              <a:t>If there is ice in an open system and the amount of heat starts to </a:t>
            </a:r>
            <a:r>
              <a:rPr lang="en-US" sz="1400" b="1" dirty="0" smtClean="0"/>
              <a:t>increase </a:t>
            </a:r>
            <a:r>
              <a:rPr lang="en-US" sz="1400" b="1" dirty="0"/>
              <a:t>causing a temperature elevation, what would </a:t>
            </a:r>
            <a:r>
              <a:rPr lang="en-US" sz="1400" b="1" dirty="0" smtClean="0"/>
              <a:t>happen to </a:t>
            </a:r>
            <a:r>
              <a:rPr lang="en-US" sz="1400" b="1" dirty="0"/>
              <a:t>the ice</a:t>
            </a:r>
            <a:r>
              <a:rPr lang="en-US" sz="1400" b="1" dirty="0" smtClean="0"/>
              <a:t>? </a:t>
            </a:r>
            <a:r>
              <a:rPr lang="en-US" sz="1400" b="1" dirty="0"/>
              <a:t>Up to which temperature do you think that changes could be observed at the structural level of </a:t>
            </a:r>
            <a:r>
              <a:rPr lang="en-US" sz="1400" b="1" dirty="0" smtClean="0"/>
              <a:t>ice</a:t>
            </a:r>
            <a:r>
              <a:rPr lang="en-US" sz="1400" b="1" dirty="0"/>
              <a:t>?</a:t>
            </a:r>
            <a:endParaRPr lang="es-CL" sz="1400" dirty="0"/>
          </a:p>
        </p:txBody>
      </p:sp>
      <p:sp>
        <p:nvSpPr>
          <p:cNvPr id="10" name="9 CuadroTexto"/>
          <p:cNvSpPr txBox="1"/>
          <p:nvPr/>
        </p:nvSpPr>
        <p:spPr>
          <a:xfrm>
            <a:off x="1555626" y="2276872"/>
            <a:ext cx="6309100" cy="523220"/>
          </a:xfrm>
          <a:prstGeom prst="rect">
            <a:avLst/>
          </a:prstGeom>
          <a:noFill/>
          <a:ln>
            <a:noFill/>
          </a:ln>
        </p:spPr>
        <p:txBody>
          <a:bodyPr wrap="square" rtlCol="0">
            <a:spAutoFit/>
          </a:bodyPr>
          <a:lstStyle/>
          <a:p>
            <a:r>
              <a:rPr lang="en-US" sz="1400" dirty="0">
                <a:solidFill>
                  <a:srgbClr val="29B19A"/>
                </a:solidFill>
              </a:rPr>
              <a:t>Now students are encouraged to raise an hypothesis </a:t>
            </a:r>
            <a:r>
              <a:rPr lang="en-US" sz="1400" dirty="0" smtClean="0">
                <a:solidFill>
                  <a:srgbClr val="29B19A"/>
                </a:solidFill>
              </a:rPr>
              <a:t>which must </a:t>
            </a:r>
            <a:r>
              <a:rPr lang="en-US" sz="1400" dirty="0">
                <a:solidFill>
                  <a:srgbClr val="29B19A"/>
                </a:solidFill>
              </a:rPr>
              <a:t>be tested with an experiment. </a:t>
            </a:r>
            <a:endParaRPr lang="es-CL" sz="1400" dirty="0">
              <a:solidFill>
                <a:srgbClr val="29B19A"/>
              </a:solidFill>
            </a:endParaRPr>
          </a:p>
        </p:txBody>
      </p:sp>
      <p:sp>
        <p:nvSpPr>
          <p:cNvPr id="12" name="11 Rectángulo redondeado"/>
          <p:cNvSpPr/>
          <p:nvPr/>
        </p:nvSpPr>
        <p:spPr>
          <a:xfrm>
            <a:off x="1403647" y="2276873"/>
            <a:ext cx="6581751" cy="576064"/>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1"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 </a:t>
            </a:r>
            <a:endParaRPr lang="es-ES_tradnl" sz="1400" baseline="30000" dirty="0">
              <a:solidFill>
                <a:schemeClr val="bg1"/>
              </a:solidFill>
              <a:latin typeface="Frutiger 55 Roman" pitchFamily="34" charset="0"/>
            </a:endParaRPr>
          </a:p>
        </p:txBody>
      </p:sp>
      <p:sp>
        <p:nvSpPr>
          <p:cNvPr id="14" name="13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spTree>
    <p:extLst>
      <p:ext uri="{BB962C8B-B14F-4D97-AF65-F5344CB8AC3E}">
        <p14:creationId xmlns:p14="http://schemas.microsoft.com/office/powerpoint/2010/main" xmlns="" val="3349583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11956" cy="830997"/>
          </a:xfrm>
          <a:prstGeom prst="rect">
            <a:avLst/>
          </a:prstGeom>
          <a:noFill/>
        </p:spPr>
        <p:txBody>
          <a:bodyPr wrap="square" rtlCol="0">
            <a:spAutoFit/>
          </a:bodyPr>
          <a:lstStyle/>
          <a:p>
            <a:r>
              <a:rPr lang="en-US" sz="1600" dirty="0"/>
              <a:t>Students will measure the temperature while the phases changes are produced using </a:t>
            </a:r>
            <a:r>
              <a:rPr lang="en-US" sz="1600" dirty="0" smtClean="0"/>
              <a:t>the </a:t>
            </a:r>
            <a:r>
              <a:rPr lang="en-US" sz="1600" dirty="0" err="1" smtClean="0"/>
              <a:t>Labdisc</a:t>
            </a:r>
            <a:r>
              <a:rPr lang="en-US" sz="1600" dirty="0" smtClean="0"/>
              <a:t> external </a:t>
            </a:r>
            <a:r>
              <a:rPr lang="en-US" sz="1600" dirty="0"/>
              <a:t>temperature probe. They also will relate the temperature variations and the heat transfer in this context. </a:t>
            </a:r>
            <a:endParaRPr lang="es-CL" sz="1600" dirty="0"/>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spTree>
    <p:extLst>
      <p:ext uri="{BB962C8B-B14F-4D97-AF65-F5344CB8AC3E}">
        <p14:creationId xmlns:p14="http://schemas.microsoft.com/office/powerpoint/2010/main" xmlns="" val="2615786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1920" y="4437112"/>
            <a:ext cx="1874490" cy="20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5435" b="28769"/>
          <a:stretch/>
        </p:blipFill>
        <p:spPr bwMode="auto">
          <a:xfrm>
            <a:off x="4718198" y="2166685"/>
            <a:ext cx="2843663" cy="29787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827584" y="2348880"/>
            <a:ext cx="2016224" cy="307777"/>
          </a:xfrm>
          <a:prstGeom prst="rect">
            <a:avLst/>
          </a:prstGeom>
          <a:noFill/>
        </p:spPr>
        <p:txBody>
          <a:bodyPr wrap="square" rtlCol="0">
            <a:spAutoFit/>
          </a:bodyPr>
          <a:lstStyle/>
          <a:p>
            <a:pPr lvl="0"/>
            <a:r>
              <a:rPr lang="en-US" sz="1400" dirty="0" err="1"/>
              <a:t>Labdisc</a:t>
            </a:r>
            <a:r>
              <a:rPr lang="en-US" sz="1400" dirty="0"/>
              <a:t> </a:t>
            </a:r>
            <a:r>
              <a:rPr lang="en-US" sz="1400" dirty="0" err="1"/>
              <a:t>Gensci</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4282" y="237090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237090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10" name="9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4904" y="271019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4904" y="304947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13 CuadroTexto"/>
          <p:cNvSpPr txBox="1"/>
          <p:nvPr/>
        </p:nvSpPr>
        <p:spPr>
          <a:xfrm>
            <a:off x="827584" y="2688450"/>
            <a:ext cx="998691" cy="307777"/>
          </a:xfrm>
          <a:prstGeom prst="rect">
            <a:avLst/>
          </a:prstGeom>
          <a:noFill/>
        </p:spPr>
        <p:txBody>
          <a:bodyPr wrap="square" rtlCol="0">
            <a:spAutoFit/>
          </a:bodyPr>
          <a:lstStyle/>
          <a:p>
            <a:pPr lvl="0"/>
            <a:r>
              <a:rPr lang="en-US" sz="1400" dirty="0"/>
              <a:t>USB cable </a:t>
            </a:r>
            <a:endParaRPr lang="es-CL" sz="1400" dirty="0"/>
          </a:p>
        </p:txBody>
      </p:sp>
      <p:sp>
        <p:nvSpPr>
          <p:cNvPr id="15" name="14 CuadroTexto"/>
          <p:cNvSpPr txBox="1"/>
          <p:nvPr/>
        </p:nvSpPr>
        <p:spPr>
          <a:xfrm>
            <a:off x="827584" y="3028020"/>
            <a:ext cx="2438851" cy="307777"/>
          </a:xfrm>
          <a:prstGeom prst="rect">
            <a:avLst/>
          </a:prstGeom>
          <a:noFill/>
        </p:spPr>
        <p:txBody>
          <a:bodyPr wrap="square" rtlCol="0">
            <a:spAutoFit/>
          </a:bodyPr>
          <a:lstStyle/>
          <a:p>
            <a:pPr lvl="0"/>
            <a:r>
              <a:rPr lang="en-US" sz="1400" dirty="0"/>
              <a:t>External temperature probe</a:t>
            </a:r>
            <a:endParaRPr lang="es-CL" sz="1400" dirty="0"/>
          </a:p>
        </p:txBody>
      </p:sp>
      <p:pic>
        <p:nvPicPr>
          <p:cNvPr id="4100"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4904" y="338876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4904" y="37280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4904" y="406733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4904" y="440661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4904" y="474590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4904" y="508518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23 CuadroTexto"/>
          <p:cNvSpPr txBox="1"/>
          <p:nvPr/>
        </p:nvSpPr>
        <p:spPr>
          <a:xfrm>
            <a:off x="827584" y="3367590"/>
            <a:ext cx="2438851" cy="307777"/>
          </a:xfrm>
          <a:prstGeom prst="rect">
            <a:avLst/>
          </a:prstGeom>
          <a:noFill/>
        </p:spPr>
        <p:txBody>
          <a:bodyPr wrap="square" rtlCol="0">
            <a:spAutoFit/>
          </a:bodyPr>
          <a:lstStyle/>
          <a:p>
            <a:pPr lvl="0"/>
            <a:r>
              <a:rPr lang="en-US" sz="1400" dirty="0"/>
              <a:t>1 beaker (250 ml) </a:t>
            </a:r>
            <a:endParaRPr lang="es-CL" sz="1400" dirty="0"/>
          </a:p>
        </p:txBody>
      </p:sp>
      <p:sp>
        <p:nvSpPr>
          <p:cNvPr id="25" name="24 CuadroTexto"/>
          <p:cNvSpPr txBox="1"/>
          <p:nvPr/>
        </p:nvSpPr>
        <p:spPr>
          <a:xfrm>
            <a:off x="827584" y="3707160"/>
            <a:ext cx="2438851" cy="307777"/>
          </a:xfrm>
          <a:prstGeom prst="rect">
            <a:avLst/>
          </a:prstGeom>
          <a:noFill/>
        </p:spPr>
        <p:txBody>
          <a:bodyPr wrap="square" rtlCol="0">
            <a:spAutoFit/>
          </a:bodyPr>
          <a:lstStyle/>
          <a:p>
            <a:pPr lvl="0"/>
            <a:r>
              <a:rPr lang="en-US" sz="1400" dirty="0"/>
              <a:t>Liquid water</a:t>
            </a:r>
            <a:endParaRPr lang="es-CL" sz="1400" dirty="0"/>
          </a:p>
        </p:txBody>
      </p:sp>
      <p:sp>
        <p:nvSpPr>
          <p:cNvPr id="26" name="25 CuadroTexto"/>
          <p:cNvSpPr txBox="1"/>
          <p:nvPr/>
        </p:nvSpPr>
        <p:spPr>
          <a:xfrm>
            <a:off x="827584" y="4046730"/>
            <a:ext cx="2438851" cy="307777"/>
          </a:xfrm>
          <a:prstGeom prst="rect">
            <a:avLst/>
          </a:prstGeom>
          <a:noFill/>
        </p:spPr>
        <p:txBody>
          <a:bodyPr wrap="square" rtlCol="0">
            <a:spAutoFit/>
          </a:bodyPr>
          <a:lstStyle/>
          <a:p>
            <a:pPr lvl="0"/>
            <a:r>
              <a:rPr lang="en-US" sz="1400" dirty="0"/>
              <a:t>1 freezer</a:t>
            </a:r>
            <a:endParaRPr lang="es-CL" sz="1400" dirty="0"/>
          </a:p>
        </p:txBody>
      </p:sp>
      <p:sp>
        <p:nvSpPr>
          <p:cNvPr id="27" name="26 CuadroTexto"/>
          <p:cNvSpPr txBox="1"/>
          <p:nvPr/>
        </p:nvSpPr>
        <p:spPr>
          <a:xfrm>
            <a:off x="827584" y="4386300"/>
            <a:ext cx="2438851" cy="307777"/>
          </a:xfrm>
          <a:prstGeom prst="rect">
            <a:avLst/>
          </a:prstGeom>
          <a:noFill/>
        </p:spPr>
        <p:txBody>
          <a:bodyPr wrap="square" rtlCol="0">
            <a:spAutoFit/>
          </a:bodyPr>
          <a:lstStyle/>
          <a:p>
            <a:pPr lvl="0"/>
            <a:r>
              <a:rPr lang="en-US" sz="1400" dirty="0"/>
              <a:t>1 </a:t>
            </a:r>
            <a:r>
              <a:rPr lang="en-US" sz="1400" dirty="0" err="1" smtClean="0"/>
              <a:t>bunsen</a:t>
            </a:r>
            <a:r>
              <a:rPr lang="en-US" sz="1400" dirty="0" smtClean="0"/>
              <a:t> </a:t>
            </a:r>
            <a:r>
              <a:rPr lang="en-US" sz="1400" dirty="0"/>
              <a:t>burner set</a:t>
            </a:r>
            <a:endParaRPr lang="es-CL" sz="1400" dirty="0"/>
          </a:p>
        </p:txBody>
      </p:sp>
      <p:sp>
        <p:nvSpPr>
          <p:cNvPr id="28" name="27 CuadroTexto"/>
          <p:cNvSpPr txBox="1"/>
          <p:nvPr/>
        </p:nvSpPr>
        <p:spPr>
          <a:xfrm>
            <a:off x="827584" y="4725870"/>
            <a:ext cx="2438851" cy="307777"/>
          </a:xfrm>
          <a:prstGeom prst="rect">
            <a:avLst/>
          </a:prstGeom>
          <a:noFill/>
        </p:spPr>
        <p:txBody>
          <a:bodyPr wrap="square" rtlCol="0">
            <a:spAutoFit/>
          </a:bodyPr>
          <a:lstStyle/>
          <a:p>
            <a:pPr lvl="0"/>
            <a:r>
              <a:rPr lang="en-US" sz="1400" dirty="0"/>
              <a:t>Universal stand set</a:t>
            </a:r>
            <a:endParaRPr lang="es-CL" sz="1400" dirty="0"/>
          </a:p>
        </p:txBody>
      </p:sp>
      <p:sp>
        <p:nvSpPr>
          <p:cNvPr id="29" name="28 CuadroTexto"/>
          <p:cNvSpPr txBox="1"/>
          <p:nvPr/>
        </p:nvSpPr>
        <p:spPr>
          <a:xfrm>
            <a:off x="827584" y="5065439"/>
            <a:ext cx="2438851" cy="307777"/>
          </a:xfrm>
          <a:prstGeom prst="rect">
            <a:avLst/>
          </a:prstGeom>
          <a:noFill/>
        </p:spPr>
        <p:txBody>
          <a:bodyPr wrap="square" rtlCol="0">
            <a:spAutoFit/>
          </a:bodyPr>
          <a:lstStyle/>
          <a:p>
            <a:pPr lvl="0"/>
            <a:r>
              <a:rPr lang="en-US" sz="1400" dirty="0"/>
              <a:t>1 clamp</a:t>
            </a:r>
            <a:endParaRPr lang="es-CL" sz="1400" dirty="0"/>
          </a:p>
        </p:txBody>
      </p:sp>
      <p:pic>
        <p:nvPicPr>
          <p:cNvPr id="4102" name="Picture 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810724" y="2423698"/>
            <a:ext cx="511520" cy="3861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32685" y="234888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66170" y="435308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4260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1988840"/>
            <a:ext cx="2800350" cy="323850"/>
          </a:xfrm>
          <a:prstGeom prst="rect">
            <a:avLst/>
          </a:prstGeom>
        </p:spPr>
      </p:pic>
      <p:sp>
        <p:nvSpPr>
          <p:cNvPr id="14" name="2 Subtítulo"/>
          <p:cNvSpPr txBox="1">
            <a:spLocks/>
          </p:cNvSpPr>
          <p:nvPr/>
        </p:nvSpPr>
        <p:spPr>
          <a:xfrm>
            <a:off x="1187624" y="2060848"/>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Labdisc</a:t>
            </a:r>
            <a:r>
              <a:rPr lang="es-ES_tradnl" sz="2400" b="1" baseline="30000" dirty="0">
                <a:solidFill>
                  <a:schemeClr val="bg1"/>
                </a:solidFill>
              </a:rPr>
              <a:t> </a:t>
            </a:r>
            <a:r>
              <a:rPr lang="es-ES_tradnl" sz="2400" b="1" baseline="30000" dirty="0" err="1">
                <a:solidFill>
                  <a:schemeClr val="bg1"/>
                </a:solidFill>
              </a:rPr>
              <a:t>configuration</a:t>
            </a:r>
            <a:endParaRPr lang="es-ES_tradnl" sz="2400" b="1" baseline="30000" dirty="0">
              <a:solidFill>
                <a:schemeClr val="bg1"/>
              </a:solidFill>
            </a:endParaRPr>
          </a:p>
        </p:txBody>
      </p:sp>
      <p:sp>
        <p:nvSpPr>
          <p:cNvPr id="21" name="20 CuadroTexto"/>
          <p:cNvSpPr txBox="1"/>
          <p:nvPr/>
        </p:nvSpPr>
        <p:spPr>
          <a:xfrm>
            <a:off x="1187624" y="2276872"/>
            <a:ext cx="6624736" cy="523220"/>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and IR temperature sensor, the </a:t>
            </a:r>
            <a:r>
              <a:rPr lang="en-US" sz="1400" dirty="0" err="1"/>
              <a:t>Labdisc</a:t>
            </a:r>
            <a:r>
              <a:rPr lang="en-US" sz="1400" dirty="0"/>
              <a:t> must be configured according to the following steps:</a:t>
            </a:r>
            <a:endParaRPr lang="en-US" sz="1500" dirty="0" smtClean="0"/>
          </a:p>
        </p:txBody>
      </p:sp>
      <p:sp>
        <p:nvSpPr>
          <p:cNvPr id="22" name="21 CuadroTexto"/>
          <p:cNvSpPr txBox="1"/>
          <p:nvPr/>
        </p:nvSpPr>
        <p:spPr>
          <a:xfrm>
            <a:off x="1187624" y="2852936"/>
            <a:ext cx="6624736" cy="307777"/>
          </a:xfrm>
          <a:prstGeom prst="rect">
            <a:avLst/>
          </a:prstGeom>
          <a:noFill/>
        </p:spPr>
        <p:txBody>
          <a:bodyPr wrap="square" rtlCol="0">
            <a:spAutoFit/>
          </a:bodyPr>
          <a:lstStyle/>
          <a:p>
            <a:r>
              <a:rPr lang="en-US" sz="1400" dirty="0" smtClean="0"/>
              <a:t>Turn on the </a:t>
            </a:r>
            <a:r>
              <a:rPr lang="en-US" sz="1400" dirty="0" err="1" smtClean="0"/>
              <a:t>Labdisc</a:t>
            </a:r>
            <a:r>
              <a:rPr lang="en-US" sz="1400" dirty="0" smtClean="0"/>
              <a:t> pressing                .</a:t>
            </a:r>
            <a:endParaRPr lang="en-US" sz="1500" dirty="0" smtClean="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5004" y="2888132"/>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23 CuadroTexto"/>
          <p:cNvSpPr txBox="1"/>
          <p:nvPr/>
        </p:nvSpPr>
        <p:spPr>
          <a:xfrm>
            <a:off x="1187624" y="3259594"/>
            <a:ext cx="6624736" cy="307777"/>
          </a:xfrm>
          <a:prstGeom prst="rect">
            <a:avLst/>
          </a:prstGeom>
          <a:noFill/>
        </p:spPr>
        <p:txBody>
          <a:bodyPr wrap="square" rtlCol="0">
            <a:spAutoFit/>
          </a:bodyPr>
          <a:lstStyle/>
          <a:p>
            <a:r>
              <a:rPr lang="es-CL" sz="1400" dirty="0" err="1"/>
              <a:t>Press</a:t>
            </a:r>
            <a:r>
              <a:rPr lang="es-CL" sz="1400" dirty="0"/>
              <a:t> </a:t>
            </a:r>
            <a:r>
              <a:rPr lang="es-CL" sz="1400" dirty="0" smtClean="0"/>
              <a:t>                , </a:t>
            </a:r>
            <a:r>
              <a:rPr lang="en-US" sz="1400" dirty="0"/>
              <a:t>and select “SETUP” by pressing </a:t>
            </a:r>
            <a:r>
              <a:rPr lang="en-US" sz="1400" dirty="0" smtClean="0"/>
              <a:t>                 .</a:t>
            </a:r>
            <a:endParaRPr lang="en-US" sz="1500" dirty="0" smtClean="0"/>
          </a:p>
        </p:txBody>
      </p:sp>
      <p:sp>
        <p:nvSpPr>
          <p:cNvPr id="25" name="24 CuadroTexto"/>
          <p:cNvSpPr txBox="1"/>
          <p:nvPr/>
        </p:nvSpPr>
        <p:spPr>
          <a:xfrm>
            <a:off x="1187624" y="3645024"/>
            <a:ext cx="6624736" cy="523220"/>
          </a:xfrm>
          <a:prstGeom prst="rect">
            <a:avLst/>
          </a:prstGeom>
          <a:noFill/>
        </p:spPr>
        <p:txBody>
          <a:bodyPr wrap="square" rtlCol="0">
            <a:spAutoFit/>
          </a:bodyPr>
          <a:lstStyle/>
          <a:p>
            <a:r>
              <a:rPr lang="en-US" sz="1400" dirty="0"/>
              <a:t>Now select the option “SET SENSORS” </a:t>
            </a:r>
            <a:r>
              <a:rPr lang="en-US" sz="1400" dirty="0" smtClean="0"/>
              <a:t>with                   </a:t>
            </a:r>
            <a:r>
              <a:rPr lang="en-US" sz="1400" dirty="0"/>
              <a:t>and select external temperature sensor, then </a:t>
            </a:r>
            <a:r>
              <a:rPr lang="en-US" sz="1400" dirty="0" smtClean="0"/>
              <a:t>press                   . </a:t>
            </a:r>
            <a:endParaRPr lang="en-US" sz="1500" dirty="0"/>
          </a:p>
        </p:txBody>
      </p:sp>
      <p:sp>
        <p:nvSpPr>
          <p:cNvPr id="26" name="25 CuadroTexto"/>
          <p:cNvSpPr txBox="1"/>
          <p:nvPr/>
        </p:nvSpPr>
        <p:spPr>
          <a:xfrm>
            <a:off x="1187624" y="4246829"/>
            <a:ext cx="7344816" cy="523220"/>
          </a:xfrm>
          <a:prstGeom prst="rect">
            <a:avLst/>
          </a:prstGeom>
          <a:noFill/>
        </p:spPr>
        <p:txBody>
          <a:bodyPr wrap="square" rtlCol="0">
            <a:spAutoFit/>
          </a:bodyPr>
          <a:lstStyle/>
          <a:p>
            <a:r>
              <a:rPr lang="en-US" sz="1400" dirty="0"/>
              <a:t>Once you have done that, you will be back at the setup menu. </a:t>
            </a:r>
            <a:r>
              <a:rPr lang="en-US" sz="1400" dirty="0" smtClean="0"/>
              <a:t>Press                   one </a:t>
            </a:r>
            <a:r>
              <a:rPr lang="en-US" sz="1400" dirty="0"/>
              <a:t>time and select “SAMPLING RATE” </a:t>
            </a:r>
            <a:r>
              <a:rPr lang="en-US" sz="1400" dirty="0" smtClean="0"/>
              <a:t>with                  . Choose </a:t>
            </a:r>
            <a:r>
              <a:rPr lang="en-US" sz="1400" dirty="0"/>
              <a:t>“1/s” with </a:t>
            </a:r>
            <a:r>
              <a:rPr lang="en-US" sz="1400" dirty="0" smtClean="0"/>
              <a:t>                  </a:t>
            </a:r>
            <a:r>
              <a:rPr lang="en-US" sz="1400" dirty="0"/>
              <a:t>and then </a:t>
            </a:r>
            <a:r>
              <a:rPr lang="en-US" sz="1400" dirty="0" smtClean="0"/>
              <a:t>press                   .   </a:t>
            </a:r>
            <a:endParaRPr lang="en-US" sz="1500" dirty="0" smtClean="0"/>
          </a:p>
        </p:txBody>
      </p:sp>
      <p:sp>
        <p:nvSpPr>
          <p:cNvPr id="27" name="26 CuadroTexto"/>
          <p:cNvSpPr txBox="1"/>
          <p:nvPr/>
        </p:nvSpPr>
        <p:spPr>
          <a:xfrm>
            <a:off x="1187624" y="4843623"/>
            <a:ext cx="6624736" cy="523220"/>
          </a:xfrm>
          <a:prstGeom prst="rect">
            <a:avLst/>
          </a:prstGeom>
          <a:noFill/>
        </p:spPr>
        <p:txBody>
          <a:bodyPr wrap="square" rtlCol="0">
            <a:spAutoFit/>
          </a:bodyPr>
          <a:lstStyle/>
          <a:p>
            <a:r>
              <a:rPr lang="en-US" sz="1400" dirty="0"/>
              <a:t>Now, go back to the setup menu and enter </a:t>
            </a:r>
            <a:r>
              <a:rPr lang="en-US" sz="1400" dirty="0" smtClean="0"/>
              <a:t>“</a:t>
            </a:r>
            <a:r>
              <a:rPr lang="en-US" sz="1400" dirty="0"/>
              <a:t>NUMBER OF SAMPLES”. Select “10000” </a:t>
            </a:r>
            <a:r>
              <a:rPr lang="en-US" sz="1400" dirty="0" smtClean="0"/>
              <a:t>pressing                  and </a:t>
            </a:r>
            <a:r>
              <a:rPr lang="en-US" sz="1400" dirty="0"/>
              <a:t>press </a:t>
            </a:r>
            <a:r>
              <a:rPr lang="en-US" sz="1400" dirty="0" smtClean="0"/>
              <a:t>                .  </a:t>
            </a:r>
            <a:endParaRPr lang="en-US" sz="1500" dirty="0" smtClean="0"/>
          </a:p>
        </p:txBody>
      </p:sp>
      <p:sp>
        <p:nvSpPr>
          <p:cNvPr id="28" name="27 CuadroTexto"/>
          <p:cNvSpPr txBox="1"/>
          <p:nvPr/>
        </p:nvSpPr>
        <p:spPr>
          <a:xfrm>
            <a:off x="1187624" y="5405592"/>
            <a:ext cx="6624736" cy="307777"/>
          </a:xfrm>
          <a:prstGeom prst="rect">
            <a:avLst/>
          </a:prstGeom>
          <a:noFill/>
        </p:spPr>
        <p:txBody>
          <a:bodyPr wrap="square" rtlCol="0">
            <a:spAutoFit/>
          </a:bodyPr>
          <a:lstStyle/>
          <a:p>
            <a:r>
              <a:rPr lang="en-US" sz="1400" dirty="0"/>
              <a:t> To come back to measurements press </a:t>
            </a:r>
            <a:r>
              <a:rPr lang="en-US" sz="1400" dirty="0" smtClean="0"/>
              <a:t>                 three </a:t>
            </a:r>
            <a:r>
              <a:rPr lang="en-US" sz="1400" dirty="0"/>
              <a:t>times</a:t>
            </a:r>
            <a:r>
              <a:rPr lang="en-US" sz="1400" dirty="0" smtClean="0"/>
              <a:t>.</a:t>
            </a:r>
            <a:endParaRPr lang="en-US" sz="1500" dirty="0" smtClean="0"/>
          </a:p>
        </p:txBody>
      </p:sp>
      <p:pic>
        <p:nvPicPr>
          <p:cNvPr id="2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07801" y="3260589"/>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24366" y="3260589"/>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41700" y="3660421"/>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44964" y="5105233"/>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288184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327627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365168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42688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1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71600" y="490340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 name="Picture 1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971600" y="542225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85084" y="5404602"/>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0"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51" name="50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pic>
        <p:nvPicPr>
          <p:cNvPr id="5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02520" y="3888782"/>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65444" y="4221088"/>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0701" y="4508439"/>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85324" y="4495712"/>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0272" y="4509120"/>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72051" y="5092811"/>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971600" y="5787922"/>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1" name="60 CuadroTexto"/>
          <p:cNvSpPr txBox="1"/>
          <p:nvPr/>
        </p:nvSpPr>
        <p:spPr>
          <a:xfrm>
            <a:off x="1187624" y="5773822"/>
            <a:ext cx="6624736" cy="523220"/>
          </a:xfrm>
          <a:prstGeom prst="rect">
            <a:avLst/>
          </a:prstGeom>
          <a:noFill/>
        </p:spPr>
        <p:txBody>
          <a:bodyPr wrap="square" rtlCol="0">
            <a:spAutoFit/>
          </a:bodyPr>
          <a:lstStyle/>
          <a:p>
            <a:r>
              <a:rPr lang="en-US" sz="1400" dirty="0"/>
              <a:t>Start measuring with</a:t>
            </a:r>
            <a:r>
              <a:rPr lang="en-US" sz="1400" dirty="0" smtClean="0"/>
              <a:t>                   </a:t>
            </a:r>
            <a:r>
              <a:rPr lang="en-US" sz="1400" dirty="0"/>
              <a:t>. Once you are finished, stop the </a:t>
            </a:r>
            <a:r>
              <a:rPr lang="en-US" sz="1400" dirty="0" err="1"/>
              <a:t>Labdisc</a:t>
            </a:r>
            <a:r>
              <a:rPr lang="en-US" sz="1400" dirty="0"/>
              <a:t> by </a:t>
            </a:r>
            <a:r>
              <a:rPr lang="en-US" sz="1400" dirty="0" smtClean="0"/>
              <a:t>pressing</a:t>
            </a:r>
          </a:p>
          <a:p>
            <a:r>
              <a:rPr lang="en-US" sz="1400" dirty="0" smtClean="0"/>
              <a:t>(</a:t>
            </a:r>
            <a:r>
              <a:rPr lang="en-US" sz="1400" dirty="0"/>
              <a:t>you will see the instruction “Press SCROLL key to STOP”) and </a:t>
            </a:r>
            <a:r>
              <a:rPr lang="en-US" sz="1400" dirty="0" smtClean="0"/>
              <a:t>press                 .</a:t>
            </a:r>
          </a:p>
        </p:txBody>
      </p:sp>
      <p:pic>
        <p:nvPicPr>
          <p:cNvPr id="6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81068" y="5733256"/>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176" y="6044186"/>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80312" y="5733256"/>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2324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smtClean="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2031325"/>
          </a:xfrm>
          <a:prstGeom prst="rect">
            <a:avLst/>
          </a:prstGeom>
          <a:noFill/>
        </p:spPr>
        <p:txBody>
          <a:bodyPr wrap="square" rtlCol="0">
            <a:spAutoFit/>
          </a:bodyPr>
          <a:lstStyle/>
          <a:p>
            <a:r>
              <a:rPr lang="en-US" sz="1400" dirty="0"/>
              <a:t>Carry out the </a:t>
            </a:r>
            <a:r>
              <a:rPr lang="en-US" sz="1400" dirty="0" smtClean="0"/>
              <a:t>following </a:t>
            </a:r>
            <a:r>
              <a:rPr lang="en-US" sz="1400" dirty="0"/>
              <a:t>steps one day before the experiment:</a:t>
            </a:r>
            <a:endParaRPr lang="es-CL" sz="1400" dirty="0"/>
          </a:p>
          <a:p>
            <a:r>
              <a:rPr lang="en-US" sz="1400" dirty="0"/>
              <a:t> </a:t>
            </a:r>
            <a:endParaRPr lang="es-CL" sz="1400" dirty="0"/>
          </a:p>
          <a:p>
            <a:pPr lvl="0"/>
            <a:r>
              <a:rPr lang="en-US" sz="1400" dirty="0"/>
              <a:t>Pour 150 ml of water into the beaker. </a:t>
            </a:r>
            <a:endParaRPr lang="en-US" sz="1400" dirty="0" smtClean="0"/>
          </a:p>
          <a:p>
            <a:pPr lvl="0"/>
            <a:endParaRPr lang="es-CL" sz="1400" dirty="0"/>
          </a:p>
          <a:p>
            <a:pPr lvl="0"/>
            <a:r>
              <a:rPr lang="en-US" sz="1400" dirty="0"/>
              <a:t>Submerge the external temperature probe into the water and place the beaker inside the freezer. </a:t>
            </a:r>
            <a:endParaRPr lang="en-US" sz="1400" dirty="0" smtClean="0"/>
          </a:p>
          <a:p>
            <a:pPr lvl="0"/>
            <a:endParaRPr lang="es-CL" sz="1400" dirty="0"/>
          </a:p>
          <a:p>
            <a:pPr lvl="0"/>
            <a:r>
              <a:rPr lang="en-US" sz="1400" dirty="0"/>
              <a:t>Be sure the temperature probe </a:t>
            </a:r>
            <a:r>
              <a:rPr lang="en-US" sz="1400" dirty="0" smtClean="0"/>
              <a:t>stays positioned </a:t>
            </a:r>
            <a:r>
              <a:rPr lang="en-US" sz="1400" dirty="0"/>
              <a:t>inside the beaker with adhesive tape, </a:t>
            </a:r>
            <a:r>
              <a:rPr lang="en-US" sz="1400" dirty="0" smtClean="0"/>
              <a:t>as in the picture below. Carefully close the </a:t>
            </a:r>
            <a:r>
              <a:rPr lang="en-US" sz="1400" dirty="0"/>
              <a:t>freezer. </a:t>
            </a:r>
            <a:endParaRPr lang="es-CL" sz="1400" dirty="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45790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94865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451140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22" name="21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95736" y="5053899"/>
            <a:ext cx="4065588" cy="160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066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9" name="18 CuadroTexto"/>
          <p:cNvSpPr txBox="1"/>
          <p:nvPr/>
        </p:nvSpPr>
        <p:spPr>
          <a:xfrm>
            <a:off x="1115616" y="2836674"/>
            <a:ext cx="2088232" cy="1600438"/>
          </a:xfrm>
          <a:prstGeom prst="rect">
            <a:avLst/>
          </a:prstGeom>
          <a:noFill/>
        </p:spPr>
        <p:txBody>
          <a:bodyPr wrap="square" rtlCol="0">
            <a:spAutoFit/>
          </a:bodyPr>
          <a:lstStyle/>
          <a:p>
            <a:pPr lvl="0"/>
            <a:r>
              <a:rPr lang="en-US" sz="1400" dirty="0" smtClean="0"/>
              <a:t>Experiment:</a:t>
            </a:r>
          </a:p>
          <a:p>
            <a:pPr lvl="0"/>
            <a:endParaRPr lang="en-US" sz="1400" dirty="0"/>
          </a:p>
          <a:p>
            <a:pPr lvl="0"/>
            <a:r>
              <a:rPr lang="en-US" sz="1400" dirty="0" smtClean="0"/>
              <a:t>Take </a:t>
            </a:r>
            <a:r>
              <a:rPr lang="en-US" sz="1400" dirty="0"/>
              <a:t>the beaker out of the freezer and place </a:t>
            </a:r>
            <a:r>
              <a:rPr lang="en-US" sz="1400" dirty="0" smtClean="0"/>
              <a:t>it according to the set-up in the picture.  </a:t>
            </a:r>
            <a:endParaRPr lang="es-CL" sz="1400" dirty="0"/>
          </a:p>
          <a:p>
            <a:pPr lvl="0"/>
            <a:r>
              <a:rPr lang="en-US" sz="1400" dirty="0" smtClean="0"/>
              <a:t> </a:t>
            </a:r>
            <a:endParaRPr lang="es-CL" sz="1400" dirty="0"/>
          </a:p>
        </p:txBody>
      </p:sp>
      <p:sp>
        <p:nvSpPr>
          <p:cNvPr id="16"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22" name="21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pic>
        <p:nvPicPr>
          <p:cNvPr id="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328726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2" descr="C:\Users\Marcelo\Desktop\Ilustraciones inglés\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276872"/>
            <a:ext cx="4824536" cy="4022694"/>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7584" y="434764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16 CuadroTexto"/>
          <p:cNvSpPr txBox="1"/>
          <p:nvPr/>
        </p:nvSpPr>
        <p:spPr>
          <a:xfrm>
            <a:off x="1115616" y="4345359"/>
            <a:ext cx="2376264" cy="523220"/>
          </a:xfrm>
          <a:prstGeom prst="rect">
            <a:avLst/>
          </a:prstGeom>
          <a:noFill/>
        </p:spPr>
        <p:txBody>
          <a:bodyPr wrap="square" rtlCol="0">
            <a:spAutoFit/>
          </a:bodyPr>
          <a:lstStyle/>
          <a:p>
            <a:r>
              <a:rPr lang="en-US" sz="1400" dirty="0"/>
              <a:t>Connect the temperature probe to the </a:t>
            </a:r>
            <a:r>
              <a:rPr lang="en-US" sz="1400" dirty="0" err="1"/>
              <a:t>Labdisc</a:t>
            </a:r>
            <a:r>
              <a:rPr lang="en-US" sz="1400" dirty="0" smtClean="0"/>
              <a:t>.</a:t>
            </a:r>
            <a:endParaRPr lang="es-CL" sz="1400" dirty="0"/>
          </a:p>
        </p:txBody>
      </p:sp>
    </p:spTree>
    <p:extLst>
      <p:ext uri="{BB962C8B-B14F-4D97-AF65-F5344CB8AC3E}">
        <p14:creationId xmlns:p14="http://schemas.microsoft.com/office/powerpoint/2010/main" xmlns="" val="79417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6"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22" name="21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388990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43608" y="435791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43608" y="482592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17 CuadroTexto"/>
          <p:cNvSpPr txBox="1"/>
          <p:nvPr/>
        </p:nvSpPr>
        <p:spPr>
          <a:xfrm>
            <a:off x="1259632" y="3861048"/>
            <a:ext cx="6624736" cy="307777"/>
          </a:xfrm>
          <a:prstGeom prst="rect">
            <a:avLst/>
          </a:prstGeom>
          <a:noFill/>
        </p:spPr>
        <p:txBody>
          <a:bodyPr wrap="square" rtlCol="0">
            <a:spAutoFit/>
          </a:bodyPr>
          <a:lstStyle/>
          <a:p>
            <a:pPr lvl="0"/>
            <a:r>
              <a:rPr lang="en-US" sz="1400" dirty="0"/>
              <a:t>Be sure the temperature probe does not touch the glass walls or the base</a:t>
            </a:r>
            <a:r>
              <a:rPr lang="en-US" sz="1400" dirty="0" smtClean="0"/>
              <a:t>. </a:t>
            </a:r>
            <a:endParaRPr lang="es-CL" sz="1400" dirty="0"/>
          </a:p>
        </p:txBody>
      </p:sp>
      <p:sp>
        <p:nvSpPr>
          <p:cNvPr id="27" name="26 CuadroTexto"/>
          <p:cNvSpPr txBox="1"/>
          <p:nvPr/>
        </p:nvSpPr>
        <p:spPr>
          <a:xfrm>
            <a:off x="1259632" y="4357915"/>
            <a:ext cx="6624736" cy="307777"/>
          </a:xfrm>
          <a:prstGeom prst="rect">
            <a:avLst/>
          </a:prstGeom>
          <a:noFill/>
        </p:spPr>
        <p:txBody>
          <a:bodyPr wrap="square" rtlCol="0">
            <a:spAutoFit/>
          </a:bodyPr>
          <a:lstStyle/>
          <a:p>
            <a:pPr lvl="0"/>
            <a:r>
              <a:rPr lang="en-US" sz="1400" dirty="0"/>
              <a:t>When the water </a:t>
            </a:r>
            <a:r>
              <a:rPr lang="en-US" sz="1400" dirty="0" smtClean="0"/>
              <a:t>has </a:t>
            </a:r>
            <a:r>
              <a:rPr lang="en-US" sz="1400" dirty="0"/>
              <a:t>started to boil, </a:t>
            </a:r>
            <a:r>
              <a:rPr lang="en-US" sz="1400" dirty="0" smtClean="0"/>
              <a:t>wait another </a:t>
            </a:r>
            <a:r>
              <a:rPr lang="en-US" sz="1400" dirty="0"/>
              <a:t>five </a:t>
            </a:r>
            <a:r>
              <a:rPr lang="en-US" sz="1400" dirty="0" smtClean="0"/>
              <a:t>minutes.</a:t>
            </a:r>
            <a:endParaRPr lang="es-CL" sz="1400" dirty="0"/>
          </a:p>
        </p:txBody>
      </p:sp>
      <p:sp>
        <p:nvSpPr>
          <p:cNvPr id="29" name="28 CuadroTexto"/>
          <p:cNvSpPr txBox="1"/>
          <p:nvPr/>
        </p:nvSpPr>
        <p:spPr>
          <a:xfrm>
            <a:off x="1259632" y="4814910"/>
            <a:ext cx="6624736" cy="307777"/>
          </a:xfrm>
          <a:prstGeom prst="rect">
            <a:avLst/>
          </a:prstGeom>
          <a:noFill/>
        </p:spPr>
        <p:txBody>
          <a:bodyPr wrap="square" rtlCol="0">
            <a:spAutoFit/>
          </a:bodyPr>
          <a:lstStyle/>
          <a:p>
            <a:pPr lvl="0"/>
            <a:r>
              <a:rPr lang="en-US" sz="1400" dirty="0"/>
              <a:t>Finish </a:t>
            </a:r>
            <a:r>
              <a:rPr lang="en-US" sz="1400" dirty="0" smtClean="0"/>
              <a:t>measuring </a:t>
            </a:r>
            <a:r>
              <a:rPr lang="en-US" sz="1400" dirty="0"/>
              <a:t>and stop </a:t>
            </a:r>
            <a:r>
              <a:rPr lang="en-US" sz="1400" dirty="0" smtClean="0"/>
              <a:t>the </a:t>
            </a:r>
            <a:r>
              <a:rPr lang="en-US" sz="1400" dirty="0" err="1" smtClean="0"/>
              <a:t>Labdisc</a:t>
            </a:r>
            <a:r>
              <a:rPr lang="en-US" sz="1400" dirty="0"/>
              <a:t>.     </a:t>
            </a:r>
            <a:endParaRPr lang="es-CL" sz="1400" dirty="0"/>
          </a:p>
        </p:txBody>
      </p:sp>
      <p:pic>
        <p:nvPicPr>
          <p:cNvPr id="12"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43608" y="342900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43608" y="293587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20 CuadroTexto"/>
          <p:cNvSpPr txBox="1"/>
          <p:nvPr/>
        </p:nvSpPr>
        <p:spPr>
          <a:xfrm>
            <a:off x="1259632" y="2924944"/>
            <a:ext cx="6624736" cy="307777"/>
          </a:xfrm>
          <a:prstGeom prst="rect">
            <a:avLst/>
          </a:prstGeom>
          <a:noFill/>
        </p:spPr>
        <p:txBody>
          <a:bodyPr wrap="square" rtlCol="0">
            <a:spAutoFit/>
          </a:bodyPr>
          <a:lstStyle/>
          <a:p>
            <a:r>
              <a:rPr lang="en-US" sz="1400" dirty="0"/>
              <a:t>Start measuring </a:t>
            </a:r>
            <a:r>
              <a:rPr lang="en-US" sz="1400" dirty="0" smtClean="0"/>
              <a:t>by pressing                  . </a:t>
            </a:r>
            <a:endParaRPr lang="es-CL" sz="1400" dirty="0"/>
          </a:p>
        </p:txBody>
      </p:sp>
      <p:sp>
        <p:nvSpPr>
          <p:cNvPr id="23" name="22 CuadroTexto"/>
          <p:cNvSpPr txBox="1"/>
          <p:nvPr/>
        </p:nvSpPr>
        <p:spPr>
          <a:xfrm>
            <a:off x="1259632" y="3392955"/>
            <a:ext cx="6624736" cy="307777"/>
          </a:xfrm>
          <a:prstGeom prst="rect">
            <a:avLst/>
          </a:prstGeom>
          <a:noFill/>
        </p:spPr>
        <p:txBody>
          <a:bodyPr wrap="square" rtlCol="0">
            <a:spAutoFit/>
          </a:bodyPr>
          <a:lstStyle/>
          <a:p>
            <a:pPr lvl="0"/>
            <a:r>
              <a:rPr lang="en-US" sz="1400" dirty="0"/>
              <a:t>Light up the burner and observe the physical changes while the solid water is melted.</a:t>
            </a:r>
            <a:endParaRPr lang="es-CL" sz="1400" dirty="0"/>
          </a:p>
        </p:txBody>
      </p:sp>
      <p:pic>
        <p:nvPicPr>
          <p:cNvPr id="24"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85124" y="2924944"/>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9369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523220"/>
          </a:xfrm>
          <a:prstGeom prst="rect">
            <a:avLst/>
          </a:prstGeom>
          <a:noFill/>
        </p:spPr>
        <p:txBody>
          <a:bodyPr wrap="square" rtlCol="0">
            <a:spAutoFit/>
          </a:bodyPr>
          <a:lstStyle/>
          <a:p>
            <a:pPr lvl="0"/>
            <a:r>
              <a:rPr lang="en-US" sz="1400" dirty="0"/>
              <a:t>Connect the </a:t>
            </a:r>
            <a:r>
              <a:rPr lang="en-US" sz="1400" dirty="0" err="1"/>
              <a:t>Labdisc</a:t>
            </a:r>
            <a:r>
              <a:rPr lang="en-US" sz="1400" dirty="0"/>
              <a:t> to the computer using the USB communication cable or via the Bluetooth wireless communication channel.</a:t>
            </a:r>
            <a:endParaRPr lang="es-CL" sz="1400" dirty="0"/>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70918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435637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16 CuadroTexto"/>
          <p:cNvSpPr txBox="1"/>
          <p:nvPr/>
        </p:nvSpPr>
        <p:spPr>
          <a:xfrm>
            <a:off x="1187624" y="3697868"/>
            <a:ext cx="6624736" cy="523220"/>
          </a:xfrm>
          <a:prstGeom prst="rect">
            <a:avLst/>
          </a:prstGeom>
          <a:noFill/>
        </p:spPr>
        <p:txBody>
          <a:bodyPr wrap="square" rtlCol="0">
            <a:spAutoFit/>
          </a:bodyPr>
          <a:lstStyle/>
          <a:p>
            <a:pPr lvl="0"/>
            <a:r>
              <a:rPr lang="en-US" sz="1400" dirty="0"/>
              <a:t>On the upper menu </a:t>
            </a:r>
            <a:r>
              <a:rPr lang="en-US" sz="1400" dirty="0" smtClean="0"/>
              <a:t>press               </a:t>
            </a:r>
            <a:r>
              <a:rPr lang="en-US" sz="1400" dirty="0"/>
              <a:t>and select</a:t>
            </a:r>
            <a:r>
              <a:rPr lang="es-CL" sz="1400" dirty="0"/>
              <a:t> </a:t>
            </a:r>
            <a:r>
              <a:rPr lang="es-CL" sz="1400" dirty="0" smtClean="0"/>
              <a:t>            </a:t>
            </a:r>
            <a:r>
              <a:rPr lang="en-US" sz="1400" dirty="0" smtClean="0"/>
              <a:t>. </a:t>
            </a:r>
            <a:r>
              <a:rPr lang="en-US" sz="1400" dirty="0"/>
              <a:t>Choose the last experiment </a:t>
            </a:r>
            <a:r>
              <a:rPr lang="en-US" sz="1400" dirty="0" smtClean="0"/>
              <a:t>on </a:t>
            </a:r>
            <a:r>
              <a:rPr lang="en-US" sz="1400" dirty="0"/>
              <a:t>the list. </a:t>
            </a:r>
            <a:endParaRPr lang="es-CL" sz="1400" dirty="0"/>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5004445"/>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19 CuadroTexto"/>
          <p:cNvSpPr txBox="1"/>
          <p:nvPr/>
        </p:nvSpPr>
        <p:spPr>
          <a:xfrm>
            <a:off x="1187624" y="4345359"/>
            <a:ext cx="7056784" cy="307777"/>
          </a:xfrm>
          <a:prstGeom prst="rect">
            <a:avLst/>
          </a:prstGeom>
          <a:noFill/>
        </p:spPr>
        <p:txBody>
          <a:bodyPr wrap="square" rtlCol="0">
            <a:spAutoFit/>
          </a:bodyPr>
          <a:lstStyle/>
          <a:p>
            <a:pPr lvl="0"/>
            <a:r>
              <a:rPr lang="en-US" sz="1400" dirty="0"/>
              <a:t>Observe the graph on the screen and label the fusion and boiling points using </a:t>
            </a:r>
            <a:r>
              <a:rPr lang="en-US" sz="1400" dirty="0" smtClean="0"/>
              <a:t>the            </a:t>
            </a:r>
            <a:r>
              <a:rPr lang="es-CL" sz="1400" dirty="0" smtClean="0"/>
              <a:t> </a:t>
            </a:r>
            <a:r>
              <a:rPr lang="en-US" sz="1400" dirty="0"/>
              <a:t>tool.</a:t>
            </a:r>
            <a:endParaRPr lang="es-CL" sz="1400" dirty="0"/>
          </a:p>
        </p:txBody>
      </p:sp>
      <p:sp>
        <p:nvSpPr>
          <p:cNvPr id="26" name="25 CuadroTexto"/>
          <p:cNvSpPr txBox="1"/>
          <p:nvPr/>
        </p:nvSpPr>
        <p:spPr>
          <a:xfrm>
            <a:off x="1187624" y="4993431"/>
            <a:ext cx="6624736" cy="307777"/>
          </a:xfrm>
          <a:prstGeom prst="rect">
            <a:avLst/>
          </a:prstGeom>
          <a:noFill/>
        </p:spPr>
        <p:txBody>
          <a:bodyPr wrap="square" rtlCol="0">
            <a:spAutoFit/>
          </a:bodyPr>
          <a:lstStyle/>
          <a:p>
            <a:pPr lvl="0"/>
            <a:r>
              <a:rPr lang="en-US" sz="1400" dirty="0"/>
              <a:t>Select the   </a:t>
            </a:r>
            <a:r>
              <a:rPr lang="en-US" sz="1400" dirty="0" smtClean="0"/>
              <a:t>            button  </a:t>
            </a:r>
            <a:r>
              <a:rPr lang="en-US" sz="1400" dirty="0"/>
              <a:t>to pick up representative values on the graph. </a:t>
            </a:r>
            <a:endParaRPr lang="es-CL" sz="1400" dirty="0"/>
          </a:p>
        </p:txBody>
      </p:sp>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180599" y="3687583"/>
            <a:ext cx="455297" cy="328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561702" y="3673070"/>
            <a:ext cx="370338" cy="313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215106" y="4307147"/>
            <a:ext cx="381230" cy="32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123728" y="4963427"/>
            <a:ext cx="346374" cy="326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29" name="28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spTree>
    <p:extLst>
      <p:ext uri="{BB962C8B-B14F-4D97-AF65-F5344CB8AC3E}">
        <p14:creationId xmlns:p14="http://schemas.microsoft.com/office/powerpoint/2010/main" xmlns="" val="1311205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29" name="28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grpSp>
        <p:nvGrpSpPr>
          <p:cNvPr id="19" name="18 Grupo"/>
          <p:cNvGrpSpPr/>
          <p:nvPr/>
        </p:nvGrpSpPr>
        <p:grpSpPr>
          <a:xfrm>
            <a:off x="1132910" y="2293077"/>
            <a:ext cx="6852488" cy="775497"/>
            <a:chOff x="1132910" y="2254524"/>
            <a:chExt cx="6852488" cy="775497"/>
          </a:xfrm>
        </p:grpSpPr>
        <p:pic>
          <p:nvPicPr>
            <p:cNvPr id="24" name="2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8" name="27 CuadroTexto"/>
          <p:cNvSpPr txBox="1"/>
          <p:nvPr/>
        </p:nvSpPr>
        <p:spPr>
          <a:xfrm>
            <a:off x="1555626" y="2492896"/>
            <a:ext cx="5992987" cy="523220"/>
          </a:xfrm>
          <a:prstGeom prst="rect">
            <a:avLst/>
          </a:prstGeom>
          <a:noFill/>
        </p:spPr>
        <p:txBody>
          <a:bodyPr wrap="none" rtlCol="0">
            <a:spAutoFit/>
          </a:bodyPr>
          <a:lstStyle/>
          <a:p>
            <a:r>
              <a:rPr lang="en-US" sz="1400" b="1" dirty="0"/>
              <a:t>Did you find differences between the registered data and what you expected? </a:t>
            </a:r>
            <a:endParaRPr lang="en-US" sz="1400" b="1" dirty="0" smtClean="0"/>
          </a:p>
          <a:p>
            <a:r>
              <a:rPr lang="en-US" sz="1400" b="1" dirty="0" smtClean="0"/>
              <a:t>Explain</a:t>
            </a:r>
            <a:r>
              <a:rPr lang="en-US" sz="1400" b="1" dirty="0"/>
              <a:t>. </a:t>
            </a:r>
            <a:endParaRPr lang="es-CL" sz="1400" dirty="0"/>
          </a:p>
        </p:txBody>
      </p:sp>
      <p:grpSp>
        <p:nvGrpSpPr>
          <p:cNvPr id="30" name="29 Grupo"/>
          <p:cNvGrpSpPr/>
          <p:nvPr/>
        </p:nvGrpSpPr>
        <p:grpSpPr>
          <a:xfrm>
            <a:off x="1132910" y="3212976"/>
            <a:ext cx="6852488" cy="648072"/>
            <a:chOff x="1132910" y="2254524"/>
            <a:chExt cx="6852488" cy="648072"/>
          </a:xfrm>
        </p:grpSpPr>
        <p:pic>
          <p:nvPicPr>
            <p:cNvPr id="31" name="30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520647"/>
            </a:xfrm>
            <a:prstGeom prst="rect">
              <a:avLst/>
            </a:prstGeom>
          </p:spPr>
        </p:pic>
        <p:pic>
          <p:nvPicPr>
            <p:cNvPr id="3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33" name="32 CuadroTexto"/>
          <p:cNvSpPr txBox="1"/>
          <p:nvPr/>
        </p:nvSpPr>
        <p:spPr>
          <a:xfrm>
            <a:off x="1555626" y="3429000"/>
            <a:ext cx="5119287" cy="307777"/>
          </a:xfrm>
          <a:prstGeom prst="rect">
            <a:avLst/>
          </a:prstGeom>
          <a:noFill/>
        </p:spPr>
        <p:txBody>
          <a:bodyPr wrap="none" rtlCol="0">
            <a:spAutoFit/>
          </a:bodyPr>
          <a:lstStyle/>
          <a:p>
            <a:r>
              <a:rPr lang="en-US" sz="1400" b="1" dirty="0"/>
              <a:t>When a phase change is </a:t>
            </a:r>
            <a:r>
              <a:rPr lang="en-US" sz="1400" b="1" dirty="0" smtClean="0"/>
              <a:t>produced, </a:t>
            </a:r>
            <a:r>
              <a:rPr lang="en-US" sz="1400" b="1" dirty="0"/>
              <a:t>what is the slope of the curve? </a:t>
            </a:r>
            <a:endParaRPr lang="es-CL" sz="1400" dirty="0"/>
          </a:p>
        </p:txBody>
      </p:sp>
      <p:grpSp>
        <p:nvGrpSpPr>
          <p:cNvPr id="37" name="36 Grupo"/>
          <p:cNvGrpSpPr/>
          <p:nvPr/>
        </p:nvGrpSpPr>
        <p:grpSpPr>
          <a:xfrm>
            <a:off x="1128270" y="4221088"/>
            <a:ext cx="6852488" cy="648071"/>
            <a:chOff x="1132910" y="2254524"/>
            <a:chExt cx="6852488" cy="648071"/>
          </a:xfrm>
        </p:grpSpPr>
        <p:pic>
          <p:nvPicPr>
            <p:cNvPr id="38" name="3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8"/>
              <a:ext cx="6655470" cy="520647"/>
            </a:xfrm>
            <a:prstGeom prst="rect">
              <a:avLst/>
            </a:prstGeom>
          </p:spPr>
        </p:pic>
        <p:pic>
          <p:nvPicPr>
            <p:cNvPr id="3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0" name="39 CuadroTexto"/>
          <p:cNvSpPr txBox="1"/>
          <p:nvPr/>
        </p:nvSpPr>
        <p:spPr>
          <a:xfrm>
            <a:off x="1550986" y="4437112"/>
            <a:ext cx="3626249" cy="307777"/>
          </a:xfrm>
          <a:prstGeom prst="rect">
            <a:avLst/>
          </a:prstGeom>
          <a:noFill/>
        </p:spPr>
        <p:txBody>
          <a:bodyPr wrap="none" rtlCol="0">
            <a:spAutoFit/>
          </a:bodyPr>
          <a:lstStyle/>
          <a:p>
            <a:r>
              <a:rPr lang="en-US" sz="1400" b="1" dirty="0"/>
              <a:t>What do the two </a:t>
            </a:r>
            <a:r>
              <a:rPr lang="en-US" sz="1400" b="1" dirty="0" smtClean="0"/>
              <a:t>plateaus </a:t>
            </a:r>
            <a:r>
              <a:rPr lang="en-US" sz="1400" b="1" dirty="0"/>
              <a:t>show on the graph?</a:t>
            </a:r>
            <a:endParaRPr lang="es-CL" sz="1400" dirty="0"/>
          </a:p>
        </p:txBody>
      </p:sp>
    </p:spTree>
    <p:extLst>
      <p:ext uri="{BB962C8B-B14F-4D97-AF65-F5344CB8AC3E}">
        <p14:creationId xmlns:p14="http://schemas.microsoft.com/office/powerpoint/2010/main" xmlns="" val="3122058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0"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11" name="10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pic>
        <p:nvPicPr>
          <p:cNvPr id="12" name="Picture 2" descr="C:\Users\Marcelo\Desktop\Changes of phas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2924944"/>
            <a:ext cx="6634459"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0767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79177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3" y="2814027"/>
            <a:ext cx="5793550" cy="1077218"/>
          </a:xfrm>
          <a:prstGeom prst="rect">
            <a:avLst/>
          </a:prstGeom>
          <a:noFill/>
        </p:spPr>
        <p:txBody>
          <a:bodyPr wrap="square" rtlCol="0">
            <a:spAutoFit/>
          </a:bodyPr>
          <a:lstStyle/>
          <a:p>
            <a:r>
              <a:rPr lang="en-US" sz="1600" dirty="0"/>
              <a:t>The purpose of this activity is to analyze temperature changes </a:t>
            </a:r>
            <a:r>
              <a:rPr lang="en-US" sz="1600" dirty="0" smtClean="0"/>
              <a:t>in </a:t>
            </a:r>
            <a:r>
              <a:rPr lang="en-US" sz="1600" dirty="0"/>
              <a:t>water as a result </a:t>
            </a:r>
            <a:r>
              <a:rPr lang="en-US" sz="1600" dirty="0" smtClean="0"/>
              <a:t>of a physical </a:t>
            </a:r>
            <a:r>
              <a:rPr lang="en-US" sz="1600" dirty="0"/>
              <a:t>state transition, formulating an hypothesis about that phenomenon and testing it, using the </a:t>
            </a:r>
            <a:r>
              <a:rPr lang="en-US" sz="1600" dirty="0" err="1" smtClean="0"/>
              <a:t>Labdisc</a:t>
            </a:r>
            <a:r>
              <a:rPr lang="en-US" sz="1600" dirty="0" smtClean="0"/>
              <a:t> external </a:t>
            </a:r>
            <a:r>
              <a:rPr lang="en-US" sz="1600" dirty="0"/>
              <a:t>temperature sensor. </a:t>
            </a:r>
            <a:endParaRPr lang="es-CL" sz="1600" dirty="0"/>
          </a:p>
        </p:txBody>
      </p:sp>
    </p:spTree>
    <p:extLst>
      <p:ext uri="{BB962C8B-B14F-4D97-AF65-F5344CB8AC3E}">
        <p14:creationId xmlns:p14="http://schemas.microsoft.com/office/powerpoint/2010/main" xmlns=""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21 Grupo"/>
          <p:cNvGrpSpPr/>
          <p:nvPr/>
        </p:nvGrpSpPr>
        <p:grpSpPr>
          <a:xfrm>
            <a:off x="1320245" y="3283155"/>
            <a:ext cx="6663160" cy="1409829"/>
            <a:chOff x="1321109" y="3224940"/>
            <a:chExt cx="6664289" cy="1644048"/>
          </a:xfrm>
        </p:grpSpPr>
        <p:pic>
          <p:nvPicPr>
            <p:cNvPr id="3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1"/>
              <a:ext cx="6664289" cy="1345707"/>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40"/>
              <a:ext cx="6664289" cy="552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05934" y="3140968"/>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5" y="3396840"/>
            <a:ext cx="6544768" cy="1154162"/>
          </a:xfrm>
          <a:prstGeom prst="rect">
            <a:avLst/>
          </a:prstGeom>
          <a:noFill/>
        </p:spPr>
        <p:txBody>
          <a:bodyPr wrap="square" rtlCol="0">
            <a:spAutoFit/>
          </a:bodyPr>
          <a:lstStyle/>
          <a:p>
            <a:r>
              <a:rPr lang="en-US" sz="1400" b="1" dirty="0"/>
              <a:t>How could you identify the absorption or release of heat in each phase change? </a:t>
            </a:r>
            <a:endParaRPr lang="es-CL" sz="1400" dirty="0"/>
          </a:p>
          <a:p>
            <a:endParaRPr lang="en-US" sz="1300" dirty="0"/>
          </a:p>
          <a:p>
            <a:r>
              <a:rPr lang="en-US" sz="1400" dirty="0"/>
              <a:t>Students should indicate that the temperature variation of a substance allows </a:t>
            </a:r>
            <a:r>
              <a:rPr lang="en-US" sz="1400" dirty="0" smtClean="0"/>
              <a:t>us to determine </a:t>
            </a:r>
            <a:r>
              <a:rPr lang="en-US" sz="1400" dirty="0"/>
              <a:t>the heat transfer. The temperature </a:t>
            </a:r>
            <a:r>
              <a:rPr lang="en-US" sz="1400" dirty="0" smtClean="0"/>
              <a:t>increase </a:t>
            </a:r>
            <a:r>
              <a:rPr lang="en-US" sz="1400" dirty="0"/>
              <a:t>entails the heat absorption and the heat release cause the temperature </a:t>
            </a:r>
            <a:r>
              <a:rPr lang="en-US" sz="1400" dirty="0" smtClean="0"/>
              <a:t>to decrease.</a:t>
            </a:r>
            <a:endParaRPr lang="es-CL" sz="1400" dirty="0"/>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smtClean="0">
                <a:solidFill>
                  <a:srgbClr val="29B19A"/>
                </a:solidFill>
              </a:rPr>
              <a:t>Following are some questions </a:t>
            </a:r>
            <a:r>
              <a:rPr lang="en-US" sz="1400" dirty="0">
                <a:solidFill>
                  <a:srgbClr val="29B19A"/>
                </a:solidFill>
              </a:rPr>
              <a:t>and answers which should be developed by the students in order to </a:t>
            </a:r>
            <a:r>
              <a:rPr lang="en-US" sz="1400" dirty="0" smtClean="0">
                <a:solidFill>
                  <a:srgbClr val="29B19A"/>
                </a:solidFill>
              </a:rPr>
              <a:t>elaborate on </a:t>
            </a:r>
            <a:r>
              <a:rPr lang="en-US" sz="1400" dirty="0">
                <a:solidFill>
                  <a:srgbClr val="29B19A"/>
                </a:solidFill>
              </a:rPr>
              <a:t>their conclusions. </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4"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15" name="14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spTree>
    <p:extLst>
      <p:ext uri="{BB962C8B-B14F-4D97-AF65-F5344CB8AC3E}">
        <p14:creationId xmlns:p14="http://schemas.microsoft.com/office/powerpoint/2010/main" xmlns="" val="1806922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1 Grupo"/>
          <p:cNvGrpSpPr/>
          <p:nvPr/>
        </p:nvGrpSpPr>
        <p:grpSpPr>
          <a:xfrm>
            <a:off x="1320245" y="3789971"/>
            <a:ext cx="6663160" cy="1151197"/>
            <a:chOff x="1321109" y="3224939"/>
            <a:chExt cx="6664289" cy="1342449"/>
          </a:xfrm>
        </p:grpSpPr>
        <p:pic>
          <p:nvPicPr>
            <p:cNvPr id="21"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642622"/>
              <a:ext cx="6664289" cy="924766"/>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5420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7" name="21 Grupo"/>
          <p:cNvGrpSpPr/>
          <p:nvPr/>
        </p:nvGrpSpPr>
        <p:grpSpPr>
          <a:xfrm>
            <a:off x="1320245" y="2313540"/>
            <a:ext cx="6663160" cy="1043453"/>
            <a:chOff x="1321109" y="3224940"/>
            <a:chExt cx="6664289" cy="1216804"/>
          </a:xfrm>
        </p:grpSpPr>
        <p:pic>
          <p:nvPicPr>
            <p:cNvPr id="1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1"/>
              <a:ext cx="6664289" cy="918463"/>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40"/>
              <a:ext cx="6664289" cy="461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05934" y="2165016"/>
            <a:ext cx="428625" cy="438150"/>
          </a:xfrm>
          <a:prstGeom prst="ellipse">
            <a:avLst/>
          </a:prstGeom>
        </p:spPr>
      </p:pic>
      <p:sp>
        <p:nvSpPr>
          <p:cNvPr id="14" name="13 CuadroTexto"/>
          <p:cNvSpPr txBox="1"/>
          <p:nvPr/>
        </p:nvSpPr>
        <p:spPr>
          <a:xfrm>
            <a:off x="1555625" y="2332618"/>
            <a:ext cx="6328744" cy="954107"/>
          </a:xfrm>
          <a:prstGeom prst="rect">
            <a:avLst/>
          </a:prstGeom>
          <a:noFill/>
        </p:spPr>
        <p:txBody>
          <a:bodyPr wrap="square" rtlCol="0">
            <a:spAutoFit/>
          </a:bodyPr>
          <a:lstStyle/>
          <a:p>
            <a:r>
              <a:rPr lang="en-US" sz="1400" b="1" dirty="0"/>
              <a:t>What </a:t>
            </a:r>
            <a:r>
              <a:rPr lang="en-US" sz="1400" b="1" dirty="0" smtClean="0"/>
              <a:t>happens </a:t>
            </a:r>
            <a:r>
              <a:rPr lang="en-US" sz="1400" b="1" dirty="0"/>
              <a:t>to the temperature during a phase change? </a:t>
            </a:r>
            <a:endParaRPr lang="es-CL" sz="1400" dirty="0"/>
          </a:p>
          <a:p>
            <a:r>
              <a:rPr lang="en-US" sz="1400" b="1" dirty="0" smtClean="0"/>
              <a:t> </a:t>
            </a:r>
            <a:endParaRPr lang="en-US" sz="1300" dirty="0"/>
          </a:p>
          <a:p>
            <a:r>
              <a:rPr lang="en-US" sz="1400" dirty="0"/>
              <a:t>Students should point out that the temperature remains constant during a phase change. </a:t>
            </a:r>
            <a:endParaRPr lang="es-CL" sz="1400" dirty="0"/>
          </a:p>
        </p:txBody>
      </p:sp>
      <p:pic>
        <p:nvPicPr>
          <p:cNvPr id="24" name="2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06223" y="3678695"/>
            <a:ext cx="428625" cy="438150"/>
          </a:xfrm>
          <a:prstGeom prst="ellipse">
            <a:avLst/>
          </a:prstGeom>
        </p:spPr>
      </p:pic>
      <p:sp>
        <p:nvSpPr>
          <p:cNvPr id="27" name="26 CuadroTexto"/>
          <p:cNvSpPr txBox="1"/>
          <p:nvPr/>
        </p:nvSpPr>
        <p:spPr>
          <a:xfrm>
            <a:off x="1555914" y="3860525"/>
            <a:ext cx="6427492" cy="938719"/>
          </a:xfrm>
          <a:prstGeom prst="rect">
            <a:avLst/>
          </a:prstGeom>
          <a:noFill/>
        </p:spPr>
        <p:txBody>
          <a:bodyPr wrap="square" rtlCol="0">
            <a:spAutoFit/>
          </a:bodyPr>
          <a:lstStyle/>
          <a:p>
            <a:r>
              <a:rPr lang="en-US" sz="1400" b="1" dirty="0"/>
              <a:t>What </a:t>
            </a:r>
            <a:r>
              <a:rPr lang="en-US" sz="1400" b="1" dirty="0" smtClean="0"/>
              <a:t>happens </a:t>
            </a:r>
            <a:r>
              <a:rPr lang="en-US" sz="1400" b="1" dirty="0"/>
              <a:t>to the molecular force of </a:t>
            </a:r>
            <a:r>
              <a:rPr lang="en-US" sz="1400" b="1" dirty="0" smtClean="0"/>
              <a:t>water </a:t>
            </a:r>
            <a:r>
              <a:rPr lang="en-US" sz="1400" b="1" dirty="0"/>
              <a:t>when the temperature rises? </a:t>
            </a:r>
            <a:endParaRPr lang="es-CL" sz="1400" dirty="0"/>
          </a:p>
          <a:p>
            <a:endParaRPr lang="en-US" sz="1300" dirty="0"/>
          </a:p>
          <a:p>
            <a:r>
              <a:rPr lang="en-US" sz="1400" dirty="0"/>
              <a:t>Students should indicate </a:t>
            </a:r>
            <a:r>
              <a:rPr lang="en-US" sz="1400" dirty="0" smtClean="0"/>
              <a:t>that the </a:t>
            </a:r>
            <a:r>
              <a:rPr lang="en-US" sz="1400" dirty="0"/>
              <a:t>temperature </a:t>
            </a:r>
            <a:r>
              <a:rPr lang="en-US" sz="1400" dirty="0" smtClean="0"/>
              <a:t>increase </a:t>
            </a:r>
            <a:r>
              <a:rPr lang="en-US" sz="1400" dirty="0"/>
              <a:t>of a substance </a:t>
            </a:r>
            <a:r>
              <a:rPr lang="en-US" sz="1400" dirty="0" smtClean="0"/>
              <a:t>causes </a:t>
            </a:r>
            <a:r>
              <a:rPr lang="en-US" sz="1400" dirty="0"/>
              <a:t>the molecular force </a:t>
            </a:r>
            <a:r>
              <a:rPr lang="en-US" sz="1400" dirty="0" smtClean="0"/>
              <a:t>to decrease. </a:t>
            </a:r>
            <a:endParaRPr lang="es-CL" sz="1400" dirty="0"/>
          </a:p>
        </p:txBody>
      </p:sp>
      <p:sp>
        <p:nvSpPr>
          <p:cNvPr id="15"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16" name="15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spTree>
    <p:extLst>
      <p:ext uri="{BB962C8B-B14F-4D97-AF65-F5344CB8AC3E}">
        <p14:creationId xmlns:p14="http://schemas.microsoft.com/office/powerpoint/2010/main" xmlns="" val="269275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16" name="15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grpSp>
        <p:nvGrpSpPr>
          <p:cNvPr id="22" name="21 Grupo"/>
          <p:cNvGrpSpPr/>
          <p:nvPr/>
        </p:nvGrpSpPr>
        <p:grpSpPr>
          <a:xfrm>
            <a:off x="1331270" y="2460155"/>
            <a:ext cx="6663160" cy="1760933"/>
            <a:chOff x="1321109" y="3224938"/>
            <a:chExt cx="6664289" cy="2053482"/>
          </a:xfrm>
        </p:grpSpPr>
        <p:pic>
          <p:nvPicPr>
            <p:cNvPr id="2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642622"/>
              <a:ext cx="6664289" cy="1635798"/>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8"/>
              <a:ext cx="6664289" cy="755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8" name="2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7248" y="2348880"/>
            <a:ext cx="428625" cy="438150"/>
          </a:xfrm>
          <a:prstGeom prst="ellipse">
            <a:avLst/>
          </a:prstGeom>
        </p:spPr>
      </p:pic>
      <p:sp>
        <p:nvSpPr>
          <p:cNvPr id="29" name="28 CuadroTexto"/>
          <p:cNvSpPr txBox="1"/>
          <p:nvPr/>
        </p:nvSpPr>
        <p:spPr>
          <a:xfrm>
            <a:off x="1566939" y="2530710"/>
            <a:ext cx="6427492" cy="1585049"/>
          </a:xfrm>
          <a:prstGeom prst="rect">
            <a:avLst/>
          </a:prstGeom>
          <a:noFill/>
        </p:spPr>
        <p:txBody>
          <a:bodyPr wrap="square" rtlCol="0">
            <a:spAutoFit/>
          </a:bodyPr>
          <a:lstStyle/>
          <a:p>
            <a:r>
              <a:rPr lang="en-US" sz="1400" b="1" dirty="0"/>
              <a:t>How would you explain the states of matter progression (solid, liquid and gas) related to kinetic energy of water molecules?</a:t>
            </a:r>
            <a:endParaRPr lang="es-CL" sz="1400" dirty="0"/>
          </a:p>
          <a:p>
            <a:endParaRPr lang="en-US" sz="1300" dirty="0"/>
          </a:p>
          <a:p>
            <a:r>
              <a:rPr lang="en-US" sz="1400" dirty="0"/>
              <a:t>Students should point out that the higher the </a:t>
            </a:r>
            <a:r>
              <a:rPr lang="en-US" sz="1400" dirty="0" smtClean="0"/>
              <a:t>temperature, the </a:t>
            </a:r>
            <a:r>
              <a:rPr lang="en-US" sz="1400" dirty="0"/>
              <a:t>greater </a:t>
            </a:r>
            <a:r>
              <a:rPr lang="en-US" sz="1400" dirty="0" smtClean="0"/>
              <a:t>the kinetic </a:t>
            </a:r>
            <a:r>
              <a:rPr lang="en-US" sz="1400" dirty="0"/>
              <a:t>energy of the water molecules. If the temperature decreased the opposite tendency would be observed. The kinetic energy therefore </a:t>
            </a:r>
            <a:r>
              <a:rPr lang="en-US" sz="1400" dirty="0" smtClean="0"/>
              <a:t>increases </a:t>
            </a:r>
            <a:r>
              <a:rPr lang="en-US" sz="1400" dirty="0"/>
              <a:t>as the water is transformed </a:t>
            </a:r>
            <a:r>
              <a:rPr lang="en-US" sz="1400" dirty="0" smtClean="0"/>
              <a:t>from </a:t>
            </a:r>
            <a:r>
              <a:rPr lang="en-US" sz="1400" dirty="0"/>
              <a:t>solid to gas. </a:t>
            </a:r>
            <a:endParaRPr lang="es-CL" sz="1400" dirty="0"/>
          </a:p>
        </p:txBody>
      </p:sp>
    </p:spTree>
    <p:extLst>
      <p:ext uri="{BB962C8B-B14F-4D97-AF65-F5344CB8AC3E}">
        <p14:creationId xmlns:p14="http://schemas.microsoft.com/office/powerpoint/2010/main" xmlns="" val="246435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21 Grupo"/>
          <p:cNvGrpSpPr/>
          <p:nvPr/>
        </p:nvGrpSpPr>
        <p:grpSpPr>
          <a:xfrm>
            <a:off x="1320245" y="3920309"/>
            <a:ext cx="6663160" cy="1236883"/>
            <a:chOff x="1321109" y="3224940"/>
            <a:chExt cx="6664289" cy="1442369"/>
          </a:xfrm>
        </p:grpSpPr>
        <p:pic>
          <p:nvPicPr>
            <p:cNvPr id="12"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7484"/>
            <a:stretch/>
          </p:blipFill>
          <p:spPr bwMode="auto">
            <a:xfrm>
              <a:off x="1321109" y="3550766"/>
              <a:ext cx="6664289" cy="1116543"/>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0"/>
              <a:ext cx="6664289" cy="5799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3789040"/>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4040138"/>
            <a:ext cx="6383712" cy="954107"/>
          </a:xfrm>
          <a:prstGeom prst="rect">
            <a:avLst/>
          </a:prstGeom>
          <a:noFill/>
        </p:spPr>
        <p:txBody>
          <a:bodyPr wrap="square" rtlCol="0">
            <a:spAutoFit/>
          </a:bodyPr>
          <a:lstStyle/>
          <a:p>
            <a:r>
              <a:rPr lang="en-US" sz="1400" b="1" dirty="0"/>
              <a:t>What </a:t>
            </a:r>
            <a:r>
              <a:rPr lang="en-US" sz="1400" b="1" dirty="0" smtClean="0"/>
              <a:t>happens </a:t>
            </a:r>
            <a:r>
              <a:rPr lang="en-US" sz="1400" b="1" dirty="0"/>
              <a:t>to the liquid water heat inside the freezer? </a:t>
            </a:r>
            <a:endParaRPr lang="es-CL" sz="1400" dirty="0"/>
          </a:p>
          <a:p>
            <a:endParaRPr lang="en-US" sz="1400" dirty="0" smtClean="0"/>
          </a:p>
          <a:p>
            <a:r>
              <a:rPr lang="en-US" sz="1400" dirty="0"/>
              <a:t>Students should infer that the heat is transferred to the air freezer, decreasing the water temperature and causing the </a:t>
            </a:r>
            <a:r>
              <a:rPr lang="en-US" sz="1400" dirty="0" smtClean="0"/>
              <a:t>change </a:t>
            </a:r>
            <a:r>
              <a:rPr lang="en-US" sz="1400" dirty="0"/>
              <a:t>of matter from liquid to solid </a:t>
            </a:r>
            <a:endParaRPr lang="es-CL" sz="14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a:solidFill>
                  <a:srgbClr val="3490A6"/>
                </a:solidFill>
              </a:rPr>
              <a:t>The aim of this section is </a:t>
            </a:r>
            <a:r>
              <a:rPr lang="en-US" sz="1400" dirty="0" smtClean="0">
                <a:solidFill>
                  <a:srgbClr val="3490A6"/>
                </a:solidFill>
              </a:rPr>
              <a:t>to allow students to </a:t>
            </a:r>
            <a:r>
              <a:rPr lang="en-US" sz="1400" dirty="0">
                <a:solidFill>
                  <a:srgbClr val="3490A6"/>
                </a:solidFill>
              </a:rPr>
              <a:t>extrapolate the acquired knowledge during this class through the application of it in different contexts and situations. Furthermore, it is intended that students </a:t>
            </a:r>
            <a:r>
              <a:rPr lang="en-US" sz="1400" dirty="0" smtClean="0">
                <a:solidFill>
                  <a:srgbClr val="3490A6"/>
                </a:solidFill>
              </a:rPr>
              <a:t>present </a:t>
            </a:r>
            <a:r>
              <a:rPr lang="en-US" sz="1400" dirty="0">
                <a:solidFill>
                  <a:srgbClr val="3490A6"/>
                </a:solidFill>
              </a:rPr>
              <a:t>possible explanations to the experimentally observed phenomena. </a:t>
            </a:r>
            <a:endParaRPr lang="en-US" sz="1400" dirty="0" smtClean="0">
              <a:solidFill>
                <a:srgbClr val="3490A6"/>
              </a:solidFill>
            </a:endParaRPr>
          </a:p>
          <a:p>
            <a:r>
              <a:rPr lang="en-US" sz="1400" dirty="0" smtClean="0"/>
              <a:t> </a:t>
            </a:r>
            <a:endParaRPr lang="es-CL" sz="1400" dirty="0" smtClean="0">
              <a:solidFill>
                <a:srgbClr val="3490A6"/>
              </a:solidFill>
            </a:endParaRPr>
          </a:p>
          <a:p>
            <a:r>
              <a:rPr lang="en-US" sz="1400" dirty="0" smtClean="0">
                <a:solidFill>
                  <a:srgbClr val="3490A6"/>
                </a:solidFill>
              </a:rPr>
              <a:t>Following are answers </a:t>
            </a:r>
            <a:r>
              <a:rPr lang="en-US" sz="1400" dirty="0">
                <a:solidFill>
                  <a:srgbClr val="3490A6"/>
                </a:solidFill>
              </a:rPr>
              <a:t>to the stated </a:t>
            </a:r>
            <a:r>
              <a:rPr lang="en-US" sz="1400" dirty="0" smtClean="0">
                <a:solidFill>
                  <a:srgbClr val="3490A6"/>
                </a:solidFill>
              </a:rPr>
              <a:t>questions. </a:t>
            </a:r>
            <a:endParaRPr lang="es-CL" sz="1400" dirty="0">
              <a:solidFill>
                <a:srgbClr val="3490A6"/>
              </a:solidFill>
            </a:endParaRP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3"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14" name="13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spTree>
    <p:extLst>
      <p:ext uri="{BB962C8B-B14F-4D97-AF65-F5344CB8AC3E}">
        <p14:creationId xmlns:p14="http://schemas.microsoft.com/office/powerpoint/2010/main" xmlns="" val="1257748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5" name="21 Grupo"/>
          <p:cNvGrpSpPr/>
          <p:nvPr/>
        </p:nvGrpSpPr>
        <p:grpSpPr>
          <a:xfrm>
            <a:off x="1320245" y="2298712"/>
            <a:ext cx="6663160" cy="1346312"/>
            <a:chOff x="1321109" y="3224939"/>
            <a:chExt cx="6664289" cy="1569979"/>
          </a:xfrm>
        </p:grpSpPr>
        <p:pic>
          <p:nvPicPr>
            <p:cNvPr id="26"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6978"/>
            <a:stretch/>
          </p:blipFill>
          <p:spPr bwMode="auto">
            <a:xfrm>
              <a:off x="1321109" y="3523282"/>
              <a:ext cx="6664289" cy="1271636"/>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478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348880"/>
            <a:ext cx="6282682" cy="1169551"/>
          </a:xfrm>
          <a:prstGeom prst="rect">
            <a:avLst/>
          </a:prstGeom>
          <a:noFill/>
        </p:spPr>
        <p:txBody>
          <a:bodyPr wrap="square" rtlCol="0">
            <a:spAutoFit/>
          </a:bodyPr>
          <a:lstStyle/>
          <a:p>
            <a:r>
              <a:rPr lang="en-US" sz="1400" b="1" dirty="0"/>
              <a:t>How does </a:t>
            </a:r>
            <a:r>
              <a:rPr lang="en-US" sz="1400" b="1" dirty="0" smtClean="0"/>
              <a:t>boiling </a:t>
            </a:r>
            <a:r>
              <a:rPr lang="en-US" sz="1400" b="1" dirty="0"/>
              <a:t>point vary with </a:t>
            </a:r>
            <a:r>
              <a:rPr lang="en-US" sz="1400" b="1" dirty="0" smtClean="0"/>
              <a:t>altitude</a:t>
            </a:r>
            <a:r>
              <a:rPr lang="en-US" sz="1400" b="1" dirty="0"/>
              <a:t>? If you do not know, investigate. </a:t>
            </a:r>
            <a:endParaRPr lang="es-CL" sz="1400" dirty="0"/>
          </a:p>
          <a:p>
            <a:r>
              <a:rPr lang="es-CL" sz="1400" b="1" dirty="0" smtClean="0"/>
              <a:t> </a:t>
            </a:r>
            <a:endParaRPr lang="en-US" sz="1400" b="1" dirty="0"/>
          </a:p>
          <a:p>
            <a:r>
              <a:rPr lang="en-US" sz="1400" dirty="0"/>
              <a:t>Students could suggest that </a:t>
            </a:r>
            <a:r>
              <a:rPr lang="en-US" sz="1400" dirty="0" smtClean="0"/>
              <a:t>boiling </a:t>
            </a:r>
            <a:r>
              <a:rPr lang="en-US" sz="1400" dirty="0"/>
              <a:t>point is affected by </a:t>
            </a:r>
            <a:r>
              <a:rPr lang="en-US" sz="1400" dirty="0" smtClean="0"/>
              <a:t>pressure </a:t>
            </a:r>
            <a:r>
              <a:rPr lang="en-US" sz="1400" dirty="0"/>
              <a:t>conditions. The boiling point is 100 </a:t>
            </a:r>
            <a:r>
              <a:rPr lang="en-US" sz="1400" dirty="0" smtClean="0"/>
              <a:t>°C </a:t>
            </a:r>
            <a:r>
              <a:rPr lang="en-US" sz="1400" dirty="0" smtClean="0"/>
              <a:t>at </a:t>
            </a:r>
            <a:r>
              <a:rPr lang="en-US" sz="1400" dirty="0"/>
              <a:t>sea </a:t>
            </a:r>
            <a:r>
              <a:rPr lang="en-US" sz="1400" dirty="0" smtClean="0"/>
              <a:t>level. However the </a:t>
            </a:r>
            <a:r>
              <a:rPr lang="en-US" sz="1400" dirty="0"/>
              <a:t>higher the </a:t>
            </a:r>
            <a:r>
              <a:rPr lang="en-US" sz="1400" dirty="0" smtClean="0"/>
              <a:t>altitude, the </a:t>
            </a:r>
            <a:r>
              <a:rPr lang="en-US" sz="1400" dirty="0"/>
              <a:t>lower the environmental pressure and the boiling point therefore </a:t>
            </a:r>
            <a:r>
              <a:rPr lang="en-US" sz="1400" dirty="0" smtClean="0"/>
              <a:t>decreases.    </a:t>
            </a:r>
            <a:endParaRPr lang="es-CL" sz="1400" dirty="0"/>
          </a:p>
        </p:txBody>
      </p:sp>
      <p:sp>
        <p:nvSpPr>
          <p:cNvPr id="11"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12" name="11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grpSp>
        <p:nvGrpSpPr>
          <p:cNvPr id="13" name="21 Grupo"/>
          <p:cNvGrpSpPr/>
          <p:nvPr/>
        </p:nvGrpSpPr>
        <p:grpSpPr>
          <a:xfrm>
            <a:off x="1320245" y="4045488"/>
            <a:ext cx="6663160" cy="1543752"/>
            <a:chOff x="1321109" y="3224939"/>
            <a:chExt cx="6664289" cy="1800220"/>
          </a:xfrm>
        </p:grpSpPr>
        <p:pic>
          <p:nvPicPr>
            <p:cNvPr id="14"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6978"/>
            <a:stretch/>
          </p:blipFill>
          <p:spPr bwMode="auto">
            <a:xfrm>
              <a:off x="1321109" y="3523282"/>
              <a:ext cx="6664289" cy="1501877"/>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478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4005064"/>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20 CuadroTexto"/>
          <p:cNvSpPr txBox="1"/>
          <p:nvPr/>
        </p:nvSpPr>
        <p:spPr>
          <a:xfrm>
            <a:off x="1601686" y="4095656"/>
            <a:ext cx="6282682" cy="1384995"/>
          </a:xfrm>
          <a:prstGeom prst="rect">
            <a:avLst/>
          </a:prstGeom>
          <a:noFill/>
        </p:spPr>
        <p:txBody>
          <a:bodyPr wrap="square" rtlCol="0">
            <a:spAutoFit/>
          </a:bodyPr>
          <a:lstStyle/>
          <a:p>
            <a:r>
              <a:rPr lang="en-US" sz="1400" b="1" dirty="0"/>
              <a:t>How would you </a:t>
            </a:r>
            <a:r>
              <a:rPr lang="en-US" sz="1400" b="1" dirty="0" smtClean="0"/>
              <a:t>explain bubbling </a:t>
            </a:r>
            <a:r>
              <a:rPr lang="en-US" sz="1400" b="1" dirty="0"/>
              <a:t>when </a:t>
            </a:r>
            <a:r>
              <a:rPr lang="en-US" sz="1400" b="1" dirty="0" smtClean="0"/>
              <a:t>water </a:t>
            </a:r>
            <a:r>
              <a:rPr lang="en-US" sz="1400" b="1" dirty="0"/>
              <a:t>is boiling? </a:t>
            </a:r>
            <a:endParaRPr lang="es-CL" sz="1400" dirty="0"/>
          </a:p>
          <a:p>
            <a:r>
              <a:rPr lang="es-CL" sz="1400" b="1" dirty="0" smtClean="0"/>
              <a:t> </a:t>
            </a:r>
            <a:endParaRPr lang="en-US" sz="1400" b="1" dirty="0"/>
          </a:p>
          <a:p>
            <a:r>
              <a:rPr lang="en-US" sz="1400" dirty="0"/>
              <a:t>Students </a:t>
            </a:r>
            <a:r>
              <a:rPr lang="en-US" sz="1400" dirty="0" smtClean="0"/>
              <a:t>should point out that bubbling </a:t>
            </a:r>
            <a:r>
              <a:rPr lang="en-US" sz="1400" dirty="0"/>
              <a:t>water is </a:t>
            </a:r>
            <a:r>
              <a:rPr lang="en-US" sz="1400" dirty="0" smtClean="0"/>
              <a:t>observational </a:t>
            </a:r>
            <a:r>
              <a:rPr lang="en-US" sz="1400" dirty="0"/>
              <a:t>evidence for the boiling point and </a:t>
            </a:r>
            <a:r>
              <a:rPr lang="en-US" sz="1400" dirty="0" smtClean="0"/>
              <a:t>indicates that </a:t>
            </a:r>
            <a:r>
              <a:rPr lang="en-US" sz="1400" dirty="0"/>
              <a:t>the whole mass of water is in a process of phase change from liquid to gas. Every bubble is a gas volume released to the environment. </a:t>
            </a:r>
            <a:endParaRPr lang="es-CL" sz="1400" dirty="0"/>
          </a:p>
        </p:txBody>
      </p:sp>
    </p:spTree>
    <p:extLst>
      <p:ext uri="{BB962C8B-B14F-4D97-AF65-F5344CB8AC3E}">
        <p14:creationId xmlns:p14="http://schemas.microsoft.com/office/powerpoint/2010/main" xmlns="" val="3186111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23" name="22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sp>
        <p:nvSpPr>
          <p:cNvPr id="33" name="32 CuadroTexto"/>
          <p:cNvSpPr txBox="1"/>
          <p:nvPr/>
        </p:nvSpPr>
        <p:spPr>
          <a:xfrm>
            <a:off x="1555625" y="2348880"/>
            <a:ext cx="6544767" cy="954107"/>
          </a:xfrm>
          <a:prstGeom prst="rect">
            <a:avLst/>
          </a:prstGeom>
          <a:noFill/>
          <a:ln>
            <a:noFill/>
          </a:ln>
        </p:spPr>
        <p:txBody>
          <a:bodyPr wrap="square" rtlCol="0">
            <a:spAutoFit/>
          </a:bodyPr>
          <a:lstStyle/>
          <a:p>
            <a:r>
              <a:rPr lang="en-US" sz="1400" dirty="0">
                <a:solidFill>
                  <a:srgbClr val="29B19A"/>
                </a:solidFill>
              </a:rPr>
              <a:t>The aim of the introduction is to focus students on the lesson subject by</a:t>
            </a:r>
          </a:p>
          <a:p>
            <a:r>
              <a:rPr lang="en-US" sz="1400" dirty="0">
                <a:solidFill>
                  <a:srgbClr val="29B19A"/>
                </a:solidFill>
              </a:rPr>
              <a:t>refreshing acquired knowledge and asking questions which encourage</a:t>
            </a:r>
          </a:p>
          <a:p>
            <a:r>
              <a:rPr lang="en-US" sz="1400" dirty="0">
                <a:solidFill>
                  <a:srgbClr val="29B19A"/>
                </a:solidFill>
              </a:rPr>
              <a:t>research development. Key concepts from the theoretical framework applied</a:t>
            </a:r>
          </a:p>
          <a:p>
            <a:r>
              <a:rPr lang="en-US" sz="1400" dirty="0">
                <a:solidFill>
                  <a:srgbClr val="29B19A"/>
                </a:solidFill>
              </a:rPr>
              <a:t>by the students during the lesson are taught.</a:t>
            </a:r>
            <a:endParaRPr lang="es-CL" sz="1400" dirty="0">
              <a:solidFill>
                <a:srgbClr val="29B19A"/>
              </a:solidFill>
            </a:endParaRPr>
          </a:p>
        </p:txBody>
      </p:sp>
      <p:sp>
        <p:nvSpPr>
          <p:cNvPr id="34" name="33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35" name="3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3501008"/>
            <a:ext cx="2800350" cy="323850"/>
          </a:xfrm>
          <a:prstGeom prst="rect">
            <a:avLst/>
          </a:prstGeom>
        </p:spPr>
      </p:pic>
      <p:sp>
        <p:nvSpPr>
          <p:cNvPr id="36" name="2 Subtítulo"/>
          <p:cNvSpPr txBox="1">
            <a:spLocks/>
          </p:cNvSpPr>
          <p:nvPr/>
        </p:nvSpPr>
        <p:spPr>
          <a:xfrm>
            <a:off x="1555626" y="3589621"/>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37" name="36 CuadroTexto"/>
          <p:cNvSpPr txBox="1"/>
          <p:nvPr/>
        </p:nvSpPr>
        <p:spPr>
          <a:xfrm>
            <a:off x="1555626" y="3843045"/>
            <a:ext cx="6313686" cy="1169551"/>
          </a:xfrm>
          <a:prstGeom prst="rect">
            <a:avLst/>
          </a:prstGeom>
          <a:noFill/>
          <a:ln>
            <a:noFill/>
          </a:ln>
        </p:spPr>
        <p:txBody>
          <a:bodyPr wrap="square" rtlCol="0">
            <a:spAutoFit/>
          </a:bodyPr>
          <a:lstStyle/>
          <a:p>
            <a:r>
              <a:rPr lang="en-US" sz="1400" dirty="0"/>
              <a:t>In our daily life we can observe the different states of matter in which water is found, such as ice, clouds and </a:t>
            </a:r>
            <a:r>
              <a:rPr lang="en-US" sz="1400" dirty="0" smtClean="0"/>
              <a:t>liquid, </a:t>
            </a:r>
            <a:r>
              <a:rPr lang="en-US" sz="1400" dirty="0"/>
              <a:t>that are solid, gas and liquid states respectively. It is remarkable that water is the only chemical compound that can present the three states of matter at normal conditions of pressure and temperature (1 </a:t>
            </a:r>
            <a:r>
              <a:rPr lang="en-US" sz="1400" dirty="0" err="1"/>
              <a:t>atm</a:t>
            </a:r>
            <a:r>
              <a:rPr lang="en-US" sz="1400" dirty="0"/>
              <a:t>, </a:t>
            </a:r>
            <a:r>
              <a:rPr lang="en-US" sz="1400" dirty="0" smtClean="0"/>
              <a:t>25°C</a:t>
            </a:r>
            <a:r>
              <a:rPr lang="en-US" sz="1400" dirty="0"/>
              <a:t>).</a:t>
            </a:r>
            <a:endParaRPr lang="es-CL" sz="1400" dirty="0"/>
          </a:p>
        </p:txBody>
      </p:sp>
    </p:spTree>
    <p:extLst>
      <p:ext uri="{BB962C8B-B14F-4D97-AF65-F5344CB8AC3E}">
        <p14:creationId xmlns:p14="http://schemas.microsoft.com/office/powerpoint/2010/main" xmlns=""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5"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16" name="15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grpSp>
        <p:nvGrpSpPr>
          <p:cNvPr id="17" name="16 Grupo"/>
          <p:cNvGrpSpPr/>
          <p:nvPr/>
        </p:nvGrpSpPr>
        <p:grpSpPr>
          <a:xfrm>
            <a:off x="1115616" y="2278863"/>
            <a:ext cx="6879464" cy="576064"/>
            <a:chOff x="1115616" y="2434686"/>
            <a:chExt cx="6879464" cy="576064"/>
          </a:xfrm>
        </p:grpSpPr>
        <p:pic>
          <p:nvPicPr>
            <p:cNvPr id="22" name="2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7" y="2576871"/>
              <a:ext cx="6665153" cy="433879"/>
            </a:xfrm>
            <a:prstGeom prst="rect">
              <a:avLst/>
            </a:prstGeom>
          </p:spPr>
        </p:pic>
        <p:pic>
          <p:nvPicPr>
            <p:cNvPr id="24" name="2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2434686"/>
              <a:ext cx="428625" cy="438150"/>
            </a:xfrm>
            <a:prstGeom prst="ellipse">
              <a:avLst/>
            </a:prstGeom>
          </p:spPr>
        </p:pic>
        <p:sp>
          <p:nvSpPr>
            <p:cNvPr id="26" name="25 CuadroTexto"/>
            <p:cNvSpPr txBox="1"/>
            <p:nvPr/>
          </p:nvSpPr>
          <p:spPr>
            <a:xfrm>
              <a:off x="1555626" y="2650710"/>
              <a:ext cx="5242397" cy="307777"/>
            </a:xfrm>
            <a:prstGeom prst="rect">
              <a:avLst/>
            </a:prstGeom>
            <a:noFill/>
          </p:spPr>
          <p:txBody>
            <a:bodyPr wrap="none" rtlCol="0">
              <a:spAutoFit/>
            </a:bodyPr>
            <a:lstStyle/>
            <a:p>
              <a:r>
                <a:rPr lang="en-US" sz="1400" b="1" dirty="0" smtClean="0"/>
                <a:t>What is </a:t>
              </a:r>
              <a:r>
                <a:rPr lang="en-US" sz="1400" b="1" dirty="0"/>
                <a:t>the molecular order in each state of matter? Describe them.</a:t>
              </a:r>
              <a:endParaRPr lang="es-CL" sz="1400" dirty="0"/>
            </a:p>
          </p:txBody>
        </p:sp>
      </p:grpSp>
      <p:grpSp>
        <p:nvGrpSpPr>
          <p:cNvPr id="27" name="26 Grupo"/>
          <p:cNvGrpSpPr/>
          <p:nvPr/>
        </p:nvGrpSpPr>
        <p:grpSpPr>
          <a:xfrm>
            <a:off x="1115616" y="2998943"/>
            <a:ext cx="6879464" cy="576064"/>
            <a:chOff x="1115616" y="2434686"/>
            <a:chExt cx="6879464" cy="576064"/>
          </a:xfrm>
        </p:grpSpPr>
        <p:pic>
          <p:nvPicPr>
            <p:cNvPr id="28" name="2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7" y="2576871"/>
              <a:ext cx="6665153" cy="433879"/>
            </a:xfrm>
            <a:prstGeom prst="rect">
              <a:avLst/>
            </a:prstGeom>
          </p:spPr>
        </p:pic>
        <p:pic>
          <p:nvPicPr>
            <p:cNvPr id="29" name="2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2434686"/>
              <a:ext cx="428625" cy="438150"/>
            </a:xfrm>
            <a:prstGeom prst="ellipse">
              <a:avLst/>
            </a:prstGeom>
          </p:spPr>
        </p:pic>
        <p:sp>
          <p:nvSpPr>
            <p:cNvPr id="30" name="29 CuadroTexto"/>
            <p:cNvSpPr txBox="1"/>
            <p:nvPr/>
          </p:nvSpPr>
          <p:spPr>
            <a:xfrm>
              <a:off x="1555626" y="2650710"/>
              <a:ext cx="4255845" cy="307777"/>
            </a:xfrm>
            <a:prstGeom prst="rect">
              <a:avLst/>
            </a:prstGeom>
            <a:noFill/>
          </p:spPr>
          <p:txBody>
            <a:bodyPr wrap="none" rtlCol="0">
              <a:spAutoFit/>
            </a:bodyPr>
            <a:lstStyle/>
            <a:p>
              <a:r>
                <a:rPr lang="en-US" sz="1400" b="1" dirty="0"/>
                <a:t>What is the name that each state </a:t>
              </a:r>
              <a:r>
                <a:rPr lang="en-US" sz="1400" b="1" dirty="0" smtClean="0"/>
                <a:t>of change </a:t>
              </a:r>
              <a:r>
                <a:rPr lang="en-US" sz="1400" b="1" dirty="0"/>
                <a:t>receives?   </a:t>
              </a:r>
              <a:endParaRPr lang="es-CL" sz="1400" dirty="0"/>
            </a:p>
          </p:txBody>
        </p:sp>
      </p:grpSp>
      <p:grpSp>
        <p:nvGrpSpPr>
          <p:cNvPr id="31" name="30 Grupo"/>
          <p:cNvGrpSpPr/>
          <p:nvPr/>
        </p:nvGrpSpPr>
        <p:grpSpPr>
          <a:xfrm>
            <a:off x="1115616" y="3719023"/>
            <a:ext cx="6879464" cy="576064"/>
            <a:chOff x="1115616" y="2434686"/>
            <a:chExt cx="6879464" cy="576064"/>
          </a:xfrm>
        </p:grpSpPr>
        <p:pic>
          <p:nvPicPr>
            <p:cNvPr id="32" name="3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7" y="2576871"/>
              <a:ext cx="6665153" cy="433879"/>
            </a:xfrm>
            <a:prstGeom prst="rect">
              <a:avLst/>
            </a:prstGeom>
          </p:spPr>
        </p:pic>
        <p:pic>
          <p:nvPicPr>
            <p:cNvPr id="33" name="3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2434686"/>
              <a:ext cx="428625" cy="438150"/>
            </a:xfrm>
            <a:prstGeom prst="ellipse">
              <a:avLst/>
            </a:prstGeom>
          </p:spPr>
        </p:pic>
        <p:sp>
          <p:nvSpPr>
            <p:cNvPr id="34" name="33 CuadroTexto"/>
            <p:cNvSpPr txBox="1"/>
            <p:nvPr/>
          </p:nvSpPr>
          <p:spPr>
            <a:xfrm>
              <a:off x="1555626" y="2650710"/>
              <a:ext cx="5556970" cy="307777"/>
            </a:xfrm>
            <a:prstGeom prst="rect">
              <a:avLst/>
            </a:prstGeom>
            <a:noFill/>
          </p:spPr>
          <p:txBody>
            <a:bodyPr wrap="none" rtlCol="0">
              <a:spAutoFit/>
            </a:bodyPr>
            <a:lstStyle/>
            <a:p>
              <a:r>
                <a:rPr lang="en-US" sz="1400" b="1" dirty="0"/>
                <a:t>What happens with the molecular order when a state </a:t>
              </a:r>
              <a:r>
                <a:rPr lang="en-US" sz="1400" b="1" dirty="0" smtClean="0"/>
                <a:t>of </a:t>
              </a:r>
              <a:r>
                <a:rPr lang="en-US" sz="1400" b="1" dirty="0" smtClean="0"/>
                <a:t>change </a:t>
              </a:r>
              <a:r>
                <a:rPr lang="en-US" sz="1400" b="1" dirty="0"/>
                <a:t>occurs?  </a:t>
              </a:r>
              <a:endParaRPr lang="es-CL" sz="1400" dirty="0"/>
            </a:p>
          </p:txBody>
        </p:sp>
      </p:grpSp>
      <p:sp>
        <p:nvSpPr>
          <p:cNvPr id="35" name="34 CuadroTexto"/>
          <p:cNvSpPr txBox="1"/>
          <p:nvPr/>
        </p:nvSpPr>
        <p:spPr>
          <a:xfrm>
            <a:off x="1555626" y="4561964"/>
            <a:ext cx="6616774" cy="523220"/>
          </a:xfrm>
          <a:prstGeom prst="rect">
            <a:avLst/>
          </a:prstGeom>
          <a:noFill/>
          <a:ln>
            <a:noFill/>
          </a:ln>
        </p:spPr>
        <p:txBody>
          <a:bodyPr wrap="square" rtlCol="0">
            <a:spAutoFit/>
          </a:bodyPr>
          <a:lstStyle/>
          <a:p>
            <a:r>
              <a:rPr lang="en-US" sz="1400" dirty="0" smtClean="0"/>
              <a:t>Carry out the experiment activity with your class, so that at the end you’ll be able to</a:t>
            </a:r>
          </a:p>
          <a:p>
            <a:r>
              <a:rPr lang="es-CL" sz="1400" dirty="0" err="1" smtClean="0"/>
              <a:t>answer</a:t>
            </a:r>
            <a:r>
              <a:rPr lang="es-CL" sz="1400" dirty="0" smtClean="0"/>
              <a:t> </a:t>
            </a:r>
            <a:r>
              <a:rPr lang="es-CL" sz="1400" dirty="0" err="1" smtClean="0"/>
              <a:t>the</a:t>
            </a:r>
            <a:r>
              <a:rPr lang="es-CL" sz="1400" dirty="0" smtClean="0"/>
              <a:t> </a:t>
            </a:r>
            <a:r>
              <a:rPr lang="es-CL" sz="1400" dirty="0" err="1" smtClean="0"/>
              <a:t>following</a:t>
            </a:r>
            <a:r>
              <a:rPr lang="es-CL" sz="1400" dirty="0" smtClean="0"/>
              <a:t> </a:t>
            </a:r>
            <a:r>
              <a:rPr lang="es-CL" sz="1400" dirty="0" err="1" smtClean="0"/>
              <a:t>question</a:t>
            </a:r>
            <a:r>
              <a:rPr lang="es-CL" sz="1400" dirty="0"/>
              <a:t>:</a:t>
            </a:r>
          </a:p>
        </p:txBody>
      </p:sp>
      <p:grpSp>
        <p:nvGrpSpPr>
          <p:cNvPr id="36" name="35 Grupo"/>
          <p:cNvGrpSpPr/>
          <p:nvPr/>
        </p:nvGrpSpPr>
        <p:grpSpPr>
          <a:xfrm>
            <a:off x="1128066" y="5229200"/>
            <a:ext cx="6879464" cy="576064"/>
            <a:chOff x="1115616" y="2434686"/>
            <a:chExt cx="6879464" cy="576064"/>
          </a:xfrm>
        </p:grpSpPr>
        <p:pic>
          <p:nvPicPr>
            <p:cNvPr id="37" name="3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7" y="2576871"/>
              <a:ext cx="6665153" cy="433879"/>
            </a:xfrm>
            <a:prstGeom prst="rect">
              <a:avLst/>
            </a:prstGeom>
          </p:spPr>
        </p:pic>
        <p:pic>
          <p:nvPicPr>
            <p:cNvPr id="38" name="3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2434686"/>
              <a:ext cx="428625" cy="438150"/>
            </a:xfrm>
            <a:prstGeom prst="ellipse">
              <a:avLst/>
            </a:prstGeom>
          </p:spPr>
        </p:pic>
        <p:sp>
          <p:nvSpPr>
            <p:cNvPr id="39" name="38 CuadroTexto"/>
            <p:cNvSpPr txBox="1"/>
            <p:nvPr/>
          </p:nvSpPr>
          <p:spPr>
            <a:xfrm>
              <a:off x="1555626" y="2650710"/>
              <a:ext cx="4047455" cy="307777"/>
            </a:xfrm>
            <a:prstGeom prst="rect">
              <a:avLst/>
            </a:prstGeom>
            <a:noFill/>
          </p:spPr>
          <p:txBody>
            <a:bodyPr wrap="none" rtlCol="0">
              <a:spAutoFit/>
            </a:bodyPr>
            <a:lstStyle/>
            <a:p>
              <a:r>
                <a:rPr lang="en-US" sz="1400" b="1" dirty="0"/>
                <a:t>Why </a:t>
              </a:r>
              <a:r>
                <a:rPr lang="en-US" sz="1400" b="1" dirty="0" smtClean="0"/>
                <a:t>are the </a:t>
              </a:r>
              <a:r>
                <a:rPr lang="en-US" sz="1400" b="1" dirty="0" smtClean="0"/>
                <a:t>changes in states </a:t>
              </a:r>
              <a:r>
                <a:rPr lang="en-US" sz="1400" b="1" dirty="0"/>
                <a:t>of matter </a:t>
              </a:r>
              <a:r>
                <a:rPr lang="en-US" sz="1400" b="1" dirty="0" smtClean="0"/>
                <a:t>produced</a:t>
              </a:r>
              <a:r>
                <a:rPr lang="en-US" sz="1400" b="1" dirty="0"/>
                <a:t>? </a:t>
              </a:r>
              <a:endParaRPr lang="es-CL" sz="1400" dirty="0"/>
            </a:p>
          </p:txBody>
        </p:sp>
      </p:grpSp>
    </p:spTree>
    <p:extLst>
      <p:ext uri="{BB962C8B-B14F-4D97-AF65-F5344CB8AC3E}">
        <p14:creationId xmlns:p14="http://schemas.microsoft.com/office/powerpoint/2010/main" xmlns="" val="88528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2454568"/>
            <a:ext cx="2800350" cy="323850"/>
          </a:xfrm>
          <a:prstGeom prst="rect">
            <a:avLst/>
          </a:prstGeom>
        </p:spPr>
      </p:pic>
      <p:sp>
        <p:nvSpPr>
          <p:cNvPr id="10" name="2 Subtítulo"/>
          <p:cNvSpPr txBox="1">
            <a:spLocks/>
          </p:cNvSpPr>
          <p:nvPr/>
        </p:nvSpPr>
        <p:spPr>
          <a:xfrm>
            <a:off x="1555626" y="2543181"/>
            <a:ext cx="2584326"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background</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2982431"/>
            <a:ext cx="6351760" cy="2462213"/>
          </a:xfrm>
          <a:prstGeom prst="rect">
            <a:avLst/>
          </a:prstGeom>
          <a:noFill/>
        </p:spPr>
        <p:txBody>
          <a:bodyPr wrap="square" rtlCol="0">
            <a:spAutoFit/>
          </a:bodyPr>
          <a:lstStyle/>
          <a:p>
            <a:r>
              <a:rPr lang="en-US" sz="1400" dirty="0"/>
              <a:t>Heat is another way that energy is </a:t>
            </a:r>
            <a:r>
              <a:rPr lang="en-US" sz="1400" dirty="0" smtClean="0"/>
              <a:t>manifested. Energy </a:t>
            </a:r>
            <a:r>
              <a:rPr lang="en-US" sz="1400" dirty="0"/>
              <a:t>can only be measured as a function of its effect. The caloric energy is also known as thermic energy and can be measured in </a:t>
            </a:r>
            <a:r>
              <a:rPr lang="en-US" sz="1400" dirty="0" smtClean="0"/>
              <a:t>calories </a:t>
            </a:r>
            <a:r>
              <a:rPr lang="en-US" sz="1400" dirty="0"/>
              <a:t>[cal], </a:t>
            </a:r>
            <a:r>
              <a:rPr lang="en-US" sz="1400" dirty="0" smtClean="0"/>
              <a:t>kilocalories </a:t>
            </a:r>
            <a:r>
              <a:rPr lang="en-US" sz="1400" dirty="0"/>
              <a:t>[Kcal] or </a:t>
            </a:r>
            <a:r>
              <a:rPr lang="en-US" sz="1400" dirty="0" smtClean="0"/>
              <a:t>Joules </a:t>
            </a:r>
            <a:r>
              <a:rPr lang="en-US" sz="1400" dirty="0"/>
              <a:t>[J</a:t>
            </a:r>
            <a:r>
              <a:rPr lang="en-US" sz="1400" dirty="0" smtClean="0"/>
              <a:t>].</a:t>
            </a:r>
          </a:p>
          <a:p>
            <a:endParaRPr lang="es-CL" sz="1400" dirty="0"/>
          </a:p>
          <a:p>
            <a:r>
              <a:rPr lang="en-US" sz="1400" dirty="0"/>
              <a:t>The difference between heat and temperature is that heat depends on </a:t>
            </a:r>
            <a:r>
              <a:rPr lang="en-US" sz="1400" dirty="0" smtClean="0"/>
              <a:t>mass </a:t>
            </a:r>
            <a:r>
              <a:rPr lang="en-US" sz="1400" dirty="0"/>
              <a:t>and temperature does </a:t>
            </a:r>
            <a:r>
              <a:rPr lang="en-US" sz="1400" dirty="0" smtClean="0"/>
              <a:t>not. This is </a:t>
            </a:r>
            <a:r>
              <a:rPr lang="en-US" sz="1400" dirty="0"/>
              <a:t>because temperature is the measure of the average </a:t>
            </a:r>
            <a:r>
              <a:rPr lang="en-US" sz="1400" dirty="0" smtClean="0"/>
              <a:t>kinetic energy </a:t>
            </a:r>
            <a:r>
              <a:rPr lang="en-US" sz="1400" dirty="0"/>
              <a:t>of the </a:t>
            </a:r>
            <a:r>
              <a:rPr lang="en-US" sz="1400" dirty="0" smtClean="0"/>
              <a:t>substance’s </a:t>
            </a:r>
            <a:r>
              <a:rPr lang="en-US" sz="1400" dirty="0"/>
              <a:t>molecules and heat is the sum of the kinetic </a:t>
            </a:r>
            <a:r>
              <a:rPr lang="en-US" sz="1400" dirty="0" smtClean="0"/>
              <a:t>energy </a:t>
            </a:r>
            <a:r>
              <a:rPr lang="en-US" sz="1400" dirty="0"/>
              <a:t>of the molecules</a:t>
            </a:r>
            <a:r>
              <a:rPr lang="en-US" sz="1400" dirty="0" smtClean="0"/>
              <a:t>.</a:t>
            </a:r>
          </a:p>
          <a:p>
            <a:endParaRPr lang="es-CL" sz="1400" dirty="0"/>
          </a:p>
          <a:p>
            <a:r>
              <a:rPr lang="en-US" sz="1400" dirty="0"/>
              <a:t>When a substance absorbs an amount of heat, the velocity of its molecules grows and therefore its temperature rises.</a:t>
            </a:r>
            <a:endParaRPr lang="es-CL" sz="1400" dirty="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3" name="2 Subtítulo"/>
          <p:cNvSpPr txBox="1">
            <a:spLocks/>
          </p:cNvSpPr>
          <p:nvPr/>
        </p:nvSpPr>
        <p:spPr>
          <a:xfrm>
            <a:off x="5471592"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14" name="13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spTree>
    <p:extLst>
      <p:ext uri="{BB962C8B-B14F-4D97-AF65-F5344CB8AC3E}">
        <p14:creationId xmlns:p14="http://schemas.microsoft.com/office/powerpoint/2010/main" xmlns=""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332618"/>
            <a:ext cx="6313686" cy="1600438"/>
          </a:xfrm>
          <a:prstGeom prst="rect">
            <a:avLst/>
          </a:prstGeom>
          <a:noFill/>
          <a:ln>
            <a:noFill/>
          </a:ln>
        </p:spPr>
        <p:txBody>
          <a:bodyPr wrap="square" rtlCol="0">
            <a:spAutoFit/>
          </a:bodyPr>
          <a:lstStyle/>
          <a:p>
            <a:r>
              <a:rPr lang="en-US" sz="1400" dirty="0" smtClean="0"/>
              <a:t>Caloric </a:t>
            </a:r>
            <a:r>
              <a:rPr lang="en-US" sz="1400" dirty="0"/>
              <a:t>energy or heat is </a:t>
            </a:r>
            <a:r>
              <a:rPr lang="en-US" sz="1400" dirty="0" smtClean="0"/>
              <a:t>responsible for </a:t>
            </a:r>
            <a:r>
              <a:rPr lang="en-US" sz="1400" dirty="0"/>
              <a:t>the state changes that matter </a:t>
            </a:r>
            <a:r>
              <a:rPr lang="en-US" sz="1400" dirty="0" smtClean="0"/>
              <a:t>experiences. The </a:t>
            </a:r>
            <a:r>
              <a:rPr lang="en-US" sz="1400" dirty="0"/>
              <a:t>presence or absence of heat makes that matter present solid liquid or gas state, modifying the kinetic energy of the system</a:t>
            </a:r>
            <a:r>
              <a:rPr lang="en-US" sz="1400" dirty="0" smtClean="0"/>
              <a:t>.</a:t>
            </a:r>
          </a:p>
          <a:p>
            <a:endParaRPr lang="es-CL" sz="1400" dirty="0"/>
          </a:p>
          <a:p>
            <a:r>
              <a:rPr lang="en-US" sz="1400" dirty="0" smtClean="0"/>
              <a:t>Phase </a:t>
            </a:r>
            <a:r>
              <a:rPr lang="en-US" sz="1400" dirty="0"/>
              <a:t>change from liquid to gas is influenced by the pressure in the system or in the environment influencing the boiling </a:t>
            </a:r>
            <a:r>
              <a:rPr lang="en-US" sz="1400" dirty="0" smtClean="0"/>
              <a:t>point and is </a:t>
            </a:r>
            <a:r>
              <a:rPr lang="en-US" sz="1400" dirty="0"/>
              <a:t>inversely </a:t>
            </a:r>
            <a:r>
              <a:rPr lang="en-US" sz="1400" dirty="0" smtClean="0"/>
              <a:t>proportional. </a:t>
            </a:r>
            <a:r>
              <a:rPr lang="en-US" sz="1400" dirty="0" smtClean="0"/>
              <a:t>In other words </a:t>
            </a:r>
            <a:r>
              <a:rPr lang="en-US" sz="1400" dirty="0"/>
              <a:t>if the pressure rises, the boiling point decreases. </a:t>
            </a:r>
            <a:endParaRPr lang="es-CL" sz="1400" dirty="0"/>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smtClean="0">
                <a:solidFill>
                  <a:schemeClr val="bg1">
                    <a:lumMod val="50000"/>
                  </a:schemeClr>
                </a:solidFill>
              </a:rPr>
              <a:t>Measuring 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8447" y="4196324"/>
            <a:ext cx="5255694" cy="1998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334359"/>
            <a:ext cx="6313686" cy="3108543"/>
          </a:xfrm>
          <a:prstGeom prst="rect">
            <a:avLst/>
          </a:prstGeom>
          <a:noFill/>
          <a:ln>
            <a:noFill/>
          </a:ln>
        </p:spPr>
        <p:txBody>
          <a:bodyPr wrap="square" rtlCol="0">
            <a:spAutoFit/>
          </a:bodyPr>
          <a:lstStyle/>
          <a:p>
            <a:r>
              <a:rPr lang="en-US" sz="1400" b="1" dirty="0" smtClean="0"/>
              <a:t>Boiling </a:t>
            </a:r>
            <a:r>
              <a:rPr lang="en-US" sz="1400" b="1" dirty="0"/>
              <a:t>point </a:t>
            </a:r>
            <a:r>
              <a:rPr lang="en-US" sz="1400" dirty="0"/>
              <a:t>is the temperature at which the system reaches the necessary kinetic energy </a:t>
            </a:r>
            <a:r>
              <a:rPr lang="en-US" sz="1400" dirty="0" smtClean="0"/>
              <a:t>for </a:t>
            </a:r>
            <a:r>
              <a:rPr lang="en-US" sz="1400" dirty="0"/>
              <a:t>its molecules </a:t>
            </a:r>
            <a:r>
              <a:rPr lang="en-US" sz="1400" dirty="0" smtClean="0"/>
              <a:t>to change </a:t>
            </a:r>
            <a:r>
              <a:rPr lang="en-US" sz="1400" dirty="0"/>
              <a:t>from </a:t>
            </a:r>
            <a:r>
              <a:rPr lang="en-US" sz="1400" dirty="0" smtClean="0"/>
              <a:t>a </a:t>
            </a:r>
            <a:r>
              <a:rPr lang="en-US" sz="1400" dirty="0"/>
              <a:t>liquid to gas state. During this process, the entire system remains at a constant temperature, as the absorbed energy is used to break bonds, rather than </a:t>
            </a:r>
            <a:r>
              <a:rPr lang="en-US" sz="1400" dirty="0" smtClean="0"/>
              <a:t>increase </a:t>
            </a:r>
            <a:r>
              <a:rPr lang="en-US" sz="1400" dirty="0"/>
              <a:t>temperature.</a:t>
            </a:r>
            <a:endParaRPr lang="es-CL" sz="1400" dirty="0"/>
          </a:p>
          <a:p>
            <a:r>
              <a:rPr lang="en-US" sz="1400" dirty="0"/>
              <a:t> </a:t>
            </a:r>
            <a:endParaRPr lang="es-CL" sz="1400" dirty="0"/>
          </a:p>
          <a:p>
            <a:r>
              <a:rPr lang="en-US" sz="1400" dirty="0"/>
              <a:t>Evaporation and boiling are different concepts. Any liquid substance can evaporate, but not boil. When the system has not yet reached its boiling point, the liquid particles on the surface </a:t>
            </a:r>
            <a:r>
              <a:rPr lang="en-US" sz="1400" dirty="0" smtClean="0"/>
              <a:t>have enough </a:t>
            </a:r>
            <a:r>
              <a:rPr lang="en-US" sz="1400" dirty="0"/>
              <a:t>kinetic energy to evaporate, changing to </a:t>
            </a:r>
            <a:r>
              <a:rPr lang="en-US" sz="1400" dirty="0" smtClean="0"/>
              <a:t>a </a:t>
            </a:r>
            <a:r>
              <a:rPr lang="en-US" sz="1400" dirty="0"/>
              <a:t>gaseous state. At </a:t>
            </a:r>
            <a:r>
              <a:rPr lang="en-US" sz="1400" dirty="0" smtClean="0"/>
              <a:t>boiling </a:t>
            </a:r>
            <a:r>
              <a:rPr lang="en-US" sz="1400" dirty="0"/>
              <a:t>point </a:t>
            </a:r>
            <a:r>
              <a:rPr lang="en-US" sz="1400" dirty="0" smtClean="0"/>
              <a:t>the whole system </a:t>
            </a:r>
            <a:r>
              <a:rPr lang="en-US" sz="1400" dirty="0"/>
              <a:t>has </a:t>
            </a:r>
            <a:r>
              <a:rPr lang="en-US" sz="1400" dirty="0" smtClean="0"/>
              <a:t>enough </a:t>
            </a:r>
            <a:r>
              <a:rPr lang="en-US" sz="1400" dirty="0"/>
              <a:t>kinetic energy for phase change</a:t>
            </a:r>
            <a:r>
              <a:rPr lang="en-US" sz="1400" dirty="0" smtClean="0"/>
              <a:t>.</a:t>
            </a:r>
          </a:p>
          <a:p>
            <a:endParaRPr lang="en-US" sz="1400" dirty="0"/>
          </a:p>
          <a:p>
            <a:r>
              <a:rPr lang="en-US" sz="1400" dirty="0"/>
              <a:t>On the other hand, </a:t>
            </a:r>
            <a:r>
              <a:rPr lang="en-US" sz="1400" dirty="0" smtClean="0"/>
              <a:t>melting </a:t>
            </a:r>
            <a:r>
              <a:rPr lang="en-US" sz="1400" dirty="0"/>
              <a:t>point is the temperature at which a substance changes from solid to liquid. Unlike boiling point, the melting point is not influenced by pressure</a:t>
            </a:r>
            <a:r>
              <a:rPr lang="en-US" sz="1400" dirty="0" smtClean="0"/>
              <a:t>. </a:t>
            </a:r>
            <a:endParaRPr lang="es-CL" sz="1400" dirty="0"/>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smtClean="0">
                <a:solidFill>
                  <a:schemeClr val="bg1">
                    <a:lumMod val="50000"/>
                  </a:schemeClr>
                </a:solidFill>
              </a:rPr>
              <a:t>Measuring 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spTree>
    <p:extLst>
      <p:ext uri="{BB962C8B-B14F-4D97-AF65-F5344CB8AC3E}">
        <p14:creationId xmlns:p14="http://schemas.microsoft.com/office/powerpoint/2010/main" xmlns="" val="3229432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619672" y="2204864"/>
            <a:ext cx="6313686" cy="523220"/>
          </a:xfrm>
          <a:prstGeom prst="rect">
            <a:avLst/>
          </a:prstGeom>
          <a:noFill/>
          <a:ln>
            <a:noFill/>
          </a:ln>
        </p:spPr>
        <p:txBody>
          <a:bodyPr wrap="square" rtlCol="0">
            <a:spAutoFit/>
          </a:bodyPr>
          <a:lstStyle/>
          <a:p>
            <a:r>
              <a:rPr lang="en-US" sz="1400" dirty="0" smtClean="0"/>
              <a:t>State </a:t>
            </a:r>
            <a:r>
              <a:rPr lang="en-US" sz="1400" dirty="0"/>
              <a:t>change implies a new molecular arrangement, where the attraction forces – intermolecular space - and the kinetic energy of the molecules </a:t>
            </a:r>
            <a:r>
              <a:rPr lang="en-US" sz="1400" dirty="0" smtClean="0"/>
              <a:t>vary </a:t>
            </a:r>
            <a:r>
              <a:rPr lang="en-US" sz="1400" dirty="0"/>
              <a:t>as follow: </a:t>
            </a:r>
            <a:endParaRPr lang="es-CL" sz="1400" dirty="0"/>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pic>
        <p:nvPicPr>
          <p:cNvPr id="9" name="Picture 2" descr="C:\Users\Marcelo\Desktop\Ilustraciones inglés\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28271" y="3213689"/>
            <a:ext cx="5133975" cy="2676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154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348880"/>
            <a:ext cx="6313686" cy="1384995"/>
          </a:xfrm>
          <a:prstGeom prst="rect">
            <a:avLst/>
          </a:prstGeom>
          <a:noFill/>
          <a:ln>
            <a:noFill/>
          </a:ln>
        </p:spPr>
        <p:txBody>
          <a:bodyPr wrap="square" rtlCol="0">
            <a:spAutoFit/>
          </a:bodyPr>
          <a:lstStyle/>
          <a:p>
            <a:r>
              <a:rPr lang="en-US" sz="1400" dirty="0"/>
              <a:t>These kinetic energy changes are produced by </a:t>
            </a:r>
            <a:r>
              <a:rPr lang="en-US" sz="1400" dirty="0" smtClean="0"/>
              <a:t>caloric </a:t>
            </a:r>
            <a:r>
              <a:rPr lang="en-US" sz="1400" dirty="0" smtClean="0"/>
              <a:t>energy </a:t>
            </a:r>
            <a:r>
              <a:rPr lang="en-US" sz="1400" dirty="0"/>
              <a:t>previously described.</a:t>
            </a:r>
            <a:endParaRPr lang="es-CL" sz="1400" dirty="0"/>
          </a:p>
          <a:p>
            <a:r>
              <a:rPr lang="en-US" sz="1400" dirty="0"/>
              <a:t> </a:t>
            </a:r>
            <a:endParaRPr lang="es-CL" sz="1400" dirty="0"/>
          </a:p>
          <a:p>
            <a:r>
              <a:rPr lang="en-US" sz="1400" dirty="0"/>
              <a:t>During a state </a:t>
            </a:r>
            <a:r>
              <a:rPr lang="en-US" sz="1400" dirty="0" smtClean="0"/>
              <a:t>of change </a:t>
            </a:r>
            <a:r>
              <a:rPr lang="en-US" sz="1400" dirty="0"/>
              <a:t>the temperature remains constant, however the amount of heat absorbed by the system or substance has changed. Every plateau on the graph shows the exact point where the molecules in the substance </a:t>
            </a:r>
            <a:r>
              <a:rPr lang="en-US" sz="1400" dirty="0" smtClean="0"/>
              <a:t>increase their </a:t>
            </a:r>
            <a:r>
              <a:rPr lang="en-US" sz="1400" dirty="0"/>
              <a:t>kinetic energy to pass to the next phase or state.</a:t>
            </a:r>
            <a:endParaRPr lang="es-CL" sz="1400" dirty="0"/>
          </a:p>
        </p:txBody>
      </p:sp>
      <p:sp>
        <p:nvSpPr>
          <p:cNvPr id="7" name="2 Subtítulo"/>
          <p:cNvSpPr txBox="1">
            <a:spLocks/>
          </p:cNvSpPr>
          <p:nvPr/>
        </p:nvSpPr>
        <p:spPr>
          <a:xfrm>
            <a:off x="5652120" y="1124744"/>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bg1"/>
                </a:solidFill>
              </a:rPr>
              <a:t>Phase Changes</a:t>
            </a:r>
            <a:endParaRPr lang="es-ES_tradnl" sz="140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a:t>
            </a:r>
            <a:r>
              <a:rPr lang="en-US" sz="1000" dirty="0" smtClean="0">
                <a:solidFill>
                  <a:schemeClr val="bg1">
                    <a:lumMod val="50000"/>
                  </a:schemeClr>
                </a:solidFill>
              </a:rPr>
              <a:t>temperature </a:t>
            </a:r>
            <a:r>
              <a:rPr lang="en-US" sz="1000" dirty="0">
                <a:solidFill>
                  <a:schemeClr val="bg1">
                    <a:lumMod val="50000"/>
                  </a:schemeClr>
                </a:solidFill>
              </a:rPr>
              <a:t>during phase changes</a:t>
            </a:r>
            <a:endParaRPr lang="es-CL" sz="1000" dirty="0">
              <a:solidFill>
                <a:schemeClr val="bg1">
                  <a:lumMod val="50000"/>
                </a:schemeClr>
              </a:solidFill>
            </a:endParaRPr>
          </a:p>
        </p:txBody>
      </p:sp>
      <p:pic>
        <p:nvPicPr>
          <p:cNvPr id="2" name="Picture 2" descr="C:\Users\Marcelo\Desktop\Ilustraciones inglés\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4077072"/>
            <a:ext cx="3733800" cy="2543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4482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2190</TotalTime>
  <Words>1648</Words>
  <Application>Microsoft Office PowerPoint</Application>
  <PresentationFormat>On-screen Show (4:3)</PresentationFormat>
  <Paragraphs>188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191</cp:revision>
  <dcterms:created xsi:type="dcterms:W3CDTF">2012-09-11T15:34:37Z</dcterms:created>
  <dcterms:modified xsi:type="dcterms:W3CDTF">2013-04-14T10:40:33Z</dcterms:modified>
</cp:coreProperties>
</file>