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1" r:id="rId2"/>
    <p:sldId id="285" r:id="rId3"/>
    <p:sldId id="286" r:id="rId4"/>
    <p:sldId id="287" r:id="rId5"/>
    <p:sldId id="288" r:id="rId6"/>
    <p:sldId id="257" r:id="rId7"/>
    <p:sldId id="259" r:id="rId8"/>
    <p:sldId id="260" r:id="rId9"/>
    <p:sldId id="261" r:id="rId10"/>
    <p:sldId id="264" r:id="rId11"/>
    <p:sldId id="265" r:id="rId12"/>
    <p:sldId id="268" r:id="rId13"/>
    <p:sldId id="269" r:id="rId14"/>
    <p:sldId id="270" r:id="rId15"/>
    <p:sldId id="271" r:id="rId16"/>
    <p:sldId id="272" r:id="rId17"/>
    <p:sldId id="282" r:id="rId18"/>
    <p:sldId id="283" r:id="rId19"/>
    <p:sldId id="273" r:id="rId20"/>
    <p:sldId id="284" r:id="rId21"/>
    <p:sldId id="274" r:id="rId22"/>
    <p:sldId id="275" r:id="rId23"/>
    <p:sldId id="276" r:id="rId24"/>
    <p:sldId id="278" r:id="rId25"/>
    <p:sldId id="277" r:id="rId26"/>
    <p:sldId id="279" r:id="rId2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4194A5"/>
    <a:srgbClr val="39818F"/>
    <a:srgbClr val="47A1B3"/>
    <a:srgbClr val="3490A6"/>
    <a:srgbClr val="34A6A1"/>
    <a:srgbClr val="F7B047"/>
    <a:srgbClr val="F68426"/>
    <a:srgbClr val="ECA902"/>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3116" autoAdjust="0"/>
  </p:normalViewPr>
  <p:slideViewPr>
    <p:cSldViewPr>
      <p:cViewPr varScale="1">
        <p:scale>
          <a:sx n="99" d="100"/>
          <a:sy n="99" d="100"/>
        </p:scale>
        <p:origin x="-3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iencias\Desktop\Correcciones\Dovi\Conductivity\Conductiv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s-CL" sz="1600"/>
              <a:t>Conductivity as a function of concentration</a:t>
            </a:r>
          </a:p>
        </c:rich>
      </c:tx>
      <c:layout/>
      <c:overlay val="0"/>
    </c:title>
    <c:autoTitleDeleted val="0"/>
    <c:plotArea>
      <c:layout/>
      <c:scatterChart>
        <c:scatterStyle val="lineMarker"/>
        <c:varyColors val="0"/>
        <c:ser>
          <c:idx val="0"/>
          <c:order val="0"/>
          <c:spPr>
            <a:ln w="28575">
              <a:noFill/>
            </a:ln>
          </c:spPr>
          <c:trendline>
            <c:trendlineType val="linear"/>
            <c:dispRSqr val="0"/>
            <c:dispEq val="0"/>
          </c:trendline>
          <c:xVal>
            <c:numRef>
              <c:f>Conductivity!$C$2:$C$6</c:f>
              <c:numCache>
                <c:formatCode>0.0000</c:formatCode>
                <c:ptCount val="5"/>
                <c:pt idx="0">
                  <c:v>0</c:v>
                </c:pt>
                <c:pt idx="1">
                  <c:v>1.7241379310344864E-3</c:v>
                </c:pt>
                <c:pt idx="2">
                  <c:v>3.4482758620689663E-3</c:v>
                </c:pt>
                <c:pt idx="3">
                  <c:v>5.1724137931034534E-3</c:v>
                </c:pt>
                <c:pt idx="4">
                  <c:v>6.8965517241379518E-3</c:v>
                </c:pt>
              </c:numCache>
            </c:numRef>
          </c:xVal>
          <c:yVal>
            <c:numRef>
              <c:f>Conductivity!$B$2:$B$6</c:f>
              <c:numCache>
                <c:formatCode>0.00</c:formatCode>
                <c:ptCount val="5"/>
                <c:pt idx="0">
                  <c:v>0.2</c:v>
                </c:pt>
                <c:pt idx="1">
                  <c:v>7.1499999999999995</c:v>
                </c:pt>
                <c:pt idx="2">
                  <c:v>8.9</c:v>
                </c:pt>
                <c:pt idx="3">
                  <c:v>10.3</c:v>
                </c:pt>
                <c:pt idx="4">
                  <c:v>15.4</c:v>
                </c:pt>
              </c:numCache>
            </c:numRef>
          </c:yVal>
          <c:smooth val="0"/>
        </c:ser>
        <c:dLbls>
          <c:showLegendKey val="0"/>
          <c:showVal val="0"/>
          <c:showCatName val="0"/>
          <c:showSerName val="0"/>
          <c:showPercent val="0"/>
          <c:showBubbleSize val="0"/>
        </c:dLbls>
        <c:axId val="46668416"/>
        <c:axId val="135796992"/>
      </c:scatterChart>
      <c:valAx>
        <c:axId val="46668416"/>
        <c:scaling>
          <c:orientation val="minMax"/>
        </c:scaling>
        <c:delete val="0"/>
        <c:axPos val="b"/>
        <c:title>
          <c:tx>
            <c:rich>
              <a:bodyPr/>
              <a:lstStyle/>
              <a:p>
                <a:pPr>
                  <a:defRPr sz="1200"/>
                </a:pPr>
                <a:r>
                  <a:rPr lang="es-CL" sz="1200"/>
                  <a:t>Concentration [M]</a:t>
                </a:r>
              </a:p>
            </c:rich>
          </c:tx>
          <c:layout>
            <c:manualLayout>
              <c:xMode val="edge"/>
              <c:yMode val="edge"/>
              <c:x val="0.4050246644701328"/>
              <c:y val="0.8982142857142853"/>
            </c:manualLayout>
          </c:layout>
          <c:overlay val="0"/>
        </c:title>
        <c:numFmt formatCode="0.0000" sourceLinked="1"/>
        <c:majorTickMark val="out"/>
        <c:minorTickMark val="none"/>
        <c:tickLblPos val="nextTo"/>
        <c:txPr>
          <a:bodyPr/>
          <a:lstStyle/>
          <a:p>
            <a:pPr>
              <a:defRPr sz="1200"/>
            </a:pPr>
            <a:endParaRPr lang="en-US"/>
          </a:p>
        </c:txPr>
        <c:crossAx val="135796992"/>
        <c:crosses val="autoZero"/>
        <c:crossBetween val="midCat"/>
        <c:majorUnit val="2.0000000000000031E-3"/>
      </c:valAx>
      <c:valAx>
        <c:axId val="135796992"/>
        <c:scaling>
          <c:orientation val="minMax"/>
        </c:scaling>
        <c:delete val="0"/>
        <c:axPos val="l"/>
        <c:title>
          <c:tx>
            <c:rich>
              <a:bodyPr rot="-5400000" vert="horz"/>
              <a:lstStyle/>
              <a:p>
                <a:pPr>
                  <a:defRPr sz="1200"/>
                </a:pPr>
                <a:r>
                  <a:rPr lang="es-CL" sz="1200"/>
                  <a:t>Conductivity [mS]</a:t>
                </a:r>
              </a:p>
            </c:rich>
          </c:tx>
          <c:layout>
            <c:manualLayout>
              <c:xMode val="edge"/>
              <c:yMode val="edge"/>
              <c:x val="1.8912529550827444E-2"/>
              <c:y val="0.31859767529058902"/>
            </c:manualLayout>
          </c:layout>
          <c:overlay val="0"/>
        </c:title>
        <c:numFmt formatCode="0.00" sourceLinked="1"/>
        <c:majorTickMark val="out"/>
        <c:minorTickMark val="none"/>
        <c:tickLblPos val="nextTo"/>
        <c:txPr>
          <a:bodyPr/>
          <a:lstStyle/>
          <a:p>
            <a:pPr>
              <a:defRPr sz="1200"/>
            </a:pPr>
            <a:endParaRPr lang="en-US"/>
          </a:p>
        </c:txPr>
        <c:crossAx val="46668416"/>
        <c:crosses val="autoZero"/>
        <c:crossBetween val="midCat"/>
        <c:majorUnit val="5"/>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85459-4FA9-444F-A599-DE91D716DBD5}" type="datetimeFigureOut">
              <a:rPr lang="es-CL" smtClean="0"/>
              <a:pPr/>
              <a:t>17-09-2016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1CD9D-0D65-498A-9082-4944A21C7131}" type="slidenum">
              <a:rPr lang="es-CL" smtClean="0"/>
              <a:pPr/>
              <a:t>‹#›</a:t>
            </a:fld>
            <a:endParaRPr lang="es-CL"/>
          </a:p>
        </p:txBody>
      </p:sp>
    </p:spTree>
    <p:extLst>
      <p:ext uri="{BB962C8B-B14F-4D97-AF65-F5344CB8AC3E}">
        <p14:creationId xmlns:p14="http://schemas.microsoft.com/office/powerpoint/2010/main" val="381314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7311CD9D-0D65-498A-9082-4944A21C7131}" type="slidenum">
              <a:rPr lang="es-CL" smtClean="0"/>
              <a:pPr/>
              <a:t>1</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ortada Biochem.png"/>
          <p:cNvPicPr>
            <a:picLocks noChangeAspect="1"/>
          </p:cNvPicPr>
          <p:nvPr/>
        </p:nvPicPr>
        <p:blipFill>
          <a:blip r:embed="rId3" cstate="print"/>
          <a:stretch>
            <a:fillRect/>
          </a:stretch>
        </p:blipFill>
        <p:spPr>
          <a:xfrm>
            <a:off x="0" y="0"/>
            <a:ext cx="9144000" cy="6855626"/>
          </a:xfrm>
          <a:prstGeom prst="rect">
            <a:avLst/>
          </a:prstGeom>
        </p:spPr>
      </p:pic>
      <p:sp>
        <p:nvSpPr>
          <p:cNvPr id="8" name="2 Subtítulo"/>
          <p:cNvSpPr txBox="1">
            <a:spLocks/>
          </p:cNvSpPr>
          <p:nvPr/>
        </p:nvSpPr>
        <p:spPr>
          <a:xfrm>
            <a:off x="4716016" y="1700808"/>
            <a:ext cx="3600400" cy="576064"/>
          </a:xfrm>
          <a:prstGeom prst="rect">
            <a:avLst/>
          </a:prstGeom>
        </p:spPr>
        <p:txBody>
          <a:bodyPr>
            <a:normAutofit/>
          </a:bodyPr>
          <a:lstStyle/>
          <a:p>
            <a:pPr marL="342900" indent="-342900">
              <a:spcBef>
                <a:spcPct val="20000"/>
              </a:spcBef>
              <a:buFont typeface="Arial" pitchFamily="34" charset="0"/>
              <a:buChar char="•"/>
              <a:defRPr/>
            </a:pPr>
            <a:r>
              <a:rPr lang="en-US" sz="2400" b="1" dirty="0" smtClean="0">
                <a:solidFill>
                  <a:schemeClr val="bg1"/>
                </a:solidFill>
              </a:rPr>
              <a:t>Liquid Conductivity</a:t>
            </a:r>
            <a:endParaRPr lang="es-CL" sz="2400" b="1" dirty="0" smtClean="0">
              <a:solidFill>
                <a:schemeClr val="bg1"/>
              </a:solidFill>
            </a:endParaRPr>
          </a:p>
        </p:txBody>
      </p:sp>
      <p:sp>
        <p:nvSpPr>
          <p:cNvPr id="9" name="8 CuadroTexto"/>
          <p:cNvSpPr txBox="1"/>
          <p:nvPr/>
        </p:nvSpPr>
        <p:spPr>
          <a:xfrm>
            <a:off x="5004048" y="2132857"/>
            <a:ext cx="3312368" cy="276999"/>
          </a:xfrm>
          <a:prstGeom prst="rect">
            <a:avLst/>
          </a:prstGeom>
          <a:noFill/>
        </p:spPr>
        <p:txBody>
          <a:bodyPr wrap="square" rtlCol="0">
            <a:spAutoFit/>
          </a:bodyPr>
          <a:lstStyle/>
          <a:p>
            <a:r>
              <a:rPr lang="en-US" sz="1200" dirty="0" smtClean="0">
                <a:solidFill>
                  <a:srgbClr val="FFFF66"/>
                </a:solidFill>
              </a:rPr>
              <a:t>Measuring conductivity in saline water solutions</a:t>
            </a:r>
            <a:endParaRPr lang="es-CL" sz="1200" dirty="0" smtClean="0">
              <a:solidFill>
                <a:srgbClr val="FFFF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961" y="2420888"/>
            <a:ext cx="6267450" cy="648072"/>
          </a:xfrm>
          <a:prstGeom prst="rect">
            <a:avLst/>
          </a:prstGeom>
        </p:spPr>
      </p:pic>
      <p:sp>
        <p:nvSpPr>
          <p:cNvPr id="14" name="13 CuadroTexto"/>
          <p:cNvSpPr txBox="1"/>
          <p:nvPr/>
        </p:nvSpPr>
        <p:spPr>
          <a:xfrm>
            <a:off x="1913617" y="2564904"/>
            <a:ext cx="5826735" cy="502702"/>
          </a:xfrm>
          <a:prstGeom prst="rect">
            <a:avLst/>
          </a:prstGeom>
          <a:noFill/>
        </p:spPr>
        <p:txBody>
          <a:bodyPr wrap="square" rtlCol="0">
            <a:spAutoFit/>
          </a:bodyPr>
          <a:lstStyle/>
          <a:p>
            <a:r>
              <a:rPr lang="en-US" sz="2000" baseline="30000" dirty="0">
                <a:solidFill>
                  <a:srgbClr val="00CC99"/>
                </a:solidFill>
              </a:rPr>
              <a:t>Now students are encouraged to raise a hypothesis which must be tested with an experiment.</a:t>
            </a: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1" y="3499178"/>
            <a:ext cx="6267450" cy="433878"/>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3356992"/>
            <a:ext cx="428625" cy="438150"/>
          </a:xfrm>
          <a:prstGeom prst="rect">
            <a:avLst/>
          </a:prstGeom>
        </p:spPr>
      </p:pic>
      <p:sp>
        <p:nvSpPr>
          <p:cNvPr id="17" name="16 CuadroTexto"/>
          <p:cNvSpPr txBox="1"/>
          <p:nvPr/>
        </p:nvSpPr>
        <p:spPr>
          <a:xfrm>
            <a:off x="1907704" y="3554432"/>
            <a:ext cx="5729266" cy="307777"/>
          </a:xfrm>
          <a:prstGeom prst="rect">
            <a:avLst/>
          </a:prstGeom>
          <a:noFill/>
        </p:spPr>
        <p:txBody>
          <a:bodyPr wrap="square" rtlCol="0">
            <a:spAutoFit/>
          </a:bodyPr>
          <a:lstStyle/>
          <a:p>
            <a:r>
              <a:rPr lang="en-US" sz="1400" b="1" dirty="0" smtClean="0"/>
              <a:t>How are the solution concentration and conductivity related? </a:t>
            </a:r>
            <a:endParaRPr lang="es-CL" sz="1400" dirty="0"/>
          </a:p>
        </p:txBody>
      </p:sp>
      <p:sp>
        <p:nvSpPr>
          <p:cNvPr id="11"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2" name="11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59632" y="2780928"/>
            <a:ext cx="6983964" cy="1077218"/>
          </a:xfrm>
          <a:prstGeom prst="rect">
            <a:avLst/>
          </a:prstGeom>
          <a:noFill/>
        </p:spPr>
        <p:txBody>
          <a:bodyPr wrap="square" rtlCol="0">
            <a:spAutoFit/>
          </a:bodyPr>
          <a:lstStyle/>
          <a:p>
            <a:r>
              <a:rPr lang="en-US" sz="1600" dirty="0" smtClean="0"/>
              <a:t>Students measure the conductivity of a solution of distilled water with varying amounts of </a:t>
            </a:r>
            <a:r>
              <a:rPr lang="en-US" sz="1600" dirty="0" err="1" smtClean="0"/>
              <a:t>NaCl</a:t>
            </a:r>
            <a:r>
              <a:rPr lang="en-US" sz="1600" dirty="0" smtClean="0"/>
              <a:t> and will use </a:t>
            </a:r>
            <a:r>
              <a:rPr lang="en-US" sz="1600" dirty="0" err="1" smtClean="0"/>
              <a:t>GlobiLab</a:t>
            </a:r>
            <a:r>
              <a:rPr lang="en-US" sz="1600" dirty="0" smtClean="0"/>
              <a:t> software to visualize their results and carry out a preliminary analysis. They will also calculate molar conductivity of this solution and then construct a scatter plot using the EXCEL tools. </a:t>
            </a:r>
            <a:endParaRPr lang="es-CL" sz="1600" dirty="0"/>
          </a:p>
        </p:txBody>
      </p:sp>
      <p:sp>
        <p:nvSpPr>
          <p:cNvPr id="11"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2" name="11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CuadroTexto"/>
          <p:cNvSpPr txBox="1"/>
          <p:nvPr/>
        </p:nvSpPr>
        <p:spPr>
          <a:xfrm>
            <a:off x="827584" y="2399977"/>
            <a:ext cx="2376264" cy="1754326"/>
          </a:xfrm>
          <a:prstGeom prst="rect">
            <a:avLst/>
          </a:prstGeom>
          <a:noFill/>
        </p:spPr>
        <p:txBody>
          <a:bodyPr wrap="square" rtlCol="0">
            <a:spAutoFit/>
          </a:bodyPr>
          <a:lstStyle/>
          <a:p>
            <a:pPr lvl="0"/>
            <a:r>
              <a:rPr lang="en-US" dirty="0" err="1" smtClean="0"/>
              <a:t>Labdisc</a:t>
            </a:r>
            <a:r>
              <a:rPr lang="en-US" dirty="0" smtClean="0"/>
              <a:t> </a:t>
            </a:r>
            <a:r>
              <a:rPr lang="en-US" dirty="0" err="1" smtClean="0"/>
              <a:t>Biochem</a:t>
            </a:r>
            <a:endParaRPr lang="es-CL" dirty="0"/>
          </a:p>
          <a:p>
            <a:pPr lvl="0"/>
            <a:r>
              <a:rPr lang="en-US" dirty="0" smtClean="0"/>
              <a:t>Beaker (500 ml)</a:t>
            </a:r>
            <a:endParaRPr lang="es-CL" dirty="0"/>
          </a:p>
          <a:p>
            <a:pPr lvl="0"/>
            <a:r>
              <a:rPr lang="es-CL" dirty="0" err="1" smtClean="0"/>
              <a:t>Conductivity</a:t>
            </a:r>
            <a:r>
              <a:rPr lang="es-CL" dirty="0" smtClean="0"/>
              <a:t> </a:t>
            </a:r>
            <a:r>
              <a:rPr lang="es-CL" dirty="0" err="1" smtClean="0"/>
              <a:t>electrode</a:t>
            </a:r>
            <a:endParaRPr lang="es-CL" dirty="0"/>
          </a:p>
          <a:p>
            <a:r>
              <a:rPr lang="es-CL" dirty="0" err="1" smtClean="0"/>
              <a:t>Stirrer</a:t>
            </a:r>
            <a:r>
              <a:rPr lang="es-CL" dirty="0" smtClean="0"/>
              <a:t> bar</a:t>
            </a:r>
          </a:p>
          <a:p>
            <a:r>
              <a:rPr lang="es-CL" dirty="0" err="1" smtClean="0"/>
              <a:t>Distilled</a:t>
            </a:r>
            <a:r>
              <a:rPr lang="es-CL" dirty="0" smtClean="0"/>
              <a:t> </a:t>
            </a:r>
            <a:r>
              <a:rPr lang="es-CL" dirty="0" err="1" smtClean="0"/>
              <a:t>water</a:t>
            </a:r>
            <a:endParaRPr lang="es-CL" dirty="0" smtClean="0"/>
          </a:p>
          <a:p>
            <a:r>
              <a:rPr lang="es-CL" dirty="0" smtClean="0"/>
              <a:t>Salt</a:t>
            </a:r>
            <a:endParaRPr lang="es-CL"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4" name="13 Elipse"/>
          <p:cNvSpPr/>
          <p:nvPr/>
        </p:nvSpPr>
        <p:spPr>
          <a:xfrm>
            <a:off x="614968" y="249289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5" name="14 Elipse"/>
          <p:cNvSpPr/>
          <p:nvPr/>
        </p:nvSpPr>
        <p:spPr>
          <a:xfrm>
            <a:off x="614968" y="276652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6" name="15 Elipse"/>
          <p:cNvSpPr/>
          <p:nvPr/>
        </p:nvSpPr>
        <p:spPr>
          <a:xfrm>
            <a:off x="614968" y="304015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7" name="16 Elipse"/>
          <p:cNvSpPr/>
          <p:nvPr/>
        </p:nvSpPr>
        <p:spPr>
          <a:xfrm>
            <a:off x="614968" y="331378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26" name="25 CuadroTexto"/>
          <p:cNvSpPr txBox="1"/>
          <p:nvPr/>
        </p:nvSpPr>
        <p:spPr>
          <a:xfrm>
            <a:off x="585063" y="2442373"/>
            <a:ext cx="276038" cy="307777"/>
          </a:xfrm>
          <a:prstGeom prst="rect">
            <a:avLst/>
          </a:prstGeom>
          <a:noFill/>
        </p:spPr>
        <p:txBody>
          <a:bodyPr wrap="none" rtlCol="0">
            <a:spAutoFit/>
          </a:bodyPr>
          <a:lstStyle/>
          <a:p>
            <a:r>
              <a:rPr lang="es-CL" sz="1400" dirty="0" smtClean="0"/>
              <a:t>1</a:t>
            </a:r>
          </a:p>
        </p:txBody>
      </p:sp>
      <p:sp>
        <p:nvSpPr>
          <p:cNvPr id="27" name="26 CuadroTexto"/>
          <p:cNvSpPr txBox="1"/>
          <p:nvPr/>
        </p:nvSpPr>
        <p:spPr>
          <a:xfrm>
            <a:off x="580315" y="2716003"/>
            <a:ext cx="276038" cy="307777"/>
          </a:xfrm>
          <a:prstGeom prst="rect">
            <a:avLst/>
          </a:prstGeom>
          <a:noFill/>
        </p:spPr>
        <p:txBody>
          <a:bodyPr wrap="none" rtlCol="0">
            <a:spAutoFit/>
          </a:bodyPr>
          <a:lstStyle/>
          <a:p>
            <a:r>
              <a:rPr lang="es-CL" sz="1400" dirty="0" smtClean="0"/>
              <a:t>2</a:t>
            </a:r>
          </a:p>
        </p:txBody>
      </p:sp>
      <p:sp>
        <p:nvSpPr>
          <p:cNvPr id="28" name="27 CuadroTexto"/>
          <p:cNvSpPr txBox="1"/>
          <p:nvPr/>
        </p:nvSpPr>
        <p:spPr>
          <a:xfrm>
            <a:off x="580315" y="2989633"/>
            <a:ext cx="276038" cy="307777"/>
          </a:xfrm>
          <a:prstGeom prst="rect">
            <a:avLst/>
          </a:prstGeom>
          <a:noFill/>
        </p:spPr>
        <p:txBody>
          <a:bodyPr wrap="none" rtlCol="0">
            <a:spAutoFit/>
          </a:bodyPr>
          <a:lstStyle/>
          <a:p>
            <a:r>
              <a:rPr lang="es-CL" sz="1400" dirty="0" smtClean="0"/>
              <a:t>3</a:t>
            </a:r>
          </a:p>
        </p:txBody>
      </p:sp>
      <p:sp>
        <p:nvSpPr>
          <p:cNvPr id="30" name="29 Elipse"/>
          <p:cNvSpPr/>
          <p:nvPr/>
        </p:nvSpPr>
        <p:spPr>
          <a:xfrm>
            <a:off x="6219418" y="2542454"/>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1" name="30 CuadroTexto"/>
          <p:cNvSpPr txBox="1"/>
          <p:nvPr/>
        </p:nvSpPr>
        <p:spPr>
          <a:xfrm>
            <a:off x="6189513" y="2491931"/>
            <a:ext cx="276038" cy="307777"/>
          </a:xfrm>
          <a:prstGeom prst="rect">
            <a:avLst/>
          </a:prstGeom>
          <a:noFill/>
        </p:spPr>
        <p:txBody>
          <a:bodyPr wrap="none" rtlCol="0">
            <a:spAutoFit/>
          </a:bodyPr>
          <a:lstStyle/>
          <a:p>
            <a:r>
              <a:rPr lang="es-CL" sz="1400" dirty="0" smtClean="0"/>
              <a:t>1</a:t>
            </a:r>
          </a:p>
        </p:txBody>
      </p:sp>
      <p:sp>
        <p:nvSpPr>
          <p:cNvPr id="32" name="31 Elipse"/>
          <p:cNvSpPr/>
          <p:nvPr/>
        </p:nvSpPr>
        <p:spPr>
          <a:xfrm>
            <a:off x="3635896" y="501317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3" name="32 CuadroTexto"/>
          <p:cNvSpPr txBox="1"/>
          <p:nvPr/>
        </p:nvSpPr>
        <p:spPr>
          <a:xfrm>
            <a:off x="3563888" y="4941169"/>
            <a:ext cx="316112" cy="307777"/>
          </a:xfrm>
          <a:prstGeom prst="rect">
            <a:avLst/>
          </a:prstGeom>
          <a:noFill/>
        </p:spPr>
        <p:txBody>
          <a:bodyPr wrap="square" rtlCol="0">
            <a:spAutoFit/>
          </a:bodyPr>
          <a:lstStyle/>
          <a:p>
            <a:r>
              <a:rPr lang="es-CL" sz="1400" dirty="0" smtClean="0"/>
              <a:t> 3</a:t>
            </a:r>
          </a:p>
        </p:txBody>
      </p:sp>
      <p:sp>
        <p:nvSpPr>
          <p:cNvPr id="34" name="33 Elipse"/>
          <p:cNvSpPr/>
          <p:nvPr/>
        </p:nvSpPr>
        <p:spPr>
          <a:xfrm>
            <a:off x="4572000" y="2636912"/>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5" name="34 CuadroTexto"/>
          <p:cNvSpPr txBox="1"/>
          <p:nvPr/>
        </p:nvSpPr>
        <p:spPr>
          <a:xfrm>
            <a:off x="4499992" y="2564904"/>
            <a:ext cx="348046" cy="307777"/>
          </a:xfrm>
          <a:prstGeom prst="rect">
            <a:avLst/>
          </a:prstGeom>
          <a:noFill/>
        </p:spPr>
        <p:txBody>
          <a:bodyPr wrap="square" rtlCol="0">
            <a:spAutoFit/>
          </a:bodyPr>
          <a:lstStyle/>
          <a:p>
            <a:r>
              <a:rPr lang="es-CL" sz="1400" dirty="0" smtClean="0"/>
              <a:t> 2</a:t>
            </a:r>
          </a:p>
        </p:txBody>
      </p:sp>
      <p:sp>
        <p:nvSpPr>
          <p:cNvPr id="22" name="21 CuadroTexto"/>
          <p:cNvSpPr txBox="1"/>
          <p:nvPr/>
        </p:nvSpPr>
        <p:spPr>
          <a:xfrm>
            <a:off x="467544" y="3284984"/>
            <a:ext cx="420054" cy="307777"/>
          </a:xfrm>
          <a:prstGeom prst="rect">
            <a:avLst/>
          </a:prstGeom>
          <a:noFill/>
        </p:spPr>
        <p:txBody>
          <a:bodyPr wrap="square" rtlCol="0">
            <a:spAutoFit/>
          </a:bodyPr>
          <a:lstStyle/>
          <a:p>
            <a:r>
              <a:rPr lang="es-CL" sz="1400" dirty="0" smtClean="0"/>
              <a:t>   4</a:t>
            </a:r>
          </a:p>
        </p:txBody>
      </p:sp>
      <p:pic>
        <p:nvPicPr>
          <p:cNvPr id="29" name="28 Imagen"/>
          <p:cNvPicPr/>
          <p:nvPr/>
        </p:nvPicPr>
        <p:blipFill>
          <a:blip r:embed="rId3" cstate="print"/>
          <a:srcRect/>
          <a:stretch>
            <a:fillRect/>
          </a:stretch>
        </p:blipFill>
        <p:spPr bwMode="auto">
          <a:xfrm>
            <a:off x="6444208" y="2636912"/>
            <a:ext cx="2218837" cy="1944216"/>
          </a:xfrm>
          <a:prstGeom prst="rect">
            <a:avLst/>
          </a:prstGeom>
          <a:noFill/>
          <a:ln w="9525">
            <a:noFill/>
            <a:miter lim="800000"/>
            <a:headEnd/>
            <a:tailEnd/>
          </a:ln>
        </p:spPr>
      </p:pic>
      <p:pic>
        <p:nvPicPr>
          <p:cNvPr id="36" name="35 Imagen" descr="C:\Users\Reinaldo\Downloads\vaso.jpg"/>
          <p:cNvPicPr/>
          <p:nvPr/>
        </p:nvPicPr>
        <p:blipFill>
          <a:blip r:embed="rId4" cstate="print"/>
          <a:srcRect/>
          <a:stretch>
            <a:fillRect/>
          </a:stretch>
        </p:blipFill>
        <p:spPr bwMode="auto">
          <a:xfrm>
            <a:off x="4716016" y="2852936"/>
            <a:ext cx="1284467" cy="1656184"/>
          </a:xfrm>
          <a:prstGeom prst="rect">
            <a:avLst/>
          </a:prstGeom>
          <a:noFill/>
          <a:ln w="9525">
            <a:noFill/>
            <a:miter lim="800000"/>
            <a:headEnd/>
            <a:tailEnd/>
          </a:ln>
        </p:spPr>
      </p:pic>
      <p:sp>
        <p:nvSpPr>
          <p:cNvPr id="45" name="44 Elipse"/>
          <p:cNvSpPr/>
          <p:nvPr/>
        </p:nvSpPr>
        <p:spPr>
          <a:xfrm>
            <a:off x="3635896" y="2636912"/>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46" name="45 CuadroTexto"/>
          <p:cNvSpPr txBox="1"/>
          <p:nvPr/>
        </p:nvSpPr>
        <p:spPr>
          <a:xfrm>
            <a:off x="3563888" y="2564904"/>
            <a:ext cx="420054" cy="307777"/>
          </a:xfrm>
          <a:prstGeom prst="rect">
            <a:avLst/>
          </a:prstGeom>
          <a:noFill/>
        </p:spPr>
        <p:txBody>
          <a:bodyPr wrap="square" rtlCol="0">
            <a:spAutoFit/>
          </a:bodyPr>
          <a:lstStyle/>
          <a:p>
            <a:r>
              <a:rPr lang="es-CL" sz="1400" dirty="0" smtClean="0"/>
              <a:t> 4</a:t>
            </a:r>
          </a:p>
        </p:txBody>
      </p:sp>
      <p:sp>
        <p:nvSpPr>
          <p:cNvPr id="47" name="46 Elipse"/>
          <p:cNvSpPr/>
          <p:nvPr/>
        </p:nvSpPr>
        <p:spPr>
          <a:xfrm>
            <a:off x="611560" y="357301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48" name="47 CuadroTexto"/>
          <p:cNvSpPr txBox="1"/>
          <p:nvPr/>
        </p:nvSpPr>
        <p:spPr>
          <a:xfrm>
            <a:off x="467544" y="3501008"/>
            <a:ext cx="420054" cy="307777"/>
          </a:xfrm>
          <a:prstGeom prst="rect">
            <a:avLst/>
          </a:prstGeom>
          <a:noFill/>
        </p:spPr>
        <p:txBody>
          <a:bodyPr wrap="square" rtlCol="0">
            <a:spAutoFit/>
          </a:bodyPr>
          <a:lstStyle/>
          <a:p>
            <a:r>
              <a:rPr lang="es-CL" sz="1400" dirty="0" smtClean="0"/>
              <a:t>   5</a:t>
            </a:r>
          </a:p>
        </p:txBody>
      </p:sp>
      <p:sp>
        <p:nvSpPr>
          <p:cNvPr id="37"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38" name="3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
        <p:nvSpPr>
          <p:cNvPr id="41" name="40 Elipse"/>
          <p:cNvSpPr/>
          <p:nvPr/>
        </p:nvSpPr>
        <p:spPr>
          <a:xfrm>
            <a:off x="611560" y="3861048"/>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42" name="41 CuadroTexto"/>
          <p:cNvSpPr txBox="1"/>
          <p:nvPr/>
        </p:nvSpPr>
        <p:spPr>
          <a:xfrm>
            <a:off x="539552" y="3789040"/>
            <a:ext cx="420054" cy="307777"/>
          </a:xfrm>
          <a:prstGeom prst="rect">
            <a:avLst/>
          </a:prstGeom>
          <a:noFill/>
        </p:spPr>
        <p:txBody>
          <a:bodyPr wrap="square" rtlCol="0">
            <a:spAutoFit/>
          </a:bodyPr>
          <a:lstStyle/>
          <a:p>
            <a:r>
              <a:rPr lang="es-CL" sz="1400" dirty="0" smtClean="0"/>
              <a:t> 6</a:t>
            </a:r>
          </a:p>
        </p:txBody>
      </p:sp>
      <p:pic>
        <p:nvPicPr>
          <p:cNvPr id="43" name="2 Imagen" descr="3_.jpg"/>
          <p:cNvPicPr/>
          <p:nvPr/>
        </p:nvPicPr>
        <p:blipFill>
          <a:blip r:embed="rId5" cstate="print"/>
          <a:stretch>
            <a:fillRect/>
          </a:stretch>
        </p:blipFill>
        <p:spPr>
          <a:xfrm rot="16200000" flipV="1">
            <a:off x="3023828" y="3609020"/>
            <a:ext cx="1872208" cy="72008"/>
          </a:xfrm>
          <a:prstGeom prst="rect">
            <a:avLst/>
          </a:prstGeom>
        </p:spPr>
      </p:pic>
      <p:pic>
        <p:nvPicPr>
          <p:cNvPr id="44" name="4 Imagen" descr="5.jpg"/>
          <p:cNvPicPr/>
          <p:nvPr/>
        </p:nvPicPr>
        <p:blipFill>
          <a:blip r:embed="rId6" cstate="print"/>
          <a:stretch>
            <a:fillRect/>
          </a:stretch>
        </p:blipFill>
        <p:spPr>
          <a:xfrm rot="16200000">
            <a:off x="5292080" y="3789040"/>
            <a:ext cx="720080" cy="3168352"/>
          </a:xfrm>
          <a:prstGeom prst="rect">
            <a:avLst/>
          </a:prstGeom>
        </p:spPr>
      </p:pic>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995384" y="414233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2831544"/>
          </a:xfrm>
          <a:prstGeom prst="rect">
            <a:avLst/>
          </a:prstGeom>
          <a:noFill/>
        </p:spPr>
        <p:txBody>
          <a:bodyPr wrap="square" rtlCol="0">
            <a:spAutoFit/>
          </a:bodyPr>
          <a:lstStyle/>
          <a:p>
            <a:r>
              <a:rPr lang="en-US" sz="1400" dirty="0" smtClean="0"/>
              <a:t>To collect measurements with the </a:t>
            </a:r>
            <a:r>
              <a:rPr lang="en-US" sz="1400" dirty="0" err="1" smtClean="0"/>
              <a:t>Labdisc</a:t>
            </a:r>
            <a:r>
              <a:rPr lang="en-US" sz="1400" dirty="0" smtClean="0"/>
              <a:t> and conductivity electrode, the </a:t>
            </a:r>
            <a:r>
              <a:rPr lang="en-US" sz="1400" dirty="0" err="1" smtClean="0"/>
              <a:t>Labdisc</a:t>
            </a:r>
            <a:r>
              <a:rPr lang="en-US" sz="1400" dirty="0" smtClean="0"/>
              <a:t> must be configured according to the following steps:</a:t>
            </a:r>
            <a:endParaRPr lang="es-CL" sz="1400" dirty="0" smtClean="0"/>
          </a:p>
          <a:p>
            <a:r>
              <a:rPr lang="en-US" sz="1500" dirty="0" smtClean="0"/>
              <a:t> </a:t>
            </a:r>
          </a:p>
          <a:p>
            <a:endParaRPr lang="es-CL" sz="1500" dirty="0" smtClean="0"/>
          </a:p>
          <a:p>
            <a:pPr lvl="0"/>
            <a:r>
              <a:rPr lang="en-US" sz="1500" dirty="0" smtClean="0"/>
              <a:t>Open the </a:t>
            </a:r>
            <a:r>
              <a:rPr lang="en-US" sz="1500" dirty="0" err="1" smtClean="0"/>
              <a:t>GlobiLab</a:t>
            </a:r>
            <a:r>
              <a:rPr lang="en-US" sz="1500" dirty="0" smtClean="0"/>
              <a:t> software and turn on the </a:t>
            </a:r>
            <a:r>
              <a:rPr lang="en-US" sz="1500" dirty="0" err="1" smtClean="0"/>
              <a:t>Labdisc</a:t>
            </a:r>
            <a:endParaRPr lang="en-US" sz="1500" dirty="0" smtClean="0"/>
          </a:p>
          <a:p>
            <a:pPr lvl="0"/>
            <a:endParaRPr lang="es-CL" sz="1500" dirty="0" smtClean="0"/>
          </a:p>
          <a:p>
            <a:pPr lvl="0"/>
            <a:r>
              <a:rPr lang="en-US" sz="1500" dirty="0" smtClean="0"/>
              <a:t>Click on the Bluetooth icon in the bottom right corner of the </a:t>
            </a:r>
            <a:r>
              <a:rPr lang="en-US" sz="1500" dirty="0" err="1" smtClean="0"/>
              <a:t>GlobiLab</a:t>
            </a:r>
            <a:r>
              <a:rPr lang="en-US" sz="1500" dirty="0" smtClean="0"/>
              <a:t> screen. Select the </a:t>
            </a:r>
            <a:r>
              <a:rPr lang="en-US" sz="1500" dirty="0" err="1" smtClean="0"/>
              <a:t>Labdisc</a:t>
            </a:r>
            <a:r>
              <a:rPr lang="en-US" sz="1500" dirty="0" smtClean="0"/>
              <a:t> you are currently using. Once the </a:t>
            </a:r>
            <a:r>
              <a:rPr lang="en-US" sz="1500" dirty="0" err="1" smtClean="0"/>
              <a:t>Labdisc</a:t>
            </a:r>
            <a:r>
              <a:rPr lang="en-US" sz="1500" dirty="0" smtClean="0"/>
              <a:t> has been recognized by the software, the icon will change from a grey to blue color</a:t>
            </a:r>
            <a:r>
              <a:rPr lang="es-CL" sz="1500" dirty="0" smtClean="0"/>
              <a:t>             </a:t>
            </a:r>
            <a:r>
              <a:rPr lang="en-US" sz="1500" dirty="0" smtClean="0"/>
              <a:t>.  If you prefer a USB connection follow the previous instruction clicking on the USB icon. You will see the same color change when the </a:t>
            </a:r>
            <a:r>
              <a:rPr lang="en-US" sz="1500" dirty="0" err="1" smtClean="0"/>
              <a:t>Labdisc</a:t>
            </a:r>
            <a:r>
              <a:rPr lang="en-US" sz="1500" dirty="0" smtClean="0"/>
              <a:t> is recognized             </a:t>
            </a:r>
            <a:r>
              <a:rPr lang="es-CL" sz="1500" dirty="0" smtClean="0"/>
              <a:t> </a:t>
            </a:r>
            <a:r>
              <a:rPr lang="en-US" sz="1500" dirty="0" smtClean="0"/>
              <a:t>.</a:t>
            </a:r>
            <a:endParaRPr lang="es-CL" sz="1500" dirty="0" smtClean="0"/>
          </a:p>
          <a:p>
            <a:endParaRPr lang="es-CL" sz="1500" dirty="0"/>
          </a:p>
        </p:txBody>
      </p:sp>
      <p:sp>
        <p:nvSpPr>
          <p:cNvPr id="8" name="7 Elipse"/>
          <p:cNvSpPr/>
          <p:nvPr/>
        </p:nvSpPr>
        <p:spPr>
          <a:xfrm>
            <a:off x="995384" y="3682159"/>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9" name="8 CuadroTexto"/>
          <p:cNvSpPr txBox="1"/>
          <p:nvPr/>
        </p:nvSpPr>
        <p:spPr>
          <a:xfrm>
            <a:off x="965479" y="3625991"/>
            <a:ext cx="276038" cy="307777"/>
          </a:xfrm>
          <a:prstGeom prst="rect">
            <a:avLst/>
          </a:prstGeom>
          <a:noFill/>
        </p:spPr>
        <p:txBody>
          <a:bodyPr wrap="none" rtlCol="0">
            <a:spAutoFit/>
          </a:bodyPr>
          <a:lstStyle/>
          <a:p>
            <a:r>
              <a:rPr lang="es-CL" sz="1400" dirty="0" smtClean="0"/>
              <a:t>1</a:t>
            </a:r>
          </a:p>
        </p:txBody>
      </p:sp>
      <p:sp>
        <p:nvSpPr>
          <p:cNvPr id="11" name="10 CuadroTexto"/>
          <p:cNvSpPr txBox="1"/>
          <p:nvPr/>
        </p:nvSpPr>
        <p:spPr>
          <a:xfrm>
            <a:off x="965479" y="4091812"/>
            <a:ext cx="276038" cy="307777"/>
          </a:xfrm>
          <a:prstGeom prst="rect">
            <a:avLst/>
          </a:prstGeom>
          <a:noFill/>
        </p:spPr>
        <p:txBody>
          <a:bodyPr wrap="none" rtlCol="0">
            <a:spAutoFit/>
          </a:bodyPr>
          <a:lstStyle/>
          <a:p>
            <a:r>
              <a:rPr lang="es-CL" sz="1400" dirty="0" smtClean="0"/>
              <a:t>2</a:t>
            </a: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241517"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Labdisc</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configuration</a:t>
            </a:r>
            <a:endParaRPr lang="es-ES_tradnl" sz="2400" b="1" baseline="30000" dirty="0">
              <a:solidFill>
                <a:schemeClr val="bg1"/>
              </a:solidFill>
              <a:latin typeface="+mj-lt"/>
            </a:endParaRP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4604543"/>
            <a:ext cx="533400" cy="219075"/>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5082133"/>
            <a:ext cx="533400" cy="219075"/>
          </a:xfrm>
          <a:prstGeom prst="rect">
            <a:avLst/>
          </a:prstGeom>
        </p:spPr>
      </p:pic>
      <p:sp>
        <p:nvSpPr>
          <p:cNvPr id="17"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8" name="1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756" y="2200500"/>
            <a:ext cx="6768752" cy="861774"/>
          </a:xfrm>
          <a:prstGeom prst="rect">
            <a:avLst/>
          </a:prstGeom>
          <a:noFill/>
        </p:spPr>
        <p:txBody>
          <a:bodyPr wrap="square" rtlCol="0">
            <a:spAutoFit/>
          </a:bodyPr>
          <a:lstStyle/>
          <a:p>
            <a:pPr lvl="0"/>
            <a:r>
              <a:rPr lang="en-US" sz="1600" dirty="0"/>
              <a:t>Click on </a:t>
            </a:r>
            <a:r>
              <a:rPr lang="en-US" sz="1600" dirty="0" smtClean="0"/>
              <a:t>       </a:t>
            </a:r>
            <a:r>
              <a:rPr lang="es-CL" sz="1600" dirty="0" smtClean="0"/>
              <a:t> </a:t>
            </a:r>
            <a:r>
              <a:rPr lang="en-US" sz="1600" dirty="0"/>
              <a:t>to configure the </a:t>
            </a:r>
            <a:r>
              <a:rPr lang="en-US" sz="1600" dirty="0" err="1"/>
              <a:t>Labdisc</a:t>
            </a:r>
            <a:r>
              <a:rPr lang="en-US" sz="1600" dirty="0"/>
              <a:t>. Select </a:t>
            </a:r>
            <a:r>
              <a:rPr lang="en-US" sz="1600" dirty="0" smtClean="0"/>
              <a:t>pH </a:t>
            </a:r>
            <a:r>
              <a:rPr lang="en-US" sz="1600" dirty="0"/>
              <a:t>in the “Logger Setup” window. </a:t>
            </a:r>
            <a:r>
              <a:rPr lang="en-US" sz="1600" dirty="0" smtClean="0"/>
              <a:t>Enter “Manual” for Rate.</a:t>
            </a:r>
            <a:endParaRPr lang="es-CL" sz="1600" dirty="0"/>
          </a:p>
          <a:p>
            <a:endParaRPr lang="es-CL" sz="1600" dirty="0"/>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836" y="2132856"/>
            <a:ext cx="386333" cy="362919"/>
          </a:xfrm>
          <a:prstGeom prst="rect">
            <a:avLst/>
          </a:prstGeom>
        </p:spPr>
      </p:pic>
      <p:sp>
        <p:nvSpPr>
          <p:cNvPr id="10" name="9 Elipse"/>
          <p:cNvSpPr/>
          <p:nvPr/>
        </p:nvSpPr>
        <p:spPr>
          <a:xfrm>
            <a:off x="1073513" y="2256668"/>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043608" y="2200500"/>
            <a:ext cx="276038" cy="307777"/>
          </a:xfrm>
          <a:prstGeom prst="rect">
            <a:avLst/>
          </a:prstGeom>
          <a:noFill/>
        </p:spPr>
        <p:txBody>
          <a:bodyPr wrap="none" rtlCol="0">
            <a:spAutoFit/>
          </a:bodyPr>
          <a:lstStyle/>
          <a:p>
            <a:r>
              <a:rPr lang="es-CL" sz="1400" dirty="0" smtClean="0"/>
              <a:t>3</a:t>
            </a:r>
          </a:p>
        </p:txBody>
      </p:sp>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4"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5" name="14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pic>
        <p:nvPicPr>
          <p:cNvPr id="17" name="16 Imagen" descr="Conductivity.png"/>
          <p:cNvPicPr>
            <a:picLocks noChangeAspect="1"/>
          </p:cNvPicPr>
          <p:nvPr/>
        </p:nvPicPr>
        <p:blipFill>
          <a:blip r:embed="rId3" cstate="print"/>
          <a:stretch>
            <a:fillRect/>
          </a:stretch>
        </p:blipFill>
        <p:spPr>
          <a:xfrm>
            <a:off x="2699792" y="2780928"/>
            <a:ext cx="3551726" cy="3933208"/>
          </a:xfrm>
          <a:prstGeom prst="rect">
            <a:avLst/>
          </a:prstGeom>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259632" y="2780928"/>
            <a:ext cx="7488832" cy="1354217"/>
          </a:xfrm>
          <a:prstGeom prst="rect">
            <a:avLst/>
          </a:prstGeom>
          <a:noFill/>
        </p:spPr>
        <p:txBody>
          <a:bodyPr wrap="square" rtlCol="0">
            <a:spAutoFit/>
          </a:bodyPr>
          <a:lstStyle/>
          <a:p>
            <a:pPr lvl="0"/>
            <a:r>
              <a:rPr lang="en-US" sz="1600" dirty="0" smtClean="0"/>
              <a:t>Set the </a:t>
            </a:r>
            <a:r>
              <a:rPr lang="en-US" sz="1600" dirty="0" err="1" smtClean="0"/>
              <a:t>Labdisc</a:t>
            </a:r>
            <a:r>
              <a:rPr lang="en-US" sz="1600" dirty="0" smtClean="0"/>
              <a:t> display to show Bar Graph</a:t>
            </a:r>
          </a:p>
          <a:p>
            <a:pPr lvl="0"/>
            <a:endParaRPr lang="en-US" sz="1600" dirty="0" smtClean="0"/>
          </a:p>
          <a:p>
            <a:pPr lvl="0"/>
            <a:r>
              <a:rPr lang="en-US" sz="1600" dirty="0" smtClean="0"/>
              <a:t>Once </a:t>
            </a:r>
            <a:r>
              <a:rPr lang="en-US" sz="1600" dirty="0"/>
              <a:t>you have finished the sensor configuration start measuring by </a:t>
            </a:r>
            <a:r>
              <a:rPr lang="en-US" sz="1600" dirty="0" smtClean="0"/>
              <a:t>clicking       </a:t>
            </a:r>
          </a:p>
          <a:p>
            <a:pPr lvl="0"/>
            <a:r>
              <a:rPr lang="en-US" sz="1600" dirty="0" smtClean="0"/>
              <a:t> </a:t>
            </a:r>
            <a:endParaRPr lang="es-CL" sz="1600" dirty="0"/>
          </a:p>
          <a:p>
            <a:r>
              <a:rPr lang="en-US" sz="1600" dirty="0"/>
              <a:t>Once you have finished measuring stop the </a:t>
            </a:r>
            <a:r>
              <a:rPr lang="en-US" sz="1600" dirty="0" err="1"/>
              <a:t>Labdisc</a:t>
            </a:r>
            <a:r>
              <a:rPr lang="en-US" sz="1600" dirty="0"/>
              <a:t> by </a:t>
            </a:r>
            <a:r>
              <a:rPr lang="en-US" sz="1600" dirty="0" smtClean="0"/>
              <a:t>clicking        </a:t>
            </a:r>
            <a:endParaRPr lang="es-CL" sz="1600"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3212976"/>
            <a:ext cx="289638" cy="352262"/>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3717032"/>
            <a:ext cx="344434" cy="352262"/>
          </a:xfrm>
          <a:prstGeom prst="rect">
            <a:avLst/>
          </a:prstGeom>
        </p:spPr>
      </p:pic>
      <p:sp>
        <p:nvSpPr>
          <p:cNvPr id="10" name="9 Elipse"/>
          <p:cNvSpPr/>
          <p:nvPr/>
        </p:nvSpPr>
        <p:spPr>
          <a:xfrm>
            <a:off x="1043608" y="3284984"/>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2" name="11 Elipse"/>
          <p:cNvSpPr/>
          <p:nvPr/>
        </p:nvSpPr>
        <p:spPr>
          <a:xfrm>
            <a:off x="1043608" y="3789040"/>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3" name="12 CuadroTexto"/>
          <p:cNvSpPr txBox="1"/>
          <p:nvPr/>
        </p:nvSpPr>
        <p:spPr>
          <a:xfrm>
            <a:off x="971600" y="3212976"/>
            <a:ext cx="316112" cy="307777"/>
          </a:xfrm>
          <a:prstGeom prst="rect">
            <a:avLst/>
          </a:prstGeom>
          <a:noFill/>
        </p:spPr>
        <p:txBody>
          <a:bodyPr wrap="none" rtlCol="0">
            <a:spAutoFit/>
          </a:bodyPr>
          <a:lstStyle/>
          <a:p>
            <a:r>
              <a:rPr lang="es-CL" sz="1400" dirty="0" smtClean="0"/>
              <a:t> 5</a:t>
            </a:r>
          </a:p>
        </p:txBody>
      </p:sp>
      <p:sp>
        <p:nvSpPr>
          <p:cNvPr id="1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6" name="15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pic>
        <p:nvPicPr>
          <p:cNvPr id="19"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636912"/>
            <a:ext cx="410451" cy="389345"/>
          </a:xfrm>
          <a:prstGeom prst="rect">
            <a:avLst/>
          </a:prstGeom>
          <a:noFill/>
          <a:ln>
            <a:noFill/>
          </a:ln>
        </p:spPr>
      </p:pic>
      <p:sp>
        <p:nvSpPr>
          <p:cNvPr id="20" name="19 Elipse"/>
          <p:cNvSpPr/>
          <p:nvPr/>
        </p:nvSpPr>
        <p:spPr>
          <a:xfrm>
            <a:off x="1043608" y="2852936"/>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21" name="20 CuadroTexto"/>
          <p:cNvSpPr txBox="1"/>
          <p:nvPr/>
        </p:nvSpPr>
        <p:spPr>
          <a:xfrm>
            <a:off x="971600" y="2780928"/>
            <a:ext cx="316112" cy="307777"/>
          </a:xfrm>
          <a:prstGeom prst="rect">
            <a:avLst/>
          </a:prstGeom>
          <a:noFill/>
        </p:spPr>
        <p:txBody>
          <a:bodyPr wrap="none" rtlCol="0">
            <a:spAutoFit/>
          </a:bodyPr>
          <a:lstStyle/>
          <a:p>
            <a:r>
              <a:rPr lang="es-CL" sz="1400" dirty="0" smtClean="0"/>
              <a:t> 4</a:t>
            </a:r>
          </a:p>
        </p:txBody>
      </p:sp>
      <p:sp>
        <p:nvSpPr>
          <p:cNvPr id="22" name="21 CuadroTexto"/>
          <p:cNvSpPr txBox="1"/>
          <p:nvPr/>
        </p:nvSpPr>
        <p:spPr>
          <a:xfrm>
            <a:off x="971600" y="3717032"/>
            <a:ext cx="316112" cy="307777"/>
          </a:xfrm>
          <a:prstGeom prst="rect">
            <a:avLst/>
          </a:prstGeom>
          <a:noFill/>
        </p:spPr>
        <p:txBody>
          <a:bodyPr wrap="none" rtlCol="0">
            <a:spAutoFit/>
          </a:bodyPr>
          <a:lstStyle/>
          <a:p>
            <a:r>
              <a:rPr lang="es-CL" sz="1400" dirty="0" smtClean="0"/>
              <a:t> 6</a:t>
            </a:r>
          </a:p>
        </p:txBody>
      </p:sp>
    </p:spTree>
    <p:extLst>
      <p:ext uri="{BB962C8B-B14F-4D97-AF65-F5344CB8AC3E}">
        <p14:creationId xmlns:p14="http://schemas.microsoft.com/office/powerpoint/2010/main" val="3858338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403648" y="2420888"/>
            <a:ext cx="7056784" cy="2154436"/>
          </a:xfrm>
          <a:prstGeom prst="rect">
            <a:avLst/>
          </a:prstGeom>
          <a:noFill/>
        </p:spPr>
        <p:txBody>
          <a:bodyPr wrap="square" rtlCol="0">
            <a:spAutoFit/>
          </a:bodyPr>
          <a:lstStyle/>
          <a:p>
            <a:pPr lvl="0"/>
            <a:r>
              <a:rPr lang="en-US" sz="1400" dirty="0" smtClean="0"/>
              <a:t>Turn on the </a:t>
            </a:r>
            <a:r>
              <a:rPr lang="en-US" sz="1400" dirty="0" err="1" smtClean="0"/>
              <a:t>Labdisc</a:t>
            </a:r>
            <a:endParaRPr lang="es-CL" sz="1400" dirty="0" smtClean="0"/>
          </a:p>
          <a:p>
            <a:pPr lvl="0"/>
            <a:endParaRPr lang="en-US" sz="1400" dirty="0" smtClean="0"/>
          </a:p>
          <a:p>
            <a:pPr lvl="0"/>
            <a:r>
              <a:rPr lang="en-US" sz="1400" dirty="0" smtClean="0"/>
              <a:t>Fill 500 ml of distilled water in the beaker and measure its conductivity (Sample 1) click on        .</a:t>
            </a:r>
            <a:endParaRPr lang="es-CL" sz="1400" dirty="0" smtClean="0"/>
          </a:p>
          <a:p>
            <a:pPr lvl="0"/>
            <a:endParaRPr lang="en-US" sz="1400" dirty="0" smtClean="0"/>
          </a:p>
          <a:p>
            <a:pPr lvl="0"/>
            <a:r>
              <a:rPr lang="en-US" sz="1400" dirty="0" smtClean="0"/>
              <a:t>Mix 0.1 g of </a:t>
            </a:r>
            <a:r>
              <a:rPr lang="en-US" sz="1400" dirty="0" err="1" smtClean="0"/>
              <a:t>NaCl</a:t>
            </a:r>
            <a:r>
              <a:rPr lang="en-US" sz="1400" dirty="0" smtClean="0"/>
              <a:t> (Sample 2) until it dissolves completely using the stirrer bar and measure the conductivity</a:t>
            </a:r>
            <a:endParaRPr lang="es-CL" sz="1400" dirty="0" smtClean="0"/>
          </a:p>
          <a:p>
            <a:pPr lvl="0"/>
            <a:endParaRPr lang="en-US" sz="1600" dirty="0" smtClean="0"/>
          </a:p>
          <a:p>
            <a:pPr lvl="0"/>
            <a:endParaRPr lang="es-CL" sz="1600" dirty="0"/>
          </a:p>
          <a:p>
            <a:endParaRPr lang="es-CL" dirty="0"/>
          </a:p>
        </p:txBody>
      </p:sp>
      <p:sp>
        <p:nvSpPr>
          <p:cNvPr id="7" name="6 Elipse"/>
          <p:cNvSpPr/>
          <p:nvPr/>
        </p:nvSpPr>
        <p:spPr>
          <a:xfrm>
            <a:off x="1115616" y="2492896"/>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8" name="7 CuadroTexto"/>
          <p:cNvSpPr txBox="1"/>
          <p:nvPr/>
        </p:nvSpPr>
        <p:spPr>
          <a:xfrm>
            <a:off x="971600" y="2420888"/>
            <a:ext cx="420054" cy="307777"/>
          </a:xfrm>
          <a:prstGeom prst="rect">
            <a:avLst/>
          </a:prstGeom>
          <a:noFill/>
        </p:spPr>
        <p:txBody>
          <a:bodyPr wrap="square" rtlCol="0">
            <a:spAutoFit/>
          </a:bodyPr>
          <a:lstStyle/>
          <a:p>
            <a:r>
              <a:rPr lang="es-CL" sz="1400" dirty="0" smtClean="0"/>
              <a:t>   1</a:t>
            </a:r>
          </a:p>
        </p:txBody>
      </p:sp>
      <p:sp>
        <p:nvSpPr>
          <p:cNvPr id="9" name="8 Elipse"/>
          <p:cNvSpPr/>
          <p:nvPr/>
        </p:nvSpPr>
        <p:spPr>
          <a:xfrm>
            <a:off x="1115616" y="2852936"/>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10" name="9 CuadroTexto"/>
          <p:cNvSpPr txBox="1"/>
          <p:nvPr/>
        </p:nvSpPr>
        <p:spPr>
          <a:xfrm>
            <a:off x="1043608" y="2780928"/>
            <a:ext cx="360040" cy="307777"/>
          </a:xfrm>
          <a:prstGeom prst="rect">
            <a:avLst/>
          </a:prstGeom>
          <a:noFill/>
        </p:spPr>
        <p:txBody>
          <a:bodyPr wrap="square" rtlCol="0">
            <a:spAutoFit/>
          </a:bodyPr>
          <a:lstStyle/>
          <a:p>
            <a:r>
              <a:rPr lang="es-CL" sz="1400" dirty="0" smtClean="0"/>
              <a:t> 2</a:t>
            </a:r>
          </a:p>
        </p:txBody>
      </p:sp>
      <p:sp>
        <p:nvSpPr>
          <p:cNvPr id="14" name="13 Elipse"/>
          <p:cNvSpPr/>
          <p:nvPr/>
        </p:nvSpPr>
        <p:spPr>
          <a:xfrm>
            <a:off x="1115616" y="3356992"/>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20" name="19 CuadroTexto"/>
          <p:cNvSpPr txBox="1"/>
          <p:nvPr/>
        </p:nvSpPr>
        <p:spPr>
          <a:xfrm>
            <a:off x="1043608" y="3284984"/>
            <a:ext cx="360040" cy="307777"/>
          </a:xfrm>
          <a:prstGeom prst="rect">
            <a:avLst/>
          </a:prstGeom>
          <a:noFill/>
        </p:spPr>
        <p:txBody>
          <a:bodyPr wrap="square" rtlCol="0">
            <a:spAutoFit/>
          </a:bodyPr>
          <a:lstStyle/>
          <a:p>
            <a:r>
              <a:rPr lang="es-CL" sz="1400" dirty="0" smtClean="0"/>
              <a:t> 3</a:t>
            </a:r>
          </a:p>
        </p:txBody>
      </p:sp>
      <p:sp>
        <p:nvSpPr>
          <p:cNvPr id="17"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23" name="22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pic>
        <p:nvPicPr>
          <p:cNvPr id="24" name="0 Imagen" descr="1.jpg"/>
          <p:cNvPicPr/>
          <p:nvPr/>
        </p:nvPicPr>
        <p:blipFill>
          <a:blip r:embed="rId3" cstate="print"/>
          <a:stretch>
            <a:fillRect/>
          </a:stretch>
        </p:blipFill>
        <p:spPr>
          <a:xfrm>
            <a:off x="3059832" y="4077072"/>
            <a:ext cx="2880320" cy="2232248"/>
          </a:xfrm>
          <a:prstGeom prst="rect">
            <a:avLst/>
          </a:prstGeom>
        </p:spPr>
      </p:pic>
      <p:pic>
        <p:nvPicPr>
          <p:cNvPr id="25" name="24 Imagen"/>
          <p:cNvPicPr/>
          <p:nvPr/>
        </p:nvPicPr>
        <p:blipFill>
          <a:blip r:embed="rId4" cstate="print"/>
          <a:srcRect/>
          <a:stretch>
            <a:fillRect/>
          </a:stretch>
        </p:blipFill>
        <p:spPr bwMode="auto">
          <a:xfrm>
            <a:off x="8028384" y="2852936"/>
            <a:ext cx="314325" cy="228600"/>
          </a:xfrm>
          <a:prstGeom prst="rect">
            <a:avLst/>
          </a:prstGeom>
          <a:noFill/>
          <a:ln w="9525">
            <a:noFill/>
            <a:miter lim="800000"/>
            <a:headEnd/>
            <a:tailEnd/>
          </a:ln>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59632" y="2636912"/>
            <a:ext cx="6984776" cy="3262432"/>
          </a:xfrm>
          <a:prstGeom prst="rect">
            <a:avLst/>
          </a:prstGeom>
        </p:spPr>
        <p:txBody>
          <a:bodyPr wrap="square">
            <a:spAutoFit/>
          </a:bodyPr>
          <a:lstStyle/>
          <a:p>
            <a:r>
              <a:rPr lang="en-US" sz="1400" dirty="0" smtClean="0"/>
              <a:t>Repeat the previous step measuring saline water adding 0.05 g of salt each time. The five samples are showed in the following table:</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pPr algn="ctr"/>
            <a:endParaRPr lang="en-US" sz="1400" dirty="0" smtClean="0"/>
          </a:p>
          <a:p>
            <a:r>
              <a:rPr lang="en-US" sz="1400" i="1" dirty="0" smtClean="0"/>
              <a:t>                               </a:t>
            </a:r>
            <a:r>
              <a:rPr lang="en-US" sz="1200" i="1" dirty="0" smtClean="0"/>
              <a:t>Note: the molar concentration is equivalent to [mol/L]</a:t>
            </a:r>
          </a:p>
          <a:p>
            <a:endParaRPr lang="en-US" sz="1200" i="1" dirty="0" smtClean="0"/>
          </a:p>
          <a:p>
            <a:pPr lvl="0"/>
            <a:endParaRPr lang="en-US" sz="1000" dirty="0" smtClean="0"/>
          </a:p>
          <a:p>
            <a:pPr lvl="0"/>
            <a:r>
              <a:rPr lang="en-US" sz="1400" dirty="0" smtClean="0"/>
              <a:t>Once you have finished, stop the </a:t>
            </a:r>
            <a:r>
              <a:rPr lang="en-US" sz="1400" dirty="0" err="1" smtClean="0"/>
              <a:t>Labdisc</a:t>
            </a:r>
            <a:endParaRPr lang="es-CL" sz="1400" dirty="0" smtClean="0"/>
          </a:p>
          <a:p>
            <a:endParaRPr lang="es-CL" sz="1200" dirty="0" smtClean="0"/>
          </a:p>
          <a:p>
            <a:pPr algn="ctr"/>
            <a:r>
              <a:rPr lang="en-US" sz="1400" dirty="0" smtClean="0"/>
              <a:t> </a:t>
            </a:r>
            <a:endParaRPr lang="es-CL" sz="1400" dirty="0" smtClean="0"/>
          </a:p>
        </p:txBody>
      </p:sp>
      <p:sp>
        <p:nvSpPr>
          <p:cNvPr id="5" name="4 Elipse"/>
          <p:cNvSpPr/>
          <p:nvPr/>
        </p:nvSpPr>
        <p:spPr>
          <a:xfrm>
            <a:off x="971600" y="2708920"/>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6" name="5 Elipse"/>
          <p:cNvSpPr/>
          <p:nvPr/>
        </p:nvSpPr>
        <p:spPr>
          <a:xfrm>
            <a:off x="971600" y="5157192"/>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7" name="6 CuadroTexto"/>
          <p:cNvSpPr txBox="1"/>
          <p:nvPr/>
        </p:nvSpPr>
        <p:spPr>
          <a:xfrm>
            <a:off x="899592" y="2636912"/>
            <a:ext cx="360040" cy="307777"/>
          </a:xfrm>
          <a:prstGeom prst="rect">
            <a:avLst/>
          </a:prstGeom>
          <a:noFill/>
        </p:spPr>
        <p:txBody>
          <a:bodyPr wrap="square" rtlCol="0">
            <a:spAutoFit/>
          </a:bodyPr>
          <a:lstStyle/>
          <a:p>
            <a:r>
              <a:rPr lang="es-CL" sz="1400" dirty="0" smtClean="0"/>
              <a:t> 4</a:t>
            </a:r>
          </a:p>
        </p:txBody>
      </p:sp>
      <p:sp>
        <p:nvSpPr>
          <p:cNvPr id="8" name="7 CuadroTexto"/>
          <p:cNvSpPr txBox="1"/>
          <p:nvPr/>
        </p:nvSpPr>
        <p:spPr>
          <a:xfrm>
            <a:off x="899592" y="5085184"/>
            <a:ext cx="360040" cy="307777"/>
          </a:xfrm>
          <a:prstGeom prst="rect">
            <a:avLst/>
          </a:prstGeom>
          <a:noFill/>
        </p:spPr>
        <p:txBody>
          <a:bodyPr wrap="square" rtlCol="0">
            <a:spAutoFit/>
          </a:bodyPr>
          <a:lstStyle/>
          <a:p>
            <a:r>
              <a:rPr lang="es-CL" sz="1400" dirty="0" smtClean="0"/>
              <a:t> 5</a:t>
            </a:r>
          </a:p>
        </p:txBody>
      </p:sp>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2" name="11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graphicFrame>
        <p:nvGraphicFramePr>
          <p:cNvPr id="13" name="12 Tabla"/>
          <p:cNvGraphicFramePr>
            <a:graphicFrameLocks noGrp="1"/>
          </p:cNvGraphicFramePr>
          <p:nvPr/>
        </p:nvGraphicFramePr>
        <p:xfrm>
          <a:off x="2267744" y="3356992"/>
          <a:ext cx="3960440" cy="1261872"/>
        </p:xfrm>
        <a:graphic>
          <a:graphicData uri="http://schemas.openxmlformats.org/drawingml/2006/table">
            <a:tbl>
              <a:tblPr/>
              <a:tblGrid>
                <a:gridCol w="1386154"/>
                <a:gridCol w="924103"/>
                <a:gridCol w="1650183"/>
              </a:tblGrid>
              <a:tr h="190500">
                <a:tc>
                  <a:txBody>
                    <a:bodyPr/>
                    <a:lstStyle/>
                    <a:p>
                      <a:pPr algn="ctr">
                        <a:lnSpc>
                          <a:spcPct val="115000"/>
                        </a:lnSpc>
                        <a:spcAft>
                          <a:spcPts val="0"/>
                        </a:spcAft>
                      </a:pPr>
                      <a:r>
                        <a:rPr lang="es-CL" sz="1200" b="1" dirty="0" err="1">
                          <a:solidFill>
                            <a:srgbClr val="000000"/>
                          </a:solidFill>
                          <a:latin typeface="Calibri"/>
                          <a:ea typeface="Times New Roman"/>
                          <a:cs typeface="Calibri"/>
                        </a:rPr>
                        <a:t>Sample</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err="1" smtClean="0">
                          <a:solidFill>
                            <a:srgbClr val="000000"/>
                          </a:solidFill>
                          <a:latin typeface="Calibri"/>
                          <a:ea typeface="Times New Roman"/>
                          <a:cs typeface="Calibri"/>
                        </a:rPr>
                        <a:t>NaCl</a:t>
                      </a:r>
                      <a:r>
                        <a:rPr lang="es-CL" sz="1200" b="1" dirty="0" smtClean="0">
                          <a:solidFill>
                            <a:srgbClr val="000000"/>
                          </a:solidFill>
                          <a:latin typeface="Calibri"/>
                          <a:ea typeface="Times New Roman"/>
                          <a:cs typeface="Calibri"/>
                        </a:rPr>
                        <a:t> [g]</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err="1">
                          <a:solidFill>
                            <a:srgbClr val="000000"/>
                          </a:solidFill>
                          <a:latin typeface="Calibri"/>
                          <a:ea typeface="Times New Roman"/>
                          <a:cs typeface="Calibri"/>
                        </a:rPr>
                        <a:t>Concentration</a:t>
                      </a:r>
                      <a:r>
                        <a:rPr lang="es-CL" sz="1200" b="1" dirty="0">
                          <a:solidFill>
                            <a:srgbClr val="000000"/>
                          </a:solidFill>
                          <a:latin typeface="Calibri"/>
                          <a:ea typeface="Times New Roman"/>
                          <a:cs typeface="Calibri"/>
                        </a:rPr>
                        <a:t> [M]</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CL" sz="1200" b="1" dirty="0">
                          <a:solidFill>
                            <a:srgbClr val="000000"/>
                          </a:solidFill>
                          <a:latin typeface="Calibri"/>
                          <a:ea typeface="Times New Roman"/>
                          <a:cs typeface="Calibri"/>
                        </a:rPr>
                        <a:t>1</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0.00</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a:solidFill>
                            <a:srgbClr val="000000"/>
                          </a:solidFill>
                          <a:latin typeface="Calibri"/>
                          <a:ea typeface="Times New Roman"/>
                          <a:cs typeface="Calibri"/>
                        </a:rPr>
                        <a:t>0.0000</a:t>
                      </a:r>
                      <a:endParaRPr lang="es-CL" sz="1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CL" sz="1200" b="1" dirty="0">
                          <a:solidFill>
                            <a:srgbClr val="000000"/>
                          </a:solidFill>
                          <a:latin typeface="Calibri"/>
                          <a:ea typeface="Times New Roman"/>
                          <a:cs typeface="Calibri"/>
                        </a:rPr>
                        <a:t>2</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0.05</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a:solidFill>
                            <a:srgbClr val="000000"/>
                          </a:solidFill>
                          <a:latin typeface="Calibri"/>
                          <a:ea typeface="Times New Roman"/>
                          <a:cs typeface="Calibri"/>
                        </a:rPr>
                        <a:t>0.0017</a:t>
                      </a:r>
                      <a:endParaRPr lang="es-CL" sz="1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CL" sz="1200" b="1" dirty="0">
                          <a:solidFill>
                            <a:srgbClr val="000000"/>
                          </a:solidFill>
                          <a:latin typeface="Calibri"/>
                          <a:ea typeface="Times New Roman"/>
                          <a:cs typeface="Calibri"/>
                        </a:rPr>
                        <a:t>3</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0.10</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0.0034</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CL" sz="1200" b="1">
                          <a:solidFill>
                            <a:srgbClr val="000000"/>
                          </a:solidFill>
                          <a:latin typeface="Calibri"/>
                          <a:ea typeface="Times New Roman"/>
                          <a:cs typeface="Calibri"/>
                        </a:rPr>
                        <a:t>4</a:t>
                      </a:r>
                      <a:endParaRPr lang="es-CL" sz="1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0.15</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0.0052</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CL" sz="1200" b="1">
                          <a:solidFill>
                            <a:srgbClr val="000000"/>
                          </a:solidFill>
                          <a:latin typeface="Calibri"/>
                          <a:ea typeface="Times New Roman"/>
                          <a:cs typeface="Calibri"/>
                        </a:rPr>
                        <a:t>5</a:t>
                      </a:r>
                      <a:endParaRPr lang="es-CL" sz="1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a:solidFill>
                            <a:srgbClr val="000000"/>
                          </a:solidFill>
                          <a:latin typeface="Calibri"/>
                          <a:ea typeface="Times New Roman"/>
                          <a:cs typeface="Calibri"/>
                        </a:rPr>
                        <a:t>0.20</a:t>
                      </a:r>
                      <a:endParaRPr lang="es-CL" sz="1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0.0069</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3"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4" name="3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
        <p:nvSpPr>
          <p:cNvPr id="35841" name="Rectangle 1"/>
          <p:cNvSpPr>
            <a:spLocks noChangeArrowheads="1"/>
          </p:cNvSpPr>
          <p:nvPr/>
        </p:nvSpPr>
        <p:spPr bwMode="auto">
          <a:xfrm>
            <a:off x="1331640" y="2492896"/>
            <a:ext cx="634231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The graph below should be similar to the one the students came up with</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descr="BarGraphfinal.jpg"/>
          <p:cNvPicPr>
            <a:picLocks noChangeAspect="1"/>
          </p:cNvPicPr>
          <p:nvPr/>
        </p:nvPicPr>
        <p:blipFill>
          <a:blip r:embed="rId2" cstate="print"/>
          <a:stretch>
            <a:fillRect/>
          </a:stretch>
        </p:blipFill>
        <p:spPr>
          <a:xfrm>
            <a:off x="1835696" y="2996952"/>
            <a:ext cx="5328592" cy="355314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547664" y="2492896"/>
            <a:ext cx="6480720" cy="2246769"/>
          </a:xfrm>
          <a:prstGeom prst="rect">
            <a:avLst/>
          </a:prstGeom>
          <a:noFill/>
        </p:spPr>
        <p:txBody>
          <a:bodyPr wrap="square" rtlCol="0">
            <a:spAutoFit/>
          </a:bodyPr>
          <a:lstStyle/>
          <a:p>
            <a:pPr lvl="0"/>
            <a:r>
              <a:rPr lang="en-US" sz="1400" dirty="0" smtClean="0"/>
              <a:t>Use the Annotation          function</a:t>
            </a:r>
            <a:r>
              <a:rPr lang="es-CL" sz="1400" dirty="0" smtClean="0"/>
              <a:t> </a:t>
            </a:r>
            <a:r>
              <a:rPr lang="en-US" sz="1400" dirty="0" smtClean="0"/>
              <a:t>to annotate the Bar Graph as shown above</a:t>
            </a:r>
          </a:p>
          <a:p>
            <a:endParaRPr lang="en-US" sz="1400" dirty="0" smtClean="0"/>
          </a:p>
          <a:p>
            <a:endParaRPr lang="es-CL" sz="1400" dirty="0" smtClean="0"/>
          </a:p>
          <a:p>
            <a:pPr lvl="0"/>
            <a:r>
              <a:rPr lang="en-US" sz="1400" dirty="0" smtClean="0"/>
              <a:t>Export the data to Excel clicking on      </a:t>
            </a:r>
            <a:r>
              <a:rPr lang="es-CL" sz="1400" dirty="0" smtClean="0"/>
              <a:t>       </a:t>
            </a:r>
            <a:r>
              <a:rPr lang="en-US" sz="1400" dirty="0" smtClean="0"/>
              <a:t>. Save the data on your computer</a:t>
            </a:r>
            <a:endParaRPr lang="es-CL" sz="1400" dirty="0" smtClean="0"/>
          </a:p>
          <a:p>
            <a:pPr lvl="0"/>
            <a:endParaRPr lang="en-US" sz="1400" dirty="0" smtClean="0"/>
          </a:p>
          <a:p>
            <a:endParaRPr lang="en-US" sz="1400" dirty="0" smtClean="0"/>
          </a:p>
          <a:p>
            <a:pPr lvl="0"/>
            <a:r>
              <a:rPr lang="en-US" sz="1400" dirty="0" smtClean="0"/>
              <a:t>Paste the concentration values from the previous table. Organize the data from the second sample to the last and calculate the molar concentration values in each case. Data should be organized as showed in the following table:</a:t>
            </a:r>
            <a:endParaRPr lang="es-CL" sz="1400" dirty="0" smtClean="0"/>
          </a:p>
          <a:p>
            <a:endParaRPr lang="es-CL" sz="1400" dirty="0"/>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2348880"/>
            <a:ext cx="371475" cy="352425"/>
          </a:xfrm>
          <a:prstGeom prst="rect">
            <a:avLst/>
          </a:prstGeom>
        </p:spPr>
      </p:pic>
      <p:sp>
        <p:nvSpPr>
          <p:cNvPr id="11" name="10 Elipse"/>
          <p:cNvSpPr/>
          <p:nvPr/>
        </p:nvSpPr>
        <p:spPr>
          <a:xfrm>
            <a:off x="1259632" y="2564904"/>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2" name="11 CuadroTexto"/>
          <p:cNvSpPr txBox="1"/>
          <p:nvPr/>
        </p:nvSpPr>
        <p:spPr>
          <a:xfrm>
            <a:off x="1259632" y="2492896"/>
            <a:ext cx="276038" cy="307777"/>
          </a:xfrm>
          <a:prstGeom prst="rect">
            <a:avLst/>
          </a:prstGeom>
          <a:noFill/>
        </p:spPr>
        <p:txBody>
          <a:bodyPr wrap="none" rtlCol="0">
            <a:spAutoFit/>
          </a:bodyPr>
          <a:lstStyle/>
          <a:p>
            <a:r>
              <a:rPr lang="es-CL" sz="1400" dirty="0" smtClean="0"/>
              <a:t>1</a:t>
            </a:r>
          </a:p>
        </p:txBody>
      </p:sp>
      <p:sp>
        <p:nvSpPr>
          <p:cNvPr id="13" name="12 Elipse"/>
          <p:cNvSpPr/>
          <p:nvPr/>
        </p:nvSpPr>
        <p:spPr>
          <a:xfrm>
            <a:off x="1259632" y="321297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4" name="13 CuadroTexto"/>
          <p:cNvSpPr txBox="1"/>
          <p:nvPr/>
        </p:nvSpPr>
        <p:spPr>
          <a:xfrm>
            <a:off x="1259632" y="3140968"/>
            <a:ext cx="276038" cy="307777"/>
          </a:xfrm>
          <a:prstGeom prst="rect">
            <a:avLst/>
          </a:prstGeom>
          <a:noFill/>
        </p:spPr>
        <p:txBody>
          <a:bodyPr wrap="none" rtlCol="0">
            <a:spAutoFit/>
          </a:bodyPr>
          <a:lstStyle/>
          <a:p>
            <a:r>
              <a:rPr lang="es-CL" sz="1400" dirty="0" smtClean="0"/>
              <a:t>2</a:t>
            </a:r>
          </a:p>
        </p:txBody>
      </p:sp>
      <p:sp>
        <p:nvSpPr>
          <p:cNvPr id="15" name="14 Elipse"/>
          <p:cNvSpPr/>
          <p:nvPr/>
        </p:nvSpPr>
        <p:spPr>
          <a:xfrm>
            <a:off x="1259632" y="3789040"/>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6" name="15 CuadroTexto"/>
          <p:cNvSpPr txBox="1"/>
          <p:nvPr/>
        </p:nvSpPr>
        <p:spPr>
          <a:xfrm>
            <a:off x="1187624" y="3717032"/>
            <a:ext cx="348046" cy="307777"/>
          </a:xfrm>
          <a:prstGeom prst="rect">
            <a:avLst/>
          </a:prstGeom>
          <a:noFill/>
        </p:spPr>
        <p:txBody>
          <a:bodyPr wrap="square" rtlCol="0">
            <a:spAutoFit/>
          </a:bodyPr>
          <a:lstStyle/>
          <a:p>
            <a:r>
              <a:rPr lang="es-CL" sz="1400" dirty="0" smtClean="0"/>
              <a:t> 3</a:t>
            </a:r>
          </a:p>
        </p:txBody>
      </p:sp>
      <p:sp>
        <p:nvSpPr>
          <p:cNvPr id="17"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8" name="1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pic>
        <p:nvPicPr>
          <p:cNvPr id="27" name="26 Imagen"/>
          <p:cNvPicPr/>
          <p:nvPr/>
        </p:nvPicPr>
        <p:blipFill>
          <a:blip r:embed="rId4" cstate="print"/>
          <a:srcRect/>
          <a:stretch>
            <a:fillRect/>
          </a:stretch>
        </p:blipFill>
        <p:spPr bwMode="auto">
          <a:xfrm>
            <a:off x="4211960" y="3068960"/>
            <a:ext cx="423671" cy="294469"/>
          </a:xfrm>
          <a:prstGeom prst="rect">
            <a:avLst/>
          </a:prstGeom>
          <a:noFill/>
          <a:ln w="9525">
            <a:noFill/>
            <a:miter lim="800000"/>
            <a:headEnd/>
            <a:tailEnd/>
          </a:ln>
        </p:spPr>
      </p:pic>
      <p:graphicFrame>
        <p:nvGraphicFramePr>
          <p:cNvPr id="28" name="27 Tabla"/>
          <p:cNvGraphicFramePr>
            <a:graphicFrameLocks noGrp="1"/>
          </p:cNvGraphicFramePr>
          <p:nvPr/>
        </p:nvGraphicFramePr>
        <p:xfrm>
          <a:off x="1979712" y="4869160"/>
          <a:ext cx="4932041" cy="210312"/>
        </p:xfrm>
        <a:graphic>
          <a:graphicData uri="http://schemas.openxmlformats.org/drawingml/2006/table">
            <a:tbl>
              <a:tblPr/>
              <a:tblGrid>
                <a:gridCol w="822007"/>
                <a:gridCol w="1465912"/>
                <a:gridCol w="1313841"/>
                <a:gridCol w="1330281"/>
              </a:tblGrid>
              <a:tr h="190500">
                <a:tc>
                  <a:txBody>
                    <a:bodyPr/>
                    <a:lstStyle/>
                    <a:p>
                      <a:pPr algn="ctr">
                        <a:lnSpc>
                          <a:spcPct val="115000"/>
                        </a:lnSpc>
                        <a:spcAft>
                          <a:spcPts val="0"/>
                        </a:spcAft>
                      </a:pPr>
                      <a:r>
                        <a:rPr lang="es-CL" sz="1200" b="1">
                          <a:solidFill>
                            <a:srgbClr val="000000"/>
                          </a:solidFill>
                          <a:latin typeface="Calibri"/>
                          <a:ea typeface="Times New Roman"/>
                          <a:cs typeface="Calibri"/>
                        </a:rPr>
                        <a:t>Sample</a:t>
                      </a:r>
                      <a:endParaRPr lang="es-CL"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a:solidFill>
                            <a:srgbClr val="000000"/>
                          </a:solidFill>
                          <a:latin typeface="Calibri"/>
                          <a:ea typeface="Times New Roman"/>
                          <a:cs typeface="Calibri"/>
                        </a:rPr>
                        <a:t>Conductivity [mS/cm]</a:t>
                      </a:r>
                      <a:endParaRPr lang="es-CL"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a:solidFill>
                            <a:srgbClr val="000000"/>
                          </a:solidFill>
                          <a:latin typeface="Calibri"/>
                          <a:ea typeface="Times New Roman"/>
                          <a:cs typeface="Calibri"/>
                        </a:rPr>
                        <a:t>Concentration [M]</a:t>
                      </a:r>
                      <a:endParaRPr lang="es-CL"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Molar </a:t>
                      </a:r>
                      <a:r>
                        <a:rPr lang="es-CL" sz="1200" b="1" dirty="0" err="1">
                          <a:solidFill>
                            <a:srgbClr val="000000"/>
                          </a:solidFill>
                          <a:latin typeface="Calibri"/>
                          <a:ea typeface="Times New Roman"/>
                          <a:cs typeface="Calibri"/>
                        </a:rPr>
                        <a:t>conductivity</a:t>
                      </a:r>
                      <a:endParaRPr lang="es-CL" sz="1200" b="1"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מלבן 4"/>
          <p:cNvSpPr/>
          <p:nvPr/>
        </p:nvSpPr>
        <p:spPr>
          <a:xfrm>
            <a:off x="683568" y="2281698"/>
            <a:ext cx="6318448" cy="369332"/>
          </a:xfrm>
          <a:prstGeom prst="rect">
            <a:avLst/>
          </a:prstGeom>
        </p:spPr>
        <p:txBody>
          <a:bodyPr wrap="square">
            <a:spAutoFit/>
          </a:bodyPr>
          <a:lstStyle/>
          <a:p>
            <a:r>
              <a:rPr lang="en-US" dirty="0" smtClean="0"/>
              <a:t>FRAMEWORK </a:t>
            </a:r>
            <a:r>
              <a:rPr lang="en-US" dirty="0"/>
              <a:t>FOR K-12 SCIENCE EDUCATION © 2012</a:t>
            </a:r>
          </a:p>
        </p:txBody>
      </p:sp>
      <p:sp>
        <p:nvSpPr>
          <p:cNvPr id="6" name="מלבן 5"/>
          <p:cNvSpPr/>
          <p:nvPr/>
        </p:nvSpPr>
        <p:spPr>
          <a:xfrm>
            <a:off x="611560" y="2646565"/>
            <a:ext cx="7344816" cy="307777"/>
          </a:xfrm>
          <a:prstGeom prst="rect">
            <a:avLst/>
          </a:prstGeom>
        </p:spPr>
        <p:txBody>
          <a:bodyPr wrap="square">
            <a:spAutoFit/>
          </a:bodyPr>
          <a:lstStyle/>
          <a:p>
            <a:pPr lvl="0"/>
            <a:r>
              <a:rPr lang="en-US" sz="1400" dirty="0"/>
              <a:t>The Dimension I practices listed below are called out as </a:t>
            </a:r>
            <a:r>
              <a:rPr lang="en-US" sz="1400" b="1" dirty="0"/>
              <a:t>bold </a:t>
            </a:r>
            <a:r>
              <a:rPr lang="en-US" sz="1400" dirty="0"/>
              <a:t>words throughout the activity.</a:t>
            </a:r>
          </a:p>
        </p:txBody>
      </p:sp>
      <p:graphicFrame>
        <p:nvGraphicFramePr>
          <p:cNvPr id="9" name="טבלה 8"/>
          <p:cNvGraphicFramePr>
            <a:graphicFrameLocks noGrp="1"/>
          </p:cNvGraphicFramePr>
          <p:nvPr>
            <p:extLst>
              <p:ext uri="{D42A27DB-BD31-4B8C-83A1-F6EECF244321}">
                <p14:modId xmlns:p14="http://schemas.microsoft.com/office/powerpoint/2010/main" val="3709816461"/>
              </p:ext>
            </p:extLst>
          </p:nvPr>
        </p:nvGraphicFramePr>
        <p:xfrm>
          <a:off x="683567" y="3068960"/>
          <a:ext cx="7704857" cy="1615440"/>
        </p:xfrm>
        <a:graphic>
          <a:graphicData uri="http://schemas.openxmlformats.org/drawingml/2006/table">
            <a:tbl>
              <a:tblPr firstRow="1" firstCol="1" lastRow="1" lastCol="1" bandRow="1" bandCol="1"/>
              <a:tblGrid>
                <a:gridCol w="771352"/>
                <a:gridCol w="452785"/>
                <a:gridCol w="2376264"/>
                <a:gridCol w="432048"/>
                <a:gridCol w="3672408"/>
              </a:tblGrid>
              <a:tr h="263889">
                <a:tc rowSpan="4">
                  <a:txBody>
                    <a:bodyPr/>
                    <a:lstStyle/>
                    <a:p>
                      <a:pPr marL="124460" marR="48260" algn="ctr">
                        <a:lnSpc>
                          <a:spcPct val="100000"/>
                        </a:lnSpc>
                        <a:spcBef>
                          <a:spcPts val="80"/>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1</a:t>
                      </a:r>
                      <a:endParaRPr lang="en-US" sz="1100" b="1" dirty="0">
                        <a:effectLst/>
                        <a:latin typeface="Calibri"/>
                        <a:ea typeface="Calibri"/>
                        <a:cs typeface="Calibri"/>
                      </a:endParaRPr>
                    </a:p>
                    <a:p>
                      <a:pPr marL="125730" marR="48260" algn="ctr">
                        <a:lnSpc>
                          <a:spcPct val="100000"/>
                        </a:lnSpc>
                        <a:spcAft>
                          <a:spcPts val="0"/>
                        </a:spcAft>
                      </a:pPr>
                      <a:r>
                        <a:rPr lang="en-US" sz="1100" b="1" dirty="0">
                          <a:solidFill>
                            <a:srgbClr val="231F20"/>
                          </a:solidFill>
                          <a:effectLst/>
                          <a:latin typeface="Calibri"/>
                          <a:ea typeface="Calibri"/>
                          <a:cs typeface="Calibri"/>
                        </a:rPr>
                        <a:t>Scien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and</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En</a:t>
                      </a:r>
                      <a:r>
                        <a:rPr lang="en-US" sz="1100" b="1" spc="-5" dirty="0">
                          <a:solidFill>
                            <a:srgbClr val="231F20"/>
                          </a:solidFill>
                          <a:effectLst/>
                          <a:latin typeface="Calibri"/>
                          <a:ea typeface="Calibri"/>
                          <a:cs typeface="Calibri"/>
                        </a:rPr>
                        <a:t>g</a:t>
                      </a:r>
                      <a:r>
                        <a:rPr lang="en-US" sz="1100" b="1" dirty="0">
                          <a:solidFill>
                            <a:srgbClr val="231F20"/>
                          </a:solidFill>
                          <a:effectLst/>
                          <a:latin typeface="Calibri"/>
                          <a:ea typeface="Calibri"/>
                          <a:cs typeface="Calibri"/>
                        </a:rPr>
                        <a:t>ineering </a:t>
                      </a:r>
                      <a:r>
                        <a:rPr lang="en-US" sz="1100" b="1" spc="-15" dirty="0">
                          <a:solidFill>
                            <a:srgbClr val="231F20"/>
                          </a:solidFill>
                          <a:effectLst/>
                          <a:latin typeface="Calibri"/>
                          <a:ea typeface="Calibri"/>
                          <a:cs typeface="Calibri"/>
                        </a:rPr>
                        <a:t>P</a:t>
                      </a:r>
                      <a:r>
                        <a:rPr lang="en-US" sz="1100" b="1" spc="-5"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a</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ti</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21285" indent="0">
                        <a:lnSpc>
                          <a:spcPct val="100000"/>
                        </a:lnSpc>
                        <a:spcBef>
                          <a:spcPts val="140"/>
                        </a:spcBef>
                        <a:spcAft>
                          <a:spcPts val="0"/>
                        </a:spcAft>
                      </a:pPr>
                      <a:r>
                        <a:rPr lang="en-US" sz="1100" dirty="0">
                          <a:solidFill>
                            <a:srgbClr val="231F20"/>
                          </a:solidFill>
                          <a:effectLst/>
                          <a:latin typeface="Calibri"/>
                          <a:ea typeface="Calibri"/>
                          <a:cs typeface="Calibri"/>
                        </a:rPr>
                        <a:t>Asking questions (for science) and defining problems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nSpc>
                          <a:spcPct val="100000"/>
                        </a:lnSpc>
                        <a:spcBef>
                          <a:spcPts val="625"/>
                        </a:spcBef>
                        <a:spcAft>
                          <a:spcPts val="0"/>
                        </a:spcAft>
                      </a:pPr>
                      <a:r>
                        <a:rPr lang="en-US" sz="1100" dirty="0">
                          <a:solidFill>
                            <a:srgbClr val="231F20"/>
                          </a:solidFill>
                          <a:effectLst/>
                          <a:latin typeface="Calibri"/>
                          <a:ea typeface="Calibri"/>
                          <a:cs typeface="Calibri"/>
                        </a:rPr>
                        <a:t>Use mathematics and computational thinking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Developing </a:t>
                      </a:r>
                      <a:r>
                        <a:rPr lang="en-US" sz="1100" dirty="0">
                          <a:solidFill>
                            <a:srgbClr val="231F20"/>
                          </a:solidFill>
                          <a:effectLst/>
                          <a:latin typeface="Calibri"/>
                          <a:ea typeface="Calibri"/>
                          <a:cs typeface="Calibri"/>
                        </a:rPr>
                        <a:t>and using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lnSpc>
                          <a:spcPct val="100000"/>
                        </a:lnSpc>
                        <a:spcBef>
                          <a:spcPts val="240"/>
                        </a:spcBef>
                        <a:spcAft>
                          <a:spcPts val="0"/>
                        </a:spcAft>
                      </a:pPr>
                      <a:r>
                        <a:rPr lang="en-US" sz="1100" dirty="0">
                          <a:solidFill>
                            <a:srgbClr val="231F20"/>
                          </a:solidFill>
                          <a:effectLst/>
                          <a:latin typeface="Calibri"/>
                          <a:ea typeface="Calibri"/>
                          <a:cs typeface="Calibri"/>
                        </a:rPr>
                        <a:t>Constructing explanations (for science) and designing solutions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Planning </a:t>
                      </a:r>
                      <a:r>
                        <a:rPr lang="en-US" sz="1100" dirty="0">
                          <a:solidFill>
                            <a:srgbClr val="231F20"/>
                          </a:solidFill>
                          <a:effectLst/>
                          <a:latin typeface="Calibri"/>
                          <a:ea typeface="Calibri"/>
                          <a:cs typeface="Calibri"/>
                        </a:rPr>
                        <a:t>and carrying out investigations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Engaging </a:t>
                      </a:r>
                      <a:r>
                        <a:rPr lang="en-US" sz="1100" dirty="0">
                          <a:solidFill>
                            <a:srgbClr val="231F20"/>
                          </a:solidFill>
                          <a:effectLst/>
                          <a:latin typeface="Calibri"/>
                          <a:ea typeface="Calibri"/>
                          <a:cs typeface="Calibri"/>
                        </a:rPr>
                        <a:t>in argument from evidence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Analyzing </a:t>
                      </a:r>
                      <a:r>
                        <a:rPr lang="en-US" sz="1100" dirty="0">
                          <a:solidFill>
                            <a:srgbClr val="231F20"/>
                          </a:solidFill>
                          <a:effectLst/>
                          <a:latin typeface="Calibri"/>
                          <a:ea typeface="Calibri"/>
                          <a:cs typeface="Calibri"/>
                        </a:rPr>
                        <a:t>and interpreting data</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Obtaining</a:t>
                      </a:r>
                      <a:r>
                        <a:rPr lang="en-US" sz="1100" dirty="0">
                          <a:solidFill>
                            <a:srgbClr val="231F20"/>
                          </a:solidFill>
                          <a:effectLst/>
                          <a:latin typeface="Calibri"/>
                          <a:ea typeface="Calibri"/>
                          <a:cs typeface="Calibri"/>
                        </a:rPr>
                        <a:t>, evaluating, and communicating information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טבלה 10"/>
          <p:cNvGraphicFramePr>
            <a:graphicFrameLocks noGrp="1"/>
          </p:cNvGraphicFramePr>
          <p:nvPr>
            <p:extLst>
              <p:ext uri="{D42A27DB-BD31-4B8C-83A1-F6EECF244321}">
                <p14:modId xmlns:p14="http://schemas.microsoft.com/office/powerpoint/2010/main" val="3683836865"/>
              </p:ext>
            </p:extLst>
          </p:nvPr>
        </p:nvGraphicFramePr>
        <p:xfrm>
          <a:off x="720890" y="4885408"/>
          <a:ext cx="7667534" cy="1279896"/>
        </p:xfrm>
        <a:graphic>
          <a:graphicData uri="http://schemas.openxmlformats.org/drawingml/2006/table">
            <a:tbl>
              <a:tblPr firstRow="1" firstCol="1" lastRow="1" lastCol="1" bandRow="1" bandCol="1"/>
              <a:tblGrid>
                <a:gridCol w="754766"/>
                <a:gridCol w="432048"/>
                <a:gridCol w="2376264"/>
                <a:gridCol w="432048"/>
                <a:gridCol w="3672408"/>
              </a:tblGrid>
              <a:tr h="283530">
                <a:tc rowSpan="4">
                  <a:txBody>
                    <a:bodyPr/>
                    <a:lstStyle/>
                    <a:p>
                      <a:pPr marL="285115" marR="0" indent="0" algn="l" defTabSz="914400" rtl="0" eaLnBrk="1" fontAlgn="auto" latinLnBrk="0" hangingPunct="1">
                        <a:lnSpc>
                          <a:spcPct val="100000"/>
                        </a:lnSpc>
                        <a:spcBef>
                          <a:spcPts val="560"/>
                        </a:spcBef>
                        <a:spcAft>
                          <a:spcPts val="0"/>
                        </a:spcAft>
                        <a:buClrTx/>
                        <a:buSzTx/>
                        <a:buFontTx/>
                        <a:buNone/>
                        <a:tabLst/>
                        <a:defRPr/>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smtClean="0">
                          <a:solidFill>
                            <a:srgbClr val="231F20"/>
                          </a:solidFill>
                          <a:effectLst/>
                          <a:latin typeface="Calibri"/>
                          <a:ea typeface="Calibri"/>
                          <a:cs typeface="Calibri"/>
                        </a:rPr>
                        <a:t>2 </a:t>
                      </a:r>
                      <a:r>
                        <a:rPr lang="en-US" sz="1100" b="1" kern="1200" dirty="0" smtClean="0">
                          <a:solidFill>
                            <a:schemeClr val="tx1"/>
                          </a:solidFill>
                          <a:effectLst/>
                          <a:latin typeface="+mn-lt"/>
                          <a:ea typeface="+mn-ea"/>
                          <a:cs typeface="+mn-cs"/>
                        </a:rPr>
                        <a:t>Cross Cutting Concepts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588" marR="121285" indent="0">
                        <a:spcBef>
                          <a:spcPts val="565"/>
                        </a:spcBef>
                        <a:spcAft>
                          <a:spcPts val="0"/>
                        </a:spcAft>
                      </a:pPr>
                      <a:r>
                        <a:rPr lang="en-US" sz="1100" dirty="0">
                          <a:solidFill>
                            <a:srgbClr val="231F20"/>
                          </a:solidFill>
                          <a:effectLst/>
                          <a:latin typeface="Calibri"/>
                          <a:ea typeface="Calibri"/>
                          <a:cs typeface="Calibri"/>
                        </a:rPr>
                        <a:t>Patterns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spcBef>
                          <a:spcPts val="565"/>
                        </a:spcBef>
                        <a:spcAft>
                          <a:spcPts val="0"/>
                        </a:spcAft>
                      </a:pPr>
                      <a:r>
                        <a:rPr lang="en-US" sz="1100" dirty="0">
                          <a:solidFill>
                            <a:srgbClr val="231F20"/>
                          </a:solidFill>
                          <a:effectLst/>
                          <a:latin typeface="Calibri"/>
                          <a:ea typeface="Calibri"/>
                          <a:cs typeface="Calibri"/>
                        </a:rPr>
                        <a:t>Energy and matter: Flows, cycles, and  conservation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29306">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gn="l" defTabSz="914400" rtl="0" eaLnBrk="1" latinLnBrk="0" hangingPunct="1">
                        <a:lnSpc>
                          <a:spcPts val="960"/>
                        </a:lnSpc>
                        <a:spcBef>
                          <a:spcPts val="565"/>
                        </a:spcBef>
                        <a:spcAft>
                          <a:spcPts val="0"/>
                        </a:spcAft>
                      </a:pPr>
                      <a:r>
                        <a:rPr lang="en-US" sz="1100" kern="1200" smtClean="0">
                          <a:solidFill>
                            <a:srgbClr val="231F20"/>
                          </a:solidFill>
                          <a:effectLst/>
                          <a:latin typeface="+mn-lt"/>
                          <a:ea typeface="Calibri"/>
                          <a:cs typeface="Calibri"/>
                        </a:rPr>
                        <a:t>Cause and effect: Mechanism and  explanation</a:t>
                      </a:r>
                      <a:endParaRPr lang="en-US" sz="1100" kern="1200" dirty="0">
                        <a:solidFill>
                          <a:srgbClr val="231F20"/>
                        </a:solidFill>
                        <a:effectLst/>
                        <a:latin typeface="+mn-lt"/>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Structure and function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Scale, proportion, and  quantity</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Stability and change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Systems and system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2 Subtítulo"/>
          <p:cNvSpPr txBox="1">
            <a:spLocks/>
          </p:cNvSpPr>
          <p:nvPr/>
        </p:nvSpPr>
        <p:spPr>
          <a:xfrm>
            <a:off x="5652120" y="1052736"/>
            <a:ext cx="3261962"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p14="http://schemas.microsoft.com/office/powerpoint/2010/main" val="2843331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5"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6" name="5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
        <p:nvSpPr>
          <p:cNvPr id="7" name="6 Elipse"/>
          <p:cNvSpPr/>
          <p:nvPr/>
        </p:nvSpPr>
        <p:spPr>
          <a:xfrm>
            <a:off x="1259632" y="2780928"/>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8" name="7 Elipse"/>
          <p:cNvSpPr/>
          <p:nvPr/>
        </p:nvSpPr>
        <p:spPr>
          <a:xfrm>
            <a:off x="1259632" y="3645024"/>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9" name="8 CuadroTexto"/>
          <p:cNvSpPr txBox="1"/>
          <p:nvPr/>
        </p:nvSpPr>
        <p:spPr>
          <a:xfrm>
            <a:off x="1187624" y="2708920"/>
            <a:ext cx="348046" cy="307777"/>
          </a:xfrm>
          <a:prstGeom prst="rect">
            <a:avLst/>
          </a:prstGeom>
          <a:noFill/>
        </p:spPr>
        <p:txBody>
          <a:bodyPr wrap="square" rtlCol="0">
            <a:spAutoFit/>
          </a:bodyPr>
          <a:lstStyle/>
          <a:p>
            <a:r>
              <a:rPr lang="es-CL" sz="1400" dirty="0" smtClean="0"/>
              <a:t> 4</a:t>
            </a:r>
          </a:p>
        </p:txBody>
      </p:sp>
      <p:sp>
        <p:nvSpPr>
          <p:cNvPr id="10" name="9 CuadroTexto"/>
          <p:cNvSpPr txBox="1"/>
          <p:nvPr/>
        </p:nvSpPr>
        <p:spPr>
          <a:xfrm>
            <a:off x="1187624" y="3573016"/>
            <a:ext cx="348046" cy="307777"/>
          </a:xfrm>
          <a:prstGeom prst="rect">
            <a:avLst/>
          </a:prstGeom>
          <a:noFill/>
        </p:spPr>
        <p:txBody>
          <a:bodyPr wrap="square" rtlCol="0">
            <a:spAutoFit/>
          </a:bodyPr>
          <a:lstStyle/>
          <a:p>
            <a:r>
              <a:rPr lang="es-CL" sz="1400" dirty="0" smtClean="0"/>
              <a:t> 5</a:t>
            </a:r>
          </a:p>
        </p:txBody>
      </p:sp>
      <p:sp>
        <p:nvSpPr>
          <p:cNvPr id="36865" name="Rectangle 1"/>
          <p:cNvSpPr>
            <a:spLocks noChangeArrowheads="1"/>
          </p:cNvSpPr>
          <p:nvPr/>
        </p:nvSpPr>
        <p:spPr bwMode="auto">
          <a:xfrm>
            <a:off x="1547664" y="2673207"/>
            <a:ext cx="648072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ea typeface="Calibri" pitchFamily="34" charset="0"/>
                <a:cs typeface="Times New Roman" pitchFamily="18" charset="0"/>
              </a:rPr>
              <a:t>Calculate the average molar conductivity from the four obtained values and interpret its meaning based on the units.</a:t>
            </a:r>
          </a:p>
          <a:p>
            <a:pPr marL="0" marR="0" lvl="0" indent="0" algn="just" defTabSz="914400" rtl="0" eaLnBrk="1" fontAlgn="base" latinLnBrk="0" hangingPunct="1">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pPr>
            <a:endParaRPr kumimoji="0" lang="es-CL" sz="1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ea typeface="Calibri" pitchFamily="34" charset="0"/>
                <a:cs typeface="Times New Roman" pitchFamily="18" charset="0"/>
              </a:rPr>
              <a:t>Create a line graph of conductivity as a function of concentration. To do this, first create a scatter plot and add a regressing line to the graph by right-clicking on the points and selecting “Add </a:t>
            </a:r>
            <a:r>
              <a:rPr kumimoji="0" lang="en-US" sz="1400" b="0" i="0" u="none" strike="noStrike" cap="none" normalizeH="0" baseline="0" dirty="0" err="1" smtClean="0">
                <a:ln>
                  <a:noFill/>
                </a:ln>
                <a:solidFill>
                  <a:schemeClr val="tx1"/>
                </a:solidFill>
                <a:effectLst/>
                <a:ea typeface="Calibri" pitchFamily="34" charset="0"/>
                <a:cs typeface="Times New Roman" pitchFamily="18" charset="0"/>
              </a:rPr>
              <a:t>Trendline</a:t>
            </a:r>
            <a:r>
              <a:rPr kumimoji="0" lang="en-US" sz="1400" b="0" i="0" u="none" strike="noStrike" cap="none" normalizeH="0" baseline="0" dirty="0" smtClean="0">
                <a:ln>
                  <a:noFill/>
                </a:ln>
                <a:solidFill>
                  <a:schemeClr val="tx1"/>
                </a:solidFill>
                <a:effectLst/>
                <a:ea typeface="Calibri" pitchFamily="34" charset="0"/>
                <a:cs typeface="Times New Roman" pitchFamily="18" charset="0"/>
              </a:rPr>
              <a:t>”. Select the linear regression type. </a:t>
            </a:r>
            <a:endParaRPr kumimoji="0" lang="en-US"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2492896"/>
            <a:ext cx="6336704" cy="432048"/>
          </a:xfrm>
          <a:prstGeom prst="rect">
            <a:avLst/>
          </a:prstGeom>
        </p:spPr>
      </p:pic>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2420888"/>
            <a:ext cx="519380" cy="432048"/>
          </a:xfrm>
          <a:prstGeom prst="rect">
            <a:avLst/>
          </a:prstGeom>
        </p:spPr>
      </p:pic>
      <p:sp>
        <p:nvSpPr>
          <p:cNvPr id="8"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3284984"/>
            <a:ext cx="6336704" cy="432047"/>
          </a:xfrm>
          <a:prstGeom prst="rect">
            <a:avLst/>
          </a:prstGeom>
        </p:spPr>
      </p:pic>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3212976"/>
            <a:ext cx="504825" cy="447675"/>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4149080"/>
            <a:ext cx="6339458" cy="576064"/>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4077072"/>
            <a:ext cx="504825" cy="447675"/>
          </a:xfrm>
          <a:prstGeom prst="rect">
            <a:avLst/>
          </a:prstGeom>
        </p:spPr>
      </p:pic>
      <p:sp>
        <p:nvSpPr>
          <p:cNvPr id="18"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9" name="18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pic>
        <p:nvPicPr>
          <p:cNvPr id="20" name="1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5229200"/>
            <a:ext cx="6336704" cy="432048"/>
          </a:xfrm>
          <a:prstGeom prst="rect">
            <a:avLst/>
          </a:prstGeom>
        </p:spPr>
      </p:pic>
      <p:pic>
        <p:nvPicPr>
          <p:cNvPr id="21" name="2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5157192"/>
            <a:ext cx="519380" cy="432048"/>
          </a:xfrm>
          <a:prstGeom prst="rect">
            <a:avLst/>
          </a:prstGeom>
        </p:spPr>
      </p:pic>
      <p:sp>
        <p:nvSpPr>
          <p:cNvPr id="25" name="Rectangle 1"/>
          <p:cNvSpPr>
            <a:spLocks noChangeArrowheads="1"/>
          </p:cNvSpPr>
          <p:nvPr/>
        </p:nvSpPr>
        <p:spPr bwMode="auto">
          <a:xfrm>
            <a:off x="1907704" y="2492896"/>
            <a:ext cx="604765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Was the hypothesis proved?</a:t>
            </a:r>
            <a:endParaRPr lang="en-US" sz="14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did conductivity change with increasing salt concentration in the solution?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was the conductivity value of pure distilled water? Did you expect that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value?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are the </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Ʌ</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units of measurement?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49309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Rectángulo redondeado"/>
          <p:cNvSpPr/>
          <p:nvPr/>
        </p:nvSpPr>
        <p:spPr>
          <a:xfrm>
            <a:off x="1475656" y="2204864"/>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763688" y="2276872"/>
            <a:ext cx="5654625" cy="523220"/>
          </a:xfrm>
          <a:prstGeom prst="rect">
            <a:avLst/>
          </a:prstGeom>
          <a:noFill/>
        </p:spPr>
        <p:txBody>
          <a:bodyPr wrap="none" rtlCol="0">
            <a:spAutoFit/>
          </a:bodyPr>
          <a:lstStyle/>
          <a:p>
            <a:r>
              <a:rPr lang="en-US" sz="1400" b="1" dirty="0">
                <a:solidFill>
                  <a:srgbClr val="F7B047"/>
                </a:solidFill>
              </a:rPr>
              <a:t>The graph below should be similar to the one the students came up with:</a:t>
            </a:r>
            <a:r>
              <a:rPr lang="en-US" sz="1400" i="1" dirty="0">
                <a:solidFill>
                  <a:srgbClr val="F7B047"/>
                </a:solidFill>
              </a:rPr>
              <a:t> </a:t>
            </a:r>
            <a:endParaRPr lang="es-CL" sz="1400" dirty="0">
              <a:solidFill>
                <a:srgbClr val="F7B047"/>
              </a:solidFill>
            </a:endParaRPr>
          </a:p>
          <a:p>
            <a:endParaRPr lang="es-CL" sz="1400" dirty="0"/>
          </a:p>
        </p:txBody>
      </p:sp>
      <p:sp>
        <p:nvSpPr>
          <p:cNvPr id="8"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9" name="8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graphicFrame>
        <p:nvGraphicFramePr>
          <p:cNvPr id="11" name="2 Gráfico"/>
          <p:cNvGraphicFramePr/>
          <p:nvPr/>
        </p:nvGraphicFramePr>
        <p:xfrm>
          <a:off x="1907704" y="2996952"/>
          <a:ext cx="53721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2537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218" y="2598385"/>
            <a:ext cx="6409134" cy="1035964"/>
          </a:xfrm>
          <a:prstGeom prst="rect">
            <a:avLst/>
          </a:prstGeom>
        </p:spPr>
      </p:pic>
      <p:pic>
        <p:nvPicPr>
          <p:cNvPr id="4" name="3 Imagen"/>
          <p:cNvPicPr>
            <a:picLocks noChangeAspect="1"/>
          </p:cNvPicPr>
          <p:nvPr/>
        </p:nvPicPr>
        <p:blipFill rotWithShape="1">
          <a:blip r:embed="rId3" cstate="print">
            <a:extLst>
              <a:ext uri="{28A0092B-C50C-407E-A947-70E740481C1C}">
                <a14:useLocalDpi xmlns:a14="http://schemas.microsoft.com/office/drawing/2010/main" val="0"/>
              </a:ext>
            </a:extLst>
          </a:blip>
          <a:srcRect b="5208"/>
          <a:stretch/>
        </p:blipFill>
        <p:spPr>
          <a:xfrm>
            <a:off x="1043608" y="2348880"/>
            <a:ext cx="6768752"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601687" y="2420888"/>
            <a:ext cx="5729266" cy="1384995"/>
          </a:xfrm>
          <a:prstGeom prst="rect">
            <a:avLst/>
          </a:prstGeom>
          <a:noFill/>
        </p:spPr>
        <p:txBody>
          <a:bodyPr wrap="square" rtlCol="0">
            <a:spAutoFit/>
          </a:bodyPr>
          <a:lstStyle/>
          <a:p>
            <a:r>
              <a:rPr lang="en-US" sz="1400" b="1" dirty="0" smtClean="0"/>
              <a:t>Why is saline solution conductive?</a:t>
            </a:r>
          </a:p>
          <a:p>
            <a:endParaRPr lang="es-CL" sz="1400" dirty="0" smtClean="0"/>
          </a:p>
          <a:p>
            <a:r>
              <a:rPr lang="en-US" sz="1400" dirty="0" smtClean="0"/>
              <a:t>Students should point out that the salt dissociates  into its Na</a:t>
            </a:r>
            <a:r>
              <a:rPr lang="en-US" sz="1400" baseline="30000" dirty="0" smtClean="0"/>
              <a:t>+</a:t>
            </a:r>
            <a:r>
              <a:rPr lang="en-US" sz="1400" dirty="0" smtClean="0"/>
              <a:t> and </a:t>
            </a:r>
            <a:r>
              <a:rPr lang="en-US" sz="1400" dirty="0" err="1" smtClean="0"/>
              <a:t>Cl</a:t>
            </a:r>
            <a:r>
              <a:rPr lang="en-US" sz="1400" baseline="30000" dirty="0" smtClean="0"/>
              <a:t>-</a:t>
            </a:r>
            <a:r>
              <a:rPr lang="en-US" sz="1400" dirty="0" smtClean="0"/>
              <a:t> ions when it dissolves in water allowing the transportation of charges in the presence of an electrical potential.</a:t>
            </a:r>
            <a:endParaRPr lang="es-CL" sz="1400" dirty="0" smtClean="0"/>
          </a:p>
          <a:p>
            <a:endParaRPr lang="es-CL" sz="1400" dirty="0"/>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218" y="4065189"/>
            <a:ext cx="6409134" cy="1092004"/>
          </a:xfrm>
          <a:prstGeom prst="rect">
            <a:avLst/>
          </a:prstGeom>
        </p:spPr>
      </p:pic>
      <p:pic>
        <p:nvPicPr>
          <p:cNvPr id="12" name="11 Imagen"/>
          <p:cNvPicPr>
            <a:picLocks noChangeAspect="1"/>
          </p:cNvPicPr>
          <p:nvPr/>
        </p:nvPicPr>
        <p:blipFill rotWithShape="1">
          <a:blip r:embed="rId3" cstate="print">
            <a:extLst>
              <a:ext uri="{28A0092B-C50C-407E-A947-70E740481C1C}">
                <a14:useLocalDpi xmlns:a14="http://schemas.microsoft.com/office/drawing/2010/main" val="0"/>
              </a:ext>
            </a:extLst>
          </a:blip>
          <a:srcRect b="5208"/>
          <a:stretch/>
        </p:blipFill>
        <p:spPr>
          <a:xfrm>
            <a:off x="1043608" y="3805009"/>
            <a:ext cx="6768752" cy="416080"/>
          </a:xfrm>
          <a:prstGeom prst="rect">
            <a:avLst/>
          </a:prstGeom>
        </p:spPr>
      </p:pic>
      <p:sp>
        <p:nvSpPr>
          <p:cNvPr id="13" name="12 CuadroTexto"/>
          <p:cNvSpPr txBox="1"/>
          <p:nvPr/>
        </p:nvSpPr>
        <p:spPr>
          <a:xfrm>
            <a:off x="1475656" y="3873996"/>
            <a:ext cx="6408712" cy="1384995"/>
          </a:xfrm>
          <a:prstGeom prst="rect">
            <a:avLst/>
          </a:prstGeom>
          <a:noFill/>
        </p:spPr>
        <p:txBody>
          <a:bodyPr wrap="square" rtlCol="0">
            <a:spAutoFit/>
          </a:bodyPr>
          <a:lstStyle/>
          <a:p>
            <a:r>
              <a:rPr lang="en-US" sz="1400" b="1" dirty="0" smtClean="0"/>
              <a:t>Why is conductivity made higher by increasing the amount of </a:t>
            </a:r>
            <a:r>
              <a:rPr lang="en-US" sz="1400" b="1" dirty="0" err="1" smtClean="0"/>
              <a:t>NaCl</a:t>
            </a:r>
            <a:r>
              <a:rPr lang="en-US" sz="1400" b="1" dirty="0" smtClean="0"/>
              <a:t> in the solution?</a:t>
            </a:r>
          </a:p>
          <a:p>
            <a:endParaRPr lang="es-CL" sz="1400" dirty="0" smtClean="0"/>
          </a:p>
          <a:p>
            <a:r>
              <a:rPr lang="en-US" sz="1400" dirty="0" smtClean="0"/>
              <a:t>Students should indicate based on the theoretical framework that increasing sodium chloride in the solution produces an increment of dissolved charge carriers that facilitate the flow of electric current.</a:t>
            </a:r>
            <a:endParaRPr lang="es-CL" sz="1400" dirty="0" smtClean="0"/>
          </a:p>
          <a:p>
            <a:pPr algn="just"/>
            <a:endParaRPr lang="es-CL" sz="1400" dirty="0"/>
          </a:p>
        </p:txBody>
      </p:sp>
      <p:sp>
        <p:nvSpPr>
          <p:cNvPr id="16"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7" name="16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218" y="2609060"/>
            <a:ext cx="6267450" cy="1251988"/>
          </a:xfrm>
          <a:prstGeom prst="rect">
            <a:avLst/>
          </a:prstGeom>
        </p:spPr>
      </p:pic>
      <p:pic>
        <p:nvPicPr>
          <p:cNvPr id="4" name="3 Imagen"/>
          <p:cNvPicPr>
            <a:picLocks noChangeAspect="1"/>
          </p:cNvPicPr>
          <p:nvPr/>
        </p:nvPicPr>
        <p:blipFill rotWithShape="1">
          <a:blip r:embed="rId3" cstate="print">
            <a:extLst>
              <a:ext uri="{28A0092B-C50C-407E-A947-70E740481C1C}">
                <a14:useLocalDpi xmlns:a14="http://schemas.microsoft.com/office/drawing/2010/main" val="0"/>
              </a:ext>
            </a:extLst>
          </a:blip>
          <a:srcRect b="5208"/>
          <a:stretch/>
        </p:blipFill>
        <p:spPr>
          <a:xfrm>
            <a:off x="1043608" y="2348880"/>
            <a:ext cx="6629400"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601686" y="2431563"/>
            <a:ext cx="5835755" cy="1384995"/>
          </a:xfrm>
          <a:prstGeom prst="rect">
            <a:avLst/>
          </a:prstGeom>
          <a:noFill/>
        </p:spPr>
        <p:txBody>
          <a:bodyPr wrap="square" rtlCol="0">
            <a:spAutoFit/>
          </a:bodyPr>
          <a:lstStyle/>
          <a:p>
            <a:r>
              <a:rPr lang="en-US" sz="1400" b="1" dirty="0" smtClean="0"/>
              <a:t>How would you interpret molar conductivity?</a:t>
            </a:r>
          </a:p>
          <a:p>
            <a:endParaRPr lang="es-CL" sz="1400" dirty="0" smtClean="0"/>
          </a:p>
          <a:p>
            <a:r>
              <a:rPr lang="en-US" sz="1400" dirty="0" smtClean="0"/>
              <a:t>Students should suggest that according to the units of measurement from this value, they are </a:t>
            </a:r>
            <a:r>
              <a:rPr lang="en-US" sz="1400" dirty="0" err="1" smtClean="0"/>
              <a:t>proportionaly</a:t>
            </a:r>
            <a:r>
              <a:rPr lang="en-US" sz="1400" dirty="0" smtClean="0"/>
              <a:t> constant, indicating the increased rate of the conductivity per unit of concentration in the solution.</a:t>
            </a:r>
            <a:endParaRPr lang="es-CL" sz="1400" dirty="0" smtClean="0"/>
          </a:p>
          <a:p>
            <a:endParaRPr lang="es-CL" sz="1400" dirty="0"/>
          </a:p>
        </p:txBody>
      </p:sp>
      <p:sp>
        <p:nvSpPr>
          <p:cNvPr id="8"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3" name="12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218" y="2681068"/>
            <a:ext cx="6267450" cy="1323996"/>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93" y="2339727"/>
            <a:ext cx="6543675" cy="657225"/>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547664" y="2420888"/>
            <a:ext cx="5996982" cy="1600438"/>
          </a:xfrm>
          <a:prstGeom prst="rect">
            <a:avLst/>
          </a:prstGeom>
          <a:noFill/>
        </p:spPr>
        <p:txBody>
          <a:bodyPr wrap="square" rtlCol="0">
            <a:spAutoFit/>
          </a:bodyPr>
          <a:lstStyle/>
          <a:p>
            <a:r>
              <a:rPr lang="en-US" sz="1400" b="1" dirty="0" smtClean="0"/>
              <a:t>If you wanted to monitor the purity of water, would you use conductivity as an indicator? Explain.</a:t>
            </a:r>
          </a:p>
          <a:p>
            <a:endParaRPr lang="es-CL" sz="1400" dirty="0" smtClean="0"/>
          </a:p>
          <a:p>
            <a:r>
              <a:rPr lang="en-US" sz="1400" dirty="0" smtClean="0"/>
              <a:t>Students might point out that the purity of water is given by the concentration of different types of dissolved solutes. Many of them are separated into ions, such as sodium chloride, so that the conductivity reports give us an approximate value of the concentration of dissolved solutes.  </a:t>
            </a:r>
            <a:endParaRPr lang="es-CL" sz="1400" dirty="0"/>
          </a:p>
        </p:txBody>
      </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4581128"/>
            <a:ext cx="6267450" cy="1008112"/>
          </a:xfrm>
          <a:prstGeom prst="rect">
            <a:avLst/>
          </a:prstGeom>
        </p:spPr>
      </p:pic>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4221088"/>
            <a:ext cx="6543675" cy="657225"/>
          </a:xfrm>
          <a:prstGeom prst="rect">
            <a:avLst/>
          </a:prstGeom>
        </p:spPr>
      </p:pic>
      <p:sp>
        <p:nvSpPr>
          <p:cNvPr id="15" name="14 CuadroTexto"/>
          <p:cNvSpPr txBox="1"/>
          <p:nvPr/>
        </p:nvSpPr>
        <p:spPr>
          <a:xfrm>
            <a:off x="1547664" y="4149080"/>
            <a:ext cx="5996982" cy="1384995"/>
          </a:xfrm>
          <a:prstGeom prst="rect">
            <a:avLst/>
          </a:prstGeom>
          <a:noFill/>
        </p:spPr>
        <p:txBody>
          <a:bodyPr wrap="square" rtlCol="0">
            <a:spAutoFit/>
          </a:bodyPr>
          <a:lstStyle/>
          <a:p>
            <a:endParaRPr lang="en-US" sz="1400" b="1" dirty="0" smtClean="0"/>
          </a:p>
          <a:p>
            <a:r>
              <a:rPr lang="en-US" sz="1400" b="1" dirty="0" smtClean="0"/>
              <a:t>If you stir a volume of distilled water with your fingers, will the conductivity vary? </a:t>
            </a:r>
          </a:p>
          <a:p>
            <a:endParaRPr lang="es-CL" sz="1400" dirty="0" smtClean="0"/>
          </a:p>
          <a:p>
            <a:r>
              <a:rPr lang="en-US" sz="1400" dirty="0" smtClean="0"/>
              <a:t>Students should suggest that the excretion of salts through the skin produces a little conductivity change in distilled water.</a:t>
            </a:r>
            <a:endParaRPr lang="es-CL" sz="1400" dirty="0"/>
          </a:p>
        </p:txBody>
      </p:sp>
      <p:sp>
        <p:nvSpPr>
          <p:cNvPr id="17"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8" name="1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128313695"/>
              </p:ext>
            </p:extLst>
          </p:nvPr>
        </p:nvGraphicFramePr>
        <p:xfrm>
          <a:off x="395536" y="2492894"/>
          <a:ext cx="7128792" cy="1368555"/>
        </p:xfrm>
        <a:graphic>
          <a:graphicData uri="http://schemas.openxmlformats.org/drawingml/2006/table">
            <a:tbl>
              <a:tblPr firstRow="1" firstCol="1" lastRow="1" lastCol="1" bandRow="1" bandCol="1"/>
              <a:tblGrid>
                <a:gridCol w="720080"/>
                <a:gridCol w="2808312"/>
                <a:gridCol w="3600400"/>
              </a:tblGrid>
              <a:tr h="273711">
                <a:tc rowSpan="5">
                  <a:txBody>
                    <a:bodyPr/>
                    <a:lstStyle/>
                    <a:p>
                      <a:pPr marL="196215">
                        <a:lnSpc>
                          <a:spcPts val="1185"/>
                        </a:lnSpc>
                        <a:spcBef>
                          <a:spcPts val="695"/>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3</a:t>
                      </a:r>
                      <a:endParaRPr lang="en-US" sz="1100" b="1" dirty="0">
                        <a:effectLst/>
                        <a:latin typeface="Calibri"/>
                        <a:ea typeface="Calibri"/>
                        <a:cs typeface="Calibri"/>
                      </a:endParaRPr>
                    </a:p>
                    <a:p>
                      <a:pPr marL="221615">
                        <a:lnSpc>
                          <a:spcPts val="940"/>
                        </a:lnSpc>
                        <a:spcAft>
                          <a:spcPts val="0"/>
                        </a:spcAft>
                      </a:pP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epts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00"/>
                        </a:spcBef>
                        <a:spcAft>
                          <a:spcPts val="0"/>
                        </a:spcAft>
                      </a:pPr>
                      <a:r>
                        <a:rPr lang="en-US" sz="1100" b="1" dirty="0">
                          <a:solidFill>
                            <a:srgbClr val="231F20"/>
                          </a:solidFill>
                          <a:effectLst/>
                          <a:latin typeface="Trebuchet MS"/>
                          <a:ea typeface="Calibri"/>
                          <a:cs typeface="Calibri"/>
                        </a:rPr>
                        <a:t>Discipline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c>
                  <a:txBody>
                    <a:bodyPr/>
                    <a:lstStyle/>
                    <a:p>
                      <a:pPr marL="120015">
                        <a:spcBef>
                          <a:spcPts val="200"/>
                        </a:spcBef>
                        <a:spcAft>
                          <a:spcPts val="0"/>
                        </a:spcAft>
                      </a:pPr>
                      <a:r>
                        <a:rPr lang="en-US" sz="1100" b="1" dirty="0">
                          <a:solidFill>
                            <a:srgbClr val="231F20"/>
                          </a:solidFill>
                          <a:effectLst/>
                          <a:latin typeface="Trebuchet MS"/>
                          <a:ea typeface="Calibri"/>
                          <a:cs typeface="Calibri"/>
                        </a:rPr>
                        <a:t>Core Idea Focus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r>
              <a:tr h="273711">
                <a:tc vMerge="1">
                  <a:txBody>
                    <a:bodyPr/>
                    <a:lstStyle/>
                    <a:p>
                      <a:endParaRPr lang="en-US"/>
                    </a:p>
                  </a:txBody>
                  <a:tcPr/>
                </a:tc>
                <a:tc rowSpan="4">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Physical </a:t>
                      </a:r>
                      <a:r>
                        <a:rPr lang="en-US" sz="1100">
                          <a:solidFill>
                            <a:srgbClr val="231F20"/>
                          </a:solidFill>
                          <a:effectLst/>
                          <a:latin typeface="Calibri"/>
                          <a:ea typeface="Calibri"/>
                          <a:cs typeface="Calibri"/>
                        </a:rPr>
                        <a:t>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380"/>
                        </a:spcBef>
                        <a:spcAft>
                          <a:spcPts val="0"/>
                        </a:spcAft>
                      </a:pPr>
                      <a:r>
                        <a:rPr lang="en-US" sz="1100">
                          <a:solidFill>
                            <a:srgbClr val="231F20"/>
                          </a:solidFill>
                          <a:effectLst/>
                          <a:latin typeface="Calibri"/>
                          <a:ea typeface="Calibri"/>
                          <a:cs typeface="Calibri"/>
                        </a:rPr>
                        <a:t>PS1: Matter and Its Interactions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a:spcBef>
                          <a:spcPts val="280"/>
                        </a:spcBef>
                        <a:spcAft>
                          <a:spcPts val="0"/>
                        </a:spcAft>
                      </a:pPr>
                      <a:r>
                        <a:rPr lang="en-US" sz="1100">
                          <a:solidFill>
                            <a:srgbClr val="231F20"/>
                          </a:solidFill>
                          <a:effectLst/>
                          <a:latin typeface="Calibri"/>
                          <a:ea typeface="Calibri"/>
                          <a:cs typeface="Calibri"/>
                        </a:rPr>
                        <a:t>PS1.A: Structure and Properties of Matter</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120650">
                        <a:spcBef>
                          <a:spcPts val="480"/>
                        </a:spcBef>
                        <a:spcAft>
                          <a:spcPts val="0"/>
                        </a:spcAft>
                      </a:pPr>
                      <a:r>
                        <a:rPr lang="en-US" sz="1100">
                          <a:solidFill>
                            <a:srgbClr val="231F20"/>
                          </a:solidFill>
                          <a:effectLst/>
                          <a:latin typeface="Calibri"/>
                          <a:ea typeface="Calibri"/>
                          <a:cs typeface="Calibri"/>
                        </a:rPr>
                        <a:t>PS3: Energy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a:spcBef>
                          <a:spcPts val="330"/>
                        </a:spcBef>
                        <a:spcAft>
                          <a:spcPts val="0"/>
                        </a:spcAft>
                      </a:pPr>
                      <a:r>
                        <a:rPr lang="en-US" sz="1100">
                          <a:solidFill>
                            <a:srgbClr val="231F20"/>
                          </a:solidFill>
                          <a:effectLst/>
                          <a:latin typeface="Calibri"/>
                          <a:ea typeface="Calibri"/>
                          <a:cs typeface="Calibri"/>
                        </a:rPr>
                        <a:t>PS3.D: Energy in Chemical Processes and Everyday Life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2181532873"/>
              </p:ext>
            </p:extLst>
          </p:nvPr>
        </p:nvGraphicFramePr>
        <p:xfrm>
          <a:off x="395536" y="4077072"/>
          <a:ext cx="7128792" cy="1296144"/>
        </p:xfrm>
        <a:graphic>
          <a:graphicData uri="http://schemas.openxmlformats.org/drawingml/2006/table">
            <a:tbl>
              <a:tblPr firstRow="1" firstCol="1" lastRow="1" lastCol="1" bandRow="1" bandCol="1"/>
              <a:tblGrid>
                <a:gridCol w="720080"/>
                <a:gridCol w="3312368"/>
                <a:gridCol w="3096344"/>
              </a:tblGrid>
              <a:tr h="432048">
                <a:tc rowSpan="3">
                  <a:txBody>
                    <a:bodyPr/>
                    <a:lstStyle/>
                    <a:p>
                      <a:pPr marL="89535" marR="89535" algn="ctr">
                        <a:lnSpc>
                          <a:spcPts val="1210"/>
                        </a:lnSpc>
                        <a:spcBef>
                          <a:spcPts val="575"/>
                        </a:spcBef>
                        <a:spcAft>
                          <a:spcPts val="0"/>
                        </a:spcAft>
                      </a:pPr>
                      <a:r>
                        <a:rPr lang="en-US" sz="1100" b="1" dirty="0">
                          <a:solidFill>
                            <a:srgbClr val="231F20"/>
                          </a:solidFill>
                          <a:effectLst/>
                          <a:latin typeface="Calibri"/>
                          <a:ea typeface="Calibri"/>
                          <a:cs typeface="Calibri"/>
                        </a:rPr>
                        <a:t>NGSS</a:t>
                      </a:r>
                      <a:endParaRPr lang="en-US" sz="1100" b="1" dirty="0">
                        <a:effectLst/>
                        <a:latin typeface="Calibri"/>
                        <a:ea typeface="Calibri"/>
                        <a:cs typeface="Calibri"/>
                      </a:endParaRPr>
                    </a:p>
                    <a:p>
                      <a:pPr marL="89535" marR="89535" algn="ctr">
                        <a:lnSpc>
                          <a:spcPts val="1210"/>
                        </a:lnSpc>
                        <a:spcAft>
                          <a:spcPts val="0"/>
                        </a:spcAft>
                      </a:pPr>
                      <a:r>
                        <a:rPr lang="en-US" sz="1100" b="1" spc="-5" dirty="0">
                          <a:solidFill>
                            <a:srgbClr val="231F20"/>
                          </a:solidFill>
                          <a:effectLst/>
                          <a:latin typeface="Calibri"/>
                          <a:ea typeface="Calibri"/>
                          <a:cs typeface="Calibri"/>
                        </a:rPr>
                        <a:t>S</a:t>
                      </a:r>
                      <a:r>
                        <a:rPr lang="en-US" sz="1100" b="1" dirty="0">
                          <a:solidFill>
                            <a:srgbClr val="231F20"/>
                          </a:solidFill>
                          <a:effectLst/>
                          <a:latin typeface="Calibri"/>
                          <a:ea typeface="Calibri"/>
                          <a:cs typeface="Calibri"/>
                        </a:rPr>
                        <a:t>tanda</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ds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Middle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High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r>
              <a:tr h="432048">
                <a:tc vMerge="1">
                  <a:txBody>
                    <a:bodyPr/>
                    <a:lstStyle/>
                    <a:p>
                      <a:endParaRPr lang="en-US"/>
                    </a:p>
                  </a:txBody>
                  <a:tcPr/>
                </a:tc>
                <a:tc>
                  <a:txBody>
                    <a:bodyPr/>
                    <a:lstStyle/>
                    <a:p>
                      <a:pPr marL="120015">
                        <a:spcBef>
                          <a:spcPts val="465"/>
                        </a:spcBef>
                        <a:spcAft>
                          <a:spcPts val="0"/>
                        </a:spcAft>
                      </a:pPr>
                      <a:r>
                        <a:rPr lang="en-US" sz="1100">
                          <a:solidFill>
                            <a:srgbClr val="231F20"/>
                          </a:solidFill>
                          <a:effectLst/>
                          <a:latin typeface="Calibri"/>
                          <a:ea typeface="Calibri"/>
                          <a:cs typeface="Calibri"/>
                        </a:rPr>
                        <a:t>MS.PS-SFIP: Structure, Function and Information  Processing</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650">
                        <a:spcBef>
                          <a:spcPts val="185"/>
                        </a:spcBef>
                        <a:spcAft>
                          <a:spcPts val="0"/>
                        </a:spcAft>
                      </a:pPr>
                      <a:r>
                        <a:rPr lang="en-US" sz="1100">
                          <a:solidFill>
                            <a:srgbClr val="231F20"/>
                          </a:solidFill>
                          <a:effectLst/>
                          <a:latin typeface="Calibri"/>
                          <a:ea typeface="Calibri"/>
                          <a:cs typeface="Calibri"/>
                        </a:rPr>
                        <a:t>HS.PS-SFIP: Structure, Function and Information  Processing</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32048">
                <a:tc vMerge="1">
                  <a:txBody>
                    <a:bodyPr/>
                    <a:lstStyle/>
                    <a:p>
                      <a:endParaRPr lang="en-US"/>
                    </a:p>
                  </a:txBody>
                  <a:tcPr/>
                </a:tc>
                <a:tc>
                  <a:txBody>
                    <a:bodyPr/>
                    <a:lstStyle/>
                    <a:p>
                      <a:pPr marL="120015">
                        <a:spcBef>
                          <a:spcPts val="465"/>
                        </a:spcBef>
                        <a:spcAft>
                          <a:spcPts val="0"/>
                        </a:spcAft>
                      </a:pPr>
                      <a:r>
                        <a:rPr lang="en-US" sz="1100">
                          <a:solidFill>
                            <a:srgbClr val="231F20"/>
                          </a:solidFill>
                          <a:effectLst/>
                          <a:latin typeface="Calibri"/>
                          <a:ea typeface="Calibri"/>
                          <a:cs typeface="Calibri"/>
                        </a:rPr>
                        <a:t>MS.PS-E: Energy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185"/>
                        </a:spcBef>
                        <a:spcAft>
                          <a:spcPts val="0"/>
                        </a:spcAft>
                      </a:pPr>
                      <a:r>
                        <a:rPr lang="en-US" sz="1100">
                          <a:solidFill>
                            <a:srgbClr val="231F20"/>
                          </a:solidFill>
                          <a:effectLst/>
                          <a:latin typeface="Calibri"/>
                          <a:ea typeface="Calibri"/>
                          <a:cs typeface="Calibri"/>
                        </a:rPr>
                        <a:t>HS.PS-E: Energy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2 Subtítulo"/>
          <p:cNvSpPr txBox="1">
            <a:spLocks/>
          </p:cNvSpPr>
          <p:nvPr/>
        </p:nvSpPr>
        <p:spPr>
          <a:xfrm>
            <a:off x="5652120" y="1052736"/>
            <a:ext cx="3261962"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6"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p14="http://schemas.microsoft.com/office/powerpoint/2010/main" val="2248776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560" y="2380846"/>
            <a:ext cx="6246440" cy="369332"/>
          </a:xfrm>
          <a:prstGeom prst="rect">
            <a:avLst/>
          </a:prstGeom>
        </p:spPr>
        <p:txBody>
          <a:bodyPr wrap="square">
            <a:spAutoFit/>
          </a:bodyPr>
          <a:lstStyle/>
          <a:p>
            <a:r>
              <a:rPr lang="en-US" dirty="0"/>
              <a:t>NATIONAL SCIENCE EDUCATION STANDARDS © 2002</a:t>
            </a:r>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graphicFrame>
        <p:nvGraphicFramePr>
          <p:cNvPr id="12" name="טבלה 11"/>
          <p:cNvGraphicFramePr>
            <a:graphicFrameLocks noGrp="1"/>
          </p:cNvGraphicFramePr>
          <p:nvPr>
            <p:extLst>
              <p:ext uri="{D42A27DB-BD31-4B8C-83A1-F6EECF244321}">
                <p14:modId xmlns:p14="http://schemas.microsoft.com/office/powerpoint/2010/main" val="1568410196"/>
              </p:ext>
            </p:extLst>
          </p:nvPr>
        </p:nvGraphicFramePr>
        <p:xfrm>
          <a:off x="727737" y="2924944"/>
          <a:ext cx="6616571" cy="1296144"/>
        </p:xfrm>
        <a:graphic>
          <a:graphicData uri="http://schemas.openxmlformats.org/drawingml/2006/table">
            <a:tbl>
              <a:tblPr firstRow="1" firstCol="1" lastRow="1" lastCol="1" bandRow="1" bandCol="1"/>
              <a:tblGrid>
                <a:gridCol w="531645"/>
                <a:gridCol w="2807729"/>
                <a:gridCol w="430346"/>
                <a:gridCol w="2846851"/>
              </a:tblGrid>
              <a:tr h="482286">
                <a:tc gridSpan="4">
                  <a:txBody>
                    <a:bodyPr/>
                    <a:lstStyle/>
                    <a:p>
                      <a:pPr marL="2383790" marR="2307590" algn="ctr">
                        <a:spcBef>
                          <a:spcPts val="140"/>
                        </a:spcBef>
                        <a:spcAft>
                          <a:spcPts val="0"/>
                        </a:spcAft>
                      </a:pPr>
                      <a:r>
                        <a:rPr lang="en-US" sz="1100" b="1" dirty="0">
                          <a:solidFill>
                            <a:srgbClr val="231F20"/>
                          </a:solidFill>
                          <a:effectLst/>
                          <a:latin typeface="Trebuchet MS"/>
                          <a:ea typeface="Calibri"/>
                          <a:cs typeface="Calibri"/>
                        </a:rPr>
                        <a:t>Content Standards (K-12)</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E104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Systems, order, and organization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120650">
                        <a:spcBef>
                          <a:spcPts val="315"/>
                        </a:spcBef>
                        <a:spcAft>
                          <a:spcPts val="0"/>
                        </a:spcAft>
                      </a:pPr>
                      <a:r>
                        <a:rPr lang="en-US" sz="1100">
                          <a:solidFill>
                            <a:srgbClr val="231F20"/>
                          </a:solidFill>
                          <a:effectLst/>
                          <a:latin typeface="Calibri"/>
                          <a:ea typeface="Calibri"/>
                          <a:cs typeface="Calibri"/>
                        </a:rPr>
                        <a:t>Evolution and equilibrium</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Evidence, models, and explanation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20650">
                        <a:spcBef>
                          <a:spcPts val="315"/>
                        </a:spcBef>
                        <a:spcAft>
                          <a:spcPts val="0"/>
                        </a:spcAft>
                      </a:pPr>
                      <a:r>
                        <a:rPr lang="en-US" sz="1100">
                          <a:solidFill>
                            <a:srgbClr val="231F20"/>
                          </a:solidFill>
                          <a:effectLst/>
                          <a:latin typeface="Calibri"/>
                          <a:ea typeface="Calibri"/>
                          <a:cs typeface="Calibri"/>
                        </a:rPr>
                        <a:t>Form and Function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015">
                        <a:spcBef>
                          <a:spcPts val="300"/>
                        </a:spcBef>
                        <a:spcAft>
                          <a:spcPts val="0"/>
                        </a:spcAft>
                      </a:pPr>
                      <a:r>
                        <a:rPr lang="en-US" sz="1100">
                          <a:solidFill>
                            <a:srgbClr val="231F20"/>
                          </a:solidFill>
                          <a:effectLst/>
                          <a:latin typeface="Calibri"/>
                          <a:ea typeface="Calibri"/>
                          <a:cs typeface="Calibri"/>
                        </a:rPr>
                        <a:t>Constancy, change, and measurement</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טבלה 12"/>
          <p:cNvGraphicFramePr>
            <a:graphicFrameLocks noGrp="1"/>
          </p:cNvGraphicFramePr>
          <p:nvPr>
            <p:extLst>
              <p:ext uri="{D42A27DB-BD31-4B8C-83A1-F6EECF244321}">
                <p14:modId xmlns:p14="http://schemas.microsoft.com/office/powerpoint/2010/main" val="3149730061"/>
              </p:ext>
            </p:extLst>
          </p:nvPr>
        </p:nvGraphicFramePr>
        <p:xfrm>
          <a:off x="752128" y="4509120"/>
          <a:ext cx="6592180" cy="1774473"/>
        </p:xfrm>
        <a:graphic>
          <a:graphicData uri="http://schemas.openxmlformats.org/drawingml/2006/table">
            <a:tbl>
              <a:tblPr firstRow="1" firstCol="1" lastRow="1" lastCol="1" bandRow="1" bandCol="1"/>
              <a:tblGrid>
                <a:gridCol w="565799"/>
                <a:gridCol w="2801190"/>
                <a:gridCol w="456670"/>
                <a:gridCol w="2768521"/>
              </a:tblGrid>
              <a:tr h="221456">
                <a:tc gridSpan="2">
                  <a:txBody>
                    <a:bodyPr/>
                    <a:lstStyle/>
                    <a:p>
                      <a:pPr marL="436880">
                        <a:spcBef>
                          <a:spcPts val="100"/>
                        </a:spcBef>
                        <a:spcAft>
                          <a:spcPts val="0"/>
                        </a:spcAft>
                      </a:pPr>
                      <a:r>
                        <a:rPr lang="en-US" sz="1100" b="1" smtClean="0">
                          <a:solidFill>
                            <a:srgbClr val="231F20"/>
                          </a:solidFill>
                          <a:effectLst/>
                          <a:latin typeface="Trebuchet MS"/>
                          <a:ea typeface="Calibri"/>
                          <a:cs typeface="Calibri"/>
                        </a:rPr>
                        <a:t>Physical Science Standards Middle School</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c gridSpan="2">
                  <a:txBody>
                    <a:bodyPr/>
                    <a:lstStyle/>
                    <a:p>
                      <a:pPr marL="436245">
                        <a:spcBef>
                          <a:spcPts val="100"/>
                        </a:spcBef>
                        <a:spcAft>
                          <a:spcPts val="0"/>
                        </a:spcAft>
                      </a:pPr>
                      <a:r>
                        <a:rPr lang="en-US" sz="1100" b="1" smtClean="0">
                          <a:solidFill>
                            <a:srgbClr val="231F20"/>
                          </a:solidFill>
                          <a:effectLst/>
                          <a:latin typeface="Trebuchet MS"/>
                          <a:ea typeface="Calibri"/>
                          <a:cs typeface="Calibri"/>
                        </a:rPr>
                        <a:t>Physical Science Standards High School</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r>
              <a:tr h="226185">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Properties and Changes of Properties in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Structure of Atoms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Motions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Structure and Properties of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0" marR="179705" indent="0" algn="r" defTabSz="914400" rtl="0" eaLnBrk="1" fontAlgn="auto" latinLnBrk="0" hangingPunct="1">
                        <a:lnSpc>
                          <a:spcPct val="100000"/>
                        </a:lnSpc>
                        <a:spcBef>
                          <a:spcPts val="185"/>
                        </a:spcBef>
                        <a:spcAft>
                          <a:spcPts val="0"/>
                        </a:spcAft>
                        <a:buClrTx/>
                        <a:buSzTx/>
                        <a:buFontTx/>
                        <a:buNone/>
                        <a:tabLst/>
                        <a:defRPr/>
                      </a:pPr>
                      <a:r>
                        <a:rPr lang="en-US" sz="1100" smtClean="0">
                          <a:solidFill>
                            <a:srgbClr val="231F20"/>
                          </a:solidFill>
                          <a:effectLst/>
                          <a:latin typeface="Wingdings"/>
                          <a:ea typeface="Calibri"/>
                          <a:cs typeface="Calibri"/>
                        </a:rPr>
                        <a:t>ü</a:t>
                      </a:r>
                      <a:endParaRPr lang="en-US" sz="1100" smtClean="0">
                        <a:effectLst/>
                        <a:latin typeface="+mn-lt"/>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Transfer of Energy</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Chemical Reactions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095">
                        <a:spcBef>
                          <a:spcPts val="190"/>
                        </a:spcBef>
                        <a:spcAft>
                          <a:spcPts val="0"/>
                        </a:spcAft>
                      </a:pPr>
                      <a:endParaRPr lang="en-US" sz="110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Motions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095">
                        <a:spcBef>
                          <a:spcPts val="190"/>
                        </a:spcBef>
                        <a:spcAft>
                          <a:spcPts val="0"/>
                        </a:spcAft>
                      </a:pPr>
                      <a:endParaRPr lang="en-US" sz="110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Conservation of Energy and Increase in Disorder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Interactions of Energy and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2 Subtítulo"/>
          <p:cNvSpPr txBox="1">
            <a:spLocks/>
          </p:cNvSpPr>
          <p:nvPr/>
        </p:nvSpPr>
        <p:spPr>
          <a:xfrm>
            <a:off x="5652120" y="1052736"/>
            <a:ext cx="3261962"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7"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p14="http://schemas.microsoft.com/office/powerpoint/2010/main" val="3590686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2092206"/>
            <a:ext cx="2351028" cy="369332"/>
          </a:xfrm>
          <a:prstGeom prst="rect">
            <a:avLst/>
          </a:prstGeom>
        </p:spPr>
        <p:txBody>
          <a:bodyPr wrap="none">
            <a:spAutoFit/>
          </a:bodyPr>
          <a:lstStyle/>
          <a:p>
            <a:r>
              <a:rPr lang="en-US" b="1" dirty="0"/>
              <a:t>LEARNING OBJECTIVES</a:t>
            </a:r>
          </a:p>
        </p:txBody>
      </p:sp>
      <p:sp>
        <p:nvSpPr>
          <p:cNvPr id="5" name="מלבן 4"/>
          <p:cNvSpPr/>
          <p:nvPr/>
        </p:nvSpPr>
        <p:spPr>
          <a:xfrm>
            <a:off x="467544" y="2636912"/>
            <a:ext cx="7776864" cy="3323987"/>
          </a:xfrm>
          <a:prstGeom prst="rect">
            <a:avLst/>
          </a:prstGeom>
        </p:spPr>
        <p:txBody>
          <a:bodyPr wrap="square">
            <a:spAutoFit/>
          </a:bodyPr>
          <a:lstStyle/>
          <a:p>
            <a:r>
              <a:rPr lang="en-US" sz="1400" b="1" dirty="0"/>
              <a:t>Core Objectives (National Standards):</a:t>
            </a:r>
          </a:p>
          <a:p>
            <a:pPr marL="285750" lvl="0" indent="-285750">
              <a:buFont typeface="Arial" panose="020B0604020202020204" pitchFamily="34" charset="0"/>
              <a:buChar char="•"/>
            </a:pPr>
            <a:r>
              <a:rPr lang="en-US" sz="1400" smtClean="0"/>
              <a:t>Develop </a:t>
            </a:r>
            <a:r>
              <a:rPr lang="en-US" sz="1400"/>
              <a:t>the ability to refine ill-defined questions and direct to phenomena that can be described, explained, or predicted through scientific </a:t>
            </a:r>
            <a:r>
              <a:rPr lang="en-US" sz="1400" smtClean="0"/>
              <a:t>means</a:t>
            </a:r>
            <a:r>
              <a:rPr lang="en-US" sz="1400"/>
              <a:t>.</a:t>
            </a:r>
          </a:p>
          <a:p>
            <a:pPr marL="285750" lvl="0" indent="-285750">
              <a:buFont typeface="Arial" panose="020B0604020202020204" pitchFamily="34" charset="0"/>
              <a:buChar char="•"/>
            </a:pPr>
            <a:r>
              <a:rPr lang="en-US" sz="1400"/>
              <a:t>Develop the ability to observe, measure accurately, identify and control  variables.</a:t>
            </a:r>
          </a:p>
          <a:p>
            <a:pPr marL="285750" lvl="0" indent="-285750">
              <a:buFont typeface="Arial" panose="020B0604020202020204" pitchFamily="34" charset="0"/>
              <a:buChar char="•"/>
            </a:pPr>
            <a:r>
              <a:rPr lang="en-US" sz="1400"/>
              <a:t>Decide what evidence can be used to support or refute a </a:t>
            </a:r>
            <a:r>
              <a:rPr lang="en-US" sz="1400" smtClean="0"/>
              <a:t>hypothesis</a:t>
            </a:r>
            <a:r>
              <a:rPr lang="en-US" sz="1400"/>
              <a:t>.</a:t>
            </a:r>
          </a:p>
          <a:p>
            <a:pPr marL="285750" lvl="0" indent="-285750">
              <a:buFont typeface="Arial" panose="020B0604020202020204" pitchFamily="34" charset="0"/>
              <a:buChar char="•"/>
            </a:pPr>
            <a:r>
              <a:rPr lang="en-US" sz="1400"/>
              <a:t>Gather, store, retrieve, and analyze data.</a:t>
            </a:r>
          </a:p>
          <a:p>
            <a:pPr marL="285750" lvl="0" indent="-285750">
              <a:buFont typeface="Arial" panose="020B0604020202020204" pitchFamily="34" charset="0"/>
              <a:buChar char="•"/>
            </a:pPr>
            <a:r>
              <a:rPr lang="en-US" sz="1400"/>
              <a:t>Become confident at communicating methods, instructions, </a:t>
            </a:r>
            <a:r>
              <a:rPr lang="en-US" sz="1400" smtClean="0"/>
              <a:t>observations </a:t>
            </a:r>
            <a:r>
              <a:rPr lang="en-US" sz="1400"/>
              <a:t>and results with others.</a:t>
            </a:r>
          </a:p>
          <a:p>
            <a:r>
              <a:rPr lang="en-US" sz="1400" dirty="0"/>
              <a:t> </a:t>
            </a:r>
          </a:p>
          <a:p>
            <a:r>
              <a:rPr lang="en-US" sz="1400" b="1" dirty="0"/>
              <a:t>Activity Objectives:</a:t>
            </a:r>
          </a:p>
          <a:p>
            <a:r>
              <a:rPr lang="en-US" sz="1400"/>
              <a:t>The purpose of this activity is to study the relationship between dissolved ions and the conductivity of a saline water solution, determine and interpret the molar conductivity, create a hypothesis and proceed to test it using the Globisens Labdisc </a:t>
            </a:r>
            <a:r>
              <a:rPr lang="en-US" sz="1400" smtClean="0"/>
              <a:t>conductivity </a:t>
            </a:r>
            <a:r>
              <a:rPr lang="en-US" sz="1400"/>
              <a:t>sensor</a:t>
            </a:r>
            <a:r>
              <a:rPr lang="en-US" sz="1400" smtClean="0"/>
              <a:t>.</a:t>
            </a:r>
          </a:p>
          <a:p>
            <a:r>
              <a:rPr lang="en-US" sz="1400" smtClean="0"/>
              <a:t> </a:t>
            </a:r>
            <a:r>
              <a:rPr lang="en-US" sz="1400"/>
              <a:t> </a:t>
            </a:r>
          </a:p>
          <a:p>
            <a:r>
              <a:rPr lang="en-US" sz="1400" b="1"/>
              <a:t>Time Requirement</a:t>
            </a:r>
            <a:r>
              <a:rPr lang="en-US" sz="1400" b="1" smtClean="0"/>
              <a:t>: </a:t>
            </a:r>
            <a:br>
              <a:rPr lang="en-US" sz="1400" b="1" smtClean="0"/>
            </a:br>
            <a:r>
              <a:rPr lang="en-US" sz="1400" smtClean="0"/>
              <a:t>60 – 90 minutes</a:t>
            </a:r>
            <a:endParaRPr lang="en-US" sz="1400"/>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a:solidFill>
                  <a:schemeClr val="bg1"/>
                </a:solidFill>
                <a:latin typeface="+mj-lt"/>
                <a:cs typeface="Calibri" pitchFamily="34" charset="0"/>
              </a:rPr>
              <a:t>USA </a:t>
            </a:r>
            <a:r>
              <a:rPr lang="en-US" b="1" baseline="30000" smtClean="0">
                <a:solidFill>
                  <a:schemeClr val="bg1"/>
                </a:solidFill>
                <a:latin typeface="+mj-lt"/>
                <a:cs typeface="Calibri" pitchFamily="34" charset="0"/>
              </a:rPr>
              <a:t>Standards </a:t>
            </a:r>
            <a:r>
              <a:rPr lang="en-US" b="1" baseline="3000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6" name="2 Subtítulo"/>
          <p:cNvSpPr txBox="1">
            <a:spLocks/>
          </p:cNvSpPr>
          <p:nvPr/>
        </p:nvSpPr>
        <p:spPr>
          <a:xfrm>
            <a:off x="5652120" y="1052736"/>
            <a:ext cx="3261962"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7"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p14="http://schemas.microsoft.com/office/powerpoint/2010/main" val="4037392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648" y="2636912"/>
            <a:ext cx="6004715" cy="1224136"/>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3261962"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9672" y="2708920"/>
            <a:ext cx="5832648" cy="1241365"/>
          </a:xfrm>
          <a:prstGeom prst="rect">
            <a:avLst/>
          </a:prstGeom>
          <a:noFill/>
        </p:spPr>
        <p:txBody>
          <a:bodyPr wrap="square" rtlCol="0">
            <a:spAutoFit/>
          </a:bodyPr>
          <a:lstStyle/>
          <a:p>
            <a:r>
              <a:rPr lang="en-US" sz="1600" dirty="0" smtClean="0"/>
              <a:t>The purpose of this activity is to study the relationship between dissolved ions and the conductivity of a saline water solution, determine and interpret the molar conductivity, create a hypothesis and proceed to test it using the </a:t>
            </a:r>
            <a:r>
              <a:rPr lang="en-US" sz="1600" dirty="0" err="1" smtClean="0"/>
              <a:t>Labdisc</a:t>
            </a:r>
            <a:r>
              <a:rPr lang="en-US" sz="1600" dirty="0" smtClean="0"/>
              <a:t> conductivity sensor.</a:t>
            </a:r>
            <a:endParaRPr lang="es-CL" sz="1600" dirty="0" smtClean="0"/>
          </a:p>
          <a:p>
            <a:endParaRPr lang="en-US" sz="1600" baseline="30000" dirty="0"/>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331640" y="2348880"/>
            <a:ext cx="6537672" cy="1169551"/>
          </a:xfrm>
          <a:prstGeom prst="rect">
            <a:avLst/>
          </a:prstGeom>
          <a:noFill/>
        </p:spPr>
        <p:txBody>
          <a:bodyPr wrap="square" rtlCol="0">
            <a:spAutoFit/>
          </a:bodyPr>
          <a:lstStyle/>
          <a:p>
            <a:r>
              <a:rPr lang="en-US" sz="1400" dirty="0" smtClean="0"/>
              <a:t>An aqueous medium is necessary from both an organic and inorganic viewpoint. We approach this aspect of nature through the study of solutions which have different characteristics in terms of their components. In particular, the electrolytic solutions have moving dissolved ions which are capable of conducting electric current in the presence of electric potential.</a:t>
            </a:r>
            <a:endParaRPr lang="es-CL" sz="1400" dirty="0"/>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2"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3" name="12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pic>
        <p:nvPicPr>
          <p:cNvPr id="15" name="1 Imagen" descr="2.jpg"/>
          <p:cNvPicPr/>
          <p:nvPr/>
        </p:nvPicPr>
        <p:blipFill>
          <a:blip r:embed="rId2" cstate="print"/>
          <a:stretch>
            <a:fillRect/>
          </a:stretch>
        </p:blipFill>
        <p:spPr>
          <a:xfrm>
            <a:off x="3491880" y="3717032"/>
            <a:ext cx="1872208" cy="2376264"/>
          </a:xfrm>
          <a:prstGeom prst="rect">
            <a:avLst/>
          </a:prstGeom>
        </p:spPr>
      </p:pic>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971" y="2637414"/>
            <a:ext cx="6267450" cy="447675"/>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8" y="2495228"/>
            <a:ext cx="428625" cy="438150"/>
          </a:xfrm>
          <a:prstGeom prst="rect">
            <a:avLst/>
          </a:prstGeom>
        </p:spPr>
      </p:pic>
      <p:sp>
        <p:nvSpPr>
          <p:cNvPr id="13" name="12 CuadroTexto"/>
          <p:cNvSpPr txBox="1"/>
          <p:nvPr/>
        </p:nvSpPr>
        <p:spPr>
          <a:xfrm>
            <a:off x="1907704" y="2708920"/>
            <a:ext cx="4466031" cy="523220"/>
          </a:xfrm>
          <a:prstGeom prst="rect">
            <a:avLst/>
          </a:prstGeom>
          <a:noFill/>
        </p:spPr>
        <p:txBody>
          <a:bodyPr wrap="none" rtlCol="0">
            <a:spAutoFit/>
          </a:bodyPr>
          <a:lstStyle/>
          <a:p>
            <a:pPr lvl="0" algn="ctr" fontAlgn="base">
              <a:spcBef>
                <a:spcPct val="0"/>
              </a:spcBef>
              <a:spcAft>
                <a:spcPct val="0"/>
              </a:spcAft>
            </a:pPr>
            <a:r>
              <a:rPr lang="en-US" sz="1400" b="1" dirty="0" smtClean="0"/>
              <a:t>Do you know some examples of conductive solutions?</a:t>
            </a:r>
            <a:r>
              <a:rPr lang="en-US" sz="1400" b="1" dirty="0" smtClean="0">
                <a:latin typeface="Calibri" pitchFamily="34" charset="0"/>
                <a:ea typeface="Calibri" pitchFamily="34" charset="0"/>
                <a:cs typeface="Calibri" pitchFamily="34" charset="0"/>
              </a:rPr>
              <a:t> </a:t>
            </a:r>
            <a:endParaRPr lang="es-CL" sz="1050" dirty="0" smtClean="0">
              <a:latin typeface="Arial" pitchFamily="34" charset="0"/>
              <a:cs typeface="Arial" pitchFamily="34" charset="0"/>
            </a:endParaRPr>
          </a:p>
          <a:p>
            <a:endParaRPr lang="es-CL" sz="1400" dirty="0"/>
          </a:p>
        </p:txBody>
      </p:sp>
      <p:pic>
        <p:nvPicPr>
          <p:cNvPr id="14" name="1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970" y="3285486"/>
            <a:ext cx="6267450" cy="650913"/>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7" y="3143300"/>
            <a:ext cx="428625" cy="438150"/>
          </a:xfrm>
          <a:prstGeom prst="rect">
            <a:avLst/>
          </a:prstGeom>
        </p:spPr>
      </p:pic>
      <p:sp>
        <p:nvSpPr>
          <p:cNvPr id="16" name="15 CuadroTexto"/>
          <p:cNvSpPr txBox="1"/>
          <p:nvPr/>
        </p:nvSpPr>
        <p:spPr>
          <a:xfrm>
            <a:off x="1907705" y="3356992"/>
            <a:ext cx="5934344" cy="684803"/>
          </a:xfrm>
          <a:prstGeom prst="rect">
            <a:avLst/>
          </a:prstGeom>
          <a:noFill/>
        </p:spPr>
        <p:txBody>
          <a:bodyPr wrap="square" rtlCol="0">
            <a:spAutoFit/>
          </a:bodyPr>
          <a:lstStyle/>
          <a:p>
            <a:pPr algn="just" eaLnBrk="0" fontAlgn="base" hangingPunct="0">
              <a:spcBef>
                <a:spcPct val="0"/>
              </a:spcBef>
              <a:spcAft>
                <a:spcPct val="0"/>
              </a:spcAft>
            </a:pPr>
            <a:r>
              <a:rPr lang="en-US" sz="1400" b="1" dirty="0" smtClean="0"/>
              <a:t>Could you suggest some advantages and disadvantages of this kind of solution?</a:t>
            </a:r>
            <a:endParaRPr lang="es-CL" sz="1400" dirty="0" smtClean="0"/>
          </a:p>
          <a:p>
            <a:pPr lvl="0" algn="just" eaLnBrk="0" fontAlgn="base" hangingPunct="0">
              <a:spcBef>
                <a:spcPct val="0"/>
              </a:spcBef>
              <a:spcAft>
                <a:spcPct val="0"/>
              </a:spcAft>
            </a:pPr>
            <a:endParaRPr lang="es-CL" sz="1050" dirty="0" smtClean="0">
              <a:latin typeface="Arial" pitchFamily="34" charset="0"/>
              <a:cs typeface="Arial" pitchFamily="34" charset="0"/>
            </a:endParaRPr>
          </a:p>
        </p:txBody>
      </p:sp>
      <p:pic>
        <p:nvPicPr>
          <p:cNvPr id="18" name="1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969" y="5155362"/>
            <a:ext cx="6267450" cy="435471"/>
          </a:xfrm>
          <a:prstGeom prst="rect">
            <a:avLst/>
          </a:prstGeom>
        </p:spPr>
      </p:pic>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5013176"/>
            <a:ext cx="428625" cy="438150"/>
          </a:xfrm>
          <a:prstGeom prst="rect">
            <a:avLst/>
          </a:prstGeom>
        </p:spPr>
      </p:pic>
      <p:sp>
        <p:nvSpPr>
          <p:cNvPr id="20" name="19 CuadroTexto"/>
          <p:cNvSpPr txBox="1"/>
          <p:nvPr/>
        </p:nvSpPr>
        <p:spPr>
          <a:xfrm>
            <a:off x="2112782" y="5229200"/>
            <a:ext cx="5729266" cy="307777"/>
          </a:xfrm>
          <a:prstGeom prst="rect">
            <a:avLst/>
          </a:prstGeom>
          <a:noFill/>
        </p:spPr>
        <p:txBody>
          <a:bodyPr wrap="square" rtlCol="0">
            <a:spAutoFit/>
          </a:bodyPr>
          <a:lstStyle/>
          <a:p>
            <a:pPr lvl="0" eaLnBrk="0" fontAlgn="base" hangingPunct="0">
              <a:spcBef>
                <a:spcPct val="0"/>
              </a:spcBef>
              <a:spcAft>
                <a:spcPct val="0"/>
              </a:spcAft>
            </a:pPr>
            <a:r>
              <a:rPr lang="en-US" sz="1400" b="1" dirty="0" smtClean="0"/>
              <a:t>What directly determines the conductivity of a solution?</a:t>
            </a:r>
            <a:r>
              <a:rPr lang="en-US" sz="1400" b="1" dirty="0" smtClean="0">
                <a:latin typeface="Calibri" pitchFamily="34" charset="0"/>
                <a:ea typeface="Calibri" pitchFamily="34" charset="0"/>
                <a:cs typeface="Calibri" pitchFamily="34" charset="0"/>
              </a:rPr>
              <a:t> </a:t>
            </a:r>
            <a:endParaRPr lang="en-US" sz="2400" dirty="0" smtClean="0">
              <a:latin typeface="Arial" pitchFamily="34" charset="0"/>
              <a:cs typeface="Arial" pitchFamily="34" charset="0"/>
            </a:endParaRPr>
          </a:p>
        </p:txBody>
      </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1505" name="Rectangle 1"/>
          <p:cNvSpPr>
            <a:spLocks noChangeArrowheads="1"/>
          </p:cNvSpPr>
          <p:nvPr/>
        </p:nvSpPr>
        <p:spPr bwMode="auto">
          <a:xfrm>
            <a:off x="1763688" y="4293096"/>
            <a:ext cx="61206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ea typeface="Calibri" pitchFamily="34" charset="0"/>
                <a:cs typeface="Calibri" pitchFamily="34" charset="0"/>
              </a:rPr>
              <a:t>Carry out the experiment activity with your class so that at the end you’ll be able to answer the following question:</a:t>
            </a:r>
            <a:r>
              <a:rPr kumimoji="0" lang="en-US" sz="1400" b="1" i="0" u="none" strike="noStrike" cap="none" normalizeH="0" baseline="0" dirty="0" smtClean="0">
                <a:ln>
                  <a:noFill/>
                </a:ln>
                <a:solidFill>
                  <a:schemeClr val="tx1"/>
                </a:solidFill>
                <a:effectLst/>
                <a:ea typeface="Calibri" pitchFamily="34" charset="0"/>
                <a:cs typeface="Calibri" pitchFamily="34" charset="0"/>
              </a:rPr>
              <a:t> </a:t>
            </a:r>
            <a:endParaRPr kumimoji="0" lang="es-CL" sz="1400" b="0" i="0" u="none" strike="noStrike" cap="none" normalizeH="0" baseline="0" dirty="0" smtClean="0">
              <a:ln>
                <a:noFill/>
              </a:ln>
              <a:solidFill>
                <a:schemeClr val="tx1"/>
              </a:solidFill>
              <a:effectLst/>
              <a:cs typeface="Arial" pitchFamily="34" charset="0"/>
            </a:endParaRPr>
          </a:p>
        </p:txBody>
      </p:sp>
      <p:sp>
        <p:nvSpPr>
          <p:cNvPr id="17"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24" name="23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p14="http://schemas.microsoft.com/office/powerpoint/2010/main" val="550018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475656" y="3212976"/>
            <a:ext cx="6208340" cy="3108543"/>
          </a:xfrm>
          <a:prstGeom prst="rect">
            <a:avLst/>
          </a:prstGeom>
          <a:noFill/>
        </p:spPr>
        <p:txBody>
          <a:bodyPr wrap="square" rtlCol="0">
            <a:spAutoFit/>
          </a:bodyPr>
          <a:lstStyle/>
          <a:p>
            <a:r>
              <a:rPr lang="en-US" sz="1400" dirty="0" smtClean="0"/>
              <a:t>In ionic solutions it is important to know how easily the electric current passes i.e. conductivity. The conductivity depends on the solute’s features, and on the concentration of dissolved ions which are responsible for the electric flux. Strong electrolytes are solutes that completely dissociate in a solution (</a:t>
            </a:r>
            <a:r>
              <a:rPr lang="en-US" sz="1400" dirty="0" err="1" smtClean="0"/>
              <a:t>HCl</a:t>
            </a:r>
            <a:r>
              <a:rPr lang="en-US" sz="1400" dirty="0" smtClean="0"/>
              <a:t>, </a:t>
            </a:r>
            <a:r>
              <a:rPr lang="en-US" sz="1400" dirty="0" err="1" smtClean="0"/>
              <a:t>NaCl</a:t>
            </a:r>
            <a:r>
              <a:rPr lang="en-US" sz="1400" dirty="0" smtClean="0"/>
              <a:t>, KOH) and show the general relation for electrolytes:    </a:t>
            </a:r>
            <a:endParaRPr lang="es-CL" sz="1400" dirty="0" smtClean="0"/>
          </a:p>
          <a:p>
            <a:r>
              <a:rPr lang="en-US" sz="1400" dirty="0" smtClean="0"/>
              <a:t> </a:t>
            </a:r>
            <a:endParaRPr lang="es-CL" sz="1400" dirty="0" smtClean="0"/>
          </a:p>
          <a:p>
            <a:pPr algn="ctr"/>
            <a:r>
              <a:rPr lang="en-US" sz="1400" dirty="0" smtClean="0"/>
              <a:t>c Λ = k </a:t>
            </a:r>
          </a:p>
          <a:p>
            <a:endParaRPr lang="en-US" sz="1400" dirty="0" smtClean="0"/>
          </a:p>
          <a:p>
            <a:r>
              <a:rPr lang="en-US" sz="1400" dirty="0" smtClean="0"/>
              <a:t>Λ: Molar conductivity [</a:t>
            </a:r>
            <a:r>
              <a:rPr lang="en-US" sz="1400" dirty="0" err="1" smtClean="0"/>
              <a:t>mS</a:t>
            </a:r>
            <a:r>
              <a:rPr lang="en-US" sz="1400" dirty="0" smtClean="0"/>
              <a:t> cm</a:t>
            </a:r>
            <a:r>
              <a:rPr lang="en-US" sz="1400" baseline="30000" dirty="0" smtClean="0"/>
              <a:t>-1</a:t>
            </a:r>
            <a:r>
              <a:rPr lang="en-US" sz="1400" dirty="0" smtClean="0"/>
              <a:t> M</a:t>
            </a:r>
            <a:r>
              <a:rPr lang="en-US" sz="1400" baseline="30000" dirty="0" smtClean="0"/>
              <a:t>-1</a:t>
            </a:r>
            <a:r>
              <a:rPr lang="en-US" sz="1400" dirty="0" smtClean="0"/>
              <a:t>]</a:t>
            </a:r>
            <a:endParaRPr lang="es-CL" sz="1400" dirty="0" smtClean="0"/>
          </a:p>
          <a:p>
            <a:r>
              <a:rPr lang="en-US" sz="1400" dirty="0" smtClean="0"/>
              <a:t>k: Conductivity [</a:t>
            </a:r>
            <a:r>
              <a:rPr lang="en-US" sz="1400" dirty="0" err="1" smtClean="0"/>
              <a:t>mS</a:t>
            </a:r>
            <a:r>
              <a:rPr lang="en-US" sz="1400" dirty="0" smtClean="0"/>
              <a:t> cm</a:t>
            </a:r>
            <a:r>
              <a:rPr lang="en-US" sz="1400" baseline="30000" dirty="0" smtClean="0"/>
              <a:t>-1</a:t>
            </a:r>
            <a:r>
              <a:rPr lang="en-US" sz="1400" dirty="0" smtClean="0"/>
              <a:t>]  </a:t>
            </a:r>
            <a:endParaRPr lang="es-CL" sz="1400" dirty="0" smtClean="0"/>
          </a:p>
          <a:p>
            <a:r>
              <a:rPr lang="en-US" sz="1400" dirty="0" smtClean="0"/>
              <a:t>c: Concentration [mol/L or M]</a:t>
            </a:r>
            <a:endParaRPr lang="es-CL" sz="1400" dirty="0" smtClean="0"/>
          </a:p>
          <a:p>
            <a:r>
              <a:rPr lang="en-US" sz="1400" dirty="0" smtClean="0"/>
              <a:t> </a:t>
            </a:r>
            <a:endParaRPr lang="es-CL" sz="1400" dirty="0" smtClean="0"/>
          </a:p>
          <a:p>
            <a:r>
              <a:rPr lang="en-US" sz="1400" dirty="0" smtClean="0"/>
              <a:t>The molar conductivity is the proportion between the solution conductivity and its concentration.</a:t>
            </a:r>
            <a:endParaRPr lang="es-CL"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4" name="13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TotalTime>
  <Words>1632</Words>
  <Application>Microsoft Office PowerPoint</Application>
  <PresentationFormat>‫הצגה על המסך (4:3)</PresentationFormat>
  <Paragraphs>333</Paragraphs>
  <Slides>26</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26</vt:i4>
      </vt:variant>
    </vt:vector>
  </HeadingPairs>
  <TitlesOfParts>
    <vt:vector size="27"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88</cp:revision>
  <dcterms:created xsi:type="dcterms:W3CDTF">2012-09-11T15:34:37Z</dcterms:created>
  <dcterms:modified xsi:type="dcterms:W3CDTF">2016-09-17T18:46:58Z</dcterms:modified>
</cp:coreProperties>
</file>