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93" r:id="rId3"/>
    <p:sldId id="294" r:id="rId4"/>
    <p:sldId id="295" r:id="rId5"/>
    <p:sldId id="296" r:id="rId6"/>
    <p:sldId id="257" r:id="rId7"/>
    <p:sldId id="259" r:id="rId8"/>
    <p:sldId id="287" r:id="rId9"/>
    <p:sldId id="261" r:id="rId10"/>
    <p:sldId id="262" r:id="rId11"/>
    <p:sldId id="264" r:id="rId12"/>
    <p:sldId id="265" r:id="rId13"/>
    <p:sldId id="268" r:id="rId14"/>
    <p:sldId id="269" r:id="rId15"/>
    <p:sldId id="270" r:id="rId16"/>
    <p:sldId id="272" r:id="rId17"/>
    <p:sldId id="292" r:id="rId18"/>
    <p:sldId id="273" r:id="rId19"/>
    <p:sldId id="280" r:id="rId20"/>
    <p:sldId id="283" r:id="rId21"/>
    <p:sldId id="276" r:id="rId22"/>
    <p:sldId id="278" r:id="rId23"/>
    <p:sldId id="277" r:id="rId24"/>
    <p:sldId id="285" r:id="rId25"/>
    <p:sldId id="279" r:id="rId26"/>
  </p:sldIdLst>
  <p:sldSz cx="9144000" cy="6858000" type="screen4x3"/>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becca" initials="rc"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490A6"/>
    <a:srgbClr val="29B19A"/>
    <a:srgbClr val="F7B047"/>
    <a:srgbClr val="4194A5"/>
    <a:srgbClr val="39818F"/>
    <a:srgbClr val="22B89B"/>
    <a:srgbClr val="34A6A1"/>
    <a:srgbClr val="FFFF66"/>
    <a:srgbClr val="47A1B3"/>
    <a:srgbClr val="F68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02" autoAdjust="0"/>
    <p:restoredTop sz="94660"/>
  </p:normalViewPr>
  <p:slideViewPr>
    <p:cSldViewPr>
      <p:cViewPr varScale="1">
        <p:scale>
          <a:sx n="101" d="100"/>
          <a:sy n="101" d="100"/>
        </p:scale>
        <p:origin x="-252"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89217A-00BC-4D21-9DCF-6317BBB6FF6D}" type="datetimeFigureOut">
              <a:rPr lang="es-CL" smtClean="0"/>
              <a:pPr/>
              <a:t>17-09-2016</a:t>
            </a:fld>
            <a:endParaRPr lang="es-C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808E2C-BDF1-4481-ABB2-ADA2DD6DBB10}" type="slidenum">
              <a:rPr lang="es-CL" smtClean="0"/>
              <a:pPr/>
              <a:t>‹#›</a:t>
            </a:fld>
            <a:endParaRPr lang="es-CL"/>
          </a:p>
        </p:txBody>
      </p:sp>
    </p:spTree>
    <p:extLst>
      <p:ext uri="{BB962C8B-B14F-4D97-AF65-F5344CB8AC3E}">
        <p14:creationId xmlns:p14="http://schemas.microsoft.com/office/powerpoint/2010/main" val="614554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CL" dirty="0"/>
          </a:p>
        </p:txBody>
      </p:sp>
      <p:sp>
        <p:nvSpPr>
          <p:cNvPr id="4" name="3 Marcador de número de diapositiva"/>
          <p:cNvSpPr>
            <a:spLocks noGrp="1"/>
          </p:cNvSpPr>
          <p:nvPr>
            <p:ph type="sldNum" sz="quarter" idx="10"/>
          </p:nvPr>
        </p:nvSpPr>
        <p:spPr/>
        <p:txBody>
          <a:bodyPr/>
          <a:lstStyle/>
          <a:p>
            <a:fld id="{79808E2C-BDF1-4481-ABB2-ADA2DD6DBB10}" type="slidenum">
              <a:rPr lang="es-CL" smtClean="0"/>
              <a:pPr/>
              <a:t>8</a:t>
            </a:fld>
            <a:endParaRPr lang="es-CL"/>
          </a:p>
        </p:txBody>
      </p:sp>
    </p:spTree>
    <p:extLst>
      <p:ext uri="{BB962C8B-B14F-4D97-AF65-F5344CB8AC3E}">
        <p14:creationId xmlns:p14="http://schemas.microsoft.com/office/powerpoint/2010/main" val="173229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28394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66551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L"/>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5001633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803300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11"/>
          </p:nvPr>
        </p:nvSpPr>
        <p:spPr/>
        <p:txBody>
          <a:bodyPr/>
          <a:lstStyle/>
          <a:p>
            <a:endParaRPr lang="es-CL"/>
          </a:p>
        </p:txBody>
      </p:sp>
      <p:sp>
        <p:nvSpPr>
          <p:cNvPr id="6" name="5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411233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19286223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7" name="6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8" name="7 Marcador de pie de página"/>
          <p:cNvSpPr>
            <a:spLocks noGrp="1"/>
          </p:cNvSpPr>
          <p:nvPr>
            <p:ph type="ftr" sz="quarter" idx="11"/>
          </p:nvPr>
        </p:nvSpPr>
        <p:spPr/>
        <p:txBody>
          <a:bodyPr/>
          <a:lstStyle/>
          <a:p>
            <a:endParaRPr lang="es-CL"/>
          </a:p>
        </p:txBody>
      </p:sp>
      <p:sp>
        <p:nvSpPr>
          <p:cNvPr id="9" name="8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839592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L"/>
          </a:p>
        </p:txBody>
      </p:sp>
      <p:sp>
        <p:nvSpPr>
          <p:cNvPr id="3" name="2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4" name="3 Marcador de pie de página"/>
          <p:cNvSpPr>
            <a:spLocks noGrp="1"/>
          </p:cNvSpPr>
          <p:nvPr>
            <p:ph type="ftr" sz="quarter" idx="11"/>
          </p:nvPr>
        </p:nvSpPr>
        <p:spPr/>
        <p:txBody>
          <a:bodyPr/>
          <a:lstStyle/>
          <a:p>
            <a:endParaRPr lang="es-CL"/>
          </a:p>
        </p:txBody>
      </p:sp>
      <p:sp>
        <p:nvSpPr>
          <p:cNvPr id="5" name="4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083909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3" name="2 Marcador de pie de página"/>
          <p:cNvSpPr>
            <a:spLocks noGrp="1"/>
          </p:cNvSpPr>
          <p:nvPr>
            <p:ph type="ftr" sz="quarter" idx="11"/>
          </p:nvPr>
        </p:nvSpPr>
        <p:spPr/>
        <p:txBody>
          <a:bodyPr/>
          <a:lstStyle/>
          <a:p>
            <a:endParaRPr lang="es-CL"/>
          </a:p>
        </p:txBody>
      </p:sp>
      <p:sp>
        <p:nvSpPr>
          <p:cNvPr id="4" name="3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412092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3560116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92D14BE-FEB0-4772-B671-A5ED69CE1B0D}" type="datetimeFigureOut">
              <a:rPr lang="es-CL" smtClean="0"/>
              <a:pPr/>
              <a:t>17-09-2016</a:t>
            </a:fld>
            <a:endParaRPr lang="es-CL"/>
          </a:p>
        </p:txBody>
      </p:sp>
      <p:sp>
        <p:nvSpPr>
          <p:cNvPr id="6" name="5 Marcador de pie de página"/>
          <p:cNvSpPr>
            <a:spLocks noGrp="1"/>
          </p:cNvSpPr>
          <p:nvPr>
            <p:ph type="ftr" sz="quarter" idx="11"/>
          </p:nvPr>
        </p:nvSpPr>
        <p:spPr/>
        <p:txBody>
          <a:bodyPr/>
          <a:lstStyle/>
          <a:p>
            <a:endParaRPr lang="es-CL"/>
          </a:p>
        </p:txBody>
      </p:sp>
      <p:sp>
        <p:nvSpPr>
          <p:cNvPr id="7" name="6 Marcador de número de diapositiva"/>
          <p:cNvSpPr>
            <a:spLocks noGrp="1"/>
          </p:cNvSpPr>
          <p:nvPr>
            <p:ph type="sldNum" sz="quarter" idx="12"/>
          </p:nvPr>
        </p:nvSpPr>
        <p:spPr/>
        <p:txBody>
          <a:bodyPr/>
          <a:lstStyle/>
          <a:p>
            <a:fld id="{EBE4F7F0-D864-4D1F-9C06-B4C39C73B53B}" type="slidenum">
              <a:rPr lang="es-CL" smtClean="0"/>
              <a:pPr/>
              <a:t>‹#›</a:t>
            </a:fld>
            <a:endParaRPr lang="es-CL"/>
          </a:p>
        </p:txBody>
      </p:sp>
    </p:spTree>
    <p:extLst>
      <p:ext uri="{BB962C8B-B14F-4D97-AF65-F5344CB8AC3E}">
        <p14:creationId xmlns:p14="http://schemas.microsoft.com/office/powerpoint/2010/main" val="2995652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L"/>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D14BE-FEB0-4772-B671-A5ED69CE1B0D}" type="datetimeFigureOut">
              <a:rPr lang="es-CL" smtClean="0"/>
              <a:pPr/>
              <a:t>17-09-2016</a:t>
            </a:fld>
            <a:endParaRPr lang="es-CL"/>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E4F7F0-D864-4D1F-9C06-B4C39C73B53B}" type="slidenum">
              <a:rPr lang="es-CL" smtClean="0"/>
              <a:pPr/>
              <a:t>‹#›</a:t>
            </a:fld>
            <a:endParaRPr lang="es-CL"/>
          </a:p>
        </p:txBody>
      </p:sp>
    </p:spTree>
    <p:extLst>
      <p:ext uri="{BB962C8B-B14F-4D97-AF65-F5344CB8AC3E}">
        <p14:creationId xmlns:p14="http://schemas.microsoft.com/office/powerpoint/2010/main" val="764538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30.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0.png"/><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7" Type="http://schemas.openxmlformats.org/officeDocument/2006/relationships/image" Target="../media/image21.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14.png"/><Relationship Id="rId7" Type="http://schemas.openxmlformats.org/officeDocument/2006/relationships/image" Target="../media/image44.pn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48.png"/><Relationship Id="rId5" Type="http://schemas.openxmlformats.org/officeDocument/2006/relationships/image" Target="../media/image17.png"/><Relationship Id="rId10" Type="http://schemas.openxmlformats.org/officeDocument/2006/relationships/image" Target="../media/image47.png"/><Relationship Id="rId4" Type="http://schemas.openxmlformats.org/officeDocument/2006/relationships/image" Target="../media/image16.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2.jpeg"/><Relationship Id="rId1" Type="http://schemas.openxmlformats.org/officeDocument/2006/relationships/slideLayout" Target="../slideLayouts/slideLayout2.xml"/><Relationship Id="rId5" Type="http://schemas.openxmlformats.org/officeDocument/2006/relationships/image" Target="../media/image54.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4932040" y="1682224"/>
            <a:ext cx="3600400" cy="576064"/>
          </a:xfrm>
        </p:spPr>
        <p:txBody>
          <a:bodyPr>
            <a:normAutofit/>
          </a:bodyPr>
          <a:lstStyle/>
          <a:p>
            <a:r>
              <a:rPr lang="en-US" sz="2400" b="1" dirty="0">
                <a:solidFill>
                  <a:schemeClr val="bg1"/>
                </a:solidFill>
                <a:latin typeface="+mj-lt"/>
              </a:rPr>
              <a:t>Variation of light intensity</a:t>
            </a:r>
            <a:endParaRPr lang="es-ES_tradnl" sz="2400" baseline="30000" dirty="0">
              <a:solidFill>
                <a:schemeClr val="bg1"/>
              </a:solidFill>
              <a:latin typeface="Frutiger 55 Roman" pitchFamily="34" charset="0"/>
            </a:endParaRPr>
          </a:p>
        </p:txBody>
      </p:sp>
      <p:sp>
        <p:nvSpPr>
          <p:cNvPr id="8" name="7 CuadroTexto"/>
          <p:cNvSpPr txBox="1"/>
          <p:nvPr/>
        </p:nvSpPr>
        <p:spPr>
          <a:xfrm>
            <a:off x="5004048" y="2132856"/>
            <a:ext cx="3816424" cy="276999"/>
          </a:xfrm>
          <a:prstGeom prst="rect">
            <a:avLst/>
          </a:prstGeom>
          <a:noFill/>
        </p:spPr>
        <p:txBody>
          <a:bodyPr wrap="square" rtlCol="0">
            <a:spAutoFit/>
          </a:bodyPr>
          <a:lstStyle/>
          <a:p>
            <a:r>
              <a:rPr lang="en-US" sz="1200" dirty="0">
                <a:solidFill>
                  <a:srgbClr val="FFFF66"/>
                </a:solidFill>
              </a:rPr>
              <a:t>Measuring the light intensity of different light sources</a:t>
            </a:r>
            <a:endParaRPr lang="es-CL" sz="1200" dirty="0">
              <a:solidFill>
                <a:srgbClr val="FFFF66"/>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797" t="5205" r="3649" b="3663"/>
          <a:stretch/>
        </p:blipFill>
        <p:spPr bwMode="auto">
          <a:xfrm>
            <a:off x="3555050" y="4905286"/>
            <a:ext cx="1666430" cy="1640794"/>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831070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10 CuadroTexto"/>
          <p:cNvSpPr txBox="1"/>
          <p:nvPr/>
        </p:nvSpPr>
        <p:spPr>
          <a:xfrm>
            <a:off x="1555626" y="2132856"/>
            <a:ext cx="6313686" cy="1169551"/>
          </a:xfrm>
          <a:prstGeom prst="rect">
            <a:avLst/>
          </a:prstGeom>
          <a:noFill/>
          <a:ln>
            <a:noFill/>
          </a:ln>
        </p:spPr>
        <p:txBody>
          <a:bodyPr wrap="square" rtlCol="0">
            <a:spAutoFit/>
          </a:bodyPr>
          <a:lstStyle/>
          <a:p>
            <a:r>
              <a:rPr lang="en-US" sz="1400" dirty="0"/>
              <a:t>Light intensity (I) is defined as the “luminous flux that is emitted per unit of solid angle (</a:t>
            </a:r>
            <a:r>
              <a:rPr lang="en-US" sz="1400" dirty="0" err="1"/>
              <a:t>steradian</a:t>
            </a:r>
            <a:r>
              <a:rPr lang="en-US" sz="1400" dirty="0"/>
              <a:t>) into a specific direction”. The unit of measure is the lumen per </a:t>
            </a:r>
            <a:r>
              <a:rPr lang="en-US" sz="1400" dirty="0" err="1"/>
              <a:t>steradian</a:t>
            </a:r>
            <a:r>
              <a:rPr lang="en-US" sz="1400" dirty="0"/>
              <a:t>, or candela (cd). </a:t>
            </a:r>
            <a:endParaRPr lang="en-US" sz="1400" dirty="0" smtClean="0"/>
          </a:p>
          <a:p>
            <a:endParaRPr lang="en-US" sz="1400" dirty="0"/>
          </a:p>
          <a:p>
            <a:r>
              <a:rPr lang="en-US" sz="1400" dirty="0"/>
              <a:t>The mathematical equation that defines light intensity is: </a:t>
            </a:r>
            <a:endParaRPr lang="es-CL" sz="14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258" y="3335419"/>
            <a:ext cx="4464918" cy="174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11 CuadroTexto"/>
          <p:cNvSpPr txBox="1"/>
          <p:nvPr/>
        </p:nvSpPr>
        <p:spPr>
          <a:xfrm>
            <a:off x="1555626" y="5085184"/>
            <a:ext cx="6313686" cy="1169551"/>
          </a:xfrm>
          <a:prstGeom prst="rect">
            <a:avLst/>
          </a:prstGeom>
          <a:noFill/>
          <a:ln>
            <a:noFill/>
          </a:ln>
        </p:spPr>
        <p:txBody>
          <a:bodyPr wrap="square" rtlCol="0">
            <a:spAutoFit/>
          </a:bodyPr>
          <a:lstStyle/>
          <a:p>
            <a:r>
              <a:rPr lang="es-CL" sz="1400" dirty="0" err="1"/>
              <a:t>What</a:t>
            </a:r>
            <a:r>
              <a:rPr lang="es-CL" sz="1400" dirty="0"/>
              <a:t> </a:t>
            </a:r>
            <a:r>
              <a:rPr lang="es-CL" sz="1400" dirty="0" err="1"/>
              <a:t>is</a:t>
            </a:r>
            <a:r>
              <a:rPr lang="es-CL" sz="1400" dirty="0"/>
              <a:t> </a:t>
            </a:r>
            <a:r>
              <a:rPr lang="es-CL" sz="1400" dirty="0" err="1"/>
              <a:t>this</a:t>
            </a:r>
            <a:r>
              <a:rPr lang="es-CL" sz="1400" dirty="0"/>
              <a:t>? </a:t>
            </a:r>
          </a:p>
          <a:p>
            <a:r>
              <a:rPr lang="es-CL" sz="1400" dirty="0" smtClean="0"/>
              <a:t>•       = </a:t>
            </a:r>
            <a:r>
              <a:rPr lang="es-CL" sz="1400" dirty="0"/>
              <a:t>light </a:t>
            </a:r>
            <a:r>
              <a:rPr lang="es-CL" sz="1400" dirty="0" err="1"/>
              <a:t>intensity</a:t>
            </a:r>
            <a:r>
              <a:rPr lang="es-CL" sz="1400" dirty="0"/>
              <a:t> (cd) </a:t>
            </a:r>
          </a:p>
          <a:p>
            <a:r>
              <a:rPr lang="en-US" sz="1400" dirty="0"/>
              <a:t>• F </a:t>
            </a:r>
            <a:r>
              <a:rPr lang="en-US" sz="1400" dirty="0" smtClean="0"/>
              <a:t>   = </a:t>
            </a:r>
            <a:r>
              <a:rPr lang="en-US" sz="1400" dirty="0"/>
              <a:t>luminous flux (it is measured in lumens, meaning luminous power perceived per unit area) </a:t>
            </a:r>
          </a:p>
          <a:p>
            <a:r>
              <a:rPr lang="en-US" sz="1400" dirty="0" smtClean="0"/>
              <a:t>•       = </a:t>
            </a:r>
            <a:r>
              <a:rPr lang="en-US" sz="1400" dirty="0"/>
              <a:t>differential of solid angle (</a:t>
            </a:r>
            <a:r>
              <a:rPr lang="en-US" sz="1400" dirty="0" err="1"/>
              <a:t>steradians</a:t>
            </a:r>
            <a:r>
              <a:rPr lang="en-US" sz="1400" dirty="0"/>
              <a:t>) </a:t>
            </a:r>
            <a:endParaRPr lang="es-CL" sz="1400" dirty="0"/>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9116" y="5373216"/>
            <a:ext cx="100595" cy="1763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79711" y="6024060"/>
            <a:ext cx="200001" cy="141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3091608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20" name="19 CuadroTexto"/>
          <p:cNvSpPr txBox="1"/>
          <p:nvPr/>
        </p:nvSpPr>
        <p:spPr>
          <a:xfrm>
            <a:off x="1555625" y="2348880"/>
            <a:ext cx="6544767" cy="523220"/>
          </a:xfrm>
          <a:prstGeom prst="rect">
            <a:avLst/>
          </a:prstGeom>
          <a:noFill/>
          <a:ln>
            <a:noFill/>
          </a:ln>
        </p:spPr>
        <p:txBody>
          <a:bodyPr wrap="square" rtlCol="0">
            <a:spAutoFit/>
          </a:bodyPr>
          <a:lstStyle/>
          <a:p>
            <a:r>
              <a:rPr lang="en-US" sz="1400" dirty="0" smtClean="0">
                <a:solidFill>
                  <a:srgbClr val="22B89B"/>
                </a:solidFill>
              </a:rPr>
              <a:t>Now students are encouraged to raise a hypothesis which must be tested with </a:t>
            </a:r>
          </a:p>
          <a:p>
            <a:r>
              <a:rPr lang="en-US" sz="1400" dirty="0" smtClean="0">
                <a:solidFill>
                  <a:srgbClr val="22B89B"/>
                </a:solidFill>
              </a:rPr>
              <a:t>an experiment. </a:t>
            </a:r>
            <a:endParaRPr lang="es-CL" sz="1400" dirty="0">
              <a:solidFill>
                <a:srgbClr val="22B89B"/>
              </a:solidFill>
            </a:endParaRPr>
          </a:p>
        </p:txBody>
      </p:sp>
      <p:sp>
        <p:nvSpPr>
          <p:cNvPr id="21" name="20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2" name="2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29927" y="3296951"/>
            <a:ext cx="6665153" cy="636105"/>
          </a:xfrm>
          <a:prstGeom prst="rect">
            <a:avLst/>
          </a:prstGeom>
        </p:spPr>
      </p:pic>
      <p:pic>
        <p:nvPicPr>
          <p:cNvPr id="23" name="22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5616" y="3154766"/>
            <a:ext cx="428625" cy="438150"/>
          </a:xfrm>
          <a:prstGeom prst="ellipse">
            <a:avLst/>
          </a:prstGeom>
        </p:spPr>
      </p:pic>
      <p:sp>
        <p:nvSpPr>
          <p:cNvPr id="24" name="23 CuadroTexto"/>
          <p:cNvSpPr txBox="1"/>
          <p:nvPr/>
        </p:nvSpPr>
        <p:spPr>
          <a:xfrm>
            <a:off x="1555626" y="3356992"/>
            <a:ext cx="6256734" cy="523220"/>
          </a:xfrm>
          <a:prstGeom prst="rect">
            <a:avLst/>
          </a:prstGeom>
          <a:noFill/>
        </p:spPr>
        <p:txBody>
          <a:bodyPr wrap="square" rtlCol="0">
            <a:spAutoFit/>
          </a:bodyPr>
          <a:lstStyle/>
          <a:p>
            <a:r>
              <a:rPr lang="en-US" sz="1400" b="1" dirty="0"/>
              <a:t>If light intensity and light efficiency are related, how would the efficiency vary depending on the light source? </a:t>
            </a:r>
            <a:endParaRPr lang="es-CL" sz="1400" b="1" dirty="0"/>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val="29305422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Rectángulo redondeado"/>
          <p:cNvSpPr/>
          <p:nvPr/>
        </p:nvSpPr>
        <p:spPr>
          <a:xfrm>
            <a:off x="1008009" y="2617457"/>
            <a:ext cx="7344816" cy="1171583"/>
          </a:xfrm>
          <a:prstGeom prst="roundRect">
            <a:avLst/>
          </a:prstGeom>
          <a:solidFill>
            <a:srgbClr val="4194A5"/>
          </a:solidFill>
          <a:ln>
            <a:solidFill>
              <a:srgbClr val="4194A5"/>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Activity</a:t>
            </a:r>
            <a:r>
              <a:rPr lang="es-ES_tradnl" sz="2400" b="1" baseline="30000" dirty="0" smtClean="0">
                <a:solidFill>
                  <a:schemeClr val="bg1"/>
                </a:solidFill>
              </a:rPr>
              <a:t> </a:t>
            </a:r>
            <a:r>
              <a:rPr lang="es-ES_tradnl" sz="2400" b="1" baseline="30000" dirty="0" err="1">
                <a:solidFill>
                  <a:schemeClr val="bg1"/>
                </a:solidFill>
              </a:rPr>
              <a:t>description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9 CuadroTexto"/>
          <p:cNvSpPr txBox="1"/>
          <p:nvPr/>
        </p:nvSpPr>
        <p:spPr>
          <a:xfrm>
            <a:off x="1260444" y="2780928"/>
            <a:ext cx="6911956" cy="830997"/>
          </a:xfrm>
          <a:prstGeom prst="rect">
            <a:avLst/>
          </a:prstGeom>
          <a:noFill/>
        </p:spPr>
        <p:txBody>
          <a:bodyPr wrap="square" rtlCol="0">
            <a:spAutoFit/>
          </a:bodyPr>
          <a:lstStyle/>
          <a:p>
            <a:r>
              <a:rPr lang="en-US" sz="1600" dirty="0"/>
              <a:t>Students will measure the light intensity of different light sources using the </a:t>
            </a:r>
            <a:r>
              <a:rPr lang="en-US" sz="1600" dirty="0" err="1"/>
              <a:t>Labdisc</a:t>
            </a:r>
            <a:r>
              <a:rPr lang="en-US" sz="1600" dirty="0"/>
              <a:t> light sensor. Based on the results, the students will proceed to relate each light source to its corresponding light efficiency. </a:t>
            </a:r>
            <a:endParaRPr lang="es-CL" sz="1600" dirty="0"/>
          </a:p>
        </p:txBody>
      </p:sp>
      <p:sp>
        <p:nvSpPr>
          <p:cNvPr id="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val="26157864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11761" y="2132856"/>
            <a:ext cx="5976664" cy="439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827584" y="2399977"/>
            <a:ext cx="4464496" cy="307777"/>
          </a:xfrm>
          <a:prstGeom prst="rect">
            <a:avLst/>
          </a:prstGeom>
          <a:noFill/>
        </p:spPr>
        <p:txBody>
          <a:bodyPr wrap="square" rtlCol="0">
            <a:spAutoFit/>
          </a:bodyPr>
          <a:lstStyle/>
          <a:p>
            <a:pPr lvl="0"/>
            <a:r>
              <a:rPr lang="en-US" sz="1400" dirty="0" err="1" smtClean="0"/>
              <a:t>Labdisc</a:t>
            </a:r>
            <a:endParaRPr lang="es-CL" sz="1400" dirty="0"/>
          </a:p>
        </p:txBody>
      </p:sp>
      <p:sp>
        <p:nvSpPr>
          <p:cNvPr id="11"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Resources</a:t>
            </a:r>
            <a:r>
              <a:rPr lang="es-ES_tradnl" sz="2400" b="1" baseline="30000" dirty="0" smtClean="0">
                <a:solidFill>
                  <a:schemeClr val="bg1"/>
                </a:solidFill>
              </a:rPr>
              <a:t> and </a:t>
            </a:r>
            <a:r>
              <a:rPr lang="es-ES_tradnl" sz="2400" b="1" baseline="30000" dirty="0" err="1">
                <a:solidFill>
                  <a:schemeClr val="bg1"/>
                </a:solidFill>
              </a:rPr>
              <a:t>materials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000" b="1" baseline="30000" dirty="0">
              <a:solidFill>
                <a:schemeClr val="bg1"/>
              </a:solidFill>
              <a:latin typeface="Frutiger 45 Light" pitchFamily="34" charset="0"/>
            </a:endParaRP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9474" y="232733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4904" y="243735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414839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449060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74904" y="380618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28 CuadroTexto"/>
          <p:cNvSpPr txBox="1"/>
          <p:nvPr/>
        </p:nvSpPr>
        <p:spPr>
          <a:xfrm>
            <a:off x="827584" y="2757537"/>
            <a:ext cx="4464496" cy="307777"/>
          </a:xfrm>
          <a:prstGeom prst="rect">
            <a:avLst/>
          </a:prstGeom>
          <a:noFill/>
        </p:spPr>
        <p:txBody>
          <a:bodyPr wrap="square" rtlCol="0">
            <a:spAutoFit/>
          </a:bodyPr>
          <a:lstStyle/>
          <a:p>
            <a:pPr lvl="0"/>
            <a:r>
              <a:rPr lang="es-CL" sz="1400" dirty="0"/>
              <a:t>USB </a:t>
            </a:r>
            <a:r>
              <a:rPr lang="es-CL" sz="1400" dirty="0" err="1"/>
              <a:t>connector</a:t>
            </a:r>
            <a:r>
              <a:rPr lang="es-CL" sz="1400" dirty="0"/>
              <a:t> cable </a:t>
            </a:r>
          </a:p>
        </p:txBody>
      </p:sp>
      <p:sp>
        <p:nvSpPr>
          <p:cNvPr id="30" name="29 CuadroTexto"/>
          <p:cNvSpPr txBox="1"/>
          <p:nvPr/>
        </p:nvSpPr>
        <p:spPr>
          <a:xfrm>
            <a:off x="827584" y="3097054"/>
            <a:ext cx="4464496" cy="307777"/>
          </a:xfrm>
          <a:prstGeom prst="rect">
            <a:avLst/>
          </a:prstGeom>
          <a:noFill/>
        </p:spPr>
        <p:txBody>
          <a:bodyPr wrap="square" rtlCol="0">
            <a:spAutoFit/>
          </a:bodyPr>
          <a:lstStyle/>
          <a:p>
            <a:pPr lvl="0"/>
            <a:r>
              <a:rPr lang="es-CL" sz="1400" dirty="0"/>
              <a:t>LED </a:t>
            </a:r>
            <a:r>
              <a:rPr lang="es-CL" sz="1400" dirty="0" err="1"/>
              <a:t>flashlight</a:t>
            </a:r>
            <a:r>
              <a:rPr lang="es-CL" sz="1400" dirty="0"/>
              <a:t> </a:t>
            </a:r>
            <a:r>
              <a:rPr lang="es-CL" sz="1400" dirty="0" err="1"/>
              <a:t>with</a:t>
            </a:r>
            <a:r>
              <a:rPr lang="es-CL" sz="1400" dirty="0"/>
              <a:t> </a:t>
            </a:r>
            <a:r>
              <a:rPr lang="es-CL" sz="1400" dirty="0" err="1"/>
              <a:t>batteries</a:t>
            </a:r>
            <a:r>
              <a:rPr lang="es-CL" sz="1400" dirty="0"/>
              <a:t> </a:t>
            </a:r>
          </a:p>
        </p:txBody>
      </p:sp>
      <p:sp>
        <p:nvSpPr>
          <p:cNvPr id="31" name="30 CuadroTexto"/>
          <p:cNvSpPr txBox="1"/>
          <p:nvPr/>
        </p:nvSpPr>
        <p:spPr>
          <a:xfrm>
            <a:off x="827584" y="3403342"/>
            <a:ext cx="4464496" cy="307777"/>
          </a:xfrm>
          <a:prstGeom prst="rect">
            <a:avLst/>
          </a:prstGeom>
          <a:noFill/>
        </p:spPr>
        <p:txBody>
          <a:bodyPr wrap="square" rtlCol="0">
            <a:spAutoFit/>
          </a:bodyPr>
          <a:lstStyle/>
          <a:p>
            <a:pPr lvl="0"/>
            <a:r>
              <a:rPr lang="es-CL" sz="1400" dirty="0" err="1"/>
              <a:t>Candle</a:t>
            </a:r>
            <a:r>
              <a:rPr lang="es-CL" sz="1400" dirty="0"/>
              <a:t> </a:t>
            </a:r>
          </a:p>
        </p:txBody>
      </p:sp>
      <p:sp>
        <p:nvSpPr>
          <p:cNvPr id="32" name="31 CuadroTexto"/>
          <p:cNvSpPr txBox="1"/>
          <p:nvPr/>
        </p:nvSpPr>
        <p:spPr>
          <a:xfrm>
            <a:off x="827584" y="4489375"/>
            <a:ext cx="4464496" cy="307777"/>
          </a:xfrm>
          <a:prstGeom prst="rect">
            <a:avLst/>
          </a:prstGeom>
          <a:noFill/>
        </p:spPr>
        <p:txBody>
          <a:bodyPr wrap="square" rtlCol="0">
            <a:spAutoFit/>
          </a:bodyPr>
          <a:lstStyle/>
          <a:p>
            <a:pPr lvl="0"/>
            <a:r>
              <a:rPr lang="en-US" sz="1400" dirty="0"/>
              <a:t>Lamp with an 11 watt vial </a:t>
            </a:r>
            <a:endParaRPr lang="es-CL" sz="1400" dirty="0"/>
          </a:p>
        </p:txBody>
      </p:sp>
      <p:sp>
        <p:nvSpPr>
          <p:cNvPr id="33" name="32 CuadroTexto"/>
          <p:cNvSpPr txBox="1"/>
          <p:nvPr/>
        </p:nvSpPr>
        <p:spPr>
          <a:xfrm>
            <a:off x="827584" y="4115949"/>
            <a:ext cx="4464496" cy="307777"/>
          </a:xfrm>
          <a:prstGeom prst="rect">
            <a:avLst/>
          </a:prstGeom>
          <a:noFill/>
        </p:spPr>
        <p:txBody>
          <a:bodyPr wrap="square" rtlCol="0">
            <a:spAutoFit/>
          </a:bodyPr>
          <a:lstStyle/>
          <a:p>
            <a:pPr lvl="0"/>
            <a:r>
              <a:rPr lang="es-CL" sz="1400" dirty="0" err="1"/>
              <a:t>Matches</a:t>
            </a:r>
            <a:r>
              <a:rPr lang="es-CL" sz="1400" dirty="0"/>
              <a:t> </a:t>
            </a:r>
          </a:p>
        </p:txBody>
      </p:sp>
      <p:sp>
        <p:nvSpPr>
          <p:cNvPr id="37" name="36 CuadroTexto"/>
          <p:cNvSpPr txBox="1"/>
          <p:nvPr/>
        </p:nvSpPr>
        <p:spPr>
          <a:xfrm>
            <a:off x="827584" y="3749730"/>
            <a:ext cx="4464496" cy="307777"/>
          </a:xfrm>
          <a:prstGeom prst="rect">
            <a:avLst/>
          </a:prstGeom>
          <a:noFill/>
        </p:spPr>
        <p:txBody>
          <a:bodyPr wrap="square" rtlCol="0">
            <a:spAutoFit/>
          </a:bodyPr>
          <a:lstStyle/>
          <a:p>
            <a:pPr lvl="0"/>
            <a:r>
              <a:rPr lang="es-CL" sz="1400" dirty="0" err="1"/>
              <a:t>Fluorescent</a:t>
            </a:r>
            <a:r>
              <a:rPr lang="es-CL" sz="1400" dirty="0"/>
              <a:t> light </a:t>
            </a:r>
            <a:r>
              <a:rPr lang="es-CL" sz="1400" dirty="0" err="1"/>
              <a:t>bulb</a:t>
            </a:r>
            <a:r>
              <a:rPr lang="es-CL" sz="1400" dirty="0"/>
              <a:t> </a:t>
            </a:r>
          </a:p>
        </p:txBody>
      </p:sp>
      <p:sp>
        <p:nvSpPr>
          <p:cNvPr id="3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40" name="39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pic>
        <p:nvPicPr>
          <p:cNvPr id="4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904" y="277921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74904" y="311759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4904" y="3463980"/>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526706" y="232733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6"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55776" y="537207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16599" y="482810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842606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pic>
        <p:nvPicPr>
          <p:cNvPr id="13" name="12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3608" y="2276872"/>
            <a:ext cx="2800350" cy="323850"/>
          </a:xfrm>
          <a:prstGeom prst="rect">
            <a:avLst/>
          </a:prstGeom>
        </p:spPr>
      </p:pic>
      <p:sp>
        <p:nvSpPr>
          <p:cNvPr id="14" name="2 Subtítulo"/>
          <p:cNvSpPr txBox="1">
            <a:spLocks/>
          </p:cNvSpPr>
          <p:nvPr/>
        </p:nvSpPr>
        <p:spPr>
          <a:xfrm>
            <a:off x="1187624" y="2348880"/>
            <a:ext cx="2826427"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smtClean="0">
                <a:solidFill>
                  <a:schemeClr val="bg1"/>
                </a:solidFill>
                <a:latin typeface="+mj-lt"/>
              </a:rPr>
              <a:t>a. </a:t>
            </a:r>
            <a:r>
              <a:rPr lang="es-ES_tradnl" sz="2400" b="1" baseline="30000" dirty="0" err="1">
                <a:solidFill>
                  <a:schemeClr val="bg1"/>
                </a:solidFill>
              </a:rPr>
              <a:t>Using</a:t>
            </a:r>
            <a:r>
              <a:rPr lang="es-ES_tradnl" sz="2400" b="1" baseline="30000" dirty="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20" name="19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
        <p:nvSpPr>
          <p:cNvPr id="15" name="14 CuadroTexto"/>
          <p:cNvSpPr txBox="1"/>
          <p:nvPr/>
        </p:nvSpPr>
        <p:spPr>
          <a:xfrm>
            <a:off x="1187624" y="2708920"/>
            <a:ext cx="6624736" cy="523220"/>
          </a:xfrm>
          <a:prstGeom prst="rect">
            <a:avLst/>
          </a:prstGeom>
          <a:noFill/>
        </p:spPr>
        <p:txBody>
          <a:bodyPr wrap="square" rtlCol="0">
            <a:spAutoFit/>
          </a:bodyPr>
          <a:lstStyle/>
          <a:p>
            <a:r>
              <a:rPr lang="en-US" sz="1400" dirty="0"/>
              <a:t>To collect measurements with the </a:t>
            </a:r>
            <a:r>
              <a:rPr lang="en-US" sz="1400" dirty="0" err="1"/>
              <a:t>Labdisc</a:t>
            </a:r>
            <a:r>
              <a:rPr lang="en-US" sz="1400" dirty="0"/>
              <a:t> light sensor, the </a:t>
            </a:r>
            <a:r>
              <a:rPr lang="en-US" sz="1400" dirty="0" err="1"/>
              <a:t>Labdisc</a:t>
            </a:r>
            <a:r>
              <a:rPr lang="en-US" sz="1400" dirty="0"/>
              <a:t> must be configured according to the following steps</a:t>
            </a:r>
            <a:r>
              <a:rPr lang="en-US" sz="1400" dirty="0" smtClean="0"/>
              <a:t>:</a:t>
            </a:r>
            <a:endParaRPr lang="en-US" sz="1500" dirty="0" smtClean="0"/>
          </a:p>
        </p:txBody>
      </p:sp>
      <p:sp>
        <p:nvSpPr>
          <p:cNvPr id="21" name="20 CuadroTexto"/>
          <p:cNvSpPr txBox="1"/>
          <p:nvPr/>
        </p:nvSpPr>
        <p:spPr>
          <a:xfrm>
            <a:off x="1187624" y="3218621"/>
            <a:ext cx="6624736" cy="307777"/>
          </a:xfrm>
          <a:prstGeom prst="rect">
            <a:avLst/>
          </a:prstGeom>
          <a:noFill/>
        </p:spPr>
        <p:txBody>
          <a:bodyPr wrap="square" rtlCol="0">
            <a:spAutoFit/>
          </a:bodyPr>
          <a:lstStyle/>
          <a:p>
            <a:r>
              <a:rPr lang="en-US" sz="1400" dirty="0"/>
              <a:t>Turn on the </a:t>
            </a:r>
            <a:r>
              <a:rPr lang="en-US" sz="1400" dirty="0" err="1"/>
              <a:t>Labdisc</a:t>
            </a:r>
            <a:r>
              <a:rPr lang="en-US" sz="1400" dirty="0"/>
              <a:t> by pressing </a:t>
            </a:r>
            <a:endParaRPr lang="en-US" sz="1500" dirty="0" smtClean="0"/>
          </a:p>
        </p:txBody>
      </p:sp>
      <p:pic>
        <p:nvPicPr>
          <p:cNvPr id="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3247529"/>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22 CuadroTexto"/>
          <p:cNvSpPr txBox="1"/>
          <p:nvPr/>
        </p:nvSpPr>
        <p:spPr>
          <a:xfrm>
            <a:off x="1187624" y="3702629"/>
            <a:ext cx="6624736" cy="307777"/>
          </a:xfrm>
          <a:prstGeom prst="rect">
            <a:avLst/>
          </a:prstGeom>
          <a:noFill/>
        </p:spPr>
        <p:txBody>
          <a:bodyPr wrap="square" rtlCol="0">
            <a:spAutoFit/>
          </a:bodyPr>
          <a:lstStyle/>
          <a:p>
            <a:r>
              <a:rPr lang="en-US" sz="1400" dirty="0" smtClean="0"/>
              <a:t>Press                   </a:t>
            </a:r>
            <a:r>
              <a:rPr lang="en-US" sz="1400" dirty="0"/>
              <a:t>, and select “SETUP” by pressing </a:t>
            </a:r>
            <a:endParaRPr lang="en-US" sz="1500" dirty="0" smtClean="0"/>
          </a:p>
        </p:txBody>
      </p:sp>
      <p:sp>
        <p:nvSpPr>
          <p:cNvPr id="24" name="23 CuadroTexto"/>
          <p:cNvSpPr txBox="1"/>
          <p:nvPr/>
        </p:nvSpPr>
        <p:spPr>
          <a:xfrm>
            <a:off x="1187624" y="4192283"/>
            <a:ext cx="6624736" cy="307777"/>
          </a:xfrm>
          <a:prstGeom prst="rect">
            <a:avLst/>
          </a:prstGeom>
          <a:noFill/>
        </p:spPr>
        <p:txBody>
          <a:bodyPr wrap="square" rtlCol="0">
            <a:spAutoFit/>
          </a:bodyPr>
          <a:lstStyle/>
          <a:p>
            <a:r>
              <a:rPr lang="en-US" sz="1400" dirty="0"/>
              <a:t>Now select the option “SET SENSORS” with </a:t>
            </a:r>
            <a:endParaRPr lang="en-US" sz="1500" dirty="0"/>
          </a:p>
        </p:txBody>
      </p:sp>
      <p:sp>
        <p:nvSpPr>
          <p:cNvPr id="25" name="24 CuadroTexto"/>
          <p:cNvSpPr txBox="1"/>
          <p:nvPr/>
        </p:nvSpPr>
        <p:spPr>
          <a:xfrm>
            <a:off x="1187624" y="4681938"/>
            <a:ext cx="6624736" cy="307777"/>
          </a:xfrm>
          <a:prstGeom prst="rect">
            <a:avLst/>
          </a:prstGeom>
          <a:noFill/>
        </p:spPr>
        <p:txBody>
          <a:bodyPr wrap="square" rtlCol="0">
            <a:spAutoFit/>
          </a:bodyPr>
          <a:lstStyle/>
          <a:p>
            <a:r>
              <a:rPr lang="en-US" sz="1400" dirty="0"/>
              <a:t>Select only the light sensor and then press </a:t>
            </a:r>
            <a:endParaRPr lang="en-US" sz="1500" dirty="0" smtClean="0"/>
          </a:p>
        </p:txBody>
      </p:sp>
      <p:sp>
        <p:nvSpPr>
          <p:cNvPr id="26" name="25 CuadroTexto"/>
          <p:cNvSpPr txBox="1"/>
          <p:nvPr/>
        </p:nvSpPr>
        <p:spPr>
          <a:xfrm>
            <a:off x="1187624" y="5175670"/>
            <a:ext cx="6624736" cy="523220"/>
          </a:xfrm>
          <a:prstGeom prst="rect">
            <a:avLst/>
          </a:prstGeom>
          <a:noFill/>
        </p:spPr>
        <p:txBody>
          <a:bodyPr wrap="square" rtlCol="0">
            <a:spAutoFit/>
          </a:bodyPr>
          <a:lstStyle/>
          <a:p>
            <a:r>
              <a:rPr lang="en-US" sz="1400" dirty="0"/>
              <a:t>Once you have done that, you will return to setup, press </a:t>
            </a:r>
            <a:r>
              <a:rPr lang="en-US" sz="1400" dirty="0" smtClean="0"/>
              <a:t>                 once </a:t>
            </a:r>
            <a:r>
              <a:rPr lang="en-US" sz="1400" dirty="0"/>
              <a:t>and </a:t>
            </a:r>
            <a:endParaRPr lang="en-US" sz="1400" dirty="0" smtClean="0"/>
          </a:p>
          <a:p>
            <a:r>
              <a:rPr lang="en-US" sz="1400" dirty="0" smtClean="0"/>
              <a:t>select </a:t>
            </a:r>
            <a:r>
              <a:rPr lang="en-US" sz="1400" dirty="0"/>
              <a:t>“SAMPLING RATE” with </a:t>
            </a:r>
            <a:endParaRPr lang="en-US" sz="1500" dirty="0" smtClean="0"/>
          </a:p>
        </p:txBody>
      </p:sp>
      <p:sp>
        <p:nvSpPr>
          <p:cNvPr id="27" name="26 CuadroTexto"/>
          <p:cNvSpPr txBox="1"/>
          <p:nvPr/>
        </p:nvSpPr>
        <p:spPr>
          <a:xfrm>
            <a:off x="1187624" y="5661248"/>
            <a:ext cx="6624736" cy="307777"/>
          </a:xfrm>
          <a:prstGeom prst="rect">
            <a:avLst/>
          </a:prstGeom>
          <a:noFill/>
        </p:spPr>
        <p:txBody>
          <a:bodyPr wrap="square" rtlCol="0">
            <a:spAutoFit/>
          </a:bodyPr>
          <a:lstStyle/>
          <a:p>
            <a:r>
              <a:rPr lang="en-US" sz="1400" dirty="0"/>
              <a:t>Select “MANUAL” with </a:t>
            </a:r>
            <a:r>
              <a:rPr lang="en-US" sz="1400" dirty="0" smtClean="0"/>
              <a:t>                 and </a:t>
            </a:r>
            <a:r>
              <a:rPr lang="en-US" sz="1400" dirty="0"/>
              <a:t>then press </a:t>
            </a:r>
            <a:endParaRPr lang="en-US" sz="1500" dirty="0" smtClean="0"/>
          </a:p>
        </p:txBody>
      </p:sp>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43780" y="3719328"/>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825284" y="3719328"/>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7984" y="4223783"/>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99459" y="4715503"/>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8836" y="5189940"/>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91880" y="5412325"/>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970216" y="568337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324752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73501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41989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600" y="470396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600" y="519769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 name="Picture 1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971600" y="567226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9334" y="5661248"/>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2324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Using</a:t>
            </a:r>
            <a:r>
              <a:rPr lang="es-ES_tradnl" sz="2400" b="1" baseline="30000" dirty="0" smtClean="0">
                <a:solidFill>
                  <a:schemeClr val="bg1"/>
                </a:solidFill>
              </a:rPr>
              <a:t> </a:t>
            </a:r>
            <a:r>
              <a:rPr lang="es-ES_tradnl" sz="2400" b="1" baseline="30000" dirty="0" err="1">
                <a:solidFill>
                  <a:schemeClr val="bg1"/>
                </a:solidFill>
              </a:rPr>
              <a:t>the</a:t>
            </a:r>
            <a:r>
              <a:rPr lang="es-ES_tradnl" sz="2400" b="1" baseline="30000" dirty="0">
                <a:solidFill>
                  <a:schemeClr val="bg1"/>
                </a:solidFill>
              </a:rPr>
              <a:t> </a:t>
            </a:r>
            <a:r>
              <a:rPr lang="es-ES_tradnl" sz="2400" b="1" baseline="30000" dirty="0" err="1">
                <a:solidFill>
                  <a:schemeClr val="bg1"/>
                </a:solidFill>
              </a:rPr>
              <a:t>Labdisc</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0"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1" name="10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
        <p:nvSpPr>
          <p:cNvPr id="8" name="7 CuadroTexto"/>
          <p:cNvSpPr txBox="1"/>
          <p:nvPr/>
        </p:nvSpPr>
        <p:spPr>
          <a:xfrm>
            <a:off x="1187624" y="2255387"/>
            <a:ext cx="6624736" cy="307777"/>
          </a:xfrm>
          <a:prstGeom prst="rect">
            <a:avLst/>
          </a:prstGeom>
          <a:noFill/>
        </p:spPr>
        <p:txBody>
          <a:bodyPr wrap="square" rtlCol="0">
            <a:spAutoFit/>
          </a:bodyPr>
          <a:lstStyle/>
          <a:p>
            <a:r>
              <a:rPr lang="en-US" sz="1400" dirty="0"/>
              <a:t>Press </a:t>
            </a:r>
            <a:r>
              <a:rPr lang="en-US" sz="1400" dirty="0" smtClean="0"/>
              <a:t>                 and </a:t>
            </a:r>
            <a:r>
              <a:rPr lang="en-US" sz="1400" dirty="0"/>
              <a:t>select “NUMBER OF SAMPLES” with </a:t>
            </a:r>
            <a:endParaRPr lang="en-US" sz="1500" dirty="0" smtClean="0"/>
          </a:p>
        </p:txBody>
      </p:sp>
      <p:sp>
        <p:nvSpPr>
          <p:cNvPr id="9" name="8 CuadroTexto"/>
          <p:cNvSpPr txBox="1"/>
          <p:nvPr/>
        </p:nvSpPr>
        <p:spPr>
          <a:xfrm>
            <a:off x="1187624" y="2749119"/>
            <a:ext cx="6624736" cy="307777"/>
          </a:xfrm>
          <a:prstGeom prst="rect">
            <a:avLst/>
          </a:prstGeom>
          <a:noFill/>
        </p:spPr>
        <p:txBody>
          <a:bodyPr wrap="square" rtlCol="0">
            <a:spAutoFit/>
          </a:bodyPr>
          <a:lstStyle/>
          <a:p>
            <a:r>
              <a:rPr lang="en-US" sz="1400" dirty="0"/>
              <a:t>Select “MANUAL” </a:t>
            </a:r>
            <a:r>
              <a:rPr lang="en-US" sz="1400" dirty="0" smtClean="0"/>
              <a:t>with                   and </a:t>
            </a:r>
            <a:r>
              <a:rPr lang="en-US" sz="1400" dirty="0"/>
              <a:t>then press </a:t>
            </a:r>
            <a:endParaRPr lang="en-US" sz="1500" dirty="0" smtClean="0"/>
          </a:p>
        </p:txBody>
      </p:sp>
      <p:sp>
        <p:nvSpPr>
          <p:cNvPr id="12" name="11 CuadroTexto"/>
          <p:cNvSpPr txBox="1"/>
          <p:nvPr/>
        </p:nvSpPr>
        <p:spPr>
          <a:xfrm>
            <a:off x="1187624" y="3265820"/>
            <a:ext cx="6624736" cy="307777"/>
          </a:xfrm>
          <a:prstGeom prst="rect">
            <a:avLst/>
          </a:prstGeom>
          <a:noFill/>
        </p:spPr>
        <p:txBody>
          <a:bodyPr wrap="square" rtlCol="0">
            <a:spAutoFit/>
          </a:bodyPr>
          <a:lstStyle/>
          <a:p>
            <a:r>
              <a:rPr lang="en-US" sz="1400" dirty="0"/>
              <a:t>To return to the measurements </a:t>
            </a:r>
            <a:r>
              <a:rPr lang="en-US" sz="1400" dirty="0" smtClean="0"/>
              <a:t>press                 three times. </a:t>
            </a:r>
            <a:endParaRPr lang="en-US" sz="1500" dirty="0" smtClean="0"/>
          </a:p>
        </p:txBody>
      </p:sp>
      <p:pic>
        <p:nvPicPr>
          <p:cNvPr id="1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2777434"/>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2787719"/>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29340" y="2255387"/>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28940" y="2279510"/>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228338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279556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328726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550" y="379132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71550" y="430678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1550" y="4828781"/>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20 CuadroTexto"/>
          <p:cNvSpPr txBox="1"/>
          <p:nvPr/>
        </p:nvSpPr>
        <p:spPr>
          <a:xfrm>
            <a:off x="1187624" y="3789040"/>
            <a:ext cx="6624736" cy="307777"/>
          </a:xfrm>
          <a:prstGeom prst="rect">
            <a:avLst/>
          </a:prstGeom>
          <a:noFill/>
        </p:spPr>
        <p:txBody>
          <a:bodyPr wrap="square" rtlCol="0">
            <a:spAutoFit/>
          </a:bodyPr>
          <a:lstStyle/>
          <a:p>
            <a:r>
              <a:rPr lang="en-US" sz="1400" dirty="0"/>
              <a:t>Then </a:t>
            </a:r>
            <a:r>
              <a:rPr lang="en-US" sz="1400" dirty="0" smtClean="0"/>
              <a:t>press                  to </a:t>
            </a:r>
            <a:r>
              <a:rPr lang="en-US" sz="1400" dirty="0"/>
              <a:t>start </a:t>
            </a:r>
            <a:r>
              <a:rPr lang="en-US" sz="1400" dirty="0" smtClean="0"/>
              <a:t>measuring. </a:t>
            </a:r>
            <a:endParaRPr lang="en-US" sz="1500" dirty="0" smtClean="0"/>
          </a:p>
        </p:txBody>
      </p:sp>
      <p:sp>
        <p:nvSpPr>
          <p:cNvPr id="22" name="21 CuadroTexto"/>
          <p:cNvSpPr txBox="1"/>
          <p:nvPr/>
        </p:nvSpPr>
        <p:spPr>
          <a:xfrm>
            <a:off x="1187624" y="4293096"/>
            <a:ext cx="6624736" cy="307777"/>
          </a:xfrm>
          <a:prstGeom prst="rect">
            <a:avLst/>
          </a:prstGeom>
          <a:noFill/>
        </p:spPr>
        <p:txBody>
          <a:bodyPr wrap="square" rtlCol="0">
            <a:spAutoFit/>
          </a:bodyPr>
          <a:lstStyle/>
          <a:p>
            <a:r>
              <a:rPr lang="en-US" sz="1400" dirty="0"/>
              <a:t>Press the </a:t>
            </a:r>
            <a:r>
              <a:rPr lang="en-US" sz="1400" dirty="0" smtClean="0"/>
              <a:t>                button </a:t>
            </a:r>
            <a:r>
              <a:rPr lang="en-US" sz="1400" dirty="0"/>
              <a:t>each time you want to </a:t>
            </a:r>
            <a:r>
              <a:rPr lang="en-US" sz="1400" dirty="0" smtClean="0"/>
              <a:t>measure. </a:t>
            </a:r>
            <a:endParaRPr lang="en-US" sz="1500" dirty="0" smtClean="0"/>
          </a:p>
        </p:txBody>
      </p:sp>
      <p:sp>
        <p:nvSpPr>
          <p:cNvPr id="23" name="22 CuadroTexto"/>
          <p:cNvSpPr txBox="1"/>
          <p:nvPr/>
        </p:nvSpPr>
        <p:spPr>
          <a:xfrm>
            <a:off x="1187624" y="4826499"/>
            <a:ext cx="6624736" cy="523220"/>
          </a:xfrm>
          <a:prstGeom prst="rect">
            <a:avLst/>
          </a:prstGeom>
          <a:noFill/>
        </p:spPr>
        <p:txBody>
          <a:bodyPr wrap="square" rtlCol="0">
            <a:spAutoFit/>
          </a:bodyPr>
          <a:lstStyle/>
          <a:p>
            <a:r>
              <a:rPr lang="en-US" sz="1400" dirty="0"/>
              <a:t>Once you`ve finished measuring stop the </a:t>
            </a:r>
            <a:r>
              <a:rPr lang="en-US" sz="1400" dirty="0" err="1"/>
              <a:t>Labdisc</a:t>
            </a:r>
            <a:r>
              <a:rPr lang="en-US" sz="1400" dirty="0"/>
              <a:t> by pressing </a:t>
            </a:r>
          </a:p>
          <a:p>
            <a:r>
              <a:rPr lang="en-US" sz="1400" dirty="0"/>
              <a:t>(you will see the instruction “Press SCROLL key to STOP”) and press </a:t>
            </a:r>
            <a:endParaRPr lang="en-US" sz="1500" dirty="0" smtClean="0"/>
          </a:p>
        </p:txBody>
      </p:sp>
      <p:pic>
        <p:nvPicPr>
          <p:cNvPr id="2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13076" y="3294135"/>
            <a:ext cx="558924" cy="279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3795377"/>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79712" y="4306785"/>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61388" y="4797152"/>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4229" y="5088109"/>
            <a:ext cx="610812" cy="2935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6699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7" name="16 CuadroTexto"/>
          <p:cNvSpPr txBox="1"/>
          <p:nvPr/>
        </p:nvSpPr>
        <p:spPr>
          <a:xfrm>
            <a:off x="1555625" y="2473150"/>
            <a:ext cx="6544767" cy="307777"/>
          </a:xfrm>
          <a:prstGeom prst="rect">
            <a:avLst/>
          </a:prstGeom>
          <a:noFill/>
          <a:ln>
            <a:noFill/>
          </a:ln>
        </p:spPr>
        <p:txBody>
          <a:bodyPr wrap="square" rtlCol="0">
            <a:spAutoFit/>
          </a:bodyPr>
          <a:lstStyle/>
          <a:p>
            <a:r>
              <a:rPr lang="en-US" sz="1400" dirty="0">
                <a:solidFill>
                  <a:srgbClr val="3490A6"/>
                </a:solidFill>
              </a:rPr>
              <a:t>The following steps explain how to perform the experiment: </a:t>
            </a:r>
            <a:endParaRPr lang="es-CL" sz="1400" dirty="0">
              <a:solidFill>
                <a:srgbClr val="3490A6"/>
              </a:solidFill>
            </a:endParaRPr>
          </a:p>
        </p:txBody>
      </p:sp>
      <p:sp>
        <p:nvSpPr>
          <p:cNvPr id="18" name="17 Rectángulo redondeado"/>
          <p:cNvSpPr/>
          <p:nvPr/>
        </p:nvSpPr>
        <p:spPr>
          <a:xfrm>
            <a:off x="1403647" y="2348880"/>
            <a:ext cx="6581751" cy="582371"/>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9" name="18 CuadroTexto"/>
          <p:cNvSpPr txBox="1"/>
          <p:nvPr/>
        </p:nvSpPr>
        <p:spPr>
          <a:xfrm>
            <a:off x="1187624" y="2996951"/>
            <a:ext cx="6624736" cy="738664"/>
          </a:xfrm>
          <a:prstGeom prst="rect">
            <a:avLst/>
          </a:prstGeom>
          <a:noFill/>
        </p:spPr>
        <p:txBody>
          <a:bodyPr wrap="square" rtlCol="0">
            <a:spAutoFit/>
          </a:bodyPr>
          <a:lstStyle/>
          <a:p>
            <a:r>
              <a:rPr lang="en-US" sz="1400" dirty="0"/>
              <a:t>Place the four different light sources approximately 30 cm. away, in the following order: Lamp, flashlight, fluorescent bulb and candle. Darken the room covering the windows and turning off any artificial light sources. </a:t>
            </a:r>
            <a:endParaRPr lang="en-US" sz="1500" dirty="0" smtClean="0"/>
          </a:p>
        </p:txBody>
      </p:sp>
      <p:sp>
        <p:nvSpPr>
          <p:cNvPr id="20" name="19 CuadroTexto"/>
          <p:cNvSpPr txBox="1"/>
          <p:nvPr/>
        </p:nvSpPr>
        <p:spPr>
          <a:xfrm>
            <a:off x="1187624" y="3789040"/>
            <a:ext cx="6624736" cy="307777"/>
          </a:xfrm>
          <a:prstGeom prst="rect">
            <a:avLst/>
          </a:prstGeom>
          <a:noFill/>
        </p:spPr>
        <p:txBody>
          <a:bodyPr wrap="square" rtlCol="0">
            <a:spAutoFit/>
          </a:bodyPr>
          <a:lstStyle/>
          <a:p>
            <a:r>
              <a:rPr lang="en-US" sz="1400" dirty="0"/>
              <a:t>To collect the data place the sensor approximately 10 cm. away from the light </a:t>
            </a:r>
            <a:r>
              <a:rPr lang="en-US" sz="1400" dirty="0" smtClean="0"/>
              <a:t>source.</a:t>
            </a:r>
            <a:endParaRPr lang="en-US" sz="1500" dirty="0" smtClean="0"/>
          </a:p>
        </p:txBody>
      </p:sp>
      <p:sp>
        <p:nvSpPr>
          <p:cNvPr id="21" name="20 CuadroTexto"/>
          <p:cNvSpPr txBox="1"/>
          <p:nvPr/>
        </p:nvSpPr>
        <p:spPr>
          <a:xfrm>
            <a:off x="1187624" y="4345940"/>
            <a:ext cx="6624736" cy="307777"/>
          </a:xfrm>
          <a:prstGeom prst="rect">
            <a:avLst/>
          </a:prstGeom>
          <a:noFill/>
        </p:spPr>
        <p:txBody>
          <a:bodyPr wrap="square" rtlCol="0">
            <a:spAutoFit/>
          </a:bodyPr>
          <a:lstStyle/>
          <a:p>
            <a:r>
              <a:rPr lang="en-US" sz="1400" dirty="0"/>
              <a:t>Push the </a:t>
            </a:r>
            <a:r>
              <a:rPr lang="en-US" sz="1400" dirty="0" smtClean="0"/>
              <a:t>                 button </a:t>
            </a:r>
            <a:r>
              <a:rPr lang="en-US" sz="1400" dirty="0"/>
              <a:t>of the </a:t>
            </a:r>
            <a:r>
              <a:rPr lang="en-US" sz="1400" dirty="0" err="1" smtClean="0"/>
              <a:t>Labdisc</a:t>
            </a:r>
            <a:r>
              <a:rPr lang="en-US" sz="1400" dirty="0" smtClean="0"/>
              <a:t>. </a:t>
            </a:r>
            <a:endParaRPr lang="en-US" sz="1500" dirty="0"/>
          </a:p>
        </p:txBody>
      </p:sp>
      <p:pic>
        <p:nvPicPr>
          <p:cNvPr id="2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2585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804635"/>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4367386"/>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14 CuadroTexto"/>
          <p:cNvSpPr txBox="1"/>
          <p:nvPr/>
        </p:nvSpPr>
        <p:spPr>
          <a:xfrm>
            <a:off x="1187624" y="4941168"/>
            <a:ext cx="6624736" cy="307777"/>
          </a:xfrm>
          <a:prstGeom prst="rect">
            <a:avLst/>
          </a:prstGeom>
          <a:noFill/>
        </p:spPr>
        <p:txBody>
          <a:bodyPr wrap="square" rtlCol="0">
            <a:spAutoFit/>
          </a:bodyPr>
          <a:lstStyle/>
          <a:p>
            <a:r>
              <a:rPr lang="en-US" sz="1400" dirty="0"/>
              <a:t>Turn the lamp on and observe how the measurements vary on the </a:t>
            </a:r>
            <a:r>
              <a:rPr lang="en-US" sz="1400" dirty="0" err="1"/>
              <a:t>Labdisc</a:t>
            </a:r>
            <a:r>
              <a:rPr lang="en-US" sz="1400" dirty="0"/>
              <a:t> </a:t>
            </a:r>
            <a:r>
              <a:rPr lang="en-US" sz="1400" dirty="0" smtClean="0"/>
              <a:t>screen.</a:t>
            </a:r>
            <a:endParaRPr lang="en-US" sz="1500" dirty="0" smtClean="0"/>
          </a:p>
        </p:txBody>
      </p:sp>
      <p:pic>
        <p:nvPicPr>
          <p:cNvPr id="2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94116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pic>
        <p:nvPicPr>
          <p:cNvPr id="24"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79712" y="4367386"/>
            <a:ext cx="610812" cy="30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066963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Experiment</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187624" y="2276872"/>
            <a:ext cx="6624736" cy="307777"/>
          </a:xfrm>
          <a:prstGeom prst="rect">
            <a:avLst/>
          </a:prstGeom>
          <a:noFill/>
        </p:spPr>
        <p:txBody>
          <a:bodyPr wrap="square" rtlCol="0">
            <a:spAutoFit/>
          </a:bodyPr>
          <a:lstStyle/>
          <a:p>
            <a:r>
              <a:rPr lang="en-US" sz="1400" dirty="0"/>
              <a:t>Wait until the intensity value you are measuring </a:t>
            </a:r>
            <a:r>
              <a:rPr lang="en-US" sz="1400" dirty="0" smtClean="0"/>
              <a:t>stabilizes.</a:t>
            </a:r>
            <a:endParaRPr lang="en-US" sz="1500" dirty="0" smtClean="0"/>
          </a:p>
        </p:txBody>
      </p:sp>
      <p:pic>
        <p:nvPicPr>
          <p:cNvPr id="1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22768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9" name="8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
        <p:nvSpPr>
          <p:cNvPr id="10" name="9 CuadroTexto"/>
          <p:cNvSpPr txBox="1"/>
          <p:nvPr/>
        </p:nvSpPr>
        <p:spPr>
          <a:xfrm>
            <a:off x="1187624" y="2852936"/>
            <a:ext cx="6624736" cy="307777"/>
          </a:xfrm>
          <a:prstGeom prst="rect">
            <a:avLst/>
          </a:prstGeom>
          <a:noFill/>
        </p:spPr>
        <p:txBody>
          <a:bodyPr wrap="square" rtlCol="0">
            <a:spAutoFit/>
          </a:bodyPr>
          <a:lstStyle/>
          <a:p>
            <a:r>
              <a:rPr lang="en-US" sz="1400" dirty="0"/>
              <a:t>Take just one manual sample of the light </a:t>
            </a:r>
            <a:r>
              <a:rPr lang="en-US" sz="1400" dirty="0" smtClean="0"/>
              <a:t>intensity.</a:t>
            </a:r>
            <a:endParaRPr lang="en-US" sz="1400" dirty="0"/>
          </a:p>
        </p:txBody>
      </p:sp>
      <p:pic>
        <p:nvPicPr>
          <p:cNvPr id="1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550" y="3378683"/>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550" y="402422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550" y="286103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15 CuadroTexto"/>
          <p:cNvSpPr txBox="1"/>
          <p:nvPr/>
        </p:nvSpPr>
        <p:spPr>
          <a:xfrm>
            <a:off x="1187624" y="3356992"/>
            <a:ext cx="6624736" cy="523220"/>
          </a:xfrm>
          <a:prstGeom prst="rect">
            <a:avLst/>
          </a:prstGeom>
          <a:noFill/>
        </p:spPr>
        <p:txBody>
          <a:bodyPr wrap="square" rtlCol="0">
            <a:spAutoFit/>
          </a:bodyPr>
          <a:lstStyle/>
          <a:p>
            <a:r>
              <a:rPr lang="en-US" sz="1400" dirty="0"/>
              <a:t>Once you are done with the lamp - turn it off without turning off the </a:t>
            </a:r>
            <a:r>
              <a:rPr lang="en-US" sz="1400" dirty="0" err="1"/>
              <a:t>Labdisc</a:t>
            </a:r>
            <a:r>
              <a:rPr lang="en-US" sz="1400" dirty="0"/>
              <a:t>, and then turn on the LED flashlight. Repeat step five and six. </a:t>
            </a:r>
          </a:p>
        </p:txBody>
      </p:sp>
      <p:sp>
        <p:nvSpPr>
          <p:cNvPr id="17" name="16 CuadroTexto"/>
          <p:cNvSpPr txBox="1"/>
          <p:nvPr/>
        </p:nvSpPr>
        <p:spPr>
          <a:xfrm>
            <a:off x="1205445" y="4005064"/>
            <a:ext cx="6624736" cy="523220"/>
          </a:xfrm>
          <a:prstGeom prst="rect">
            <a:avLst/>
          </a:prstGeom>
          <a:noFill/>
        </p:spPr>
        <p:txBody>
          <a:bodyPr wrap="square" rtlCol="0">
            <a:spAutoFit/>
          </a:bodyPr>
          <a:lstStyle/>
          <a:p>
            <a:r>
              <a:rPr lang="en-US" sz="1400" dirty="0"/>
              <a:t>Measure the light intensity of the candle and the fluorescent tube as you did with the other light </a:t>
            </a:r>
            <a:r>
              <a:rPr lang="en-US" sz="1400" dirty="0" smtClean="0"/>
              <a:t>sources.</a:t>
            </a:r>
            <a:endParaRPr lang="en-US" sz="1400" dirty="0"/>
          </a:p>
        </p:txBody>
      </p:sp>
      <p:sp>
        <p:nvSpPr>
          <p:cNvPr id="20" name="19 CuadroTexto"/>
          <p:cNvSpPr txBox="1"/>
          <p:nvPr/>
        </p:nvSpPr>
        <p:spPr>
          <a:xfrm>
            <a:off x="1187383" y="4653136"/>
            <a:ext cx="6624736" cy="523220"/>
          </a:xfrm>
          <a:prstGeom prst="rect">
            <a:avLst/>
          </a:prstGeom>
          <a:noFill/>
        </p:spPr>
        <p:txBody>
          <a:bodyPr wrap="square" rtlCol="0">
            <a:spAutoFit/>
          </a:bodyPr>
          <a:lstStyle/>
          <a:p>
            <a:r>
              <a:rPr lang="en-US" sz="1400" dirty="0"/>
              <a:t>Leave the dark room in order to measure the light intensity in the outdoor sunlight and then the intensity of light when pointing the light sensor directly at the </a:t>
            </a:r>
            <a:r>
              <a:rPr lang="en-US" sz="1400" dirty="0" smtClean="0"/>
              <a:t>sun.</a:t>
            </a:r>
            <a:endParaRPr lang="en-US" sz="1400" dirty="0"/>
          </a:p>
        </p:txBody>
      </p:sp>
      <p:sp>
        <p:nvSpPr>
          <p:cNvPr id="21" name="20 CuadroTexto"/>
          <p:cNvSpPr txBox="1"/>
          <p:nvPr/>
        </p:nvSpPr>
        <p:spPr>
          <a:xfrm>
            <a:off x="1205204" y="5301208"/>
            <a:ext cx="6624736" cy="307777"/>
          </a:xfrm>
          <a:prstGeom prst="rect">
            <a:avLst/>
          </a:prstGeom>
          <a:noFill/>
        </p:spPr>
        <p:txBody>
          <a:bodyPr wrap="square" rtlCol="0">
            <a:spAutoFit/>
          </a:bodyPr>
          <a:lstStyle/>
          <a:p>
            <a:r>
              <a:rPr lang="en-US" sz="1400" dirty="0"/>
              <a:t>Once you`ve finished measuring turn the </a:t>
            </a:r>
            <a:r>
              <a:rPr lang="en-US" sz="1400" dirty="0" err="1"/>
              <a:t>Labdisc</a:t>
            </a:r>
            <a:r>
              <a:rPr lang="en-US" sz="1400" dirty="0"/>
              <a:t> </a:t>
            </a:r>
            <a:r>
              <a:rPr lang="en-US" sz="1400" dirty="0" smtClean="0"/>
              <a:t>off.</a:t>
            </a:r>
            <a:endParaRPr lang="en-US" sz="1400" dirty="0"/>
          </a:p>
        </p:txBody>
      </p:sp>
      <p:pic>
        <p:nvPicPr>
          <p:cNvPr id="22"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309" y="466414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67572" y="5320372"/>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32162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1" name="20 CuadroTexto"/>
          <p:cNvSpPr txBox="1"/>
          <p:nvPr/>
        </p:nvSpPr>
        <p:spPr>
          <a:xfrm>
            <a:off x="1555625" y="2401142"/>
            <a:ext cx="6544767" cy="307777"/>
          </a:xfrm>
          <a:prstGeom prst="rect">
            <a:avLst/>
          </a:prstGeom>
          <a:noFill/>
          <a:ln>
            <a:noFill/>
          </a:ln>
        </p:spPr>
        <p:txBody>
          <a:bodyPr wrap="square" rtlCol="0">
            <a:spAutoFit/>
          </a:bodyPr>
          <a:lstStyle/>
          <a:p>
            <a:r>
              <a:rPr lang="en-US" sz="1400" dirty="0">
                <a:solidFill>
                  <a:srgbClr val="F7B047"/>
                </a:solidFill>
              </a:rPr>
              <a:t>The following steps explain how to analyze the experiment results: </a:t>
            </a:r>
            <a:endParaRPr lang="es-CL" sz="1400" dirty="0">
              <a:solidFill>
                <a:srgbClr val="F7B047"/>
              </a:solidFill>
            </a:endParaRPr>
          </a:p>
        </p:txBody>
      </p:sp>
      <p:sp>
        <p:nvSpPr>
          <p:cNvPr id="22" name="21 Rectángulo redondeado"/>
          <p:cNvSpPr/>
          <p:nvPr/>
        </p:nvSpPr>
        <p:spPr>
          <a:xfrm>
            <a:off x="1403647" y="2276872"/>
            <a:ext cx="6581751" cy="582371"/>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8"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9" name="18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
        <p:nvSpPr>
          <p:cNvPr id="24" name="23 CuadroTexto"/>
          <p:cNvSpPr txBox="1"/>
          <p:nvPr/>
        </p:nvSpPr>
        <p:spPr>
          <a:xfrm>
            <a:off x="1187624" y="2996952"/>
            <a:ext cx="6624736" cy="523220"/>
          </a:xfrm>
          <a:prstGeom prst="rect">
            <a:avLst/>
          </a:prstGeom>
          <a:noFill/>
        </p:spPr>
        <p:txBody>
          <a:bodyPr wrap="square" rtlCol="0">
            <a:spAutoFit/>
          </a:bodyPr>
          <a:lstStyle/>
          <a:p>
            <a:r>
              <a:rPr lang="en-US" sz="1400" dirty="0"/>
              <a:t>Connect the </a:t>
            </a:r>
            <a:r>
              <a:rPr lang="en-US" sz="1400" dirty="0" err="1"/>
              <a:t>Labdisc</a:t>
            </a:r>
            <a:r>
              <a:rPr lang="en-US" sz="1400" dirty="0"/>
              <a:t> to the computer using the USB communication cable or via the Bluetooth wireless communication </a:t>
            </a:r>
            <a:r>
              <a:rPr lang="en-US" sz="1400" dirty="0" smtClean="0"/>
              <a:t>channel.</a:t>
            </a:r>
            <a:endParaRPr lang="en-US" sz="1500" dirty="0" smtClean="0"/>
          </a:p>
        </p:txBody>
      </p:sp>
      <p:pic>
        <p:nvPicPr>
          <p:cNvPr id="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01704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600" y="3546344"/>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1600" y="399853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71600" y="4459139"/>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1600" y="4924867"/>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1600" y="5498068"/>
            <a:ext cx="28575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31 CuadroTexto"/>
          <p:cNvSpPr txBox="1"/>
          <p:nvPr/>
        </p:nvSpPr>
        <p:spPr>
          <a:xfrm>
            <a:off x="1187624" y="3530268"/>
            <a:ext cx="6624736" cy="307777"/>
          </a:xfrm>
          <a:prstGeom prst="rect">
            <a:avLst/>
          </a:prstGeom>
          <a:noFill/>
        </p:spPr>
        <p:txBody>
          <a:bodyPr wrap="square" rtlCol="0">
            <a:spAutoFit/>
          </a:bodyPr>
          <a:lstStyle/>
          <a:p>
            <a:r>
              <a:rPr lang="en-US" sz="1400" dirty="0"/>
              <a:t>On the upper menu press </a:t>
            </a:r>
            <a:r>
              <a:rPr lang="en-US" sz="1400" dirty="0" smtClean="0"/>
              <a:t>the              button </a:t>
            </a:r>
            <a:r>
              <a:rPr lang="en-US" sz="1400" dirty="0"/>
              <a:t>and select </a:t>
            </a:r>
            <a:endParaRPr lang="en-US" sz="1500" dirty="0" smtClean="0"/>
          </a:p>
        </p:txBody>
      </p:sp>
      <p:sp>
        <p:nvSpPr>
          <p:cNvPr id="33" name="32 CuadroTexto"/>
          <p:cNvSpPr txBox="1"/>
          <p:nvPr/>
        </p:nvSpPr>
        <p:spPr>
          <a:xfrm>
            <a:off x="1187624" y="3986480"/>
            <a:ext cx="6984776" cy="307777"/>
          </a:xfrm>
          <a:prstGeom prst="rect">
            <a:avLst/>
          </a:prstGeom>
          <a:noFill/>
        </p:spPr>
        <p:txBody>
          <a:bodyPr wrap="square" rtlCol="0">
            <a:spAutoFit/>
          </a:bodyPr>
          <a:lstStyle/>
          <a:p>
            <a:r>
              <a:rPr lang="en-US" sz="1400" dirty="0"/>
              <a:t>Select the last experiment of the </a:t>
            </a:r>
            <a:r>
              <a:rPr lang="en-US" sz="1400" dirty="0" smtClean="0"/>
              <a:t>list.</a:t>
            </a:r>
            <a:endParaRPr lang="en-US" sz="1500" dirty="0" smtClean="0"/>
          </a:p>
        </p:txBody>
      </p:sp>
      <p:sp>
        <p:nvSpPr>
          <p:cNvPr id="37" name="36 CuadroTexto"/>
          <p:cNvSpPr txBox="1"/>
          <p:nvPr/>
        </p:nvSpPr>
        <p:spPr>
          <a:xfrm>
            <a:off x="1187624" y="4437112"/>
            <a:ext cx="6624736" cy="307777"/>
          </a:xfrm>
          <a:prstGeom prst="rect">
            <a:avLst/>
          </a:prstGeom>
          <a:noFill/>
        </p:spPr>
        <p:txBody>
          <a:bodyPr wrap="square" rtlCol="0">
            <a:spAutoFit/>
          </a:bodyPr>
          <a:lstStyle/>
          <a:p>
            <a:r>
              <a:rPr lang="en-US" sz="1400" dirty="0"/>
              <a:t>Observe the graph displayed on the </a:t>
            </a:r>
            <a:r>
              <a:rPr lang="en-US" sz="1400" dirty="0" smtClean="0"/>
              <a:t>screen.</a:t>
            </a:r>
            <a:endParaRPr lang="en-US" sz="1500" dirty="0" smtClean="0"/>
          </a:p>
        </p:txBody>
      </p:sp>
      <p:sp>
        <p:nvSpPr>
          <p:cNvPr id="38" name="37 CuadroTexto"/>
          <p:cNvSpPr txBox="1"/>
          <p:nvPr/>
        </p:nvSpPr>
        <p:spPr>
          <a:xfrm>
            <a:off x="1187624" y="4902840"/>
            <a:ext cx="6624736" cy="307777"/>
          </a:xfrm>
          <a:prstGeom prst="rect">
            <a:avLst/>
          </a:prstGeom>
          <a:noFill/>
        </p:spPr>
        <p:txBody>
          <a:bodyPr wrap="square" rtlCol="0">
            <a:spAutoFit/>
          </a:bodyPr>
          <a:lstStyle/>
          <a:p>
            <a:r>
              <a:rPr lang="en-US" sz="1400" dirty="0"/>
              <a:t>Press the Bar-graph icon and set the display to a Bar Graph </a:t>
            </a:r>
            <a:r>
              <a:rPr lang="en-US" sz="1400" dirty="0" smtClean="0"/>
              <a:t>display.</a:t>
            </a:r>
            <a:endParaRPr lang="en-US" sz="1500" dirty="0" smtClean="0"/>
          </a:p>
        </p:txBody>
      </p:sp>
      <p:sp>
        <p:nvSpPr>
          <p:cNvPr id="39" name="38 CuadroTexto"/>
          <p:cNvSpPr txBox="1"/>
          <p:nvPr/>
        </p:nvSpPr>
        <p:spPr>
          <a:xfrm>
            <a:off x="1187624" y="5498068"/>
            <a:ext cx="6624736" cy="523220"/>
          </a:xfrm>
          <a:prstGeom prst="rect">
            <a:avLst/>
          </a:prstGeom>
          <a:noFill/>
        </p:spPr>
        <p:txBody>
          <a:bodyPr wrap="square" rtlCol="0">
            <a:spAutoFit/>
          </a:bodyPr>
          <a:lstStyle/>
          <a:p>
            <a:r>
              <a:rPr lang="en-US" sz="1400" dirty="0" smtClean="0"/>
              <a:t>Press           the </a:t>
            </a:r>
            <a:r>
              <a:rPr lang="en-US" sz="1400" dirty="0"/>
              <a:t>button and write annotations on the graph specifying your observations according to the moment you registered the </a:t>
            </a:r>
            <a:r>
              <a:rPr lang="en-US" sz="1400" dirty="0" smtClean="0"/>
              <a:t>data.</a:t>
            </a:r>
            <a:endParaRPr lang="en-US" sz="1500" dirty="0" smtClean="0"/>
          </a:p>
        </p:txBody>
      </p:sp>
      <p:pic>
        <p:nvPicPr>
          <p:cNvPr id="41"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703424" y="5472432"/>
            <a:ext cx="356218" cy="305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2" name="Picture 7"/>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3419872" y="3507229"/>
            <a:ext cx="462731" cy="344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3" name="Picture 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252842" y="3501141"/>
            <a:ext cx="399278" cy="350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120509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grpSp>
        <p:nvGrpSpPr>
          <p:cNvPr id="2" name="1 Grupo"/>
          <p:cNvGrpSpPr/>
          <p:nvPr/>
        </p:nvGrpSpPr>
        <p:grpSpPr>
          <a:xfrm>
            <a:off x="1132910" y="2254524"/>
            <a:ext cx="6852488" cy="775497"/>
            <a:chOff x="1132910" y="2254524"/>
            <a:chExt cx="6852488" cy="775497"/>
          </a:xfrm>
        </p:grpSpPr>
        <p:pic>
          <p:nvPicPr>
            <p:cNvPr id="6" name="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9"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12 Grupo"/>
          <p:cNvGrpSpPr/>
          <p:nvPr/>
        </p:nvGrpSpPr>
        <p:grpSpPr>
          <a:xfrm>
            <a:off x="1132910" y="3174075"/>
            <a:ext cx="6852488" cy="775497"/>
            <a:chOff x="1132910" y="2254524"/>
            <a:chExt cx="6852488" cy="775497"/>
          </a:xfrm>
        </p:grpSpPr>
        <p:pic>
          <p:nvPicPr>
            <p:cNvPr id="14" name="13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1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3" name="22 CuadroTexto"/>
          <p:cNvSpPr txBox="1"/>
          <p:nvPr/>
        </p:nvSpPr>
        <p:spPr>
          <a:xfrm>
            <a:off x="1555626" y="3438540"/>
            <a:ext cx="3972819" cy="307777"/>
          </a:xfrm>
          <a:prstGeom prst="rect">
            <a:avLst/>
          </a:prstGeom>
          <a:noFill/>
        </p:spPr>
        <p:txBody>
          <a:bodyPr wrap="none" rtlCol="0">
            <a:spAutoFit/>
          </a:bodyPr>
          <a:lstStyle/>
          <a:p>
            <a:r>
              <a:rPr lang="en-US" sz="1400" b="1" dirty="0"/>
              <a:t>How do the data curves vary for each light source? </a:t>
            </a:r>
            <a:endParaRPr lang="es-CL" sz="1400" b="1" dirty="0"/>
          </a:p>
        </p:txBody>
      </p:sp>
      <p:sp>
        <p:nvSpPr>
          <p:cNvPr id="24" name="23 CuadroTexto"/>
          <p:cNvSpPr txBox="1"/>
          <p:nvPr/>
        </p:nvSpPr>
        <p:spPr>
          <a:xfrm>
            <a:off x="1555626" y="2545159"/>
            <a:ext cx="5968702" cy="307777"/>
          </a:xfrm>
          <a:prstGeom prst="rect">
            <a:avLst/>
          </a:prstGeom>
          <a:noFill/>
        </p:spPr>
        <p:txBody>
          <a:bodyPr wrap="square" rtlCol="0">
            <a:spAutoFit/>
          </a:bodyPr>
          <a:lstStyle/>
          <a:p>
            <a:r>
              <a:rPr lang="en-US" sz="1400" b="1" dirty="0"/>
              <a:t>How do the results relate to your initial hypothesis? Explain. </a:t>
            </a:r>
            <a:endParaRPr lang="es-CL" sz="1400" b="1" dirty="0"/>
          </a:p>
        </p:txBody>
      </p:sp>
      <p:grpSp>
        <p:nvGrpSpPr>
          <p:cNvPr id="18" name="17 Grupo"/>
          <p:cNvGrpSpPr/>
          <p:nvPr/>
        </p:nvGrpSpPr>
        <p:grpSpPr>
          <a:xfrm>
            <a:off x="1132910" y="4093626"/>
            <a:ext cx="6852488" cy="775497"/>
            <a:chOff x="1132910" y="2254524"/>
            <a:chExt cx="6852488" cy="775497"/>
          </a:xfrm>
        </p:grpSpPr>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1" name="20 CuadroTexto"/>
          <p:cNvSpPr txBox="1"/>
          <p:nvPr/>
        </p:nvSpPr>
        <p:spPr>
          <a:xfrm>
            <a:off x="1555626" y="4365104"/>
            <a:ext cx="3598293" cy="307777"/>
          </a:xfrm>
          <a:prstGeom prst="rect">
            <a:avLst/>
          </a:prstGeom>
          <a:noFill/>
        </p:spPr>
        <p:txBody>
          <a:bodyPr wrap="none" rtlCol="0">
            <a:spAutoFit/>
          </a:bodyPr>
          <a:lstStyle/>
          <a:p>
            <a:r>
              <a:rPr lang="en-US" sz="1400" b="1" dirty="0"/>
              <a:t>What similarities do the data curves present? </a:t>
            </a:r>
            <a:endParaRPr lang="es-CL" sz="1400" b="1" dirty="0"/>
          </a:p>
        </p:txBody>
      </p:sp>
      <p:sp>
        <p:nvSpPr>
          <p:cNvPr id="22"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25" name="24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grpSp>
        <p:nvGrpSpPr>
          <p:cNvPr id="17" name="16 Grupo"/>
          <p:cNvGrpSpPr/>
          <p:nvPr/>
        </p:nvGrpSpPr>
        <p:grpSpPr>
          <a:xfrm>
            <a:off x="1132910" y="5013176"/>
            <a:ext cx="6852488" cy="775497"/>
            <a:chOff x="1132910" y="2254524"/>
            <a:chExt cx="6852488" cy="775497"/>
          </a:xfrm>
        </p:grpSpPr>
        <p:pic>
          <p:nvPicPr>
            <p:cNvPr id="26" name="25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8" y="2381949"/>
              <a:ext cx="6655470" cy="648072"/>
            </a:xfrm>
            <a:prstGeom prst="rect">
              <a:avLst/>
            </a:prstGeom>
          </p:spPr>
        </p:pic>
        <p:pic>
          <p:nvPicPr>
            <p:cNvPr id="2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32910" y="2254524"/>
              <a:ext cx="394036" cy="408630"/>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8" name="27 CuadroTexto"/>
          <p:cNvSpPr txBox="1"/>
          <p:nvPr/>
        </p:nvSpPr>
        <p:spPr>
          <a:xfrm>
            <a:off x="1555626" y="5301208"/>
            <a:ext cx="5029069" cy="307777"/>
          </a:xfrm>
          <a:prstGeom prst="rect">
            <a:avLst/>
          </a:prstGeom>
          <a:noFill/>
        </p:spPr>
        <p:txBody>
          <a:bodyPr wrap="none" rtlCol="0">
            <a:spAutoFit/>
          </a:bodyPr>
          <a:lstStyle/>
          <a:p>
            <a:r>
              <a:rPr lang="en-US" sz="1400" b="1" dirty="0"/>
              <a:t>Which was the brightest light source? Which was the least bright</a:t>
            </a:r>
            <a:r>
              <a:rPr lang="en-US" sz="1400" b="1" dirty="0" smtClean="0"/>
              <a:t>?</a:t>
            </a:r>
            <a:endParaRPr lang="es-CL" sz="1400" b="1" dirty="0"/>
          </a:p>
        </p:txBody>
      </p:sp>
    </p:spTree>
    <p:extLst>
      <p:ext uri="{BB962C8B-B14F-4D97-AF65-F5344CB8AC3E}">
        <p14:creationId xmlns:p14="http://schemas.microsoft.com/office/powerpoint/2010/main" val="204053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מלבן 4"/>
          <p:cNvSpPr/>
          <p:nvPr/>
        </p:nvSpPr>
        <p:spPr>
          <a:xfrm>
            <a:off x="683568" y="2281698"/>
            <a:ext cx="6318448" cy="369332"/>
          </a:xfrm>
          <a:prstGeom prst="rect">
            <a:avLst/>
          </a:prstGeom>
        </p:spPr>
        <p:txBody>
          <a:bodyPr wrap="square">
            <a:spAutoFit/>
          </a:bodyPr>
          <a:lstStyle/>
          <a:p>
            <a:r>
              <a:rPr lang="en-US" dirty="0" smtClean="0"/>
              <a:t>FRAMEWORK </a:t>
            </a:r>
            <a:r>
              <a:rPr lang="en-US" dirty="0"/>
              <a:t>FOR K-12 SCIENCE EDUCATION © 2012</a:t>
            </a:r>
          </a:p>
        </p:txBody>
      </p:sp>
      <p:sp>
        <p:nvSpPr>
          <p:cNvPr id="6" name="מלבן 5"/>
          <p:cNvSpPr/>
          <p:nvPr/>
        </p:nvSpPr>
        <p:spPr>
          <a:xfrm>
            <a:off x="611560" y="2646565"/>
            <a:ext cx="7344816" cy="307777"/>
          </a:xfrm>
          <a:prstGeom prst="rect">
            <a:avLst/>
          </a:prstGeom>
        </p:spPr>
        <p:txBody>
          <a:bodyPr wrap="square">
            <a:spAutoFit/>
          </a:bodyPr>
          <a:lstStyle/>
          <a:p>
            <a:pPr lvl="0"/>
            <a:r>
              <a:rPr lang="en-US" sz="1400" dirty="0"/>
              <a:t>The Dimension I practices listed below are called out as </a:t>
            </a:r>
            <a:r>
              <a:rPr lang="en-US" sz="1400" b="1" dirty="0"/>
              <a:t>bold </a:t>
            </a:r>
            <a:r>
              <a:rPr lang="en-US" sz="1400" dirty="0"/>
              <a:t>words throughout the activity.</a:t>
            </a:r>
          </a:p>
        </p:txBody>
      </p:sp>
      <p:graphicFrame>
        <p:nvGraphicFramePr>
          <p:cNvPr id="9" name="טבלה 8"/>
          <p:cNvGraphicFramePr>
            <a:graphicFrameLocks noGrp="1"/>
          </p:cNvGraphicFramePr>
          <p:nvPr>
            <p:extLst>
              <p:ext uri="{D42A27DB-BD31-4B8C-83A1-F6EECF244321}">
                <p14:modId xmlns:p14="http://schemas.microsoft.com/office/powerpoint/2010/main" val="2267242903"/>
              </p:ext>
            </p:extLst>
          </p:nvPr>
        </p:nvGraphicFramePr>
        <p:xfrm>
          <a:off x="683567" y="3068960"/>
          <a:ext cx="7704857" cy="1615440"/>
        </p:xfrm>
        <a:graphic>
          <a:graphicData uri="http://schemas.openxmlformats.org/drawingml/2006/table">
            <a:tbl>
              <a:tblPr firstRow="1" firstCol="1" lastRow="1" lastCol="1" bandRow="1" bandCol="1"/>
              <a:tblGrid>
                <a:gridCol w="771352"/>
                <a:gridCol w="452785"/>
                <a:gridCol w="2376264"/>
                <a:gridCol w="432048"/>
                <a:gridCol w="3672408"/>
              </a:tblGrid>
              <a:tr h="263889">
                <a:tc rowSpan="4">
                  <a:txBody>
                    <a:bodyPr/>
                    <a:lstStyle/>
                    <a:p>
                      <a:pPr marL="124460" marR="48260" algn="ctr">
                        <a:lnSpc>
                          <a:spcPct val="100000"/>
                        </a:lnSpc>
                        <a:spcBef>
                          <a:spcPts val="80"/>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1</a:t>
                      </a:r>
                      <a:endParaRPr lang="en-US" sz="1100" b="1" dirty="0">
                        <a:effectLst/>
                        <a:latin typeface="Calibri"/>
                        <a:ea typeface="Calibri"/>
                        <a:cs typeface="Calibri"/>
                      </a:endParaRPr>
                    </a:p>
                    <a:p>
                      <a:pPr marL="125730" marR="48260" algn="ctr">
                        <a:lnSpc>
                          <a:spcPct val="100000"/>
                        </a:lnSpc>
                        <a:spcAft>
                          <a:spcPts val="0"/>
                        </a:spcAft>
                      </a:pPr>
                      <a:r>
                        <a:rPr lang="en-US" sz="1100" b="1" dirty="0">
                          <a:solidFill>
                            <a:srgbClr val="231F20"/>
                          </a:solidFill>
                          <a:effectLst/>
                          <a:latin typeface="Calibri"/>
                          <a:ea typeface="Calibri"/>
                          <a:cs typeface="Calibri"/>
                        </a:rPr>
                        <a:t>Scien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and</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En</a:t>
                      </a:r>
                      <a:r>
                        <a:rPr lang="en-US" sz="1100" b="1" spc="-5" dirty="0">
                          <a:solidFill>
                            <a:srgbClr val="231F20"/>
                          </a:solidFill>
                          <a:effectLst/>
                          <a:latin typeface="Calibri"/>
                          <a:ea typeface="Calibri"/>
                          <a:cs typeface="Calibri"/>
                        </a:rPr>
                        <a:t>g</a:t>
                      </a:r>
                      <a:r>
                        <a:rPr lang="en-US" sz="1100" b="1" dirty="0">
                          <a:solidFill>
                            <a:srgbClr val="231F20"/>
                          </a:solidFill>
                          <a:effectLst/>
                          <a:latin typeface="Calibri"/>
                          <a:ea typeface="Calibri"/>
                          <a:cs typeface="Calibri"/>
                        </a:rPr>
                        <a:t>ineering </a:t>
                      </a:r>
                      <a:r>
                        <a:rPr lang="en-US" sz="1100" b="1" spc="-15" dirty="0">
                          <a:solidFill>
                            <a:srgbClr val="231F20"/>
                          </a:solidFill>
                          <a:effectLst/>
                          <a:latin typeface="Calibri"/>
                          <a:ea typeface="Calibri"/>
                          <a:cs typeface="Calibri"/>
                        </a:rPr>
                        <a:t>P</a:t>
                      </a:r>
                      <a:r>
                        <a:rPr lang="en-US" sz="1100" b="1" spc="-5"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a</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ti</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lnSpc>
                          <a:spcPct val="100000"/>
                        </a:lnSpc>
                        <a:spcBef>
                          <a:spcPts val="64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0" marR="121285" indent="0">
                        <a:lnSpc>
                          <a:spcPct val="100000"/>
                        </a:lnSpc>
                        <a:spcBef>
                          <a:spcPts val="140"/>
                        </a:spcBef>
                        <a:spcAft>
                          <a:spcPts val="0"/>
                        </a:spcAft>
                      </a:pPr>
                      <a:r>
                        <a:rPr lang="en-US" sz="1100" dirty="0">
                          <a:solidFill>
                            <a:srgbClr val="231F20"/>
                          </a:solidFill>
                          <a:effectLst/>
                          <a:latin typeface="Calibri"/>
                          <a:ea typeface="Calibri"/>
                          <a:cs typeface="Calibri"/>
                        </a:rPr>
                        <a:t>Asking questions (for science) and defining problems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Bef>
                          <a:spcPts val="64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0" marR="116840" indent="0">
                        <a:lnSpc>
                          <a:spcPct val="100000"/>
                        </a:lnSpc>
                        <a:spcBef>
                          <a:spcPts val="625"/>
                        </a:spcBef>
                        <a:spcAft>
                          <a:spcPts val="0"/>
                        </a:spcAft>
                      </a:pPr>
                      <a:r>
                        <a:rPr lang="en-US" sz="1100" dirty="0">
                          <a:solidFill>
                            <a:srgbClr val="231F20"/>
                          </a:solidFill>
                          <a:effectLst/>
                          <a:latin typeface="Calibri"/>
                          <a:ea typeface="Calibri"/>
                          <a:cs typeface="Calibri"/>
                        </a:rPr>
                        <a:t>Use mathematics and computational thinking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Developing </a:t>
                      </a:r>
                      <a:r>
                        <a:rPr lang="en-US" sz="1100" dirty="0">
                          <a:solidFill>
                            <a:srgbClr val="231F20"/>
                          </a:solidFill>
                          <a:effectLst/>
                          <a:latin typeface="Calibri"/>
                          <a:ea typeface="Calibri"/>
                          <a:cs typeface="Calibri"/>
                        </a:rPr>
                        <a:t>and using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lnSpc>
                          <a:spcPct val="100000"/>
                        </a:lnSpc>
                        <a:spcBef>
                          <a:spcPts val="240"/>
                        </a:spcBef>
                        <a:spcAft>
                          <a:spcPts val="0"/>
                        </a:spcAft>
                      </a:pPr>
                      <a:r>
                        <a:rPr lang="en-US" sz="1100" dirty="0">
                          <a:solidFill>
                            <a:srgbClr val="231F20"/>
                          </a:solidFill>
                          <a:effectLst/>
                          <a:latin typeface="Calibri"/>
                          <a:ea typeface="Calibri"/>
                          <a:cs typeface="Calibri"/>
                        </a:rPr>
                        <a:t>Constructing explanations (for science) and designing solutions (for engineering)</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marR="14922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Planning </a:t>
                      </a:r>
                      <a:r>
                        <a:rPr lang="en-US" sz="1100" dirty="0">
                          <a:solidFill>
                            <a:srgbClr val="231F20"/>
                          </a:solidFill>
                          <a:effectLst/>
                          <a:latin typeface="Calibri"/>
                          <a:ea typeface="Calibri"/>
                          <a:cs typeface="Calibri"/>
                        </a:rPr>
                        <a:t>and carrying out investigations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Engaging </a:t>
                      </a:r>
                      <a:r>
                        <a:rPr lang="en-US" sz="1100" dirty="0">
                          <a:solidFill>
                            <a:srgbClr val="231F20"/>
                          </a:solidFill>
                          <a:effectLst/>
                          <a:latin typeface="Calibri"/>
                          <a:ea typeface="Calibri"/>
                          <a:cs typeface="Calibri"/>
                        </a:rPr>
                        <a:t>in argument from evidence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63889">
                <a:tc vMerge="1">
                  <a:txBody>
                    <a:bodyPr/>
                    <a:lstStyle/>
                    <a:p>
                      <a:endParaRPr lang="en-US"/>
                    </a:p>
                  </a:txBody>
                  <a:tcPr/>
                </a:tc>
                <a:tc>
                  <a:txBody>
                    <a:bodyPr/>
                    <a:lstStyle/>
                    <a:p>
                      <a:pPr algn="ctr">
                        <a:lnSpc>
                          <a:spcPct val="100000"/>
                        </a:lnSpc>
                        <a:spcBef>
                          <a:spcPts val="10"/>
                        </a:spcBef>
                        <a:spcAft>
                          <a:spcPts val="0"/>
                        </a:spcAft>
                      </a:pPr>
                      <a:r>
                        <a:rPr lang="en-US" sz="1100" dirty="0">
                          <a:effectLst/>
                          <a:latin typeface="Calibri"/>
                          <a:ea typeface="Calibri"/>
                          <a:cs typeface="Calibri"/>
                        </a:rPr>
                        <a:t> </a:t>
                      </a:r>
                    </a:p>
                    <a:p>
                      <a:pPr marR="149225" algn="ctr">
                        <a:lnSpc>
                          <a:spcPct val="100000"/>
                        </a:lnSpc>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a:effectLst/>
                          <a:latin typeface="Calibri"/>
                          <a:ea typeface="Calibri"/>
                          <a:cs typeface="Calibri"/>
                        </a:rPr>
                        <a:t> </a:t>
                      </a:r>
                      <a:r>
                        <a:rPr lang="en-US" sz="1100" dirty="0" smtClean="0">
                          <a:solidFill>
                            <a:srgbClr val="231F20"/>
                          </a:solidFill>
                          <a:effectLst/>
                          <a:latin typeface="Calibri"/>
                          <a:ea typeface="Calibri"/>
                          <a:cs typeface="Calibri"/>
                        </a:rPr>
                        <a:t>Analyzing </a:t>
                      </a:r>
                      <a:r>
                        <a:rPr lang="en-US" sz="1100" dirty="0">
                          <a:solidFill>
                            <a:srgbClr val="231F20"/>
                          </a:solidFill>
                          <a:effectLst/>
                          <a:latin typeface="Calibri"/>
                          <a:ea typeface="Calibri"/>
                          <a:cs typeface="Calibri"/>
                        </a:rPr>
                        <a:t>and interpreting data</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35255" algn="ctr">
                        <a:lnSpc>
                          <a:spcPct val="100000"/>
                        </a:lnSpc>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a:lnSpc>
                          <a:spcPct val="100000"/>
                        </a:lnSpc>
                        <a:spcBef>
                          <a:spcPts val="50"/>
                        </a:spcBef>
                        <a:spcAft>
                          <a:spcPts val="0"/>
                        </a:spcAft>
                      </a:pPr>
                      <a:r>
                        <a:rPr lang="en-US" sz="1100" dirty="0" smtClean="0">
                          <a:solidFill>
                            <a:srgbClr val="231F20"/>
                          </a:solidFill>
                          <a:effectLst/>
                          <a:latin typeface="Calibri"/>
                          <a:ea typeface="Calibri"/>
                          <a:cs typeface="Calibri"/>
                        </a:rPr>
                        <a:t>Obtaining</a:t>
                      </a:r>
                      <a:r>
                        <a:rPr lang="en-US" sz="1100" dirty="0">
                          <a:solidFill>
                            <a:srgbClr val="231F20"/>
                          </a:solidFill>
                          <a:effectLst/>
                          <a:latin typeface="Calibri"/>
                          <a:ea typeface="Calibri"/>
                          <a:cs typeface="Calibri"/>
                        </a:rPr>
                        <a:t>, evaluating, and communicating information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11" name="טבלה 10"/>
          <p:cNvGraphicFramePr>
            <a:graphicFrameLocks noGrp="1"/>
          </p:cNvGraphicFramePr>
          <p:nvPr>
            <p:extLst>
              <p:ext uri="{D42A27DB-BD31-4B8C-83A1-F6EECF244321}">
                <p14:modId xmlns:p14="http://schemas.microsoft.com/office/powerpoint/2010/main" val="609462929"/>
              </p:ext>
            </p:extLst>
          </p:nvPr>
        </p:nvGraphicFramePr>
        <p:xfrm>
          <a:off x="720890" y="4885408"/>
          <a:ext cx="7667534" cy="1279896"/>
        </p:xfrm>
        <a:graphic>
          <a:graphicData uri="http://schemas.openxmlformats.org/drawingml/2006/table">
            <a:tbl>
              <a:tblPr firstRow="1" firstCol="1" lastRow="1" lastCol="1" bandRow="1" bandCol="1"/>
              <a:tblGrid>
                <a:gridCol w="754766"/>
                <a:gridCol w="432048"/>
                <a:gridCol w="2376264"/>
                <a:gridCol w="432048"/>
                <a:gridCol w="3672408"/>
              </a:tblGrid>
              <a:tr h="283530">
                <a:tc rowSpan="4">
                  <a:txBody>
                    <a:bodyPr/>
                    <a:lstStyle/>
                    <a:p>
                      <a:pPr marL="285115" marR="0" indent="0" algn="l" defTabSz="914400" rtl="0" eaLnBrk="1" fontAlgn="auto" latinLnBrk="0" hangingPunct="1">
                        <a:lnSpc>
                          <a:spcPct val="100000"/>
                        </a:lnSpc>
                        <a:spcBef>
                          <a:spcPts val="560"/>
                        </a:spcBef>
                        <a:spcAft>
                          <a:spcPts val="0"/>
                        </a:spcAft>
                        <a:buClrTx/>
                        <a:buSzTx/>
                        <a:buFontTx/>
                        <a:buNone/>
                        <a:tabLst/>
                        <a:defRPr/>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smtClean="0">
                          <a:solidFill>
                            <a:srgbClr val="231F20"/>
                          </a:solidFill>
                          <a:effectLst/>
                          <a:latin typeface="Calibri"/>
                          <a:ea typeface="Calibri"/>
                          <a:cs typeface="Calibri"/>
                        </a:rPr>
                        <a:t>2 </a:t>
                      </a:r>
                      <a:r>
                        <a:rPr lang="en-US" sz="1100" b="1" kern="1200" dirty="0" smtClean="0">
                          <a:solidFill>
                            <a:schemeClr val="tx1"/>
                          </a:solidFill>
                          <a:effectLst/>
                          <a:latin typeface="+mn-lt"/>
                          <a:ea typeface="+mn-ea"/>
                          <a:cs typeface="+mn-cs"/>
                        </a:rPr>
                        <a:t>Cross Cutting Concepts</a:t>
                      </a: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4922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588" marR="121285" indent="0">
                        <a:spcBef>
                          <a:spcPts val="565"/>
                        </a:spcBef>
                        <a:spcAft>
                          <a:spcPts val="0"/>
                        </a:spcAft>
                      </a:pPr>
                      <a:r>
                        <a:rPr lang="en-US" sz="1100" dirty="0">
                          <a:solidFill>
                            <a:srgbClr val="231F20"/>
                          </a:solidFill>
                          <a:effectLst/>
                          <a:latin typeface="Calibri"/>
                          <a:ea typeface="Calibri"/>
                          <a:cs typeface="Calibri"/>
                        </a:rPr>
                        <a:t>Patterns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5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0" marR="116840" indent="0">
                        <a:spcBef>
                          <a:spcPts val="565"/>
                        </a:spcBef>
                        <a:spcAft>
                          <a:spcPts val="0"/>
                        </a:spcAft>
                      </a:pPr>
                      <a:r>
                        <a:rPr lang="en-US" sz="1100" dirty="0">
                          <a:solidFill>
                            <a:srgbClr val="231F20"/>
                          </a:solidFill>
                          <a:effectLst/>
                          <a:latin typeface="Calibri"/>
                          <a:ea typeface="Calibri"/>
                          <a:cs typeface="Calibri"/>
                        </a:rPr>
                        <a:t>Energy and matter: Flows, cycles, and  conservation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429306">
                <a:tc vMerge="1">
                  <a:txBody>
                    <a:bodyPr/>
                    <a:lstStyle/>
                    <a:p>
                      <a:endParaRPr lang="en-US"/>
                    </a:p>
                  </a:txBody>
                  <a:tcPr/>
                </a:tc>
                <a:tc>
                  <a:txBody>
                    <a:bodyPr/>
                    <a:lstStyle/>
                    <a:p>
                      <a:pPr marR="14922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0" marR="116840" indent="0" algn="l" defTabSz="914400" rtl="0" eaLnBrk="1" latinLnBrk="0" hangingPunct="1">
                        <a:lnSpc>
                          <a:spcPts val="960"/>
                        </a:lnSpc>
                        <a:spcBef>
                          <a:spcPts val="565"/>
                        </a:spcBef>
                        <a:spcAft>
                          <a:spcPts val="0"/>
                        </a:spcAft>
                      </a:pPr>
                      <a:r>
                        <a:rPr lang="en-US" sz="1100" kern="1200" smtClean="0">
                          <a:solidFill>
                            <a:srgbClr val="231F20"/>
                          </a:solidFill>
                          <a:effectLst/>
                          <a:latin typeface="+mn-lt"/>
                          <a:ea typeface="Calibri"/>
                          <a:cs typeface="Calibri"/>
                        </a:rPr>
                        <a:t>Cause and effect: Mechanism and  explanation</a:t>
                      </a:r>
                      <a:endParaRPr lang="en-US" sz="1100" kern="1200" dirty="0">
                        <a:solidFill>
                          <a:srgbClr val="231F20"/>
                        </a:solidFill>
                        <a:effectLst/>
                        <a:latin typeface="+mn-lt"/>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Structure and function</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Scale, proportion, and  quantity</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35255" algn="ctr">
                        <a:spcBef>
                          <a:spcPts val="685"/>
                        </a:spcBef>
                        <a:spcAft>
                          <a:spcPts val="0"/>
                        </a:spcAft>
                      </a:pP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116840" indent="0">
                        <a:spcBef>
                          <a:spcPts val="665"/>
                        </a:spcBef>
                        <a:spcAft>
                          <a:spcPts val="0"/>
                        </a:spcAft>
                      </a:pPr>
                      <a:r>
                        <a:rPr lang="en-US" sz="1100" dirty="0">
                          <a:solidFill>
                            <a:srgbClr val="231F20"/>
                          </a:solidFill>
                          <a:effectLst/>
                          <a:latin typeface="Calibri"/>
                          <a:ea typeface="Calibri"/>
                          <a:cs typeface="Calibri"/>
                        </a:rPr>
                        <a:t>Stability and change</a:t>
                      </a:r>
                      <a:endParaRPr lang="en-US" sz="1100" dirty="0">
                        <a:effectLst/>
                        <a:latin typeface="Calibri"/>
                        <a:ea typeface="Calibri"/>
                        <a:cs typeface="Calibri"/>
                      </a:endParaRPr>
                    </a:p>
                  </a:txBody>
                  <a:tcPr marL="45720" marR="4572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3530">
                <a:tc vMerge="1">
                  <a:txBody>
                    <a:bodyPr/>
                    <a:lstStyle/>
                    <a:p>
                      <a:endParaRPr lang="en-US"/>
                    </a:p>
                  </a:txBody>
                  <a:tcPr/>
                </a:tc>
                <a:tc>
                  <a:txBody>
                    <a:bodyPr/>
                    <a:lstStyle/>
                    <a:p>
                      <a:pPr marR="149225" algn="ctr">
                        <a:spcBef>
                          <a:spcPts val="6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588" marR="121285" indent="0">
                        <a:spcBef>
                          <a:spcPts val="665"/>
                        </a:spcBef>
                        <a:spcAft>
                          <a:spcPts val="0"/>
                        </a:spcAft>
                      </a:pPr>
                      <a:r>
                        <a:rPr lang="en-US" sz="1100" dirty="0">
                          <a:solidFill>
                            <a:srgbClr val="231F20"/>
                          </a:solidFill>
                          <a:effectLst/>
                          <a:latin typeface="Calibri"/>
                          <a:ea typeface="Calibri"/>
                          <a:cs typeface="Calibri"/>
                        </a:rPr>
                        <a:t>Systems and system models</a:t>
                      </a:r>
                      <a:endParaRPr lang="en-US" sz="1100" dirty="0">
                        <a:effectLst/>
                        <a:latin typeface="Calibri"/>
                        <a:ea typeface="Calibri"/>
                        <a:cs typeface="Calibri"/>
                      </a:endParaRPr>
                    </a:p>
                  </a:txBody>
                  <a:tcPr marL="45720" marR="4572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r>
                        <a:rPr lang="en-US" sz="1100" dirty="0">
                          <a:effectLst/>
                          <a:latin typeface="Calibri"/>
                          <a:ea typeface="Calibri"/>
                          <a:cs typeface="Calibri"/>
                        </a:rPr>
                        <a:t>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7"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446892"/>
            <a:ext cx="3491880"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val="366781557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Results</a:t>
            </a:r>
            <a:r>
              <a:rPr lang="es-ES_tradnl" sz="2400" b="1" baseline="30000" dirty="0" smtClean="0">
                <a:solidFill>
                  <a:schemeClr val="bg1"/>
                </a:solidFill>
              </a:rPr>
              <a:t> and </a:t>
            </a:r>
            <a:r>
              <a:rPr lang="es-ES_tradnl" sz="2400" b="1" baseline="30000" dirty="0" err="1" smtClean="0">
                <a:solidFill>
                  <a:schemeClr val="bg1"/>
                </a:solidFill>
              </a:rPr>
              <a:t>analysis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22" name="21 CuadroTexto"/>
          <p:cNvSpPr txBox="1"/>
          <p:nvPr/>
        </p:nvSpPr>
        <p:spPr>
          <a:xfrm>
            <a:off x="1555625" y="2401143"/>
            <a:ext cx="6544767" cy="307777"/>
          </a:xfrm>
          <a:prstGeom prst="rect">
            <a:avLst/>
          </a:prstGeom>
          <a:noFill/>
          <a:ln>
            <a:noFill/>
          </a:ln>
        </p:spPr>
        <p:txBody>
          <a:bodyPr wrap="square" rtlCol="0">
            <a:spAutoFit/>
          </a:bodyPr>
          <a:lstStyle/>
          <a:p>
            <a:r>
              <a:rPr lang="en-US" sz="1400" dirty="0" smtClean="0">
                <a:solidFill>
                  <a:srgbClr val="F7B047"/>
                </a:solidFill>
              </a:rPr>
              <a:t>The graph below should be similar to the one the students came up with. </a:t>
            </a:r>
            <a:endParaRPr lang="es-CL" sz="1400" dirty="0">
              <a:solidFill>
                <a:srgbClr val="F7B047"/>
              </a:solidFill>
            </a:endParaRPr>
          </a:p>
        </p:txBody>
      </p:sp>
      <p:sp>
        <p:nvSpPr>
          <p:cNvPr id="27" name="26 Rectángulo redondeado"/>
          <p:cNvSpPr/>
          <p:nvPr/>
        </p:nvSpPr>
        <p:spPr>
          <a:xfrm>
            <a:off x="1403647" y="2348881"/>
            <a:ext cx="6581751" cy="432047"/>
          </a:xfrm>
          <a:prstGeom prst="roundRect">
            <a:avLst/>
          </a:prstGeom>
          <a:noFill/>
          <a:ln w="19050">
            <a:solidFill>
              <a:srgbClr val="F7B047"/>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2" name="11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23438" y="2996952"/>
            <a:ext cx="7248962" cy="2797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0767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21 Grupo"/>
          <p:cNvGrpSpPr/>
          <p:nvPr/>
        </p:nvGrpSpPr>
        <p:grpSpPr>
          <a:xfrm>
            <a:off x="1240420" y="4537850"/>
            <a:ext cx="6663160" cy="1061054"/>
            <a:chOff x="1321109" y="3224939"/>
            <a:chExt cx="6664289" cy="1237330"/>
          </a:xfrm>
        </p:grpSpPr>
        <p:pic>
          <p:nvPicPr>
            <p:cNvPr id="3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93898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5" name="21 Grupo"/>
          <p:cNvGrpSpPr/>
          <p:nvPr/>
        </p:nvGrpSpPr>
        <p:grpSpPr>
          <a:xfrm>
            <a:off x="1240420" y="3088027"/>
            <a:ext cx="6663160" cy="1061054"/>
            <a:chOff x="1321109" y="3224939"/>
            <a:chExt cx="6664289" cy="1237330"/>
          </a:xfrm>
        </p:grpSpPr>
        <p:pic>
          <p:nvPicPr>
            <p:cNvPr id="3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3"/>
              <a:ext cx="6664289" cy="938986"/>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659" y="2957104"/>
            <a:ext cx="428625" cy="438150"/>
          </a:xfrm>
          <a:prstGeom prst="ellipse">
            <a:avLst/>
          </a:prstGeom>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3" name="12 CuadroTexto"/>
          <p:cNvSpPr txBox="1"/>
          <p:nvPr/>
        </p:nvSpPr>
        <p:spPr>
          <a:xfrm>
            <a:off x="1555624" y="3138934"/>
            <a:ext cx="7048823" cy="938719"/>
          </a:xfrm>
          <a:prstGeom prst="rect">
            <a:avLst/>
          </a:prstGeom>
          <a:noFill/>
        </p:spPr>
        <p:txBody>
          <a:bodyPr wrap="square" rtlCol="0">
            <a:spAutoFit/>
          </a:bodyPr>
          <a:lstStyle/>
          <a:p>
            <a:r>
              <a:rPr lang="en-US" sz="1400" b="1" dirty="0"/>
              <a:t>What was the variation between the </a:t>
            </a:r>
            <a:r>
              <a:rPr lang="en-US" sz="1400" b="1" dirty="0" smtClean="0"/>
              <a:t>different </a:t>
            </a:r>
            <a:r>
              <a:rPr lang="en-US" sz="1400" b="1" dirty="0"/>
              <a:t>light sources you analyzed? </a:t>
            </a:r>
            <a:endParaRPr lang="en-US" sz="1400" b="1" dirty="0" smtClean="0"/>
          </a:p>
          <a:p>
            <a:endParaRPr lang="en-US" sz="1300" dirty="0"/>
          </a:p>
          <a:p>
            <a:r>
              <a:rPr lang="en-US" sz="1400" dirty="0"/>
              <a:t>Students should analyze the different values of light intensity, defining which were </a:t>
            </a:r>
            <a:endParaRPr lang="en-US" sz="1400" dirty="0" smtClean="0"/>
          </a:p>
          <a:p>
            <a:r>
              <a:rPr lang="en-US" sz="1400" dirty="0"/>
              <a:t>t</a:t>
            </a:r>
            <a:r>
              <a:rPr lang="en-US" sz="1400" dirty="0" smtClean="0"/>
              <a:t>he highest </a:t>
            </a:r>
            <a:r>
              <a:rPr lang="en-US" sz="1400" dirty="0"/>
              <a:t>and lowest and the range of variation between them</a:t>
            </a:r>
            <a:r>
              <a:rPr lang="en-US" sz="1400" dirty="0" smtClean="0"/>
              <a:t>.</a:t>
            </a:r>
            <a:endParaRPr lang="es-CL" sz="1400" dirty="0"/>
          </a:p>
        </p:txBody>
      </p:sp>
      <p:sp>
        <p:nvSpPr>
          <p:cNvPr id="16" name="15 CuadroTexto"/>
          <p:cNvSpPr txBox="1"/>
          <p:nvPr/>
        </p:nvSpPr>
        <p:spPr>
          <a:xfrm>
            <a:off x="1555625" y="2381182"/>
            <a:ext cx="6544767" cy="523220"/>
          </a:xfrm>
          <a:prstGeom prst="rect">
            <a:avLst/>
          </a:prstGeom>
          <a:noFill/>
          <a:ln>
            <a:noFill/>
          </a:ln>
        </p:spPr>
        <p:txBody>
          <a:bodyPr wrap="square" rtlCol="0">
            <a:spAutoFit/>
          </a:bodyPr>
          <a:lstStyle/>
          <a:p>
            <a:r>
              <a:rPr lang="en-US" sz="1400" dirty="0">
                <a:solidFill>
                  <a:srgbClr val="29B19A"/>
                </a:solidFill>
              </a:rPr>
              <a:t>Following are some questions and answers which should be developed by students in order to elaborate on their conclusions. </a:t>
            </a:r>
            <a:endParaRPr lang="es-CL" sz="1400" dirty="0">
              <a:solidFill>
                <a:srgbClr val="29B19A"/>
              </a:solidFill>
            </a:endParaRPr>
          </a:p>
        </p:txBody>
      </p:sp>
      <p:sp>
        <p:nvSpPr>
          <p:cNvPr id="17" name="16 Rectángulo redondeado"/>
          <p:cNvSpPr/>
          <p:nvPr/>
        </p:nvSpPr>
        <p:spPr>
          <a:xfrm>
            <a:off x="1403647" y="2348881"/>
            <a:ext cx="6581751" cy="582371"/>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28" name="2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659" y="4365104"/>
            <a:ext cx="428625" cy="438150"/>
          </a:xfrm>
          <a:prstGeom prst="ellipse">
            <a:avLst/>
          </a:prstGeom>
        </p:spPr>
      </p:pic>
      <p:sp>
        <p:nvSpPr>
          <p:cNvPr id="29" name="28 CuadroTexto"/>
          <p:cNvSpPr txBox="1"/>
          <p:nvPr/>
        </p:nvSpPr>
        <p:spPr>
          <a:xfrm>
            <a:off x="1555624" y="4599018"/>
            <a:ext cx="6688783" cy="938719"/>
          </a:xfrm>
          <a:prstGeom prst="rect">
            <a:avLst/>
          </a:prstGeom>
          <a:noFill/>
        </p:spPr>
        <p:txBody>
          <a:bodyPr wrap="square" rtlCol="0">
            <a:spAutoFit/>
          </a:bodyPr>
          <a:lstStyle/>
          <a:p>
            <a:r>
              <a:rPr lang="en-US" sz="1400" b="1" dirty="0"/>
              <a:t>How does the amount of light relate to the light intensity</a:t>
            </a:r>
            <a:r>
              <a:rPr lang="en-US" sz="1400" b="1" dirty="0" smtClean="0"/>
              <a:t>?</a:t>
            </a:r>
          </a:p>
          <a:p>
            <a:endParaRPr lang="en-US" sz="1300" dirty="0"/>
          </a:p>
          <a:p>
            <a:r>
              <a:rPr lang="en-US" sz="1400" dirty="0"/>
              <a:t>Students should relate more powerful light sources to greater light intensity and less bright light sources, like a candle, to less light intensity</a:t>
            </a:r>
            <a:r>
              <a:rPr lang="en-US" sz="1400" dirty="0" smtClean="0"/>
              <a:t>.</a:t>
            </a:r>
            <a:endParaRPr lang="es-CL" sz="1400" dirty="0"/>
          </a:p>
        </p:txBody>
      </p:sp>
      <p:sp>
        <p:nvSpPr>
          <p:cNvPr id="19"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23" name="22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val="18069220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21 Grupo"/>
          <p:cNvGrpSpPr/>
          <p:nvPr/>
        </p:nvGrpSpPr>
        <p:grpSpPr>
          <a:xfrm>
            <a:off x="1240420" y="3434586"/>
            <a:ext cx="6663160" cy="1074534"/>
            <a:chOff x="1321109" y="3224939"/>
            <a:chExt cx="6664289" cy="1253049"/>
          </a:xfrm>
        </p:grpSpPr>
        <p:pic>
          <p:nvPicPr>
            <p:cNvPr id="35"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1"/>
              <a:ext cx="6664289" cy="954707"/>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581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27" name="21 Grupo"/>
          <p:cNvGrpSpPr/>
          <p:nvPr/>
        </p:nvGrpSpPr>
        <p:grpSpPr>
          <a:xfrm>
            <a:off x="1240420" y="2132856"/>
            <a:ext cx="6663160" cy="1128981"/>
            <a:chOff x="1321109" y="3224939"/>
            <a:chExt cx="6664289" cy="1316542"/>
          </a:xfrm>
        </p:grpSpPr>
        <p:pic>
          <p:nvPicPr>
            <p:cNvPr id="3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21109" y="3523282"/>
              <a:ext cx="6664289" cy="101819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2"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0"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0246" y="4581128"/>
            <a:ext cx="6654488" cy="157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Conclusions</a:t>
            </a:r>
            <a:endParaRPr lang="es-ES_tradnl" sz="2400" b="1" baseline="30000" dirty="0">
              <a:solidFill>
                <a:schemeClr val="bg1"/>
              </a:solidFill>
            </a:endParaRPr>
          </a:p>
          <a:p>
            <a:pPr marL="0" indent="0">
              <a:buNone/>
            </a:pP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6" name="15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
        <p:nvSpPr>
          <p:cNvPr id="20" name="19 CuadroTexto"/>
          <p:cNvSpPr txBox="1"/>
          <p:nvPr/>
        </p:nvSpPr>
        <p:spPr>
          <a:xfrm>
            <a:off x="1555624" y="2202830"/>
            <a:ext cx="7048823" cy="1061829"/>
          </a:xfrm>
          <a:prstGeom prst="rect">
            <a:avLst/>
          </a:prstGeom>
          <a:noFill/>
        </p:spPr>
        <p:txBody>
          <a:bodyPr wrap="square" rtlCol="0">
            <a:spAutoFit/>
          </a:bodyPr>
          <a:lstStyle/>
          <a:p>
            <a:r>
              <a:rPr lang="en-US" sz="1400" b="1" dirty="0"/>
              <a:t>How do you think the light flux varies in each of the light sources you analyzed</a:t>
            </a:r>
            <a:r>
              <a:rPr lang="en-US" sz="1400" b="1" dirty="0" smtClean="0"/>
              <a:t>?</a:t>
            </a:r>
          </a:p>
          <a:p>
            <a:endParaRPr lang="en-US" sz="1300" dirty="0"/>
          </a:p>
          <a:p>
            <a:r>
              <a:rPr lang="en-US" sz="1200" dirty="0"/>
              <a:t>Students should conclude that the more light intensity, the more luminous flux </a:t>
            </a:r>
            <a:r>
              <a:rPr lang="en-US" sz="1200" dirty="0" smtClean="0"/>
              <a:t>there </a:t>
            </a:r>
            <a:r>
              <a:rPr lang="en-US" sz="1200" dirty="0"/>
              <a:t>is. Both </a:t>
            </a:r>
            <a:endParaRPr lang="en-US" sz="1200" dirty="0" smtClean="0"/>
          </a:p>
          <a:p>
            <a:r>
              <a:rPr lang="en-US" sz="1200" dirty="0" smtClean="0"/>
              <a:t>parameters </a:t>
            </a:r>
            <a:r>
              <a:rPr lang="en-US" sz="1200" dirty="0"/>
              <a:t>depend on the relative distance between the location of </a:t>
            </a:r>
            <a:r>
              <a:rPr lang="en-US" sz="1200" dirty="0" smtClean="0"/>
              <a:t>the </a:t>
            </a:r>
            <a:r>
              <a:rPr lang="en-US" sz="1200" dirty="0" err="1"/>
              <a:t>Labdisc</a:t>
            </a:r>
            <a:r>
              <a:rPr lang="en-US" sz="1200" dirty="0"/>
              <a:t> light sensor and </a:t>
            </a:r>
            <a:endParaRPr lang="en-US" sz="1200" dirty="0" smtClean="0"/>
          </a:p>
          <a:p>
            <a:r>
              <a:rPr lang="en-US" sz="1200" dirty="0" smtClean="0"/>
              <a:t>the </a:t>
            </a:r>
            <a:r>
              <a:rPr lang="en-US" sz="1200" dirty="0"/>
              <a:t>light source</a:t>
            </a:r>
            <a:r>
              <a:rPr lang="en-US" sz="1200" dirty="0" smtClean="0"/>
              <a:t>.</a:t>
            </a:r>
            <a:endParaRPr lang="es-CL" sz="1200" dirty="0"/>
          </a:p>
        </p:txBody>
      </p:sp>
      <p:sp>
        <p:nvSpPr>
          <p:cNvPr id="28" name="27 CuadroTexto"/>
          <p:cNvSpPr txBox="1"/>
          <p:nvPr/>
        </p:nvSpPr>
        <p:spPr>
          <a:xfrm>
            <a:off x="1555624" y="3416513"/>
            <a:ext cx="6760792" cy="1092607"/>
          </a:xfrm>
          <a:prstGeom prst="rect">
            <a:avLst/>
          </a:prstGeom>
          <a:noFill/>
        </p:spPr>
        <p:txBody>
          <a:bodyPr wrap="square" rtlCol="0">
            <a:spAutoFit/>
          </a:bodyPr>
          <a:lstStyle/>
          <a:p>
            <a:r>
              <a:rPr lang="en-US" sz="1400" b="1" dirty="0"/>
              <a:t>According to your experience, which do you think is the most efficient light source </a:t>
            </a:r>
            <a:endParaRPr lang="en-US" sz="1400" b="1" dirty="0" smtClean="0"/>
          </a:p>
          <a:p>
            <a:r>
              <a:rPr lang="en-US" sz="1400" b="1" dirty="0" smtClean="0"/>
              <a:t>from </a:t>
            </a:r>
            <a:r>
              <a:rPr lang="en-US" sz="1400" b="1" dirty="0"/>
              <a:t>the three artificial sources studied? </a:t>
            </a:r>
            <a:endParaRPr lang="en-US" sz="1400" b="1" dirty="0" smtClean="0"/>
          </a:p>
          <a:p>
            <a:endParaRPr lang="en-US" sz="1300" dirty="0"/>
          </a:p>
          <a:p>
            <a:r>
              <a:rPr lang="en-US" sz="1200" dirty="0"/>
              <a:t>Students should indicate that the most efficient light source is the LED flashlight, </a:t>
            </a:r>
            <a:endParaRPr lang="en-US" sz="1200" dirty="0" smtClean="0"/>
          </a:p>
          <a:p>
            <a:r>
              <a:rPr lang="en-US" sz="1200" dirty="0" smtClean="0"/>
              <a:t>because </a:t>
            </a:r>
            <a:r>
              <a:rPr lang="en-US" sz="1200" dirty="0"/>
              <a:t>it uses less energy to function, for this reason it is considered to be energy saving</a:t>
            </a:r>
            <a:r>
              <a:rPr lang="en-US" sz="1200" dirty="0" smtClean="0"/>
              <a:t>.</a:t>
            </a:r>
            <a:endParaRPr lang="es-CL" sz="1200" dirty="0"/>
          </a:p>
        </p:txBody>
      </p:sp>
      <p:sp>
        <p:nvSpPr>
          <p:cNvPr id="29" name="28 CuadroTexto"/>
          <p:cNvSpPr txBox="1"/>
          <p:nvPr/>
        </p:nvSpPr>
        <p:spPr>
          <a:xfrm>
            <a:off x="1483617" y="4581128"/>
            <a:ext cx="6688783" cy="1508105"/>
          </a:xfrm>
          <a:prstGeom prst="rect">
            <a:avLst/>
          </a:prstGeom>
          <a:noFill/>
        </p:spPr>
        <p:txBody>
          <a:bodyPr wrap="square" rtlCol="0">
            <a:spAutoFit/>
          </a:bodyPr>
          <a:lstStyle/>
          <a:p>
            <a:r>
              <a:rPr lang="en-US" sz="1400" b="1" dirty="0"/>
              <a:t>Students should reach the following conclusions: </a:t>
            </a:r>
            <a:endParaRPr lang="en-US" sz="1400" b="1" dirty="0" smtClean="0"/>
          </a:p>
          <a:p>
            <a:endParaRPr lang="en-US" sz="1300" dirty="0"/>
          </a:p>
          <a:p>
            <a:r>
              <a:rPr lang="en-US" sz="1300" dirty="0"/>
              <a:t>Different light sources have different light intensities and this relates to their associated functions. However, light intensity cannot be related to the efficiency of the source. The LED flashlight is not the most luminous source, but presents greater energy efficiency than the candle and the lamp. On the other hand, sunlight is the most powerful light source and yet, is the most efficient. </a:t>
            </a:r>
            <a:endParaRPr lang="es-CL" sz="1300" dirty="0"/>
          </a:p>
        </p:txBody>
      </p:sp>
      <p:pic>
        <p:nvPicPr>
          <p:cNvPr id="33" name="32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659" y="1960110"/>
            <a:ext cx="428625" cy="438150"/>
          </a:xfrm>
          <a:prstGeom prst="ellipse">
            <a:avLst/>
          </a:prstGeom>
        </p:spPr>
      </p:pic>
      <p:pic>
        <p:nvPicPr>
          <p:cNvPr id="37" name="36 Imagen"/>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19659" y="3261839"/>
            <a:ext cx="428625" cy="438150"/>
          </a:xfrm>
          <a:prstGeom prst="ellipse">
            <a:avLst/>
          </a:prstGeom>
        </p:spPr>
      </p:pic>
    </p:spTree>
    <p:extLst>
      <p:ext uri="{BB962C8B-B14F-4D97-AF65-F5344CB8AC3E}">
        <p14:creationId xmlns:p14="http://schemas.microsoft.com/office/powerpoint/2010/main" val="26927537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11" name="21 Grupo"/>
          <p:cNvGrpSpPr/>
          <p:nvPr/>
        </p:nvGrpSpPr>
        <p:grpSpPr>
          <a:xfrm>
            <a:off x="1240420" y="4240154"/>
            <a:ext cx="6663160" cy="1565110"/>
            <a:chOff x="1321109" y="3224939"/>
            <a:chExt cx="6664289" cy="1825126"/>
          </a:xfrm>
        </p:grpSpPr>
        <p:pic>
          <p:nvPicPr>
            <p:cNvPr id="1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1526783"/>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024575"/>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4276253"/>
            <a:ext cx="6383712" cy="1384995"/>
          </a:xfrm>
          <a:prstGeom prst="rect">
            <a:avLst/>
          </a:prstGeom>
          <a:noFill/>
        </p:spPr>
        <p:txBody>
          <a:bodyPr wrap="square" rtlCol="0">
            <a:spAutoFit/>
          </a:bodyPr>
          <a:lstStyle/>
          <a:p>
            <a:r>
              <a:rPr lang="en-US" sz="1400" b="1" dirty="0"/>
              <a:t>How could you increase the light intensity of a candle? </a:t>
            </a:r>
            <a:endParaRPr lang="en-US" sz="1400" b="1" dirty="0" smtClean="0"/>
          </a:p>
          <a:p>
            <a:endParaRPr lang="en-US" sz="1400" dirty="0" smtClean="0"/>
          </a:p>
          <a:p>
            <a:r>
              <a:rPr lang="en-US" sz="1400" dirty="0"/>
              <a:t>Students should explain that they could achieve this by increasing the amount of </a:t>
            </a:r>
            <a:endParaRPr lang="en-US" sz="1400" dirty="0" smtClean="0"/>
          </a:p>
          <a:p>
            <a:r>
              <a:rPr lang="en-US" sz="1400" dirty="0" smtClean="0"/>
              <a:t>light </a:t>
            </a:r>
            <a:r>
              <a:rPr lang="en-US" sz="1400" dirty="0"/>
              <a:t>the candle produces, in other words, making the flame larger. We can establish the following connection: The larger the candle flame is, the more light intensity it produces, and vice versa (the smaller the candle flame, the less light intensity</a:t>
            </a:r>
            <a:r>
              <a:rPr lang="en-US" sz="1400" dirty="0" smtClean="0"/>
              <a:t>).</a:t>
            </a:r>
            <a:endParaRPr lang="es-CL" sz="1300" dirty="0"/>
          </a:p>
        </p:txBody>
      </p:sp>
      <p:sp>
        <p:nvSpPr>
          <p:cNvPr id="17" name="16 CuadroTexto"/>
          <p:cNvSpPr txBox="1"/>
          <p:nvPr/>
        </p:nvSpPr>
        <p:spPr>
          <a:xfrm>
            <a:off x="1555625" y="2420888"/>
            <a:ext cx="6328743" cy="1384995"/>
          </a:xfrm>
          <a:prstGeom prst="rect">
            <a:avLst/>
          </a:prstGeom>
          <a:noFill/>
          <a:ln>
            <a:noFill/>
          </a:ln>
        </p:spPr>
        <p:txBody>
          <a:bodyPr wrap="square" rtlCol="0">
            <a:spAutoFit/>
          </a:bodyPr>
          <a:lstStyle/>
          <a:p>
            <a:r>
              <a:rPr lang="en-US" sz="1400" dirty="0">
                <a:solidFill>
                  <a:srgbClr val="3490A6"/>
                </a:solidFill>
              </a:rPr>
              <a:t>The aim of this section is for students to extrapolate the acquired knowledge during this class through its application in different contexts and situations. Furthermore, it is intended that students question and present possible explanations to the experimentally observed phenomena</a:t>
            </a:r>
            <a:r>
              <a:rPr lang="en-US" sz="1400" dirty="0" smtClean="0">
                <a:solidFill>
                  <a:srgbClr val="3490A6"/>
                </a:solidFill>
              </a:rPr>
              <a:t>.</a:t>
            </a:r>
          </a:p>
          <a:p>
            <a:endParaRPr lang="es-CL" sz="1400" dirty="0" smtClean="0">
              <a:solidFill>
                <a:srgbClr val="3490A6"/>
              </a:solidFill>
            </a:endParaRPr>
          </a:p>
          <a:p>
            <a:r>
              <a:rPr lang="es-CL" sz="1400" dirty="0" err="1" smtClean="0">
                <a:solidFill>
                  <a:srgbClr val="3490A6"/>
                </a:solidFill>
              </a:rPr>
              <a:t>Further</a:t>
            </a:r>
            <a:r>
              <a:rPr lang="es-CL" sz="1400" dirty="0" smtClean="0">
                <a:solidFill>
                  <a:srgbClr val="3490A6"/>
                </a:solidFill>
              </a:rPr>
              <a:t> </a:t>
            </a:r>
            <a:r>
              <a:rPr lang="es-CL" sz="1400" dirty="0" err="1">
                <a:solidFill>
                  <a:srgbClr val="3490A6"/>
                </a:solidFill>
              </a:rPr>
              <a:t>questions</a:t>
            </a:r>
            <a:r>
              <a:rPr lang="es-CL" sz="1400" dirty="0">
                <a:solidFill>
                  <a:srgbClr val="3490A6"/>
                </a:solidFill>
              </a:rPr>
              <a:t>: </a:t>
            </a:r>
          </a:p>
        </p:txBody>
      </p:sp>
      <p:sp>
        <p:nvSpPr>
          <p:cNvPr id="18" name="17 Rectángulo redondeado"/>
          <p:cNvSpPr/>
          <p:nvPr/>
        </p:nvSpPr>
        <p:spPr>
          <a:xfrm>
            <a:off x="1403647" y="2348880"/>
            <a:ext cx="6581751" cy="1080120"/>
          </a:xfrm>
          <a:prstGeom prst="roundRect">
            <a:avLst/>
          </a:prstGeom>
          <a:noFill/>
          <a:ln w="19050">
            <a:solidFill>
              <a:srgbClr val="3490A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solidFill>
                <a:srgbClr val="4194A5"/>
              </a:solidFill>
            </a:endParaRPr>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val="12577484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26" name="21 Grupo"/>
          <p:cNvGrpSpPr/>
          <p:nvPr/>
        </p:nvGrpSpPr>
        <p:grpSpPr>
          <a:xfrm>
            <a:off x="1240420" y="4365106"/>
            <a:ext cx="6663160" cy="1440160"/>
            <a:chOff x="1321109" y="3224939"/>
            <a:chExt cx="6664289" cy="1679418"/>
          </a:xfrm>
        </p:grpSpPr>
        <p:pic>
          <p:nvPicPr>
            <p:cNvPr id="2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3"/>
              <a:ext cx="6664289" cy="138107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671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21 Grupo"/>
          <p:cNvGrpSpPr/>
          <p:nvPr/>
        </p:nvGrpSpPr>
        <p:grpSpPr>
          <a:xfrm>
            <a:off x="1240420" y="2420887"/>
            <a:ext cx="6663160" cy="1728191"/>
            <a:chOff x="1321109" y="3224939"/>
            <a:chExt cx="6664289" cy="2015301"/>
          </a:xfrm>
        </p:grpSpPr>
        <p:pic>
          <p:nvPicPr>
            <p:cNvPr id="1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21109" y="3523282"/>
              <a:ext cx="6664289" cy="1716958"/>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21109" y="3224939"/>
              <a:ext cx="6664289" cy="4815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2258288"/>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2 Subtítulo"/>
          <p:cNvSpPr txBox="1">
            <a:spLocks/>
          </p:cNvSpPr>
          <p:nvPr/>
        </p:nvSpPr>
        <p:spPr>
          <a:xfrm>
            <a:off x="5652120" y="1844824"/>
            <a:ext cx="3570645"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rPr>
              <a:t>Activities</a:t>
            </a:r>
            <a:r>
              <a:rPr lang="es-ES_tradnl" sz="2400" b="1" baseline="30000" dirty="0" smtClean="0">
                <a:solidFill>
                  <a:schemeClr val="bg1"/>
                </a:solidFill>
              </a:rPr>
              <a:t> </a:t>
            </a:r>
            <a:r>
              <a:rPr lang="es-ES_tradnl" sz="2400" b="1" baseline="30000" dirty="0" err="1" smtClean="0">
                <a:solidFill>
                  <a:schemeClr val="bg1"/>
                </a:solidFill>
              </a:rPr>
              <a:t>for</a:t>
            </a:r>
            <a:r>
              <a:rPr lang="es-ES_tradnl" sz="2400" b="1" baseline="30000" dirty="0" smtClean="0">
                <a:solidFill>
                  <a:schemeClr val="bg1"/>
                </a:solidFill>
              </a:rPr>
              <a:t> </a:t>
            </a:r>
            <a:r>
              <a:rPr lang="es-ES_tradnl" sz="2400" b="1" baseline="30000" dirty="0" err="1" smtClean="0">
                <a:solidFill>
                  <a:schemeClr val="bg1"/>
                </a:solidFill>
              </a:rPr>
              <a:t>further</a:t>
            </a:r>
            <a:r>
              <a:rPr lang="es-ES_tradnl" sz="2400" b="1" baseline="30000" dirty="0" smtClean="0">
                <a:solidFill>
                  <a:schemeClr val="bg1"/>
                </a:solidFill>
              </a:rPr>
              <a:t> </a:t>
            </a:r>
            <a:r>
              <a:rPr lang="es-ES_tradnl" sz="2400" b="1" baseline="30000" dirty="0" err="1" smtClean="0">
                <a:solidFill>
                  <a:schemeClr val="bg1"/>
                </a:solidFill>
              </a:rPr>
              <a:t>application</a:t>
            </a:r>
            <a:endParaRPr lang="es-ES_tradnl" sz="2400" b="1" baseline="30000" dirty="0">
              <a:solidFill>
                <a:schemeClr val="bg1"/>
              </a:solidFill>
            </a:endParaRPr>
          </a:p>
          <a:p>
            <a:pPr marL="0" indent="0">
              <a:buNone/>
            </a:pPr>
            <a:endParaRPr lang="es-ES_tradnl" sz="2400" b="1" baseline="30000" dirty="0">
              <a:solidFill>
                <a:schemeClr val="bg1"/>
              </a:solidFill>
              <a:latin typeface="+mj-lt"/>
            </a:endParaRPr>
          </a:p>
          <a:p>
            <a:pPr marL="0" indent="0">
              <a:buNone/>
            </a:pPr>
            <a:endParaRPr lang="es-ES_tradnl" sz="2000" b="1" baseline="30000" dirty="0">
              <a:solidFill>
                <a:schemeClr val="bg1"/>
              </a:solidFill>
              <a:latin typeface="Frutiger 45 Light" pitchFamily="34" charset="0"/>
            </a:endParaRPr>
          </a:p>
        </p:txBody>
      </p:sp>
      <p:sp>
        <p:nvSpPr>
          <p:cNvPr id="15" name="14 CuadroTexto"/>
          <p:cNvSpPr txBox="1"/>
          <p:nvPr/>
        </p:nvSpPr>
        <p:spPr>
          <a:xfrm>
            <a:off x="1601686" y="2464502"/>
            <a:ext cx="6282682" cy="1600438"/>
          </a:xfrm>
          <a:prstGeom prst="rect">
            <a:avLst/>
          </a:prstGeom>
          <a:noFill/>
        </p:spPr>
        <p:txBody>
          <a:bodyPr wrap="square" rtlCol="0">
            <a:spAutoFit/>
          </a:bodyPr>
          <a:lstStyle/>
          <a:p>
            <a:r>
              <a:rPr lang="en-US" sz="1400" b="1" dirty="0"/>
              <a:t>How are light intensity and electric power related? </a:t>
            </a:r>
            <a:endParaRPr lang="en-US" sz="1400" b="1" dirty="0" smtClean="0"/>
          </a:p>
          <a:p>
            <a:endParaRPr lang="en-US" sz="1400" b="1" dirty="0"/>
          </a:p>
          <a:p>
            <a:r>
              <a:rPr lang="en-US" sz="1400" dirty="0"/>
              <a:t>Students are expected to establish that light sources which emit more light intensity use more energy in the process. On the other hand, we should point out the example of the candle, which uses less energy in the lighting process. In both cases energy is “lost” through heat. This shows that light efficiency depends on how much energy we use to illuminate, rather than produce heat</a:t>
            </a:r>
            <a:r>
              <a:rPr lang="en-US" sz="1400" dirty="0" smtClean="0"/>
              <a:t>.</a:t>
            </a:r>
            <a:endParaRPr lang="es-CL" sz="1300" dirty="0"/>
          </a:p>
        </p:txBody>
      </p:sp>
      <p:sp>
        <p:nvSpPr>
          <p:cNvPr id="17"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8" name="17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pic>
        <p:nvPicPr>
          <p:cNvPr id="22"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36722" y="4209287"/>
            <a:ext cx="388991" cy="388991"/>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23 CuadroTexto"/>
          <p:cNvSpPr txBox="1"/>
          <p:nvPr/>
        </p:nvSpPr>
        <p:spPr>
          <a:xfrm>
            <a:off x="1601686" y="4420269"/>
            <a:ext cx="6282682" cy="1384995"/>
          </a:xfrm>
          <a:prstGeom prst="rect">
            <a:avLst/>
          </a:prstGeom>
          <a:noFill/>
        </p:spPr>
        <p:txBody>
          <a:bodyPr wrap="square" rtlCol="0">
            <a:spAutoFit/>
          </a:bodyPr>
          <a:lstStyle/>
          <a:p>
            <a:r>
              <a:rPr lang="en-US" sz="1400" b="1" dirty="0"/>
              <a:t>How is a natural light source like the sun different from an artificial light source such as a light bulb? </a:t>
            </a:r>
            <a:endParaRPr lang="en-US" sz="1400" b="1" dirty="0" smtClean="0"/>
          </a:p>
          <a:p>
            <a:endParaRPr lang="en-US" sz="1400" b="1" dirty="0"/>
          </a:p>
          <a:p>
            <a:r>
              <a:rPr lang="en-US" sz="1400" dirty="0"/>
              <a:t>Students should quantify that the sun’s light intensity is much higher than the intensity of any artificial light source, and that this depends directly on the amount of energy used by the sun to produce this intensity of light</a:t>
            </a:r>
            <a:r>
              <a:rPr lang="en-US" sz="1400" dirty="0" smtClean="0"/>
              <a:t>.</a:t>
            </a:r>
            <a:endParaRPr lang="es-CL" sz="1300" dirty="0"/>
          </a:p>
        </p:txBody>
      </p:sp>
    </p:spTree>
    <p:extLst>
      <p:ext uri="{BB962C8B-B14F-4D97-AF65-F5344CB8AC3E}">
        <p14:creationId xmlns:p14="http://schemas.microsoft.com/office/powerpoint/2010/main" val="3186111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49995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1"/>
          <p:cNvGraphicFramePr>
            <a:graphicFrameLocks noGrp="1"/>
          </p:cNvGraphicFramePr>
          <p:nvPr>
            <p:extLst>
              <p:ext uri="{D42A27DB-BD31-4B8C-83A1-F6EECF244321}">
                <p14:modId xmlns:p14="http://schemas.microsoft.com/office/powerpoint/2010/main" val="2582325509"/>
              </p:ext>
            </p:extLst>
          </p:nvPr>
        </p:nvGraphicFramePr>
        <p:xfrm>
          <a:off x="539552" y="2420888"/>
          <a:ext cx="7128792" cy="1915977"/>
        </p:xfrm>
        <a:graphic>
          <a:graphicData uri="http://schemas.openxmlformats.org/drawingml/2006/table">
            <a:tbl>
              <a:tblPr firstRow="1" firstCol="1" lastRow="1" lastCol="1" bandRow="1" bandCol="1"/>
              <a:tblGrid>
                <a:gridCol w="720080"/>
                <a:gridCol w="1800200"/>
                <a:gridCol w="4608512"/>
              </a:tblGrid>
              <a:tr h="273711">
                <a:tc rowSpan="7">
                  <a:txBody>
                    <a:bodyPr/>
                    <a:lstStyle/>
                    <a:p>
                      <a:pPr marL="196215" algn="ctr">
                        <a:lnSpc>
                          <a:spcPts val="1185"/>
                        </a:lnSpc>
                        <a:spcBef>
                          <a:spcPts val="695"/>
                        </a:spcBef>
                        <a:spcAft>
                          <a:spcPts val="0"/>
                        </a:spcAft>
                      </a:pPr>
                      <a:r>
                        <a:rPr lang="en-US" sz="1100" b="1" dirty="0">
                          <a:solidFill>
                            <a:srgbClr val="231F20"/>
                          </a:solidFill>
                          <a:effectLst/>
                          <a:latin typeface="Calibri"/>
                          <a:ea typeface="Calibri"/>
                          <a:cs typeface="Calibri"/>
                        </a:rPr>
                        <a:t>Dimension</a:t>
                      </a:r>
                      <a:r>
                        <a:rPr lang="en-US" sz="1100" b="1" spc="-15" dirty="0">
                          <a:solidFill>
                            <a:srgbClr val="231F20"/>
                          </a:solidFill>
                          <a:effectLst/>
                          <a:latin typeface="Calibri"/>
                          <a:ea typeface="Calibri"/>
                          <a:cs typeface="Calibri"/>
                        </a:rPr>
                        <a:t> </a:t>
                      </a:r>
                      <a:r>
                        <a:rPr lang="en-US" sz="1100" b="1" dirty="0">
                          <a:solidFill>
                            <a:srgbClr val="231F20"/>
                          </a:solidFill>
                          <a:effectLst/>
                          <a:latin typeface="Calibri"/>
                          <a:ea typeface="Calibri"/>
                          <a:cs typeface="Calibri"/>
                        </a:rPr>
                        <a:t>3</a:t>
                      </a:r>
                      <a:endParaRPr lang="en-US" sz="1100" b="1" dirty="0">
                        <a:effectLst/>
                        <a:latin typeface="Calibri"/>
                        <a:ea typeface="Calibri"/>
                        <a:cs typeface="Calibri"/>
                      </a:endParaRPr>
                    </a:p>
                    <a:p>
                      <a:pPr marL="221615" algn="ctr">
                        <a:lnSpc>
                          <a:spcPts val="940"/>
                        </a:lnSpc>
                        <a:spcAft>
                          <a:spcPts val="0"/>
                        </a:spcAft>
                      </a:pP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e</a:t>
                      </a:r>
                      <a:r>
                        <a:rPr lang="en-US" sz="1100" b="1" spc="-15" dirty="0">
                          <a:solidFill>
                            <a:srgbClr val="231F20"/>
                          </a:solidFill>
                          <a:effectLst/>
                          <a:latin typeface="Calibri"/>
                          <a:ea typeface="Calibri"/>
                          <a:cs typeface="Calibri"/>
                        </a:rPr>
                        <a:t> </a:t>
                      </a:r>
                      <a:r>
                        <a:rPr lang="en-US" sz="1100" b="1" spc="-10"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on</a:t>
                      </a:r>
                      <a:r>
                        <a:rPr lang="en-US" sz="1100" b="1" spc="-5" dirty="0">
                          <a:solidFill>
                            <a:srgbClr val="231F20"/>
                          </a:solidFill>
                          <a:effectLst/>
                          <a:latin typeface="Calibri"/>
                          <a:ea typeface="Calibri"/>
                          <a:cs typeface="Calibri"/>
                        </a:rPr>
                        <a:t>c</a:t>
                      </a:r>
                      <a:r>
                        <a:rPr lang="en-US" sz="1100" b="1" dirty="0">
                          <a:solidFill>
                            <a:srgbClr val="231F20"/>
                          </a:solidFill>
                          <a:effectLst/>
                          <a:latin typeface="Calibri"/>
                          <a:ea typeface="Calibri"/>
                          <a:cs typeface="Calibri"/>
                        </a:rPr>
                        <a:t>epts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200"/>
                        </a:spcBef>
                        <a:spcAft>
                          <a:spcPts val="0"/>
                        </a:spcAft>
                      </a:pPr>
                      <a:r>
                        <a:rPr lang="en-US" sz="1100" b="1" dirty="0">
                          <a:solidFill>
                            <a:srgbClr val="231F20"/>
                          </a:solidFill>
                          <a:effectLst/>
                          <a:latin typeface="Trebuchet MS"/>
                          <a:ea typeface="Calibri"/>
                          <a:cs typeface="Calibri"/>
                        </a:rPr>
                        <a:t>Discipline</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c>
                  <a:txBody>
                    <a:bodyPr/>
                    <a:lstStyle/>
                    <a:p>
                      <a:pPr marL="120015">
                        <a:spcBef>
                          <a:spcPts val="200"/>
                        </a:spcBef>
                        <a:spcAft>
                          <a:spcPts val="0"/>
                        </a:spcAft>
                      </a:pPr>
                      <a:r>
                        <a:rPr lang="en-US" sz="1100" b="1" dirty="0">
                          <a:solidFill>
                            <a:srgbClr val="231F20"/>
                          </a:solidFill>
                          <a:effectLst/>
                          <a:latin typeface="Trebuchet MS"/>
                          <a:ea typeface="Calibri"/>
                          <a:cs typeface="Calibri"/>
                        </a:rPr>
                        <a:t>Core Idea Focus</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40AD49"/>
                    </a:solidFill>
                  </a:tcPr>
                </a:tc>
              </a:tr>
              <a:tr h="273711">
                <a:tc vMerge="1">
                  <a:txBody>
                    <a:bodyPr/>
                    <a:lstStyle/>
                    <a:p>
                      <a:endParaRPr lang="en-US"/>
                    </a:p>
                  </a:txBody>
                  <a:tcPr/>
                </a:tc>
                <a:tc rowSpan="6">
                  <a:txBody>
                    <a:bodyPr/>
                    <a:lstStyle/>
                    <a:p>
                      <a:pPr>
                        <a:spcAft>
                          <a:spcPts val="0"/>
                        </a:spcAft>
                      </a:pPr>
                      <a:r>
                        <a:rPr lang="en-US" sz="1100">
                          <a:effectLst/>
                          <a:latin typeface="Calibri"/>
                          <a:ea typeface="Calibri"/>
                          <a:cs typeface="Calibri"/>
                        </a:rPr>
                        <a:t> </a:t>
                      </a:r>
                    </a:p>
                    <a:p>
                      <a:pPr>
                        <a:spcAft>
                          <a:spcPts val="0"/>
                        </a:spcAft>
                      </a:pPr>
                      <a:r>
                        <a:rPr lang="en-US" sz="1100">
                          <a:effectLst/>
                          <a:latin typeface="Calibri"/>
                          <a:ea typeface="Calibri"/>
                          <a:cs typeface="Calibri"/>
                        </a:rPr>
                        <a:t> </a:t>
                      </a:r>
                    </a:p>
                    <a:p>
                      <a:pPr>
                        <a:spcAft>
                          <a:spcPts val="0"/>
                        </a:spcAft>
                      </a:pPr>
                      <a:r>
                        <a:rPr lang="en-US" sz="1100">
                          <a:effectLst/>
                          <a:latin typeface="Calibri"/>
                          <a:ea typeface="Calibri"/>
                          <a:cs typeface="Calibri"/>
                        </a:rPr>
                        <a:t> </a:t>
                      </a:r>
                    </a:p>
                    <a:p>
                      <a:pPr>
                        <a:spcAft>
                          <a:spcPts val="0"/>
                        </a:spcAft>
                      </a:pPr>
                      <a:r>
                        <a:rPr lang="en-US" sz="1100">
                          <a:effectLst/>
                          <a:latin typeface="Calibri"/>
                          <a:ea typeface="Calibri"/>
                          <a:cs typeface="Calibri"/>
                        </a:rPr>
                        <a:t> </a:t>
                      </a:r>
                    </a:p>
                    <a:p>
                      <a:pPr marL="120015">
                        <a:spcAft>
                          <a:spcPts val="0"/>
                        </a:spcAft>
                      </a:pPr>
                      <a:r>
                        <a:rPr lang="en-US" sz="1100">
                          <a:solidFill>
                            <a:srgbClr val="231F20"/>
                          </a:solidFill>
                          <a:effectLst/>
                          <a:latin typeface="Calibri"/>
                          <a:ea typeface="Calibri"/>
                          <a:cs typeface="Calibri"/>
                        </a:rPr>
                        <a:t>Physical Science</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650">
                        <a:spcBef>
                          <a:spcPts val="185"/>
                        </a:spcBef>
                        <a:spcAft>
                          <a:spcPts val="0"/>
                        </a:spcAft>
                      </a:pPr>
                      <a:r>
                        <a:rPr lang="en-US" sz="1100">
                          <a:solidFill>
                            <a:srgbClr val="231F20"/>
                          </a:solidFill>
                          <a:effectLst/>
                          <a:latin typeface="Calibri"/>
                          <a:ea typeface="Calibri"/>
                          <a:cs typeface="Calibri"/>
                        </a:rPr>
                        <a:t>PS1: Matter and Its Interaction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185"/>
                        </a:spcBef>
                        <a:spcAft>
                          <a:spcPts val="0"/>
                        </a:spcAft>
                      </a:pPr>
                      <a:r>
                        <a:rPr lang="en-US" sz="1100">
                          <a:solidFill>
                            <a:srgbClr val="231F20"/>
                          </a:solidFill>
                          <a:effectLst/>
                          <a:latin typeface="Calibri"/>
                          <a:ea typeface="Calibri"/>
                          <a:cs typeface="Calibri"/>
                        </a:rPr>
                        <a:t>PS1.A: Structure and Properties of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120650">
                        <a:spcBef>
                          <a:spcPts val="185"/>
                        </a:spcBef>
                        <a:spcAft>
                          <a:spcPts val="0"/>
                        </a:spcAft>
                      </a:pPr>
                      <a:r>
                        <a:rPr lang="en-US" sz="1100">
                          <a:solidFill>
                            <a:srgbClr val="231F20"/>
                          </a:solidFill>
                          <a:effectLst/>
                          <a:latin typeface="Calibri"/>
                          <a:ea typeface="Calibri"/>
                          <a:cs typeface="Calibri"/>
                        </a:rPr>
                        <a:t>PS3: Energy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06375">
                        <a:spcBef>
                          <a:spcPts val="185"/>
                        </a:spcBef>
                        <a:spcAft>
                          <a:spcPts val="0"/>
                        </a:spcAft>
                      </a:pPr>
                      <a:r>
                        <a:rPr lang="en-US" sz="1100">
                          <a:solidFill>
                            <a:srgbClr val="231F20"/>
                          </a:solidFill>
                          <a:effectLst/>
                          <a:latin typeface="Calibri"/>
                          <a:ea typeface="Calibri"/>
                          <a:cs typeface="Calibri"/>
                        </a:rPr>
                        <a:t>PS3.A: Definitions of Energy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120650">
                        <a:lnSpc>
                          <a:spcPts val="960"/>
                        </a:lnSpc>
                        <a:spcBef>
                          <a:spcPts val="180"/>
                        </a:spcBef>
                        <a:spcAft>
                          <a:spcPts val="0"/>
                        </a:spcAft>
                      </a:pPr>
                      <a:r>
                        <a:rPr lang="en-US" sz="1100">
                          <a:solidFill>
                            <a:srgbClr val="231F20"/>
                          </a:solidFill>
                          <a:effectLst/>
                          <a:latin typeface="Calibri"/>
                          <a:ea typeface="Calibri"/>
                          <a:cs typeface="Calibri"/>
                        </a:rPr>
                        <a:t>PS4: Waves and Their Applications in Technologies for Information Transfer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3711">
                <a:tc vMerge="1">
                  <a:txBody>
                    <a:bodyPr/>
                    <a:lstStyle/>
                    <a:p>
                      <a:endParaRPr lang="en-US"/>
                    </a:p>
                  </a:txBody>
                  <a:tcPr/>
                </a:tc>
                <a:tc vMerge="1">
                  <a:txBody>
                    <a:bodyPr/>
                    <a:lstStyle/>
                    <a:p>
                      <a:endParaRPr lang="en-US"/>
                    </a:p>
                  </a:txBody>
                  <a:tcPr/>
                </a:tc>
                <a:tc>
                  <a:txBody>
                    <a:bodyPr/>
                    <a:lstStyle/>
                    <a:p>
                      <a:pPr marL="227965">
                        <a:spcBef>
                          <a:spcPts val="185"/>
                        </a:spcBef>
                        <a:spcAft>
                          <a:spcPts val="0"/>
                        </a:spcAft>
                      </a:pPr>
                      <a:r>
                        <a:rPr lang="en-US" sz="1100">
                          <a:solidFill>
                            <a:srgbClr val="231F20"/>
                          </a:solidFill>
                          <a:effectLst/>
                          <a:latin typeface="Calibri"/>
                          <a:ea typeface="Calibri"/>
                          <a:cs typeface="Calibri"/>
                        </a:rPr>
                        <a:t>PS4.B: Electromagnetic radiation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3" name="טבלה 2"/>
          <p:cNvGraphicFramePr>
            <a:graphicFrameLocks noGrp="1"/>
          </p:cNvGraphicFramePr>
          <p:nvPr>
            <p:extLst>
              <p:ext uri="{D42A27DB-BD31-4B8C-83A1-F6EECF244321}">
                <p14:modId xmlns:p14="http://schemas.microsoft.com/office/powerpoint/2010/main" val="2257141823"/>
              </p:ext>
            </p:extLst>
          </p:nvPr>
        </p:nvGraphicFramePr>
        <p:xfrm>
          <a:off x="539552" y="4653136"/>
          <a:ext cx="7128792" cy="1152128"/>
        </p:xfrm>
        <a:graphic>
          <a:graphicData uri="http://schemas.openxmlformats.org/drawingml/2006/table">
            <a:tbl>
              <a:tblPr firstRow="1" firstCol="1" lastRow="1" lastCol="1" bandRow="1" bandCol="1"/>
              <a:tblGrid>
                <a:gridCol w="720080"/>
                <a:gridCol w="3312368"/>
                <a:gridCol w="3096344"/>
              </a:tblGrid>
              <a:tr h="288032">
                <a:tc rowSpan="4">
                  <a:txBody>
                    <a:bodyPr/>
                    <a:lstStyle/>
                    <a:p>
                      <a:pPr marL="89535" marR="89535" algn="ctr">
                        <a:lnSpc>
                          <a:spcPts val="1210"/>
                        </a:lnSpc>
                        <a:spcBef>
                          <a:spcPts val="575"/>
                        </a:spcBef>
                        <a:spcAft>
                          <a:spcPts val="0"/>
                        </a:spcAft>
                      </a:pPr>
                      <a:r>
                        <a:rPr lang="en-US" sz="1100" b="1" dirty="0">
                          <a:solidFill>
                            <a:srgbClr val="231F20"/>
                          </a:solidFill>
                          <a:effectLst/>
                          <a:latin typeface="Calibri"/>
                          <a:ea typeface="Calibri"/>
                          <a:cs typeface="Calibri"/>
                        </a:rPr>
                        <a:t>NGSS</a:t>
                      </a:r>
                      <a:endParaRPr lang="en-US" sz="1100" b="1" dirty="0">
                        <a:effectLst/>
                        <a:latin typeface="Calibri"/>
                        <a:ea typeface="Calibri"/>
                        <a:cs typeface="Calibri"/>
                      </a:endParaRPr>
                    </a:p>
                    <a:p>
                      <a:pPr marL="89535" marR="89535" algn="ctr">
                        <a:lnSpc>
                          <a:spcPts val="1210"/>
                        </a:lnSpc>
                        <a:spcAft>
                          <a:spcPts val="0"/>
                        </a:spcAft>
                      </a:pPr>
                      <a:r>
                        <a:rPr lang="en-US" sz="1100" b="1" spc="-5" dirty="0">
                          <a:solidFill>
                            <a:srgbClr val="231F20"/>
                          </a:solidFill>
                          <a:effectLst/>
                          <a:latin typeface="Calibri"/>
                          <a:ea typeface="Calibri"/>
                          <a:cs typeface="Calibri"/>
                        </a:rPr>
                        <a:t>S</a:t>
                      </a:r>
                      <a:r>
                        <a:rPr lang="en-US" sz="1100" b="1" dirty="0">
                          <a:solidFill>
                            <a:srgbClr val="231F20"/>
                          </a:solidFill>
                          <a:effectLst/>
                          <a:latin typeface="Calibri"/>
                          <a:ea typeface="Calibri"/>
                          <a:cs typeface="Calibri"/>
                        </a:rPr>
                        <a:t>tanda</a:t>
                      </a:r>
                      <a:r>
                        <a:rPr lang="en-US" sz="1100" b="1" spc="-10" dirty="0">
                          <a:solidFill>
                            <a:srgbClr val="231F20"/>
                          </a:solidFill>
                          <a:effectLst/>
                          <a:latin typeface="Calibri"/>
                          <a:ea typeface="Calibri"/>
                          <a:cs typeface="Calibri"/>
                        </a:rPr>
                        <a:t>r</a:t>
                      </a:r>
                      <a:r>
                        <a:rPr lang="en-US" sz="1100" b="1" dirty="0">
                          <a:solidFill>
                            <a:srgbClr val="231F20"/>
                          </a:solidFill>
                          <a:effectLst/>
                          <a:latin typeface="Calibri"/>
                          <a:ea typeface="Calibri"/>
                          <a:cs typeface="Calibri"/>
                        </a:rPr>
                        <a:t>ds</a:t>
                      </a:r>
                      <a:endParaRPr lang="en-US" sz="1100" b="1" dirty="0">
                        <a:effectLst/>
                        <a:latin typeface="Calibri"/>
                        <a:ea typeface="Calibri"/>
                        <a:cs typeface="Calibri"/>
                      </a:endParaRPr>
                    </a:p>
                  </a:txBody>
                  <a:tcPr marL="0" marR="0" marT="0" marB="0" vert="vert27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Middle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c>
                  <a:txBody>
                    <a:bodyPr/>
                    <a:lstStyle/>
                    <a:p>
                      <a:pPr marL="120015">
                        <a:spcBef>
                          <a:spcPts val="415"/>
                        </a:spcBef>
                        <a:spcAft>
                          <a:spcPts val="0"/>
                        </a:spcAft>
                      </a:pPr>
                      <a:r>
                        <a:rPr lang="en-US" sz="1100" b="1" dirty="0">
                          <a:solidFill>
                            <a:srgbClr val="231F20"/>
                          </a:solidFill>
                          <a:effectLst/>
                          <a:latin typeface="Trebuchet MS"/>
                          <a:ea typeface="Calibri"/>
                          <a:cs typeface="Calibri"/>
                        </a:rPr>
                        <a:t>High School Standards Covered</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00AEEF"/>
                    </a:solidFill>
                  </a:tcPr>
                </a:tc>
              </a:tr>
              <a:tr h="288032">
                <a:tc vMerge="1">
                  <a:txBody>
                    <a:bodyPr/>
                    <a:lstStyle/>
                    <a:p>
                      <a:endParaRPr lang="en-US"/>
                    </a:p>
                  </a:txBody>
                  <a:tcPr/>
                </a:tc>
                <a:tc>
                  <a:txBody>
                    <a:bodyPr/>
                    <a:lstStyle/>
                    <a:p>
                      <a:pPr marL="120015">
                        <a:spcBef>
                          <a:spcPts val="465"/>
                        </a:spcBef>
                        <a:spcAft>
                          <a:spcPts val="0"/>
                        </a:spcAft>
                      </a:pPr>
                      <a:r>
                        <a:rPr lang="en-US" sz="1100">
                          <a:solidFill>
                            <a:srgbClr val="231F20"/>
                          </a:solidFill>
                          <a:effectLst/>
                          <a:latin typeface="Calibri"/>
                          <a:ea typeface="Calibri"/>
                          <a:cs typeface="Calibri"/>
                        </a:rPr>
                        <a:t>MS.PS-SPM: Structure and Properties of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185"/>
                        </a:spcBef>
                        <a:spcAft>
                          <a:spcPts val="0"/>
                        </a:spcAft>
                      </a:pPr>
                      <a:r>
                        <a:rPr lang="en-US" sz="1100">
                          <a:solidFill>
                            <a:srgbClr val="231F20"/>
                          </a:solidFill>
                          <a:effectLst/>
                          <a:latin typeface="Calibri"/>
                          <a:ea typeface="Calibri"/>
                          <a:cs typeface="Calibri"/>
                        </a:rPr>
                        <a:t>HS.PS-SPM: Structure and Properties of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032">
                <a:tc vMerge="1">
                  <a:txBody>
                    <a:bodyPr/>
                    <a:lstStyle/>
                    <a:p>
                      <a:endParaRPr lang="en-US"/>
                    </a:p>
                  </a:txBody>
                  <a:tcPr/>
                </a:tc>
                <a:tc>
                  <a:txBody>
                    <a:bodyPr/>
                    <a:lstStyle/>
                    <a:p>
                      <a:pPr marL="120015">
                        <a:spcBef>
                          <a:spcPts val="465"/>
                        </a:spcBef>
                        <a:spcAft>
                          <a:spcPts val="0"/>
                        </a:spcAft>
                      </a:pPr>
                      <a:r>
                        <a:rPr lang="en-US" sz="1100">
                          <a:solidFill>
                            <a:srgbClr val="231F20"/>
                          </a:solidFill>
                          <a:effectLst/>
                          <a:latin typeface="Calibri"/>
                          <a:ea typeface="Calibri"/>
                          <a:cs typeface="Calibri"/>
                        </a:rPr>
                        <a:t>MS.PS-E: Energy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L="120015">
                        <a:spcBef>
                          <a:spcPts val="185"/>
                        </a:spcBef>
                        <a:spcAft>
                          <a:spcPts val="0"/>
                        </a:spcAft>
                      </a:pPr>
                      <a:r>
                        <a:rPr lang="en-US" sz="1100">
                          <a:solidFill>
                            <a:srgbClr val="231F20"/>
                          </a:solidFill>
                          <a:effectLst/>
                          <a:latin typeface="Calibri"/>
                          <a:ea typeface="Calibri"/>
                          <a:cs typeface="Calibri"/>
                        </a:rPr>
                        <a:t>HS.PS-E: Energy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88032">
                <a:tc vMerge="1">
                  <a:txBody>
                    <a:bodyPr/>
                    <a:lstStyle/>
                    <a:p>
                      <a:endParaRPr lang="en-US"/>
                    </a:p>
                  </a:txBody>
                  <a:tcPr/>
                </a:tc>
                <a:tc>
                  <a:txBody>
                    <a:bodyPr/>
                    <a:lstStyle/>
                    <a:p>
                      <a:pPr marL="120015">
                        <a:spcBef>
                          <a:spcPts val="465"/>
                        </a:spcBef>
                        <a:spcAft>
                          <a:spcPts val="0"/>
                        </a:spcAft>
                      </a:pPr>
                      <a:r>
                        <a:rPr lang="en-US" sz="1100">
                          <a:solidFill>
                            <a:srgbClr val="231F20"/>
                          </a:solidFill>
                          <a:effectLst/>
                          <a:latin typeface="Calibri"/>
                          <a:ea typeface="Calibri"/>
                          <a:cs typeface="Calibri"/>
                        </a:rPr>
                        <a:t>MS.PS-WER: Waves and Electromagnetic radiation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20015">
                        <a:spcBef>
                          <a:spcPts val="185"/>
                        </a:spcBef>
                        <a:spcAft>
                          <a:spcPts val="0"/>
                        </a:spcAft>
                      </a:pPr>
                      <a:r>
                        <a:rPr lang="en-US" sz="1100">
                          <a:solidFill>
                            <a:srgbClr val="231F20"/>
                          </a:solidFill>
                          <a:effectLst/>
                          <a:latin typeface="Calibri"/>
                          <a:ea typeface="Calibri"/>
                          <a:cs typeface="Calibri"/>
                        </a:rPr>
                        <a:t>HS.PS-ER:  Electromagnetic Radiation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5"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6" name="7 CuadroTexto"/>
          <p:cNvSpPr txBox="1"/>
          <p:nvPr/>
        </p:nvSpPr>
        <p:spPr>
          <a:xfrm>
            <a:off x="5652120" y="1446892"/>
            <a:ext cx="3491880"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val="30419312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611560" y="2380846"/>
            <a:ext cx="6246440" cy="369332"/>
          </a:xfrm>
          <a:prstGeom prst="rect">
            <a:avLst/>
          </a:prstGeom>
        </p:spPr>
        <p:txBody>
          <a:bodyPr wrap="square">
            <a:spAutoFit/>
          </a:bodyPr>
          <a:lstStyle/>
          <a:p>
            <a:r>
              <a:rPr lang="en-US" dirty="0"/>
              <a:t>NATIONAL SCIENCE EDUCATION STANDARDS © 2002</a:t>
            </a:r>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dirty="0">
                <a:solidFill>
                  <a:schemeClr val="bg1"/>
                </a:solidFill>
                <a:latin typeface="+mj-lt"/>
                <a:cs typeface="Calibri" pitchFamily="34" charset="0"/>
              </a:rPr>
              <a:t>USA </a:t>
            </a:r>
            <a:r>
              <a:rPr lang="en-US" b="1" baseline="30000" dirty="0" smtClean="0">
                <a:solidFill>
                  <a:schemeClr val="bg1"/>
                </a:solidFill>
                <a:latin typeface="+mj-lt"/>
                <a:cs typeface="Calibri" pitchFamily="34" charset="0"/>
              </a:rPr>
              <a:t>Standards </a:t>
            </a:r>
            <a:r>
              <a:rPr lang="en-US" b="1" baseline="30000" dirty="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graphicFrame>
        <p:nvGraphicFramePr>
          <p:cNvPr id="12" name="טבלה 11"/>
          <p:cNvGraphicFramePr>
            <a:graphicFrameLocks noGrp="1"/>
          </p:cNvGraphicFramePr>
          <p:nvPr>
            <p:extLst>
              <p:ext uri="{D42A27DB-BD31-4B8C-83A1-F6EECF244321}">
                <p14:modId xmlns:p14="http://schemas.microsoft.com/office/powerpoint/2010/main" val="3977451577"/>
              </p:ext>
            </p:extLst>
          </p:nvPr>
        </p:nvGraphicFramePr>
        <p:xfrm>
          <a:off x="727737" y="2924944"/>
          <a:ext cx="6616571" cy="1296144"/>
        </p:xfrm>
        <a:graphic>
          <a:graphicData uri="http://schemas.openxmlformats.org/drawingml/2006/table">
            <a:tbl>
              <a:tblPr firstRow="1" firstCol="1" lastRow="1" lastCol="1" bandRow="1" bandCol="1"/>
              <a:tblGrid>
                <a:gridCol w="531645"/>
                <a:gridCol w="2807729"/>
                <a:gridCol w="430346"/>
                <a:gridCol w="2846851"/>
              </a:tblGrid>
              <a:tr h="482286">
                <a:tc gridSpan="4">
                  <a:txBody>
                    <a:bodyPr/>
                    <a:lstStyle/>
                    <a:p>
                      <a:pPr marL="2383790" marR="2307590" algn="ctr">
                        <a:spcBef>
                          <a:spcPts val="140"/>
                        </a:spcBef>
                        <a:spcAft>
                          <a:spcPts val="0"/>
                        </a:spcAft>
                      </a:pPr>
                      <a:r>
                        <a:rPr lang="en-US" sz="1100" b="1" dirty="0">
                          <a:solidFill>
                            <a:srgbClr val="231F20"/>
                          </a:solidFill>
                          <a:effectLst/>
                          <a:latin typeface="Trebuchet MS"/>
                          <a:ea typeface="Calibri"/>
                          <a:cs typeface="Calibri"/>
                        </a:rPr>
                        <a:t>Content Standards (K-12)</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CE104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Systems, order, and organization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20650">
                        <a:spcBef>
                          <a:spcPts val="315"/>
                        </a:spcBef>
                        <a:spcAft>
                          <a:spcPts val="0"/>
                        </a:spcAft>
                      </a:pPr>
                      <a:r>
                        <a:rPr lang="en-US" sz="1100">
                          <a:solidFill>
                            <a:srgbClr val="231F20"/>
                          </a:solidFill>
                          <a:effectLst/>
                          <a:latin typeface="Calibri"/>
                          <a:ea typeface="Calibri"/>
                          <a:cs typeface="Calibri"/>
                        </a:rPr>
                        <a:t>Evolution and equilibrium</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BCBEC0"/>
                    </a:solidFill>
                  </a:tcPr>
                </a:tc>
                <a:tc>
                  <a:txBody>
                    <a:bodyPr/>
                    <a:lstStyle/>
                    <a:p>
                      <a:pPr marL="120015">
                        <a:spcBef>
                          <a:spcPts val="315"/>
                        </a:spcBef>
                        <a:spcAft>
                          <a:spcPts val="0"/>
                        </a:spcAft>
                      </a:pPr>
                      <a:r>
                        <a:rPr lang="en-US" sz="1100">
                          <a:solidFill>
                            <a:srgbClr val="231F20"/>
                          </a:solidFill>
                          <a:effectLst/>
                          <a:latin typeface="Calibri"/>
                          <a:ea typeface="Calibri"/>
                          <a:cs typeface="Calibri"/>
                        </a:rPr>
                        <a:t>Evidence, models, and explanation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0650">
                        <a:spcBef>
                          <a:spcPts val="315"/>
                        </a:spcBef>
                        <a:spcAft>
                          <a:spcPts val="0"/>
                        </a:spcAft>
                      </a:pPr>
                      <a:r>
                        <a:rPr lang="en-US" sz="1100">
                          <a:solidFill>
                            <a:srgbClr val="231F20"/>
                          </a:solidFill>
                          <a:effectLst/>
                          <a:latin typeface="Calibri"/>
                          <a:ea typeface="Calibri"/>
                          <a:cs typeface="Calibri"/>
                        </a:rPr>
                        <a:t>Form and Function</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71286">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CBEC0"/>
                    </a:solidFill>
                  </a:tcPr>
                </a:tc>
                <a:tc>
                  <a:txBody>
                    <a:bodyPr/>
                    <a:lstStyle/>
                    <a:p>
                      <a:pPr marL="120015">
                        <a:spcBef>
                          <a:spcPts val="300"/>
                        </a:spcBef>
                        <a:spcAft>
                          <a:spcPts val="0"/>
                        </a:spcAft>
                      </a:pPr>
                      <a:r>
                        <a:rPr lang="en-US" sz="1100">
                          <a:solidFill>
                            <a:srgbClr val="231F20"/>
                          </a:solidFill>
                          <a:effectLst/>
                          <a:latin typeface="Calibri"/>
                          <a:ea typeface="Calibri"/>
                          <a:cs typeface="Calibri"/>
                        </a:rPr>
                        <a:t>Constancy, change, and measurement</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bl>
          </a:graphicData>
        </a:graphic>
      </p:graphicFrame>
      <p:graphicFrame>
        <p:nvGraphicFramePr>
          <p:cNvPr id="13" name="טבלה 12"/>
          <p:cNvGraphicFramePr>
            <a:graphicFrameLocks noGrp="1"/>
          </p:cNvGraphicFramePr>
          <p:nvPr>
            <p:extLst>
              <p:ext uri="{D42A27DB-BD31-4B8C-83A1-F6EECF244321}">
                <p14:modId xmlns:p14="http://schemas.microsoft.com/office/powerpoint/2010/main" val="2166203259"/>
              </p:ext>
            </p:extLst>
          </p:nvPr>
        </p:nvGraphicFramePr>
        <p:xfrm>
          <a:off x="752128" y="4509120"/>
          <a:ext cx="6592180" cy="1668745"/>
        </p:xfrm>
        <a:graphic>
          <a:graphicData uri="http://schemas.openxmlformats.org/drawingml/2006/table">
            <a:tbl>
              <a:tblPr firstRow="1" firstCol="1" lastRow="1" lastCol="1" bandRow="1" bandCol="1"/>
              <a:tblGrid>
                <a:gridCol w="565799"/>
                <a:gridCol w="2801190"/>
                <a:gridCol w="456670"/>
                <a:gridCol w="2768521"/>
              </a:tblGrid>
              <a:tr h="221456">
                <a:tc gridSpan="2">
                  <a:txBody>
                    <a:bodyPr/>
                    <a:lstStyle/>
                    <a:p>
                      <a:pPr marL="436880">
                        <a:spcBef>
                          <a:spcPts val="100"/>
                        </a:spcBef>
                        <a:spcAft>
                          <a:spcPts val="0"/>
                        </a:spcAft>
                      </a:pPr>
                      <a:r>
                        <a:rPr lang="en-US" sz="1100" b="1" smtClean="0">
                          <a:solidFill>
                            <a:srgbClr val="231F20"/>
                          </a:solidFill>
                          <a:effectLst/>
                          <a:latin typeface="Trebuchet MS"/>
                          <a:ea typeface="Calibri"/>
                          <a:cs typeface="Calibri"/>
                        </a:rPr>
                        <a:t>Physical Science Standards Middle School</a:t>
                      </a:r>
                      <a:endParaRPr lang="en-US" sz="1100" dirty="0">
                        <a:effectLst/>
                        <a:latin typeface="Calibri"/>
                        <a:ea typeface="Calibri"/>
                        <a:cs typeface="Calibri"/>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c gridSpan="2">
                  <a:txBody>
                    <a:bodyPr/>
                    <a:lstStyle/>
                    <a:p>
                      <a:pPr marL="436245">
                        <a:spcBef>
                          <a:spcPts val="100"/>
                        </a:spcBef>
                        <a:spcAft>
                          <a:spcPts val="0"/>
                        </a:spcAft>
                      </a:pPr>
                      <a:r>
                        <a:rPr lang="en-US" sz="1100" b="1" smtClean="0">
                          <a:solidFill>
                            <a:srgbClr val="231F20"/>
                          </a:solidFill>
                          <a:effectLst/>
                          <a:latin typeface="Trebuchet MS"/>
                          <a:ea typeface="Calibri"/>
                          <a:cs typeface="Calibri"/>
                        </a:rPr>
                        <a:t>Physical Science Standards High School</a:t>
                      </a:r>
                      <a:endParaRPr lang="en-US" sz="1100" dirty="0">
                        <a:effectLst/>
                        <a:latin typeface="Calibri"/>
                        <a:ea typeface="Calibri"/>
                        <a:cs typeface="Calibri"/>
                      </a:endParaRPr>
                    </a:p>
                  </a:txBody>
                  <a:tcPr marL="0" marR="0" marT="0" marB="0" anchor="ctr">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rgbClr val="FFF200"/>
                    </a:solidFill>
                  </a:tcPr>
                </a:tc>
                <a:tc hMerge="1">
                  <a:txBody>
                    <a:bodyPr/>
                    <a:lstStyle/>
                    <a:p>
                      <a:endParaRPr lang="en-US"/>
                    </a:p>
                  </a:txBody>
                  <a:tcPr/>
                </a:tc>
              </a:tr>
              <a:tr h="226185">
                <a:tc>
                  <a:txBody>
                    <a:bodyPr/>
                    <a:lstStyle/>
                    <a:p>
                      <a:pPr marR="179705" algn="r">
                        <a:spcBef>
                          <a:spcPts val="185"/>
                        </a:spcBef>
                        <a:spcAft>
                          <a:spcPts val="0"/>
                        </a:spcAft>
                      </a:pPr>
                      <a:r>
                        <a:rPr lang="en-US" sz="1100" dirty="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Properties and Changes of Properties in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of Atoms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lumMod val="8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Structure and Properties of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L="0" marR="179705" indent="0" algn="r" defTabSz="914400" rtl="0" eaLnBrk="1" fontAlgn="auto" latinLnBrk="0" hangingPunct="1">
                        <a:lnSpc>
                          <a:spcPct val="100000"/>
                        </a:lnSpc>
                        <a:spcBef>
                          <a:spcPts val="185"/>
                        </a:spcBef>
                        <a:spcAft>
                          <a:spcPts val="0"/>
                        </a:spcAft>
                        <a:buClrTx/>
                        <a:buSzTx/>
                        <a:buFontTx/>
                        <a:buNone/>
                        <a:tabLst/>
                        <a:defRPr/>
                      </a:pPr>
                      <a:endParaRPr lang="en-US" sz="1100" smtClean="0">
                        <a:effectLst/>
                        <a:latin typeface="+mn-lt"/>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Transfer of Energy</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Chemical Reactions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
                        <a:spcBef>
                          <a:spcPts val="190"/>
                        </a:spcBef>
                        <a:spcAft>
                          <a:spcPts val="0"/>
                        </a:spcAft>
                      </a:pPr>
                      <a:endParaRPr lang="en-US" sz="110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Motions and Forces</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25095">
                        <a:spcBef>
                          <a:spcPts val="190"/>
                        </a:spcBef>
                        <a:spcAft>
                          <a:spcPts val="0"/>
                        </a:spcAft>
                      </a:pPr>
                      <a:endParaRPr lang="en-US" sz="110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solidFill>
                      <a:schemeClr val="bg1"/>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Conservation of Energy and Increase in Disorder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rgbClr val="231F20"/>
                      </a:solidFill>
                      <a:prstDash val="solid"/>
                      <a:round/>
                      <a:headEnd type="none" w="med" len="med"/>
                      <a:tailEnd type="none" w="med" len="med"/>
                    </a:lnB>
                  </a:tcPr>
                </a:tc>
              </a:tr>
              <a:tr h="221456">
                <a:tc>
                  <a:txBody>
                    <a:bodyPr/>
                    <a:lstStyle/>
                    <a:p>
                      <a:pPr marR="179705" algn="r">
                        <a:spcBef>
                          <a:spcPts val="185"/>
                        </a:spcBef>
                        <a:spcAft>
                          <a:spcPts val="0"/>
                        </a:spcAft>
                      </a:pPr>
                      <a:endParaRPr lang="en-US" sz="1100" dirty="0">
                        <a:effectLst/>
                        <a:latin typeface="Calibri"/>
                        <a:ea typeface="Calibri"/>
                        <a:cs typeface="Calibri"/>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spcAft>
                          <a:spcPts val="0"/>
                        </a:spcAft>
                      </a:pPr>
                      <a:endParaRPr lang="en-US" sz="1100" dirty="0">
                        <a:effectLst/>
                        <a:latin typeface="Calibri"/>
                        <a:ea typeface="Calibri"/>
                        <a:cs typeface="Calibri"/>
                      </a:endParaRP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R="179705" algn="r">
                        <a:spcBef>
                          <a:spcPts val="185"/>
                        </a:spcBef>
                        <a:spcAft>
                          <a:spcPts val="0"/>
                        </a:spcAft>
                      </a:pPr>
                      <a:r>
                        <a:rPr lang="en-US" sz="1100" smtClean="0">
                          <a:solidFill>
                            <a:srgbClr val="231F20"/>
                          </a:solidFill>
                          <a:effectLst/>
                          <a:latin typeface="Wingdings"/>
                          <a:ea typeface="Calibri"/>
                          <a:cs typeface="Calibri"/>
                        </a:rPr>
                        <a:t>ü</a:t>
                      </a:r>
                      <a:endParaRPr lang="en-US" sz="1100" dirty="0">
                        <a:effectLst/>
                        <a:latin typeface="Calibri"/>
                        <a:ea typeface="Calibri"/>
                        <a:cs typeface="Calibri"/>
                      </a:endParaRPr>
                    </a:p>
                  </a:txBody>
                  <a:tcPr marL="0" marR="0" marT="0" marB="0">
                    <a:lnL w="12700" cap="flat" cmpd="sng" algn="ctr">
                      <a:solidFill>
                        <a:schemeClr val="tx1"/>
                      </a:solidFill>
                      <a:prstDash val="solid"/>
                      <a:round/>
                      <a:headEnd type="none" w="med" len="med"/>
                      <a:tailEnd type="none" w="med" len="med"/>
                    </a:lnL>
                    <a:lnR w="12700" cap="flat" cmpd="sng" algn="ctr">
                      <a:solidFill>
                        <a:srgbClr val="231F20"/>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marL="125095">
                        <a:spcBef>
                          <a:spcPts val="190"/>
                        </a:spcBef>
                        <a:spcAft>
                          <a:spcPts val="0"/>
                        </a:spcAft>
                      </a:pPr>
                      <a:r>
                        <a:rPr lang="en-US" sz="1100">
                          <a:solidFill>
                            <a:srgbClr val="231F20"/>
                          </a:solidFill>
                          <a:effectLst/>
                          <a:latin typeface="Calibri"/>
                          <a:ea typeface="Calibri"/>
                          <a:cs typeface="Calibri"/>
                        </a:rPr>
                        <a:t>Interactions of Energy and Matter</a:t>
                      </a:r>
                      <a:endParaRPr lang="en-US" sz="1100">
                        <a:effectLst/>
                        <a:latin typeface="Calibri"/>
                        <a:ea typeface="Calibri"/>
                        <a:cs typeface="Calibri"/>
                      </a:endParaRPr>
                    </a:p>
                  </a:txBody>
                  <a:tcPr marL="0" marR="0" marT="0" marB="0">
                    <a:lnL w="12700" cap="flat" cmpd="sng" algn="ctr">
                      <a:solidFill>
                        <a:srgbClr val="231F2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231F2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6"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7" name="7 CuadroTexto"/>
          <p:cNvSpPr txBox="1"/>
          <p:nvPr/>
        </p:nvSpPr>
        <p:spPr>
          <a:xfrm>
            <a:off x="5652120" y="1446892"/>
            <a:ext cx="3491880"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val="21332341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467544" y="2092206"/>
            <a:ext cx="2351028" cy="369332"/>
          </a:xfrm>
          <a:prstGeom prst="rect">
            <a:avLst/>
          </a:prstGeom>
        </p:spPr>
        <p:txBody>
          <a:bodyPr wrap="none">
            <a:spAutoFit/>
          </a:bodyPr>
          <a:lstStyle/>
          <a:p>
            <a:r>
              <a:rPr lang="en-US" b="1" dirty="0"/>
              <a:t>LEARNING OBJECTIVES</a:t>
            </a:r>
          </a:p>
        </p:txBody>
      </p:sp>
      <p:sp>
        <p:nvSpPr>
          <p:cNvPr id="5" name="מלבן 4"/>
          <p:cNvSpPr/>
          <p:nvPr/>
        </p:nvSpPr>
        <p:spPr>
          <a:xfrm>
            <a:off x="467544" y="2636912"/>
            <a:ext cx="7776864" cy="3323987"/>
          </a:xfrm>
          <a:prstGeom prst="rect">
            <a:avLst/>
          </a:prstGeom>
        </p:spPr>
        <p:txBody>
          <a:bodyPr wrap="square">
            <a:spAutoFit/>
          </a:bodyPr>
          <a:lstStyle/>
          <a:p>
            <a:r>
              <a:rPr lang="en-US" sz="1400" b="1" dirty="0"/>
              <a:t>Core Objectives (National Standards):</a:t>
            </a:r>
          </a:p>
          <a:p>
            <a:pPr marL="285750" lvl="0" indent="-285750">
              <a:buFont typeface="Arial" panose="020B0604020202020204" pitchFamily="34" charset="0"/>
              <a:buChar char="•"/>
            </a:pPr>
            <a:r>
              <a:rPr lang="en-US" sz="1400"/>
              <a:t>Develop the ability to refine ill-defined questions and direct to phenomena that can be described, explained, or predicted through </a:t>
            </a:r>
            <a:r>
              <a:rPr lang="en-US" sz="1400" smtClean="0"/>
              <a:t>scientific </a:t>
            </a:r>
            <a:r>
              <a:rPr lang="en-US" sz="1400"/>
              <a:t>means.</a:t>
            </a:r>
          </a:p>
          <a:p>
            <a:pPr marL="285750" lvl="0" indent="-285750">
              <a:buFont typeface="Arial" panose="020B0604020202020204" pitchFamily="34" charset="0"/>
              <a:buChar char="•"/>
            </a:pPr>
            <a:r>
              <a:rPr lang="en-US" sz="1400"/>
              <a:t>Develop the ability to observe, measure accurately, identify and control  variables.</a:t>
            </a:r>
          </a:p>
          <a:p>
            <a:pPr marL="285750" lvl="0" indent="-285750">
              <a:buFont typeface="Arial" panose="020B0604020202020204" pitchFamily="34" charset="0"/>
              <a:buChar char="•"/>
            </a:pPr>
            <a:r>
              <a:rPr lang="en-US" sz="1400"/>
              <a:t>Decide what evidence can be used to support or refute </a:t>
            </a:r>
            <a:r>
              <a:rPr lang="en-US" sz="1400" smtClean="0"/>
              <a:t>a </a:t>
            </a:r>
            <a:r>
              <a:rPr lang="en-US" sz="1400"/>
              <a:t>hypothesis.</a:t>
            </a:r>
          </a:p>
          <a:p>
            <a:pPr marL="285750" lvl="0" indent="-285750">
              <a:buFont typeface="Arial" panose="020B0604020202020204" pitchFamily="34" charset="0"/>
              <a:buChar char="•"/>
            </a:pPr>
            <a:r>
              <a:rPr lang="en-US" sz="1400"/>
              <a:t>Gather, store, </a:t>
            </a:r>
            <a:r>
              <a:rPr lang="en-US" sz="1400" smtClean="0"/>
              <a:t>retrieve </a:t>
            </a:r>
            <a:r>
              <a:rPr lang="en-US" sz="1400"/>
              <a:t>and analyze data.</a:t>
            </a:r>
          </a:p>
          <a:p>
            <a:pPr marL="285750" lvl="0" indent="-285750">
              <a:buFont typeface="Arial" panose="020B0604020202020204" pitchFamily="34" charset="0"/>
              <a:buChar char="•"/>
            </a:pPr>
            <a:r>
              <a:rPr lang="en-US" sz="1400"/>
              <a:t>Become confident at communicating methods, instructions, </a:t>
            </a:r>
            <a:r>
              <a:rPr lang="en-US" sz="1400" smtClean="0"/>
              <a:t>observations </a:t>
            </a:r>
            <a:r>
              <a:rPr lang="en-US" sz="1400"/>
              <a:t>and results with others.</a:t>
            </a:r>
          </a:p>
          <a:p>
            <a:pPr lvl="0"/>
            <a:r>
              <a:rPr lang="en-US" sz="1400" smtClean="0"/>
              <a:t> </a:t>
            </a:r>
            <a:r>
              <a:rPr lang="en-US" sz="1400" dirty="0"/>
              <a:t> </a:t>
            </a:r>
          </a:p>
          <a:p>
            <a:r>
              <a:rPr lang="en-US" sz="1400" b="1" dirty="0"/>
              <a:t>Activity Objectives:</a:t>
            </a:r>
          </a:p>
          <a:p>
            <a:r>
              <a:rPr lang="en-US" sz="1400"/>
              <a:t>The purpose of this activity is to relate light intensity and light source efficiency to create a hypothesis about the amount of light sent out by different light sources and proceed to test it using the Globisens Labdisc </a:t>
            </a:r>
            <a:r>
              <a:rPr lang="en-US" sz="1400" smtClean="0"/>
              <a:t> </a:t>
            </a:r>
            <a:r>
              <a:rPr lang="en-US" sz="1400"/>
              <a:t>light sensor.</a:t>
            </a:r>
          </a:p>
          <a:p>
            <a:r>
              <a:rPr lang="en-US" sz="1400"/>
              <a:t> </a:t>
            </a:r>
          </a:p>
          <a:p>
            <a:r>
              <a:rPr lang="en-US" sz="1400" b="1"/>
              <a:t>Time Requirement</a:t>
            </a:r>
            <a:r>
              <a:rPr lang="en-US" sz="1400" b="1" smtClean="0"/>
              <a:t>: </a:t>
            </a:r>
            <a:br>
              <a:rPr lang="en-US" sz="1400" b="1" smtClean="0"/>
            </a:br>
            <a:r>
              <a:rPr lang="en-US" sz="1400" smtClean="0"/>
              <a:t>45 - 60 minutes</a:t>
            </a:r>
            <a:endParaRPr lang="en-US" sz="1400"/>
          </a:p>
        </p:txBody>
      </p:sp>
      <p:sp>
        <p:nvSpPr>
          <p:cNvPr id="9" name="2 Subtítulo"/>
          <p:cNvSpPr txBox="1">
            <a:spLocks/>
          </p:cNvSpPr>
          <p:nvPr/>
        </p:nvSpPr>
        <p:spPr>
          <a:xfrm>
            <a:off x="5652120" y="1863408"/>
            <a:ext cx="3384376" cy="41346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baseline="30000">
                <a:solidFill>
                  <a:schemeClr val="bg1"/>
                </a:solidFill>
                <a:latin typeface="+mj-lt"/>
                <a:cs typeface="Calibri" pitchFamily="34" charset="0"/>
              </a:rPr>
              <a:t>USA </a:t>
            </a:r>
            <a:r>
              <a:rPr lang="en-US" b="1" baseline="30000" smtClean="0">
                <a:solidFill>
                  <a:schemeClr val="bg1"/>
                </a:solidFill>
                <a:latin typeface="+mj-lt"/>
                <a:cs typeface="Calibri" pitchFamily="34" charset="0"/>
              </a:rPr>
              <a:t>Standards </a:t>
            </a:r>
            <a:r>
              <a:rPr lang="en-US" b="1" baseline="30000">
                <a:solidFill>
                  <a:schemeClr val="bg1"/>
                </a:solidFill>
                <a:latin typeface="+mj-lt"/>
                <a:cs typeface="Calibri" pitchFamily="34" charset="0"/>
              </a:rPr>
              <a:t>Correlation</a:t>
            </a:r>
            <a:endParaRPr lang="es-ES_tradnl" b="1" baseline="30000" dirty="0">
              <a:solidFill>
                <a:schemeClr val="bg1"/>
              </a:solidFill>
              <a:latin typeface="+mj-lt"/>
              <a:cs typeface="Calibri" pitchFamily="34" charset="0"/>
            </a:endParaRPr>
          </a:p>
          <a:p>
            <a:pPr marL="0" indent="0">
              <a:buNone/>
            </a:pPr>
            <a:endParaRPr lang="es-ES_tradnl" sz="2000" baseline="30000" dirty="0">
              <a:solidFill>
                <a:schemeClr val="bg1"/>
              </a:solidFill>
              <a:latin typeface="Frutiger 45 Light" pitchFamily="34" charset="0"/>
            </a:endParaRPr>
          </a:p>
        </p:txBody>
      </p:sp>
      <p:sp>
        <p:nvSpPr>
          <p:cNvPr id="6"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7" name="7 CuadroTexto"/>
          <p:cNvSpPr txBox="1"/>
          <p:nvPr/>
        </p:nvSpPr>
        <p:spPr>
          <a:xfrm>
            <a:off x="5652120" y="1446892"/>
            <a:ext cx="3491880"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val="41426599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8 Rectángulo redondeado"/>
          <p:cNvSpPr/>
          <p:nvPr/>
        </p:nvSpPr>
        <p:spPr>
          <a:xfrm>
            <a:off x="1403648" y="3213292"/>
            <a:ext cx="6004715" cy="575748"/>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5" name="4 Rectángulo redondeado"/>
          <p:cNvSpPr/>
          <p:nvPr/>
        </p:nvSpPr>
        <p:spPr>
          <a:xfrm>
            <a:off x="1403648" y="2636912"/>
            <a:ext cx="6004715" cy="1224136"/>
          </a:xfrm>
          <a:prstGeom prst="roundRect">
            <a:avLst/>
          </a:prstGeom>
          <a:solidFill>
            <a:schemeClr val="accent5">
              <a:lumMod val="7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sp>
        <p:nvSpPr>
          <p:cNvPr id="7" name="2 Subtítulo"/>
          <p:cNvSpPr txBox="1">
            <a:spLocks/>
          </p:cNvSpPr>
          <p:nvPr/>
        </p:nvSpPr>
        <p:spPr>
          <a:xfrm>
            <a:off x="5652120" y="1052736"/>
            <a:ext cx="3384376"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8" name="7 CuadroTexto"/>
          <p:cNvSpPr txBox="1"/>
          <p:nvPr/>
        </p:nvSpPr>
        <p:spPr>
          <a:xfrm>
            <a:off x="5652120" y="1446892"/>
            <a:ext cx="3491880"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
        <p:nvSpPr>
          <p:cNvPr id="4"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Objective</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3" name="2 CuadroTexto"/>
          <p:cNvSpPr txBox="1"/>
          <p:nvPr/>
        </p:nvSpPr>
        <p:spPr>
          <a:xfrm>
            <a:off x="1614812" y="2852936"/>
            <a:ext cx="5865559" cy="830997"/>
          </a:xfrm>
          <a:prstGeom prst="rect">
            <a:avLst/>
          </a:prstGeom>
          <a:noFill/>
        </p:spPr>
        <p:txBody>
          <a:bodyPr wrap="square" rtlCol="0">
            <a:spAutoFit/>
          </a:bodyPr>
          <a:lstStyle/>
          <a:p>
            <a:r>
              <a:rPr lang="en-US" sz="1600" dirty="0"/>
              <a:t>Relate light intensity and light source efficiency to create a hypothesis about the amount of light sent out by different light sources and proceed it to test using the </a:t>
            </a:r>
            <a:r>
              <a:rPr lang="en-US" sz="1600" dirty="0" err="1"/>
              <a:t>Labdisc</a:t>
            </a:r>
            <a:r>
              <a:rPr lang="en-US" sz="1600" dirty="0"/>
              <a:t> light sensor. </a:t>
            </a:r>
            <a:endParaRPr lang="en-US" sz="1600" baseline="30000" dirty="0"/>
          </a:p>
        </p:txBody>
      </p:sp>
    </p:spTree>
    <p:extLst>
      <p:ext uri="{BB962C8B-B14F-4D97-AF65-F5344CB8AC3E}">
        <p14:creationId xmlns:p14="http://schemas.microsoft.com/office/powerpoint/2010/main" val="8901064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CuadroTexto"/>
          <p:cNvSpPr txBox="1"/>
          <p:nvPr/>
        </p:nvSpPr>
        <p:spPr>
          <a:xfrm>
            <a:off x="1555625" y="2348880"/>
            <a:ext cx="6544767" cy="954107"/>
          </a:xfrm>
          <a:prstGeom prst="rect">
            <a:avLst/>
          </a:prstGeom>
          <a:noFill/>
          <a:ln>
            <a:noFill/>
          </a:ln>
        </p:spPr>
        <p:txBody>
          <a:bodyPr wrap="square" rtlCol="0">
            <a:spAutoFit/>
          </a:bodyPr>
          <a:lstStyle/>
          <a:p>
            <a:r>
              <a:rPr lang="en-US" sz="1400" dirty="0">
                <a:solidFill>
                  <a:srgbClr val="29B19A"/>
                </a:solidFill>
              </a:rPr>
              <a:t>The aim of the introduction is to focus students on the lesson subject by refreshing acquired knowledge and asking questions which encourage research development. Key concepts from the theoretical framework, applied by the students during the lesson, are taught. </a:t>
            </a:r>
            <a:endParaRPr lang="es-CL" sz="1400" dirty="0">
              <a:solidFill>
                <a:srgbClr val="29B19A"/>
              </a:solidFill>
            </a:endParaRPr>
          </a:p>
        </p:txBody>
      </p:sp>
      <p:sp>
        <p:nvSpPr>
          <p:cNvPr id="19"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9" name="8 Rectángulo redondeado"/>
          <p:cNvSpPr/>
          <p:nvPr/>
        </p:nvSpPr>
        <p:spPr>
          <a:xfrm>
            <a:off x="1403647" y="2276872"/>
            <a:ext cx="6581751" cy="1085267"/>
          </a:xfrm>
          <a:prstGeom prst="roundRect">
            <a:avLst/>
          </a:prstGeom>
          <a:noFill/>
          <a:ln w="19050">
            <a:solidFill>
              <a:srgbClr val="22B89B"/>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s-CL"/>
          </a:p>
        </p:txBody>
      </p:sp>
      <p:pic>
        <p:nvPicPr>
          <p:cNvPr id="11" name="10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11610" y="3501008"/>
            <a:ext cx="2800350" cy="323850"/>
          </a:xfrm>
          <a:prstGeom prst="rect">
            <a:avLst/>
          </a:prstGeom>
        </p:spPr>
      </p:pic>
      <p:sp>
        <p:nvSpPr>
          <p:cNvPr id="15" name="2 Subtítulo"/>
          <p:cNvSpPr txBox="1">
            <a:spLocks/>
          </p:cNvSpPr>
          <p:nvPr/>
        </p:nvSpPr>
        <p:spPr>
          <a:xfrm>
            <a:off x="1555626" y="3589621"/>
            <a:ext cx="1497112" cy="343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endParaRPr lang="es-ES_tradnl" sz="2400" b="1" baseline="30000" dirty="0">
              <a:solidFill>
                <a:schemeClr val="bg1"/>
              </a:solidFill>
              <a:latin typeface="+mj-lt"/>
            </a:endParaRPr>
          </a:p>
        </p:txBody>
      </p:sp>
      <p:sp>
        <p:nvSpPr>
          <p:cNvPr id="16" name="15 CuadroTexto"/>
          <p:cNvSpPr txBox="1"/>
          <p:nvPr/>
        </p:nvSpPr>
        <p:spPr>
          <a:xfrm>
            <a:off x="1555626" y="3843045"/>
            <a:ext cx="6313686" cy="1169551"/>
          </a:xfrm>
          <a:prstGeom prst="rect">
            <a:avLst/>
          </a:prstGeom>
          <a:noFill/>
          <a:ln>
            <a:noFill/>
          </a:ln>
        </p:spPr>
        <p:txBody>
          <a:bodyPr wrap="square" rtlCol="0">
            <a:spAutoFit/>
          </a:bodyPr>
          <a:lstStyle/>
          <a:p>
            <a:r>
              <a:rPr lang="en-US" sz="1400" dirty="0"/>
              <a:t>Have you ever experienced a electricity blackout when it is dark outside? Usually people run to find candles and flashlights so they can see something in the pitch-black. Even if we try to light the room by placing several candles around, or use the most powerful flashlight we have, it may still not be enough to brighten the room as well as a light bulb could. </a:t>
            </a:r>
            <a:endParaRPr lang="es-CL" sz="1400" dirty="0"/>
          </a:p>
        </p:txBody>
      </p:sp>
      <p:sp>
        <p:nvSpPr>
          <p:cNvPr id="13"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7" name="16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pic>
        <p:nvPicPr>
          <p:cNvPr id="18" name="17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5083353"/>
            <a:ext cx="6665153" cy="636105"/>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4941168"/>
            <a:ext cx="428625" cy="438150"/>
          </a:xfrm>
          <a:prstGeom prst="ellipse">
            <a:avLst/>
          </a:prstGeom>
        </p:spPr>
      </p:pic>
      <p:sp>
        <p:nvSpPr>
          <p:cNvPr id="21" name="20 CuadroTexto"/>
          <p:cNvSpPr txBox="1"/>
          <p:nvPr/>
        </p:nvSpPr>
        <p:spPr>
          <a:xfrm>
            <a:off x="1555626" y="5267665"/>
            <a:ext cx="6275308" cy="307777"/>
          </a:xfrm>
          <a:prstGeom prst="rect">
            <a:avLst/>
          </a:prstGeom>
          <a:noFill/>
        </p:spPr>
        <p:txBody>
          <a:bodyPr wrap="none" rtlCol="0">
            <a:spAutoFit/>
          </a:bodyPr>
          <a:lstStyle/>
          <a:p>
            <a:r>
              <a:rPr lang="en-US" sz="1400" b="1" dirty="0"/>
              <a:t>How should we place several candles in a room in order to achieve the most light?</a:t>
            </a:r>
            <a:endParaRPr lang="es-CL" sz="1400" dirty="0"/>
          </a:p>
        </p:txBody>
      </p:sp>
    </p:spTree>
    <p:extLst>
      <p:ext uri="{BB962C8B-B14F-4D97-AF65-F5344CB8AC3E}">
        <p14:creationId xmlns:p14="http://schemas.microsoft.com/office/powerpoint/2010/main" val="19786670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pic>
        <p:nvPicPr>
          <p:cNvPr id="11" name="10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9927" y="2576871"/>
            <a:ext cx="6665153" cy="636105"/>
          </a:xfrm>
          <a:prstGeom prst="rect">
            <a:avLst/>
          </a:prstGeom>
        </p:spPr>
      </p:pic>
      <p:pic>
        <p:nvPicPr>
          <p:cNvPr id="12" name="1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5616" y="2434686"/>
            <a:ext cx="428625" cy="438150"/>
          </a:xfrm>
          <a:prstGeom prst="ellipse">
            <a:avLst/>
          </a:prstGeom>
        </p:spPr>
      </p:pic>
      <p:sp>
        <p:nvSpPr>
          <p:cNvPr id="13" name="12 CuadroTexto"/>
          <p:cNvSpPr txBox="1"/>
          <p:nvPr/>
        </p:nvSpPr>
        <p:spPr>
          <a:xfrm>
            <a:off x="1555626" y="2761183"/>
            <a:ext cx="4864280" cy="307777"/>
          </a:xfrm>
          <a:prstGeom prst="rect">
            <a:avLst/>
          </a:prstGeom>
          <a:noFill/>
        </p:spPr>
        <p:txBody>
          <a:bodyPr wrap="none" rtlCol="0">
            <a:spAutoFit/>
          </a:bodyPr>
          <a:lstStyle/>
          <a:p>
            <a:r>
              <a:rPr lang="en-US" sz="1400" b="1" dirty="0"/>
              <a:t>What do you think the efficiency of a light source depends on? </a:t>
            </a:r>
            <a:endParaRPr lang="es-CL" sz="1400" b="1" dirty="0"/>
          </a:p>
        </p:txBody>
      </p:sp>
      <p:sp>
        <p:nvSpPr>
          <p:cNvPr id="18" name="17 CuadroTexto"/>
          <p:cNvSpPr txBox="1"/>
          <p:nvPr/>
        </p:nvSpPr>
        <p:spPr>
          <a:xfrm>
            <a:off x="1555626" y="3409836"/>
            <a:ext cx="6616774" cy="523220"/>
          </a:xfrm>
          <a:prstGeom prst="rect">
            <a:avLst/>
          </a:prstGeom>
          <a:noFill/>
          <a:ln>
            <a:noFill/>
          </a:ln>
        </p:spPr>
        <p:txBody>
          <a:bodyPr wrap="square" rtlCol="0">
            <a:spAutoFit/>
          </a:bodyPr>
          <a:lstStyle/>
          <a:p>
            <a:r>
              <a:rPr lang="en-US" sz="1400" dirty="0"/>
              <a:t>Carry out the experiment activity with your class so that at the end you’ll be able to answer the following question: </a:t>
            </a:r>
            <a:endParaRPr lang="es-CL" sz="1400" dirty="0"/>
          </a:p>
        </p:txBody>
      </p:sp>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41312" y="4161047"/>
            <a:ext cx="6665153" cy="636105"/>
          </a:xfrm>
          <a:prstGeom prst="rect">
            <a:avLst/>
          </a:prstGeom>
        </p:spPr>
      </p:pic>
      <p:pic>
        <p:nvPicPr>
          <p:cNvPr id="20" name="1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27001" y="4018862"/>
            <a:ext cx="428625" cy="438150"/>
          </a:xfrm>
          <a:prstGeom prst="ellipse">
            <a:avLst/>
          </a:prstGeom>
        </p:spPr>
      </p:pic>
      <p:sp>
        <p:nvSpPr>
          <p:cNvPr id="21" name="20 CuadroTexto"/>
          <p:cNvSpPr txBox="1"/>
          <p:nvPr/>
        </p:nvSpPr>
        <p:spPr>
          <a:xfrm>
            <a:off x="1567011" y="4306894"/>
            <a:ext cx="4775731" cy="307777"/>
          </a:xfrm>
          <a:prstGeom prst="rect">
            <a:avLst/>
          </a:prstGeom>
          <a:noFill/>
        </p:spPr>
        <p:txBody>
          <a:bodyPr wrap="none" rtlCol="0">
            <a:spAutoFit/>
          </a:bodyPr>
          <a:lstStyle/>
          <a:p>
            <a:r>
              <a:rPr lang="en-US" sz="1400" b="1" dirty="0"/>
              <a:t>How are the intensity and efficiency of a light source related? </a:t>
            </a:r>
            <a:endParaRPr lang="es-CL" sz="1400" b="1" dirty="0"/>
          </a:p>
        </p:txBody>
      </p:sp>
      <p:sp>
        <p:nvSpPr>
          <p:cNvPr id="25"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26" name="25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val="8852858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3933056"/>
            <a:ext cx="5617046" cy="243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11610" y="2276872"/>
            <a:ext cx="2800350" cy="323850"/>
          </a:xfrm>
          <a:prstGeom prst="rect">
            <a:avLst/>
          </a:prstGeom>
        </p:spPr>
      </p:pic>
      <p:sp>
        <p:nvSpPr>
          <p:cNvPr id="10" name="2 Subtítulo"/>
          <p:cNvSpPr txBox="1">
            <a:spLocks/>
          </p:cNvSpPr>
          <p:nvPr/>
        </p:nvSpPr>
        <p:spPr>
          <a:xfrm>
            <a:off x="1555626" y="2365485"/>
            <a:ext cx="149711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Theoretical</a:t>
            </a:r>
            <a:r>
              <a:rPr lang="es-ES_tradnl" sz="2400" b="1" baseline="30000" dirty="0" smtClean="0">
                <a:solidFill>
                  <a:schemeClr val="bg1"/>
                </a:solidFill>
                <a:latin typeface="+mj-lt"/>
              </a:rPr>
              <a:t> </a:t>
            </a:r>
            <a:endParaRPr lang="es-ES_tradnl" sz="2400" b="1" baseline="30000" dirty="0">
              <a:solidFill>
                <a:schemeClr val="bg1"/>
              </a:solidFill>
              <a:latin typeface="+mj-lt"/>
            </a:endParaRPr>
          </a:p>
        </p:txBody>
      </p:sp>
      <p:sp>
        <p:nvSpPr>
          <p:cNvPr id="12" name="11 CuadroTexto"/>
          <p:cNvSpPr txBox="1"/>
          <p:nvPr/>
        </p:nvSpPr>
        <p:spPr>
          <a:xfrm>
            <a:off x="1532608" y="2804735"/>
            <a:ext cx="6351760" cy="1169551"/>
          </a:xfrm>
          <a:prstGeom prst="rect">
            <a:avLst/>
          </a:prstGeom>
          <a:noFill/>
        </p:spPr>
        <p:txBody>
          <a:bodyPr wrap="square" rtlCol="0">
            <a:spAutoFit/>
          </a:bodyPr>
          <a:lstStyle/>
          <a:p>
            <a:r>
              <a:rPr lang="en-US" sz="1400" dirty="0"/>
              <a:t>The luminous flux gives us an idea about the light intensity sent out by light sources in all space dimensions, for example by a light bulb. But when you consider a projector, it is clear that it lights only in one direction - forward. That is why we need to know how the luminous flux is distributed into every space dimension, using the definition of light intensity. </a:t>
            </a:r>
            <a:endParaRPr lang="en-US" sz="1400" dirty="0" smtClean="0"/>
          </a:p>
        </p:txBody>
      </p:sp>
      <p:sp>
        <p:nvSpPr>
          <p:cNvPr id="16" name="2 Subtítulo"/>
          <p:cNvSpPr txBox="1">
            <a:spLocks/>
          </p:cNvSpPr>
          <p:nvPr/>
        </p:nvSpPr>
        <p:spPr>
          <a:xfrm>
            <a:off x="5652120" y="1863408"/>
            <a:ext cx="4320480" cy="41346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s-ES_tradnl" sz="2400" b="1" baseline="30000" dirty="0" err="1" smtClean="0">
                <a:solidFill>
                  <a:schemeClr val="bg1"/>
                </a:solidFill>
                <a:latin typeface="+mj-lt"/>
              </a:rPr>
              <a:t>Introduction</a:t>
            </a:r>
            <a:r>
              <a:rPr lang="es-ES_tradnl" sz="2400" b="1" baseline="30000" dirty="0" smtClean="0">
                <a:solidFill>
                  <a:schemeClr val="bg1"/>
                </a:solidFill>
                <a:latin typeface="+mj-lt"/>
              </a:rPr>
              <a:t> </a:t>
            </a:r>
            <a:r>
              <a:rPr lang="es-ES_tradnl" sz="2400" b="1" baseline="30000" dirty="0">
                <a:solidFill>
                  <a:schemeClr val="bg1"/>
                </a:solidFill>
                <a:latin typeface="+mj-lt"/>
              </a:rPr>
              <a:t>and </a:t>
            </a:r>
            <a:r>
              <a:rPr lang="es-ES_tradnl" sz="2400" b="1" baseline="30000" dirty="0" err="1">
                <a:solidFill>
                  <a:schemeClr val="bg1"/>
                </a:solidFill>
                <a:latin typeface="+mj-lt"/>
              </a:rPr>
              <a:t>theory</a:t>
            </a:r>
            <a:endParaRPr lang="es-ES_tradnl" sz="2400" b="1" baseline="30000" dirty="0">
              <a:solidFill>
                <a:schemeClr val="bg1"/>
              </a:solidFill>
              <a:latin typeface="+mj-lt"/>
            </a:endParaRPr>
          </a:p>
          <a:p>
            <a:pPr marL="0" indent="0">
              <a:buNone/>
            </a:pPr>
            <a:endParaRPr lang="es-ES_tradnl" sz="2000" baseline="30000" dirty="0">
              <a:solidFill>
                <a:schemeClr val="bg1"/>
              </a:solidFill>
              <a:latin typeface="Frutiger 45 Light" pitchFamily="34" charset="0"/>
            </a:endParaRPr>
          </a:p>
        </p:txBody>
      </p:sp>
      <p:sp>
        <p:nvSpPr>
          <p:cNvPr id="11" name="2 Subtítulo"/>
          <p:cNvSpPr txBox="1">
            <a:spLocks/>
          </p:cNvSpPr>
          <p:nvPr/>
        </p:nvSpPr>
        <p:spPr>
          <a:xfrm>
            <a:off x="5652120" y="1052736"/>
            <a:ext cx="3672408" cy="5760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b="1" dirty="0">
                <a:solidFill>
                  <a:schemeClr val="bg1"/>
                </a:solidFill>
              </a:rPr>
              <a:t>Variation of light intensity</a:t>
            </a:r>
            <a:endParaRPr lang="es-ES_tradnl" sz="2000" baseline="30000" dirty="0">
              <a:solidFill>
                <a:schemeClr val="bg1"/>
              </a:solidFill>
              <a:latin typeface="Frutiger 55 Roman" pitchFamily="34" charset="0"/>
            </a:endParaRPr>
          </a:p>
        </p:txBody>
      </p:sp>
      <p:sp>
        <p:nvSpPr>
          <p:cNvPr id="14" name="13 CuadroTexto"/>
          <p:cNvSpPr txBox="1"/>
          <p:nvPr/>
        </p:nvSpPr>
        <p:spPr>
          <a:xfrm>
            <a:off x="5652120" y="1446892"/>
            <a:ext cx="3744416" cy="253916"/>
          </a:xfrm>
          <a:prstGeom prst="rect">
            <a:avLst/>
          </a:prstGeom>
          <a:noFill/>
        </p:spPr>
        <p:txBody>
          <a:bodyPr wrap="square" rtlCol="0" anchor="b">
            <a:spAutoFit/>
          </a:bodyPr>
          <a:lstStyle/>
          <a:p>
            <a:r>
              <a:rPr lang="en-US" sz="1050" dirty="0">
                <a:solidFill>
                  <a:schemeClr val="bg1">
                    <a:lumMod val="50000"/>
                  </a:schemeClr>
                </a:solidFill>
              </a:rPr>
              <a:t>Measuring the light intensity of different light sources</a:t>
            </a:r>
            <a:endParaRPr lang="es-CL" sz="1050" dirty="0">
              <a:solidFill>
                <a:schemeClr val="bg1">
                  <a:lumMod val="50000"/>
                </a:schemeClr>
              </a:solidFill>
            </a:endParaRPr>
          </a:p>
        </p:txBody>
      </p:sp>
    </p:spTree>
    <p:extLst>
      <p:ext uri="{BB962C8B-B14F-4D97-AF65-F5344CB8AC3E}">
        <p14:creationId xmlns:p14="http://schemas.microsoft.com/office/powerpoint/2010/main" val="176298583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1784</TotalTime>
  <Words>2241</Words>
  <Application>Microsoft Office PowerPoint</Application>
  <PresentationFormat>‫הצגה על המסך (4:3)</PresentationFormat>
  <Paragraphs>275</Paragraphs>
  <Slides>25</Slides>
  <Notes>1</Notes>
  <HiddenSlides>0</HiddenSlides>
  <MMClips>0</MMClips>
  <ScaleCrop>false</ScaleCrop>
  <HeadingPairs>
    <vt:vector size="4" baseType="variant">
      <vt:variant>
        <vt:lpstr>ערכת נושא</vt:lpstr>
      </vt:variant>
      <vt:variant>
        <vt:i4>1</vt:i4>
      </vt:variant>
      <vt:variant>
        <vt:lpstr>כותרות שקופיות</vt:lpstr>
      </vt:variant>
      <vt:variant>
        <vt:i4>25</vt:i4>
      </vt:variant>
    </vt:vector>
  </HeadingPairs>
  <TitlesOfParts>
    <vt:vector size="26" baseType="lpstr">
      <vt:lpstr>Tema de Office</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Diseño8</dc:creator>
  <cp:lastModifiedBy>Jen</cp:lastModifiedBy>
  <cp:revision>165</cp:revision>
  <dcterms:created xsi:type="dcterms:W3CDTF">2012-09-11T15:34:37Z</dcterms:created>
  <dcterms:modified xsi:type="dcterms:W3CDTF">2016-09-17T18:45:51Z</dcterms:modified>
</cp:coreProperties>
</file>