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5" r:id="rId3"/>
    <p:sldId id="296" r:id="rId4"/>
    <p:sldId id="297" r:id="rId5"/>
    <p:sldId id="298" r:id="rId6"/>
    <p:sldId id="257" r:id="rId7"/>
    <p:sldId id="259" r:id="rId8"/>
    <p:sldId id="260" r:id="rId9"/>
    <p:sldId id="287" r:id="rId10"/>
    <p:sldId id="261" r:id="rId11"/>
    <p:sldId id="262" r:id="rId12"/>
    <p:sldId id="288" r:id="rId13"/>
    <p:sldId id="289" r:id="rId14"/>
    <p:sldId id="290" r:id="rId15"/>
    <p:sldId id="264" r:id="rId16"/>
    <p:sldId id="265" r:id="rId17"/>
    <p:sldId id="268" r:id="rId18"/>
    <p:sldId id="269" r:id="rId19"/>
    <p:sldId id="270" r:id="rId20"/>
    <p:sldId id="291" r:id="rId21"/>
    <p:sldId id="272" r:id="rId22"/>
    <p:sldId id="292" r:id="rId23"/>
    <p:sldId id="273" r:id="rId24"/>
    <p:sldId id="274" r:id="rId25"/>
    <p:sldId id="280" r:id="rId26"/>
    <p:sldId id="293" r:id="rId27"/>
    <p:sldId id="283" r:id="rId28"/>
    <p:sldId id="276" r:id="rId29"/>
    <p:sldId id="278" r:id="rId30"/>
    <p:sldId id="277" r:id="rId31"/>
    <p:sldId id="285" r:id="rId32"/>
    <p:sldId id="286" r:id="rId33"/>
    <p:sldId id="294" r:id="rId34"/>
    <p:sldId id="279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0A6"/>
    <a:srgbClr val="29B19A"/>
    <a:srgbClr val="F7B047"/>
    <a:srgbClr val="4194A5"/>
    <a:srgbClr val="39818F"/>
    <a:srgbClr val="22B89B"/>
    <a:srgbClr val="34A6A1"/>
    <a:srgbClr val="FFFF66"/>
    <a:srgbClr val="47A1B3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4660"/>
  </p:normalViewPr>
  <p:slideViewPr>
    <p:cSldViewPr>
      <p:cViewPr varScale="1">
        <p:scale>
          <a:sx n="101" d="100"/>
          <a:sy n="101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217A-00BC-4D21-9DCF-6317BBB6FF6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E2C-BDF1-4481-ABB2-ADA2DD6DBB10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5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08E2C-BDF1-4481-ABB2-ADA2DD6DBB10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22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17-09-2016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1682224"/>
            <a:ext cx="3600400" cy="57606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Electricity and magnetism</a:t>
            </a:r>
            <a:endParaRPr lang="es-ES_tradnl" sz="2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66"/>
                </a:solidFill>
              </a:rPr>
              <a:t>Verifying the Lenz Law by measuring the electric current flowing through a coil created by an external magnetic field</a:t>
            </a:r>
            <a:endParaRPr lang="es-CL" sz="1200" dirty="0">
              <a:solidFill>
                <a:srgbClr val="FFFF66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9032" r="8485" b="7884"/>
          <a:stretch/>
        </p:blipFill>
        <p:spPr bwMode="auto">
          <a:xfrm>
            <a:off x="3432415" y="4871101"/>
            <a:ext cx="1810985" cy="17485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708920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797533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Theoretical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32608" y="3236783"/>
            <a:ext cx="63517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physics, electric current is a flow of charge through a given point of space, in</a:t>
            </a:r>
          </a:p>
          <a:p>
            <a:r>
              <a:rPr lang="en-US" sz="1400" dirty="0"/>
              <a:t>a specific time period. The point of space is determined by an arbitrary reference</a:t>
            </a:r>
          </a:p>
          <a:p>
            <a:r>
              <a:rPr lang="en-US" sz="1400" dirty="0"/>
              <a:t>point. Historically, electric current was first studied by investigating how electric</a:t>
            </a:r>
          </a:p>
          <a:p>
            <a:r>
              <a:rPr lang="en-US" sz="1400" dirty="0"/>
              <a:t>charge transfers between two objects. The object where charged using friction or</a:t>
            </a:r>
          </a:p>
          <a:p>
            <a:r>
              <a:rPr lang="es-CL" sz="1400" dirty="0" err="1"/>
              <a:t>induction</a:t>
            </a:r>
            <a:r>
              <a:rPr lang="es-CL" sz="1400" dirty="0"/>
              <a:t> </a:t>
            </a:r>
            <a:r>
              <a:rPr lang="es-CL" sz="1400" dirty="0" err="1"/>
              <a:t>methods</a:t>
            </a:r>
            <a:r>
              <a:rPr lang="es-CL" sz="1400" dirty="0" smtClean="0"/>
              <a:t>.</a:t>
            </a:r>
          </a:p>
          <a:p>
            <a:endParaRPr lang="es-CL" sz="1400" dirty="0"/>
          </a:p>
          <a:p>
            <a:r>
              <a:rPr lang="en-US" sz="1400" dirty="0"/>
              <a:t>In 1800 the Italian, Alessandro Volta built the first electric battery. The Dane,</a:t>
            </a:r>
          </a:p>
          <a:p>
            <a:r>
              <a:rPr lang="en-US" sz="1400" dirty="0"/>
              <a:t>Christian </a:t>
            </a:r>
            <a:r>
              <a:rPr lang="en-US" sz="1400" dirty="0" err="1"/>
              <a:t>Oersted</a:t>
            </a:r>
            <a:r>
              <a:rPr lang="en-US" sz="1400" dirty="0"/>
              <a:t>, used Volta´s battery when he discovered by accident in 1820</a:t>
            </a:r>
          </a:p>
          <a:p>
            <a:r>
              <a:rPr lang="en-US" sz="1400" dirty="0"/>
              <a:t>that there is a relationship between electric current and magnetism. He observed</a:t>
            </a:r>
          </a:p>
          <a:p>
            <a:r>
              <a:rPr lang="en-US" sz="1400" dirty="0"/>
              <a:t>how the needle in a compass moved when it was close to a conductor cable where</a:t>
            </a:r>
          </a:p>
          <a:p>
            <a:r>
              <a:rPr lang="es-CL" sz="1400" dirty="0" err="1"/>
              <a:t>electricity</a:t>
            </a:r>
            <a:r>
              <a:rPr lang="es-CL" sz="1400" dirty="0"/>
              <a:t> </a:t>
            </a:r>
            <a:r>
              <a:rPr lang="es-CL" sz="1400" dirty="0" err="1"/>
              <a:t>was</a:t>
            </a:r>
            <a:r>
              <a:rPr lang="es-CL" sz="1400" dirty="0"/>
              <a:t> </a:t>
            </a:r>
            <a:r>
              <a:rPr lang="es-CL" sz="1400" dirty="0" err="1"/>
              <a:t>passing</a:t>
            </a:r>
            <a:r>
              <a:rPr lang="es-CL" sz="1400" dirty="0"/>
              <a:t> </a:t>
            </a:r>
            <a:r>
              <a:rPr lang="es-CL" sz="1400" dirty="0" err="1"/>
              <a:t>through</a:t>
            </a:r>
            <a:r>
              <a:rPr lang="es-CL" sz="1400" dirty="0"/>
              <a:t>.</a:t>
            </a:r>
            <a:endParaRPr lang="en-US" sz="1400" dirty="0" smtClean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8595" r="21730" b="21216"/>
          <a:stretch/>
        </p:blipFill>
        <p:spPr bwMode="auto">
          <a:xfrm>
            <a:off x="2768836" y="3861048"/>
            <a:ext cx="2615013" cy="253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6313686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accident moved him to write that “all electric current or flow of charge</a:t>
            </a:r>
          </a:p>
          <a:p>
            <a:r>
              <a:rPr lang="en-US" sz="1400" dirty="0"/>
              <a:t>causes a magnetic field around the path of the conductor, whose magnitude</a:t>
            </a:r>
          </a:p>
          <a:p>
            <a:r>
              <a:rPr lang="en-US" sz="1400" dirty="0"/>
              <a:t>is inversely proportional to the distance between the observer and the electric</a:t>
            </a:r>
          </a:p>
          <a:p>
            <a:r>
              <a:rPr lang="en-US" sz="1400" dirty="0"/>
              <a:t>current”. Furthermore, the effect of a magnetic field can be amplified and</a:t>
            </a:r>
          </a:p>
          <a:p>
            <a:r>
              <a:rPr lang="en-US" sz="1400" dirty="0"/>
              <a:t>transmitted through a ferromagnetic material (a material that can turn into a</a:t>
            </a:r>
          </a:p>
          <a:p>
            <a:r>
              <a:rPr lang="en-US" sz="1400" dirty="0"/>
              <a:t>magnet if it is exposed to a magnetic field). Some examples of ferromagnetic</a:t>
            </a:r>
          </a:p>
          <a:p>
            <a:r>
              <a:rPr lang="en-US" sz="1400" dirty="0"/>
              <a:t>elements are iron (Fe), cobalt (Co) and nickel (Ni).</a:t>
            </a:r>
            <a:endParaRPr lang="es-CL" sz="14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7048822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expression for a magnetic field B caused by an electric current is</a:t>
            </a:r>
            <a:r>
              <a:rPr lang="en-US" sz="1400" dirty="0" smtClean="0"/>
              <a:t>: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s-CL" sz="1400" dirty="0" err="1"/>
              <a:t>Where</a:t>
            </a:r>
            <a:r>
              <a:rPr lang="es-CL" sz="1400" dirty="0"/>
              <a:t>:</a:t>
            </a:r>
          </a:p>
          <a:p>
            <a:r>
              <a:rPr lang="es-CL" sz="1400" dirty="0"/>
              <a:t>B = </a:t>
            </a:r>
            <a:r>
              <a:rPr lang="es-CL" sz="1400" dirty="0" err="1"/>
              <a:t>magnetic</a:t>
            </a:r>
            <a:r>
              <a:rPr lang="es-CL" sz="1400" dirty="0"/>
              <a:t> </a:t>
            </a:r>
            <a:r>
              <a:rPr lang="es-CL" sz="1400" dirty="0" err="1"/>
              <a:t>field</a:t>
            </a:r>
            <a:endParaRPr lang="es-CL" sz="1400" dirty="0"/>
          </a:p>
          <a:p>
            <a:r>
              <a:rPr lang="es-CL" sz="1400" dirty="0"/>
              <a:t>I = </a:t>
            </a:r>
            <a:r>
              <a:rPr lang="es-CL" sz="1400" dirty="0" err="1"/>
              <a:t>electric</a:t>
            </a:r>
            <a:r>
              <a:rPr lang="es-CL" sz="1400" dirty="0"/>
              <a:t> </a:t>
            </a:r>
            <a:r>
              <a:rPr lang="es-CL" sz="1400" dirty="0" err="1"/>
              <a:t>current</a:t>
            </a:r>
            <a:endParaRPr lang="es-CL" sz="1400" dirty="0"/>
          </a:p>
          <a:p>
            <a:r>
              <a:rPr lang="en-US" sz="1400" dirty="0"/>
              <a:t>r </a:t>
            </a:r>
            <a:r>
              <a:rPr lang="en-US" sz="1400" dirty="0" smtClean="0"/>
              <a:t>= </a:t>
            </a:r>
            <a:r>
              <a:rPr lang="en-US" sz="1400" dirty="0"/>
              <a:t>radial distance to the observer</a:t>
            </a:r>
          </a:p>
          <a:p>
            <a:r>
              <a:rPr lang="en-US" sz="1400" dirty="0" smtClean="0"/>
              <a:t>   = </a:t>
            </a:r>
            <a:r>
              <a:rPr lang="en-US" sz="1400" dirty="0"/>
              <a:t>magnetic permeability in free </a:t>
            </a:r>
            <a:r>
              <a:rPr lang="en-US" sz="1400" dirty="0" smtClean="0"/>
              <a:t>space</a:t>
            </a:r>
          </a:p>
          <a:p>
            <a:endParaRPr lang="en-US" sz="1400" dirty="0"/>
          </a:p>
          <a:p>
            <a:r>
              <a:rPr lang="en-US" sz="1400" dirty="0"/>
              <a:t>Staring from previous discoveries, in 1831 the Englishman, Michael Faraday made</a:t>
            </a:r>
          </a:p>
          <a:p>
            <a:r>
              <a:rPr lang="en-US" sz="1400" dirty="0"/>
              <a:t>a new discovery. He found out that in the same way that charges in motion cause</a:t>
            </a:r>
          </a:p>
          <a:p>
            <a:r>
              <a:rPr lang="en-US" sz="1400" dirty="0"/>
              <a:t>an electric field, a variation in the magnetic field also induces a force on the free</a:t>
            </a:r>
          </a:p>
          <a:p>
            <a:r>
              <a:rPr lang="en-US" sz="1400" dirty="0"/>
              <a:t>charges inside a conductor. This force is called electromotive force or EMF, and</a:t>
            </a:r>
          </a:p>
          <a:p>
            <a:r>
              <a:rPr lang="en-US" sz="1400" dirty="0"/>
              <a:t>drives the electric current to pass through the conductor. Therefore, electric current</a:t>
            </a:r>
          </a:p>
          <a:p>
            <a:r>
              <a:rPr lang="en-US" sz="1400" dirty="0"/>
              <a:t>may be induced by the movement of a magnet in a certain time period.</a:t>
            </a:r>
            <a:endParaRPr lang="es-CL" sz="14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152063" cy="13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31" y="2441823"/>
            <a:ext cx="34004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7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704882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Two years later, the German, Heinrich Lenz proved that “electromotive force gives</a:t>
            </a:r>
          </a:p>
          <a:p>
            <a:r>
              <a:rPr lang="en-US" sz="1400" dirty="0"/>
              <a:t>rise to a flow of charges whose magnetic field opposes its original cause, i.e. it</a:t>
            </a:r>
          </a:p>
          <a:p>
            <a:r>
              <a:rPr lang="en-US" sz="1400" dirty="0"/>
              <a:t>opposes the original change in magnetic flux”. This may be expressed in Faraday’s</a:t>
            </a:r>
          </a:p>
          <a:p>
            <a:r>
              <a:rPr lang="es-CL" sz="1400" dirty="0" err="1"/>
              <a:t>Law</a:t>
            </a:r>
            <a:r>
              <a:rPr lang="es-CL" sz="1400" dirty="0"/>
              <a:t> of </a:t>
            </a:r>
            <a:r>
              <a:rPr lang="es-CL" sz="1400" dirty="0" err="1" smtClean="0"/>
              <a:t>Induction</a:t>
            </a:r>
            <a:r>
              <a:rPr lang="es-CL" sz="1400" dirty="0"/>
              <a:t>: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26362"/>
            <a:ext cx="4680942" cy="340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8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7048822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dirty="0" err="1"/>
              <a:t>Where</a:t>
            </a:r>
            <a:r>
              <a:rPr lang="es-CL" sz="1400" dirty="0" smtClean="0"/>
              <a:t>:</a:t>
            </a:r>
          </a:p>
          <a:p>
            <a:endParaRPr lang="es-CL" sz="1400" dirty="0"/>
          </a:p>
          <a:p>
            <a:r>
              <a:rPr lang="es-CL" sz="1400" dirty="0" smtClean="0"/>
              <a:t>      = </a:t>
            </a:r>
            <a:r>
              <a:rPr lang="es-CL" sz="1400" dirty="0" err="1"/>
              <a:t>electromotive</a:t>
            </a:r>
            <a:r>
              <a:rPr lang="es-CL" sz="1400" dirty="0"/>
              <a:t> </a:t>
            </a:r>
            <a:r>
              <a:rPr lang="es-CL" sz="1400" dirty="0" err="1"/>
              <a:t>force</a:t>
            </a:r>
            <a:r>
              <a:rPr lang="es-CL" sz="1400" dirty="0"/>
              <a:t> (EMF)</a:t>
            </a:r>
          </a:p>
          <a:p>
            <a:r>
              <a:rPr lang="es-CL" sz="1400" dirty="0"/>
              <a:t>t  </a:t>
            </a:r>
            <a:r>
              <a:rPr lang="es-CL" sz="1400" dirty="0" smtClean="0"/>
              <a:t>  = </a:t>
            </a:r>
            <a:r>
              <a:rPr lang="es-CL" sz="1400" dirty="0"/>
              <a:t>time</a:t>
            </a:r>
          </a:p>
          <a:p>
            <a:r>
              <a:rPr lang="en-US" sz="1400" dirty="0"/>
              <a:t>B </a:t>
            </a:r>
            <a:r>
              <a:rPr lang="en-US" sz="1400" dirty="0" smtClean="0"/>
              <a:t>  = </a:t>
            </a:r>
            <a:r>
              <a:rPr lang="en-US" sz="1400" dirty="0"/>
              <a:t>magnitude of the magnetic field</a:t>
            </a:r>
          </a:p>
          <a:p>
            <a:r>
              <a:rPr lang="en-US" sz="1400" dirty="0"/>
              <a:t>S </a:t>
            </a:r>
            <a:r>
              <a:rPr lang="en-US" sz="1400" dirty="0" smtClean="0"/>
              <a:t>  = </a:t>
            </a:r>
            <a:r>
              <a:rPr lang="en-US" sz="1400" dirty="0"/>
              <a:t>area of the surface where the magnetic flux passes through (defined by the</a:t>
            </a:r>
          </a:p>
          <a:p>
            <a:r>
              <a:rPr lang="es-CL" sz="1400" dirty="0"/>
              <a:t>conductor </a:t>
            </a:r>
            <a:r>
              <a:rPr lang="es-CL" sz="1400" dirty="0" err="1"/>
              <a:t>wire</a:t>
            </a:r>
            <a:r>
              <a:rPr lang="es-CL" sz="1400" dirty="0"/>
              <a:t>)</a:t>
            </a:r>
          </a:p>
          <a:p>
            <a:r>
              <a:rPr lang="en-US" sz="1400" dirty="0" smtClean="0"/>
              <a:t>     = </a:t>
            </a:r>
            <a:r>
              <a:rPr lang="en-US" sz="1400" dirty="0"/>
              <a:t>angle between the magnetic field and the surface normal to </a:t>
            </a:r>
            <a:r>
              <a:rPr lang="en-US" sz="1400" dirty="0" smtClean="0"/>
              <a:t>S</a:t>
            </a:r>
          </a:p>
          <a:p>
            <a:endParaRPr lang="en-US" sz="1400" dirty="0"/>
          </a:p>
          <a:p>
            <a:r>
              <a:rPr lang="en-US" sz="1400" dirty="0"/>
              <a:t>Faraday´s Law means that the electromotive force ( ) is proportional to the change</a:t>
            </a:r>
          </a:p>
          <a:p>
            <a:r>
              <a:rPr lang="en-US" sz="1400" dirty="0"/>
              <a:t>in magnetic flux in a given time period. The change of magnetic flux opposes the</a:t>
            </a:r>
          </a:p>
          <a:p>
            <a:r>
              <a:rPr lang="en-US" sz="1400" dirty="0"/>
              <a:t>direction of the original magnetic field.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36838"/>
            <a:ext cx="1238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17032"/>
            <a:ext cx="1428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1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55625" y="2348880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2B89B"/>
                </a:solidFill>
              </a:rPr>
              <a:t>Now students are encouraged to raise a hypothesis which must be tested with an experiment. </a:t>
            </a:r>
            <a:endParaRPr lang="es-CL" sz="1400" dirty="0">
              <a:solidFill>
                <a:srgbClr val="22B89B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403647" y="234888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27" y="3296951"/>
            <a:ext cx="6665153" cy="636105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54766"/>
            <a:ext cx="428625" cy="438150"/>
          </a:xfrm>
          <a:prstGeom prst="ellipse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555626" y="3429000"/>
            <a:ext cx="6092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What will happen inside a copper coil if you move a magnet relative to the coil?</a:t>
            </a:r>
            <a:endParaRPr lang="es-CL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09" y="2617457"/>
            <a:ext cx="7344816" cy="1171583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Activity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description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780928"/>
            <a:ext cx="6911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Students will make a copper coil by coiling up a copper </a:t>
            </a:r>
            <a:r>
              <a:rPr lang="en-US" sz="1600" dirty="0" smtClean="0"/>
              <a:t>wire in </a:t>
            </a:r>
            <a:r>
              <a:rPr lang="en-US" sz="1600" dirty="0"/>
              <a:t>their hands. They will then move a magnet several </a:t>
            </a:r>
            <a:r>
              <a:rPr lang="en-US" sz="1600" dirty="0" smtClean="0"/>
              <a:t>times relative </a:t>
            </a:r>
            <a:r>
              <a:rPr lang="en-US" sz="1600" dirty="0"/>
              <a:t>to the coil to prove the Faraday and Lenz Laws</a:t>
            </a:r>
            <a:endParaRPr lang="es-CL" sz="16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008009" y="3964315"/>
            <a:ext cx="7344816" cy="1171583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1260444" y="4011497"/>
            <a:ext cx="6911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err="1"/>
              <a:t>Warning</a:t>
            </a:r>
            <a:r>
              <a:rPr lang="es-CL" sz="1600" dirty="0" smtClean="0"/>
              <a:t>!</a:t>
            </a:r>
          </a:p>
          <a:p>
            <a:endParaRPr lang="es-CL" sz="1600" dirty="0"/>
          </a:p>
          <a:p>
            <a:r>
              <a:rPr lang="en-US" sz="1600" dirty="0"/>
              <a:t>Move all electronic devices away from the magnet to prevent them from being</a:t>
            </a:r>
          </a:p>
          <a:p>
            <a:r>
              <a:rPr lang="en-US" sz="1600" dirty="0"/>
              <a:t>adversely affected by the magnetic field.</a:t>
            </a:r>
            <a:endParaRPr lang="es-CL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260444" y="5364505"/>
            <a:ext cx="691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the end of the class, </a:t>
            </a:r>
            <a:r>
              <a:rPr lang="en-US" sz="1600" dirty="0" smtClean="0"/>
              <a:t>students will </a:t>
            </a:r>
            <a:r>
              <a:rPr lang="en-US" sz="1600" dirty="0"/>
              <a:t>build an electromagnet and observe how the </a:t>
            </a:r>
            <a:r>
              <a:rPr lang="en-US" sz="1600" dirty="0" smtClean="0"/>
              <a:t>magnetic field </a:t>
            </a:r>
            <a:r>
              <a:rPr lang="en-US" sz="1600" dirty="0"/>
              <a:t>affects the orientation of a compass needle.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64" y="2276872"/>
            <a:ext cx="4559859" cy="36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2399977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Labdisc</a:t>
            </a:r>
            <a:endParaRPr lang="es-CL" sz="1400" dirty="0"/>
          </a:p>
          <a:p>
            <a:pPr lvl="0"/>
            <a:endParaRPr lang="es-CL" sz="1400" dirty="0" smtClean="0"/>
          </a:p>
          <a:p>
            <a:pPr lvl="0"/>
            <a:r>
              <a:rPr lang="en-US" sz="1400" dirty="0"/>
              <a:t>Red and black banana to banana connector cables</a:t>
            </a:r>
            <a:endParaRPr lang="es-CL" sz="1400" dirty="0" smtClean="0"/>
          </a:p>
          <a:p>
            <a:pPr lvl="0"/>
            <a:endParaRPr lang="es-CL" sz="1400" dirty="0" smtClean="0"/>
          </a:p>
          <a:p>
            <a:r>
              <a:rPr lang="es-CL" sz="1400" dirty="0" smtClean="0"/>
              <a:t>Ten </a:t>
            </a:r>
            <a:r>
              <a:rPr lang="es-CL" sz="1400" dirty="0" err="1"/>
              <a:t>meters</a:t>
            </a:r>
            <a:r>
              <a:rPr lang="es-CL" sz="1400" dirty="0"/>
              <a:t> of 1 mm </a:t>
            </a:r>
            <a:r>
              <a:rPr lang="es-CL" sz="1400" dirty="0" err="1"/>
              <a:t>copper</a:t>
            </a:r>
            <a:r>
              <a:rPr lang="es-CL" sz="1400" dirty="0"/>
              <a:t> </a:t>
            </a:r>
            <a:r>
              <a:rPr lang="es-CL" sz="1400" dirty="0" err="1" smtClean="0"/>
              <a:t>wire</a:t>
            </a:r>
            <a:endParaRPr lang="es-CL" sz="1400" dirty="0" smtClean="0"/>
          </a:p>
          <a:p>
            <a:endParaRPr lang="es-CL" sz="1400" dirty="0"/>
          </a:p>
          <a:p>
            <a:r>
              <a:rPr lang="en-US" sz="1400" dirty="0" smtClean="0"/>
              <a:t>A </a:t>
            </a:r>
            <a:r>
              <a:rPr lang="en-US" sz="1400" dirty="0"/>
              <a:t>neodymium magnet with at least 4000 gauss</a:t>
            </a:r>
          </a:p>
          <a:p>
            <a:r>
              <a:rPr lang="es-CL" sz="1400" dirty="0"/>
              <a:t>rating</a:t>
            </a:r>
            <a:endParaRPr lang="es-CL" sz="1400" dirty="0" smtClean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Resources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materials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41" y="229448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6" y="243735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6" y="286056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6" y="327174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6" y="371703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68" y="465313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Using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the</a:t>
            </a:r>
            <a:r>
              <a:rPr lang="es-ES_tradnl" sz="2400" b="1" baseline="30000" dirty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70892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 collect measurements with the electric current sensor, the </a:t>
            </a:r>
            <a:r>
              <a:rPr lang="en-US" sz="1400" dirty="0" err="1"/>
              <a:t>Labdisc</a:t>
            </a:r>
            <a:r>
              <a:rPr lang="en-US" sz="1400" dirty="0"/>
              <a:t> must be set</a:t>
            </a:r>
          </a:p>
          <a:p>
            <a:r>
              <a:rPr lang="en-US" sz="1400" dirty="0"/>
              <a:t>up by following these steps:</a:t>
            </a:r>
            <a:endParaRPr lang="en-US" sz="1500" dirty="0" smtClean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187624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a.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Using</a:t>
            </a:r>
            <a:r>
              <a:rPr lang="es-ES_tradnl" sz="2400" b="1" baseline="30000" dirty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the</a:t>
            </a:r>
            <a:r>
              <a:rPr lang="es-ES_tradnl" sz="2400" b="1" baseline="30000" dirty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187624" y="3418941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Open the </a:t>
            </a:r>
            <a:r>
              <a:rPr lang="en-US" sz="1400" dirty="0" err="1"/>
              <a:t>GlobiLab</a:t>
            </a:r>
            <a:r>
              <a:rPr lang="en-US" sz="1400" dirty="0"/>
              <a:t> software and turn on the </a:t>
            </a:r>
            <a:r>
              <a:rPr lang="en-US" sz="1400" dirty="0" err="1"/>
              <a:t>Labdisc</a:t>
            </a:r>
            <a:r>
              <a:rPr lang="en-US" sz="1400" dirty="0"/>
              <a:t>.</a:t>
            </a:r>
            <a:endParaRPr lang="en-US" sz="1500" dirty="0" smtClean="0"/>
          </a:p>
        </p:txBody>
      </p:sp>
      <p:sp>
        <p:nvSpPr>
          <p:cNvPr id="32" name="31 CuadroTexto"/>
          <p:cNvSpPr txBox="1"/>
          <p:nvPr/>
        </p:nvSpPr>
        <p:spPr>
          <a:xfrm>
            <a:off x="1187624" y="3902949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the Bluetooth icon in the bottom right corner of the </a:t>
            </a:r>
            <a:r>
              <a:rPr lang="en-US" sz="1400" dirty="0" err="1"/>
              <a:t>GlobiLab</a:t>
            </a:r>
            <a:r>
              <a:rPr lang="en-US" sz="1400" dirty="0"/>
              <a:t> screen.</a:t>
            </a:r>
          </a:p>
          <a:p>
            <a:r>
              <a:rPr lang="en-US" sz="1400" dirty="0"/>
              <a:t>Select the </a:t>
            </a:r>
            <a:r>
              <a:rPr lang="en-US" sz="1400" dirty="0" err="1"/>
              <a:t>Labdisc</a:t>
            </a:r>
            <a:r>
              <a:rPr lang="en-US" sz="1400" dirty="0"/>
              <a:t> you are using currently. Once the </a:t>
            </a:r>
            <a:r>
              <a:rPr lang="en-US" sz="1400" dirty="0" err="1"/>
              <a:t>Labdisc</a:t>
            </a:r>
            <a:r>
              <a:rPr lang="en-US" sz="1400" dirty="0"/>
              <a:t> has been</a:t>
            </a:r>
          </a:p>
          <a:p>
            <a:r>
              <a:rPr lang="en-US" sz="1400" dirty="0"/>
              <a:t>recognized by the software the icon will change from a grey to blue color.</a:t>
            </a:r>
            <a:endParaRPr lang="en-US" sz="1500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784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533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Using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the</a:t>
            </a:r>
            <a:r>
              <a:rPr lang="es-ES_tradnl" sz="2400" b="1" baseline="30000" dirty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187624" y="2255387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on the button to configure the </a:t>
            </a:r>
            <a:r>
              <a:rPr lang="en-US" sz="1400" dirty="0" err="1"/>
              <a:t>Labdisc</a:t>
            </a:r>
            <a:r>
              <a:rPr lang="en-US" sz="1400" dirty="0"/>
              <a:t>. Select the current sensor in</a:t>
            </a:r>
          </a:p>
          <a:p>
            <a:r>
              <a:rPr lang="en-US" sz="1400" dirty="0"/>
              <a:t>the “Logger Setup” window. Enter “100/sec” for the </a:t>
            </a:r>
            <a:r>
              <a:rPr lang="en-US" sz="1400" dirty="0" smtClean="0"/>
              <a:t>sampling rate and</a:t>
            </a:r>
            <a:endParaRPr lang="en-US" sz="1400" dirty="0"/>
          </a:p>
          <a:p>
            <a:r>
              <a:rPr lang="en-US" sz="1400" dirty="0"/>
              <a:t>“10000” for the number of samples.</a:t>
            </a:r>
            <a:endParaRPr lang="en-US" sz="1500" dirty="0" smtClean="0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8086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96" y="3140968"/>
            <a:ext cx="2952329" cy="341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3384376" cy="413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USA </a:t>
            </a:r>
            <a:r>
              <a:rPr lang="en-US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Standards </a:t>
            </a:r>
            <a:r>
              <a:rPr lang="en-US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Correlation</a:t>
            </a:r>
            <a:endParaRPr lang="es-ES_tradnl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83568" y="228169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FRAMEWORK </a:t>
            </a:r>
            <a:r>
              <a:rPr lang="en-US" dirty="0"/>
              <a:t>FOR K-12 SCIENCE EDUCATION © 2012</a:t>
            </a:r>
          </a:p>
        </p:txBody>
      </p:sp>
      <p:sp>
        <p:nvSpPr>
          <p:cNvPr id="6" name="מלבן 5"/>
          <p:cNvSpPr/>
          <p:nvPr/>
        </p:nvSpPr>
        <p:spPr>
          <a:xfrm>
            <a:off x="611560" y="2646565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The Dimension I practices listed below are called out as </a:t>
            </a:r>
            <a:r>
              <a:rPr lang="en-US" sz="1400" b="1" dirty="0"/>
              <a:t>bold </a:t>
            </a:r>
            <a:r>
              <a:rPr lang="en-US" sz="1400" dirty="0"/>
              <a:t>words throughout the activity.</a:t>
            </a:r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6306"/>
              </p:ext>
            </p:extLst>
          </p:nvPr>
        </p:nvGraphicFramePr>
        <p:xfrm>
          <a:off x="683567" y="3068960"/>
          <a:ext cx="7704857" cy="1615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71352"/>
                <a:gridCol w="452785"/>
                <a:gridCol w="2376264"/>
                <a:gridCol w="432048"/>
                <a:gridCol w="3672408"/>
              </a:tblGrid>
              <a:tr h="263889">
                <a:tc rowSpan="4">
                  <a:txBody>
                    <a:bodyPr/>
                    <a:lstStyle/>
                    <a:p>
                      <a:pPr marL="124460" marR="48260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Dimension</a:t>
                      </a:r>
                      <a:r>
                        <a:rPr lang="en-US" sz="1100" b="1" spc="-1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125730" marR="482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Scien</a:t>
                      </a:r>
                      <a:r>
                        <a:rPr lang="en-US" sz="1100" b="1" spc="-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100" b="1" spc="-1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and</a:t>
                      </a:r>
                      <a:r>
                        <a:rPr lang="en-US" sz="1100" b="1" spc="-1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</a:t>
                      </a:r>
                      <a:r>
                        <a:rPr lang="en-US" sz="1100" b="1" spc="-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ineering </a:t>
                      </a:r>
                      <a:r>
                        <a:rPr lang="en-US" sz="1100" b="1" spc="-1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100" b="1" spc="-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100" b="1" spc="1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ti</a:t>
                      </a:r>
                      <a:r>
                        <a:rPr lang="en-US" sz="1100" b="1" spc="-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9225" algn="ctr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1285" indent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Asking questions (for science) and defining problems (for engineering)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6840" indent="0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Use mathematics and computational thinking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92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Developing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and using models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6840" indent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Constructing explanations (for science) and designing solutions (for engineering)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92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Planning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and carrying out investigations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Engaging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 argument from evidence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pPr marR="1492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Analyzing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and interpreting data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Obtaining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, evaluating, and communicating information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31683"/>
              </p:ext>
            </p:extLst>
          </p:nvPr>
        </p:nvGraphicFramePr>
        <p:xfrm>
          <a:off x="720890" y="4957416"/>
          <a:ext cx="7667534" cy="12798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4766"/>
                <a:gridCol w="432048"/>
                <a:gridCol w="2376264"/>
                <a:gridCol w="432048"/>
                <a:gridCol w="3672408"/>
              </a:tblGrid>
              <a:tr h="283530">
                <a:tc rowSpan="4">
                  <a:txBody>
                    <a:bodyPr/>
                    <a:lstStyle/>
                    <a:p>
                      <a:pPr marL="28511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Dimension</a:t>
                      </a:r>
                      <a:r>
                        <a:rPr lang="en-US" sz="1100" b="1" spc="-1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 Cutting Concepts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9225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121285" indent="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Patterns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6840" indent="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Energy and matter: Flows, cycles, and  conservation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922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6840" indent="0" algn="l" defTabSz="914400" rtl="0" eaLnBrk="1" latinLnBrk="0" hangingPunct="1">
                        <a:lnSpc>
                          <a:spcPts val="96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Cause and effect: Mechanism and  explanation</a:t>
                      </a:r>
                      <a:endParaRPr lang="en-US" sz="1100" kern="1200" dirty="0">
                        <a:solidFill>
                          <a:srgbClr val="231F2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6840" indent="0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Structure and function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922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121285" indent="0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Scale, proportion, and  quantity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6840" indent="0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Stability and change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922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121285" indent="0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Systems and system models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49188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49188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Using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the</a:t>
            </a:r>
            <a:r>
              <a:rPr lang="es-ES_tradnl" sz="2400" b="1" baseline="30000" dirty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187624" y="2255387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you have finished the sensor configuration start measuring by clicking</a:t>
            </a:r>
            <a:endParaRPr lang="en-US" sz="1500" dirty="0" smtClean="0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378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87624" y="290519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you have finished measuring stop the </a:t>
            </a:r>
            <a:r>
              <a:rPr lang="en-US" sz="1400" dirty="0" err="1"/>
              <a:t>Labdisc</a:t>
            </a:r>
            <a:r>
              <a:rPr lang="en-US" sz="1400" dirty="0"/>
              <a:t> by clicking</a:t>
            </a:r>
            <a:endParaRPr lang="en-US" sz="1500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14067"/>
            <a:ext cx="5461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368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0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Experiment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73150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490A6"/>
                </a:solidFill>
              </a:rPr>
              <a:t>The following steps explain how to perform the experiment: </a:t>
            </a:r>
            <a:endParaRPr lang="es-CL" sz="1400" dirty="0">
              <a:solidFill>
                <a:srgbClr val="3490A6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582371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299695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Take the copper wire and coil it around your hand, leaving about 10 cm of wire at</a:t>
            </a:r>
          </a:p>
          <a:p>
            <a:r>
              <a:rPr lang="en-US" sz="1400" dirty="0"/>
              <a:t>both ends free. Make sure the wire doesn’t unwind by fixing it with masking </a:t>
            </a:r>
            <a:r>
              <a:rPr lang="en-US" sz="1400" dirty="0" smtClean="0"/>
              <a:t>tape.</a:t>
            </a:r>
            <a:endParaRPr lang="en-US" sz="1500" dirty="0" smtClean="0"/>
          </a:p>
        </p:txBody>
      </p:sp>
      <p:sp>
        <p:nvSpPr>
          <p:cNvPr id="20" name="19 CuadroTexto"/>
          <p:cNvSpPr txBox="1"/>
          <p:nvPr/>
        </p:nvSpPr>
        <p:spPr>
          <a:xfrm>
            <a:off x="1187624" y="357301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Connect the banana to banana cable to the </a:t>
            </a:r>
            <a:r>
              <a:rPr lang="en-US" sz="1400" dirty="0" err="1"/>
              <a:t>Labdisc</a:t>
            </a:r>
            <a:r>
              <a:rPr lang="en-US" sz="1400" dirty="0"/>
              <a:t> and to the ends of the copper</a:t>
            </a:r>
          </a:p>
          <a:p>
            <a:r>
              <a:rPr lang="en-US" sz="1400" dirty="0"/>
              <a:t>wire as shown in the figure </a:t>
            </a:r>
            <a:r>
              <a:rPr lang="en-US" sz="1400" dirty="0" smtClean="0"/>
              <a:t>below.</a:t>
            </a:r>
            <a:endParaRPr lang="en-US" sz="1500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1187624" y="412991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the </a:t>
            </a:r>
            <a:r>
              <a:rPr lang="en-US" sz="1400" dirty="0" err="1"/>
              <a:t>GlobiLab</a:t>
            </a:r>
            <a:r>
              <a:rPr lang="en-US" sz="1400" dirty="0"/>
              <a:t> software click the RUN icon and observe the graph build on the</a:t>
            </a:r>
          </a:p>
          <a:p>
            <a:r>
              <a:rPr lang="es-CL" sz="1400" dirty="0" err="1" smtClean="0"/>
              <a:t>screen</a:t>
            </a:r>
            <a:r>
              <a:rPr lang="es-CL" sz="1400" dirty="0" smtClean="0"/>
              <a:t>.</a:t>
            </a:r>
            <a:endParaRPr lang="en-US" sz="15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2585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8861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5136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Experiment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87624" y="227687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Start measuring, move the magnet two times inside and outside the coil. For the</a:t>
            </a:r>
          </a:p>
          <a:p>
            <a:r>
              <a:rPr lang="en-US" sz="1400" dirty="0"/>
              <a:t>first time do it slowly, moving the magnet more quickly on the second </a:t>
            </a:r>
            <a:r>
              <a:rPr lang="en-US" sz="1400" dirty="0" smtClean="0"/>
              <a:t>time.</a:t>
            </a:r>
            <a:endParaRPr lang="en-US" sz="1500" dirty="0" smtClean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386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7624" y="551723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Stop </a:t>
            </a:r>
            <a:r>
              <a:rPr lang="es-CL" sz="1400" dirty="0" err="1" smtClean="0"/>
              <a:t>measuring</a:t>
            </a:r>
            <a:r>
              <a:rPr lang="es-CL" sz="1400" dirty="0" smtClean="0"/>
              <a:t>.</a:t>
            </a:r>
            <a:endParaRPr lang="en-US" sz="1500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27412"/>
            <a:ext cx="2160389" cy="26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2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Results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analysis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55625" y="2401142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7B047"/>
                </a:solidFill>
              </a:rPr>
              <a:t>The following steps explain how to analyze the experiment results: </a:t>
            </a:r>
            <a:endParaRPr lang="es-CL" sz="1400" dirty="0">
              <a:solidFill>
                <a:srgbClr val="F7B047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403647" y="2276872"/>
            <a:ext cx="6581751" cy="582371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87624" y="299695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Observe the chart that appears on the screen once you have finished </a:t>
            </a:r>
            <a:r>
              <a:rPr lang="en-US" sz="1400" dirty="0" smtClean="0"/>
              <a:t>measuring.</a:t>
            </a:r>
            <a:endParaRPr lang="en-US" sz="1500" dirty="0" smtClean="0"/>
          </a:p>
        </p:txBody>
      </p:sp>
      <p:sp>
        <p:nvSpPr>
          <p:cNvPr id="24" name="23 CuadroTexto"/>
          <p:cNvSpPr txBox="1"/>
          <p:nvPr/>
        </p:nvSpPr>
        <p:spPr>
          <a:xfrm>
            <a:off x="1187624" y="342900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Identify the section of the graph where variations in the electric current were</a:t>
            </a:r>
          </a:p>
          <a:p>
            <a:r>
              <a:rPr lang="en-US" sz="1400" dirty="0"/>
              <a:t>recorded. Once you have found them, press </a:t>
            </a:r>
            <a:r>
              <a:rPr lang="en-US" sz="1400" dirty="0" smtClean="0"/>
              <a:t>          to </a:t>
            </a:r>
            <a:r>
              <a:rPr lang="en-US" sz="1400" dirty="0"/>
              <a:t>select the two points on </a:t>
            </a:r>
            <a:r>
              <a:rPr lang="en-US" sz="1400" dirty="0" smtClean="0"/>
              <a:t>the</a:t>
            </a:r>
            <a:br>
              <a:rPr lang="en-US" sz="1400" dirty="0" smtClean="0"/>
            </a:br>
            <a:endParaRPr lang="en-US" sz="1400" dirty="0"/>
          </a:p>
          <a:p>
            <a:r>
              <a:rPr lang="en-US" sz="1400" dirty="0"/>
              <a:t>graph representing the beginning and end of the current pulses </a:t>
            </a:r>
            <a:r>
              <a:rPr lang="en-US" sz="1400" dirty="0" smtClean="0"/>
              <a:t>section.</a:t>
            </a:r>
            <a:br>
              <a:rPr lang="en-US" sz="1400" dirty="0" smtClean="0"/>
            </a:br>
            <a:endParaRPr lang="en-US" sz="1500" dirty="0" smtClean="0"/>
          </a:p>
        </p:txBody>
      </p:sp>
      <p:sp>
        <p:nvSpPr>
          <p:cNvPr id="25" name="24 CuadroTexto"/>
          <p:cNvSpPr txBox="1"/>
          <p:nvPr/>
        </p:nvSpPr>
        <p:spPr>
          <a:xfrm>
            <a:off x="1187624" y="441736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 </a:t>
            </a:r>
            <a:r>
              <a:rPr lang="en-US" sz="1400" dirty="0" smtClean="0"/>
              <a:t>          and </a:t>
            </a:r>
            <a:r>
              <a:rPr lang="en-US" sz="1400" dirty="0"/>
              <a:t>then press OK. The graph was trimmed to show only the</a:t>
            </a:r>
          </a:p>
          <a:p>
            <a:r>
              <a:rPr lang="en-US" sz="1400" dirty="0"/>
              <a:t>“interesting section” of the current pulses.</a:t>
            </a:r>
            <a:endParaRPr lang="en-US" sz="15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1704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14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2838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359445" cy="34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93215"/>
            <a:ext cx="338992" cy="36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Results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analysis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187624" y="2419537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Fit the scale to observe the variations in electric current displayed. To do this </a:t>
            </a:r>
            <a:r>
              <a:rPr lang="en-US" sz="1400" dirty="0" smtClean="0"/>
              <a:t>register</a:t>
            </a:r>
          </a:p>
          <a:p>
            <a:r>
              <a:rPr lang="en-US" sz="1400" dirty="0" smtClean="0"/>
              <a:t>the maximum and minimum vales using the            button, and enter rounded values</a:t>
            </a:r>
          </a:p>
          <a:p>
            <a:r>
              <a:rPr lang="en-US" sz="1400" dirty="0" smtClean="0"/>
              <a:t>in the “Set Range” window by right-clicking the y axis on the chart.</a:t>
            </a:r>
            <a:endParaRPr lang="en-US" sz="1500" dirty="0" smtClean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055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3778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187624" y="342900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 and write notes on the graph specifying when the magnet was inside and</a:t>
            </a:r>
          </a:p>
          <a:p>
            <a:r>
              <a:rPr lang="es-CL" sz="1400" dirty="0" err="1"/>
              <a:t>outside</a:t>
            </a:r>
            <a:r>
              <a:rPr lang="es-CL" sz="1400" dirty="0"/>
              <a:t> </a:t>
            </a:r>
            <a:r>
              <a:rPr lang="es-CL" sz="1400" dirty="0" err="1"/>
              <a:t>the</a:t>
            </a:r>
            <a:r>
              <a:rPr lang="es-CL" sz="1400" dirty="0"/>
              <a:t> </a:t>
            </a:r>
            <a:r>
              <a:rPr lang="es-CL" sz="1400" dirty="0" err="1"/>
              <a:t>wire</a:t>
            </a:r>
            <a:r>
              <a:rPr lang="es-CL" sz="1400" dirty="0"/>
              <a:t> </a:t>
            </a:r>
            <a:r>
              <a:rPr lang="es-CL" sz="1400" dirty="0" err="1" smtClean="0"/>
              <a:t>coil</a:t>
            </a:r>
            <a:r>
              <a:rPr lang="es-CL" sz="1400" dirty="0" smtClean="0"/>
              <a:t>.</a:t>
            </a:r>
            <a:endParaRPr lang="en-US" sz="15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85" y="2640438"/>
            <a:ext cx="245268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Results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analysis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775497"/>
            <a:chOff x="1132910" y="2254524"/>
            <a:chExt cx="6852488" cy="77549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1132910" y="3429000"/>
            <a:ext cx="6852488" cy="775497"/>
            <a:chOff x="1132910" y="2254524"/>
            <a:chExt cx="6852488" cy="77549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22 CuadroTexto"/>
          <p:cNvSpPr txBox="1"/>
          <p:nvPr/>
        </p:nvSpPr>
        <p:spPr>
          <a:xfrm>
            <a:off x="1555626" y="3726572"/>
            <a:ext cx="442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How would you explain the variations in electric current?</a:t>
            </a:r>
            <a:endParaRPr lang="es-CL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555626" y="2545159"/>
            <a:ext cx="596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do the results relate to your initial hypothesis? </a:t>
            </a:r>
            <a:r>
              <a:rPr lang="en-US" sz="1400" b="1" dirty="0" smtClean="0"/>
              <a:t>Explain.</a:t>
            </a:r>
            <a:endParaRPr lang="es-CL" sz="1400" dirty="0"/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Results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analysis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886443"/>
            <a:chOff x="1132910" y="2254524"/>
            <a:chExt cx="6852488" cy="886443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8"/>
              <a:ext cx="6655470" cy="759019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23 CuadroTexto"/>
          <p:cNvSpPr txBox="1"/>
          <p:nvPr/>
        </p:nvSpPr>
        <p:spPr>
          <a:xfrm>
            <a:off x="1555626" y="2402304"/>
            <a:ext cx="6429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differences did you find between the electric current when the magnet</a:t>
            </a:r>
          </a:p>
          <a:p>
            <a:r>
              <a:rPr lang="en-US" sz="1400" b="1" dirty="0"/>
              <a:t>was moving inside the coil and the electric current when the magnet was </a:t>
            </a:r>
            <a:r>
              <a:rPr lang="en-US" sz="1400" b="1" dirty="0" smtClean="0"/>
              <a:t>moving </a:t>
            </a:r>
            <a:r>
              <a:rPr lang="es-CL" sz="1400" b="1" dirty="0" err="1" smtClean="0"/>
              <a:t>outside</a:t>
            </a:r>
            <a:r>
              <a:rPr lang="es-CL" sz="1400" b="1" dirty="0" smtClean="0"/>
              <a:t> </a:t>
            </a:r>
            <a:r>
              <a:rPr lang="es-CL" sz="1400" b="1" dirty="0" err="1"/>
              <a:t>the</a:t>
            </a:r>
            <a:r>
              <a:rPr lang="es-CL" sz="1400" b="1" dirty="0"/>
              <a:t> </a:t>
            </a:r>
            <a:r>
              <a:rPr lang="es-CL" sz="1400" b="1" dirty="0" err="1"/>
              <a:t>coil</a:t>
            </a:r>
            <a:r>
              <a:rPr lang="es-CL" sz="1400" b="1" dirty="0"/>
              <a:t>?</a:t>
            </a:r>
            <a:endParaRPr lang="es-CL" sz="1400" dirty="0"/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132910" y="3501008"/>
            <a:ext cx="6852488" cy="886443"/>
            <a:chOff x="1132910" y="2254524"/>
            <a:chExt cx="6852488" cy="88644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8"/>
              <a:ext cx="6655470" cy="759019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18 CuadroTexto"/>
          <p:cNvSpPr txBox="1"/>
          <p:nvPr/>
        </p:nvSpPr>
        <p:spPr>
          <a:xfrm>
            <a:off x="1555626" y="3717032"/>
            <a:ext cx="642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When did you observe a larger current pulse – when the magnet was moving</a:t>
            </a:r>
          </a:p>
          <a:p>
            <a:r>
              <a:rPr lang="en-US" sz="1400" b="1" dirty="0"/>
              <a:t>slowly or when it was moving faster? </a:t>
            </a:r>
            <a:r>
              <a:rPr lang="en-US" sz="1400" b="1" dirty="0" smtClean="0"/>
              <a:t>Explain.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6412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Results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analysis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55625" y="2401143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7B047"/>
                </a:solidFill>
              </a:rPr>
              <a:t>The graph below should be similar to the one the students came up with. </a:t>
            </a:r>
            <a:endParaRPr lang="es-CL" sz="1400" dirty="0">
              <a:solidFill>
                <a:srgbClr val="F7B047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403647" y="2348881"/>
            <a:ext cx="6581751" cy="432047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24347"/>
            <a:ext cx="6984776" cy="299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21 Grupo"/>
          <p:cNvGrpSpPr/>
          <p:nvPr/>
        </p:nvGrpSpPr>
        <p:grpSpPr>
          <a:xfrm>
            <a:off x="1239856" y="3141084"/>
            <a:ext cx="6664289" cy="1783643"/>
            <a:chOff x="1321109" y="3224942"/>
            <a:chExt cx="6664289" cy="1909263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612493"/>
              <a:ext cx="6664289" cy="1521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2"/>
              <a:ext cx="6664289" cy="56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1132938" y="4987771"/>
            <a:ext cx="6771207" cy="1177533"/>
            <a:chOff x="1132938" y="4987771"/>
            <a:chExt cx="6771207" cy="1177533"/>
          </a:xfrm>
        </p:grpSpPr>
        <p:grpSp>
          <p:nvGrpSpPr>
            <p:cNvPr id="27" name="21 Grupo"/>
            <p:cNvGrpSpPr/>
            <p:nvPr/>
          </p:nvGrpSpPr>
          <p:grpSpPr>
            <a:xfrm>
              <a:off x="1239856" y="5205327"/>
              <a:ext cx="6664289" cy="959977"/>
              <a:chOff x="1321109" y="3224942"/>
              <a:chExt cx="6664289" cy="1027587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418717"/>
                <a:ext cx="6664289" cy="833812"/>
              </a:xfrm>
              <a:prstGeom prst="round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224942"/>
                <a:ext cx="6664289" cy="387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0" t="1808" r="2750" b="8911"/>
            <a:stretch/>
          </p:blipFill>
          <p:spPr>
            <a:xfrm>
              <a:off x="1132938" y="4987771"/>
              <a:ext cx="400042" cy="398582"/>
            </a:xfrm>
            <a:prstGeom prst="ellipse">
              <a:avLst/>
            </a:prstGeom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Conclusions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55624" y="3124235"/>
            <a:ext cx="642977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does the magnetic field inside the coil relate to the current recorded in the </a:t>
            </a:r>
            <a:endParaRPr lang="en-US" sz="1400" b="1" dirty="0" smtClean="0"/>
          </a:p>
          <a:p>
            <a:r>
              <a:rPr lang="en-US" sz="1400" b="1" dirty="0" smtClean="0"/>
              <a:t>coil? </a:t>
            </a:r>
            <a:r>
              <a:rPr lang="es-CL" sz="1400" b="1" dirty="0" err="1" smtClean="0"/>
              <a:t>Explain</a:t>
            </a:r>
            <a:r>
              <a:rPr lang="es-CL" sz="1400" b="1" dirty="0" smtClean="0"/>
              <a:t>.</a:t>
            </a:r>
          </a:p>
          <a:p>
            <a:endParaRPr lang="en-US" sz="1300" dirty="0"/>
          </a:p>
          <a:p>
            <a:r>
              <a:rPr lang="en-US" sz="1400" dirty="0"/>
              <a:t>Students should identify that the electric current is proportional to the CHANGE in the</a:t>
            </a:r>
          </a:p>
          <a:p>
            <a:r>
              <a:rPr lang="en-US" sz="1400" dirty="0"/>
              <a:t>magnetic field. Thus when the magnet is moving fast in and out of the coil - the graph</a:t>
            </a:r>
          </a:p>
          <a:p>
            <a:r>
              <a:rPr lang="en-US" sz="1400" dirty="0"/>
              <a:t>registers a higher pulse compared to a slow magnet movement. When the magnet</a:t>
            </a:r>
          </a:p>
          <a:p>
            <a:r>
              <a:rPr lang="en-US" sz="1400" dirty="0"/>
              <a:t>doesn’t move, even when it is inside the coil creating a high magnetic field, there will </a:t>
            </a:r>
            <a:r>
              <a:rPr lang="en-US" sz="1400" dirty="0" smtClean="0"/>
              <a:t>be </a:t>
            </a:r>
            <a:r>
              <a:rPr lang="es-CL" sz="1400" dirty="0" smtClean="0"/>
              <a:t>no </a:t>
            </a:r>
            <a:r>
              <a:rPr lang="es-CL" sz="1400" dirty="0" err="1"/>
              <a:t>electric</a:t>
            </a:r>
            <a:r>
              <a:rPr lang="es-CL" sz="1400" dirty="0"/>
              <a:t> </a:t>
            </a:r>
            <a:r>
              <a:rPr lang="es-CL" sz="1400" dirty="0" err="1"/>
              <a:t>current</a:t>
            </a:r>
            <a:r>
              <a:rPr lang="es-CL" sz="1400" dirty="0"/>
              <a:t>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555625" y="5226584"/>
            <a:ext cx="57292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does the negative and positive sign of the electric current mean</a:t>
            </a:r>
            <a:r>
              <a:rPr lang="en-US" sz="1400" b="1" dirty="0" smtClean="0"/>
              <a:t>?</a:t>
            </a:r>
          </a:p>
          <a:p>
            <a:endParaRPr lang="en-US" sz="1300" dirty="0"/>
          </a:p>
          <a:p>
            <a:r>
              <a:rPr lang="en-US" sz="1400" dirty="0"/>
              <a:t>Students should point out that the sign represents the electrons’ direction of flow and </a:t>
            </a:r>
            <a:r>
              <a:rPr lang="en-US" sz="1400" dirty="0" smtClean="0"/>
              <a:t>is independent </a:t>
            </a:r>
            <a:r>
              <a:rPr lang="en-US" sz="1400" dirty="0"/>
              <a:t>of the current’s magnitude.</a:t>
            </a:r>
            <a:endParaRPr lang="es-CL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555625" y="2237165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9B19A"/>
                </a:solidFill>
              </a:rPr>
              <a:t>Following are some </a:t>
            </a:r>
            <a:r>
              <a:rPr lang="en-US" sz="1400" dirty="0">
                <a:solidFill>
                  <a:srgbClr val="29B19A"/>
                </a:solidFill>
              </a:rPr>
              <a:t>questions and answers which should </a:t>
            </a:r>
            <a:r>
              <a:rPr lang="en-US" sz="1400" dirty="0" smtClean="0">
                <a:solidFill>
                  <a:srgbClr val="29B19A"/>
                </a:solidFill>
              </a:rPr>
              <a:t>be developed </a:t>
            </a:r>
            <a:r>
              <a:rPr lang="en-US" sz="1400" dirty="0">
                <a:solidFill>
                  <a:srgbClr val="29B19A"/>
                </a:solidFill>
              </a:rPr>
              <a:t>by the students in order to elaborate their conclusions.</a:t>
            </a:r>
            <a:endParaRPr lang="es-CL" sz="1400" dirty="0">
              <a:solidFill>
                <a:srgbClr val="29B19A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403647" y="2204864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1808" r="2750" b="8911"/>
          <a:stretch/>
        </p:blipFill>
        <p:spPr>
          <a:xfrm>
            <a:off x="1134517" y="2924944"/>
            <a:ext cx="400042" cy="3985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132938" y="2301281"/>
            <a:ext cx="6771207" cy="2351855"/>
            <a:chOff x="1132938" y="4987771"/>
            <a:chExt cx="6771207" cy="2351855"/>
          </a:xfrm>
        </p:grpSpPr>
        <p:grpSp>
          <p:nvGrpSpPr>
            <p:cNvPr id="15" name="21 Grupo"/>
            <p:cNvGrpSpPr/>
            <p:nvPr/>
          </p:nvGrpSpPr>
          <p:grpSpPr>
            <a:xfrm>
              <a:off x="1239856" y="5205326"/>
              <a:ext cx="6664289" cy="2134300"/>
              <a:chOff x="1321109" y="3224941"/>
              <a:chExt cx="6664289" cy="2284616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418717"/>
                <a:ext cx="6664289" cy="2090840"/>
              </a:xfrm>
              <a:prstGeom prst="round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224941"/>
                <a:ext cx="6664289" cy="511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0" t="1808" r="2750" b="8911"/>
            <a:stretch/>
          </p:blipFill>
          <p:spPr>
            <a:xfrm>
              <a:off x="1132938" y="4987771"/>
              <a:ext cx="400042" cy="398582"/>
            </a:xfrm>
            <a:prstGeom prst="ellipse">
              <a:avLst/>
            </a:prstGeom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Conclusions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55624" y="2492459"/>
            <a:ext cx="611271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is the sign of the current inside the copper wire related to the magnetic field of </a:t>
            </a:r>
            <a:r>
              <a:rPr lang="en-US" sz="1400" b="1" dirty="0" smtClean="0"/>
              <a:t>the </a:t>
            </a:r>
            <a:r>
              <a:rPr lang="es-CL" sz="1400" b="1" dirty="0" err="1" smtClean="0"/>
              <a:t>magnet</a:t>
            </a:r>
            <a:r>
              <a:rPr lang="es-CL" sz="1400" b="1" dirty="0"/>
              <a:t>? </a:t>
            </a:r>
            <a:r>
              <a:rPr lang="es-CL" sz="1400" b="1" dirty="0" err="1" smtClean="0"/>
              <a:t>Explain</a:t>
            </a:r>
            <a:r>
              <a:rPr lang="es-CL" sz="1400" b="1" dirty="0" smtClean="0"/>
              <a:t>.</a:t>
            </a:r>
          </a:p>
          <a:p>
            <a:endParaRPr lang="en-US" sz="1300" dirty="0"/>
          </a:p>
          <a:p>
            <a:r>
              <a:rPr lang="en-US" sz="1400" dirty="0"/>
              <a:t>Students should explain that according to the Lenz Law the electric current in the </a:t>
            </a:r>
            <a:r>
              <a:rPr lang="en-US" sz="1400" dirty="0" smtClean="0"/>
              <a:t>coil is </a:t>
            </a:r>
            <a:r>
              <a:rPr lang="en-US" sz="1400" dirty="0"/>
              <a:t>opposite to the magnetic field creating it. Thus from the above recorded </a:t>
            </a:r>
            <a:r>
              <a:rPr lang="en-US" sz="1400" dirty="0" smtClean="0"/>
              <a:t>graph, students </a:t>
            </a:r>
            <a:r>
              <a:rPr lang="en-US" sz="1400" dirty="0"/>
              <a:t>can clearly observe that when we insert the magnet into the coil, </a:t>
            </a:r>
            <a:r>
              <a:rPr lang="en-US" sz="1400" dirty="0" smtClean="0"/>
              <a:t>increasing the </a:t>
            </a:r>
            <a:r>
              <a:rPr lang="en-US" sz="1400" dirty="0"/>
              <a:t>magnetic field, the current will </a:t>
            </a:r>
            <a:r>
              <a:rPr lang="en-US" sz="1400" dirty="0" smtClean="0"/>
              <a:t>be negative</a:t>
            </a:r>
            <a:r>
              <a:rPr lang="en-US" sz="1400" dirty="0"/>
              <a:t>. Similarly, when the magnet is </a:t>
            </a:r>
            <a:r>
              <a:rPr lang="en-US" sz="1400" dirty="0" smtClean="0"/>
              <a:t>pulled out </a:t>
            </a:r>
            <a:r>
              <a:rPr lang="en-US" sz="1400" dirty="0"/>
              <a:t>of the coil (magnetic field is decreased) the current will be positive.</a:t>
            </a:r>
            <a:endParaRPr lang="es-CL" sz="1400" dirty="0"/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95547"/>
              </p:ext>
            </p:extLst>
          </p:nvPr>
        </p:nvGraphicFramePr>
        <p:xfrm>
          <a:off x="395536" y="2492894"/>
          <a:ext cx="7128792" cy="13681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0080"/>
                <a:gridCol w="3312368"/>
                <a:gridCol w="3096344"/>
              </a:tblGrid>
              <a:tr h="456051">
                <a:tc rowSpan="3">
                  <a:txBody>
                    <a:bodyPr/>
                    <a:lstStyle/>
                    <a:p>
                      <a:pPr marL="196215">
                        <a:lnSpc>
                          <a:spcPts val="1185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Dimension</a:t>
                      </a:r>
                      <a:r>
                        <a:rPr lang="en-US" sz="1100" b="1" spc="-1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221615">
                        <a:lnSpc>
                          <a:spcPts val="94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-1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100" b="1" spc="-1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100" b="1" spc="-1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spc="-1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on</a:t>
                      </a:r>
                      <a:r>
                        <a:rPr lang="en-US" sz="1100" b="1" spc="-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epts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/>
                          <a:ea typeface="Calibri"/>
                          <a:cs typeface="Calibri"/>
                        </a:rPr>
                        <a:t>Discipline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 marL="120015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/>
                          <a:ea typeface="Calibri"/>
                          <a:cs typeface="Calibri"/>
                        </a:rPr>
                        <a:t>Core Idea Focus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AD49"/>
                    </a:solidFill>
                  </a:tcPr>
                </a:tc>
              </a:tr>
              <a:tr h="456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Physical </a:t>
                      </a: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Science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0" marR="98425">
                        <a:lnSpc>
                          <a:spcPts val="96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PS4: Waves and Their Applications in Technologies for Information Transfer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7965" marR="98425"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PS4.B: Electromagnetic Radiation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123275"/>
              </p:ext>
            </p:extLst>
          </p:nvPr>
        </p:nvGraphicFramePr>
        <p:xfrm>
          <a:off x="395536" y="4077072"/>
          <a:ext cx="7128792" cy="8640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0080"/>
                <a:gridCol w="3312368"/>
                <a:gridCol w="3096344"/>
              </a:tblGrid>
              <a:tr h="432048">
                <a:tc rowSpan="2">
                  <a:txBody>
                    <a:bodyPr/>
                    <a:lstStyle/>
                    <a:p>
                      <a:pPr marL="89535" marR="89535" algn="ctr">
                        <a:lnSpc>
                          <a:spcPts val="121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NGSS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89535" marR="89535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-5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tanda</a:t>
                      </a:r>
                      <a:r>
                        <a:rPr lang="en-US" sz="1100" b="1" spc="-10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015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/>
                          <a:ea typeface="Calibri"/>
                          <a:cs typeface="Calibri"/>
                        </a:rPr>
                        <a:t>Middle School Standards Covered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120015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/>
                          <a:ea typeface="Calibri"/>
                          <a:cs typeface="Calibri"/>
                        </a:rPr>
                        <a:t>High School Standards Covered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MS.PS-WER</a:t>
                      </a: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: Waves and Electromagnetic Radiation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HS.PS-ER</a:t>
                      </a: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:  Electromagnetic Radiation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3384376" cy="413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USA </a:t>
            </a:r>
            <a:r>
              <a:rPr lang="en-US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Standards </a:t>
            </a:r>
            <a:r>
              <a:rPr lang="en-US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Correlation</a:t>
            </a:r>
            <a:endParaRPr lang="es-ES_tradnl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652120" y="1052736"/>
            <a:ext cx="349188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5652120" y="1389722"/>
            <a:ext cx="349188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21 Grupo"/>
          <p:cNvGrpSpPr/>
          <p:nvPr/>
        </p:nvGrpSpPr>
        <p:grpSpPr>
          <a:xfrm>
            <a:off x="1239856" y="4232974"/>
            <a:ext cx="6664289" cy="1428272"/>
            <a:chOff x="1321109" y="3224941"/>
            <a:chExt cx="6664289" cy="1528864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6"/>
              <a:ext cx="6664289" cy="133508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526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4024575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Activities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for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further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application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4230789"/>
            <a:ext cx="6383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would you explain the phenomenon observed during the first activity called “</a:t>
            </a:r>
            <a:r>
              <a:rPr lang="en-US" sz="1400" b="1" dirty="0" smtClean="0"/>
              <a:t>TRY </a:t>
            </a:r>
            <a:r>
              <a:rPr lang="es-CL" sz="1400" b="1" dirty="0" smtClean="0"/>
              <a:t>THIS</a:t>
            </a:r>
            <a:r>
              <a:rPr lang="es-CL" sz="1400" b="1" dirty="0"/>
              <a:t>!”?</a:t>
            </a:r>
            <a:endParaRPr lang="en-US" sz="1300" dirty="0"/>
          </a:p>
          <a:p>
            <a:endParaRPr lang="en-US" sz="1400" dirty="0" smtClean="0"/>
          </a:p>
          <a:p>
            <a:r>
              <a:rPr lang="en-US" sz="1400" dirty="0" smtClean="0"/>
              <a:t>Students </a:t>
            </a:r>
            <a:r>
              <a:rPr lang="en-US" sz="1400" dirty="0"/>
              <a:t>should infer that the motion of the </a:t>
            </a:r>
            <a:r>
              <a:rPr lang="en-US" sz="1400" dirty="0" smtClean="0"/>
              <a:t>fizzy drink can </a:t>
            </a:r>
            <a:r>
              <a:rPr lang="en-US" sz="1400" dirty="0"/>
              <a:t>is caused because of the </a:t>
            </a:r>
            <a:r>
              <a:rPr lang="en-US" sz="1400" dirty="0" smtClean="0"/>
              <a:t>action of </a:t>
            </a:r>
            <a:r>
              <a:rPr lang="en-US" sz="1400" dirty="0"/>
              <a:t>a magnetic field on the fixed charges of the metal. Therefore the metal will move in </a:t>
            </a:r>
            <a:r>
              <a:rPr lang="en-US" sz="1400" dirty="0" smtClean="0"/>
              <a:t>an opposite </a:t>
            </a:r>
            <a:r>
              <a:rPr lang="en-US" sz="1400" dirty="0"/>
              <a:t>direction than the current induced by the magnetic flux.</a:t>
            </a:r>
            <a:endParaRPr lang="es-CL" sz="13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20888"/>
            <a:ext cx="632874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90A6"/>
                </a:solidFill>
              </a:rPr>
              <a:t>The aim of this section is that the students can extrapolate the </a:t>
            </a:r>
            <a:r>
              <a:rPr lang="en-US" sz="1400" dirty="0" smtClean="0">
                <a:solidFill>
                  <a:srgbClr val="3490A6"/>
                </a:solidFill>
              </a:rPr>
              <a:t>acquired knowledge </a:t>
            </a:r>
            <a:r>
              <a:rPr lang="en-US" sz="1400" dirty="0">
                <a:solidFill>
                  <a:srgbClr val="3490A6"/>
                </a:solidFill>
              </a:rPr>
              <a:t>during this class through the application of it in </a:t>
            </a:r>
            <a:r>
              <a:rPr lang="en-US" sz="1400" dirty="0" smtClean="0">
                <a:solidFill>
                  <a:srgbClr val="3490A6"/>
                </a:solidFill>
              </a:rPr>
              <a:t>different contexts </a:t>
            </a:r>
            <a:r>
              <a:rPr lang="en-US" sz="1400" dirty="0">
                <a:solidFill>
                  <a:srgbClr val="3490A6"/>
                </a:solidFill>
              </a:rPr>
              <a:t>and situations. Furthermore, it is intended that students </a:t>
            </a:r>
            <a:r>
              <a:rPr lang="en-US" sz="1400" dirty="0" smtClean="0">
                <a:solidFill>
                  <a:srgbClr val="3490A6"/>
                </a:solidFill>
              </a:rPr>
              <a:t>wonder and </a:t>
            </a:r>
            <a:r>
              <a:rPr lang="en-US" sz="1400" dirty="0">
                <a:solidFill>
                  <a:srgbClr val="3490A6"/>
                </a:solidFill>
              </a:rPr>
              <a:t>present possible explanations to the experimentally </a:t>
            </a:r>
            <a:r>
              <a:rPr lang="en-US" sz="1400" dirty="0" smtClean="0">
                <a:solidFill>
                  <a:srgbClr val="3490A6"/>
                </a:solidFill>
              </a:rPr>
              <a:t>observed </a:t>
            </a:r>
            <a:r>
              <a:rPr lang="es-CL" sz="1400" dirty="0" err="1" smtClean="0">
                <a:solidFill>
                  <a:srgbClr val="3490A6"/>
                </a:solidFill>
              </a:rPr>
              <a:t>phenomena</a:t>
            </a:r>
            <a:r>
              <a:rPr lang="es-CL" sz="1400" dirty="0">
                <a:solidFill>
                  <a:srgbClr val="3490A6"/>
                </a:solidFill>
              </a:rPr>
              <a:t>.</a:t>
            </a:r>
            <a:endParaRPr lang="es-CL" sz="1400" dirty="0" smtClean="0">
              <a:solidFill>
                <a:srgbClr val="3490A6"/>
              </a:solidFill>
            </a:endParaRPr>
          </a:p>
          <a:p>
            <a:endParaRPr lang="es-CL" sz="1400" dirty="0" smtClean="0">
              <a:solidFill>
                <a:srgbClr val="3490A6"/>
              </a:solidFill>
            </a:endParaRPr>
          </a:p>
          <a:p>
            <a:r>
              <a:rPr lang="es-CL" sz="1400" dirty="0" err="1" smtClean="0">
                <a:solidFill>
                  <a:srgbClr val="3490A6"/>
                </a:solidFill>
              </a:rPr>
              <a:t>Further</a:t>
            </a:r>
            <a:r>
              <a:rPr lang="es-CL" sz="1400" dirty="0" smtClean="0">
                <a:solidFill>
                  <a:srgbClr val="3490A6"/>
                </a:solidFill>
              </a:rPr>
              <a:t> </a:t>
            </a:r>
            <a:r>
              <a:rPr lang="es-CL" sz="1400" dirty="0" err="1">
                <a:solidFill>
                  <a:srgbClr val="3490A6"/>
                </a:solidFill>
              </a:rPr>
              <a:t>questions</a:t>
            </a:r>
            <a:r>
              <a:rPr lang="es-CL" sz="1400" dirty="0">
                <a:solidFill>
                  <a:srgbClr val="3490A6"/>
                </a:solidFill>
              </a:rPr>
              <a:t>: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1080120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21 Grupo"/>
          <p:cNvGrpSpPr/>
          <p:nvPr/>
        </p:nvGrpSpPr>
        <p:grpSpPr>
          <a:xfrm>
            <a:off x="1239856" y="2475844"/>
            <a:ext cx="6664289" cy="1589096"/>
            <a:chOff x="1321109" y="3224942"/>
            <a:chExt cx="6664289" cy="1701014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7"/>
              <a:ext cx="6664289" cy="150723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2"/>
              <a:ext cx="6664289" cy="63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Activities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for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further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application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464502"/>
            <a:ext cx="6383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could you use the Faraday and Lenz Law to produce energy in a hydroelectric</a:t>
            </a:r>
          </a:p>
          <a:p>
            <a:r>
              <a:rPr lang="en-US" sz="1400" b="1" dirty="0"/>
              <a:t>power plant? If you aren´t familiar with the process, investigate it</a:t>
            </a:r>
            <a:r>
              <a:rPr lang="en-US" sz="1400" b="1" dirty="0" smtClean="0"/>
              <a:t>.</a:t>
            </a:r>
          </a:p>
          <a:p>
            <a:endParaRPr lang="en-US" sz="1400" b="1" dirty="0"/>
          </a:p>
          <a:p>
            <a:r>
              <a:rPr lang="en-US" sz="1400" dirty="0"/>
              <a:t>Students should point out that the Faraday and Lenz </a:t>
            </a:r>
            <a:r>
              <a:rPr lang="en-US" sz="1400" dirty="0" smtClean="0"/>
              <a:t>Law </a:t>
            </a:r>
            <a:r>
              <a:rPr lang="en-US" sz="1400" dirty="0"/>
              <a:t>may be used in a </a:t>
            </a:r>
            <a:r>
              <a:rPr lang="en-US" sz="1400" dirty="0" smtClean="0"/>
              <a:t>hydroelectric power </a:t>
            </a:r>
            <a:r>
              <a:rPr lang="en-US" sz="1400" dirty="0"/>
              <a:t>plant to produce energy because the movement of a magnet inside a </a:t>
            </a:r>
            <a:r>
              <a:rPr lang="en-US" sz="1400" dirty="0" smtClean="0"/>
              <a:t>copper coil </a:t>
            </a:r>
            <a:r>
              <a:rPr lang="en-US" sz="1400" dirty="0"/>
              <a:t>(dynamo) induces electric current. Water that falls on sails produces a </a:t>
            </a:r>
            <a:r>
              <a:rPr lang="en-US" sz="1400" dirty="0" smtClean="0"/>
              <a:t>circular </a:t>
            </a:r>
            <a:r>
              <a:rPr lang="es-CL" sz="1400" dirty="0" err="1" smtClean="0"/>
              <a:t>movement</a:t>
            </a:r>
            <a:r>
              <a:rPr lang="es-CL" sz="1400" dirty="0" smtClean="0"/>
              <a:t> </a:t>
            </a:r>
            <a:r>
              <a:rPr lang="es-CL" sz="1400" dirty="0"/>
              <a:t>of </a:t>
            </a:r>
            <a:r>
              <a:rPr lang="es-CL" sz="1400" dirty="0" err="1"/>
              <a:t>the</a:t>
            </a:r>
            <a:r>
              <a:rPr lang="es-CL" sz="1400" dirty="0"/>
              <a:t> </a:t>
            </a:r>
            <a:r>
              <a:rPr lang="es-CL" sz="1400" dirty="0" err="1"/>
              <a:t>magnet</a:t>
            </a:r>
            <a:r>
              <a:rPr lang="es-CL" sz="1400" dirty="0"/>
              <a:t>.</a:t>
            </a:r>
            <a:endParaRPr lang="es-CL" sz="1300" dirty="0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78" y="4158241"/>
            <a:ext cx="1449246" cy="254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21 Grupo"/>
          <p:cNvGrpSpPr/>
          <p:nvPr/>
        </p:nvGrpSpPr>
        <p:grpSpPr>
          <a:xfrm>
            <a:off x="1239856" y="4005434"/>
            <a:ext cx="6664289" cy="2303885"/>
            <a:chOff x="1321109" y="3224941"/>
            <a:chExt cx="6664289" cy="2466145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7"/>
              <a:ext cx="6664289" cy="227236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850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21 Grupo"/>
          <p:cNvGrpSpPr/>
          <p:nvPr/>
        </p:nvGrpSpPr>
        <p:grpSpPr>
          <a:xfrm>
            <a:off x="1239856" y="2199941"/>
            <a:ext cx="6664289" cy="1589099"/>
            <a:chOff x="1321109" y="3224941"/>
            <a:chExt cx="6664289" cy="1701017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9"/>
              <a:ext cx="6664289" cy="150723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51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1982386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Activities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for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further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application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188600"/>
            <a:ext cx="6383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Could you build an electromagnet with a copper wire, a battery and a piece of iron?</a:t>
            </a:r>
          </a:p>
          <a:p>
            <a:r>
              <a:rPr lang="en-US" sz="1400" b="1" dirty="0"/>
              <a:t>Try it using the materials of the experiment</a:t>
            </a:r>
            <a:r>
              <a:rPr lang="en-US" sz="1400" b="1" dirty="0" smtClean="0"/>
              <a:t>.</a:t>
            </a:r>
          </a:p>
          <a:p>
            <a:endParaRPr lang="en-US" sz="1400" b="1" dirty="0"/>
          </a:p>
          <a:p>
            <a:r>
              <a:rPr lang="en-US" sz="1400" dirty="0"/>
              <a:t>Students should deduce that if they coil the copper wire around the piece of iron</a:t>
            </a:r>
          </a:p>
          <a:p>
            <a:r>
              <a:rPr lang="en-US" sz="1400" dirty="0"/>
              <a:t>and connect the wire to a power supply, a magnetic field will appear. Since iron is a</a:t>
            </a:r>
          </a:p>
          <a:p>
            <a:r>
              <a:rPr lang="en-US" sz="1400" dirty="0"/>
              <a:t>ferromagnetic material, the magnetic field will amplify and reach a high magnitude,</a:t>
            </a:r>
          </a:p>
          <a:p>
            <a:r>
              <a:rPr lang="en-US" sz="1400" dirty="0"/>
              <a:t>depending on the electric current that passes through the conductor.</a:t>
            </a:r>
            <a:endParaRPr lang="es-CL" sz="1300" dirty="0"/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3787879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601686" y="4062551"/>
            <a:ext cx="6383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do you think the orientation of a compass would be affected if you exposed it </a:t>
            </a:r>
            <a:r>
              <a:rPr lang="en-US" sz="1400" b="1" dirty="0" smtClean="0"/>
              <a:t>to an </a:t>
            </a:r>
            <a:r>
              <a:rPr lang="en-US" sz="1400" b="1" dirty="0"/>
              <a:t>electromagnet? Prove your theory with the electromagnet you </a:t>
            </a:r>
            <a:r>
              <a:rPr lang="en-US" sz="1400" b="1" dirty="0" smtClean="0"/>
              <a:t>built to answer </a:t>
            </a:r>
            <a:r>
              <a:rPr lang="en-US" sz="1400" b="1" dirty="0"/>
              <a:t>the </a:t>
            </a:r>
            <a:r>
              <a:rPr lang="en-US" sz="1400" b="1" dirty="0" smtClean="0"/>
              <a:t>previous </a:t>
            </a:r>
            <a:r>
              <a:rPr lang="es-CL" sz="1400" b="1" dirty="0" err="1" smtClean="0"/>
              <a:t>question</a:t>
            </a:r>
            <a:r>
              <a:rPr lang="es-CL" sz="1400" b="1" dirty="0" smtClean="0"/>
              <a:t>.</a:t>
            </a:r>
          </a:p>
          <a:p>
            <a:endParaRPr lang="en-US" sz="1400" b="1" dirty="0"/>
          </a:p>
          <a:p>
            <a:r>
              <a:rPr lang="en-US" sz="1200" dirty="0"/>
              <a:t>Students should point out </a:t>
            </a:r>
            <a:r>
              <a:rPr lang="en-US" sz="1200" dirty="0" smtClean="0"/>
              <a:t>that the </a:t>
            </a:r>
            <a:r>
              <a:rPr lang="en-US" sz="1200" dirty="0"/>
              <a:t>compass orientates according to the north pole of the</a:t>
            </a:r>
          </a:p>
          <a:p>
            <a:r>
              <a:rPr lang="en-US" sz="1200" dirty="0"/>
              <a:t>natural magnetic field on our planet. If we expose the compass to a magnetic field</a:t>
            </a:r>
          </a:p>
          <a:p>
            <a:r>
              <a:rPr lang="en-US" sz="1200" dirty="0"/>
              <a:t>other than </a:t>
            </a:r>
            <a:r>
              <a:rPr lang="en-US" sz="1200" dirty="0" smtClean="0"/>
              <a:t>that of </a:t>
            </a:r>
            <a:r>
              <a:rPr lang="en-US" sz="1200" dirty="0"/>
              <a:t>Earth, its orientation will change. We can prove this by coiling</a:t>
            </a:r>
          </a:p>
          <a:p>
            <a:r>
              <a:rPr lang="en-US" sz="1200" dirty="0"/>
              <a:t>a copper wire around a piece of iron and connecting the end to a battery. Next we</a:t>
            </a:r>
          </a:p>
          <a:p>
            <a:r>
              <a:rPr lang="en-US" sz="1200" dirty="0"/>
              <a:t>place the compass in front of the electromagnet and try connecting and </a:t>
            </a:r>
            <a:r>
              <a:rPr lang="en-US" sz="1200" dirty="0" smtClean="0"/>
              <a:t>disconnecting the </a:t>
            </a:r>
            <a:r>
              <a:rPr lang="en-US" sz="1200" dirty="0"/>
              <a:t>wire to the battery. The orientation of the needle inside the compass will </a:t>
            </a:r>
            <a:r>
              <a:rPr lang="en-US" sz="1200" dirty="0" smtClean="0"/>
              <a:t>change depending </a:t>
            </a:r>
            <a:r>
              <a:rPr lang="en-US" sz="1200" dirty="0"/>
              <a:t>on if it is orientated by the magnetic field of the planet or by the </a:t>
            </a:r>
            <a:r>
              <a:rPr lang="en-US" sz="1200" dirty="0" smtClean="0"/>
              <a:t>magnetic </a:t>
            </a:r>
            <a:r>
              <a:rPr lang="es-CL" sz="1200" dirty="0" err="1" smtClean="0"/>
              <a:t>field</a:t>
            </a:r>
            <a:r>
              <a:rPr lang="es-CL" sz="1200" dirty="0" smtClean="0"/>
              <a:t> </a:t>
            </a:r>
            <a:r>
              <a:rPr lang="es-CL" sz="1200" dirty="0"/>
              <a:t>of </a:t>
            </a:r>
            <a:r>
              <a:rPr lang="es-CL" sz="1200" dirty="0" err="1"/>
              <a:t>the</a:t>
            </a:r>
            <a:r>
              <a:rPr lang="es-CL" sz="1200" dirty="0"/>
              <a:t> </a:t>
            </a:r>
            <a:r>
              <a:rPr lang="es-CL" sz="1200" dirty="0" err="1"/>
              <a:t>electromagnet</a:t>
            </a:r>
            <a:r>
              <a:rPr lang="es-CL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8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1 Grupo"/>
          <p:cNvGrpSpPr/>
          <p:nvPr/>
        </p:nvGrpSpPr>
        <p:grpSpPr>
          <a:xfrm>
            <a:off x="1239856" y="2459918"/>
            <a:ext cx="6664289" cy="1473141"/>
            <a:chOff x="1321109" y="3224941"/>
            <a:chExt cx="6664289" cy="1576892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9"/>
              <a:ext cx="6664289" cy="1383114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574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Activities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for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further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application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476634"/>
            <a:ext cx="6383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will happen to the direction of the needle if you switch the cables connected </a:t>
            </a:r>
            <a:r>
              <a:rPr lang="en-US" sz="1400" b="1" dirty="0" smtClean="0"/>
              <a:t>to </a:t>
            </a:r>
            <a:r>
              <a:rPr lang="es-CL" sz="1400" b="1" dirty="0" err="1" smtClean="0"/>
              <a:t>the</a:t>
            </a:r>
            <a:r>
              <a:rPr lang="es-CL" sz="1400" b="1" dirty="0" smtClean="0"/>
              <a:t> </a:t>
            </a:r>
            <a:r>
              <a:rPr lang="es-CL" sz="1400" b="1" dirty="0" err="1"/>
              <a:t>battery</a:t>
            </a:r>
            <a:r>
              <a:rPr lang="es-CL" sz="1400" b="1" dirty="0" smtClean="0"/>
              <a:t>?</a:t>
            </a:r>
          </a:p>
          <a:p>
            <a:endParaRPr lang="en-US" sz="1400" b="1" dirty="0"/>
          </a:p>
          <a:p>
            <a:r>
              <a:rPr lang="en-US" sz="1400" dirty="0"/>
              <a:t>Students should point out that the direction of the needle’s movement will change</a:t>
            </a:r>
          </a:p>
          <a:p>
            <a:r>
              <a:rPr lang="en-US" sz="1400" dirty="0"/>
              <a:t>due to the change in the battery’s polarity which then causes a change in the </a:t>
            </a:r>
            <a:r>
              <a:rPr lang="en-US" sz="1400" dirty="0" smtClean="0"/>
              <a:t>direction </a:t>
            </a:r>
            <a:r>
              <a:rPr lang="es-CL" sz="1400" dirty="0" smtClean="0"/>
              <a:t>of </a:t>
            </a:r>
            <a:r>
              <a:rPr lang="es-CL" sz="1400" dirty="0" err="1"/>
              <a:t>the</a:t>
            </a:r>
            <a:r>
              <a:rPr lang="es-CL" sz="1400" dirty="0"/>
              <a:t> </a:t>
            </a:r>
            <a:r>
              <a:rPr lang="es-CL" sz="1400" dirty="0" err="1"/>
              <a:t>electric</a:t>
            </a:r>
            <a:r>
              <a:rPr lang="es-CL" sz="1400" dirty="0"/>
              <a:t> </a:t>
            </a:r>
            <a:r>
              <a:rPr lang="es-CL" sz="1400" dirty="0" err="1"/>
              <a:t>flow</a:t>
            </a:r>
            <a:r>
              <a:rPr lang="es-CL" sz="1400" dirty="0"/>
              <a:t>.</a:t>
            </a:r>
            <a:endParaRPr lang="es-CL" sz="1300" dirty="0"/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11560" y="2380846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NATIONAL SCIENCE EDUCATION STANDARDS © 2002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3384376" cy="413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USA </a:t>
            </a:r>
            <a:r>
              <a:rPr lang="en-US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Standards </a:t>
            </a:r>
            <a:r>
              <a:rPr lang="en-US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Correlation</a:t>
            </a:r>
            <a:endParaRPr lang="es-ES_tradnl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91116"/>
              </p:ext>
            </p:extLst>
          </p:nvPr>
        </p:nvGraphicFramePr>
        <p:xfrm>
          <a:off x="727737" y="2924944"/>
          <a:ext cx="6616571" cy="12961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1645"/>
                <a:gridCol w="2807729"/>
                <a:gridCol w="430346"/>
                <a:gridCol w="2846851"/>
              </a:tblGrid>
              <a:tr h="482286">
                <a:tc gridSpan="4">
                  <a:txBody>
                    <a:bodyPr/>
                    <a:lstStyle/>
                    <a:p>
                      <a:pPr marL="2383790" marR="230759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/>
                          <a:ea typeface="Calibri"/>
                          <a:cs typeface="Calibri"/>
                        </a:rPr>
                        <a:t>Content Standards (K-12)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0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286"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2001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Systems, order, and organization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Evolution and equilibrium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6"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2001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Evidence, models, and explanation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Form and Function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6"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12001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Constancy, change, and measurement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13214"/>
              </p:ext>
            </p:extLst>
          </p:nvPr>
        </p:nvGraphicFramePr>
        <p:xfrm>
          <a:off x="752128" y="4509120"/>
          <a:ext cx="6592180" cy="16687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5799"/>
                <a:gridCol w="2801190"/>
                <a:gridCol w="456670"/>
                <a:gridCol w="2768521"/>
              </a:tblGrid>
              <a:tr h="221456">
                <a:tc gridSpan="2">
                  <a:txBody>
                    <a:bodyPr/>
                    <a:lstStyle/>
                    <a:p>
                      <a:pPr marL="43688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solidFill>
                            <a:srgbClr val="231F20"/>
                          </a:solidFill>
                          <a:effectLst/>
                          <a:latin typeface="Trebuchet MS"/>
                          <a:ea typeface="Calibri"/>
                          <a:cs typeface="Calibri"/>
                        </a:rPr>
                        <a:t>Physical Science Standards Middle School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3624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solidFill>
                            <a:srgbClr val="231F20"/>
                          </a:solidFill>
                          <a:effectLst/>
                          <a:latin typeface="Trebuchet MS"/>
                          <a:ea typeface="Calibri"/>
                          <a:cs typeface="Calibri"/>
                        </a:rPr>
                        <a:t>Physical Science Standards High School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185"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Properties and Changes of Properties in Matter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Structure of Atoms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56"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Motions and Forces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Structure and Properties of Matter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56">
                <a:tc>
                  <a:txBody>
                    <a:bodyPr/>
                    <a:lstStyle/>
                    <a:p>
                      <a:pPr marL="0" marR="179705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Transfer of Energy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Chemical Reactions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56"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rgbClr val="231F20"/>
                          </a:solidFill>
                          <a:effectLst/>
                          <a:latin typeface="Wingdings"/>
                          <a:ea typeface="Calibri"/>
                          <a:cs typeface="Calibri"/>
                        </a:rPr>
                        <a:t>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Motions and Forces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56"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Conservation of Energy and Increase in Disorder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56"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797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Interactions of Energy and Matter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2 Subtítulo"/>
          <p:cNvSpPr txBox="1">
            <a:spLocks/>
          </p:cNvSpPr>
          <p:nvPr/>
        </p:nvSpPr>
        <p:spPr>
          <a:xfrm>
            <a:off x="5652120" y="1052736"/>
            <a:ext cx="349188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5652120" y="1389722"/>
            <a:ext cx="349188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67544" y="2092206"/>
            <a:ext cx="2351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5" name="מלבן 4"/>
          <p:cNvSpPr/>
          <p:nvPr/>
        </p:nvSpPr>
        <p:spPr>
          <a:xfrm>
            <a:off x="467544" y="2636912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Core Objectives (National Standards):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smtClean="0"/>
              <a:t>Develop </a:t>
            </a:r>
            <a:r>
              <a:rPr lang="en-US" sz="1400"/>
              <a:t>the ability to refine ill-defined questions and direct to phenomena that can be described, explained, or predicted through scientific </a:t>
            </a:r>
            <a:r>
              <a:rPr lang="en-US" sz="1400" smtClean="0"/>
              <a:t>means</a:t>
            </a:r>
            <a:r>
              <a:rPr lang="en-US" sz="140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Develop the ability to observe, measure accurately, identify and control  variables.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Decide what evidence can be used to support or refute a </a:t>
            </a:r>
            <a:r>
              <a:rPr lang="en-US" sz="1400" smtClean="0"/>
              <a:t>hypothesis</a:t>
            </a:r>
            <a:r>
              <a:rPr lang="en-US" sz="140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Gather, store, retrieve, and analyze data.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Become confident at communicating methods, instructions, </a:t>
            </a:r>
            <a:r>
              <a:rPr lang="en-US" sz="1400" smtClean="0"/>
              <a:t>observations </a:t>
            </a:r>
            <a:r>
              <a:rPr lang="en-US" sz="1400"/>
              <a:t>and results with others.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dirty="0"/>
              <a:t>Activity Objectives:</a:t>
            </a:r>
          </a:p>
          <a:p>
            <a:r>
              <a:rPr lang="en-US" sz="1400"/>
              <a:t>The purpose of this activity is to study the relationship between an electric current inside  a conductor and an external magnetic field. The electric current will be measured by the Globisens Labdisc </a:t>
            </a:r>
            <a:r>
              <a:rPr lang="en-US" sz="1400" smtClean="0"/>
              <a:t>electric </a:t>
            </a:r>
            <a:r>
              <a:rPr lang="en-US" sz="1400"/>
              <a:t>current sensor.</a:t>
            </a:r>
          </a:p>
          <a:p>
            <a:endParaRPr lang="en-US" sz="1400" smtClean="0"/>
          </a:p>
          <a:p>
            <a:r>
              <a:rPr lang="en-US" sz="1400" b="1" smtClean="0"/>
              <a:t>Time </a:t>
            </a:r>
            <a:r>
              <a:rPr lang="en-US" sz="1400" b="1"/>
              <a:t>Requirement</a:t>
            </a:r>
            <a:r>
              <a:rPr lang="en-US" sz="1400" b="1" smtClean="0"/>
              <a:t>: </a:t>
            </a:r>
            <a:br>
              <a:rPr lang="en-US" sz="1400" b="1" smtClean="0"/>
            </a:br>
            <a:r>
              <a:rPr lang="en-US" sz="1400" smtClean="0"/>
              <a:t>45 - 60 minutes</a:t>
            </a:r>
            <a:endParaRPr lang="en-US" sz="140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3384376" cy="413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baseline="30000">
                <a:solidFill>
                  <a:schemeClr val="bg1"/>
                </a:solidFill>
                <a:latin typeface="+mj-lt"/>
                <a:cs typeface="Calibri" pitchFamily="34" charset="0"/>
              </a:rPr>
              <a:t>USA </a:t>
            </a:r>
            <a:r>
              <a:rPr lang="en-US" b="1" baseline="3000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Standards </a:t>
            </a:r>
            <a:r>
              <a:rPr lang="en-US" b="1" baseline="30000">
                <a:solidFill>
                  <a:schemeClr val="bg1"/>
                </a:solidFill>
                <a:latin typeface="+mj-lt"/>
                <a:cs typeface="Calibri" pitchFamily="34" charset="0"/>
              </a:rPr>
              <a:t>Correlation</a:t>
            </a:r>
            <a:endParaRPr lang="es-ES_tradnl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652120" y="1052736"/>
            <a:ext cx="349188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5652120" y="1389722"/>
            <a:ext cx="349188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403648" y="3213292"/>
            <a:ext cx="6004715" cy="7917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49188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49188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Objective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814027"/>
            <a:ext cx="586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purpose of this activity is to study the relationship between</a:t>
            </a:r>
          </a:p>
          <a:p>
            <a:r>
              <a:rPr lang="en-US" sz="1600" dirty="0"/>
              <a:t>an electric current inside a conductor and an external magnetic</a:t>
            </a:r>
          </a:p>
          <a:p>
            <a:r>
              <a:rPr lang="en-US" sz="1600" dirty="0"/>
              <a:t>field. The electric current will be measured by the </a:t>
            </a:r>
            <a:r>
              <a:rPr lang="en-US" sz="1600" dirty="0" err="1"/>
              <a:t>Labdisc’s</a:t>
            </a:r>
            <a:endParaRPr lang="en-US" sz="1600" dirty="0"/>
          </a:p>
          <a:p>
            <a:r>
              <a:rPr lang="es-CL" sz="1600" dirty="0" err="1"/>
              <a:t>electric</a:t>
            </a:r>
            <a:r>
              <a:rPr lang="es-CL" sz="1600" dirty="0"/>
              <a:t> </a:t>
            </a:r>
            <a:r>
              <a:rPr lang="es-CL" sz="1600" dirty="0" err="1"/>
              <a:t>current</a:t>
            </a:r>
            <a:r>
              <a:rPr lang="es-CL" sz="1600" dirty="0"/>
              <a:t> sensor.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555625" y="2348880"/>
            <a:ext cx="654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9B19A"/>
                </a:solidFill>
              </a:rPr>
              <a:t>The aim of the introduction is to focus students on the lesson subject by</a:t>
            </a:r>
          </a:p>
          <a:p>
            <a:r>
              <a:rPr lang="en-US" sz="1400" dirty="0">
                <a:solidFill>
                  <a:srgbClr val="29B19A"/>
                </a:solidFill>
              </a:rPr>
              <a:t>refreshing acquired knowledge and asking questions which encourage</a:t>
            </a:r>
          </a:p>
          <a:p>
            <a:r>
              <a:rPr lang="en-US" sz="1400" dirty="0">
                <a:solidFill>
                  <a:srgbClr val="29B19A"/>
                </a:solidFill>
              </a:rPr>
              <a:t>research development. Key concepts from the theoretical framework applied</a:t>
            </a:r>
          </a:p>
          <a:p>
            <a:r>
              <a:rPr lang="en-US" sz="1400" dirty="0">
                <a:solidFill>
                  <a:srgbClr val="29B19A"/>
                </a:solidFill>
              </a:rPr>
              <a:t>by the students during the lesson are taught.</a:t>
            </a:r>
            <a:endParaRPr lang="es-CL" sz="1400" dirty="0">
              <a:solidFill>
                <a:srgbClr val="29B19A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03647" y="2276872"/>
            <a:ext cx="6581751" cy="1085267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3501008"/>
            <a:ext cx="2800350" cy="323850"/>
          </a:xfrm>
          <a:prstGeom prst="rect">
            <a:avLst/>
          </a:prstGeom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555626" y="3589621"/>
            <a:ext cx="1497112" cy="34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5626" y="3843045"/>
            <a:ext cx="631368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Magnetic fields and electric current are closely connected. We can use</a:t>
            </a:r>
          </a:p>
          <a:p>
            <a:r>
              <a:rPr lang="en-US" sz="1400" dirty="0"/>
              <a:t>an electric current flowing inside a motor coil to rotate the motor and</a:t>
            </a:r>
          </a:p>
          <a:p>
            <a:r>
              <a:rPr lang="en-US" sz="1400" dirty="0"/>
              <a:t>convert electricity into a mechanical rotation; while on the other hand in a</a:t>
            </a:r>
          </a:p>
          <a:p>
            <a:r>
              <a:rPr lang="en-US" sz="1400" dirty="0"/>
              <a:t>generator we rotate a coil inside a magnetic field to create electricity and</a:t>
            </a:r>
          </a:p>
          <a:p>
            <a:r>
              <a:rPr lang="en-US" sz="1400" dirty="0"/>
              <a:t>produce current that will flow from the generator coil.</a:t>
            </a:r>
            <a:endParaRPr lang="es-CL" sz="1400" dirty="0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448272" cy="34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555626" y="2420888"/>
            <a:ext cx="631368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TRY THIS!</a:t>
            </a:r>
          </a:p>
          <a:p>
            <a:r>
              <a:rPr lang="en-US" sz="1400" dirty="0"/>
              <a:t>Carefully cut a </a:t>
            </a:r>
            <a:r>
              <a:rPr lang="en-US" sz="1400" dirty="0" smtClean="0"/>
              <a:t>fizzy drink can </a:t>
            </a:r>
            <a:r>
              <a:rPr lang="en-US" sz="1400" dirty="0"/>
              <a:t>approximately 5 cm from the base to obtain a</a:t>
            </a:r>
          </a:p>
          <a:p>
            <a:r>
              <a:rPr lang="en-US" sz="1400" dirty="0"/>
              <a:t>small metal container. Place it on a deep plate full of water. Fix a </a:t>
            </a:r>
            <a:r>
              <a:rPr lang="en-US" sz="1400" dirty="0" smtClean="0"/>
              <a:t>large </a:t>
            </a:r>
            <a:r>
              <a:rPr lang="en-US" sz="1400" dirty="0"/>
              <a:t>magnet</a:t>
            </a:r>
          </a:p>
          <a:p>
            <a:r>
              <a:rPr lang="en-US" sz="1400" dirty="0"/>
              <a:t>to the end of a rope. Spin the magnet over the center of the can without</a:t>
            </a:r>
          </a:p>
          <a:p>
            <a:r>
              <a:rPr lang="en-US" sz="1400" dirty="0"/>
              <a:t>touching the sides… What happens to the can?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27" y="2923113"/>
            <a:ext cx="6665153" cy="63610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428625" cy="438150"/>
          </a:xfrm>
          <a:prstGeom prst="ellipse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55626" y="2963409"/>
            <a:ext cx="6194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What do you think the magnets on the inside of headphones or loudspeakers are</a:t>
            </a:r>
          </a:p>
          <a:p>
            <a:r>
              <a:rPr lang="es-CL" sz="1400" b="1" dirty="0" err="1"/>
              <a:t>for</a:t>
            </a:r>
            <a:r>
              <a:rPr lang="es-CL" sz="1400" b="1" dirty="0"/>
              <a:t>? </a:t>
            </a:r>
            <a:r>
              <a:rPr lang="es-CL" sz="1400" b="1" dirty="0" err="1"/>
              <a:t>Explain</a:t>
            </a:r>
            <a:endParaRPr lang="es-CL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555626" y="2420888"/>
            <a:ext cx="66167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At the end of this class you will be able to answer following questions and investigate!</a:t>
            </a:r>
            <a:endParaRPr lang="es-CL" sz="14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3931225"/>
            <a:ext cx="6665153" cy="63610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3789040"/>
            <a:ext cx="428625" cy="438150"/>
          </a:xfrm>
          <a:prstGeom prst="ellipse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567011" y="4077072"/>
            <a:ext cx="5914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 what situations have you used magnets or experimented with magnetism?</a:t>
            </a:r>
            <a:endParaRPr lang="es-CL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555626" y="4725144"/>
            <a:ext cx="66167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Carry out the experiment activity with your class so that at the end you’ll be able to</a:t>
            </a:r>
          </a:p>
          <a:p>
            <a:r>
              <a:rPr lang="es-CL" sz="1400" dirty="0" err="1"/>
              <a:t>answer</a:t>
            </a:r>
            <a:r>
              <a:rPr lang="es-CL" sz="1400" dirty="0"/>
              <a:t> </a:t>
            </a:r>
            <a:r>
              <a:rPr lang="es-CL" sz="1400" dirty="0" err="1"/>
              <a:t>the</a:t>
            </a:r>
            <a:r>
              <a:rPr lang="es-CL" sz="1400" dirty="0"/>
              <a:t> </a:t>
            </a:r>
            <a:r>
              <a:rPr lang="es-CL" sz="1400" dirty="0" err="1"/>
              <a:t>following</a:t>
            </a:r>
            <a:r>
              <a:rPr lang="es-CL" sz="1400" dirty="0"/>
              <a:t> </a:t>
            </a:r>
            <a:r>
              <a:rPr lang="es-CL" sz="1400" dirty="0" err="1"/>
              <a:t>question</a:t>
            </a:r>
            <a:r>
              <a:rPr lang="es-CL" sz="1400" dirty="0"/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5371385"/>
            <a:ext cx="6665153" cy="63610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5229200"/>
            <a:ext cx="428625" cy="438150"/>
          </a:xfrm>
          <a:prstGeom prst="ellipse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567011" y="5517232"/>
            <a:ext cx="391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Can we induce an electric current using a magnet?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885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3278</Words>
  <Application>Microsoft Office PowerPoint</Application>
  <PresentationFormat>‫הצגה על המסך (4:3)</PresentationFormat>
  <Paragraphs>413</Paragraphs>
  <Slides>34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35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131</cp:revision>
  <dcterms:created xsi:type="dcterms:W3CDTF">2012-09-11T15:34:37Z</dcterms:created>
  <dcterms:modified xsi:type="dcterms:W3CDTF">2016-09-17T18:44:33Z</dcterms:modified>
</cp:coreProperties>
</file>