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4" r:id="rId3"/>
    <p:sldId id="295" r:id="rId4"/>
    <p:sldId id="300" r:id="rId5"/>
    <p:sldId id="298" r:id="rId6"/>
    <p:sldId id="299" r:id="rId7"/>
    <p:sldId id="257" r:id="rId8"/>
    <p:sldId id="259" r:id="rId9"/>
    <p:sldId id="260" r:id="rId10"/>
    <p:sldId id="261" r:id="rId11"/>
    <p:sldId id="262" r:id="rId12"/>
    <p:sldId id="290" r:id="rId13"/>
    <p:sldId id="291" r:id="rId14"/>
    <p:sldId id="264" r:id="rId15"/>
    <p:sldId id="265" r:id="rId16"/>
    <p:sldId id="268" r:id="rId17"/>
    <p:sldId id="269" r:id="rId18"/>
    <p:sldId id="270" r:id="rId19"/>
    <p:sldId id="272" r:id="rId20"/>
    <p:sldId id="289" r:id="rId21"/>
    <p:sldId id="273" r:id="rId22"/>
    <p:sldId id="280" r:id="rId23"/>
    <p:sldId id="283" r:id="rId24"/>
    <p:sldId id="276" r:id="rId25"/>
    <p:sldId id="278" r:id="rId26"/>
    <p:sldId id="292" r:id="rId27"/>
    <p:sldId id="277" r:id="rId28"/>
    <p:sldId id="285" r:id="rId29"/>
    <p:sldId id="293" r:id="rId30"/>
    <p:sldId id="279" r:id="rId3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79EE9-0E48-4DE2-A5B1-B89B832F8AF5}"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9BF20-EC3D-4BD5-A2C4-4EDAC8B87D21}" type="slidenum">
              <a:rPr lang="es-CL" smtClean="0"/>
              <a:pPr/>
              <a:t>‹#›</a:t>
            </a:fld>
            <a:endParaRPr lang="es-CL"/>
          </a:p>
        </p:txBody>
      </p:sp>
    </p:spTree>
    <p:extLst>
      <p:ext uri="{BB962C8B-B14F-4D97-AF65-F5344CB8AC3E}">
        <p14:creationId xmlns:p14="http://schemas.microsoft.com/office/powerpoint/2010/main" val="293885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EF9BF20-EC3D-4BD5-A2C4-4EDAC8B87D21}" type="slidenum">
              <a:rPr lang="es-CL" smtClean="0"/>
              <a:pPr/>
              <a:t>24</a:t>
            </a:fld>
            <a:endParaRPr lang="es-CL"/>
          </a:p>
        </p:txBody>
      </p:sp>
    </p:spTree>
    <p:extLst>
      <p:ext uri="{BB962C8B-B14F-4D97-AF65-F5344CB8AC3E}">
        <p14:creationId xmlns:p14="http://schemas.microsoft.com/office/powerpoint/2010/main" val="119705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8"/>
            <a:ext cx="3996444" cy="576064"/>
          </a:xfrm>
        </p:spPr>
        <p:txBody>
          <a:bodyPr>
            <a:normAutofit/>
          </a:bodyPr>
          <a:lstStyle/>
          <a:p>
            <a:pPr algn="l"/>
            <a:r>
              <a:rPr lang="en-US" sz="2000" b="1" dirty="0">
                <a:solidFill>
                  <a:schemeClr val="bg1"/>
                </a:solidFill>
                <a:latin typeface="+mj-lt"/>
              </a:rPr>
              <a:t>Greenhouse effect</a:t>
            </a:r>
            <a:endParaRPr lang="es-ES_tradnl" sz="2000" baseline="30000" dirty="0">
              <a:solidFill>
                <a:schemeClr val="bg1"/>
              </a:solidFill>
              <a:latin typeface="Frutiger 55 Roman" pitchFamily="34" charset="0"/>
            </a:endParaRPr>
          </a:p>
        </p:txBody>
      </p:sp>
      <p:sp>
        <p:nvSpPr>
          <p:cNvPr id="8" name="7 CuadroTexto"/>
          <p:cNvSpPr txBox="1"/>
          <p:nvPr/>
        </p:nvSpPr>
        <p:spPr>
          <a:xfrm>
            <a:off x="5004048" y="2132856"/>
            <a:ext cx="4032448" cy="461665"/>
          </a:xfrm>
          <a:prstGeom prst="rect">
            <a:avLst/>
          </a:prstGeom>
          <a:noFill/>
        </p:spPr>
        <p:txBody>
          <a:bodyPr wrap="square" rtlCol="0">
            <a:spAutoFit/>
          </a:bodyPr>
          <a:lstStyle/>
          <a:p>
            <a:r>
              <a:rPr lang="en-US" sz="1200" dirty="0">
                <a:solidFill>
                  <a:srgbClr val="FFFF66"/>
                </a:solidFill>
              </a:rPr>
              <a:t>Measuring temperature inside and outside </a:t>
            </a:r>
            <a:r>
              <a:rPr lang="en-US" sz="1200" dirty="0" smtClean="0">
                <a:solidFill>
                  <a:srgbClr val="FFFF66"/>
                </a:solidFill>
              </a:rPr>
              <a:t>a</a:t>
            </a:r>
          </a:p>
          <a:p>
            <a:r>
              <a:rPr lang="en-US" sz="1200" dirty="0" smtClean="0">
                <a:solidFill>
                  <a:srgbClr val="FFFF66"/>
                </a:solidFill>
              </a:rPr>
              <a:t> </a:t>
            </a:r>
            <a:r>
              <a:rPr lang="en-US" sz="1200" dirty="0">
                <a:solidFill>
                  <a:srgbClr val="FFFF66"/>
                </a:solidFill>
              </a:rPr>
              <a:t>greenhouse</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94" t="9307" r="8656" b="8024"/>
          <a:stretch/>
        </p:blipFill>
        <p:spPr bwMode="auto">
          <a:xfrm>
            <a:off x="3807783" y="5035528"/>
            <a:ext cx="1268273" cy="14178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068960"/>
            <a:ext cx="6351760" cy="1600438"/>
          </a:xfrm>
          <a:prstGeom prst="rect">
            <a:avLst/>
          </a:prstGeom>
          <a:noFill/>
        </p:spPr>
        <p:txBody>
          <a:bodyPr wrap="square" rtlCol="0">
            <a:spAutoFit/>
          </a:bodyPr>
          <a:lstStyle/>
          <a:p>
            <a:r>
              <a:rPr lang="en-US" sz="1400" dirty="0"/>
              <a:t>A greenhouse is a metal or wooden structure covered with different types of translucent material, like plastic or glass. This kind of material is used because sun radiation is able to pass through it but can´t leave once it is inside. This process causes a rise in air temperature inside the greenhouse, because infrared radiation (the part of the spectrum with the most thermal energy) coming from the sun reflects off the floor and sides and stays inside. This phenomenon is called greenhouse effect.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5" name="14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2738" y="4510327"/>
            <a:ext cx="2311127" cy="230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2462213"/>
          </a:xfrm>
          <a:prstGeom prst="rect">
            <a:avLst/>
          </a:prstGeom>
          <a:noFill/>
          <a:ln>
            <a:noFill/>
          </a:ln>
        </p:spPr>
        <p:txBody>
          <a:bodyPr wrap="square" rtlCol="0">
            <a:spAutoFit/>
          </a:bodyPr>
          <a:lstStyle/>
          <a:p>
            <a:r>
              <a:rPr lang="en-US" sz="1400" dirty="0"/>
              <a:t>On the Earth surface, the same phenomenon occurs at greater magnitude. The natural greenhouse effect keeps the Earth´s climate warm, allowing the existence of life, in a similar way to a greenhouse. In our atmosphere the greenhouse effect is caused by greenhouse gases, like methane (CH4), carbon dioxide (CO</a:t>
            </a:r>
            <a:r>
              <a:rPr lang="en-US" sz="800" dirty="0"/>
              <a:t>2</a:t>
            </a:r>
            <a:r>
              <a:rPr lang="en-US" sz="1400" dirty="0"/>
              <a:t>) and water vapor (H</a:t>
            </a:r>
            <a:r>
              <a:rPr lang="en-US" sz="800" dirty="0"/>
              <a:t>2</a:t>
            </a:r>
            <a:r>
              <a:rPr lang="en-US" sz="1400" dirty="0"/>
              <a:t>O). </a:t>
            </a:r>
            <a:endParaRPr lang="en-US" sz="1400" dirty="0" smtClean="0"/>
          </a:p>
          <a:p>
            <a:endParaRPr lang="en-US" sz="1400" dirty="0"/>
          </a:p>
          <a:p>
            <a:r>
              <a:rPr lang="en-US" sz="1400" dirty="0"/>
              <a:t>Sun radiation comes into contact with the surface of Earth, warming it. Heat is then radiated towards the atmosphere where it is stopped by greenhouse gasses preventing it from leaving again towards outer space. Heat then flows between the external atmospheric layer and the Earth’s surface, keeping peak temperature conditions for life existence.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en-US" sz="1400" dirty="0"/>
              <a:t>The greenhouse effect happens at a given concentration of greenhouse gases. In recent years the amount of greenhouse gases has strongly increased due to human industrial activity. For example, carbon dioxide emanation from industrial processes enhances the natural greenhouse effect, causing further temperature increase. This phenomenon is called global warming.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425403"/>
            <a:ext cx="4284783" cy="288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955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815882"/>
          </a:xfrm>
          <a:prstGeom prst="rect">
            <a:avLst/>
          </a:prstGeom>
          <a:noFill/>
          <a:ln>
            <a:noFill/>
          </a:ln>
        </p:spPr>
        <p:txBody>
          <a:bodyPr wrap="square" rtlCol="0">
            <a:spAutoFit/>
          </a:bodyPr>
          <a:lstStyle/>
          <a:p>
            <a:r>
              <a:rPr lang="en-US" sz="1400" dirty="0"/>
              <a:t>Global warming is a concept that refers to the rise in average global atmospheric and sea temperature. Scientists are aware of the periodic return of high-temperature cycles on Earth. </a:t>
            </a:r>
            <a:endParaRPr lang="en-US" sz="1400" dirty="0" smtClean="0"/>
          </a:p>
          <a:p>
            <a:endParaRPr lang="en-US" sz="1400" dirty="0"/>
          </a:p>
          <a:p>
            <a:r>
              <a:rPr lang="en-US" sz="1400" dirty="0"/>
              <a:t>At the beginning of the 19</a:t>
            </a:r>
            <a:r>
              <a:rPr lang="en-US" sz="1400" baseline="30000" dirty="0"/>
              <a:t>th </a:t>
            </a:r>
            <a:r>
              <a:rPr lang="en-US" sz="1400" dirty="0"/>
              <a:t>century a significant increase of greenhouse gases occurred related to the industrial revolution. During this period the combustion of fossil fuels like coal and oil as energy sources caused an increased greenhouse gas release.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150" y="3984620"/>
            <a:ext cx="34766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9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3429000"/>
            <a:ext cx="6544767" cy="523220"/>
          </a:xfrm>
          <a:prstGeom prst="rect">
            <a:avLst/>
          </a:prstGeom>
          <a:noFill/>
          <a:ln>
            <a:noFill/>
          </a:ln>
        </p:spPr>
        <p:txBody>
          <a:bodyPr wrap="square" rtlCol="0">
            <a:spAutoFit/>
          </a:bodyPr>
          <a:lstStyle/>
          <a:p>
            <a:r>
              <a:rPr lang="en-US" sz="1400" dirty="0">
                <a:solidFill>
                  <a:srgbClr val="29B19A"/>
                </a:solidFill>
              </a:rPr>
              <a:t>Students are now invited to create a hypothesis according to </a:t>
            </a:r>
            <a:r>
              <a:rPr lang="en-US" sz="1400" dirty="0" smtClean="0">
                <a:solidFill>
                  <a:srgbClr val="29B19A"/>
                </a:solidFill>
              </a:rPr>
              <a:t>the following </a:t>
            </a:r>
            <a:r>
              <a:rPr lang="en-US" sz="1400" dirty="0">
                <a:solidFill>
                  <a:srgbClr val="29B19A"/>
                </a:solidFill>
              </a:rPr>
              <a:t>question. Explore previous concepts during the class so that you’ll be able to answer! </a:t>
            </a:r>
            <a:endParaRPr lang="es-CL" sz="1400" dirty="0">
              <a:solidFill>
                <a:srgbClr val="29B19A"/>
              </a:solidFill>
            </a:endParaRPr>
          </a:p>
        </p:txBody>
      </p:sp>
      <p:sp>
        <p:nvSpPr>
          <p:cNvPr id="21" name="20 Rectángulo redondeado"/>
          <p:cNvSpPr/>
          <p:nvPr/>
        </p:nvSpPr>
        <p:spPr>
          <a:xfrm>
            <a:off x="1403647" y="342900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437707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234886"/>
            <a:ext cx="428625" cy="438150"/>
          </a:xfrm>
          <a:prstGeom prst="ellipse">
            <a:avLst/>
          </a:prstGeom>
        </p:spPr>
      </p:pic>
      <p:sp>
        <p:nvSpPr>
          <p:cNvPr id="24" name="23 CuadroTexto"/>
          <p:cNvSpPr txBox="1"/>
          <p:nvPr/>
        </p:nvSpPr>
        <p:spPr>
          <a:xfrm>
            <a:off x="1555626" y="4417367"/>
            <a:ext cx="6211765" cy="523220"/>
          </a:xfrm>
          <a:prstGeom prst="rect">
            <a:avLst/>
          </a:prstGeom>
          <a:noFill/>
        </p:spPr>
        <p:txBody>
          <a:bodyPr wrap="none" rtlCol="0">
            <a:spAutoFit/>
          </a:bodyPr>
          <a:lstStyle/>
          <a:p>
            <a:r>
              <a:rPr lang="en-US" sz="1400" b="1" dirty="0"/>
              <a:t>If we expose a small greenhouse to the sun, how many degrees will the variation </a:t>
            </a:r>
            <a:endParaRPr lang="en-US" sz="1400" b="1" dirty="0" smtClean="0"/>
          </a:p>
          <a:p>
            <a:r>
              <a:rPr lang="en-US" sz="1400" b="1" dirty="0" smtClean="0"/>
              <a:t>in </a:t>
            </a:r>
            <a:r>
              <a:rPr lang="en-US" sz="1400" b="1" dirty="0"/>
              <a:t>temperature inside be? </a:t>
            </a:r>
            <a:endParaRPr lang="es-CL" sz="1400" dirty="0"/>
          </a:p>
        </p:txBody>
      </p:sp>
      <p:sp>
        <p:nvSpPr>
          <p:cNvPr id="13" name="12 CuadroTexto"/>
          <p:cNvSpPr txBox="1"/>
          <p:nvPr/>
        </p:nvSpPr>
        <p:spPr>
          <a:xfrm>
            <a:off x="1555626" y="2132856"/>
            <a:ext cx="6313686" cy="1169551"/>
          </a:xfrm>
          <a:prstGeom prst="rect">
            <a:avLst/>
          </a:prstGeom>
          <a:noFill/>
          <a:ln>
            <a:noFill/>
          </a:ln>
        </p:spPr>
        <p:txBody>
          <a:bodyPr wrap="square" rtlCol="0">
            <a:spAutoFit/>
          </a:bodyPr>
          <a:lstStyle/>
          <a:p>
            <a:r>
              <a:rPr lang="en-US" sz="1400" dirty="0"/>
              <a:t>As a result the Earth’s surface has continuously risen in temperature. This rise in average temperature reaches actually around 8 C°. Some consequences of this are the melting of the poles, the rise in sea level and other problems like an increase in hurricane, tornado and storm frequency, hotter summers and colder and longer winter seasons. </a:t>
            </a:r>
            <a:endParaRPr lang="es-CL" sz="1400" dirty="0"/>
          </a:p>
        </p:txBody>
      </p:sp>
      <p:sp>
        <p:nvSpPr>
          <p:cNvPr id="14"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6" name="15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077218"/>
          </a:xfrm>
          <a:prstGeom prst="rect">
            <a:avLst/>
          </a:prstGeom>
          <a:noFill/>
        </p:spPr>
        <p:txBody>
          <a:bodyPr wrap="square" rtlCol="0">
            <a:spAutoFit/>
          </a:bodyPr>
          <a:lstStyle/>
          <a:p>
            <a:r>
              <a:rPr lang="en-US" sz="1600" dirty="0"/>
              <a:t>Students will reproduce a greenhouse on a small scale and measure the temperature both inside and outside. They will make observations to relate their results with the information provided in the theoretical framework. Finally, they will create a graph displaying their results in order to analyze them. </a:t>
            </a:r>
            <a:endParaRPr lang="es-CL" sz="1600" dirty="0"/>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3" name="12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268883"/>
            <a:ext cx="4320877" cy="378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619672" y="2276872"/>
            <a:ext cx="2736304"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2966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69885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471002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428457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38874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346827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619672" y="2674007"/>
            <a:ext cx="2736304" cy="307777"/>
          </a:xfrm>
          <a:prstGeom prst="rect">
            <a:avLst/>
          </a:prstGeom>
          <a:noFill/>
        </p:spPr>
        <p:txBody>
          <a:bodyPr wrap="square" rtlCol="0">
            <a:spAutoFit/>
          </a:bodyPr>
          <a:lstStyle/>
          <a:p>
            <a:pPr lvl="0"/>
            <a:r>
              <a:rPr lang="es-CL" sz="1400" dirty="0" err="1"/>
              <a:t>External</a:t>
            </a:r>
            <a:r>
              <a:rPr lang="es-CL" sz="1400" dirty="0"/>
              <a:t> </a:t>
            </a:r>
            <a:r>
              <a:rPr lang="es-CL" sz="1400" dirty="0" err="1"/>
              <a:t>temperature</a:t>
            </a:r>
            <a:r>
              <a:rPr lang="es-CL" sz="1400" dirty="0"/>
              <a:t> </a:t>
            </a:r>
            <a:r>
              <a:rPr lang="es-CL" sz="1400" dirty="0" err="1"/>
              <a:t>probe</a:t>
            </a:r>
            <a:r>
              <a:rPr lang="es-CL" sz="1400" dirty="0"/>
              <a:t> </a:t>
            </a:r>
          </a:p>
        </p:txBody>
      </p:sp>
      <p:sp>
        <p:nvSpPr>
          <p:cNvPr id="28" name="27 CuadroTexto"/>
          <p:cNvSpPr txBox="1"/>
          <p:nvPr/>
        </p:nvSpPr>
        <p:spPr>
          <a:xfrm>
            <a:off x="1619672" y="3071142"/>
            <a:ext cx="2736304" cy="307777"/>
          </a:xfrm>
          <a:prstGeom prst="rect">
            <a:avLst/>
          </a:prstGeom>
          <a:noFill/>
        </p:spPr>
        <p:txBody>
          <a:bodyPr wrap="square" rtlCol="0">
            <a:spAutoFit/>
          </a:bodyPr>
          <a:lstStyle/>
          <a:p>
            <a:pPr lvl="0"/>
            <a:r>
              <a:rPr lang="en-US" sz="1400" dirty="0"/>
              <a:t>13 sticks 180mm x 6mm x 6mm </a:t>
            </a:r>
            <a:endParaRPr lang="es-CL" sz="1400" dirty="0"/>
          </a:p>
        </p:txBody>
      </p:sp>
      <p:sp>
        <p:nvSpPr>
          <p:cNvPr id="29" name="28 CuadroTexto"/>
          <p:cNvSpPr txBox="1"/>
          <p:nvPr/>
        </p:nvSpPr>
        <p:spPr>
          <a:xfrm>
            <a:off x="1619672" y="3468277"/>
            <a:ext cx="2736304" cy="307777"/>
          </a:xfrm>
          <a:prstGeom prst="rect">
            <a:avLst/>
          </a:prstGeom>
          <a:noFill/>
        </p:spPr>
        <p:txBody>
          <a:bodyPr wrap="square" rtlCol="0">
            <a:spAutoFit/>
          </a:bodyPr>
          <a:lstStyle/>
          <a:p>
            <a:pPr lvl="0"/>
            <a:r>
              <a:rPr lang="en-US" sz="1400" dirty="0"/>
              <a:t>4 sticks 140mm x 6mm x 6mm </a:t>
            </a:r>
            <a:endParaRPr lang="es-CL" sz="1400" dirty="0"/>
          </a:p>
        </p:txBody>
      </p:sp>
      <p:sp>
        <p:nvSpPr>
          <p:cNvPr id="30" name="29 CuadroTexto"/>
          <p:cNvSpPr txBox="1"/>
          <p:nvPr/>
        </p:nvSpPr>
        <p:spPr>
          <a:xfrm>
            <a:off x="1619672" y="3865412"/>
            <a:ext cx="2736304" cy="307777"/>
          </a:xfrm>
          <a:prstGeom prst="rect">
            <a:avLst/>
          </a:prstGeom>
          <a:noFill/>
        </p:spPr>
        <p:txBody>
          <a:bodyPr wrap="square" rtlCol="0">
            <a:spAutoFit/>
          </a:bodyPr>
          <a:lstStyle/>
          <a:p>
            <a:pPr lvl="0"/>
            <a:r>
              <a:rPr lang="es-CL" sz="1400" dirty="0" err="1"/>
              <a:t>Plastic</a:t>
            </a:r>
            <a:r>
              <a:rPr lang="es-CL" sz="1400" dirty="0"/>
              <a:t> (</a:t>
            </a:r>
            <a:r>
              <a:rPr lang="es-CL" sz="1400" dirty="0" err="1"/>
              <a:t>clear</a:t>
            </a:r>
            <a:r>
              <a:rPr lang="es-CL" sz="1400" dirty="0"/>
              <a:t> </a:t>
            </a:r>
            <a:r>
              <a:rPr lang="es-CL" sz="1400" dirty="0" err="1"/>
              <a:t>plastic</a:t>
            </a:r>
            <a:r>
              <a:rPr lang="es-CL" sz="1400" dirty="0"/>
              <a:t> </a:t>
            </a:r>
            <a:r>
              <a:rPr lang="es-CL" sz="1400" dirty="0" err="1"/>
              <a:t>sheet</a:t>
            </a:r>
            <a:r>
              <a:rPr lang="es-CL" sz="1400" dirty="0"/>
              <a:t>) </a:t>
            </a:r>
          </a:p>
        </p:txBody>
      </p:sp>
      <p:sp>
        <p:nvSpPr>
          <p:cNvPr id="31" name="30 CuadroTexto"/>
          <p:cNvSpPr txBox="1"/>
          <p:nvPr/>
        </p:nvSpPr>
        <p:spPr>
          <a:xfrm>
            <a:off x="1619672" y="4262547"/>
            <a:ext cx="2736304" cy="307777"/>
          </a:xfrm>
          <a:prstGeom prst="rect">
            <a:avLst/>
          </a:prstGeom>
          <a:noFill/>
        </p:spPr>
        <p:txBody>
          <a:bodyPr wrap="square" rtlCol="0">
            <a:spAutoFit/>
          </a:bodyPr>
          <a:lstStyle/>
          <a:p>
            <a:pPr lvl="0"/>
            <a:r>
              <a:rPr lang="es-CL" sz="1400" dirty="0" err="1"/>
              <a:t>Liquid</a:t>
            </a:r>
            <a:r>
              <a:rPr lang="es-CL" sz="1400" dirty="0"/>
              <a:t> </a:t>
            </a:r>
            <a:r>
              <a:rPr lang="es-CL" sz="1400" dirty="0" err="1"/>
              <a:t>silicone</a:t>
            </a:r>
            <a:r>
              <a:rPr lang="es-CL" sz="1400" dirty="0"/>
              <a:t> </a:t>
            </a:r>
            <a:r>
              <a:rPr lang="es-CL" sz="1400" dirty="0" err="1"/>
              <a:t>glue</a:t>
            </a:r>
            <a:r>
              <a:rPr lang="es-CL" sz="1400" dirty="0"/>
              <a:t> </a:t>
            </a:r>
          </a:p>
        </p:txBody>
      </p:sp>
      <p:sp>
        <p:nvSpPr>
          <p:cNvPr id="32" name="31 CuadroTexto"/>
          <p:cNvSpPr txBox="1"/>
          <p:nvPr/>
        </p:nvSpPr>
        <p:spPr>
          <a:xfrm>
            <a:off x="1619672" y="4699013"/>
            <a:ext cx="2736304" cy="307777"/>
          </a:xfrm>
          <a:prstGeom prst="rect">
            <a:avLst/>
          </a:prstGeom>
          <a:noFill/>
        </p:spPr>
        <p:txBody>
          <a:bodyPr wrap="square" rtlCol="0">
            <a:spAutoFit/>
          </a:bodyPr>
          <a:lstStyle/>
          <a:p>
            <a:pPr lvl="0"/>
            <a:r>
              <a:rPr lang="es-CL" sz="1400" dirty="0" err="1"/>
              <a:t>Masking</a:t>
            </a:r>
            <a:r>
              <a:rPr lang="es-CL" sz="1400" dirty="0"/>
              <a:t> tape </a:t>
            </a:r>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359" y="22988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59" y="508518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49" name="48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5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310108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en-US" sz="1400" dirty="0"/>
              <a:t>To perform the measurements with both the ambient and external temperature sensor, the </a:t>
            </a:r>
            <a:r>
              <a:rPr lang="en-US" sz="1400" dirty="0" err="1"/>
              <a:t>Labdisc</a:t>
            </a:r>
            <a:r>
              <a:rPr lang="en-US" sz="1400" dirty="0"/>
              <a:t> must be configured following these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3140968"/>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036" y="3169876"/>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614917"/>
            <a:ext cx="6624736" cy="307777"/>
          </a:xfrm>
          <a:prstGeom prst="rect">
            <a:avLst/>
          </a:prstGeom>
          <a:noFill/>
        </p:spPr>
        <p:txBody>
          <a:bodyPr wrap="square" rtlCol="0">
            <a:spAutoFit/>
          </a:bodyPr>
          <a:lstStyle/>
          <a:p>
            <a:r>
              <a:rPr lang="en-US" sz="1400" dirty="0" smtClean="0"/>
              <a:t>Press                   and </a:t>
            </a:r>
            <a:r>
              <a:rPr lang="en-US" sz="1400" dirty="0"/>
              <a:t>select </a:t>
            </a:r>
            <a:r>
              <a:rPr lang="en-US" sz="1400" dirty="0" smtClean="0"/>
              <a:t>“SETUP” </a:t>
            </a:r>
            <a:r>
              <a:rPr lang="en-US" sz="1400" dirty="0"/>
              <a:t>by pressing </a:t>
            </a:r>
            <a:endParaRPr lang="en-US" sz="1500" dirty="0" smtClean="0"/>
          </a:p>
        </p:txBody>
      </p:sp>
      <p:sp>
        <p:nvSpPr>
          <p:cNvPr id="33" name="32 CuadroTexto"/>
          <p:cNvSpPr txBox="1"/>
          <p:nvPr/>
        </p:nvSpPr>
        <p:spPr>
          <a:xfrm>
            <a:off x="1187624" y="4057000"/>
            <a:ext cx="6624736" cy="307777"/>
          </a:xfrm>
          <a:prstGeom prst="rect">
            <a:avLst/>
          </a:prstGeom>
          <a:noFill/>
        </p:spPr>
        <p:txBody>
          <a:bodyPr wrap="square" rtlCol="0">
            <a:spAutoFit/>
          </a:bodyPr>
          <a:lstStyle/>
          <a:p>
            <a:r>
              <a:rPr lang="en-US" sz="1400" dirty="0"/>
              <a:t>Now select option “SET SENSORS” with </a:t>
            </a:r>
            <a:endParaRPr lang="en-US" sz="1500" dirty="0"/>
          </a:p>
        </p:txBody>
      </p:sp>
      <p:sp>
        <p:nvSpPr>
          <p:cNvPr id="34" name="33 CuadroTexto"/>
          <p:cNvSpPr txBox="1"/>
          <p:nvPr/>
        </p:nvSpPr>
        <p:spPr>
          <a:xfrm>
            <a:off x="1187624" y="4509120"/>
            <a:ext cx="6624736" cy="307777"/>
          </a:xfrm>
          <a:prstGeom prst="rect">
            <a:avLst/>
          </a:prstGeom>
          <a:noFill/>
        </p:spPr>
        <p:txBody>
          <a:bodyPr wrap="square" rtlCol="0">
            <a:spAutoFit/>
          </a:bodyPr>
          <a:lstStyle/>
          <a:p>
            <a:r>
              <a:rPr lang="en-US" sz="1400" dirty="0"/>
              <a:t>Select the ambient temperature and external temperature sensor and then press </a:t>
            </a:r>
            <a:endParaRPr lang="en-US" sz="1500" dirty="0" smtClean="0"/>
          </a:p>
        </p:txBody>
      </p:sp>
      <p:sp>
        <p:nvSpPr>
          <p:cNvPr id="35" name="34 CuadroTexto"/>
          <p:cNvSpPr txBox="1"/>
          <p:nvPr/>
        </p:nvSpPr>
        <p:spPr>
          <a:xfrm>
            <a:off x="1187624" y="4993431"/>
            <a:ext cx="6624736" cy="523220"/>
          </a:xfrm>
          <a:prstGeom prst="rect">
            <a:avLst/>
          </a:prstGeom>
          <a:noFill/>
        </p:spPr>
        <p:txBody>
          <a:bodyPr wrap="square" rtlCol="0">
            <a:spAutoFit/>
          </a:bodyPr>
          <a:lstStyle/>
          <a:p>
            <a:r>
              <a:rPr lang="en-US" sz="1400" dirty="0"/>
              <a:t>Once you have done that you will return to setup, press </a:t>
            </a:r>
            <a:r>
              <a:rPr lang="en-US" sz="1400" dirty="0" smtClean="0"/>
              <a:t>                  one </a:t>
            </a:r>
            <a:r>
              <a:rPr lang="en-US" sz="1400" dirty="0"/>
              <a:t>time and select “SAMPLING RATE” with </a:t>
            </a:r>
            <a:endParaRPr lang="en-US" sz="1500" dirty="0" smtClean="0"/>
          </a:p>
        </p:txBody>
      </p:sp>
      <p:sp>
        <p:nvSpPr>
          <p:cNvPr id="36" name="35 CuadroTexto"/>
          <p:cNvSpPr txBox="1"/>
          <p:nvPr/>
        </p:nvSpPr>
        <p:spPr>
          <a:xfrm>
            <a:off x="1187624" y="5589240"/>
            <a:ext cx="6624736" cy="307777"/>
          </a:xfrm>
          <a:prstGeom prst="rect">
            <a:avLst/>
          </a:prstGeom>
          <a:noFill/>
        </p:spPr>
        <p:txBody>
          <a:bodyPr wrap="square" rtlCol="0">
            <a:spAutoFit/>
          </a:bodyPr>
          <a:lstStyle/>
          <a:p>
            <a:r>
              <a:rPr lang="en-US" sz="1400" dirty="0"/>
              <a:t>Select “</a:t>
            </a:r>
            <a:r>
              <a:rPr lang="en-US" sz="1400" dirty="0" smtClean="0"/>
              <a:t>1/min” with                  and </a:t>
            </a:r>
            <a:r>
              <a:rPr lang="en-US" sz="1400" dirty="0"/>
              <a:t>then press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631616"/>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276" y="3631616"/>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542685"/>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348" y="500056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7052" y="561136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1698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64730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0636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5311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501545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6002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06366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62235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41" name="40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5252137"/>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3256322"/>
            <a:ext cx="6624736" cy="307777"/>
          </a:xfrm>
          <a:prstGeom prst="rect">
            <a:avLst/>
          </a:prstGeom>
          <a:noFill/>
        </p:spPr>
        <p:txBody>
          <a:bodyPr wrap="square" rtlCol="0">
            <a:spAutoFit/>
          </a:bodyPr>
          <a:lstStyle/>
          <a:p>
            <a:r>
              <a:rPr lang="en-US" sz="1400" dirty="0"/>
              <a:t>To go back to the measurements </a:t>
            </a:r>
            <a:r>
              <a:rPr lang="en-US" sz="1400" dirty="0" smtClean="0"/>
              <a:t>press                  two times. </a:t>
            </a:r>
            <a:endParaRPr lang="en-US" sz="1500" dirty="0" smtClean="0"/>
          </a:p>
        </p:txBody>
      </p:sp>
      <p:sp>
        <p:nvSpPr>
          <p:cNvPr id="48" name="47 CuadroTexto"/>
          <p:cNvSpPr txBox="1"/>
          <p:nvPr/>
        </p:nvSpPr>
        <p:spPr>
          <a:xfrm>
            <a:off x="1187624" y="3750054"/>
            <a:ext cx="6624736" cy="307777"/>
          </a:xfrm>
          <a:prstGeom prst="rect">
            <a:avLst/>
          </a:prstGeom>
          <a:noFill/>
        </p:spPr>
        <p:txBody>
          <a:bodyPr wrap="square" rtlCol="0">
            <a:spAutoFit/>
          </a:bodyPr>
          <a:lstStyle/>
          <a:p>
            <a:r>
              <a:rPr lang="en-US" sz="1400" dirty="0"/>
              <a:t>Then press </a:t>
            </a:r>
            <a:r>
              <a:rPr lang="en-US" sz="1400" dirty="0" smtClean="0"/>
              <a:t>                  to </a:t>
            </a:r>
            <a:r>
              <a:rPr lang="en-US" sz="1400" dirty="0"/>
              <a:t>start </a:t>
            </a:r>
            <a:r>
              <a:rPr lang="en-US" sz="1400" dirty="0" smtClean="0"/>
              <a:t>measuring</a:t>
            </a:r>
            <a:r>
              <a:rPr lang="es-CL" sz="1400" dirty="0" smtClean="0"/>
              <a:t>. </a:t>
            </a:r>
            <a:endParaRPr lang="en-US" sz="1500" dirty="0" smtClean="0"/>
          </a:p>
        </p:txBody>
      </p:sp>
      <p:sp>
        <p:nvSpPr>
          <p:cNvPr id="49" name="48 CuadroTexto"/>
          <p:cNvSpPr txBox="1"/>
          <p:nvPr/>
        </p:nvSpPr>
        <p:spPr>
          <a:xfrm>
            <a:off x="1187624" y="4266755"/>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277807"/>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79649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25033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50364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037" y="428591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28432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8043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1" name="20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037" y="228745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037" y="278092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1187624" y="2769914"/>
            <a:ext cx="6624736" cy="307777"/>
          </a:xfrm>
          <a:prstGeom prst="rect">
            <a:avLst/>
          </a:prstGeom>
          <a:noFill/>
        </p:spPr>
        <p:txBody>
          <a:bodyPr wrap="square" rtlCol="0">
            <a:spAutoFit/>
          </a:bodyPr>
          <a:lstStyle/>
          <a:p>
            <a:r>
              <a:rPr lang="en-US" sz="1400" dirty="0"/>
              <a:t>Select “100” with </a:t>
            </a:r>
            <a:r>
              <a:rPr lang="en-US" sz="1400" dirty="0" smtClean="0"/>
              <a:t>                 and </a:t>
            </a:r>
            <a:r>
              <a:rPr lang="en-US" sz="1400" dirty="0"/>
              <a:t>then press </a:t>
            </a:r>
            <a:endParaRPr lang="en-US" sz="1500" dirty="0" smtClean="0"/>
          </a:p>
        </p:txBody>
      </p:sp>
      <p:sp>
        <p:nvSpPr>
          <p:cNvPr id="23" name="22 CuadroTexto"/>
          <p:cNvSpPr txBox="1"/>
          <p:nvPr/>
        </p:nvSpPr>
        <p:spPr>
          <a:xfrm>
            <a:off x="1187624" y="2265427"/>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with </a:t>
            </a:r>
            <a:endParaRPr lang="en-US" sz="1500" dirty="0" smtClean="0"/>
          </a:p>
        </p:txBody>
      </p:sp>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9340" y="228745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940" y="2279697"/>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3116" y="279822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036" y="279822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smtClean="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If you use a scale model build a house structure using the sticks (14 cm. sticks must be used to build the roof), as showed in the figure </a:t>
            </a:r>
            <a:r>
              <a:rPr lang="en-US" sz="1400" dirty="0" smtClean="0"/>
              <a:t>below. </a:t>
            </a:r>
            <a:endParaRPr lang="en-US" sz="1500" dirty="0" smtClean="0"/>
          </a:p>
        </p:txBody>
      </p:sp>
      <p:sp>
        <p:nvSpPr>
          <p:cNvPr id="20" name="19 CuadroTexto"/>
          <p:cNvSpPr txBox="1"/>
          <p:nvPr/>
        </p:nvSpPr>
        <p:spPr>
          <a:xfrm>
            <a:off x="1187624" y="3573016"/>
            <a:ext cx="6624736" cy="738664"/>
          </a:xfrm>
          <a:prstGeom prst="rect">
            <a:avLst/>
          </a:prstGeom>
          <a:noFill/>
        </p:spPr>
        <p:txBody>
          <a:bodyPr wrap="square" rtlCol="0">
            <a:spAutoFit/>
          </a:bodyPr>
          <a:lstStyle/>
          <a:p>
            <a:r>
              <a:rPr lang="en-US" sz="1400" dirty="0"/>
              <a:t>Cover the structure with the clear plastic sheet and fix it with masking tape. After that, setup the </a:t>
            </a:r>
            <a:r>
              <a:rPr lang="en-US" sz="1400" dirty="0" err="1"/>
              <a:t>Labdisc</a:t>
            </a:r>
            <a:r>
              <a:rPr lang="en-US" sz="1400" dirty="0"/>
              <a:t> configuration, connect the temperature probe to the </a:t>
            </a:r>
            <a:r>
              <a:rPr lang="en-US" sz="1400" dirty="0" err="1"/>
              <a:t>Labdisc</a:t>
            </a:r>
            <a:r>
              <a:rPr lang="en-US" sz="1400" dirty="0"/>
              <a:t> and place it inside.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952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8" name="27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4102792"/>
            <a:ext cx="3024237" cy="259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382482199"/>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3016787769"/>
              </p:ext>
            </p:extLst>
          </p:nvPr>
        </p:nvGraphicFramePr>
        <p:xfrm>
          <a:off x="720890" y="4797152"/>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2" name="8 CuadroTexto"/>
          <p:cNvSpPr txBox="1"/>
          <p:nvPr/>
        </p:nvSpPr>
        <p:spPr>
          <a:xfrm>
            <a:off x="5652120" y="1383045"/>
            <a:ext cx="3384376"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672581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87624" y="5490606"/>
            <a:ext cx="6624736" cy="307777"/>
          </a:xfrm>
          <a:prstGeom prst="rect">
            <a:avLst/>
          </a:prstGeom>
          <a:noFill/>
        </p:spPr>
        <p:txBody>
          <a:bodyPr wrap="square" rtlCol="0">
            <a:spAutoFit/>
          </a:bodyPr>
          <a:lstStyle/>
          <a:p>
            <a:r>
              <a:rPr lang="en-US" sz="1400" dirty="0"/>
              <a:t>Repeat step 5 to record temperature data </a:t>
            </a:r>
            <a:r>
              <a:rPr lang="en-US" sz="1400" dirty="0" smtClean="0"/>
              <a:t>outside.</a:t>
            </a:r>
            <a:endParaRPr lang="en-US" sz="1500" dirty="0" smtClean="0"/>
          </a:p>
        </p:txBody>
      </p:sp>
      <p:pic>
        <p:nvPicPr>
          <p:cNvPr id="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53" y="55195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9" name="28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
        <p:nvSpPr>
          <p:cNvPr id="30" name="29 CuadroTexto"/>
          <p:cNvSpPr txBox="1"/>
          <p:nvPr/>
        </p:nvSpPr>
        <p:spPr>
          <a:xfrm>
            <a:off x="1187624" y="2386401"/>
            <a:ext cx="6624736" cy="738664"/>
          </a:xfrm>
          <a:prstGeom prst="rect">
            <a:avLst/>
          </a:prstGeom>
          <a:noFill/>
        </p:spPr>
        <p:txBody>
          <a:bodyPr wrap="square" rtlCol="0">
            <a:spAutoFit/>
          </a:bodyPr>
          <a:lstStyle/>
          <a:p>
            <a:r>
              <a:rPr lang="en-US" sz="1400" dirty="0"/>
              <a:t>If you use a small plastic chamber inflate a clear nylon bag with the </a:t>
            </a:r>
            <a:r>
              <a:rPr lang="en-US" sz="1400" dirty="0" err="1"/>
              <a:t>Labdisc</a:t>
            </a:r>
            <a:r>
              <a:rPr lang="en-US" sz="1400" dirty="0"/>
              <a:t> inside. As in step 2, setup the </a:t>
            </a:r>
            <a:r>
              <a:rPr lang="en-US" sz="1400" dirty="0" err="1"/>
              <a:t>Labdisc</a:t>
            </a:r>
            <a:r>
              <a:rPr lang="en-US" sz="1400" dirty="0"/>
              <a:t> configuration, then, close the bag and be sure the air remains </a:t>
            </a:r>
            <a:r>
              <a:rPr lang="en-US" sz="1400" dirty="0" smtClean="0"/>
              <a:t>inside. </a:t>
            </a:r>
            <a:endParaRPr lang="en-US" sz="1500" dirty="0"/>
          </a:p>
        </p:txBody>
      </p:sp>
      <p:sp>
        <p:nvSpPr>
          <p:cNvPr id="31" name="30 CuadroTexto"/>
          <p:cNvSpPr txBox="1"/>
          <p:nvPr/>
        </p:nvSpPr>
        <p:spPr>
          <a:xfrm>
            <a:off x="1187624" y="4653136"/>
            <a:ext cx="6624736" cy="307777"/>
          </a:xfrm>
          <a:prstGeom prst="rect">
            <a:avLst/>
          </a:prstGeom>
          <a:noFill/>
        </p:spPr>
        <p:txBody>
          <a:bodyPr wrap="square" rtlCol="0">
            <a:spAutoFit/>
          </a:bodyPr>
          <a:lstStyle/>
          <a:p>
            <a:r>
              <a:rPr lang="en-US" sz="1400" dirty="0"/>
              <a:t>Place your greenhouse model in direct </a:t>
            </a:r>
            <a:r>
              <a:rPr lang="en-US" sz="1400" dirty="0" smtClean="0"/>
              <a:t>sunlight.</a:t>
            </a:r>
            <a:endParaRPr lang="en-US" sz="1500" dirty="0" smtClean="0"/>
          </a:p>
        </p:txBody>
      </p:sp>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4019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6620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CuadroTexto"/>
          <p:cNvSpPr txBox="1"/>
          <p:nvPr/>
        </p:nvSpPr>
        <p:spPr>
          <a:xfrm>
            <a:off x="1188742" y="5085184"/>
            <a:ext cx="6624736" cy="307777"/>
          </a:xfrm>
          <a:prstGeom prst="rect">
            <a:avLst/>
          </a:prstGeom>
          <a:noFill/>
        </p:spPr>
        <p:txBody>
          <a:bodyPr wrap="square" rtlCol="0">
            <a:spAutoFit/>
          </a:bodyPr>
          <a:lstStyle/>
          <a:p>
            <a:r>
              <a:rPr lang="en-US" sz="1400" dirty="0"/>
              <a:t>Record temperature data for 30 minutes. Once you have finished, stop measuring</a:t>
            </a:r>
            <a:r>
              <a:rPr lang="en-US" sz="1400" dirty="0" smtClean="0"/>
              <a:t>.</a:t>
            </a:r>
            <a:endParaRPr lang="en-US" sz="1500" dirty="0" smtClean="0"/>
          </a:p>
        </p:txBody>
      </p:sp>
      <p:pic>
        <p:nvPicPr>
          <p:cNvPr id="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553" y="51072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2949332"/>
            <a:ext cx="3251043" cy="165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56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9" name="28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sp>
        <p:nvSpPr>
          <p:cNvPr id="30" name="29 CuadroTexto"/>
          <p:cNvSpPr txBox="1"/>
          <p:nvPr/>
        </p:nvSpPr>
        <p:spPr>
          <a:xfrm>
            <a:off x="1187624" y="3645024"/>
            <a:ext cx="6624736" cy="307777"/>
          </a:xfrm>
          <a:prstGeom prst="rect">
            <a:avLst/>
          </a:prstGeom>
          <a:noFill/>
        </p:spPr>
        <p:txBody>
          <a:bodyPr wrap="square" rtlCol="0">
            <a:spAutoFit/>
          </a:bodyPr>
          <a:lstStyle/>
          <a:p>
            <a:r>
              <a:rPr lang="en-US" sz="1400" dirty="0"/>
              <a:t>On the upper menu press </a:t>
            </a:r>
            <a:endParaRPr lang="en-US" sz="1500" dirty="0" smtClean="0"/>
          </a:p>
        </p:txBody>
      </p:sp>
      <p:sp>
        <p:nvSpPr>
          <p:cNvPr id="31" name="30 CuadroTexto"/>
          <p:cNvSpPr txBox="1"/>
          <p:nvPr/>
        </p:nvSpPr>
        <p:spPr>
          <a:xfrm>
            <a:off x="1187624" y="4159763"/>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a:p>
        </p:txBody>
      </p:sp>
      <p:sp>
        <p:nvSpPr>
          <p:cNvPr id="32" name="31 CuadroTexto"/>
          <p:cNvSpPr txBox="1"/>
          <p:nvPr/>
        </p:nvSpPr>
        <p:spPr>
          <a:xfrm>
            <a:off x="1187624" y="4633972"/>
            <a:ext cx="6624736" cy="523220"/>
          </a:xfrm>
          <a:prstGeom prst="rect">
            <a:avLst/>
          </a:prstGeom>
          <a:noFill/>
        </p:spPr>
        <p:txBody>
          <a:bodyPr wrap="square" rtlCol="0">
            <a:spAutoFit/>
          </a:bodyPr>
          <a:lstStyle/>
          <a:p>
            <a:r>
              <a:rPr lang="en-US" sz="1400" dirty="0"/>
              <a:t>Press the </a:t>
            </a:r>
            <a:r>
              <a:rPr lang="en-US" sz="1400" dirty="0" smtClean="0"/>
              <a:t>            button </a:t>
            </a:r>
            <a:r>
              <a:rPr lang="en-US" sz="1400" dirty="0"/>
              <a:t>and write notes on the graph </a:t>
            </a:r>
            <a:r>
              <a:rPr lang="en-US" sz="1400" dirty="0" smtClean="0"/>
              <a:t>specifying the </a:t>
            </a:r>
            <a:r>
              <a:rPr lang="en-US" sz="1400" dirty="0"/>
              <a:t>initial and final </a:t>
            </a:r>
            <a:r>
              <a:rPr lang="en-US" sz="1400" dirty="0" smtClean="0"/>
              <a:t>temperature. </a:t>
            </a:r>
            <a:endParaRPr lang="en-US"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656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17077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6449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1382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187624" y="5129513"/>
            <a:ext cx="6624736" cy="307777"/>
          </a:xfrm>
          <a:prstGeom prst="rect">
            <a:avLst/>
          </a:prstGeom>
          <a:noFill/>
        </p:spPr>
        <p:txBody>
          <a:bodyPr wrap="square" rtlCol="0">
            <a:spAutoFit/>
          </a:bodyPr>
          <a:lstStyle/>
          <a:p>
            <a:r>
              <a:rPr lang="en-US" sz="1400" dirty="0"/>
              <a:t>Press </a:t>
            </a:r>
            <a:r>
              <a:rPr lang="en-US" sz="1400" dirty="0" smtClean="0"/>
              <a:t>         to </a:t>
            </a:r>
            <a:r>
              <a:rPr lang="en-US" sz="1400" dirty="0"/>
              <a:t>select points on the graph and pick representative </a:t>
            </a:r>
            <a:r>
              <a:rPr lang="en-US" sz="1400" dirty="0" smtClean="0"/>
              <a:t>points.</a:t>
            </a:r>
            <a:endParaRPr lang="en-US" sz="1500" dirty="0" smtClean="0"/>
          </a:p>
        </p:txBody>
      </p:sp>
      <p:pic>
        <p:nvPicPr>
          <p:cNvPr id="4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848" y="3630717"/>
            <a:ext cx="502556"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712" y="4560047"/>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6280" y="5101503"/>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5" name="24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40968"/>
            <a:ext cx="6852488" cy="605349"/>
            <a:chOff x="1132910" y="2254524"/>
            <a:chExt cx="6852488" cy="605349"/>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7924"/>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346615"/>
            <a:ext cx="6394058" cy="307777"/>
          </a:xfrm>
          <a:prstGeom prst="rect">
            <a:avLst/>
          </a:prstGeom>
          <a:noFill/>
        </p:spPr>
        <p:txBody>
          <a:bodyPr wrap="none" rtlCol="0">
            <a:spAutoFit/>
          </a:bodyPr>
          <a:lstStyle/>
          <a:p>
            <a:r>
              <a:rPr lang="en-US" sz="1400" b="1" dirty="0"/>
              <a:t>Did you record a higher variation in temperature inside or outside the greenhouse? </a:t>
            </a:r>
            <a:endParaRPr lang="es-CL" sz="1400"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en-US" sz="1400" b="1" dirty="0"/>
              <a:t>How do the results relate to your initial hypothesis? </a:t>
            </a:r>
            <a:r>
              <a:rPr lang="en-US" sz="1400" b="1" dirty="0" smtClean="0"/>
              <a:t>Explain.</a:t>
            </a:r>
            <a:endParaRPr lang="es-CL" sz="1400" dirty="0"/>
          </a:p>
        </p:txBody>
      </p:sp>
      <p:sp>
        <p:nvSpPr>
          <p:cNvPr id="1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1" name="20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2" name="11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
        <p:nvSpPr>
          <p:cNvPr id="13" name="12 CuadroTexto"/>
          <p:cNvSpPr txBox="1"/>
          <p:nvPr/>
        </p:nvSpPr>
        <p:spPr>
          <a:xfrm>
            <a:off x="1555625" y="2924944"/>
            <a:ext cx="5729266" cy="307777"/>
          </a:xfrm>
          <a:prstGeom prst="rect">
            <a:avLst/>
          </a:prstGeom>
          <a:noFill/>
        </p:spPr>
        <p:txBody>
          <a:bodyPr wrap="square" rtlCol="0">
            <a:spAutoFit/>
          </a:bodyPr>
          <a:lstStyle/>
          <a:p>
            <a:r>
              <a:rPr lang="en-US" sz="1400" dirty="0" smtClean="0"/>
              <a:t>Temperature </a:t>
            </a:r>
            <a:r>
              <a:rPr lang="en-US" sz="1400" dirty="0"/>
              <a:t>as a function of time – inside/outside the greenhouse</a:t>
            </a:r>
            <a:endParaRPr lang="es-CL" sz="14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352734"/>
            <a:ext cx="5312992" cy="31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8 Grupo"/>
          <p:cNvGrpSpPr/>
          <p:nvPr/>
        </p:nvGrpSpPr>
        <p:grpSpPr>
          <a:xfrm>
            <a:off x="1149165" y="2708920"/>
            <a:ext cx="6771207" cy="1075763"/>
            <a:chOff x="1132938" y="4987771"/>
            <a:chExt cx="6771207" cy="1075763"/>
          </a:xfrm>
        </p:grpSpPr>
        <p:grpSp>
          <p:nvGrpSpPr>
            <p:cNvPr id="34" name="21 Grupo"/>
            <p:cNvGrpSpPr/>
            <p:nvPr/>
          </p:nvGrpSpPr>
          <p:grpSpPr>
            <a:xfrm>
              <a:off x="1239856" y="5205325"/>
              <a:ext cx="6664289" cy="858209"/>
              <a:chOff x="1321109" y="3224941"/>
              <a:chExt cx="6664289" cy="918652"/>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00381"/>
                <a:ext cx="6664289" cy="8432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4" y="2902306"/>
            <a:ext cx="6760791" cy="861774"/>
          </a:xfrm>
          <a:prstGeom prst="rect">
            <a:avLst/>
          </a:prstGeom>
          <a:noFill/>
        </p:spPr>
        <p:txBody>
          <a:bodyPr wrap="square" rtlCol="0">
            <a:spAutoFit/>
          </a:bodyPr>
          <a:lstStyle/>
          <a:p>
            <a:r>
              <a:rPr lang="en-US" sz="1200" b="1" dirty="0"/>
              <a:t>How would you explain the rise in temperature inside the greenhouse</a:t>
            </a:r>
            <a:r>
              <a:rPr lang="en-US" sz="1200" b="1" dirty="0" smtClean="0"/>
              <a:t>?</a:t>
            </a:r>
          </a:p>
          <a:p>
            <a:r>
              <a:rPr lang="en-US" sz="1200" dirty="0" smtClean="0"/>
              <a:t>Students </a:t>
            </a:r>
            <a:r>
              <a:rPr lang="en-US" sz="1200" dirty="0"/>
              <a:t>should point out that the rise in temperature is caused because of the sun radiation </a:t>
            </a:r>
            <a:endParaRPr lang="en-US" sz="1200" dirty="0" smtClean="0"/>
          </a:p>
          <a:p>
            <a:r>
              <a:rPr lang="en-US" sz="1200" dirty="0" smtClean="0"/>
              <a:t>trapped </a:t>
            </a:r>
            <a:r>
              <a:rPr lang="en-US" sz="1200" dirty="0"/>
              <a:t>inside. Sun radiation is reflected by the sides and roof of the </a:t>
            </a:r>
            <a:r>
              <a:rPr lang="en-US" sz="1200" dirty="0" smtClean="0"/>
              <a:t>greenhouse</a:t>
            </a:r>
            <a:r>
              <a:rPr lang="en-US" sz="1200" dirty="0"/>
              <a:t>, and therefore </a:t>
            </a:r>
            <a:endParaRPr lang="en-US" sz="1200" dirty="0" smtClean="0"/>
          </a:p>
          <a:p>
            <a:r>
              <a:rPr lang="en-US" sz="1200" dirty="0" smtClean="0"/>
              <a:t>flows </a:t>
            </a:r>
            <a:r>
              <a:rPr lang="en-US" sz="1200" dirty="0"/>
              <a:t>heating the air inside. </a:t>
            </a:r>
            <a:endParaRPr lang="es-CL" sz="1200" dirty="0"/>
          </a:p>
        </p:txBody>
      </p:sp>
      <p:sp>
        <p:nvSpPr>
          <p:cNvPr id="16" name="15 CuadroTexto"/>
          <p:cNvSpPr txBox="1"/>
          <p:nvPr/>
        </p:nvSpPr>
        <p:spPr>
          <a:xfrm>
            <a:off x="1555625" y="2165157"/>
            <a:ext cx="6544767" cy="523220"/>
          </a:xfrm>
          <a:prstGeom prst="rect">
            <a:avLst/>
          </a:prstGeom>
          <a:noFill/>
          <a:ln>
            <a:noFill/>
          </a:ln>
        </p:spPr>
        <p:txBody>
          <a:bodyPr wrap="square" rtlCol="0">
            <a:spAutoFit/>
          </a:bodyPr>
          <a:lstStyle/>
          <a:p>
            <a:r>
              <a:rPr lang="en-US" sz="1400" dirty="0">
                <a:solidFill>
                  <a:srgbClr val="29B19A"/>
                </a:solidFill>
              </a:rPr>
              <a:t>Hereafter are presented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132856"/>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6" name="25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grpSp>
        <p:nvGrpSpPr>
          <p:cNvPr id="38" name="8 Grupo"/>
          <p:cNvGrpSpPr/>
          <p:nvPr/>
        </p:nvGrpSpPr>
        <p:grpSpPr>
          <a:xfrm>
            <a:off x="1149165" y="3782943"/>
            <a:ext cx="6771207" cy="1230232"/>
            <a:chOff x="1132938" y="4987771"/>
            <a:chExt cx="6771207" cy="1230232"/>
          </a:xfrm>
        </p:grpSpPr>
        <p:grpSp>
          <p:nvGrpSpPr>
            <p:cNvPr id="39" name="21 Grupo"/>
            <p:cNvGrpSpPr/>
            <p:nvPr/>
          </p:nvGrpSpPr>
          <p:grpSpPr>
            <a:xfrm>
              <a:off x="1239856" y="5205325"/>
              <a:ext cx="6664289" cy="1012678"/>
              <a:chOff x="1321109" y="3224941"/>
              <a:chExt cx="6664289" cy="1084000"/>
            </a:xfrm>
          </p:grpSpPr>
          <p:pic>
            <p:nvPicPr>
              <p:cNvPr id="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8"/>
                <a:ext cx="6664289" cy="8902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4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13" name="12 CuadroTexto"/>
          <p:cNvSpPr txBox="1"/>
          <p:nvPr/>
        </p:nvSpPr>
        <p:spPr>
          <a:xfrm>
            <a:off x="1555625" y="3997513"/>
            <a:ext cx="6544768" cy="1015663"/>
          </a:xfrm>
          <a:prstGeom prst="rect">
            <a:avLst/>
          </a:prstGeom>
          <a:noFill/>
        </p:spPr>
        <p:txBody>
          <a:bodyPr wrap="square" rtlCol="0">
            <a:spAutoFit/>
          </a:bodyPr>
          <a:lstStyle/>
          <a:p>
            <a:r>
              <a:rPr lang="en-US" sz="1200" b="1" dirty="0"/>
              <a:t>How could you conclude that sun radiation indeed passed through the plastic sheet but didn’t </a:t>
            </a:r>
            <a:endParaRPr lang="en-US" sz="1200" b="1" dirty="0" smtClean="0"/>
          </a:p>
          <a:p>
            <a:r>
              <a:rPr lang="en-US" sz="1200" b="1" dirty="0" smtClean="0"/>
              <a:t>later escape? </a:t>
            </a:r>
          </a:p>
          <a:p>
            <a:r>
              <a:rPr lang="en-US" sz="1200" dirty="0" smtClean="0"/>
              <a:t>Students </a:t>
            </a:r>
            <a:r>
              <a:rPr lang="en-US" sz="1200" dirty="0"/>
              <a:t>should refer to the theoretical background, and explain that by </a:t>
            </a:r>
            <a:r>
              <a:rPr lang="en-US" sz="1200" dirty="0" smtClean="0"/>
              <a:t>observing an </a:t>
            </a:r>
            <a:r>
              <a:rPr lang="en-US" sz="1200" dirty="0"/>
              <a:t>increase in temperature we can infer that the air was heated by the radiation “trapped” inside the greenhouse. The rise in temperature was quantified by the sensor. </a:t>
            </a:r>
            <a:endParaRPr lang="es-CL" sz="1200" dirty="0"/>
          </a:p>
        </p:txBody>
      </p:sp>
      <p:grpSp>
        <p:nvGrpSpPr>
          <p:cNvPr id="43" name="8 Grupo"/>
          <p:cNvGrpSpPr/>
          <p:nvPr/>
        </p:nvGrpSpPr>
        <p:grpSpPr>
          <a:xfrm>
            <a:off x="1149454" y="5013176"/>
            <a:ext cx="6771207" cy="1230232"/>
            <a:chOff x="1132938" y="4987771"/>
            <a:chExt cx="6771207" cy="1230232"/>
          </a:xfrm>
        </p:grpSpPr>
        <p:grpSp>
          <p:nvGrpSpPr>
            <p:cNvPr id="44" name="21 Grupo"/>
            <p:cNvGrpSpPr/>
            <p:nvPr/>
          </p:nvGrpSpPr>
          <p:grpSpPr>
            <a:xfrm>
              <a:off x="1239856" y="5205325"/>
              <a:ext cx="6664289" cy="1012678"/>
              <a:chOff x="1321109" y="3224941"/>
              <a:chExt cx="6664289" cy="1084000"/>
            </a:xfrm>
          </p:grpSpPr>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8"/>
                <a:ext cx="6664289" cy="8902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4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5"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30" name="29 CuadroTexto"/>
          <p:cNvSpPr txBox="1"/>
          <p:nvPr/>
        </p:nvSpPr>
        <p:spPr>
          <a:xfrm>
            <a:off x="1555625" y="5227746"/>
            <a:ext cx="6544768" cy="1015663"/>
          </a:xfrm>
          <a:prstGeom prst="rect">
            <a:avLst/>
          </a:prstGeom>
          <a:noFill/>
        </p:spPr>
        <p:txBody>
          <a:bodyPr wrap="square" rtlCol="0">
            <a:spAutoFit/>
          </a:bodyPr>
          <a:lstStyle/>
          <a:p>
            <a:r>
              <a:rPr lang="en-US" sz="1200" b="1" dirty="0"/>
              <a:t>How could you explain that after the initial rise in temperature, it remained quite constant inside the greenhouse</a:t>
            </a:r>
            <a:r>
              <a:rPr lang="en-US" sz="1200" b="1" dirty="0" smtClean="0"/>
              <a:t>?</a:t>
            </a:r>
          </a:p>
          <a:p>
            <a:r>
              <a:rPr lang="en-US" sz="1200" dirty="0" smtClean="0"/>
              <a:t>Students </a:t>
            </a:r>
            <a:r>
              <a:rPr lang="en-US" sz="1200" dirty="0"/>
              <a:t>should point out that the structure and the plastic sheet protect the inside from sudden changes in environmental conditions. Therefore, temperature keeps quite constant inside when compared with the outside. </a:t>
            </a:r>
            <a:endParaRPr lang="es-CL" sz="12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8 Grupo"/>
          <p:cNvGrpSpPr/>
          <p:nvPr/>
        </p:nvGrpSpPr>
        <p:grpSpPr>
          <a:xfrm>
            <a:off x="1149165" y="1988840"/>
            <a:ext cx="7167251" cy="2092302"/>
            <a:chOff x="1132938" y="4987771"/>
            <a:chExt cx="6771207" cy="2092302"/>
          </a:xfrm>
        </p:grpSpPr>
        <p:grpSp>
          <p:nvGrpSpPr>
            <p:cNvPr id="14" name="21 Grupo"/>
            <p:cNvGrpSpPr/>
            <p:nvPr/>
          </p:nvGrpSpPr>
          <p:grpSpPr>
            <a:xfrm>
              <a:off x="1239856" y="5205326"/>
              <a:ext cx="6664289" cy="1874747"/>
              <a:chOff x="1321109" y="3224941"/>
              <a:chExt cx="6664289" cy="2006783"/>
            </a:xfrm>
          </p:grpSpPr>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418718"/>
                <a:ext cx="6664289" cy="181300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84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8" name="17 CuadroTexto"/>
          <p:cNvSpPr txBox="1"/>
          <p:nvPr/>
        </p:nvSpPr>
        <p:spPr>
          <a:xfrm>
            <a:off x="1555624" y="2219093"/>
            <a:ext cx="6904808" cy="1862048"/>
          </a:xfrm>
          <a:prstGeom prst="rect">
            <a:avLst/>
          </a:prstGeom>
          <a:noFill/>
        </p:spPr>
        <p:txBody>
          <a:bodyPr wrap="square" rtlCol="0">
            <a:spAutoFit/>
          </a:bodyPr>
          <a:lstStyle/>
          <a:p>
            <a:r>
              <a:rPr lang="en-US" sz="1400" b="1" dirty="0"/>
              <a:t>What is the quantitative difference between the maximum temperatures measured </a:t>
            </a:r>
            <a:endParaRPr lang="en-US" sz="1400" b="1" dirty="0" smtClean="0"/>
          </a:p>
          <a:p>
            <a:r>
              <a:rPr lang="en-US" sz="1400" b="1" dirty="0" smtClean="0"/>
              <a:t>inside </a:t>
            </a:r>
            <a:r>
              <a:rPr lang="en-US" sz="1400" b="1" dirty="0"/>
              <a:t>and outside the greenhouse? If we extrapolate this result to the biosphere, </a:t>
            </a:r>
            <a:endParaRPr lang="en-US" sz="1400" b="1" dirty="0" smtClean="0"/>
          </a:p>
          <a:p>
            <a:r>
              <a:rPr lang="en-US" sz="1400" b="1" dirty="0" smtClean="0"/>
              <a:t>what </a:t>
            </a:r>
            <a:r>
              <a:rPr lang="en-US" sz="1400" b="1" dirty="0"/>
              <a:t>consequences would you </a:t>
            </a:r>
            <a:r>
              <a:rPr lang="en-US" sz="1400" b="1" dirty="0" smtClean="0"/>
              <a:t>expect? </a:t>
            </a:r>
          </a:p>
          <a:p>
            <a:endParaRPr lang="en-US" sz="1300" dirty="0"/>
          </a:p>
          <a:p>
            <a:r>
              <a:rPr lang="en-US" sz="1200" dirty="0"/>
              <a:t>After students select the representative points on each graph they should report the magnitude of the difference and link the global warming phenomenon to this result. Based on the theoretical background </a:t>
            </a:r>
            <a:endParaRPr lang="en-US" sz="1200" dirty="0" smtClean="0"/>
          </a:p>
          <a:p>
            <a:r>
              <a:rPr lang="en-US" sz="1200" dirty="0" smtClean="0"/>
              <a:t>the </a:t>
            </a:r>
            <a:r>
              <a:rPr lang="en-US" sz="1200" dirty="0"/>
              <a:t>students will be able to enrich their answers to mention different consequences due to climate change (poles melting and the increase of water, more intense hurricanes and tsunamis, longer winters and summers, floods and scarcity of water and all the negative effects on biodiversity and human wellbeing</a:t>
            </a:r>
            <a:r>
              <a:rPr lang="en-US" sz="1200" dirty="0" smtClean="0"/>
              <a:t>). </a:t>
            </a:r>
            <a:endParaRPr lang="es-CL" sz="12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0" name="19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grpSp>
        <p:nvGrpSpPr>
          <p:cNvPr id="31" name="8 Grupo"/>
          <p:cNvGrpSpPr/>
          <p:nvPr/>
        </p:nvGrpSpPr>
        <p:grpSpPr>
          <a:xfrm>
            <a:off x="1149165" y="4077072"/>
            <a:ext cx="7167251" cy="2092302"/>
            <a:chOff x="1132938" y="4987771"/>
            <a:chExt cx="6771207" cy="2092302"/>
          </a:xfrm>
        </p:grpSpPr>
        <p:grpSp>
          <p:nvGrpSpPr>
            <p:cNvPr id="32" name="21 Grupo"/>
            <p:cNvGrpSpPr/>
            <p:nvPr/>
          </p:nvGrpSpPr>
          <p:grpSpPr>
            <a:xfrm>
              <a:off x="1239856" y="5205326"/>
              <a:ext cx="6664289" cy="1874747"/>
              <a:chOff x="1321109" y="3224941"/>
              <a:chExt cx="6664289" cy="2006783"/>
            </a:xfrm>
          </p:grpSpPr>
          <p:pic>
            <p:nvPicPr>
              <p:cNvPr id="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418718"/>
                <a:ext cx="6664289" cy="181300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53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24" name="23 CuadroTexto"/>
          <p:cNvSpPr txBox="1"/>
          <p:nvPr/>
        </p:nvSpPr>
        <p:spPr>
          <a:xfrm>
            <a:off x="1547369" y="4293096"/>
            <a:ext cx="6913063" cy="1831271"/>
          </a:xfrm>
          <a:prstGeom prst="rect">
            <a:avLst/>
          </a:prstGeom>
          <a:noFill/>
        </p:spPr>
        <p:txBody>
          <a:bodyPr wrap="square" rtlCol="0">
            <a:spAutoFit/>
          </a:bodyPr>
          <a:lstStyle/>
          <a:p>
            <a:r>
              <a:rPr lang="en-US" sz="1400" b="1" dirty="0"/>
              <a:t>How is the phenomenon of the experiment similar to the artificial greenhouse effect that presents on Earth</a:t>
            </a:r>
            <a:r>
              <a:rPr lang="en-US" sz="1400" b="1" dirty="0" smtClean="0"/>
              <a:t>?</a:t>
            </a:r>
          </a:p>
          <a:p>
            <a:endParaRPr lang="en-US" sz="1300" dirty="0"/>
          </a:p>
          <a:p>
            <a:r>
              <a:rPr lang="en-US" sz="1200" dirty="0"/>
              <a:t>Students should analyze the information given in the theoretical background, and point out that the greenhouse effect inside the actual greenhouse that they built and the one in the Earth’s atmosphere are alike. In both cases sun radiation passes through the atmosphere and reflects on the ground, however on </a:t>
            </a:r>
            <a:endParaRPr lang="en-US" sz="1200" dirty="0" smtClean="0"/>
          </a:p>
          <a:p>
            <a:r>
              <a:rPr lang="en-US" sz="1200" dirty="0" smtClean="0"/>
              <a:t>the </a:t>
            </a:r>
            <a:r>
              <a:rPr lang="en-US" sz="1200" dirty="0"/>
              <a:t>earth´s surface only a small part of it returns to outer space because of the greenhouse gases. These gases form a layer that prevents the radiation from escaping out towards the atmosphere, increasing the average temperature on our planet’s surface. </a:t>
            </a:r>
            <a:endParaRPr lang="es-CL" sz="1200" dirty="0"/>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3" name="2 Grupo"/>
          <p:cNvGrpSpPr/>
          <p:nvPr/>
        </p:nvGrpSpPr>
        <p:grpSpPr>
          <a:xfrm>
            <a:off x="1311020" y="2411182"/>
            <a:ext cx="6659374" cy="2125465"/>
            <a:chOff x="1311020" y="2411182"/>
            <a:chExt cx="6659374" cy="2125465"/>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020" y="2996952"/>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713"/>
            <a:stretch/>
          </p:blipFill>
          <p:spPr bwMode="auto">
            <a:xfrm>
              <a:off x="1311020" y="2411182"/>
              <a:ext cx="6659374" cy="122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18 CuadroTexto"/>
          <p:cNvSpPr txBox="1"/>
          <p:nvPr/>
        </p:nvSpPr>
        <p:spPr>
          <a:xfrm>
            <a:off x="1555624" y="2541633"/>
            <a:ext cx="6256735" cy="1815882"/>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400" b="1" dirty="0"/>
          </a:p>
          <a:p>
            <a:r>
              <a:rPr lang="en-US" sz="1400" dirty="0"/>
              <a:t>Greenhouse effect is a phenomenon that causes a rise and stabilization of temperature inside a closed system, because of a given amount </a:t>
            </a:r>
            <a:r>
              <a:rPr lang="en-US" sz="1400" dirty="0" smtClean="0"/>
              <a:t>of radiation </a:t>
            </a:r>
            <a:r>
              <a:rPr lang="en-US" sz="1400" dirty="0"/>
              <a:t>flowing inside it. This radiation comes from the sun and passes through the atmosphere. It then flows between the outer atmospheric layers and the surface of Earth, warming the air. The outer barriers isolate the internal medium from changes that may happen in the environment. </a:t>
            </a:r>
            <a:endParaRPr lang="es-CL" sz="14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0" name="19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842104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4" name="21 Grupo"/>
          <p:cNvGrpSpPr/>
          <p:nvPr/>
        </p:nvGrpSpPr>
        <p:grpSpPr>
          <a:xfrm>
            <a:off x="1262336" y="4000476"/>
            <a:ext cx="7054079" cy="1379771"/>
            <a:chOff x="1321109" y="3224941"/>
            <a:chExt cx="6664289" cy="1476947"/>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12831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39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1601686" y="3995254"/>
            <a:ext cx="6383712" cy="1384995"/>
          </a:xfrm>
          <a:prstGeom prst="rect">
            <a:avLst/>
          </a:prstGeom>
          <a:noFill/>
        </p:spPr>
        <p:txBody>
          <a:bodyPr wrap="square" rtlCol="0">
            <a:spAutoFit/>
          </a:bodyPr>
          <a:lstStyle/>
          <a:p>
            <a:r>
              <a:rPr lang="en-US" sz="1400" b="1" dirty="0"/>
              <a:t>Why do some agronomists use greenhouses to grow certain species of vegetables? </a:t>
            </a:r>
            <a:endParaRPr lang="en-US" sz="1400" b="1" dirty="0" smtClean="0"/>
          </a:p>
          <a:p>
            <a:endParaRPr lang="en-US" sz="1400" b="1" dirty="0"/>
          </a:p>
          <a:p>
            <a:r>
              <a:rPr lang="en-US" sz="1400" dirty="0"/>
              <a:t>Students should explain that greenhouses are useful to make the most of sun radiation in places where there is not a lot of it; for example, in countries next to the poles. </a:t>
            </a:r>
            <a:r>
              <a:rPr lang="en-US" sz="1400" dirty="0" smtClean="0"/>
              <a:t>Besides this, </a:t>
            </a:r>
            <a:r>
              <a:rPr lang="en-US" sz="1400" dirty="0"/>
              <a:t>greenhouses protect the vegetables from adverse environmental conditions. </a:t>
            </a:r>
            <a:endParaRPr lang="es-CL" sz="1300" dirty="0"/>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8" name="21 Grupo"/>
          <p:cNvGrpSpPr/>
          <p:nvPr/>
        </p:nvGrpSpPr>
        <p:grpSpPr>
          <a:xfrm>
            <a:off x="1262334" y="5012596"/>
            <a:ext cx="7054079" cy="1152709"/>
            <a:chOff x="1321109" y="3224942"/>
            <a:chExt cx="6664289" cy="1233892"/>
          </a:xfrm>
        </p:grpSpPr>
        <p:pic>
          <p:nvPicPr>
            <p:cNvPr id="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23"/>
              <a:ext cx="6664289" cy="104011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5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21 Grupo"/>
          <p:cNvGrpSpPr/>
          <p:nvPr/>
        </p:nvGrpSpPr>
        <p:grpSpPr>
          <a:xfrm>
            <a:off x="1262335" y="3726523"/>
            <a:ext cx="7054079" cy="1139736"/>
            <a:chOff x="1321109" y="3224942"/>
            <a:chExt cx="6664289" cy="1220005"/>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22"/>
              <a:ext cx="6664289" cy="102622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37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21 Grupo"/>
          <p:cNvGrpSpPr/>
          <p:nvPr/>
        </p:nvGrpSpPr>
        <p:grpSpPr>
          <a:xfrm>
            <a:off x="1262336" y="2260398"/>
            <a:ext cx="7054079" cy="1299329"/>
            <a:chOff x="1321109" y="3224942"/>
            <a:chExt cx="6664289" cy="1390838"/>
          </a:xfrm>
        </p:grpSpPr>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22"/>
              <a:ext cx="6664289" cy="119705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5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6084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67062"/>
            <a:ext cx="6383712" cy="1292662"/>
          </a:xfrm>
          <a:prstGeom prst="rect">
            <a:avLst/>
          </a:prstGeom>
          <a:noFill/>
        </p:spPr>
        <p:txBody>
          <a:bodyPr wrap="square" rtlCol="0">
            <a:spAutoFit/>
          </a:bodyPr>
          <a:lstStyle/>
          <a:p>
            <a:r>
              <a:rPr lang="en-US" sz="1400" b="1" dirty="0"/>
              <a:t>If you wanted to maximize the greenhouse effect of a system, which variables do you need to manipulate </a:t>
            </a:r>
            <a:r>
              <a:rPr lang="en-US" sz="1400" b="1" dirty="0" smtClean="0"/>
              <a:t>at a </a:t>
            </a:r>
            <a:r>
              <a:rPr lang="en-US" sz="1400" b="1" dirty="0"/>
              <a:t>structural level? </a:t>
            </a:r>
            <a:endParaRPr lang="en-US" sz="1400" b="1" dirty="0" smtClean="0"/>
          </a:p>
          <a:p>
            <a:endParaRPr lang="en-US" sz="1400" b="1" dirty="0"/>
          </a:p>
          <a:p>
            <a:r>
              <a:rPr lang="en-US" sz="1200" dirty="0"/>
              <a:t>Students should point out that to minimize the radiation lost through the sides and the wall of the greenhouse they had to use a thicker plastic sheet to cover it. They could also change the color of the plastic, and replace it with one that absorbs more radiation (e.g. black</a:t>
            </a:r>
            <a:r>
              <a:rPr lang="en-US" sz="1200" dirty="0" smtClean="0"/>
              <a:t>).</a:t>
            </a:r>
            <a:endParaRPr lang="es-CL" sz="12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57301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3789040"/>
            <a:ext cx="6383712" cy="1077218"/>
          </a:xfrm>
          <a:prstGeom prst="rect">
            <a:avLst/>
          </a:prstGeom>
          <a:noFill/>
        </p:spPr>
        <p:txBody>
          <a:bodyPr wrap="square" rtlCol="0">
            <a:spAutoFit/>
          </a:bodyPr>
          <a:lstStyle/>
          <a:p>
            <a:r>
              <a:rPr lang="en-US" sz="1400" b="1" dirty="0"/>
              <a:t>How could we minimize greenhouse gas emissions</a:t>
            </a:r>
            <a:r>
              <a:rPr lang="en-US" sz="1400" b="1" dirty="0" smtClean="0"/>
              <a:t>?</a:t>
            </a:r>
          </a:p>
          <a:p>
            <a:endParaRPr lang="en-US" sz="1400" b="1" dirty="0"/>
          </a:p>
          <a:p>
            <a:r>
              <a:rPr lang="en-US" sz="1200" dirty="0"/>
              <a:t>Students should think of some actions that could decrease greenhouse gas emissions. For example, use green transportation like bicycles, reforestation and/or reduce carbon emissions (control carbon footprint</a:t>
            </a:r>
            <a:r>
              <a:rPr lang="en-US" sz="1200" dirty="0" smtClean="0"/>
              <a:t>). </a:t>
            </a:r>
            <a:endParaRPr lang="es-CL" sz="12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2" name="21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86916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601686" y="4995753"/>
            <a:ext cx="6383712" cy="1107996"/>
          </a:xfrm>
          <a:prstGeom prst="rect">
            <a:avLst/>
          </a:prstGeom>
          <a:noFill/>
        </p:spPr>
        <p:txBody>
          <a:bodyPr wrap="square" rtlCol="0">
            <a:spAutoFit/>
          </a:bodyPr>
          <a:lstStyle/>
          <a:p>
            <a:r>
              <a:rPr lang="en-US" sz="1400" b="1" dirty="0"/>
              <a:t>Why is reforestation a way to reduce greenhouse gases concentration, particularly carbon dioxide (CO</a:t>
            </a:r>
            <a:r>
              <a:rPr lang="en-US" sz="800" b="1" dirty="0"/>
              <a:t>2</a:t>
            </a:r>
            <a:r>
              <a:rPr lang="en-US" sz="1400" b="1" dirty="0" smtClean="0"/>
              <a:t>)? </a:t>
            </a:r>
          </a:p>
          <a:p>
            <a:endParaRPr lang="en-US" sz="1400" b="1" dirty="0"/>
          </a:p>
          <a:p>
            <a:r>
              <a:rPr lang="en-US" sz="1200" dirty="0"/>
              <a:t>Students should explain that reforestation reduces CO</a:t>
            </a:r>
            <a:r>
              <a:rPr lang="en-US" sz="800" dirty="0"/>
              <a:t>2</a:t>
            </a:r>
            <a:r>
              <a:rPr lang="en-US" sz="1200" dirty="0"/>
              <a:t> concentration because plants use it for photosynthesis, by capturing it from the environment and releasing oxygen in turn.</a:t>
            </a:r>
            <a:endParaRPr lang="es-CL" sz="12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21 Grupo"/>
          <p:cNvGrpSpPr/>
          <p:nvPr/>
        </p:nvGrpSpPr>
        <p:grpSpPr>
          <a:xfrm>
            <a:off x="1262336" y="2267061"/>
            <a:ext cx="7054079" cy="1882019"/>
            <a:chOff x="1321109" y="3224940"/>
            <a:chExt cx="6664289" cy="1517664"/>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19568"/>
              <a:ext cx="6664289" cy="112303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82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6084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67062"/>
            <a:ext cx="6383712" cy="2462213"/>
          </a:xfrm>
          <a:prstGeom prst="rect">
            <a:avLst/>
          </a:prstGeom>
          <a:noFill/>
        </p:spPr>
        <p:txBody>
          <a:bodyPr wrap="square" rtlCol="0">
            <a:spAutoFit/>
          </a:bodyPr>
          <a:lstStyle/>
          <a:p>
            <a:r>
              <a:rPr lang="en-US" sz="1400" b="1" dirty="0"/>
              <a:t>Imagine a greenhouse on the Earth´s surface and plants growing inside, protected from environmental changes. Now consider the </a:t>
            </a:r>
            <a:r>
              <a:rPr lang="en-US" sz="1400" b="1" dirty="0" smtClean="0"/>
              <a:t>Earth’s atmosphere </a:t>
            </a:r>
            <a:r>
              <a:rPr lang="en-US" sz="1400" b="1" dirty="0"/>
              <a:t>system as a second, greater greenhouse, limited </a:t>
            </a:r>
            <a:r>
              <a:rPr lang="en-US" sz="1400" b="1" dirty="0" smtClean="0"/>
              <a:t>by </a:t>
            </a:r>
            <a:r>
              <a:rPr lang="en-US" sz="1400" b="1" dirty="0"/>
              <a:t>greenhouse gases. Which other factors are protecting the plants inside the </a:t>
            </a:r>
            <a:r>
              <a:rPr lang="en-US" sz="1400" b="1" dirty="0" smtClean="0"/>
              <a:t>Earth’s atmosphere </a:t>
            </a:r>
            <a:r>
              <a:rPr lang="en-US" sz="1400" b="1" dirty="0"/>
              <a:t>system? </a:t>
            </a:r>
            <a:endParaRPr lang="en-US" sz="1400" b="1" dirty="0" smtClean="0"/>
          </a:p>
          <a:p>
            <a:endParaRPr lang="en-US" sz="1400" b="1" dirty="0"/>
          </a:p>
          <a:p>
            <a:r>
              <a:rPr lang="en-US" sz="1400" dirty="0"/>
              <a:t>Students should identify Earth as a planet inside the solar atmosphere, with a roof (formed by greenhouse gases) protecting the surface from changes in the </a:t>
            </a:r>
            <a:r>
              <a:rPr lang="en-US" sz="1400" dirty="0" err="1"/>
              <a:t>heliosphere</a:t>
            </a:r>
            <a:r>
              <a:rPr lang="en-US" sz="1400" dirty="0"/>
              <a:t>. </a:t>
            </a:r>
            <a:endParaRPr lang="en-US" sz="1400" dirty="0" smtClean="0"/>
          </a:p>
          <a:p>
            <a:endParaRPr lang="en-US" sz="1400" dirty="0"/>
          </a:p>
          <a:p>
            <a:r>
              <a:rPr lang="en-US" sz="1400" b="1" dirty="0"/>
              <a:t>*Investigate which other conditions are protecting Earth from the effects of solar atmosphere.</a:t>
            </a:r>
            <a:endParaRPr lang="es-CL" sz="13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2" name="21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436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629249421"/>
              </p:ext>
            </p:extLst>
          </p:nvPr>
        </p:nvGraphicFramePr>
        <p:xfrm>
          <a:off x="467544" y="2290519"/>
          <a:ext cx="7128792" cy="4105665"/>
        </p:xfrm>
        <a:graphic>
          <a:graphicData uri="http://schemas.openxmlformats.org/drawingml/2006/table">
            <a:tbl>
              <a:tblPr firstRow="1" firstCol="1" lastRow="1" lastCol="1" bandRow="1" bandCol="1"/>
              <a:tblGrid>
                <a:gridCol w="720080"/>
                <a:gridCol w="2232248"/>
                <a:gridCol w="4176464"/>
              </a:tblGrid>
              <a:tr h="273711">
                <a:tc rowSpan="15">
                  <a:txBody>
                    <a:bodyPr/>
                    <a:lstStyle/>
                    <a:p>
                      <a:pPr marL="196215" algn="ctr">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gn="ctr">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2">
                  <a:txBody>
                    <a:bodyPr/>
                    <a:lstStyle/>
                    <a:p>
                      <a:pPr>
                        <a:spcBef>
                          <a:spcPts val="50"/>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Life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180340">
                        <a:spcBef>
                          <a:spcPts val="185"/>
                        </a:spcBef>
                        <a:spcAft>
                          <a:spcPts val="0"/>
                        </a:spcAft>
                      </a:pPr>
                      <a:r>
                        <a:rPr lang="en-US" sz="1100">
                          <a:solidFill>
                            <a:srgbClr val="231F20"/>
                          </a:solidFill>
                          <a:effectLst/>
                          <a:latin typeface="Calibri"/>
                          <a:ea typeface="Calibri"/>
                          <a:cs typeface="Calibri"/>
                        </a:rPr>
                        <a:t>LS2: Ecosystems: Interactions, Energy, and  Dynamics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LS2.B: Cycles of Matter and Energy Transfer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180340">
                        <a:spcBef>
                          <a:spcPts val="185"/>
                        </a:spcBef>
                        <a:spcAft>
                          <a:spcPts val="0"/>
                        </a:spcAft>
                      </a:pPr>
                      <a:r>
                        <a:rPr lang="en-US" sz="1100">
                          <a:solidFill>
                            <a:srgbClr val="231F20"/>
                          </a:solidFill>
                          <a:effectLst/>
                          <a:latin typeface="Calibri"/>
                          <a:ea typeface="Calibri"/>
                          <a:cs typeface="Calibri"/>
                        </a:rPr>
                        <a:t>PS3: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PS3.B: Conservation of Energy and Energy Transfer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06375" marR="180340">
                        <a:spcBef>
                          <a:spcPts val="185"/>
                        </a:spcBef>
                        <a:spcAft>
                          <a:spcPts val="0"/>
                        </a:spcAft>
                      </a:pPr>
                      <a:r>
                        <a:rPr lang="en-US" sz="1100">
                          <a:solidFill>
                            <a:srgbClr val="231F20"/>
                          </a:solidFill>
                          <a:effectLst/>
                          <a:latin typeface="Calibri"/>
                          <a:ea typeface="Calibri"/>
                          <a:cs typeface="Calibri"/>
                        </a:rPr>
                        <a:t>PS3.D: Energy in Chemical Processes and Everyday Life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Earth </a:t>
                      </a:r>
                      <a:r>
                        <a:rPr lang="en-US" sz="1100">
                          <a:solidFill>
                            <a:srgbClr val="231F20"/>
                          </a:solidFill>
                          <a:effectLst/>
                          <a:latin typeface="Calibri"/>
                          <a:ea typeface="Calibri"/>
                          <a:cs typeface="Calibri"/>
                        </a:rPr>
                        <a:t>and Space Sciences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180340">
                        <a:spcBef>
                          <a:spcPts val="185"/>
                        </a:spcBef>
                        <a:spcAft>
                          <a:spcPts val="0"/>
                        </a:spcAft>
                      </a:pPr>
                      <a:r>
                        <a:rPr lang="en-US" sz="1100">
                          <a:solidFill>
                            <a:srgbClr val="231F20"/>
                          </a:solidFill>
                          <a:effectLst/>
                          <a:latin typeface="Calibri"/>
                          <a:ea typeface="Calibri"/>
                          <a:cs typeface="Calibri"/>
                        </a:rPr>
                        <a:t>ESS2: Earth’s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ESS2.A: Earth Materials and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ESS2.D: Weather and Climate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180340">
                        <a:spcBef>
                          <a:spcPts val="185"/>
                        </a:spcBef>
                        <a:spcAft>
                          <a:spcPts val="0"/>
                        </a:spcAft>
                      </a:pPr>
                      <a:r>
                        <a:rPr lang="en-US" sz="1100">
                          <a:solidFill>
                            <a:srgbClr val="231F20"/>
                          </a:solidFill>
                          <a:effectLst/>
                          <a:latin typeface="Calibri"/>
                          <a:ea typeface="Calibri"/>
                          <a:cs typeface="Calibri"/>
                        </a:rPr>
                        <a:t>ESS3: Earth and Human Activity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ESS3.C: Human Impacts on Earth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ESS3.D: Global Climate Change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Engineering</a:t>
                      </a:r>
                      <a:r>
                        <a:rPr lang="en-US" sz="1100">
                          <a:solidFill>
                            <a:srgbClr val="231F20"/>
                          </a:solidFill>
                          <a:effectLst/>
                          <a:latin typeface="Calibri"/>
                          <a:ea typeface="Calibri"/>
                          <a:cs typeface="Calibri"/>
                        </a:rPr>
                        <a:t>, Technology, and Applications of 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180340">
                        <a:spcBef>
                          <a:spcPts val="185"/>
                        </a:spcBef>
                        <a:spcAft>
                          <a:spcPts val="0"/>
                        </a:spcAft>
                      </a:pPr>
                      <a:r>
                        <a:rPr lang="en-US" sz="1100">
                          <a:solidFill>
                            <a:srgbClr val="231F20"/>
                          </a:solidFill>
                          <a:effectLst/>
                          <a:latin typeface="Calibri"/>
                          <a:ea typeface="Calibri"/>
                          <a:cs typeface="Calibri"/>
                        </a:rPr>
                        <a:t>ETS2: Links Among Engineering, Technology, Science and Society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180340">
                        <a:spcBef>
                          <a:spcPts val="185"/>
                        </a:spcBef>
                        <a:spcAft>
                          <a:spcPts val="0"/>
                        </a:spcAft>
                      </a:pPr>
                      <a:r>
                        <a:rPr lang="en-US" sz="1100">
                          <a:solidFill>
                            <a:srgbClr val="231F20"/>
                          </a:solidFill>
                          <a:effectLst/>
                          <a:latin typeface="Calibri"/>
                          <a:ea typeface="Calibri"/>
                          <a:cs typeface="Calibri"/>
                        </a:rPr>
                        <a:t>ETS2.A: Interdependence of Science, Engineering, and Technology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1180" marR="180340" indent="-323215">
                        <a:lnSpc>
                          <a:spcPts val="960"/>
                        </a:lnSpc>
                        <a:spcBef>
                          <a:spcPts val="180"/>
                        </a:spcBef>
                        <a:spcAft>
                          <a:spcPts val="0"/>
                        </a:spcAft>
                      </a:pPr>
                      <a:r>
                        <a:rPr lang="en-US" sz="1100">
                          <a:solidFill>
                            <a:srgbClr val="231F20"/>
                          </a:solidFill>
                          <a:effectLst/>
                          <a:latin typeface="Calibri"/>
                          <a:ea typeface="Calibri"/>
                          <a:cs typeface="Calibri"/>
                        </a:rPr>
                        <a:t>ETS2.B:</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Influence</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of</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Engineering,</a:t>
                      </a:r>
                      <a:r>
                        <a:rPr lang="en-US" sz="1100" spc="-90">
                          <a:solidFill>
                            <a:srgbClr val="231F20"/>
                          </a:solidFill>
                          <a:effectLst/>
                          <a:latin typeface="Calibri"/>
                          <a:ea typeface="Calibri"/>
                          <a:cs typeface="Calibri"/>
                        </a:rPr>
                        <a:t> </a:t>
                      </a:r>
                      <a:r>
                        <a:rPr lang="en-US" sz="1100">
                          <a:solidFill>
                            <a:srgbClr val="231F20"/>
                          </a:solidFill>
                          <a:effectLst/>
                          <a:latin typeface="Calibri"/>
                          <a:ea typeface="Calibri"/>
                          <a:cs typeface="Calibri"/>
                        </a:rPr>
                        <a:t>Technology</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Science</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on</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Society</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70">
                          <a:solidFill>
                            <a:srgbClr val="231F20"/>
                          </a:solidFill>
                          <a:effectLst/>
                          <a:latin typeface="Calibri"/>
                          <a:ea typeface="Calibri"/>
                          <a:cs typeface="Calibri"/>
                        </a:rPr>
                        <a:t> </a:t>
                      </a:r>
                      <a:r>
                        <a:rPr lang="en-US" sz="1100">
                          <a:solidFill>
                            <a:srgbClr val="231F20"/>
                          </a:solidFill>
                          <a:effectLst/>
                          <a:latin typeface="Calibri"/>
                          <a:ea typeface="Calibri"/>
                          <a:cs typeface="Calibri"/>
                        </a:rPr>
                        <a:t>the Natural</a:t>
                      </a:r>
                      <a:r>
                        <a:rPr lang="en-US" sz="1100" spc="-60">
                          <a:solidFill>
                            <a:srgbClr val="231F20"/>
                          </a:solidFill>
                          <a:effectLst/>
                          <a:latin typeface="Calibri"/>
                          <a:ea typeface="Calibri"/>
                          <a:cs typeface="Calibri"/>
                        </a:rPr>
                        <a:t> </a:t>
                      </a:r>
                      <a:r>
                        <a:rPr lang="en-US" sz="1100">
                          <a:solidFill>
                            <a:srgbClr val="231F20"/>
                          </a:solidFill>
                          <a:effectLst/>
                          <a:latin typeface="Calibri"/>
                          <a:ea typeface="Calibri"/>
                          <a:cs typeface="Calibri"/>
                        </a:rPr>
                        <a:t>World</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8" name="8 CuadroTexto"/>
          <p:cNvSpPr txBox="1"/>
          <p:nvPr/>
        </p:nvSpPr>
        <p:spPr>
          <a:xfrm>
            <a:off x="5652120" y="1383045"/>
            <a:ext cx="3384376"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926121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2271130116"/>
              </p:ext>
            </p:extLst>
          </p:nvPr>
        </p:nvGraphicFramePr>
        <p:xfrm>
          <a:off x="395536" y="2852936"/>
          <a:ext cx="7128792" cy="2160240"/>
        </p:xfrm>
        <a:graphic>
          <a:graphicData uri="http://schemas.openxmlformats.org/drawingml/2006/table">
            <a:tbl>
              <a:tblPr firstRow="1" firstCol="1" lastRow="1" lastCol="1" bandRow="1" bandCol="1"/>
              <a:tblGrid>
                <a:gridCol w="720080"/>
                <a:gridCol w="3312368"/>
                <a:gridCol w="3096344"/>
              </a:tblGrid>
              <a:tr h="432048">
                <a:tc rowSpan="5">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432048">
                <a:tc vMerge="1">
                  <a:txBody>
                    <a:bodyPr/>
                    <a:lstStyle/>
                    <a:p>
                      <a:endParaRPr lang="en-US"/>
                    </a:p>
                  </a:txBody>
                  <a:tcPr/>
                </a:tc>
                <a:tc>
                  <a:txBody>
                    <a:bodyPr/>
                    <a:lstStyle/>
                    <a:p>
                      <a:pPr marL="120015" marR="234315">
                        <a:lnSpc>
                          <a:spcPts val="960"/>
                        </a:lnSpc>
                        <a:spcBef>
                          <a:spcPts val="180"/>
                        </a:spcBef>
                        <a:spcAft>
                          <a:spcPts val="0"/>
                        </a:spcAft>
                      </a:pPr>
                      <a:r>
                        <a:rPr lang="en-US" sz="1100">
                          <a:solidFill>
                            <a:srgbClr val="231F20"/>
                          </a:solidFill>
                          <a:effectLst/>
                          <a:latin typeface="Calibri"/>
                          <a:ea typeface="Calibri"/>
                          <a:cs typeface="Calibri"/>
                        </a:rPr>
                        <a:t>MS.LS-MEOE:</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Matter</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Energy</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in</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Organisms</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665"/>
                        </a:spcBef>
                        <a:spcAft>
                          <a:spcPts val="0"/>
                        </a:spcAft>
                      </a:pPr>
                      <a:r>
                        <a:rPr lang="en-US" sz="1100">
                          <a:solidFill>
                            <a:srgbClr val="231F20"/>
                          </a:solidFill>
                          <a:effectLst/>
                          <a:latin typeface="Calibri"/>
                          <a:ea typeface="Calibri"/>
                          <a:cs typeface="Calibri"/>
                        </a:rPr>
                        <a:t>HS.LS-MEOE: Matter and Energy in Organisms and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2048">
                <a:tc vMerge="1">
                  <a:txBody>
                    <a:bodyPr/>
                    <a:lstStyle/>
                    <a:p>
                      <a:endParaRPr lang="en-US"/>
                    </a:p>
                  </a:txBody>
                  <a:tcPr/>
                </a:tc>
                <a:tc>
                  <a:txBody>
                    <a:bodyPr/>
                    <a:lstStyle/>
                    <a:p>
                      <a:pPr marL="120015" marR="234315">
                        <a:spcBef>
                          <a:spcPts val="465"/>
                        </a:spcBef>
                        <a:spcAft>
                          <a:spcPts val="0"/>
                        </a:spcAft>
                      </a:pPr>
                      <a:r>
                        <a:rPr lang="en-US" sz="1100">
                          <a:solidFill>
                            <a:srgbClr val="231F20"/>
                          </a:solidFill>
                          <a:effectLst/>
                          <a:latin typeface="Calibri"/>
                          <a:ea typeface="Calibri"/>
                          <a:cs typeface="Calibri"/>
                        </a:rPr>
                        <a:t>MS.PS-E: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465"/>
                        </a:spcBef>
                        <a:spcAft>
                          <a:spcPts val="0"/>
                        </a:spcAft>
                      </a:pPr>
                      <a:r>
                        <a:rPr lang="en-US" sz="1100">
                          <a:solidFill>
                            <a:srgbClr val="231F20"/>
                          </a:solidFill>
                          <a:effectLst/>
                          <a:latin typeface="Calibri"/>
                          <a:ea typeface="Calibri"/>
                          <a:cs typeface="Calibri"/>
                        </a:rPr>
                        <a:t>HS.PS-E: Energy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2048">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234315">
                        <a:spcBef>
                          <a:spcPts val="465"/>
                        </a:spcBef>
                        <a:spcAft>
                          <a:spcPts val="0"/>
                        </a:spcAft>
                      </a:pPr>
                      <a:r>
                        <a:rPr lang="en-US" sz="1100">
                          <a:solidFill>
                            <a:srgbClr val="231F20"/>
                          </a:solidFill>
                          <a:effectLst/>
                          <a:latin typeface="Calibri"/>
                          <a:ea typeface="Calibri"/>
                          <a:cs typeface="Calibri"/>
                        </a:rPr>
                        <a:t>MS.ESS-WC: Weather and Climate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465"/>
                        </a:spcBef>
                        <a:spcAft>
                          <a:spcPts val="0"/>
                        </a:spcAft>
                      </a:pPr>
                      <a:r>
                        <a:rPr lang="en-US" sz="1100">
                          <a:solidFill>
                            <a:srgbClr val="231F20"/>
                          </a:solidFill>
                          <a:effectLst/>
                          <a:latin typeface="Calibri"/>
                          <a:ea typeface="Calibri"/>
                          <a:cs typeface="Calibri"/>
                        </a:rPr>
                        <a:t>HS.ESS-CC: Climate Change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2048">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234315">
                        <a:spcBef>
                          <a:spcPts val="465"/>
                        </a:spcBef>
                        <a:spcAft>
                          <a:spcPts val="0"/>
                        </a:spcAft>
                      </a:pPr>
                      <a:r>
                        <a:rPr lang="en-US" sz="1100">
                          <a:solidFill>
                            <a:srgbClr val="231F20"/>
                          </a:solidFill>
                          <a:effectLst/>
                          <a:latin typeface="Calibri"/>
                          <a:ea typeface="Calibri"/>
                          <a:cs typeface="Calibri"/>
                        </a:rPr>
                        <a:t>MS.ESS-HI: Human Impacts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65"/>
                        </a:spcBef>
                        <a:spcAft>
                          <a:spcPts val="0"/>
                        </a:spcAft>
                      </a:pPr>
                      <a:r>
                        <a:rPr lang="en-US" sz="1100">
                          <a:solidFill>
                            <a:srgbClr val="231F20"/>
                          </a:solidFill>
                          <a:effectLst/>
                          <a:latin typeface="Calibri"/>
                          <a:ea typeface="Calibri"/>
                          <a:cs typeface="Calibri"/>
                        </a:rPr>
                        <a:t>HS.ESS-HS: Human Sustainability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8" name="8 CuadroTexto"/>
          <p:cNvSpPr txBox="1"/>
          <p:nvPr/>
        </p:nvSpPr>
        <p:spPr>
          <a:xfrm>
            <a:off x="5652120" y="1383045"/>
            <a:ext cx="3384376"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896029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3" name="טבלה 12"/>
          <p:cNvGraphicFramePr>
            <a:graphicFrameLocks noGrp="1"/>
          </p:cNvGraphicFramePr>
          <p:nvPr>
            <p:extLst>
              <p:ext uri="{D42A27DB-BD31-4B8C-83A1-F6EECF244321}">
                <p14:modId xmlns:p14="http://schemas.microsoft.com/office/powerpoint/2010/main" val="179917973"/>
              </p:ext>
            </p:extLst>
          </p:nvPr>
        </p:nvGraphicFramePr>
        <p:xfrm>
          <a:off x="689805" y="4365104"/>
          <a:ext cx="6592180" cy="1225833"/>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dirty="0">
                          <a:solidFill>
                            <a:srgbClr val="231F20"/>
                          </a:solidFill>
                          <a:effectLst/>
                          <a:latin typeface="Trebuchet MS"/>
                          <a:ea typeface="Calibri"/>
                          <a:cs typeface="Calibri"/>
                        </a:rPr>
                        <a:t>Earth and Space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dirty="0">
                          <a:solidFill>
                            <a:srgbClr val="231F20"/>
                          </a:solidFill>
                          <a:effectLst/>
                          <a:latin typeface="Trebuchet MS"/>
                          <a:ea typeface="Calibri"/>
                          <a:cs typeface="Calibri"/>
                        </a:rPr>
                        <a:t>Earth and Space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L="148590">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Structure of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48590">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Energy in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148590">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Earth’s History</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48590">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Geochemical Cycles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148590">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Earth in the Solar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8590">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Origin and Evolution of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8590">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Origin and Evolution of the Universe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6" name="8 CuadroTexto"/>
          <p:cNvSpPr txBox="1"/>
          <p:nvPr/>
        </p:nvSpPr>
        <p:spPr>
          <a:xfrm>
            <a:off x="5652120" y="1383045"/>
            <a:ext cx="3384376"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graphicFrame>
        <p:nvGraphicFramePr>
          <p:cNvPr id="7" name="טבלה 6"/>
          <p:cNvGraphicFramePr>
            <a:graphicFrameLocks noGrp="1"/>
          </p:cNvGraphicFramePr>
          <p:nvPr>
            <p:extLst>
              <p:ext uri="{D42A27DB-BD31-4B8C-83A1-F6EECF244321}">
                <p14:modId xmlns:p14="http://schemas.microsoft.com/office/powerpoint/2010/main" val="571816819"/>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8302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r>
              <a:rPr lang="en-US" sz="1400" dirty="0"/>
              <a:t> </a:t>
            </a:r>
          </a:p>
          <a:p>
            <a:r>
              <a:rPr lang="en-US" sz="1400" b="1" dirty="0"/>
              <a:t>Activity Objectives:</a:t>
            </a:r>
          </a:p>
          <a:p>
            <a:r>
              <a:rPr lang="en-US" sz="1400"/>
              <a:t>The purpose of this activity is to study the differences in temperature inside and outside  a greenhouse, and to create a hypothesis which will be tested during the experimental activity using the Globisens Labdisc </a:t>
            </a:r>
            <a:r>
              <a:rPr lang="en-US" sz="1400" smtClean="0"/>
              <a:t>external </a:t>
            </a:r>
            <a:r>
              <a:rPr lang="en-US" sz="1400"/>
              <a:t>temperature </a:t>
            </a:r>
            <a:r>
              <a:rPr lang="en-US" sz="1400" smtClean="0"/>
              <a:t>sensor</a:t>
            </a:r>
            <a:r>
              <a:rPr lang="en-US" sz="1400"/>
              <a:t>.</a:t>
            </a:r>
          </a:p>
          <a:p>
            <a:r>
              <a:rPr lang="en-US" sz="1400"/>
              <a:t> </a:t>
            </a:r>
          </a:p>
          <a:p>
            <a:r>
              <a:rPr lang="en-US" sz="1400" b="1"/>
              <a:t>Time Requirement</a:t>
            </a:r>
            <a:r>
              <a:rPr lang="en-US" sz="1400" b="1" smtClean="0"/>
              <a:t>: </a:t>
            </a:r>
            <a:br>
              <a:rPr lang="en-US" sz="1400" b="1" smtClean="0"/>
            </a:br>
            <a:r>
              <a:rPr lang="en-US" sz="1400" smtClean="0"/>
              <a:t>60 – 90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7" name="8 CuadroTexto"/>
          <p:cNvSpPr txBox="1"/>
          <p:nvPr/>
        </p:nvSpPr>
        <p:spPr>
          <a:xfrm>
            <a:off x="5652120" y="1383045"/>
            <a:ext cx="3384376"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12600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36815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the difference in temperature inside and outside a greenhouse, to create a hypothesis which will be tested during an experiential activity using the </a:t>
            </a:r>
            <a:r>
              <a:rPr lang="en-US" sz="1600" dirty="0" err="1"/>
              <a:t>Labdisc’s</a:t>
            </a:r>
            <a:r>
              <a:rPr lang="en-US" sz="1600" dirty="0"/>
              <a:t> external temperature sensor. </a:t>
            </a:r>
            <a:endParaRPr lang="en-US" sz="1600" baseline="30000" dirty="0"/>
          </a:p>
        </p:txBody>
      </p:sp>
      <p:sp>
        <p:nvSpPr>
          <p:cNvPr id="9" name="8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916794"/>
            <a:ext cx="6429772" cy="1600438"/>
          </a:xfrm>
          <a:prstGeom prst="rect">
            <a:avLst/>
          </a:prstGeom>
          <a:noFill/>
          <a:ln>
            <a:noFill/>
          </a:ln>
        </p:spPr>
        <p:txBody>
          <a:bodyPr wrap="square" rtlCol="0">
            <a:spAutoFit/>
          </a:bodyPr>
          <a:lstStyle/>
          <a:p>
            <a:r>
              <a:rPr lang="en-US" sz="1400" dirty="0"/>
              <a:t>In some places of the world it is usual to build plastic or glass buildings to protect vegetables or flowers during cold seasons. These buildings, called greenhouses, cause a rise in their internal temperature, which is good for the different species of plants that grow there. Increase in temperature is caused because sun radiation enters, but only a small part can leave the greenhouse once it has been reflected or absorbed. This is similar to the process that occurs on Earth causing the atmosphere to warm-up and enabling the existence of life on our planet</a:t>
            </a:r>
            <a:r>
              <a:rPr lang="en-US" sz="1400" dirty="0" smtClean="0"/>
              <a:t>.</a:t>
            </a:r>
            <a:endParaRPr lang="es-CL" sz="1400" dirty="0"/>
          </a:p>
        </p:txBody>
      </p:sp>
      <p:sp>
        <p:nvSpPr>
          <p:cNvPr id="1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7" name="16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115616" y="3140968"/>
            <a:ext cx="6869782" cy="705701"/>
            <a:chOff x="1115616" y="3154766"/>
            <a:chExt cx="6869782" cy="705701"/>
          </a:xfrm>
        </p:grpSpPr>
        <p:pic>
          <p:nvPicPr>
            <p:cNvPr id="20" name="1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563516"/>
            </a:xfrm>
            <a:prstGeom prst="rect">
              <a:avLst/>
            </a:prstGeom>
          </p:spPr>
        </p:pic>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555626" y="4057327"/>
            <a:ext cx="6313686" cy="307777"/>
          </a:xfrm>
          <a:prstGeom prst="rect">
            <a:avLst/>
          </a:prstGeom>
          <a:noFill/>
          <a:ln>
            <a:noFill/>
          </a:ln>
        </p:spPr>
        <p:txBody>
          <a:bodyPr wrap="square" rtlCol="0">
            <a:spAutoFit/>
          </a:bodyPr>
          <a:lstStyle/>
          <a:p>
            <a:r>
              <a:rPr lang="en-US" sz="1400" dirty="0"/>
              <a:t>At the end of this class you will be able to answer following question and investigate! </a:t>
            </a:r>
          </a:p>
        </p:txBody>
      </p:sp>
      <p:grpSp>
        <p:nvGrpSpPr>
          <p:cNvPr id="2" name="1 Grupo"/>
          <p:cNvGrpSpPr/>
          <p:nvPr/>
        </p:nvGrpSpPr>
        <p:grpSpPr>
          <a:xfrm>
            <a:off x="1115616" y="445091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4633391"/>
            <a:ext cx="3124766" cy="307777"/>
          </a:xfrm>
          <a:prstGeom prst="rect">
            <a:avLst/>
          </a:prstGeom>
          <a:noFill/>
        </p:spPr>
        <p:txBody>
          <a:bodyPr wrap="none" rtlCol="0">
            <a:spAutoFit/>
          </a:bodyPr>
          <a:lstStyle/>
          <a:p>
            <a:r>
              <a:rPr lang="en-US" sz="1400" b="1" dirty="0"/>
              <a:t>Why do agronomists use greenhouses? </a:t>
            </a:r>
            <a:endParaRPr lang="es-CL" sz="1400" dirty="0"/>
          </a:p>
        </p:txBody>
      </p:sp>
      <p:grpSp>
        <p:nvGrpSpPr>
          <p:cNvPr id="12" name="11 Grupo"/>
          <p:cNvGrpSpPr/>
          <p:nvPr/>
        </p:nvGrpSpPr>
        <p:grpSpPr>
          <a:xfrm>
            <a:off x="1115616" y="2434686"/>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15" name="14 CuadroTexto"/>
          <p:cNvSpPr txBox="1"/>
          <p:nvPr/>
        </p:nvSpPr>
        <p:spPr>
          <a:xfrm>
            <a:off x="1555626" y="2617167"/>
            <a:ext cx="5032788" cy="307777"/>
          </a:xfrm>
          <a:prstGeom prst="rect">
            <a:avLst/>
          </a:prstGeom>
          <a:noFill/>
        </p:spPr>
        <p:txBody>
          <a:bodyPr wrap="none" rtlCol="0">
            <a:spAutoFit/>
          </a:bodyPr>
          <a:lstStyle/>
          <a:p>
            <a:r>
              <a:rPr lang="en-US" sz="1400" b="1" dirty="0"/>
              <a:t>In which places of the world do you think greenhouses are used? </a:t>
            </a:r>
            <a:endParaRPr lang="es-CL" sz="14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8" name="17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
        <p:nvSpPr>
          <p:cNvPr id="22" name="21 CuadroTexto"/>
          <p:cNvSpPr txBox="1"/>
          <p:nvPr/>
        </p:nvSpPr>
        <p:spPr>
          <a:xfrm>
            <a:off x="1555626" y="3323449"/>
            <a:ext cx="6166047" cy="523220"/>
          </a:xfrm>
          <a:prstGeom prst="rect">
            <a:avLst/>
          </a:prstGeom>
          <a:noFill/>
        </p:spPr>
        <p:txBody>
          <a:bodyPr wrap="none" rtlCol="0">
            <a:spAutoFit/>
          </a:bodyPr>
          <a:lstStyle/>
          <a:p>
            <a:r>
              <a:rPr lang="en-US" sz="1400" b="1" dirty="0"/>
              <a:t>Do you think there is a relationship between what happens in a greenhouse and </a:t>
            </a:r>
            <a:endParaRPr lang="en-US" sz="1400" b="1" dirty="0" smtClean="0"/>
          </a:p>
          <a:p>
            <a:r>
              <a:rPr lang="en-US" sz="1400" b="1" dirty="0" smtClean="0"/>
              <a:t>global </a:t>
            </a:r>
            <a:r>
              <a:rPr lang="en-US" sz="1400" b="1" dirty="0"/>
              <a:t>warming? </a:t>
            </a:r>
            <a:endParaRPr lang="es-CL" sz="1400" dirty="0"/>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2853</Words>
  <Application>Microsoft Office PowerPoint</Application>
  <PresentationFormat>‫הצגה על המסך (4:3)</PresentationFormat>
  <Paragraphs>332</Paragraphs>
  <Slides>30</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30</vt:i4>
      </vt:variant>
    </vt:vector>
  </HeadingPairs>
  <TitlesOfParts>
    <vt:vector size="31"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155</cp:revision>
  <dcterms:created xsi:type="dcterms:W3CDTF">2012-09-11T15:34:37Z</dcterms:created>
  <dcterms:modified xsi:type="dcterms:W3CDTF">2016-09-17T18:41:22Z</dcterms:modified>
</cp:coreProperties>
</file>