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300" r:id="rId9"/>
    <p:sldId id="292" r:id="rId10"/>
    <p:sldId id="267" r:id="rId11"/>
    <p:sldId id="301" r:id="rId12"/>
    <p:sldId id="294" r:id="rId13"/>
    <p:sldId id="295" r:id="rId14"/>
    <p:sldId id="296" r:id="rId15"/>
    <p:sldId id="305" r:id="rId16"/>
    <p:sldId id="298" r:id="rId17"/>
    <p:sldId id="30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1pPr>
    <a:lvl2pPr marL="4572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2pPr>
    <a:lvl3pPr marL="9144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3pPr>
    <a:lvl4pPr marL="13716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4pPr>
    <a:lvl5pPr marL="18288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5pPr>
    <a:lvl6pPr marL="2286000" algn="l" defTabSz="457200" rtl="0" eaLnBrk="1" latinLnBrk="0" hangingPunct="1"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6pPr>
    <a:lvl7pPr marL="2743200" algn="l" defTabSz="457200" rtl="0" eaLnBrk="1" latinLnBrk="0" hangingPunct="1"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7pPr>
    <a:lvl8pPr marL="3200400" algn="l" defTabSz="457200" rtl="0" eaLnBrk="1" latinLnBrk="0" hangingPunct="1"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8pPr>
    <a:lvl9pPr marL="3657600" algn="l" defTabSz="457200" rtl="0" eaLnBrk="1" latinLnBrk="0" hangingPunct="1">
      <a:defRPr sz="2400" b="1" i="1" kern="1200">
        <a:solidFill>
          <a:schemeClr val="tx1"/>
        </a:solidFill>
        <a:latin typeface="חרמון" charset="0"/>
        <a:ea typeface="חרמון" charset="0"/>
        <a:cs typeface="חרמון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44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0C1"/>
    <a:srgbClr val="007078"/>
    <a:srgbClr val="00CD9F"/>
    <a:srgbClr val="00B1E3"/>
    <a:srgbClr val="052953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2787"/>
    <p:restoredTop sz="90929"/>
  </p:normalViewPr>
  <p:slideViewPr>
    <p:cSldViewPr>
      <p:cViewPr>
        <p:scale>
          <a:sx n="70" d="100"/>
          <a:sy n="70" d="100"/>
        </p:scale>
        <p:origin x="-2640" y="-492"/>
      </p:cViewPr>
      <p:guideLst>
        <p:guide orient="horz" pos="1344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endParaRPr lang="en-US"/>
          </a:p>
        </p:txBody>
      </p:sp>
      <p:sp>
        <p:nvSpPr>
          <p:cNvPr id="10244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fld id="{C3BB63EC-58AE-4B53-93BD-DC9DE7F832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0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חרמון" charset="0"/>
        <a:ea typeface="חרמון" charset="0"/>
        <a:cs typeface="חרמון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חרמון" charset="0"/>
        <a:ea typeface="חרמון" charset="0"/>
        <a:cs typeface="חרמון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חרמון" charset="0"/>
        <a:ea typeface="חרמון" charset="0"/>
        <a:cs typeface="חרמון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חרמון" charset="0"/>
        <a:ea typeface="חרמון" charset="0"/>
        <a:cs typeface="חרמון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חרמון" charset="0"/>
        <a:ea typeface="חרמון" charset="0"/>
        <a:cs typeface="חרמון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2A422-5705-4096-9605-3D5F00FF0BE8}" type="slidenum">
              <a:rPr lang="en-US"/>
              <a:pPr/>
              <a:t>1</a:t>
            </a:fld>
            <a:endParaRPr lang="en-US"/>
          </a:p>
        </p:txBody>
      </p:sp>
      <p:sp>
        <p:nvSpPr>
          <p:cNvPr id="112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altLang="en-US" b="1">
                <a:latin typeface="Calibri" pitchFamily="34" charset="0"/>
              </a:rPr>
              <a:t>To summarize make the following points: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en-US" b="1">
                <a:latin typeface="Calibri" pitchFamily="34" charset="0"/>
              </a:rPr>
              <a:t/>
            </a:r>
            <a:br>
              <a:rPr lang="en-US" altLang="en-US" b="1">
                <a:latin typeface="Calibri" pitchFamily="34" charset="0"/>
              </a:rPr>
            </a:br>
            <a:r>
              <a:rPr lang="en-US" altLang="en-US">
                <a:latin typeface="Calibri" pitchFamily="34" charset="0"/>
              </a:rPr>
              <a:t>The Labdisc system is very easy to demonstrate and operate whether for students of all ages, elementary schools teachers or sales people with zero science background. </a:t>
            </a:r>
            <a:endParaRPr lang="en-GB" altLang="en-US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altLang="en-US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en-US">
                <a:latin typeface="Calibri" pitchFamily="34" charset="0"/>
              </a:rPr>
              <a:t>Despite its ease-of-use the Labdisc is still a very modern and sophisticated piece of equipment with advanced features including high accuracy, resolution, very fast sampling rate (up to 25,000 samples per second), a long battery life 150 hours and clear LCD panel with back light.</a:t>
            </a:r>
            <a:endParaRPr lang="en-GB" altLang="en-US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altLang="en-US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en-US">
                <a:latin typeface="Calibri" pitchFamily="34" charset="0"/>
              </a:rPr>
              <a:t>The Labdisc is the first of its kind regard the number of built-in sensors and wireless clean operability… it really is a complete lab in the palm of the students hand.</a:t>
            </a:r>
            <a:endParaRPr lang="en-GB" altLang="en-US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en-US"/>
              <a:t> </a:t>
            </a:r>
            <a:endParaRPr lang="en-GB" altLang="en-US"/>
          </a:p>
          <a:p>
            <a:pPr algn="just" eaLnBrk="1" hangingPunct="1"/>
            <a:endParaRPr lang="en-GB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14E876-63FD-4A73-8959-CFC2E4A93347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67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Labdisc Pilot</a:t>
            </a:r>
            <a:r>
              <a:rPr lang="en-US" b="1" baseline="0" dirty="0" smtClean="0"/>
              <a:t> project – Azerbaijan case Study</a:t>
            </a:r>
          </a:p>
          <a:p>
            <a:endParaRPr lang="en-US" b="1" baseline="0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“A picture is worth a thousand words”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This photomontage was made out of the thousands of photos, sent to us by teachers participating in our science project in Baku. </a:t>
            </a:r>
          </a:p>
          <a:p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Pilot project included: </a:t>
            </a:r>
          </a:p>
          <a:p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50 high schools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– each equipped with 2 full science carts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(16 Biochem, 16 Physio and Android tablets).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Localization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phase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Translation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of our software and experiment books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to the local language.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Correlate our experiment guides with the local science syllabus.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Teacher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training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3 days local teacher training.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Teacher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Community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pen teacher’s user group 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Facebook.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Ongoing 6 months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support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employing a project moderator who engages teachers on conducting different science experiments each week.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Weekly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activities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ave teachers and student upload their weekly work – lab reports, graphs, photos and video clips to 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Facebook group.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School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competition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Conduct competition between schools for the “Best experiment of the week”.</a:t>
            </a:r>
            <a:endParaRPr lang="en-US" sz="1400" kern="1200" dirty="0" smtClean="0">
              <a:solidFill>
                <a:schemeClr val="tx1"/>
              </a:solidFill>
              <a:effectLst/>
              <a:latin typeface="חרמון" charset="0"/>
              <a:ea typeface="חרמון" charset="0"/>
              <a:cs typeface="חרמון" charset="0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63EC-58AE-4B53-93BD-DC9DE7F832F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6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xfrm>
            <a:off x="908050" y="428466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Algunos Datos Corporativos</a:t>
            </a:r>
            <a:endParaRPr lang="en-GB" altLang="en-US"/>
          </a:p>
          <a:p>
            <a:r>
              <a:rPr lang="es-ES_tradnl" altLang="en-US"/>
              <a:t>Globisens fundada en Abril 2009 hoy tiene 35 empleados.</a:t>
            </a:r>
            <a:endParaRPr lang="en-GB" altLang="en-US"/>
          </a:p>
          <a:p>
            <a:r>
              <a:rPr lang="es-ES_tradnl" altLang="en-US"/>
              <a:t>28 empleados trabajan en la producción, que se realiza en un recinto sofisticado moderno de alta tecnología en Israel.</a:t>
            </a:r>
            <a:endParaRPr lang="en-GB" altLang="en-US"/>
          </a:p>
          <a:p>
            <a:r>
              <a:rPr lang="es-ES_tradnl" altLang="en-US"/>
              <a:t>La primera línea de productos Labdiscs fue lanzada en Octubre 2011. Dentro del primer año de su lanzamiento, 30,000 unidades Labdiscs fueron producidas y entregadas.</a:t>
            </a:r>
            <a:endParaRPr lang="en-GB" altLang="en-US"/>
          </a:p>
          <a:p>
            <a:r>
              <a:rPr lang="es-ES_tradnl" altLang="en-US"/>
              <a:t>Durante 2012, El Labdisc y su software de análisis de datos recibió dos prestigiosos premios internacionales- el Premio Worldidac y el Premio de Tecnología y Enseñanza, los dos reconociendo el valor de la innovación y pedagógico</a:t>
            </a: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C4C795-8C88-4251-89A4-3935086D8FD6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231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06D1D8-29E0-482E-9D6D-94130A975B0B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919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altLang="en-US">
                <a:latin typeface="Calibri" pitchFamily="34" charset="0"/>
              </a:rPr>
              <a:t>.</a:t>
            </a:r>
            <a:br>
              <a:rPr lang="en-US" altLang="en-US">
                <a:latin typeface="Calibri" pitchFamily="34" charset="0"/>
              </a:rPr>
            </a:br>
            <a:r>
              <a:rPr lang="es-ES_tradnl" altLang="en-US">
                <a:latin typeface="Calibri" pitchFamily="34" charset="0"/>
              </a:rPr>
              <a:t>Curìculo Principal – Ciencias, Matemàtica e Ingles, estos son las materias mas importantes a nìvel nacional en todo el mundo, por lo tanto reciben la mayor cantidad de presupuesto.</a:t>
            </a:r>
          </a:p>
          <a:p>
            <a:pPr algn="just" eaLnBrk="1" hangingPunct="1">
              <a:spcBef>
                <a:spcPct val="0"/>
              </a:spcBef>
            </a:pPr>
            <a:r>
              <a:rPr lang="es-ES_tradnl" altLang="ja-JP">
                <a:latin typeface="Calibri" pitchFamily="34" charset="0"/>
              </a:rPr>
              <a:t>Aprender Ciencias es un desafìo – Es una materia abstracta, ciencias tiene que ser visualizada, aun mas las Ciencias son como un lenguaje, que debe ser aprendido y estudiado regularmente desde temprana edad.</a:t>
            </a:r>
          </a:p>
          <a:p>
            <a:pPr algn="just" eaLnBrk="1" hangingPunct="1">
              <a:spcBef>
                <a:spcPct val="0"/>
              </a:spcBef>
            </a:pPr>
            <a:endParaRPr lang="es-ES_tradnl" altLang="ja-JP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s-ES_tradnl" altLang="en-US">
                <a:latin typeface="Calibri" pitchFamily="34" charset="0"/>
              </a:rPr>
              <a:t/>
            </a:r>
            <a:br>
              <a:rPr lang="es-ES_tradnl" altLang="en-US">
                <a:latin typeface="Calibri" pitchFamily="34" charset="0"/>
              </a:rPr>
            </a:br>
            <a:r>
              <a:rPr lang="es-ES_tradnl" altLang="en-US">
                <a:latin typeface="Calibri" pitchFamily="34" charset="0"/>
              </a:rPr>
              <a:t/>
            </a:r>
            <a:br>
              <a:rPr lang="es-ES_tradnl" altLang="en-US">
                <a:latin typeface="Calibri" pitchFamily="34" charset="0"/>
              </a:rPr>
            </a:br>
            <a:r>
              <a:rPr lang="es-ES_tradnl" altLang="en-US">
                <a:latin typeface="Calibri" pitchFamily="34" charset="0"/>
              </a:rPr>
              <a:t>Hoy en día hay cada vez menos alumnos que elijen aprender ciencia, como consecuencia menos alumnos llegan al Universidad y hay cada vez menos científicos e ingenieros,</a:t>
            </a:r>
          </a:p>
          <a:p>
            <a:pPr algn="just" eaLnBrk="1" hangingPunct="1">
              <a:spcBef>
                <a:spcPct val="0"/>
              </a:spcBef>
            </a:pPr>
            <a:r>
              <a:rPr lang="es-ES_tradnl" altLang="en-US">
                <a:latin typeface="Calibri" pitchFamily="34" charset="0"/>
              </a:rPr>
              <a:t>Lecciones Aprendidas – las nuevas tecnologìas ayudan a visualizar los conceptos abstractos a travès de una enseñanza experimental, reemplazando los libros de estudios.</a:t>
            </a:r>
          </a:p>
          <a:p>
            <a:pPr algn="just" eaLnBrk="1" hangingPunct="1">
              <a:spcBef>
                <a:spcPct val="0"/>
              </a:spcBef>
            </a:pPr>
            <a:r>
              <a:rPr lang="es-ES_tradnl" altLang="en-US">
                <a:latin typeface="Calibri" pitchFamily="34" charset="0"/>
              </a:rPr>
              <a:t> </a:t>
            </a:r>
            <a:br>
              <a:rPr lang="es-ES_tradnl" altLang="en-US">
                <a:latin typeface="Calibri" pitchFamily="34" charset="0"/>
              </a:rPr>
            </a:br>
            <a:endParaRPr lang="es-ES_tradnl" altLang="en-US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s-ES_tradnl" altLang="ja-JP">
                <a:latin typeface="Calibri" pitchFamily="34" charset="0"/>
              </a:rPr>
              <a:t>Enseñanza experimental consolida los conceptos de las Ciencias  ¨lo que haces lo recuerdas¨ (proverbio Chino)</a:t>
            </a:r>
            <a:endParaRPr lang="es-ES_tradnl" altLang="en-US">
              <a:latin typeface="Calibri" pitchFamily="34" charset="0"/>
            </a:endParaRPr>
          </a:p>
          <a:p>
            <a:pPr algn="just" eaLnBrk="1" hangingPunct="1"/>
            <a:endParaRPr lang="es-ES_tradnl" altLang="en-US">
              <a:latin typeface="Calibri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99973C-2C98-4AA0-8F6F-2C2524EEF359}" type="slidenum">
              <a:rPr lang="en-US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87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355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en-US" dirty="0"/>
              <a:t>Mucho tiempo gastado – experimentos simples en una clase típica de 30 alumnos  necesitan testear 90 elementos separados, calibrar, preparar y guardar. Como resultado, los profesores prefieren no usar estos elementos.</a:t>
            </a:r>
            <a:endParaRPr lang="en-GB" altLang="en-US" dirty="0"/>
          </a:p>
          <a:p>
            <a:r>
              <a:rPr lang="es-ES_tradnl" altLang="en-US" dirty="0"/>
              <a:t/>
            </a:r>
            <a:br>
              <a:rPr lang="es-ES_tradnl" altLang="en-US" dirty="0"/>
            </a:br>
            <a:r>
              <a:rPr lang="es-ES_tradnl" altLang="en-US" dirty="0"/>
              <a:t> Los fabricantes de recolectores de datos no entienden, la industria de recolector de datos sigue produciendo tecnologías complicadas y engorrosas que son difíciles y toman mucho tiempo.</a:t>
            </a:r>
            <a:endParaRPr lang="en-GB" altLang="en-US" dirty="0"/>
          </a:p>
          <a:p>
            <a:r>
              <a:rPr lang="es-ES_tradnl" altLang="en-US" dirty="0"/>
              <a:t>Estudios realizados muestran que solo el 6% de los profesores hoy usan laboratorios con equipo de tecnologías para experimentar ciencias, la mayoría los usa pocas veces  o solo 3 a 4 veces al año</a:t>
            </a:r>
            <a:endParaRPr lang="en-GB" altLang="en-US" dirty="0"/>
          </a:p>
          <a:p>
            <a:r>
              <a:rPr lang="es-ES_tradnl" altLang="en-US" dirty="0"/>
              <a:t/>
            </a:r>
            <a:br>
              <a:rPr lang="es-ES_tradnl" altLang="en-US" dirty="0"/>
            </a:br>
            <a:r>
              <a:rPr lang="es-ES_tradnl" altLang="en-US" dirty="0"/>
              <a:t>Adicionalmente, durante el año escolar, todos los diferentes elementos (recolector de datos, sensores, cables, adaptadores, </a:t>
            </a:r>
            <a:r>
              <a:rPr lang="es-ES_tradnl" altLang="en-US" dirty="0" err="1"/>
              <a:t>etc</a:t>
            </a:r>
            <a:r>
              <a:rPr lang="es-ES_tradnl" altLang="en-US" dirty="0"/>
              <a:t>) se recogen después de cada clase, y muchos se pierden.</a:t>
            </a:r>
            <a:endParaRPr lang="en-GB" altLang="en-US" dirty="0"/>
          </a:p>
          <a:p>
            <a:r>
              <a:rPr lang="es-ES_tradnl" altLang="en-US" dirty="0"/>
              <a:t> </a:t>
            </a:r>
            <a:endParaRPr lang="en-GB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0CA4DB-2E2C-4C54-A6C5-96F6DF7093AA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72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El </a:t>
            </a:r>
            <a:r>
              <a:rPr lang="es-ES_tradnl" altLang="en-US"/>
              <a:t>Labdisc Gensci – apoya las Ciencias generales desde nivel intermedio hasta secundaria. Tiene una memoria para muestras de 128K y 24K/seg por índice de muestreo, mas una resolución de 12-bit, 150 horas de uso de batería y un LCD de gran tamaño grafico</a:t>
            </a:r>
            <a:endParaRPr lang="en-GB" altLang="en-US"/>
          </a:p>
          <a:p>
            <a:r>
              <a:rPr lang="es-ES_tradnl" altLang="en-US"/>
              <a:t>Sensores Integrados incluyen – Presión de aire, Temperatura ambiental, Corriente, Distancia, GPS, Luz, Micrófono, PH, Humedad Relativa, Nivel de Sonido, Temperatura, Voltaje mas Entrada Universal</a:t>
            </a:r>
            <a:endParaRPr lang="en-GB" altLang="en-US"/>
          </a:p>
          <a:p>
            <a:r>
              <a:rPr lang="es-ES_tradnl" altLang="en-US"/>
              <a:t>Actividades incluyen – velocidad de desplazamiento con GPS, Leyes de Newton, ondas sonoras, corrientes eléctricas, valoración de PH,  reacciones endotérmicas y exotérmicas, Ley de Boyle, calor especifico y microclima</a:t>
            </a:r>
            <a:endParaRPr lang="en-GB" altLang="en-US">
              <a:latin typeface="Calibri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A754D5-23EC-41BA-B1E6-2837798E48B3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3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El Labdisc Biochem</a:t>
            </a:r>
            <a:r>
              <a:rPr lang="es-ES_tradnl" altLang="en-US"/>
              <a:t> combina dos importantes disciplinas científicas, respondiendo a una extensa variedad de experimentos en terreno,  la memoria para muestreo de 128k y la resolución de 12-Bit permiten al alumno explorar fenómenos químicos, bioquímicos y biológicos de rápida o larga acción , en un laboratorio de ciencias no peligroso.</a:t>
            </a:r>
            <a:endParaRPr lang="en-GB" altLang="en-US"/>
          </a:p>
          <a:p>
            <a:r>
              <a:rPr lang="es-ES_tradnl" altLang="en-US"/>
              <a:t>Sensores integrados incluyen: Presión de Aire, Temperatura ambiental, Presión Barométrica, Colorímetro, Conductividad, Oxigeno disuelto, Temperatura exterior, GPS, Latidos de Corazón, Luz, pH, Humedad Relativa, Termopar, Turbidez, y entrada Universal.</a:t>
            </a:r>
            <a:endParaRPr lang="en-GB" altLang="en-US"/>
          </a:p>
          <a:p>
            <a:r>
              <a:rPr lang="es-ES_tradnl" altLang="en-US"/>
              <a:t>Actividades incluyen: Temperatura de la piel, ritmo del pulso cardiaco  antes y después de una actividad, transpiración y fotosíntesis, cambio en las etapas del gas solido, liquido y medición de pH</a:t>
            </a:r>
            <a:endParaRPr lang="en-GB" altLang="en-US"/>
          </a:p>
          <a:p>
            <a:endParaRPr lang="en-GB" altLang="en-US">
              <a:latin typeface="Calibri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588CE1-72F0-47EA-BED5-396E7C1BACA1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7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El</a:t>
            </a:r>
            <a:r>
              <a:rPr lang="es-ES_tradnl" altLang="en-US"/>
              <a:t> Labdisc Physio se puede utilizar en una variedad de actividades en Física , este recolector de datos tiene una gran memoria de testeo de 128K y 24K/seg por índice de muestreo. Convirtiendo conceptos de Física complejos y abstractos en experimentos fáciles de realizar</a:t>
            </a:r>
            <a:endParaRPr lang="en-GB" altLang="en-US"/>
          </a:p>
          <a:p>
            <a:r>
              <a:rPr lang="es-ES_tradnl" altLang="en-US"/>
              <a:t>También viene agregado un pequeño y liviano dispositivo sensor de fuerza/acelerador Dymo, fácil de agregar y portable.</a:t>
            </a:r>
            <a:endParaRPr lang="en-GB" altLang="en-US"/>
          </a:p>
          <a:p>
            <a:r>
              <a:rPr lang="es-ES_tradnl" altLang="en-US"/>
              <a:t>Sensores integrados incluyen:</a:t>
            </a:r>
            <a:endParaRPr lang="en-GB" altLang="en-US"/>
          </a:p>
          <a:p>
            <a:r>
              <a:rPr lang="es-ES_tradnl" altLang="en-US"/>
              <a:t>Acelerómetro, Presión de aire, Temperatura ambiental, Corriente, Distancia (movimiento), Temperatura externa, Micrófono, Entrada universal, Voltaje</a:t>
            </a:r>
            <a:endParaRPr lang="en-GB" altLang="en-US"/>
          </a:p>
          <a:p>
            <a:r>
              <a:rPr lang="es-ES_tradnl" altLang="en-US"/>
              <a:t>Actividades incluyen: Las leyes de Lenz y Boyle, red de resistencia, luz vs. Distancia, ritmo del sonido y superposición de la onda, La segunda Ley de Newton, aceleración de la caída libre.</a:t>
            </a:r>
            <a:endParaRPr lang="en-GB" altLang="en-US"/>
          </a:p>
          <a:p>
            <a:endParaRPr lang="en-GB" altLang="en-US">
              <a:latin typeface="Calibri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7924C-4B1B-4867-AF3E-3D174D18E3F1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002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Software de análisis </a:t>
            </a:r>
            <a:r>
              <a:rPr lang="es-MX" sz="1200" b="1" kern="1200" dirty="0" err="1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GlobiLab</a:t>
            </a:r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para PC y MAC 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- Para ciencia de escuela secundaria a preparatoria, con sofisticado análisis de datos, herramientas de informes de laboratorio, además de comunicación inalámbrica para la configuración completa y control del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Labdisc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y los sensores incorporados.</a:t>
            </a:r>
          </a:p>
          <a:p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Integración del registro de datos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GPS - Esto no sólo traza datos reales de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Labdisc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recopilados sobre un mapa Google con las funcionalidades de Google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Maps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como zoom y panorámica, sino que también permite a los estudiantes compartir sus datos con otros estudiantes de todo el mundo.</a:t>
            </a:r>
          </a:p>
          <a:p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Funciones avanzadas y herramientas gráficas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- Incluye recuadro, marcadores, zoom y anotación de gráficos. Además, las funciones de análisis de datos permiten a los usuarios realizar funciones derivadas y de regresión, así como ver estadísticas comprensivas.</a:t>
            </a:r>
          </a:p>
          <a:p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Múltiples pantallas de medición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- Actualizado cinco veces a cada segundo e incluyen calibre analógico, barra digital, termómetro, valor digital y cambio de color.</a:t>
            </a:r>
          </a:p>
          <a:p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Cuadernos de Ejercicio del currículum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- En formato PDF interactivo, cada uno incluye definiciones del objetivo del experimento, teoría, actividad, recursos, cómo usar el sensor, realizar el experimento, analizar los resultados y conclusiones, con algunas actividades sugeridas para su aplicación.</a:t>
            </a:r>
          </a:p>
          <a:p>
            <a:pPr algn="just" eaLnBrk="1" hangingPunct="1"/>
            <a:endParaRPr lang="en-GB" altLang="en-US" dirty="0">
              <a:latin typeface="Calibri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D4B72B-AFAA-498F-B41A-619E0204CB26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280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Esta solución es un </a:t>
            </a:r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Laboratorio de ciencias móviles con carrito recargable que contiene 16 tabletas y discos de laboratorio 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para un salón entero.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Es único en la habilidad de </a:t>
            </a:r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movilizar el laboratorio de ciencias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para traer experimentación dirigida por la investigación a través de un laboratorio de ciencia completamente funcional a cada salón por toda la escuela. Este elimina el problema de movilizar a los estudiantes a una habitación dedicada a un desordenado laboratorio que tiene que ser dotado con miles de dólares en equipo.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El entorno inalámbrico de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Labdisc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proporciona instalaciones </a:t>
            </a:r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organizadas y centralizadas de almacenamiento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y carga hasta para 16 unidades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Labdisc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 y tabletas, además de alojar cualquier computadora de mesa.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El carro enmarcado en acero resistente permite almacenar todo el equipo - </a:t>
            </a:r>
            <a:r>
              <a:rPr lang="es-MX" sz="1200" b="1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con un sistema de bloqueo antirrobo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חרמון" charset="0"/>
                <a:ea typeface="חרמון" charset="0"/>
                <a:cs typeface="חרמון" charset="0"/>
              </a:rPr>
              <a:t>, así como un pestillo de metal para bloqueo de pared.</a:t>
            </a:r>
          </a:p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2BC82D-5A75-4677-B931-3B637D93C324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18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ctr"/>
            <a:r>
              <a:rPr lang="en-GB" altLang="en-US" dirty="0">
                <a:latin typeface="Calibri" pitchFamily="34" charset="0"/>
              </a:rPr>
              <a:t>The Chilean national curriculum has started to introduce  science from a much younger  age in schools.</a:t>
            </a:r>
          </a:p>
          <a:p>
            <a:pPr fontAlgn="ctr"/>
            <a:r>
              <a:rPr lang="en-GB" altLang="en-US" dirty="0">
                <a:latin typeface="Calibri" pitchFamily="34" charset="0"/>
              </a:rPr>
              <a:t/>
            </a:r>
            <a:br>
              <a:rPr lang="en-GB" altLang="en-US" dirty="0">
                <a:latin typeface="Calibri" pitchFamily="34" charset="0"/>
              </a:rPr>
            </a:br>
            <a:r>
              <a:rPr lang="en-GB" altLang="en-US" dirty="0">
                <a:latin typeface="Calibri" pitchFamily="34" charset="0"/>
              </a:rPr>
              <a:t>In this picture students, some as young as </a:t>
            </a:r>
            <a:r>
              <a:rPr lang="en-GB" altLang="en-US" b="1" dirty="0">
                <a:latin typeface="Calibri" pitchFamily="34" charset="0"/>
              </a:rPr>
              <a:t>2</a:t>
            </a:r>
            <a:r>
              <a:rPr lang="en-GB" altLang="en-US" b="1" baseline="30000" dirty="0">
                <a:latin typeface="Calibri" pitchFamily="34" charset="0"/>
              </a:rPr>
              <a:t>nd</a:t>
            </a:r>
            <a:r>
              <a:rPr lang="en-GB" altLang="en-US" b="1" dirty="0">
                <a:latin typeface="Calibri" pitchFamily="34" charset="0"/>
              </a:rPr>
              <a:t> grade, are motivated and fully concentrated </a:t>
            </a:r>
            <a:r>
              <a:rPr lang="en-GB" altLang="en-US" dirty="0">
                <a:latin typeface="Calibri" pitchFamily="34" charset="0"/>
              </a:rPr>
              <a:t>as they use </a:t>
            </a:r>
            <a:r>
              <a:rPr lang="en-GB" altLang="en-US" dirty="0" err="1">
                <a:latin typeface="Calibri" pitchFamily="34" charset="0"/>
              </a:rPr>
              <a:t>Labdiscs</a:t>
            </a:r>
            <a:r>
              <a:rPr lang="en-GB" altLang="en-US" dirty="0">
                <a:latin typeface="Calibri" pitchFamily="34" charset="0"/>
              </a:rPr>
              <a:t> in their very remotely located  elementary school. </a:t>
            </a:r>
          </a:p>
          <a:p>
            <a:pPr fontAlgn="ctr"/>
            <a:endParaRPr lang="en-GB" altLang="en-US" dirty="0">
              <a:latin typeface="Calibri" pitchFamily="34" charset="0"/>
            </a:endParaRPr>
          </a:p>
          <a:p>
            <a:pPr fontAlgn="ctr"/>
            <a:r>
              <a:rPr lang="en-GB" altLang="en-US" dirty="0">
                <a:latin typeface="Calibri" pitchFamily="34" charset="0"/>
              </a:rPr>
              <a:t>The students only received their </a:t>
            </a:r>
            <a:r>
              <a:rPr lang="en-GB" altLang="en-US" dirty="0" err="1">
                <a:latin typeface="Calibri" pitchFamily="34" charset="0"/>
              </a:rPr>
              <a:t>Labdiscs</a:t>
            </a:r>
            <a:r>
              <a:rPr lang="en-GB" altLang="en-US" dirty="0">
                <a:latin typeface="Calibri" pitchFamily="34" charset="0"/>
              </a:rPr>
              <a:t> two weeks earlier and are </a:t>
            </a:r>
            <a:r>
              <a:rPr lang="en-GB" altLang="en-US" b="1" dirty="0">
                <a:latin typeface="Calibri" pitchFamily="34" charset="0"/>
              </a:rPr>
              <a:t>already able to perform sophisticated science experiments,</a:t>
            </a:r>
            <a:r>
              <a:rPr lang="en-GB" altLang="en-US" dirty="0">
                <a:latin typeface="Calibri" pitchFamily="34" charset="0"/>
              </a:rPr>
              <a:t> while their teachers have found a solid channel to deliver inquiry-based learning and meet national standards.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214571-F8DA-4CE4-9359-1F8F758FF04D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42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4" name="Picture 58" descr="icons_BK_10%"/>
          <p:cNvPicPr>
            <a:picLocks noChangeAspect="1" noChangeArrowheads="1"/>
          </p:cNvPicPr>
          <p:nvPr userDrawn="1"/>
        </p:nvPicPr>
        <p:blipFill>
          <a:blip r:embed="rId2"/>
          <a:srcRect t="3549" b="1823"/>
          <a:stretch>
            <a:fillRect/>
          </a:stretch>
        </p:blipFill>
        <p:spPr bwMode="auto">
          <a:xfrm>
            <a:off x="2895600" y="762000"/>
            <a:ext cx="4597400" cy="60960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990600"/>
            <a:ext cx="7772400" cy="1143000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133600"/>
            <a:ext cx="5410200" cy="304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CD383E-63C7-4C0E-9E89-C73990E48E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24" name="Text Box 28"/>
          <p:cNvSpPr txBox="1">
            <a:spLocks noChangeArrowheads="1"/>
          </p:cNvSpPr>
          <p:nvPr userDrawn="1"/>
        </p:nvSpPr>
        <p:spPr bwMode="auto">
          <a:xfrm>
            <a:off x="357188" y="6180138"/>
            <a:ext cx="1852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0" i="0">
                <a:solidFill>
                  <a:srgbClr val="00707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www.</a:t>
            </a:r>
            <a:r>
              <a:rPr lang="en-US" sz="1800" b="0" i="0">
                <a:solidFill>
                  <a:srgbClr val="00707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globisens</a:t>
            </a:r>
            <a:r>
              <a:rPr lang="en-US" sz="1200" b="0" i="0">
                <a:solidFill>
                  <a:srgbClr val="007078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.com</a:t>
            </a:r>
            <a:endParaRPr lang="en-US" sz="1800" b="0" i="0">
              <a:solidFill>
                <a:srgbClr val="00707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47" name="Rectangle 51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45" name="Picture 49" descr="Lbdc_logo_colo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84150"/>
            <a:ext cx="17526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27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4148" name="Picture 52" descr="Title_imag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781425" y="1988840"/>
            <a:ext cx="5591175" cy="40878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18959-064C-401D-96D5-950484B59E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9713A-5A69-492C-B27E-F9DF3C548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E0458-21AF-4F4A-86B0-9AD0CEA6AE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34035-A264-4603-9433-62FBBEE162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B440-C96A-43C0-82C5-8A1A5A9E96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EC26F-2576-495F-A049-0F68FD336A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2833-25A7-4963-A918-099C4F6956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C3786-4F35-4ABF-9568-7F051B95BF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02019-A4B6-4E94-AE8C-CC1E727EC3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D7821-14B7-43A1-A267-B726FA74E8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56" descr="icons_BK_10%"/>
          <p:cNvPicPr>
            <a:picLocks noChangeAspect="1" noChangeArrowheads="1"/>
          </p:cNvPicPr>
          <p:nvPr userDrawn="1"/>
        </p:nvPicPr>
        <p:blipFill>
          <a:blip r:embed="rId13"/>
          <a:srcRect r="9317"/>
          <a:stretch>
            <a:fillRect/>
          </a:stretch>
        </p:blipFill>
        <p:spPr bwMode="auto">
          <a:xfrm>
            <a:off x="5791200" y="1447800"/>
            <a:ext cx="3352800" cy="5181600"/>
          </a:xfrm>
          <a:prstGeom prst="rect">
            <a:avLst/>
          </a:prstGeom>
          <a:noFill/>
        </p:spPr>
      </p:pic>
      <p:sp>
        <p:nvSpPr>
          <p:cNvPr id="1072" name="Rectangle 48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fld id="{1EA7B43F-441E-4F70-81CF-9A7029243A7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71" name="Picture 47" descr="Lbdc_logo_color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56513" y="6443663"/>
            <a:ext cx="1182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27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073" name="Line 49"/>
          <p:cNvSpPr>
            <a:spLocks noChangeShapeType="1"/>
          </p:cNvSpPr>
          <p:nvPr userDrawn="1"/>
        </p:nvSpPr>
        <p:spPr bwMode="auto">
          <a:xfrm>
            <a:off x="685800" y="914400"/>
            <a:ext cx="7772400" cy="0"/>
          </a:xfrm>
          <a:prstGeom prst="line">
            <a:avLst/>
          </a:prstGeom>
          <a:noFill/>
          <a:ln w="9525">
            <a:solidFill>
              <a:srgbClr val="00707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7078"/>
          </a:solidFill>
          <a:latin typeface="חרמון" charset="0"/>
          <a:ea typeface="חרמון" charset="0"/>
          <a:cs typeface="חרמון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png"/><Relationship Id="rId3" Type="http://schemas.openxmlformats.org/officeDocument/2006/relationships/image" Target="../media/image63.jp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hyperlink" Target="https://youtu.be/gamWokRl51I" TargetMode="External"/><Relationship Id="rId10" Type="http://schemas.openxmlformats.org/officeDocument/2006/relationships/image" Target="../media/image69.jpg"/><Relationship Id="rId4" Type="http://schemas.openxmlformats.org/officeDocument/2006/relationships/image" Target="../media/image64.jpg"/><Relationship Id="rId9" Type="http://schemas.openxmlformats.org/officeDocument/2006/relationships/image" Target="../media/image6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9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4.jpeg"/><Relationship Id="rId12" Type="http://schemas.openxmlformats.org/officeDocument/2006/relationships/hyperlink" Target="https://www.youtube.com/watch?v=LocyCt77H5A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2.jpeg"/><Relationship Id="rId4" Type="http://schemas.openxmlformats.org/officeDocument/2006/relationships/hyperlink" Target="https://www.facebook.com/groups/1582913395254937/photo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49.png"/><Relationship Id="rId15" Type="http://schemas.openxmlformats.org/officeDocument/2006/relationships/image" Target="../media/image52.png"/><Relationship Id="rId10" Type="http://schemas.openxmlformats.org/officeDocument/2006/relationships/image" Target="../media/image30.png"/><Relationship Id="rId4" Type="http://schemas.openxmlformats.org/officeDocument/2006/relationships/image" Target="../media/image48.png"/><Relationship Id="rId9" Type="http://schemas.openxmlformats.org/officeDocument/2006/relationships/image" Target="../media/image29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Rectangle 9"/>
          <p:cNvSpPr>
            <a:spLocks noChangeArrowheads="1"/>
          </p:cNvSpPr>
          <p:nvPr/>
        </p:nvSpPr>
        <p:spPr bwMode="auto">
          <a:xfrm>
            <a:off x="1052380" y="2554220"/>
            <a:ext cx="3414936" cy="57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b="0" i="0" dirty="0"/>
              <a:t> </a:t>
            </a:r>
            <a:r>
              <a:rPr lang="en-US" dirty="0"/>
              <a:t>¡</a:t>
            </a:r>
            <a:r>
              <a:rPr lang="en-US" dirty="0" err="1"/>
              <a:t>Por</a:t>
            </a:r>
            <a:r>
              <a:rPr lang="en-US" dirty="0"/>
              <a:t> fin 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err="1"/>
              <a:t>distinto</a:t>
            </a:r>
            <a:r>
              <a:rPr lang="en-US" dirty="0"/>
              <a:t>! </a:t>
            </a:r>
            <a:endParaRPr lang="en-US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1" descr="Lbdc_logo_B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6" y="1412776"/>
            <a:ext cx="4314825" cy="1117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2274" y="5589240"/>
            <a:ext cx="5325831" cy="706127"/>
            <a:chOff x="352274" y="3068960"/>
            <a:chExt cx="5325831" cy="706127"/>
          </a:xfrm>
        </p:grpSpPr>
        <p:grpSp>
          <p:nvGrpSpPr>
            <p:cNvPr id="11" name="Group 10"/>
            <p:cNvGrpSpPr/>
            <p:nvPr/>
          </p:nvGrpSpPr>
          <p:grpSpPr>
            <a:xfrm>
              <a:off x="352274" y="3068960"/>
              <a:ext cx="4723782" cy="706127"/>
              <a:chOff x="238818" y="3052341"/>
              <a:chExt cx="4723782" cy="70612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38818" y="3052341"/>
                <a:ext cx="4177291" cy="706127"/>
                <a:chOff x="238818" y="3052341"/>
                <a:chExt cx="4177291" cy="706127"/>
              </a:xfrm>
            </p:grpSpPr>
            <p:grpSp>
              <p:nvGrpSpPr>
                <p:cNvPr id="15" name="Group 38"/>
                <p:cNvGrpSpPr>
                  <a:grpSpLocks/>
                </p:cNvGrpSpPr>
                <p:nvPr/>
              </p:nvGrpSpPr>
              <p:grpSpPr bwMode="auto">
                <a:xfrm>
                  <a:off x="238818" y="3105696"/>
                  <a:ext cx="2743200" cy="595313"/>
                  <a:chOff x="288" y="3504"/>
                  <a:chExt cx="1839" cy="399"/>
                </a:xfrm>
              </p:grpSpPr>
              <p:pic>
                <p:nvPicPr>
                  <p:cNvPr id="18" name="Picture 1"/>
                  <p:cNvPicPr>
                    <a:picLocks noChangeAspect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1805" y="3519"/>
                    <a:ext cx="322" cy="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9" name="Picture 1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7" y="3555"/>
                    <a:ext cx="713" cy="2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" name="Picture 1"/>
                  <p:cNvPicPr>
                    <a:picLocks noChangeAspect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288" y="3504"/>
                    <a:ext cx="399" cy="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37" descr="WINNER_logo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1407" y="3537"/>
                    <a:ext cx="336" cy="333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7661" y="3052341"/>
                  <a:ext cx="702022" cy="702022"/>
                </a:xfrm>
                <a:prstGeom prst="rect">
                  <a:avLst/>
                </a:prstGeom>
              </p:spPr>
            </p:pic>
            <p:pic>
              <p:nvPicPr>
                <p:cNvPr id="17" name="Picture 2" descr="image003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6198" y="3097542"/>
                  <a:ext cx="649911" cy="6609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8994" y="3138595"/>
                <a:ext cx="513606" cy="528023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8" t="7322" r="9847" b="7944"/>
            <a:stretch/>
          </p:blipFill>
          <p:spPr>
            <a:xfrm>
              <a:off x="5076056" y="3100577"/>
              <a:ext cx="602049" cy="6164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1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87" y="0"/>
            <a:ext cx="9178925" cy="6858000"/>
          </a:xfrm>
          <a:solidFill>
            <a:schemeClr val="accent4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>
          <a:xfrm>
            <a:off x="3160555" y="5229200"/>
            <a:ext cx="2852621" cy="15008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"/>
          <a:stretch/>
        </p:blipFill>
        <p:spPr>
          <a:xfrm>
            <a:off x="6096702" y="5229199"/>
            <a:ext cx="2861879" cy="15008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/>
        </p:blipFill>
        <p:spPr>
          <a:xfrm>
            <a:off x="3149274" y="1987860"/>
            <a:ext cx="2875184" cy="1500252"/>
          </a:xfrm>
          <a:prstGeom prst="rect">
            <a:avLst/>
          </a:prstGeom>
        </p:spPr>
      </p:pic>
      <p:pic>
        <p:nvPicPr>
          <p:cNvPr id="19" name="Picture 18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9"/>
          <a:stretch/>
        </p:blipFill>
        <p:spPr>
          <a:xfrm>
            <a:off x="3157902" y="3604136"/>
            <a:ext cx="2840316" cy="1486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/>
          <a:stretch/>
        </p:blipFill>
        <p:spPr>
          <a:xfrm>
            <a:off x="6110118" y="1988840"/>
            <a:ext cx="2911124" cy="14992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2"/>
          <a:stretch/>
        </p:blipFill>
        <p:spPr>
          <a:xfrm>
            <a:off x="6125371" y="3594339"/>
            <a:ext cx="2861880" cy="1486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"/>
          <a:stretch/>
        </p:blipFill>
        <p:spPr>
          <a:xfrm>
            <a:off x="214380" y="3594339"/>
            <a:ext cx="2840316" cy="15065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/>
          <a:stretch/>
        </p:blipFill>
        <p:spPr>
          <a:xfrm>
            <a:off x="179512" y="1987860"/>
            <a:ext cx="2875184" cy="14678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6"/>
          <a:stretch/>
        </p:blipFill>
        <p:spPr>
          <a:xfrm>
            <a:off x="202682" y="5229198"/>
            <a:ext cx="2838920" cy="15008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500479"/>
            <a:ext cx="2837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Aquaponics 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</a:rPr>
              <a:t>STEM Agricultura,</a:t>
            </a:r>
          </a:p>
          <a:p>
            <a:pPr algn="ctr"/>
            <a:r>
              <a:rPr lang="en-US" altLang="en-US" dirty="0">
                <a:solidFill>
                  <a:schemeClr val="bg1"/>
                </a:solidFill>
              </a:rPr>
              <a:t>Vietnam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r="4064" b="6615"/>
          <a:stretch/>
        </p:blipFill>
        <p:spPr bwMode="auto">
          <a:xfrm>
            <a:off x="3102052" y="332656"/>
            <a:ext cx="2911124" cy="155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"/>
          <a:stretch/>
        </p:blipFill>
        <p:spPr bwMode="auto">
          <a:xfrm>
            <a:off x="6145602" y="332656"/>
            <a:ext cx="2849673" cy="15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05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 rot="16200000">
            <a:off x="-451644" y="853282"/>
            <a:ext cx="1766887" cy="793750"/>
          </a:xfrm>
        </p:spPr>
        <p:txBody>
          <a:bodyPr/>
          <a:lstStyle/>
          <a:p>
            <a:r>
              <a:rPr lang="en-US" altLang="en-US" sz="2000" dirty="0" err="1">
                <a:solidFill>
                  <a:schemeClr val="bg1"/>
                </a:solidFill>
              </a:rPr>
              <a:t>Alumnos</a:t>
            </a:r>
            <a:r>
              <a:rPr lang="en-US" altLang="en-US" sz="2000" dirty="0">
                <a:solidFill>
                  <a:schemeClr val="bg1"/>
                </a:solidFill>
              </a:rPr>
              <a:t> de 2d0 </a:t>
            </a:r>
            <a:r>
              <a:rPr lang="en-US" altLang="en-US" sz="2000" dirty="0" err="1">
                <a:solidFill>
                  <a:schemeClr val="bg1"/>
                </a:solidFill>
              </a:rPr>
              <a:t>Año</a:t>
            </a:r>
            <a:r>
              <a:rPr lang="en-US" altLang="en-US" sz="2000" dirty="0">
                <a:solidFill>
                  <a:schemeClr val="bg1"/>
                </a:solidFill>
              </a:rPr>
              <a:t>, Chile</a:t>
            </a: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608513"/>
            <a:ext cx="25209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4113"/>
            <a:ext cx="30114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81525"/>
            <a:ext cx="2736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25438"/>
            <a:ext cx="2430463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90788"/>
            <a:ext cx="25209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5438"/>
            <a:ext cx="2697162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79675"/>
            <a:ext cx="28511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5438"/>
            <a:ext cx="2473325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29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30130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007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-15371" y="0"/>
            <a:ext cx="9144000" cy="68722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0" b="36172"/>
          <a:stretch>
            <a:fillRect/>
          </a:stretch>
        </p:blipFill>
        <p:spPr bwMode="auto">
          <a:xfrm>
            <a:off x="7181850" y="4932363"/>
            <a:ext cx="17113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1"/>
          <a:stretch>
            <a:fillRect/>
          </a:stretch>
        </p:blipFill>
        <p:spPr bwMode="auto">
          <a:xfrm>
            <a:off x="7132638" y="2613025"/>
            <a:ext cx="1760537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6"/>
          <a:stretch>
            <a:fillRect/>
          </a:stretch>
        </p:blipFill>
        <p:spPr bwMode="auto">
          <a:xfrm>
            <a:off x="2339975" y="4941888"/>
            <a:ext cx="22780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r="-2"/>
          <a:stretch>
            <a:fillRect/>
          </a:stretch>
        </p:blipFill>
        <p:spPr bwMode="auto">
          <a:xfrm>
            <a:off x="107950" y="4932363"/>
            <a:ext cx="2119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/>
          <a:stretch>
            <a:fillRect/>
          </a:stretch>
        </p:blipFill>
        <p:spPr bwMode="auto">
          <a:xfrm>
            <a:off x="104775" y="1863725"/>
            <a:ext cx="194627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80"/>
          <a:stretch>
            <a:fillRect/>
          </a:stretch>
        </p:blipFill>
        <p:spPr bwMode="auto">
          <a:xfrm>
            <a:off x="2862263" y="158750"/>
            <a:ext cx="18605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r="1030"/>
          <a:stretch>
            <a:fillRect/>
          </a:stretch>
        </p:blipFill>
        <p:spPr bwMode="auto">
          <a:xfrm>
            <a:off x="2179638" y="1863725"/>
            <a:ext cx="484028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t="7362" r="-2"/>
          <a:stretch>
            <a:fillRect/>
          </a:stretch>
        </p:blipFill>
        <p:spPr bwMode="auto">
          <a:xfrm>
            <a:off x="4900613" y="115888"/>
            <a:ext cx="2119312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" descr="C:\Users\rebecca\Documents\COMPANIES\GLOBISENSE\photography\Product images\JPEG\Globisense Finals\JPEG\Location\950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19994" r="17793" b="17766"/>
          <a:stretch>
            <a:fillRect/>
          </a:stretch>
        </p:blipFill>
        <p:spPr bwMode="auto">
          <a:xfrm>
            <a:off x="4757738" y="5003800"/>
            <a:ext cx="2262187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" b="5159"/>
          <a:stretch>
            <a:fillRect/>
          </a:stretch>
        </p:blipFill>
        <p:spPr bwMode="auto">
          <a:xfrm>
            <a:off x="7156450" y="115888"/>
            <a:ext cx="17605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14"/>
          <p:cNvSpPr txBox="1">
            <a:spLocks noChangeArrowheads="1"/>
          </p:cNvSpPr>
          <p:nvPr/>
        </p:nvSpPr>
        <p:spPr bwMode="auto">
          <a:xfrm>
            <a:off x="409576" y="291405"/>
            <a:ext cx="2921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</a:rPr>
              <a:t>Explorando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nuestro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ecosistema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72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-34925" y="0"/>
            <a:ext cx="9178925" cy="6858000"/>
          </a:xfrm>
          <a:solidFill>
            <a:schemeClr val="accent4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6387" name="Picture 2" descr="C:\Users\rebecca\Documents\COMPANIES\GLOBISENSE\photography\Product images\JPEG\Globisense Finals\JPEG\Location\9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r="13461"/>
          <a:stretch>
            <a:fillRect/>
          </a:stretch>
        </p:blipFill>
        <p:spPr bwMode="auto">
          <a:xfrm>
            <a:off x="695325" y="908050"/>
            <a:ext cx="147637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:\Users\rebecca\Documents\COMPANIES\GLOBISENSE\photography\Product images\JPEG\Globisense Finals\JPEG\Location\92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9090"/>
          <a:stretch>
            <a:fillRect/>
          </a:stretch>
        </p:blipFill>
        <p:spPr bwMode="auto">
          <a:xfrm>
            <a:off x="585788" y="4797425"/>
            <a:ext cx="18002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rebecca\Documents\COMPANIES\GLOBISENSE\photography\Product images\JPEG\Globisense Finals\JPEG\Location\93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3" b="6973"/>
          <a:stretch>
            <a:fillRect/>
          </a:stretch>
        </p:blipFill>
        <p:spPr bwMode="auto">
          <a:xfrm>
            <a:off x="2519363" y="4757738"/>
            <a:ext cx="13684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DSC_002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92375"/>
            <a:ext cx="3240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 descr="IMG_424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t="25914" r="8624"/>
          <a:stretch>
            <a:fillRect/>
          </a:stretch>
        </p:blipFill>
        <p:spPr bwMode="auto">
          <a:xfrm>
            <a:off x="4343400" y="908050"/>
            <a:ext cx="22447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IMG_439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6" t="17514" r="6006" b="8170"/>
          <a:stretch>
            <a:fillRect/>
          </a:stretch>
        </p:blipFill>
        <p:spPr bwMode="auto">
          <a:xfrm>
            <a:off x="611188" y="2492375"/>
            <a:ext cx="25923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14"/>
          <p:cNvSpPr txBox="1">
            <a:spLocks noChangeArrowheads="1"/>
          </p:cNvSpPr>
          <p:nvPr/>
        </p:nvSpPr>
        <p:spPr bwMode="auto">
          <a:xfrm>
            <a:off x="539750" y="115888"/>
            <a:ext cx="7920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</a:rPr>
              <a:t>Trayendo</a:t>
            </a:r>
            <a:r>
              <a:rPr lang="en-US" altLang="en-US" sz="3600" dirty="0">
                <a:solidFill>
                  <a:schemeClr val="bg1"/>
                </a:solidFill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</a:rPr>
              <a:t>cambio</a:t>
            </a:r>
            <a:r>
              <a:rPr lang="en-US" altLang="en-US" sz="3600" dirty="0">
                <a:solidFill>
                  <a:schemeClr val="bg1"/>
                </a:solidFill>
              </a:rPr>
              <a:t> real</a:t>
            </a:r>
            <a:endParaRPr lang="en-GB" altLang="en-US" sz="3600" dirty="0">
              <a:solidFill>
                <a:schemeClr val="bg1"/>
              </a:solidFill>
            </a:endParaRPr>
          </a:p>
        </p:txBody>
      </p:sp>
      <p:pic>
        <p:nvPicPr>
          <p:cNvPr id="16394" name="Picture 14" descr="24f603c6-e887-447b-8b7c-569ad1940dc2@ma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908050"/>
            <a:ext cx="20701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6" descr="6c0293a7-4c44-4f74-a99a-62df7c203de2@mai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6628" b="7890"/>
          <a:stretch>
            <a:fillRect/>
          </a:stretch>
        </p:blipFill>
        <p:spPr bwMode="auto">
          <a:xfrm>
            <a:off x="2217738" y="908050"/>
            <a:ext cx="20669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722688"/>
            <a:ext cx="207010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6"/>
          <a:stretch>
            <a:fillRect/>
          </a:stretch>
        </p:blipFill>
        <p:spPr bwMode="auto">
          <a:xfrm>
            <a:off x="3995738" y="4757738"/>
            <a:ext cx="259238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29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398" r="2371" b="-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14578" r="28332"/>
          <a:stretch/>
        </p:blipFill>
        <p:spPr>
          <a:xfrm>
            <a:off x="5724128" y="3501008"/>
            <a:ext cx="1382500" cy="165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63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16024" y="2697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Globisens </a:t>
            </a:r>
            <a:r>
              <a:rPr lang="en-US" altLang="en-US" dirty="0" err="1"/>
              <a:t>Ltda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4375" r="16875"/>
          <a:stretch/>
        </p:blipFill>
        <p:spPr>
          <a:xfrm>
            <a:off x="5207945" y="2276872"/>
            <a:ext cx="346799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24128" y="89276"/>
            <a:ext cx="3267216" cy="2187596"/>
          </a:xfrm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79912" y="4505032"/>
            <a:ext cx="3162029" cy="211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8" name="Content Placeholder 8"/>
          <p:cNvSpPr txBox="1">
            <a:spLocks/>
          </p:cNvSpPr>
          <p:nvPr/>
        </p:nvSpPr>
        <p:spPr bwMode="auto">
          <a:xfrm>
            <a:off x="146050" y="1196975"/>
            <a:ext cx="52451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en-US" altLang="en-US" sz="1800" i="0" dirty="0">
              <a:solidFill>
                <a:srgbClr val="7F7F7F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s-ES_tradnl" altLang="en-US" b="0" i="0" dirty="0">
                <a:ea typeface="MS PGothic" pitchFamily="34" charset="-128"/>
              </a:rPr>
              <a:t>Fundada en el 2009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b="0" i="0" dirty="0">
                <a:ea typeface="MS PGothic" pitchFamily="34" charset="-128"/>
              </a:rPr>
              <a:t>35 Empleados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b="0" i="0" dirty="0" err="1">
                <a:ea typeface="MS PGothic" pitchFamily="34" charset="-128"/>
              </a:rPr>
              <a:t>Producciòn</a:t>
            </a:r>
            <a:r>
              <a:rPr lang="es-ES_tradnl" altLang="en-US" b="0" i="0" dirty="0">
                <a:ea typeface="MS PGothic" pitchFamily="34" charset="-128"/>
              </a:rPr>
              <a:t> en Israel en una moderna </a:t>
            </a:r>
            <a:r>
              <a:rPr lang="es-ES_tradnl" altLang="en-US" b="0" i="0" dirty="0" err="1">
                <a:ea typeface="MS PGothic" pitchFamily="34" charset="-128"/>
              </a:rPr>
              <a:t>instalaciòn</a:t>
            </a:r>
            <a:r>
              <a:rPr lang="es-ES_tradnl" altLang="en-US" b="0" i="0" dirty="0">
                <a:ea typeface="MS PGothic" pitchFamily="34" charset="-128"/>
              </a:rPr>
              <a:t> de alta </a:t>
            </a:r>
            <a:r>
              <a:rPr lang="es-ES_tradnl" altLang="en-US" b="0" i="0" dirty="0" err="1">
                <a:ea typeface="MS PGothic" pitchFamily="34" charset="-128"/>
              </a:rPr>
              <a:t>tecnologìa</a:t>
            </a:r>
            <a:r>
              <a:rPr lang="es-ES_tradnl" altLang="en-US" b="0" i="0" dirty="0">
                <a:ea typeface="MS PGothic" pitchFamily="34" charset="-128"/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b="0" i="0" dirty="0">
                <a:ea typeface="MS PGothic" pitchFamily="34" charset="-128"/>
              </a:rPr>
              <a:t>La primera </a:t>
            </a:r>
            <a:r>
              <a:rPr lang="es-ES_tradnl" altLang="en-US" b="0" i="0" dirty="0" err="1">
                <a:ea typeface="MS PGothic" pitchFamily="34" charset="-128"/>
              </a:rPr>
              <a:t>producciòn</a:t>
            </a:r>
            <a:r>
              <a:rPr lang="es-ES_tradnl" altLang="en-US" b="0" i="0" dirty="0">
                <a:ea typeface="MS PGothic" pitchFamily="34" charset="-128"/>
              </a:rPr>
              <a:t> iniciada en Octubre 2011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b="0" i="0" dirty="0">
                <a:ea typeface="MS PGothic" pitchFamily="34" charset="-128"/>
              </a:rPr>
              <a:t>80,000 equipos entregados en el primer año</a:t>
            </a:r>
          </a:p>
          <a:p>
            <a:pPr lvl="1">
              <a:buFontTx/>
              <a:buNone/>
            </a:pPr>
            <a:endParaRPr lang="en-US" altLang="en-US" b="0" i="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430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¿</a:t>
            </a:r>
            <a:r>
              <a:rPr lang="en-US" altLang="en-US" dirty="0" err="1"/>
              <a:t>Qué</a:t>
            </a:r>
            <a:r>
              <a:rPr lang="en-US" altLang="en-US" dirty="0"/>
              <a:t> </a:t>
            </a:r>
            <a:r>
              <a:rPr lang="en-US" altLang="en-US" dirty="0" err="1"/>
              <a:t>es</a:t>
            </a:r>
            <a:r>
              <a:rPr lang="en-US" altLang="en-US" dirty="0"/>
              <a:t> lo que dice la </a:t>
            </a:r>
            <a:r>
              <a:rPr lang="en-US" altLang="en-US" dirty="0" err="1"/>
              <a:t>investigación</a:t>
            </a:r>
            <a:r>
              <a:rPr lang="en-US" altLang="en-US" dirty="0"/>
              <a:t>? 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85799" y="836712"/>
            <a:ext cx="7770813" cy="4392488"/>
          </a:xfrm>
        </p:spPr>
        <p:txBody>
          <a:bodyPr/>
          <a:lstStyle/>
          <a:p>
            <a:r>
              <a:rPr lang="en-US" altLang="en-US" sz="2200" dirty="0" err="1"/>
              <a:t>Estudiantes</a:t>
            </a:r>
            <a:r>
              <a:rPr lang="en-US" altLang="en-US" sz="2200" dirty="0"/>
              <a:t> que </a:t>
            </a:r>
            <a:r>
              <a:rPr lang="en-US" altLang="en-US" sz="2200" dirty="0" err="1"/>
              <a:t>usaron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computadoras</a:t>
            </a:r>
            <a:r>
              <a:rPr lang="en-US" altLang="en-US" sz="2200" dirty="0"/>
              <a:t> y </a:t>
            </a:r>
            <a:r>
              <a:rPr lang="en-US" altLang="en-US" sz="2200" dirty="0" err="1"/>
              <a:t>probeware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mostraron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ganancias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en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aprendizaje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significativas</a:t>
            </a:r>
            <a:r>
              <a:rPr lang="en-US" altLang="en-US" sz="2200" dirty="0"/>
              <a:t>.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1800" i="1" dirty="0">
                <a:solidFill>
                  <a:schemeClr val="accent2"/>
                </a:solidFill>
              </a:rPr>
              <a:t>TEEMSS, </a:t>
            </a:r>
            <a:r>
              <a:rPr lang="en-US" altLang="en-US" sz="1800" i="1" dirty="0" err="1">
                <a:solidFill>
                  <a:schemeClr val="accent2"/>
                </a:solidFill>
              </a:rPr>
              <a:t>Fundación</a:t>
            </a:r>
            <a:r>
              <a:rPr lang="en-US" altLang="en-US" sz="1800" i="1" dirty="0">
                <a:solidFill>
                  <a:schemeClr val="accent2"/>
                </a:solidFill>
              </a:rPr>
              <a:t> Nacional de </a:t>
            </a:r>
            <a:r>
              <a:rPr lang="en-US" altLang="en-US" sz="1800" i="1" dirty="0" err="1">
                <a:solidFill>
                  <a:schemeClr val="accent2"/>
                </a:solidFill>
              </a:rPr>
              <a:t>Ciencia</a:t>
            </a:r>
            <a:r>
              <a:rPr lang="en-US" altLang="en-US" sz="1800" i="1" dirty="0">
                <a:solidFill>
                  <a:schemeClr val="accent2"/>
                </a:solidFill>
              </a:rPr>
              <a:t>, 2007</a:t>
            </a:r>
            <a:endParaRPr lang="en-US" altLang="en-US" sz="800" i="1" dirty="0">
              <a:solidFill>
                <a:schemeClr val="accent2"/>
              </a:solidFill>
            </a:endParaRPr>
          </a:p>
          <a:p>
            <a:r>
              <a:rPr lang="en-US" altLang="en-US" sz="2200" dirty="0" err="1"/>
              <a:t>Estudiantes</a:t>
            </a:r>
            <a:r>
              <a:rPr lang="en-US" altLang="en-US" sz="2200" dirty="0"/>
              <a:t> que </a:t>
            </a:r>
            <a:r>
              <a:rPr lang="en-US" altLang="en-US" sz="2200" dirty="0" err="1"/>
              <a:t>han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sido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expuestos</a:t>
            </a:r>
            <a:r>
              <a:rPr lang="en-US" altLang="en-US" sz="2200" dirty="0"/>
              <a:t> </a:t>
            </a:r>
            <a:r>
              <a:rPr lang="es-MX" altLang="en-US" sz="2200" dirty="0"/>
              <a:t>a la práctica de ciencia en el preescolar se desempeñaron mejor que el promedio nacional</a:t>
            </a:r>
            <a:r>
              <a:rPr lang="es-MX" altLang="en-US" sz="2200" dirty="0" smtClean="0"/>
              <a:t>. </a:t>
            </a:r>
            <a:r>
              <a:rPr lang="en-US" altLang="en-US" sz="1800" i="1" dirty="0" smtClean="0">
                <a:solidFill>
                  <a:schemeClr val="accent2"/>
                </a:solidFill>
              </a:rPr>
              <a:t>Plank </a:t>
            </a:r>
            <a:r>
              <a:rPr lang="en-US" altLang="en-US" sz="1800" i="1" dirty="0">
                <a:solidFill>
                  <a:schemeClr val="accent2"/>
                </a:solidFill>
              </a:rPr>
              <a:t>(2000, USA)</a:t>
            </a:r>
          </a:p>
          <a:p>
            <a:r>
              <a:rPr lang="es-MX" altLang="en-US" sz="2200" dirty="0" err="1" smtClean="0"/>
              <a:t>Probeware</a:t>
            </a:r>
            <a:r>
              <a:rPr lang="es-MX" altLang="en-US" sz="2200" dirty="0" smtClean="0"/>
              <a:t> </a:t>
            </a:r>
            <a:r>
              <a:rPr lang="es-MX" altLang="en-US" sz="2200" dirty="0"/>
              <a:t>emociona a los alumnos y les ahorra tiempo registrando las lecturas de la temperatura. Ese tiempo podría usarse para producir e interpretar gráficos.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1800" i="1" dirty="0">
                <a:solidFill>
                  <a:schemeClr val="accent2"/>
                </a:solidFill>
              </a:rPr>
              <a:t>An Evaluation Horizons, n15 p12-16 </a:t>
            </a:r>
            <a:r>
              <a:rPr lang="en-US" altLang="en-US" sz="1800" i="1" dirty="0" err="1">
                <a:solidFill>
                  <a:schemeClr val="accent2"/>
                </a:solidFill>
              </a:rPr>
              <a:t>Aut</a:t>
            </a:r>
            <a:r>
              <a:rPr lang="en-US" altLang="en-US" sz="1800" i="1" dirty="0">
                <a:solidFill>
                  <a:schemeClr val="accent2"/>
                </a:solidFill>
              </a:rPr>
              <a:t> </a:t>
            </a:r>
            <a:r>
              <a:rPr lang="en-US" altLang="en-US" sz="1800" i="1" dirty="0" smtClean="0">
                <a:solidFill>
                  <a:schemeClr val="accent2"/>
                </a:solidFill>
              </a:rPr>
              <a:t>200</a:t>
            </a:r>
            <a:r>
              <a:rPr lang="en-US" altLang="en-US" sz="2000" i="1" dirty="0" smtClean="0">
                <a:solidFill>
                  <a:schemeClr val="accent2"/>
                </a:solidFill>
              </a:rPr>
              <a:t>1</a:t>
            </a:r>
            <a:endParaRPr lang="en-US" altLang="en-US" sz="600" i="1" dirty="0">
              <a:solidFill>
                <a:schemeClr val="accent2"/>
              </a:solidFill>
            </a:endParaRPr>
          </a:p>
          <a:p>
            <a:r>
              <a:rPr lang="en-US" altLang="en-US" sz="2200" dirty="0" err="1"/>
              <a:t>Países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como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Japón</a:t>
            </a:r>
            <a:r>
              <a:rPr lang="en-US" altLang="en-US" sz="2200" dirty="0"/>
              <a:t> y </a:t>
            </a:r>
            <a:r>
              <a:rPr lang="en-US" altLang="en-US" sz="2200" dirty="0" err="1"/>
              <a:t>Corea</a:t>
            </a:r>
            <a:r>
              <a:rPr lang="en-US" altLang="en-US" sz="2200" dirty="0"/>
              <a:t> (Con </a:t>
            </a:r>
            <a:r>
              <a:rPr lang="en-US" altLang="en-US" sz="2200" dirty="0" err="1"/>
              <a:t>aprendizaje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temprano</a:t>
            </a:r>
            <a:r>
              <a:rPr lang="en-US" altLang="en-US" sz="2200" dirty="0"/>
              <a:t> de la </a:t>
            </a:r>
            <a:r>
              <a:rPr lang="en-US" altLang="en-US" sz="2200" dirty="0" err="1"/>
              <a:t>ciencia</a:t>
            </a:r>
            <a:r>
              <a:rPr lang="en-US" altLang="en-US" sz="2200" dirty="0"/>
              <a:t>) </a:t>
            </a:r>
            <a:r>
              <a:rPr lang="en-US" altLang="en-US" sz="2200" dirty="0" err="1"/>
              <a:t>obtuvieron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mejores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resultados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en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ciencias</a:t>
            </a:r>
            <a:r>
              <a:rPr lang="en-US" altLang="en-US" sz="2200" dirty="0"/>
              <a:t> y </a:t>
            </a:r>
            <a:r>
              <a:rPr lang="en-US" altLang="en-US" sz="2200" dirty="0" err="1"/>
              <a:t>matemáticas</a:t>
            </a:r>
            <a:r>
              <a:rPr lang="en-US" altLang="en-US" sz="2200" dirty="0"/>
              <a:t> a </a:t>
            </a:r>
            <a:r>
              <a:rPr lang="en-US" altLang="en-US" sz="2200" dirty="0" err="1"/>
              <a:t>comparación</a:t>
            </a:r>
            <a:r>
              <a:rPr lang="en-US" altLang="en-US" sz="2200" dirty="0"/>
              <a:t> de </a:t>
            </a:r>
            <a:r>
              <a:rPr lang="en-US" altLang="en-US" sz="2200" dirty="0" err="1"/>
              <a:t>otros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países</a:t>
            </a:r>
            <a:r>
              <a:rPr lang="en-US" altLang="en-US" sz="2200" dirty="0"/>
              <a:t> del primer </a:t>
            </a:r>
            <a:r>
              <a:rPr lang="en-US" altLang="en-US" sz="2200" dirty="0" err="1"/>
              <a:t>mundo</a:t>
            </a:r>
            <a:r>
              <a:rPr lang="en-US" altLang="en-US" sz="2200" dirty="0" smtClean="0"/>
              <a:t>. </a:t>
            </a:r>
            <a:br>
              <a:rPr lang="en-US" altLang="en-US" sz="2200" dirty="0" smtClean="0"/>
            </a:br>
            <a:r>
              <a:rPr lang="es-ES" sz="1800" i="1" dirty="0" smtClean="0">
                <a:solidFill>
                  <a:schemeClr val="accent2"/>
                </a:solidFill>
              </a:rPr>
              <a:t>Resultados </a:t>
            </a:r>
            <a:r>
              <a:rPr lang="es-ES" sz="1800" i="1" dirty="0">
                <a:solidFill>
                  <a:schemeClr val="accent2"/>
                </a:solidFill>
              </a:rPr>
              <a:t>de puntuaciones PISA de estudiantes de ciencia y matemáticas, 2007</a:t>
            </a:r>
            <a:r>
              <a:rPr lang="en-US" altLang="en-US" sz="1800" i="1" dirty="0">
                <a:solidFill>
                  <a:schemeClr val="accent2"/>
                </a:solidFill>
              </a:rPr>
              <a:t/>
            </a:r>
            <a:br>
              <a:rPr lang="en-US" altLang="en-US" sz="1800" i="1" dirty="0">
                <a:solidFill>
                  <a:schemeClr val="accent2"/>
                </a:solidFill>
              </a:rPr>
            </a:br>
            <a:endParaRPr lang="en-US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21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hutterstock_627271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>
            <a:fillRect/>
          </a:stretch>
        </p:blipFill>
        <p:spPr bwMode="auto">
          <a:xfrm>
            <a:off x="-36513" y="-26988"/>
            <a:ext cx="9180513" cy="80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63500" y="-171450"/>
            <a:ext cx="9180513" cy="801211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/>
          </a:p>
        </p:txBody>
      </p:sp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34925" y="125413"/>
            <a:ext cx="4608513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tx1"/>
                </a:solidFill>
              </a:rPr>
              <a:t/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600">
                <a:solidFill>
                  <a:schemeClr val="tx1"/>
                </a:solidFill>
              </a:rPr>
              <a:t>Aprendiendo ciencias</a:t>
            </a:r>
            <a:br>
              <a:rPr lang="en-US" altLang="en-US" sz="3600">
                <a:solidFill>
                  <a:schemeClr val="tx1"/>
                </a:solidFill>
              </a:rPr>
            </a:br>
            <a:endParaRPr lang="en-US" altLang="en-US" sz="3600">
              <a:solidFill>
                <a:schemeClr val="tx1"/>
              </a:solidFill>
            </a:endParaRPr>
          </a:p>
        </p:txBody>
      </p:sp>
      <p:sp>
        <p:nvSpPr>
          <p:cNvPr id="4101" name="Content Placeholder 2"/>
          <p:cNvSpPr>
            <a:spLocks noGrp="1"/>
          </p:cNvSpPr>
          <p:nvPr>
            <p:ph sz="quarter" idx="1"/>
          </p:nvPr>
        </p:nvSpPr>
        <p:spPr>
          <a:xfrm>
            <a:off x="611188" y="4076700"/>
            <a:ext cx="7785100" cy="18732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_tradnl" altLang="en-US" b="1">
                <a:solidFill>
                  <a:srgbClr val="002060"/>
                </a:solidFill>
              </a:rPr>
              <a:t>Lecciones</a:t>
            </a:r>
            <a:r>
              <a:rPr lang="es-ES_tradnl" altLang="en-US" sz="2800" b="1">
                <a:solidFill>
                  <a:srgbClr val="002060"/>
                </a:solidFill>
              </a:rPr>
              <a:t> </a:t>
            </a:r>
            <a:r>
              <a:rPr lang="es-ES_tradnl" altLang="en-US" b="1">
                <a:solidFill>
                  <a:srgbClr val="002060"/>
                </a:solidFill>
              </a:rPr>
              <a:t>aprendidas</a:t>
            </a:r>
            <a:endParaRPr lang="es-ES_tradnl" altLang="en-US" sz="2800" b="1">
              <a:solidFill>
                <a:srgbClr val="00206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s-ES_tradnl" altLang="en-US" b="1">
                <a:ea typeface="MS PGothic" pitchFamily="34" charset="-128"/>
              </a:rPr>
              <a:t>La tecnologìa entusiasma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b="1">
                <a:ea typeface="MS PGothic" pitchFamily="34" charset="-128"/>
              </a:rPr>
              <a:t>El uso de las actividades indagatorias funciona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b="1">
                <a:ea typeface="MS PGothic" pitchFamily="34" charset="-128"/>
              </a:rPr>
              <a:t>Comenzar a enseñar ciencias en una edad temprana  	funciona</a:t>
            </a:r>
          </a:p>
          <a:p>
            <a:pPr eaLnBrk="1" hangingPunct="1">
              <a:buFontTx/>
              <a:buNone/>
            </a:pPr>
            <a:endParaRPr lang="en-US" altLang="en-US" b="1"/>
          </a:p>
          <a:p>
            <a:pPr eaLnBrk="1" hangingPunct="1">
              <a:buFontTx/>
              <a:buNone/>
            </a:pPr>
            <a:endParaRPr lang="en-US" altLang="en-US" b="1"/>
          </a:p>
          <a:p>
            <a:pPr eaLnBrk="1" hangingPunct="1"/>
            <a:endParaRPr lang="en-US" altLang="en-US"/>
          </a:p>
        </p:txBody>
      </p:sp>
      <p:sp>
        <p:nvSpPr>
          <p:cNvPr id="4102" name="Content Placeholder 2"/>
          <p:cNvSpPr txBox="1">
            <a:spLocks/>
          </p:cNvSpPr>
          <p:nvPr/>
        </p:nvSpPr>
        <p:spPr bwMode="auto">
          <a:xfrm>
            <a:off x="611188" y="1557338"/>
            <a:ext cx="59769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>
              <a:buFontTx/>
              <a:buNone/>
            </a:pPr>
            <a:r>
              <a:rPr lang="es-ES_tradnl" altLang="en-US" i="0">
                <a:solidFill>
                  <a:srgbClr val="002060"/>
                </a:solidFill>
              </a:rPr>
              <a:t>Desafío 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i="0">
                <a:ea typeface="MS PGothic" pitchFamily="34" charset="-128"/>
              </a:rPr>
              <a:t>La Ciencia es abstracta 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i="0">
                <a:ea typeface="MS PGothic" pitchFamily="34" charset="-128"/>
              </a:rPr>
              <a:t>Tiene un lenguaje especial</a:t>
            </a:r>
          </a:p>
          <a:p>
            <a:pPr lvl="1">
              <a:buFont typeface="Arial" pitchFamily="34" charset="0"/>
              <a:buChar char="•"/>
            </a:pPr>
            <a:r>
              <a:rPr lang="es-ES_tradnl" altLang="en-US" i="0">
                <a:ea typeface="MS PGothic" pitchFamily="34" charset="-128"/>
              </a:rPr>
              <a:t>Pocos se gradúan, muchos la abandonan</a:t>
            </a:r>
          </a:p>
          <a:p>
            <a:pPr lvl="1">
              <a:buFontTx/>
              <a:buNone/>
            </a:pPr>
            <a:endParaRPr lang="es-ES_tradnl" altLang="en-US" b="0" i="0">
              <a:solidFill>
                <a:srgbClr val="595959"/>
              </a:solidFill>
              <a:ea typeface="MS PGothic" pitchFamily="34" charset="-128"/>
            </a:endParaRPr>
          </a:p>
          <a:p>
            <a:endParaRPr lang="es-ES_tradnl" altLang="en-US" b="0" i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497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shutterstock_555263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0185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-36513" y="0"/>
            <a:ext cx="10185401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/>
          </a:p>
        </p:txBody>
      </p:sp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323850" y="995363"/>
            <a:ext cx="7088188" cy="97155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Tiempo Tiempo Tiempo</a:t>
            </a:r>
          </a:p>
        </p:txBody>
      </p:sp>
      <p:sp>
        <p:nvSpPr>
          <p:cNvPr id="5125" name="Title 1"/>
          <p:cNvSpPr txBox="1">
            <a:spLocks/>
          </p:cNvSpPr>
          <p:nvPr/>
        </p:nvSpPr>
        <p:spPr bwMode="auto">
          <a:xfrm>
            <a:off x="4211638" y="944563"/>
            <a:ext cx="406558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 i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548938" y="260350"/>
            <a:ext cx="1655762" cy="971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4000" i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</a:t>
            </a:r>
          </a:p>
        </p:txBody>
      </p:sp>
      <p:sp>
        <p:nvSpPr>
          <p:cNvPr id="5127" name="Rectangle 3"/>
          <p:cNvSpPr>
            <a:spLocks noChangeArrowheads="1"/>
          </p:cNvSpPr>
          <p:nvPr/>
        </p:nvSpPr>
        <p:spPr bwMode="auto">
          <a:xfrm>
            <a:off x="827088" y="1557338"/>
            <a:ext cx="70580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algn="ctr" eaLnBrk="1" hangingPunct="1">
              <a:spcBef>
                <a:spcPts val="575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en-US" altLang="en-US" sz="2800"/>
              <a:t>	</a:t>
            </a:r>
          </a:p>
          <a:p>
            <a:pPr eaLnBrk="1" hangingPunct="1">
              <a:spcBef>
                <a:spcPts val="575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en-US" altLang="en-US" sz="4400"/>
              <a:t>	</a:t>
            </a:r>
            <a:r>
              <a:rPr lang="es-ES_tradnl" altLang="en-US" sz="3600"/>
              <a:t>Una sesión tìpica de laboratorio necesita preparar y calibrar 90 elementos!</a:t>
            </a:r>
            <a:endParaRPr lang="es-ES_tradnl" altLang="en-US" sz="3200"/>
          </a:p>
          <a:p>
            <a:pPr algn="ctr" eaLnBrk="1" hangingPunct="1">
              <a:spcBef>
                <a:spcPts val="575"/>
              </a:spcBef>
              <a:buClr>
                <a:schemeClr val="accent1"/>
              </a:buClr>
              <a:buSzPct val="85000"/>
              <a:buFontTx/>
              <a:buNone/>
            </a:pPr>
            <a:endParaRPr lang="en-US" altLang="en-US" sz="2800"/>
          </a:p>
        </p:txBody>
      </p:sp>
      <p:sp>
        <p:nvSpPr>
          <p:cNvPr id="5128" name="Title 1"/>
          <p:cNvSpPr txBox="1">
            <a:spLocks/>
          </p:cNvSpPr>
          <p:nvPr/>
        </p:nvSpPr>
        <p:spPr bwMode="auto">
          <a:xfrm>
            <a:off x="-36513" y="7938"/>
            <a:ext cx="406400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n-US" sz="3600" i="0">
                <a:solidFill>
                  <a:schemeClr val="bg1"/>
                </a:solidFill>
              </a:rPr>
              <a:t>El desafio </a:t>
            </a:r>
          </a:p>
        </p:txBody>
      </p:sp>
      <p:pic>
        <p:nvPicPr>
          <p:cNvPr id="5129" name="Picture 7" descr="tired teach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365625"/>
            <a:ext cx="253523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elementary te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57688"/>
            <a:ext cx="15843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2" descr="http://www.news.wisc.edu/news/images/MSB_Weber_lab07_02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/>
          <a:stretch>
            <a:fillRect/>
          </a:stretch>
        </p:blipFill>
        <p:spPr bwMode="auto">
          <a:xfrm>
            <a:off x="7164388" y="4394200"/>
            <a:ext cx="29527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13937" r="36816" b="1395"/>
          <a:stretch>
            <a:fillRect/>
          </a:stretch>
        </p:blipFill>
        <p:spPr bwMode="auto">
          <a:xfrm>
            <a:off x="-36513" y="4357688"/>
            <a:ext cx="15128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11794" r="13075" b="35054"/>
          <a:stretch>
            <a:fillRect/>
          </a:stretch>
        </p:blipFill>
        <p:spPr bwMode="auto">
          <a:xfrm>
            <a:off x="1476375" y="4365625"/>
            <a:ext cx="158273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693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685800" y="0"/>
            <a:ext cx="8206680" cy="1143000"/>
          </a:xfrm>
        </p:spPr>
        <p:txBody>
          <a:bodyPr/>
          <a:lstStyle/>
          <a:p>
            <a:r>
              <a:rPr lang="es-ES" altLang="en-US" sz="2400" dirty="0"/>
              <a:t>Experimentar con las ciencias nunca ha sido tan fácil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0"/>
          <a:stretch>
            <a:fillRect/>
          </a:stretch>
        </p:blipFill>
        <p:spPr bwMode="auto">
          <a:xfrm>
            <a:off x="1042988" y="1116013"/>
            <a:ext cx="70580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/>
          <a:stretch>
            <a:fillRect/>
          </a:stretch>
        </p:blipFill>
        <p:spPr bwMode="auto">
          <a:xfrm>
            <a:off x="1168400" y="1557338"/>
            <a:ext cx="70040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856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16024" y="116632"/>
            <a:ext cx="7772400" cy="1150937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Completo</a:t>
            </a:r>
            <a:r>
              <a:rPr lang="en-US" altLang="en-US" dirty="0"/>
              <a:t> </a:t>
            </a:r>
            <a:r>
              <a:rPr lang="en-US" altLang="en-US" dirty="0" err="1"/>
              <a:t>laboratorio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un disco</a:t>
            </a:r>
            <a:br>
              <a:rPr lang="en-US" altLang="en-US" dirty="0"/>
            </a:br>
            <a:r>
              <a:rPr lang="en-US" altLang="en-US" sz="2000" dirty="0" err="1"/>
              <a:t>unidad</a:t>
            </a:r>
            <a:r>
              <a:rPr lang="en-US" altLang="en-US" sz="2000" dirty="0"/>
              <a:t> de </a:t>
            </a:r>
            <a:r>
              <a:rPr lang="en-US" altLang="en-US" sz="2000" dirty="0" err="1"/>
              <a:t>ciencias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generales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717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739900"/>
            <a:ext cx="81756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4414838"/>
            <a:ext cx="5207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3490913"/>
            <a:ext cx="5302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508500"/>
            <a:ext cx="415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924175"/>
            <a:ext cx="2968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4468813"/>
            <a:ext cx="5064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614488"/>
            <a:ext cx="482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4484688"/>
            <a:ext cx="4794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2071688"/>
            <a:ext cx="2968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4292600"/>
            <a:ext cx="466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975100"/>
            <a:ext cx="5603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1343025"/>
            <a:ext cx="4318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49"/>
          <p:cNvSpPr>
            <a:spLocks/>
          </p:cNvSpPr>
          <p:nvPr/>
        </p:nvSpPr>
        <p:spPr bwMode="auto">
          <a:xfrm>
            <a:off x="3905250" y="3076575"/>
            <a:ext cx="581025" cy="114300"/>
          </a:xfrm>
          <a:custGeom>
            <a:avLst/>
            <a:gdLst>
              <a:gd name="T0" fmla="*/ 581025 w 581025"/>
              <a:gd name="T1" fmla="*/ 91023 h 114445"/>
              <a:gd name="T2" fmla="*/ 247650 w 581025"/>
              <a:gd name="T3" fmla="*/ 145 h 114445"/>
              <a:gd name="T4" fmla="*/ 0 w 581025"/>
              <a:gd name="T5" fmla="*/ 109200 h 114445"/>
              <a:gd name="T6" fmla="*/ 0 60000 65536"/>
              <a:gd name="T7" fmla="*/ 0 60000 65536"/>
              <a:gd name="T8" fmla="*/ 0 60000 65536"/>
              <a:gd name="T9" fmla="*/ 0 w 581025"/>
              <a:gd name="T10" fmla="*/ 0 h 114445"/>
              <a:gd name="T11" fmla="*/ 581025 w 581025"/>
              <a:gd name="T12" fmla="*/ 114445 h 114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1025" h="114445">
                <a:moveTo>
                  <a:pt x="581025" y="95395"/>
                </a:moveTo>
                <a:cubicBezTo>
                  <a:pt x="462756" y="46182"/>
                  <a:pt x="344487" y="-3030"/>
                  <a:pt x="247650" y="145"/>
                </a:cubicBezTo>
                <a:cubicBezTo>
                  <a:pt x="150813" y="3320"/>
                  <a:pt x="0" y="31895"/>
                  <a:pt x="0" y="11444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>
            <a:off x="3762375" y="3294063"/>
            <a:ext cx="552450" cy="249237"/>
          </a:xfrm>
          <a:custGeom>
            <a:avLst/>
            <a:gdLst>
              <a:gd name="T0" fmla="*/ 552450 w 552450"/>
              <a:gd name="T1" fmla="*/ 231491 h 249749"/>
              <a:gd name="T2" fmla="*/ 400050 w 552450"/>
              <a:gd name="T3" fmla="*/ 46089 h 249749"/>
              <a:gd name="T4" fmla="*/ 0 w 552450"/>
              <a:gd name="T5" fmla="*/ 1951 h 249749"/>
              <a:gd name="T6" fmla="*/ 0 60000 65536"/>
              <a:gd name="T7" fmla="*/ 0 60000 65536"/>
              <a:gd name="T8" fmla="*/ 0 60000 65536"/>
              <a:gd name="T9" fmla="*/ 0 w 552450"/>
              <a:gd name="T10" fmla="*/ 0 h 249749"/>
              <a:gd name="T11" fmla="*/ 552450 w 552450"/>
              <a:gd name="T12" fmla="*/ 249749 h 2497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2450" h="249749">
                <a:moveTo>
                  <a:pt x="552450" y="249749"/>
                </a:moveTo>
                <a:cubicBezTo>
                  <a:pt x="522287" y="170374"/>
                  <a:pt x="492125" y="90999"/>
                  <a:pt x="400050" y="49724"/>
                </a:cubicBezTo>
                <a:cubicBezTo>
                  <a:pt x="307975" y="8449"/>
                  <a:pt x="39687" y="-5838"/>
                  <a:pt x="0" y="2099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638550" y="3343275"/>
            <a:ext cx="452438" cy="495300"/>
          </a:xfrm>
          <a:custGeom>
            <a:avLst/>
            <a:gdLst>
              <a:gd name="T0" fmla="*/ 348651 w 452896"/>
              <a:gd name="T1" fmla="*/ 495300 h 495300"/>
              <a:gd name="T2" fmla="*/ 412877 w 452896"/>
              <a:gd name="T3" fmla="*/ 266700 h 495300"/>
              <a:gd name="T4" fmla="*/ 0 w 452896"/>
              <a:gd name="T5" fmla="*/ 0 h 495300"/>
              <a:gd name="T6" fmla="*/ 0 60000 65536"/>
              <a:gd name="T7" fmla="*/ 0 60000 65536"/>
              <a:gd name="T8" fmla="*/ 0 60000 65536"/>
              <a:gd name="T9" fmla="*/ 0 w 452896"/>
              <a:gd name="T10" fmla="*/ 0 h 495300"/>
              <a:gd name="T11" fmla="*/ 452896 w 452896"/>
              <a:gd name="T12" fmla="*/ 495300 h 4953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2896" h="495300">
                <a:moveTo>
                  <a:pt x="361950" y="495300"/>
                </a:moveTo>
                <a:cubicBezTo>
                  <a:pt x="425450" y="422275"/>
                  <a:pt x="488950" y="349250"/>
                  <a:pt x="428625" y="266700"/>
                </a:cubicBezTo>
                <a:cubicBezTo>
                  <a:pt x="368300" y="184150"/>
                  <a:pt x="71437" y="28575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3408363" y="3505200"/>
            <a:ext cx="192087" cy="790575"/>
          </a:xfrm>
          <a:custGeom>
            <a:avLst/>
            <a:gdLst>
              <a:gd name="T0" fmla="*/ 114898 w 192134"/>
              <a:gd name="T1" fmla="*/ 790575 h 790575"/>
              <a:gd name="T2" fmla="*/ 1634 w 192134"/>
              <a:gd name="T3" fmla="*/ 161925 h 790575"/>
              <a:gd name="T4" fmla="*/ 190395 w 192134"/>
              <a:gd name="T5" fmla="*/ 0 h 790575"/>
              <a:gd name="T6" fmla="*/ 0 60000 65536"/>
              <a:gd name="T7" fmla="*/ 0 60000 65536"/>
              <a:gd name="T8" fmla="*/ 0 60000 65536"/>
              <a:gd name="T9" fmla="*/ 0 w 192134"/>
              <a:gd name="T10" fmla="*/ 0 h 790575"/>
              <a:gd name="T11" fmla="*/ 192134 w 192134"/>
              <a:gd name="T12" fmla="*/ 790575 h 7905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134" h="790575">
                <a:moveTo>
                  <a:pt x="115934" y="790575"/>
                </a:moveTo>
                <a:cubicBezTo>
                  <a:pt x="52434" y="542131"/>
                  <a:pt x="-11066" y="293687"/>
                  <a:pt x="1634" y="161925"/>
                </a:cubicBezTo>
                <a:cubicBezTo>
                  <a:pt x="14334" y="30163"/>
                  <a:pt x="155622" y="19050"/>
                  <a:pt x="192134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2867025" y="3790950"/>
            <a:ext cx="401638" cy="657225"/>
          </a:xfrm>
          <a:custGeom>
            <a:avLst/>
            <a:gdLst>
              <a:gd name="T0" fmla="*/ 0 w 401173"/>
              <a:gd name="T1" fmla="*/ 657225 h 657225"/>
              <a:gd name="T2" fmla="*/ 397685 w 401173"/>
              <a:gd name="T3" fmla="*/ 276225 h 657225"/>
              <a:gd name="T4" fmla="*/ 357916 w 401173"/>
              <a:gd name="T5" fmla="*/ 0 h 657225"/>
              <a:gd name="T6" fmla="*/ 0 60000 65536"/>
              <a:gd name="T7" fmla="*/ 0 60000 65536"/>
              <a:gd name="T8" fmla="*/ 0 60000 65536"/>
              <a:gd name="T9" fmla="*/ 0 w 401173"/>
              <a:gd name="T10" fmla="*/ 0 h 657225"/>
              <a:gd name="T11" fmla="*/ 401173 w 401173"/>
              <a:gd name="T12" fmla="*/ 657225 h 657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1173" h="657225">
                <a:moveTo>
                  <a:pt x="0" y="657225"/>
                </a:moveTo>
                <a:cubicBezTo>
                  <a:pt x="161925" y="521494"/>
                  <a:pt x="323850" y="385763"/>
                  <a:pt x="381000" y="276225"/>
                </a:cubicBezTo>
                <a:cubicBezTo>
                  <a:pt x="438150" y="166687"/>
                  <a:pt x="357187" y="44450"/>
                  <a:pt x="34290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2266950" y="3905250"/>
            <a:ext cx="303213" cy="561975"/>
          </a:xfrm>
          <a:custGeom>
            <a:avLst/>
            <a:gdLst>
              <a:gd name="T0" fmla="*/ 0 w 303616"/>
              <a:gd name="T1" fmla="*/ 561975 h 561975"/>
              <a:gd name="T2" fmla="*/ 281113 w 303616"/>
              <a:gd name="T3" fmla="*/ 276225 h 561975"/>
              <a:gd name="T4" fmla="*/ 217637 w 303616"/>
              <a:gd name="T5" fmla="*/ 0 h 561975"/>
              <a:gd name="T6" fmla="*/ 0 60000 65536"/>
              <a:gd name="T7" fmla="*/ 0 60000 65536"/>
              <a:gd name="T8" fmla="*/ 0 60000 65536"/>
              <a:gd name="T9" fmla="*/ 0 w 303616"/>
              <a:gd name="T10" fmla="*/ 0 h 561975"/>
              <a:gd name="T11" fmla="*/ 303616 w 303616"/>
              <a:gd name="T12" fmla="*/ 561975 h 5619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3616" h="561975">
                <a:moveTo>
                  <a:pt x="0" y="561975"/>
                </a:moveTo>
                <a:cubicBezTo>
                  <a:pt x="128587" y="465931"/>
                  <a:pt x="257175" y="369887"/>
                  <a:pt x="295275" y="276225"/>
                </a:cubicBezTo>
                <a:cubicBezTo>
                  <a:pt x="333375" y="182563"/>
                  <a:pt x="228600" y="0"/>
                  <a:pt x="22860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1524000" y="3867150"/>
            <a:ext cx="85725" cy="600075"/>
          </a:xfrm>
          <a:custGeom>
            <a:avLst/>
            <a:gdLst>
              <a:gd name="T0" fmla="*/ 85725 w 85725"/>
              <a:gd name="T1" fmla="*/ 600075 h 600075"/>
              <a:gd name="T2" fmla="*/ 0 w 85725"/>
              <a:gd name="T3" fmla="*/ 200025 h 600075"/>
              <a:gd name="T4" fmla="*/ 85725 w 85725"/>
              <a:gd name="T5" fmla="*/ 0 h 600075"/>
              <a:gd name="T6" fmla="*/ 0 60000 65536"/>
              <a:gd name="T7" fmla="*/ 0 60000 65536"/>
              <a:gd name="T8" fmla="*/ 0 60000 65536"/>
              <a:gd name="T9" fmla="*/ 0 w 85725"/>
              <a:gd name="T10" fmla="*/ 0 h 600075"/>
              <a:gd name="T11" fmla="*/ 85725 w 85725"/>
              <a:gd name="T12" fmla="*/ 600075 h 6000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725" h="600075">
                <a:moveTo>
                  <a:pt x="85725" y="600075"/>
                </a:moveTo>
                <a:cubicBezTo>
                  <a:pt x="42862" y="450056"/>
                  <a:pt x="0" y="300037"/>
                  <a:pt x="0" y="200025"/>
                </a:cubicBezTo>
                <a:cubicBezTo>
                  <a:pt x="0" y="100013"/>
                  <a:pt x="42862" y="50006"/>
                  <a:pt x="85725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930275" y="3771900"/>
            <a:ext cx="288925" cy="457200"/>
          </a:xfrm>
          <a:custGeom>
            <a:avLst/>
            <a:gdLst>
              <a:gd name="T0" fmla="*/ 149439 w 289256"/>
              <a:gd name="T1" fmla="*/ 457200 h 457200"/>
              <a:gd name="T2" fmla="*/ 3358 w 289256"/>
              <a:gd name="T3" fmla="*/ 152400 h 457200"/>
              <a:gd name="T4" fmla="*/ 277258 w 289256"/>
              <a:gd name="T5" fmla="*/ 0 h 457200"/>
              <a:gd name="T6" fmla="*/ 0 60000 65536"/>
              <a:gd name="T7" fmla="*/ 0 60000 65536"/>
              <a:gd name="T8" fmla="*/ 0 60000 65536"/>
              <a:gd name="T9" fmla="*/ 0 w 289256"/>
              <a:gd name="T10" fmla="*/ 0 h 457200"/>
              <a:gd name="T11" fmla="*/ 289256 w 289256"/>
              <a:gd name="T12" fmla="*/ 457200 h 457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256" h="457200">
                <a:moveTo>
                  <a:pt x="155906" y="457200"/>
                </a:moveTo>
                <a:cubicBezTo>
                  <a:pt x="68593" y="342900"/>
                  <a:pt x="-18719" y="228600"/>
                  <a:pt x="3506" y="152400"/>
                </a:cubicBezTo>
                <a:cubicBezTo>
                  <a:pt x="25731" y="76200"/>
                  <a:pt x="157493" y="38100"/>
                  <a:pt x="28925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Freeform 59"/>
          <p:cNvSpPr>
            <a:spLocks/>
          </p:cNvSpPr>
          <p:nvPr/>
        </p:nvSpPr>
        <p:spPr bwMode="auto">
          <a:xfrm>
            <a:off x="6105525" y="1557338"/>
            <a:ext cx="990600" cy="957262"/>
          </a:xfrm>
          <a:custGeom>
            <a:avLst/>
            <a:gdLst>
              <a:gd name="T0" fmla="*/ 990600 w 990600"/>
              <a:gd name="T1" fmla="*/ 52689 h 956972"/>
              <a:gd name="T2" fmla="*/ 323850 w 990600"/>
              <a:gd name="T3" fmla="*/ 100838 h 956972"/>
              <a:gd name="T4" fmla="*/ 0 w 990600"/>
              <a:gd name="T5" fmla="*/ 967760 h 956972"/>
              <a:gd name="T6" fmla="*/ 0 60000 65536"/>
              <a:gd name="T7" fmla="*/ 0 60000 65536"/>
              <a:gd name="T8" fmla="*/ 0 60000 65536"/>
              <a:gd name="T9" fmla="*/ 0 w 990600"/>
              <a:gd name="T10" fmla="*/ 0 h 956972"/>
              <a:gd name="T11" fmla="*/ 990600 w 990600"/>
              <a:gd name="T12" fmla="*/ 956972 h 956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90600" h="956972">
                <a:moveTo>
                  <a:pt x="990600" y="52097"/>
                </a:moveTo>
                <a:cubicBezTo>
                  <a:pt x="739775" y="503"/>
                  <a:pt x="488950" y="-51090"/>
                  <a:pt x="323850" y="99722"/>
                </a:cubicBezTo>
                <a:cubicBezTo>
                  <a:pt x="158750" y="250534"/>
                  <a:pt x="79375" y="603753"/>
                  <a:pt x="0" y="95697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7483475" y="1874838"/>
            <a:ext cx="241300" cy="773112"/>
          </a:xfrm>
          <a:custGeom>
            <a:avLst/>
            <a:gdLst>
              <a:gd name="T0" fmla="*/ 250363 w 241053"/>
              <a:gd name="T1" fmla="*/ 29919 h 773658"/>
              <a:gd name="T2" fmla="*/ 12934 w 241053"/>
              <a:gd name="T3" fmla="*/ 85591 h 773658"/>
              <a:gd name="T4" fmla="*/ 52505 w 241053"/>
              <a:gd name="T5" fmla="*/ 753711 h 773658"/>
              <a:gd name="T6" fmla="*/ 0 60000 65536"/>
              <a:gd name="T7" fmla="*/ 0 60000 65536"/>
              <a:gd name="T8" fmla="*/ 0 60000 65536"/>
              <a:gd name="T9" fmla="*/ 0 w 241053"/>
              <a:gd name="T10" fmla="*/ 0 h 773658"/>
              <a:gd name="T11" fmla="*/ 241053 w 241053"/>
              <a:gd name="T12" fmla="*/ 773658 h 7736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053" h="773658">
                <a:moveTo>
                  <a:pt x="241053" y="30708"/>
                </a:moveTo>
                <a:cubicBezTo>
                  <a:pt x="142628" y="-2630"/>
                  <a:pt x="44203" y="-35967"/>
                  <a:pt x="12453" y="87858"/>
                </a:cubicBezTo>
                <a:cubicBezTo>
                  <a:pt x="-19297" y="211683"/>
                  <a:pt x="15628" y="492670"/>
                  <a:pt x="50553" y="77365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Freeform 61"/>
          <p:cNvSpPr>
            <a:spLocks/>
          </p:cNvSpPr>
          <p:nvPr/>
        </p:nvSpPr>
        <p:spPr bwMode="auto">
          <a:xfrm>
            <a:off x="6915150" y="2714625"/>
            <a:ext cx="1438275" cy="1219200"/>
          </a:xfrm>
          <a:custGeom>
            <a:avLst/>
            <a:gdLst>
              <a:gd name="T0" fmla="*/ 1438275 w 1438275"/>
              <a:gd name="T1" fmla="*/ 0 h 1218622"/>
              <a:gd name="T2" fmla="*/ 1095375 w 1438275"/>
              <a:gd name="T3" fmla="*/ 1221392 h 1218622"/>
              <a:gd name="T4" fmla="*/ 0 w 1438275"/>
              <a:gd name="T5" fmla="*/ 736712 h 1218622"/>
              <a:gd name="T6" fmla="*/ 0 60000 65536"/>
              <a:gd name="T7" fmla="*/ 0 60000 65536"/>
              <a:gd name="T8" fmla="*/ 0 60000 65536"/>
              <a:gd name="T9" fmla="*/ 0 w 1438275"/>
              <a:gd name="T10" fmla="*/ 0 h 1218622"/>
              <a:gd name="T11" fmla="*/ 1438275 w 1438275"/>
              <a:gd name="T12" fmla="*/ 1218622 h 12186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8275" h="1218622">
                <a:moveTo>
                  <a:pt x="1438275" y="0"/>
                </a:moveTo>
                <a:cubicBezTo>
                  <a:pt x="1386681" y="539750"/>
                  <a:pt x="1335087" y="1079500"/>
                  <a:pt x="1095375" y="1200150"/>
                </a:cubicBezTo>
                <a:cubicBezTo>
                  <a:pt x="855663" y="1320800"/>
                  <a:pt x="182562" y="814387"/>
                  <a:pt x="0" y="72390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76275" y="5314950"/>
            <a:ext cx="71866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/>
              <a:t>Sensores Integrados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i="0"/>
              <a:t>Presiòn de Aire, Temperatura ambiental, corriente, Distancia, GPS, Luz, Micrófono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i="0"/>
              <a:t>PH, Humedad relativa, nivel de sonido, Temperatura Voltaje, entrada Universal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0" i="0"/>
          </a:p>
        </p:txBody>
      </p:sp>
    </p:spTree>
    <p:extLst>
      <p:ext uri="{BB962C8B-B14F-4D97-AF65-F5344CB8AC3E}">
        <p14:creationId xmlns:p14="http://schemas.microsoft.com/office/powerpoint/2010/main" val="2049023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16024" y="-99392"/>
            <a:ext cx="7772400" cy="1536700"/>
          </a:xfrm>
        </p:spPr>
        <p:txBody>
          <a:bodyPr/>
          <a:lstStyle/>
          <a:p>
            <a:r>
              <a:rPr lang="en-US" altLang="en-US" dirty="0" err="1"/>
              <a:t>Completo</a:t>
            </a:r>
            <a:r>
              <a:rPr lang="en-US" altLang="en-US" dirty="0"/>
              <a:t> </a:t>
            </a:r>
            <a:r>
              <a:rPr lang="en-US" altLang="en-US" dirty="0" err="1"/>
              <a:t>laboratorio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un disco</a:t>
            </a:r>
            <a:br>
              <a:rPr lang="en-US" altLang="en-US" dirty="0"/>
            </a:br>
            <a:r>
              <a:rPr lang="en-US" altLang="en-US" sz="2000" dirty="0" err="1"/>
              <a:t>unidad</a:t>
            </a:r>
            <a:r>
              <a:rPr lang="en-US" altLang="en-US" sz="2000" dirty="0"/>
              <a:t> de </a:t>
            </a:r>
            <a:r>
              <a:rPr lang="en-US" altLang="en-US" sz="2000" dirty="0" err="1"/>
              <a:t>biologìa</a:t>
            </a:r>
            <a:r>
              <a:rPr lang="en-US" altLang="en-US" sz="2000" dirty="0"/>
              <a:t> y </a:t>
            </a:r>
            <a:r>
              <a:rPr lang="en-US" altLang="en-US" sz="2000" dirty="0" err="1"/>
              <a:t>quìmica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endParaRPr lang="en-US" altLang="en-US" sz="2000" dirty="0"/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565275"/>
            <a:ext cx="43481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82700"/>
            <a:ext cx="404971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865563"/>
            <a:ext cx="65563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311650"/>
            <a:ext cx="5699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4448175"/>
            <a:ext cx="4699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565275"/>
            <a:ext cx="3333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681288"/>
            <a:ext cx="5143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765175"/>
            <a:ext cx="4318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990600"/>
            <a:ext cx="4365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478338"/>
            <a:ext cx="56356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4410075"/>
            <a:ext cx="5048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151313"/>
            <a:ext cx="5207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3640138"/>
            <a:ext cx="5603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4327525"/>
            <a:ext cx="3825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144838"/>
            <a:ext cx="5619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2133600"/>
            <a:ext cx="4365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3575" y="5237163"/>
            <a:ext cx="74771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u="sng"/>
              <a:t>Sensores Integrados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i="0"/>
              <a:t>Presiòn de Aire Baròmetro Conductividad, PH, DO2, Luz, Entrada Universal, Termopar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i="0"/>
              <a:t>Temperatura Ambiental, Ritmo cardìaco, Temperatura, Humedad, GPS, Colorìmetro,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i="0"/>
              <a:t>Turbidez</a:t>
            </a: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33400" y="3654425"/>
            <a:ext cx="719138" cy="166688"/>
          </a:xfrm>
          <a:custGeom>
            <a:avLst/>
            <a:gdLst>
              <a:gd name="T0" fmla="*/ 0 w 718457"/>
              <a:gd name="T1" fmla="*/ 162368 h 166839"/>
              <a:gd name="T2" fmla="*/ 156793 w 718457"/>
              <a:gd name="T3" fmla="*/ 3463 h 166839"/>
              <a:gd name="T4" fmla="*/ 739170 w 718457"/>
              <a:gd name="T5" fmla="*/ 77615 h 166839"/>
              <a:gd name="T6" fmla="*/ 0 60000 65536"/>
              <a:gd name="T7" fmla="*/ 0 60000 65536"/>
              <a:gd name="T8" fmla="*/ 0 60000 65536"/>
              <a:gd name="T9" fmla="*/ 0 w 718457"/>
              <a:gd name="T10" fmla="*/ 0 h 166839"/>
              <a:gd name="T11" fmla="*/ 718457 w 718457"/>
              <a:gd name="T12" fmla="*/ 166839 h 1668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8457" h="166839">
                <a:moveTo>
                  <a:pt x="0" y="166839"/>
                </a:moveTo>
                <a:cubicBezTo>
                  <a:pt x="16328" y="92453"/>
                  <a:pt x="32657" y="18067"/>
                  <a:pt x="152400" y="3553"/>
                </a:cubicBezTo>
                <a:cubicBezTo>
                  <a:pt x="272143" y="-10961"/>
                  <a:pt x="629557" y="19882"/>
                  <a:pt x="718457" y="79753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165225" y="3832225"/>
            <a:ext cx="215900" cy="477838"/>
          </a:xfrm>
          <a:custGeom>
            <a:avLst/>
            <a:gdLst>
              <a:gd name="T0" fmla="*/ 0 w 216481"/>
              <a:gd name="T1" fmla="*/ 446095 h 478972"/>
              <a:gd name="T2" fmla="*/ 190809 w 216481"/>
              <a:gd name="T3" fmla="*/ 314294 h 478972"/>
              <a:gd name="T4" fmla="*/ 150638 w 216481"/>
              <a:gd name="T5" fmla="*/ 0 h 478972"/>
              <a:gd name="T6" fmla="*/ 0 60000 65536"/>
              <a:gd name="T7" fmla="*/ 0 60000 65536"/>
              <a:gd name="T8" fmla="*/ 0 60000 65536"/>
              <a:gd name="T9" fmla="*/ 0 w 216481"/>
              <a:gd name="T10" fmla="*/ 0 h 478972"/>
              <a:gd name="T11" fmla="*/ 216481 w 216481"/>
              <a:gd name="T12" fmla="*/ 478972 h 478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481" h="478972">
                <a:moveTo>
                  <a:pt x="0" y="478972"/>
                </a:moveTo>
                <a:cubicBezTo>
                  <a:pt x="89807" y="448129"/>
                  <a:pt x="179615" y="417287"/>
                  <a:pt x="206829" y="337458"/>
                </a:cubicBezTo>
                <a:cubicBezTo>
                  <a:pt x="234043" y="257629"/>
                  <a:pt x="198664" y="128814"/>
                  <a:pt x="16328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611313" y="3798888"/>
            <a:ext cx="207962" cy="598487"/>
          </a:xfrm>
          <a:custGeom>
            <a:avLst/>
            <a:gdLst>
              <a:gd name="T0" fmla="*/ 76923 w 208824"/>
              <a:gd name="T1" fmla="*/ 591912 h 598715"/>
              <a:gd name="T2" fmla="*/ 182691 w 208824"/>
              <a:gd name="T3" fmla="*/ 322863 h 598715"/>
              <a:gd name="T4" fmla="*/ 0 w 208824"/>
              <a:gd name="T5" fmla="*/ 0 h 598715"/>
              <a:gd name="T6" fmla="*/ 0 60000 65536"/>
              <a:gd name="T7" fmla="*/ 0 60000 65536"/>
              <a:gd name="T8" fmla="*/ 0 60000 65536"/>
              <a:gd name="T9" fmla="*/ 0 w 208824"/>
              <a:gd name="T10" fmla="*/ 0 h 598715"/>
              <a:gd name="T11" fmla="*/ 208824 w 208824"/>
              <a:gd name="T12" fmla="*/ 598715 h 5987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824" h="598715">
                <a:moveTo>
                  <a:pt x="87085" y="598715"/>
                </a:moveTo>
                <a:cubicBezTo>
                  <a:pt x="154213" y="512536"/>
                  <a:pt x="221342" y="426358"/>
                  <a:pt x="206828" y="326572"/>
                </a:cubicBezTo>
                <a:cubicBezTo>
                  <a:pt x="192314" y="226786"/>
                  <a:pt x="38100" y="56243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2024063" y="3821113"/>
            <a:ext cx="174625" cy="652462"/>
          </a:xfrm>
          <a:custGeom>
            <a:avLst/>
            <a:gdLst>
              <a:gd name="T0" fmla="*/ 95443 w 175461"/>
              <a:gd name="T1" fmla="*/ 633019 h 653143"/>
              <a:gd name="T2" fmla="*/ 1117 w 175461"/>
              <a:gd name="T3" fmla="*/ 379810 h 653143"/>
              <a:gd name="T4" fmla="*/ 152041 w 175461"/>
              <a:gd name="T5" fmla="*/ 0 h 653143"/>
              <a:gd name="T6" fmla="*/ 0 60000 65536"/>
              <a:gd name="T7" fmla="*/ 0 60000 65536"/>
              <a:gd name="T8" fmla="*/ 0 60000 65536"/>
              <a:gd name="T9" fmla="*/ 0 w 175461"/>
              <a:gd name="T10" fmla="*/ 0 h 653143"/>
              <a:gd name="T11" fmla="*/ 175461 w 175461"/>
              <a:gd name="T12" fmla="*/ 653143 h 653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5461" h="653143">
                <a:moveTo>
                  <a:pt x="110147" y="653143"/>
                </a:moveTo>
                <a:cubicBezTo>
                  <a:pt x="50275" y="576942"/>
                  <a:pt x="-9596" y="500742"/>
                  <a:pt x="1290" y="391885"/>
                </a:cubicBezTo>
                <a:cubicBezTo>
                  <a:pt x="12176" y="283028"/>
                  <a:pt x="93818" y="141514"/>
                  <a:pt x="175461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2308225" y="3875088"/>
            <a:ext cx="598488" cy="490537"/>
          </a:xfrm>
          <a:custGeom>
            <a:avLst/>
            <a:gdLst>
              <a:gd name="T0" fmla="*/ 591941 w 598715"/>
              <a:gd name="T1" fmla="*/ 510673 h 489857"/>
              <a:gd name="T2" fmla="*/ 139917 w 598715"/>
              <a:gd name="T3" fmla="*/ 363147 h 489857"/>
              <a:gd name="T4" fmla="*/ 0 w 598715"/>
              <a:gd name="T5" fmla="*/ 0 h 489857"/>
              <a:gd name="T6" fmla="*/ 0 60000 65536"/>
              <a:gd name="T7" fmla="*/ 0 60000 65536"/>
              <a:gd name="T8" fmla="*/ 0 60000 65536"/>
              <a:gd name="T9" fmla="*/ 0 w 598715"/>
              <a:gd name="T10" fmla="*/ 0 h 489857"/>
              <a:gd name="T11" fmla="*/ 598715 w 598715"/>
              <a:gd name="T12" fmla="*/ 489857 h 489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8715" h="489857">
                <a:moveTo>
                  <a:pt x="598715" y="489857"/>
                </a:moveTo>
                <a:cubicBezTo>
                  <a:pt x="420008" y="459921"/>
                  <a:pt x="241301" y="429986"/>
                  <a:pt x="141515" y="348343"/>
                </a:cubicBezTo>
                <a:cubicBezTo>
                  <a:pt x="41729" y="266700"/>
                  <a:pt x="20864" y="133350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2994025" y="3581400"/>
            <a:ext cx="479425" cy="696913"/>
          </a:xfrm>
          <a:custGeom>
            <a:avLst/>
            <a:gdLst>
              <a:gd name="T0" fmla="*/ 476366 w 479512"/>
              <a:gd name="T1" fmla="*/ 703528 h 696686"/>
              <a:gd name="T2" fmla="*/ 400582 w 479512"/>
              <a:gd name="T3" fmla="*/ 373751 h 696686"/>
              <a:gd name="T4" fmla="*/ 0 w 479512"/>
              <a:gd name="T5" fmla="*/ 0 h 696686"/>
              <a:gd name="T6" fmla="*/ 0 60000 65536"/>
              <a:gd name="T7" fmla="*/ 0 60000 65536"/>
              <a:gd name="T8" fmla="*/ 0 60000 65536"/>
              <a:gd name="T9" fmla="*/ 0 w 479512"/>
              <a:gd name="T10" fmla="*/ 0 h 696686"/>
              <a:gd name="T11" fmla="*/ 479512 w 479512"/>
              <a:gd name="T12" fmla="*/ 696686 h 696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9512" h="696686">
                <a:moveTo>
                  <a:pt x="478972" y="696686"/>
                </a:moveTo>
                <a:cubicBezTo>
                  <a:pt x="480786" y="591457"/>
                  <a:pt x="482601" y="486228"/>
                  <a:pt x="402772" y="370114"/>
                </a:cubicBezTo>
                <a:cubicBezTo>
                  <a:pt x="322943" y="254000"/>
                  <a:pt x="161471" y="127000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3562350" y="3471863"/>
            <a:ext cx="442913" cy="631825"/>
          </a:xfrm>
          <a:custGeom>
            <a:avLst/>
            <a:gdLst>
              <a:gd name="T0" fmla="*/ 404573 w 444298"/>
              <a:gd name="T1" fmla="*/ 645136 h 631371"/>
              <a:gd name="T2" fmla="*/ 27901 w 444298"/>
              <a:gd name="T3" fmla="*/ 444919 h 631371"/>
              <a:gd name="T4" fmla="*/ 27901 w 444298"/>
              <a:gd name="T5" fmla="*/ 0 h 631371"/>
              <a:gd name="T6" fmla="*/ 0 60000 65536"/>
              <a:gd name="T7" fmla="*/ 0 60000 65536"/>
              <a:gd name="T8" fmla="*/ 0 60000 65536"/>
              <a:gd name="T9" fmla="*/ 0 w 444298"/>
              <a:gd name="T10" fmla="*/ 0 h 631371"/>
              <a:gd name="T11" fmla="*/ 444298 w 444298"/>
              <a:gd name="T12" fmla="*/ 631371 h 6313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4298" h="631371">
                <a:moveTo>
                  <a:pt x="444298" y="631371"/>
                </a:moveTo>
                <a:cubicBezTo>
                  <a:pt x="271941" y="586013"/>
                  <a:pt x="99584" y="540656"/>
                  <a:pt x="30641" y="435428"/>
                </a:cubicBezTo>
                <a:cubicBezTo>
                  <a:pt x="-38302" y="330199"/>
                  <a:pt x="30641" y="0"/>
                  <a:pt x="30641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3603625" y="3254375"/>
            <a:ext cx="576263" cy="360363"/>
          </a:xfrm>
          <a:custGeom>
            <a:avLst/>
            <a:gdLst>
              <a:gd name="T0" fmla="*/ 554570 w 576657"/>
              <a:gd name="T1" fmla="*/ 394886 h 359228"/>
              <a:gd name="T2" fmla="*/ 490581 w 576657"/>
              <a:gd name="T3" fmla="*/ 227358 h 359228"/>
              <a:gd name="T4" fmla="*/ 0 w 576657"/>
              <a:gd name="T5" fmla="*/ 0 h 359228"/>
              <a:gd name="T6" fmla="*/ 0 60000 65536"/>
              <a:gd name="T7" fmla="*/ 0 60000 65536"/>
              <a:gd name="T8" fmla="*/ 0 60000 65536"/>
              <a:gd name="T9" fmla="*/ 0 w 576657"/>
              <a:gd name="T10" fmla="*/ 0 h 359228"/>
              <a:gd name="T11" fmla="*/ 576657 w 576657"/>
              <a:gd name="T12" fmla="*/ 359228 h 359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657" h="359228">
                <a:moveTo>
                  <a:pt x="566058" y="359228"/>
                </a:moveTo>
                <a:cubicBezTo>
                  <a:pt x="580572" y="312963"/>
                  <a:pt x="595086" y="266699"/>
                  <a:pt x="500743" y="206828"/>
                </a:cubicBezTo>
                <a:cubicBezTo>
                  <a:pt x="406400" y="146957"/>
                  <a:pt x="203200" y="73478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3922713" y="2994025"/>
            <a:ext cx="377825" cy="369888"/>
          </a:xfrm>
          <a:custGeom>
            <a:avLst/>
            <a:gdLst>
              <a:gd name="T0" fmla="*/ 414820 w 376610"/>
              <a:gd name="T1" fmla="*/ 363365 h 370115"/>
              <a:gd name="T2" fmla="*/ 55116 w 376610"/>
              <a:gd name="T3" fmla="*/ 288555 h 370115"/>
              <a:gd name="T4" fmla="*/ 7154 w 376610"/>
              <a:gd name="T5" fmla="*/ 0 h 370115"/>
              <a:gd name="T6" fmla="*/ 0 60000 65536"/>
              <a:gd name="T7" fmla="*/ 0 60000 65536"/>
              <a:gd name="T8" fmla="*/ 0 60000 65536"/>
              <a:gd name="T9" fmla="*/ 0 w 376610"/>
              <a:gd name="T10" fmla="*/ 0 h 370115"/>
              <a:gd name="T11" fmla="*/ 376610 w 376610"/>
              <a:gd name="T12" fmla="*/ 370115 h 370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610" h="370115">
                <a:moveTo>
                  <a:pt x="376610" y="370115"/>
                </a:moveTo>
                <a:cubicBezTo>
                  <a:pt x="244167" y="362858"/>
                  <a:pt x="111725" y="355601"/>
                  <a:pt x="50039" y="293915"/>
                </a:cubicBezTo>
                <a:cubicBezTo>
                  <a:pt x="-11647" y="232229"/>
                  <a:pt x="-2576" y="116114"/>
                  <a:pt x="649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" name="Freeform 10239"/>
          <p:cNvSpPr>
            <a:spLocks/>
          </p:cNvSpPr>
          <p:nvPr/>
        </p:nvSpPr>
        <p:spPr bwMode="auto">
          <a:xfrm>
            <a:off x="4081463" y="2884488"/>
            <a:ext cx="392112" cy="33337"/>
          </a:xfrm>
          <a:custGeom>
            <a:avLst/>
            <a:gdLst>
              <a:gd name="T0" fmla="*/ 398723 w 391886"/>
              <a:gd name="T1" fmla="*/ 60600 h 32657"/>
              <a:gd name="T2" fmla="*/ 232589 w 391886"/>
              <a:gd name="T3" fmla="*/ 0 h 32657"/>
              <a:gd name="T4" fmla="*/ 0 w 391886"/>
              <a:gd name="T5" fmla="*/ 60600 h 32657"/>
              <a:gd name="T6" fmla="*/ 0 60000 65536"/>
              <a:gd name="T7" fmla="*/ 0 60000 65536"/>
              <a:gd name="T8" fmla="*/ 0 60000 65536"/>
              <a:gd name="T9" fmla="*/ 0 w 391886"/>
              <a:gd name="T10" fmla="*/ 0 h 32657"/>
              <a:gd name="T11" fmla="*/ 391886 w 391886"/>
              <a:gd name="T12" fmla="*/ 32657 h 326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1886" h="32657">
                <a:moveTo>
                  <a:pt x="391886" y="32657"/>
                </a:moveTo>
                <a:cubicBezTo>
                  <a:pt x="342900" y="16328"/>
                  <a:pt x="293914" y="0"/>
                  <a:pt x="228600" y="0"/>
                </a:cubicBezTo>
                <a:cubicBezTo>
                  <a:pt x="163286" y="0"/>
                  <a:pt x="81643" y="16328"/>
                  <a:pt x="0" y="3265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Freeform 10245"/>
          <p:cNvSpPr>
            <a:spLocks/>
          </p:cNvSpPr>
          <p:nvPr/>
        </p:nvSpPr>
        <p:spPr bwMode="auto">
          <a:xfrm>
            <a:off x="4081463" y="2579688"/>
            <a:ext cx="349250" cy="273050"/>
          </a:xfrm>
          <a:custGeom>
            <a:avLst/>
            <a:gdLst>
              <a:gd name="T0" fmla="*/ 376603 w 348343"/>
              <a:gd name="T1" fmla="*/ 0 h 272143"/>
              <a:gd name="T2" fmla="*/ 247148 w 348343"/>
              <a:gd name="T3" fmla="*/ 156369 h 272143"/>
              <a:gd name="T4" fmla="*/ 0 w 348343"/>
              <a:gd name="T5" fmla="*/ 300709 h 272143"/>
              <a:gd name="T6" fmla="*/ 0 60000 65536"/>
              <a:gd name="T7" fmla="*/ 0 60000 65536"/>
              <a:gd name="T8" fmla="*/ 0 60000 65536"/>
              <a:gd name="T9" fmla="*/ 0 w 348343"/>
              <a:gd name="T10" fmla="*/ 0 h 272143"/>
              <a:gd name="T11" fmla="*/ 348343 w 348343"/>
              <a:gd name="T12" fmla="*/ 272143 h 272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8343" h="272143">
                <a:moveTo>
                  <a:pt x="348343" y="0"/>
                </a:moveTo>
                <a:cubicBezTo>
                  <a:pt x="317500" y="48079"/>
                  <a:pt x="286657" y="96158"/>
                  <a:pt x="228600" y="141515"/>
                </a:cubicBezTo>
                <a:cubicBezTo>
                  <a:pt x="170543" y="186872"/>
                  <a:pt x="85271" y="229507"/>
                  <a:pt x="0" y="272143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Freeform 10249"/>
          <p:cNvSpPr>
            <a:spLocks/>
          </p:cNvSpPr>
          <p:nvPr/>
        </p:nvSpPr>
        <p:spPr bwMode="auto">
          <a:xfrm>
            <a:off x="4025900" y="1839913"/>
            <a:ext cx="263525" cy="336550"/>
          </a:xfrm>
          <a:custGeom>
            <a:avLst/>
            <a:gdLst>
              <a:gd name="T0" fmla="*/ 296166 w 262466"/>
              <a:gd name="T1" fmla="*/ 198 h 337685"/>
              <a:gd name="T2" fmla="*/ 38216 w 262466"/>
              <a:gd name="T3" fmla="*/ 49406 h 337685"/>
              <a:gd name="T4" fmla="*/ 1359 w 262466"/>
              <a:gd name="T5" fmla="*/ 305245 h 337685"/>
              <a:gd name="T6" fmla="*/ 0 60000 65536"/>
              <a:gd name="T7" fmla="*/ 0 60000 65536"/>
              <a:gd name="T8" fmla="*/ 0 60000 65536"/>
              <a:gd name="T9" fmla="*/ 0 w 262466"/>
              <a:gd name="T10" fmla="*/ 0 h 337685"/>
              <a:gd name="T11" fmla="*/ 262466 w 262466"/>
              <a:gd name="T12" fmla="*/ 337685 h 3376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2466" h="337685">
                <a:moveTo>
                  <a:pt x="262466" y="228"/>
                </a:moveTo>
                <a:cubicBezTo>
                  <a:pt x="169937" y="-680"/>
                  <a:pt x="77409" y="-1587"/>
                  <a:pt x="33866" y="54656"/>
                </a:cubicBezTo>
                <a:cubicBezTo>
                  <a:pt x="-9677" y="110899"/>
                  <a:pt x="1209" y="337685"/>
                  <a:pt x="1209" y="33768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Freeform 10250"/>
          <p:cNvSpPr>
            <a:spLocks/>
          </p:cNvSpPr>
          <p:nvPr/>
        </p:nvSpPr>
        <p:spPr bwMode="auto">
          <a:xfrm>
            <a:off x="6745288" y="1066800"/>
            <a:ext cx="428625" cy="544513"/>
          </a:xfrm>
          <a:custGeom>
            <a:avLst/>
            <a:gdLst>
              <a:gd name="T0" fmla="*/ 420044 w 428924"/>
              <a:gd name="T1" fmla="*/ 0 h 544838"/>
              <a:gd name="T2" fmla="*/ 4291 w 428924"/>
              <a:gd name="T3" fmla="*/ 117621 h 544838"/>
              <a:gd name="T4" fmla="*/ 164194 w 428924"/>
              <a:gd name="T5" fmla="*/ 534630 h 544838"/>
              <a:gd name="T6" fmla="*/ 0 60000 65536"/>
              <a:gd name="T7" fmla="*/ 0 60000 65536"/>
              <a:gd name="T8" fmla="*/ 0 60000 65536"/>
              <a:gd name="T9" fmla="*/ 0 w 428924"/>
              <a:gd name="T10" fmla="*/ 0 h 544838"/>
              <a:gd name="T11" fmla="*/ 428924 w 428924"/>
              <a:gd name="T12" fmla="*/ 544838 h 544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8924" h="544838">
                <a:moveTo>
                  <a:pt x="428924" y="0"/>
                </a:moveTo>
                <a:cubicBezTo>
                  <a:pt x="238424" y="14514"/>
                  <a:pt x="47924" y="29029"/>
                  <a:pt x="4381" y="119743"/>
                </a:cubicBezTo>
                <a:cubicBezTo>
                  <a:pt x="-39162" y="210457"/>
                  <a:pt x="258381" y="560615"/>
                  <a:pt x="167667" y="544286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Freeform 10251"/>
          <p:cNvSpPr>
            <a:spLocks/>
          </p:cNvSpPr>
          <p:nvPr/>
        </p:nvSpPr>
        <p:spPr bwMode="auto">
          <a:xfrm>
            <a:off x="8131175" y="1425575"/>
            <a:ext cx="239713" cy="654050"/>
          </a:xfrm>
          <a:custGeom>
            <a:avLst/>
            <a:gdLst>
              <a:gd name="T0" fmla="*/ 0 w 239485"/>
              <a:gd name="T1" fmla="*/ 0 h 653142"/>
              <a:gd name="T2" fmla="*/ 246419 w 239485"/>
              <a:gd name="T3" fmla="*/ 295074 h 653142"/>
              <a:gd name="T4" fmla="*/ 0 w 239485"/>
              <a:gd name="T5" fmla="*/ 680938 h 653142"/>
              <a:gd name="T6" fmla="*/ 0 60000 65536"/>
              <a:gd name="T7" fmla="*/ 0 60000 65536"/>
              <a:gd name="T8" fmla="*/ 0 60000 65536"/>
              <a:gd name="T9" fmla="*/ 0 w 239485"/>
              <a:gd name="T10" fmla="*/ 0 h 653142"/>
              <a:gd name="T11" fmla="*/ 239485 w 239485"/>
              <a:gd name="T12" fmla="*/ 653142 h 653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485" h="653142">
                <a:moveTo>
                  <a:pt x="0" y="0"/>
                </a:moveTo>
                <a:cubicBezTo>
                  <a:pt x="119742" y="87085"/>
                  <a:pt x="239485" y="174171"/>
                  <a:pt x="239485" y="283028"/>
                </a:cubicBezTo>
                <a:cubicBezTo>
                  <a:pt x="239485" y="391885"/>
                  <a:pt x="119742" y="522513"/>
                  <a:pt x="0" y="65314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10240" grpId="0" animBg="1"/>
      <p:bldP spid="10246" grpId="0" animBg="1"/>
      <p:bldP spid="10250" grpId="0" animBg="1"/>
      <p:bldP spid="10251" grpId="0" animBg="1"/>
      <p:bldP spid="102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16024" y="125760"/>
            <a:ext cx="7772400" cy="1143000"/>
          </a:xfrm>
        </p:spPr>
        <p:txBody>
          <a:bodyPr/>
          <a:lstStyle/>
          <a:p>
            <a:r>
              <a:rPr lang="en-US" altLang="en-US" dirty="0" err="1"/>
              <a:t>Completo</a:t>
            </a:r>
            <a:r>
              <a:rPr lang="en-US" altLang="en-US" dirty="0"/>
              <a:t> </a:t>
            </a:r>
            <a:r>
              <a:rPr lang="en-US" altLang="en-US" dirty="0" err="1"/>
              <a:t>laboratorio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un disco</a:t>
            </a:r>
            <a:br>
              <a:rPr lang="en-US" altLang="en-US" dirty="0"/>
            </a:br>
            <a:r>
              <a:rPr lang="en-US" altLang="en-US" sz="2000" dirty="0" err="1"/>
              <a:t>unidad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fìsica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82738"/>
            <a:ext cx="525780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268413"/>
            <a:ext cx="40830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621088"/>
            <a:ext cx="4159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699000"/>
            <a:ext cx="5207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438525"/>
            <a:ext cx="2968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935038"/>
            <a:ext cx="482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4578350"/>
            <a:ext cx="4794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2968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073525"/>
            <a:ext cx="466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4579938"/>
            <a:ext cx="5603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84188" y="5278438"/>
            <a:ext cx="8636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חרמון" charset="0"/>
                <a:ea typeface="MS PGothic" pitchFamily="34" charset="-128"/>
                <a:cs typeface="חרמון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חרמון" charset="0"/>
                <a:ea typeface="חרמון" charset="0"/>
                <a:cs typeface="חרמון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u="sng"/>
              <a:t>Sensores Integrados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n-US" sz="1400" i="0"/>
              <a:t>Presiòn de Aire, Voltaje, Bajo Voltaje, Luz, Entrada Univers</a:t>
            </a:r>
            <a:r>
              <a:rPr lang="en-US" altLang="en-US" sz="1400" i="0"/>
              <a:t>al, Temperatura Ambiental, Temperatura,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0"/>
              <a:t>Corriente, Distancia, Micròfono, Aceleròmetro, Distancia.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0" i="0"/>
          </a:p>
        </p:txBody>
      </p:sp>
      <p:sp>
        <p:nvSpPr>
          <p:cNvPr id="2" name="Freeform 1"/>
          <p:cNvSpPr>
            <a:spLocks/>
          </p:cNvSpPr>
          <p:nvPr/>
        </p:nvSpPr>
        <p:spPr bwMode="auto">
          <a:xfrm>
            <a:off x="374650" y="3379788"/>
            <a:ext cx="376238" cy="179387"/>
          </a:xfrm>
          <a:custGeom>
            <a:avLst/>
            <a:gdLst>
              <a:gd name="T0" fmla="*/ 6316 w 376610"/>
              <a:gd name="T1" fmla="*/ 186608 h 179143"/>
              <a:gd name="T2" fmla="*/ 48579 w 376610"/>
              <a:gd name="T3" fmla="*/ 5181 h 179143"/>
              <a:gd name="T4" fmla="*/ 365608 w 376610"/>
              <a:gd name="T5" fmla="*/ 50536 h 179143"/>
              <a:gd name="T6" fmla="*/ 0 60000 65536"/>
              <a:gd name="T7" fmla="*/ 0 60000 65536"/>
              <a:gd name="T8" fmla="*/ 0 60000 65536"/>
              <a:gd name="T9" fmla="*/ 0 w 376610"/>
              <a:gd name="T10" fmla="*/ 0 h 179143"/>
              <a:gd name="T11" fmla="*/ 376610 w 376610"/>
              <a:gd name="T12" fmla="*/ 179143 h 179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610" h="179143">
                <a:moveTo>
                  <a:pt x="6496" y="179143"/>
                </a:moveTo>
                <a:cubicBezTo>
                  <a:pt x="-2576" y="102942"/>
                  <a:pt x="-11647" y="26742"/>
                  <a:pt x="50039" y="4971"/>
                </a:cubicBezTo>
                <a:cubicBezTo>
                  <a:pt x="111725" y="-16801"/>
                  <a:pt x="309482" y="39443"/>
                  <a:pt x="376610" y="4851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957263" y="3570288"/>
            <a:ext cx="187325" cy="598487"/>
          </a:xfrm>
          <a:custGeom>
            <a:avLst/>
            <a:gdLst>
              <a:gd name="T0" fmla="*/ 0 w 186754"/>
              <a:gd name="T1" fmla="*/ 591912 h 598715"/>
              <a:gd name="T2" fmla="*/ 202807 w 186754"/>
              <a:gd name="T3" fmla="*/ 279812 h 598715"/>
              <a:gd name="T4" fmla="*/ 83508 w 186754"/>
              <a:gd name="T5" fmla="*/ 0 h 598715"/>
              <a:gd name="T6" fmla="*/ 0 60000 65536"/>
              <a:gd name="T7" fmla="*/ 0 60000 65536"/>
              <a:gd name="T8" fmla="*/ 0 60000 65536"/>
              <a:gd name="T9" fmla="*/ 0 w 186754"/>
              <a:gd name="T10" fmla="*/ 0 h 598715"/>
              <a:gd name="T11" fmla="*/ 186754 w 186754"/>
              <a:gd name="T12" fmla="*/ 598715 h 5987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754" h="598715">
                <a:moveTo>
                  <a:pt x="0" y="598715"/>
                </a:moveTo>
                <a:cubicBezTo>
                  <a:pt x="86178" y="490765"/>
                  <a:pt x="172357" y="382815"/>
                  <a:pt x="185057" y="283029"/>
                </a:cubicBezTo>
                <a:cubicBezTo>
                  <a:pt x="197757" y="183243"/>
                  <a:pt x="136978" y="91621"/>
                  <a:pt x="7620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316038" y="3852863"/>
            <a:ext cx="376237" cy="566737"/>
          </a:xfrm>
          <a:custGeom>
            <a:avLst/>
            <a:gdLst>
              <a:gd name="T0" fmla="*/ 0 w 500743"/>
              <a:gd name="T1" fmla="*/ 38853976 h 489857"/>
              <a:gd name="T2" fmla="*/ 19 w 500743"/>
              <a:gd name="T3" fmla="*/ 24175807 h 489857"/>
              <a:gd name="T4" fmla="*/ 64 w 500743"/>
              <a:gd name="T5" fmla="*/ 23312345 h 489857"/>
              <a:gd name="T6" fmla="*/ 94 w 500743"/>
              <a:gd name="T7" fmla="*/ 0 h 489857"/>
              <a:gd name="T8" fmla="*/ 0 60000 65536"/>
              <a:gd name="T9" fmla="*/ 0 60000 65536"/>
              <a:gd name="T10" fmla="*/ 0 60000 65536"/>
              <a:gd name="T11" fmla="*/ 0 60000 65536"/>
              <a:gd name="T12" fmla="*/ 0 w 500743"/>
              <a:gd name="T13" fmla="*/ 0 h 489857"/>
              <a:gd name="T14" fmla="*/ 500743 w 500743"/>
              <a:gd name="T15" fmla="*/ 489857 h 489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0743" h="489857">
                <a:moveTo>
                  <a:pt x="0" y="489857"/>
                </a:moveTo>
                <a:cubicBezTo>
                  <a:pt x="20864" y="413657"/>
                  <a:pt x="41729" y="337457"/>
                  <a:pt x="97972" y="304800"/>
                </a:cubicBezTo>
                <a:cubicBezTo>
                  <a:pt x="154215" y="272143"/>
                  <a:pt x="270329" y="344714"/>
                  <a:pt x="337457" y="293914"/>
                </a:cubicBezTo>
                <a:cubicBezTo>
                  <a:pt x="404586" y="243114"/>
                  <a:pt x="473529" y="59872"/>
                  <a:pt x="500743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858963" y="3852863"/>
            <a:ext cx="503237" cy="654050"/>
          </a:xfrm>
          <a:custGeom>
            <a:avLst/>
            <a:gdLst>
              <a:gd name="T0" fmla="*/ 66569 w 503648"/>
              <a:gd name="T1" fmla="*/ 680909 h 653143"/>
              <a:gd name="T2" fmla="*/ 34700 w 503648"/>
              <a:gd name="T3" fmla="*/ 499333 h 653143"/>
              <a:gd name="T4" fmla="*/ 491463 w 503648"/>
              <a:gd name="T5" fmla="*/ 0 h 653143"/>
              <a:gd name="T6" fmla="*/ 0 60000 65536"/>
              <a:gd name="T7" fmla="*/ 0 60000 65536"/>
              <a:gd name="T8" fmla="*/ 0 60000 65536"/>
              <a:gd name="T9" fmla="*/ 0 w 503648"/>
              <a:gd name="T10" fmla="*/ 0 h 653143"/>
              <a:gd name="T11" fmla="*/ 503648 w 503648"/>
              <a:gd name="T12" fmla="*/ 653143 h 653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3648" h="653143">
                <a:moveTo>
                  <a:pt x="68219" y="653143"/>
                </a:moveTo>
                <a:cubicBezTo>
                  <a:pt x="15605" y="620485"/>
                  <a:pt x="-37009" y="587828"/>
                  <a:pt x="35562" y="478971"/>
                </a:cubicBezTo>
                <a:cubicBezTo>
                  <a:pt x="108133" y="370114"/>
                  <a:pt x="305890" y="185057"/>
                  <a:pt x="503648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2392363" y="3897313"/>
            <a:ext cx="666750" cy="762000"/>
          </a:xfrm>
          <a:custGeom>
            <a:avLst/>
            <a:gdLst>
              <a:gd name="T0" fmla="*/ 131263 w 667171"/>
              <a:gd name="T1" fmla="*/ 762000 h 762000"/>
              <a:gd name="T2" fmla="*/ 35132 w 667171"/>
              <a:gd name="T3" fmla="*/ 468085 h 762000"/>
              <a:gd name="T4" fmla="*/ 654656 w 667171"/>
              <a:gd name="T5" fmla="*/ 0 h 762000"/>
              <a:gd name="T6" fmla="*/ 0 60000 65536"/>
              <a:gd name="T7" fmla="*/ 0 60000 65536"/>
              <a:gd name="T8" fmla="*/ 0 60000 65536"/>
              <a:gd name="T9" fmla="*/ 0 w 667171"/>
              <a:gd name="T10" fmla="*/ 0 h 762000"/>
              <a:gd name="T11" fmla="*/ 667171 w 667171"/>
              <a:gd name="T12" fmla="*/ 762000 h 762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7171" h="762000">
                <a:moveTo>
                  <a:pt x="133771" y="762000"/>
                </a:moveTo>
                <a:cubicBezTo>
                  <a:pt x="40335" y="678542"/>
                  <a:pt x="-53101" y="595085"/>
                  <a:pt x="35799" y="468085"/>
                </a:cubicBezTo>
                <a:cubicBezTo>
                  <a:pt x="124699" y="341085"/>
                  <a:pt x="395935" y="170542"/>
                  <a:pt x="667171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" name="Freeform 11263"/>
          <p:cNvSpPr>
            <a:spLocks/>
          </p:cNvSpPr>
          <p:nvPr/>
        </p:nvSpPr>
        <p:spPr bwMode="auto">
          <a:xfrm>
            <a:off x="3178175" y="3679825"/>
            <a:ext cx="296863" cy="838200"/>
          </a:xfrm>
          <a:custGeom>
            <a:avLst/>
            <a:gdLst>
              <a:gd name="T0" fmla="*/ 0 w 296544"/>
              <a:gd name="T1" fmla="*/ 838200 h 838200"/>
              <a:gd name="T2" fmla="*/ 303549 w 296544"/>
              <a:gd name="T3" fmla="*/ 598715 h 838200"/>
              <a:gd name="T4" fmla="*/ 123667 w 296544"/>
              <a:gd name="T5" fmla="*/ 0 h 838200"/>
              <a:gd name="T6" fmla="*/ 0 60000 65536"/>
              <a:gd name="T7" fmla="*/ 0 60000 65536"/>
              <a:gd name="T8" fmla="*/ 0 60000 65536"/>
              <a:gd name="T9" fmla="*/ 0 w 296544"/>
              <a:gd name="T10" fmla="*/ 0 h 838200"/>
              <a:gd name="T11" fmla="*/ 296544 w 296544"/>
              <a:gd name="T12" fmla="*/ 838200 h 838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544" h="838200">
                <a:moveTo>
                  <a:pt x="0" y="838200"/>
                </a:moveTo>
                <a:cubicBezTo>
                  <a:pt x="136978" y="788307"/>
                  <a:pt x="273957" y="738415"/>
                  <a:pt x="293914" y="598715"/>
                </a:cubicBezTo>
                <a:cubicBezTo>
                  <a:pt x="313871" y="459015"/>
                  <a:pt x="216806" y="229507"/>
                  <a:pt x="119742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" name="Freeform 11264"/>
          <p:cNvSpPr>
            <a:spLocks/>
          </p:cNvSpPr>
          <p:nvPr/>
        </p:nvSpPr>
        <p:spPr bwMode="auto">
          <a:xfrm>
            <a:off x="3590925" y="3668713"/>
            <a:ext cx="165100" cy="750887"/>
          </a:xfrm>
          <a:custGeom>
            <a:avLst/>
            <a:gdLst>
              <a:gd name="T0" fmla="*/ 107146 w 164686"/>
              <a:gd name="T1" fmla="*/ 744334 h 751114"/>
              <a:gd name="T2" fmla="*/ 1521 w 164686"/>
              <a:gd name="T3" fmla="*/ 485434 h 751114"/>
              <a:gd name="T4" fmla="*/ 177569 w 164686"/>
              <a:gd name="T5" fmla="*/ 0 h 751114"/>
              <a:gd name="T6" fmla="*/ 0 60000 65536"/>
              <a:gd name="T7" fmla="*/ 0 60000 65536"/>
              <a:gd name="T8" fmla="*/ 0 60000 65536"/>
              <a:gd name="T9" fmla="*/ 0 w 164686"/>
              <a:gd name="T10" fmla="*/ 0 h 751114"/>
              <a:gd name="T11" fmla="*/ 164686 w 164686"/>
              <a:gd name="T12" fmla="*/ 751114 h 751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686" h="751114">
                <a:moveTo>
                  <a:pt x="99372" y="751114"/>
                </a:moveTo>
                <a:cubicBezTo>
                  <a:pt x="44943" y="683078"/>
                  <a:pt x="-9485" y="615043"/>
                  <a:pt x="1401" y="489857"/>
                </a:cubicBezTo>
                <a:cubicBezTo>
                  <a:pt x="12287" y="364671"/>
                  <a:pt x="88486" y="182335"/>
                  <a:pt x="16468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Freeform 11269"/>
          <p:cNvSpPr>
            <a:spLocks/>
          </p:cNvSpPr>
          <p:nvPr/>
        </p:nvSpPr>
        <p:spPr bwMode="auto">
          <a:xfrm>
            <a:off x="4081463" y="3330575"/>
            <a:ext cx="436562" cy="425450"/>
          </a:xfrm>
          <a:custGeom>
            <a:avLst/>
            <a:gdLst>
              <a:gd name="T0" fmla="*/ 469386 w 435472"/>
              <a:gd name="T1" fmla="*/ 452652 h 424542"/>
              <a:gd name="T2" fmla="*/ 58713 w 435472"/>
              <a:gd name="T3" fmla="*/ 243731 h 424542"/>
              <a:gd name="T4" fmla="*/ 11780 w 435472"/>
              <a:gd name="T5" fmla="*/ 0 h 424542"/>
              <a:gd name="T6" fmla="*/ 0 60000 65536"/>
              <a:gd name="T7" fmla="*/ 0 60000 65536"/>
              <a:gd name="T8" fmla="*/ 0 60000 65536"/>
              <a:gd name="T9" fmla="*/ 0 w 435472"/>
              <a:gd name="T10" fmla="*/ 0 h 424542"/>
              <a:gd name="T11" fmla="*/ 435472 w 435472"/>
              <a:gd name="T12" fmla="*/ 424542 h 4245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5472" h="424542">
                <a:moveTo>
                  <a:pt x="435472" y="424542"/>
                </a:moveTo>
                <a:cubicBezTo>
                  <a:pt x="280350" y="361949"/>
                  <a:pt x="125229" y="299357"/>
                  <a:pt x="54472" y="228600"/>
                </a:cubicBezTo>
                <a:cubicBezTo>
                  <a:pt x="-16285" y="157843"/>
                  <a:pt x="-2678" y="78921"/>
                  <a:pt x="1093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Freeform 11270"/>
          <p:cNvSpPr>
            <a:spLocks/>
          </p:cNvSpPr>
          <p:nvPr/>
        </p:nvSpPr>
        <p:spPr bwMode="auto">
          <a:xfrm>
            <a:off x="6378575" y="1087438"/>
            <a:ext cx="1274763" cy="708025"/>
          </a:xfrm>
          <a:custGeom>
            <a:avLst/>
            <a:gdLst>
              <a:gd name="T0" fmla="*/ 1308119 w 1273628"/>
              <a:gd name="T1" fmla="*/ 161703 h 708370"/>
              <a:gd name="T2" fmla="*/ 927982 w 1273628"/>
              <a:gd name="T3" fmla="*/ 32976 h 708370"/>
              <a:gd name="T4" fmla="*/ 0 w 1273628"/>
              <a:gd name="T5" fmla="*/ 698095 h 708370"/>
              <a:gd name="T6" fmla="*/ 0 60000 65536"/>
              <a:gd name="T7" fmla="*/ 0 60000 65536"/>
              <a:gd name="T8" fmla="*/ 0 60000 65536"/>
              <a:gd name="T9" fmla="*/ 0 w 1273628"/>
              <a:gd name="T10" fmla="*/ 0 h 708370"/>
              <a:gd name="T11" fmla="*/ 1273628 w 1273628"/>
              <a:gd name="T12" fmla="*/ 708370 h 708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3628" h="708370">
                <a:moveTo>
                  <a:pt x="1273628" y="164084"/>
                </a:moveTo>
                <a:cubicBezTo>
                  <a:pt x="1194706" y="53413"/>
                  <a:pt x="1115785" y="-57258"/>
                  <a:pt x="903514" y="33456"/>
                </a:cubicBezTo>
                <a:cubicBezTo>
                  <a:pt x="691243" y="124170"/>
                  <a:pt x="345621" y="416270"/>
                  <a:pt x="0" y="70837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11271"/>
          <p:cNvSpPr>
            <a:spLocks/>
          </p:cNvSpPr>
          <p:nvPr/>
        </p:nvSpPr>
        <p:spPr bwMode="auto">
          <a:xfrm>
            <a:off x="7043738" y="1958975"/>
            <a:ext cx="1670050" cy="1077913"/>
          </a:xfrm>
          <a:custGeom>
            <a:avLst/>
            <a:gdLst>
              <a:gd name="T0" fmla="*/ 1284304 w 1670529"/>
              <a:gd name="T1" fmla="*/ 0 h 1077685"/>
              <a:gd name="T2" fmla="*/ 1575700 w 1670529"/>
              <a:gd name="T3" fmla="*/ 350562 h 1077685"/>
              <a:gd name="T4" fmla="*/ 0 w 1670529"/>
              <a:gd name="T5" fmla="*/ 1084544 h 1077685"/>
              <a:gd name="T6" fmla="*/ 0 60000 65536"/>
              <a:gd name="T7" fmla="*/ 0 60000 65536"/>
              <a:gd name="T8" fmla="*/ 0 60000 65536"/>
              <a:gd name="T9" fmla="*/ 0 w 1670529"/>
              <a:gd name="T10" fmla="*/ 0 h 1077685"/>
              <a:gd name="T11" fmla="*/ 1670529 w 1670529"/>
              <a:gd name="T12" fmla="*/ 1077685 h 10776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0529" h="1077685">
                <a:moveTo>
                  <a:pt x="1295400" y="0"/>
                </a:moveTo>
                <a:cubicBezTo>
                  <a:pt x="1550307" y="84364"/>
                  <a:pt x="1805214" y="168728"/>
                  <a:pt x="1589314" y="348342"/>
                </a:cubicBezTo>
                <a:cubicBezTo>
                  <a:pt x="1373414" y="527956"/>
                  <a:pt x="686707" y="802820"/>
                  <a:pt x="0" y="107768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848100" y="3648075"/>
            <a:ext cx="334963" cy="542925"/>
          </a:xfrm>
          <a:custGeom>
            <a:avLst/>
            <a:gdLst>
              <a:gd name="T0" fmla="*/ 317118 w 335541"/>
              <a:gd name="T1" fmla="*/ 512640 h 543331"/>
              <a:gd name="T2" fmla="*/ 144968 w 335541"/>
              <a:gd name="T3" fmla="*/ 503320 h 543331"/>
              <a:gd name="T4" fmla="*/ 317118 w 335541"/>
              <a:gd name="T5" fmla="*/ 242339 h 543331"/>
              <a:gd name="T6" fmla="*/ 0 w 335541"/>
              <a:gd name="T7" fmla="*/ 0 h 543331"/>
              <a:gd name="T8" fmla="*/ 0 60000 65536"/>
              <a:gd name="T9" fmla="*/ 0 60000 65536"/>
              <a:gd name="T10" fmla="*/ 0 60000 65536"/>
              <a:gd name="T11" fmla="*/ 0 60000 65536"/>
              <a:gd name="T12" fmla="*/ 0 w 335541"/>
              <a:gd name="T13" fmla="*/ 0 h 543331"/>
              <a:gd name="T14" fmla="*/ 335541 w 335541"/>
              <a:gd name="T15" fmla="*/ 543331 h 543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5541" h="543331">
                <a:moveTo>
                  <a:pt x="333375" y="523875"/>
                </a:moveTo>
                <a:cubicBezTo>
                  <a:pt x="242887" y="542131"/>
                  <a:pt x="152400" y="560387"/>
                  <a:pt x="152400" y="514350"/>
                </a:cubicBezTo>
                <a:cubicBezTo>
                  <a:pt x="152400" y="468313"/>
                  <a:pt x="358775" y="333375"/>
                  <a:pt x="333375" y="247650"/>
                </a:cubicBezTo>
                <a:cubicBezTo>
                  <a:pt x="307975" y="161925"/>
                  <a:pt x="153987" y="80962"/>
                  <a:pt x="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4318000"/>
            <a:ext cx="5095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352925"/>
            <a:ext cx="5143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84625"/>
            <a:ext cx="5016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4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3" grpId="0" animBg="1"/>
      <p:bldP spid="28" grpId="0" animBg="1"/>
      <p:bldP spid="29" grpId="0" animBg="1"/>
      <p:bldP spid="31" grpId="0" animBg="1"/>
      <p:bldP spid="11264" grpId="0" animBg="1"/>
      <p:bldP spid="11265" grpId="0" animBg="1"/>
      <p:bldP spid="11270" grpId="0" animBg="1"/>
      <p:bldP spid="11271" grpId="0" animBg="1"/>
      <p:bldP spid="1127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n-US" dirty="0"/>
              <a:t>Contenido Científico de </a:t>
            </a:r>
            <a:r>
              <a:rPr lang="es-MX" altLang="en-US" sz="2400" dirty="0"/>
              <a:t>Globisens </a:t>
            </a:r>
            <a:br>
              <a:rPr lang="es-MX" altLang="en-US" sz="2400" dirty="0"/>
            </a:br>
            <a:r>
              <a:rPr lang="es-MX" altLang="en-US" sz="2000" dirty="0"/>
              <a:t>Análisis de software, Guías de Experimentos, Simulaciones</a:t>
            </a:r>
          </a:p>
        </p:txBody>
      </p:sp>
      <p:sp>
        <p:nvSpPr>
          <p:cNvPr id="9219" name="Content Placeholder 16"/>
          <p:cNvSpPr>
            <a:spLocks noGrp="1"/>
          </p:cNvSpPr>
          <p:nvPr>
            <p:ph idx="1"/>
          </p:nvPr>
        </p:nvSpPr>
        <p:spPr>
          <a:xfrm>
            <a:off x="658813" y="4941888"/>
            <a:ext cx="7772400" cy="1131887"/>
          </a:xfrm>
        </p:spPr>
        <p:txBody>
          <a:bodyPr/>
          <a:lstStyle/>
          <a:p>
            <a:r>
              <a:rPr lang="es-MX" altLang="en-US" sz="1800" dirty="0"/>
              <a:t>Alrededor de 100 unidades de aprendizaje y Simulaciones de ciencia</a:t>
            </a:r>
          </a:p>
          <a:p>
            <a:r>
              <a:rPr lang="es-MX" altLang="en-US" sz="1800" dirty="0"/>
              <a:t>Software de análisis de plataforma cruzada</a:t>
            </a:r>
          </a:p>
          <a:p>
            <a:r>
              <a:rPr lang="es-MX" altLang="en-US" sz="1800" dirty="0"/>
              <a:t>1300 páginas de guías de experimentos en Física, Biología y Química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5792788" y="1454150"/>
            <a:ext cx="2095500" cy="3275013"/>
            <a:chOff x="6875463" y="1120775"/>
            <a:chExt cx="2095500" cy="3275013"/>
          </a:xfrm>
        </p:grpSpPr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3" t="8789" r="3320" b="5518"/>
            <a:stretch>
              <a:fillRect/>
            </a:stretch>
          </p:blipFill>
          <p:spPr bwMode="auto">
            <a:xfrm>
              <a:off x="7305675" y="3181350"/>
              <a:ext cx="1665288" cy="121443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8984" r="3711" b="6055"/>
            <a:stretch>
              <a:fillRect/>
            </a:stretch>
          </p:blipFill>
          <p:spPr bwMode="auto">
            <a:xfrm>
              <a:off x="7380288" y="1120775"/>
              <a:ext cx="1590675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3" t="9521" r="3320" b="5518"/>
            <a:stretch>
              <a:fillRect/>
            </a:stretch>
          </p:blipFill>
          <p:spPr bwMode="auto">
            <a:xfrm>
              <a:off x="6875463" y="2117725"/>
              <a:ext cx="1665154" cy="1260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1" name="Group 2"/>
          <p:cNvGrpSpPr>
            <a:grpSpLocks/>
          </p:cNvGrpSpPr>
          <p:nvPr/>
        </p:nvGrpSpPr>
        <p:grpSpPr bwMode="auto">
          <a:xfrm>
            <a:off x="660400" y="1358900"/>
            <a:ext cx="2498725" cy="3457575"/>
            <a:chOff x="144069" y="1784060"/>
            <a:chExt cx="2498016" cy="3457322"/>
          </a:xfrm>
        </p:grpSpPr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" r="65131" b="57234"/>
            <a:stretch>
              <a:fillRect/>
            </a:stretch>
          </p:blipFill>
          <p:spPr bwMode="auto">
            <a:xfrm>
              <a:off x="179512" y="1784060"/>
              <a:ext cx="1944216" cy="1448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7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4" t="52576" r="17410" b="4201"/>
            <a:stretch>
              <a:fillRect/>
            </a:stretch>
          </p:blipFill>
          <p:spPr bwMode="auto">
            <a:xfrm>
              <a:off x="683568" y="2813057"/>
              <a:ext cx="1958517" cy="1407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97" t="50000" r="50000" b="3578"/>
            <a:stretch>
              <a:fillRect/>
            </a:stretch>
          </p:blipFill>
          <p:spPr bwMode="auto">
            <a:xfrm>
              <a:off x="144069" y="3689988"/>
              <a:ext cx="2126502" cy="1551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22" name="Group 3"/>
          <p:cNvGrpSpPr>
            <a:grpSpLocks/>
          </p:cNvGrpSpPr>
          <p:nvPr/>
        </p:nvGrpSpPr>
        <p:grpSpPr bwMode="auto">
          <a:xfrm>
            <a:off x="3419475" y="1422400"/>
            <a:ext cx="2079625" cy="3333750"/>
            <a:chOff x="4644008" y="1134269"/>
            <a:chExt cx="2079849" cy="3332956"/>
          </a:xfrm>
        </p:grpSpPr>
        <p:pic>
          <p:nvPicPr>
            <p:cNvPr id="9223" name="Picture 9" descr="Frequency.bmp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4" t="3317" r="1836" b="1762"/>
            <a:stretch>
              <a:fillRect/>
            </a:stretch>
          </p:blipFill>
          <p:spPr bwMode="auto">
            <a:xfrm>
              <a:off x="4969669" y="1134269"/>
              <a:ext cx="1598612" cy="1187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2117725"/>
              <a:ext cx="1743075" cy="1314450"/>
            </a:xfrm>
            <a:prstGeom prst="rect">
              <a:avLst/>
            </a:prstGeom>
            <a:noFill/>
            <a:ln w="31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9" r="32939" b="5141"/>
            <a:stretch>
              <a:fillRect/>
            </a:stretch>
          </p:blipFill>
          <p:spPr bwMode="auto">
            <a:xfrm>
              <a:off x="4969669" y="3109912"/>
              <a:ext cx="1754188" cy="1357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47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26988"/>
            <a:ext cx="92090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486775" cy="692150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Carrito Labdisc de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Ciencias Móviles</a:t>
            </a:r>
            <a:r>
              <a:rPr lang="es-MX" dirty="0"/>
              <a:t/>
            </a:r>
            <a:br>
              <a:rPr lang="es-MX" dirty="0"/>
            </a:br>
            <a:r>
              <a:rPr lang="es-MX" sz="1800" dirty="0">
                <a:solidFill>
                  <a:schemeClr val="accent1">
                    <a:lumMod val="50000"/>
                  </a:schemeClr>
                </a:solidFill>
              </a:rPr>
              <a:t>Solución completa para el salón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2643" y="884973"/>
            <a:ext cx="2161169" cy="276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200" b="0" dirty="0"/>
              <a:t>sistema de bloqueo antirrobo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203848" y="980728"/>
            <a:ext cx="145797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b="0" dirty="0"/>
              <a:t>almacenamiento y carga hasta para 16 unidades </a:t>
            </a:r>
            <a:r>
              <a:rPr lang="es-MX" sz="1200" b="0" dirty="0" err="1"/>
              <a:t>Labdisc</a:t>
            </a:r>
            <a:endParaRPr lang="es-MX" sz="1200" b="0" dirty="0"/>
          </a:p>
        </p:txBody>
      </p:sp>
      <p:sp>
        <p:nvSpPr>
          <p:cNvPr id="8" name="CuadroTexto 7"/>
          <p:cNvSpPr txBox="1"/>
          <p:nvPr/>
        </p:nvSpPr>
        <p:spPr>
          <a:xfrm>
            <a:off x="7760635" y="1772816"/>
            <a:ext cx="14579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b="0" dirty="0"/>
              <a:t>almacenamiento y carga hasta para 16 tabletas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982711" y="2888496"/>
            <a:ext cx="877321" cy="4684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b="0" dirty="0"/>
              <a:t>Carga central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12643" y="5661248"/>
            <a:ext cx="144015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b="0" dirty="0"/>
              <a:t>pestillo de metal para bloqueo de pared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285448" y="5553338"/>
            <a:ext cx="128655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b="0" dirty="0"/>
              <a:t>Construcción de acero resistente</a:t>
            </a:r>
          </a:p>
        </p:txBody>
      </p:sp>
    </p:spTree>
    <p:extLst>
      <p:ext uri="{BB962C8B-B14F-4D97-AF65-F5344CB8AC3E}">
        <p14:creationId xmlns:p14="http://schemas.microsoft.com/office/powerpoint/2010/main" val="3734734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.3|1.2|2|1.3|1.3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|1.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2|1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6|1.5|1.7|1.4|1.6|1.4|1.7|1.7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חרמון"/>
        <a:ea typeface="חרמון"/>
        <a:cs typeface="חרמון"/>
      </a:majorFont>
      <a:minorFont>
        <a:latin typeface="חרמון"/>
        <a:ea typeface="חרמון"/>
        <a:cs typeface="חרמון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חרמון" charset="0"/>
            <a:ea typeface="חרמון" charset="0"/>
            <a:cs typeface="חרמון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חרמון" charset="0"/>
            <a:ea typeface="חרמון" charset="0"/>
            <a:cs typeface="חרמון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1405</Words>
  <Application>Microsoft Office PowerPoint</Application>
  <PresentationFormat>On-screen Show (4:3)</PresentationFormat>
  <Paragraphs>137</Paragraphs>
  <Slides>17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Blank</vt:lpstr>
      <vt:lpstr>PowerPoint Presentation</vt:lpstr>
      <vt:lpstr> Aprendiendo ciencias </vt:lpstr>
      <vt:lpstr>Tiempo Tiempo Tiempo</vt:lpstr>
      <vt:lpstr>Experimentar con las ciencias nunca ha sido tan fácil</vt:lpstr>
      <vt:lpstr>Completo laboratorio en un disco unidad de ciencias generales </vt:lpstr>
      <vt:lpstr>Completo laboratorio en un disco unidad de biologìa y quìmica </vt:lpstr>
      <vt:lpstr>Completo laboratorio en un disco unidad fìsica </vt:lpstr>
      <vt:lpstr>Contenido Científico de Globisens  Análisis de software, Guías de Experimentos, Simulaciones</vt:lpstr>
      <vt:lpstr>Carrito Labdisc de Ciencias Móviles Solución completa para el salón</vt:lpstr>
      <vt:lpstr>PowerPoint Presentation</vt:lpstr>
      <vt:lpstr>  </vt:lpstr>
      <vt:lpstr>Alumnos de 2d0 Año, Chile</vt:lpstr>
      <vt:lpstr>PowerPoint Presentation</vt:lpstr>
      <vt:lpstr>  </vt:lpstr>
      <vt:lpstr>PowerPoint Presentation</vt:lpstr>
      <vt:lpstr>Globisens Ltda </vt:lpstr>
      <vt:lpstr>¿Qué es lo que dice la investigación? </vt:lpstr>
    </vt:vector>
  </TitlesOfParts>
  <Company>Dekel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Doron</dc:creator>
  <cp:lastModifiedBy>Dov Bruker</cp:lastModifiedBy>
  <cp:revision>204</cp:revision>
  <dcterms:created xsi:type="dcterms:W3CDTF">2001-09-11T17:55:02Z</dcterms:created>
  <dcterms:modified xsi:type="dcterms:W3CDTF">2017-08-25T14:38:09Z</dcterms:modified>
</cp:coreProperties>
</file>