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302" r:id="rId2"/>
    <p:sldId id="289" r:id="rId3"/>
    <p:sldId id="290" r:id="rId4"/>
    <p:sldId id="291" r:id="rId5"/>
    <p:sldId id="292" r:id="rId6"/>
    <p:sldId id="293" r:id="rId7"/>
    <p:sldId id="304" r:id="rId8"/>
    <p:sldId id="307" r:id="rId9"/>
    <p:sldId id="306" r:id="rId10"/>
    <p:sldId id="295" r:id="rId11"/>
    <p:sldId id="297" r:id="rId12"/>
    <p:sldId id="298" r:id="rId13"/>
    <p:sldId id="268" r:id="rId14"/>
    <p:sldId id="308" r:id="rId15"/>
    <p:sldId id="309" r:id="rId16"/>
    <p:sldId id="299" r:id="rId17"/>
  </p:sldIdLst>
  <p:sldSz cx="9144000" cy="6858000" type="screen4x3"/>
  <p:notesSz cx="6858000" cy="9144000"/>
  <p:defaultTextStyle>
    <a:defPPr>
      <a:defRPr lang="en-US"/>
    </a:defPPr>
    <a:lvl1pPr algn="l" rtl="0" fontAlgn="base">
      <a:spcBef>
        <a:spcPct val="0"/>
      </a:spcBef>
      <a:spcAft>
        <a:spcPct val="0"/>
      </a:spcAft>
      <a:defRPr sz="2400" b="1" i="1" kern="1200">
        <a:solidFill>
          <a:schemeClr val="tx1"/>
        </a:solidFill>
        <a:latin typeface="חרמון" charset="0"/>
        <a:ea typeface="חרמון" charset="0"/>
        <a:cs typeface="חרמון" charset="0"/>
      </a:defRPr>
    </a:lvl1pPr>
    <a:lvl2pPr marL="457200" algn="l" rtl="0" fontAlgn="base">
      <a:spcBef>
        <a:spcPct val="0"/>
      </a:spcBef>
      <a:spcAft>
        <a:spcPct val="0"/>
      </a:spcAft>
      <a:defRPr sz="2400" b="1" i="1" kern="1200">
        <a:solidFill>
          <a:schemeClr val="tx1"/>
        </a:solidFill>
        <a:latin typeface="חרמון" charset="0"/>
        <a:ea typeface="חרמון" charset="0"/>
        <a:cs typeface="חרמון" charset="0"/>
      </a:defRPr>
    </a:lvl2pPr>
    <a:lvl3pPr marL="914400" algn="l" rtl="0" fontAlgn="base">
      <a:spcBef>
        <a:spcPct val="0"/>
      </a:spcBef>
      <a:spcAft>
        <a:spcPct val="0"/>
      </a:spcAft>
      <a:defRPr sz="2400" b="1" i="1" kern="1200">
        <a:solidFill>
          <a:schemeClr val="tx1"/>
        </a:solidFill>
        <a:latin typeface="חרמון" charset="0"/>
        <a:ea typeface="חרמון" charset="0"/>
        <a:cs typeface="חרמון" charset="0"/>
      </a:defRPr>
    </a:lvl3pPr>
    <a:lvl4pPr marL="1371600" algn="l" rtl="0" fontAlgn="base">
      <a:spcBef>
        <a:spcPct val="0"/>
      </a:spcBef>
      <a:spcAft>
        <a:spcPct val="0"/>
      </a:spcAft>
      <a:defRPr sz="2400" b="1" i="1" kern="1200">
        <a:solidFill>
          <a:schemeClr val="tx1"/>
        </a:solidFill>
        <a:latin typeface="חרמון" charset="0"/>
        <a:ea typeface="חרמון" charset="0"/>
        <a:cs typeface="חרמון" charset="0"/>
      </a:defRPr>
    </a:lvl4pPr>
    <a:lvl5pPr marL="1828800" algn="l" rtl="0" fontAlgn="base">
      <a:spcBef>
        <a:spcPct val="0"/>
      </a:spcBef>
      <a:spcAft>
        <a:spcPct val="0"/>
      </a:spcAft>
      <a:defRPr sz="2400" b="1" i="1" kern="1200">
        <a:solidFill>
          <a:schemeClr val="tx1"/>
        </a:solidFill>
        <a:latin typeface="חרמון" charset="0"/>
        <a:ea typeface="חרמון" charset="0"/>
        <a:cs typeface="חרמון" charset="0"/>
      </a:defRPr>
    </a:lvl5pPr>
    <a:lvl6pPr marL="2286000" algn="l" defTabSz="457200" rtl="0" eaLnBrk="1" latinLnBrk="0" hangingPunct="1">
      <a:defRPr sz="2400" b="1" i="1" kern="1200">
        <a:solidFill>
          <a:schemeClr val="tx1"/>
        </a:solidFill>
        <a:latin typeface="חרמון" charset="0"/>
        <a:ea typeface="חרמון" charset="0"/>
        <a:cs typeface="חרמון" charset="0"/>
      </a:defRPr>
    </a:lvl6pPr>
    <a:lvl7pPr marL="2743200" algn="l" defTabSz="457200" rtl="0" eaLnBrk="1" latinLnBrk="0" hangingPunct="1">
      <a:defRPr sz="2400" b="1" i="1" kern="1200">
        <a:solidFill>
          <a:schemeClr val="tx1"/>
        </a:solidFill>
        <a:latin typeface="חרמון" charset="0"/>
        <a:ea typeface="חרמון" charset="0"/>
        <a:cs typeface="חרמון" charset="0"/>
      </a:defRPr>
    </a:lvl7pPr>
    <a:lvl8pPr marL="3200400" algn="l" defTabSz="457200" rtl="0" eaLnBrk="1" latinLnBrk="0" hangingPunct="1">
      <a:defRPr sz="2400" b="1" i="1" kern="1200">
        <a:solidFill>
          <a:schemeClr val="tx1"/>
        </a:solidFill>
        <a:latin typeface="חרמון" charset="0"/>
        <a:ea typeface="חרמון" charset="0"/>
        <a:cs typeface="חרמון" charset="0"/>
      </a:defRPr>
    </a:lvl8pPr>
    <a:lvl9pPr marL="3657600" algn="l" defTabSz="457200" rtl="0" eaLnBrk="1" latinLnBrk="0" hangingPunct="1">
      <a:defRPr sz="2400" b="1" i="1" kern="1200">
        <a:solidFill>
          <a:schemeClr val="tx1"/>
        </a:solidFill>
        <a:latin typeface="חרמון" charset="0"/>
        <a:ea typeface="חרמון" charset="0"/>
        <a:cs typeface="חרמון"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BB2"/>
    <a:srgbClr val="35919B"/>
    <a:srgbClr val="29A6A3"/>
    <a:srgbClr val="2AA6A6"/>
    <a:srgbClr val="007078"/>
    <a:srgbClr val="00D0C1"/>
    <a:srgbClr val="00CD9F"/>
    <a:srgbClr val="00B1E3"/>
    <a:srgbClr val="052953"/>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ferSingleView="1">
    <p:restoredLeft sz="32787"/>
    <p:restoredTop sz="90929"/>
  </p:normalViewPr>
  <p:slideViewPr>
    <p:cSldViewPr>
      <p:cViewPr>
        <p:scale>
          <a:sx n="90" d="100"/>
          <a:sy n="90" d="100"/>
        </p:scale>
        <p:origin x="-2088" y="-84"/>
      </p:cViewPr>
      <p:guideLst>
        <p:guide orient="horz" pos="1344"/>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22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0"/>
            </a:lvl1pPr>
          </a:lstStyle>
          <a:p>
            <a:endParaRPr lang="en-US" dirty="0"/>
          </a:p>
        </p:txBody>
      </p:sp>
      <p:sp>
        <p:nvSpPr>
          <p:cNvPr id="1024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endParaRPr lang="en-US" dirty="0"/>
          </a:p>
        </p:txBody>
      </p:sp>
      <p:sp>
        <p:nvSpPr>
          <p:cNvPr id="10244"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i="0"/>
            </a:lvl1pPr>
          </a:lstStyle>
          <a:p>
            <a:endParaRPr lang="en-US" dirty="0"/>
          </a:p>
        </p:txBody>
      </p:sp>
      <p:sp>
        <p:nvSpPr>
          <p:cNvPr id="1024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fld id="{C3BB63EC-58AE-4B53-93BD-DC9DE7F832F7}" type="slidenum">
              <a:rPr lang="en-US"/>
              <a:pPr/>
              <a:t>‹#›</a:t>
            </a:fld>
            <a:endParaRPr lang="en-US" dirty="0"/>
          </a:p>
        </p:txBody>
      </p:sp>
    </p:spTree>
    <p:extLst>
      <p:ext uri="{BB962C8B-B14F-4D97-AF65-F5344CB8AC3E}">
        <p14:creationId xmlns:p14="http://schemas.microsoft.com/office/powerpoint/2010/main" val="59113073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חרמון" charset="0"/>
        <a:ea typeface="חרמון" charset="0"/>
        <a:cs typeface="חרמון" charset="0"/>
      </a:defRPr>
    </a:lvl1pPr>
    <a:lvl2pPr marL="457200" algn="l" rtl="0" fontAlgn="base">
      <a:spcBef>
        <a:spcPct val="30000"/>
      </a:spcBef>
      <a:spcAft>
        <a:spcPct val="0"/>
      </a:spcAft>
      <a:defRPr sz="1200" kern="1200">
        <a:solidFill>
          <a:schemeClr val="tx1"/>
        </a:solidFill>
        <a:latin typeface="חרמון" charset="0"/>
        <a:ea typeface="חרמון" charset="0"/>
        <a:cs typeface="חרמון" charset="0"/>
      </a:defRPr>
    </a:lvl2pPr>
    <a:lvl3pPr marL="914400" algn="l" rtl="0" fontAlgn="base">
      <a:spcBef>
        <a:spcPct val="30000"/>
      </a:spcBef>
      <a:spcAft>
        <a:spcPct val="0"/>
      </a:spcAft>
      <a:defRPr sz="1200" kern="1200">
        <a:solidFill>
          <a:schemeClr val="tx1"/>
        </a:solidFill>
        <a:latin typeface="חרמון" charset="0"/>
        <a:ea typeface="חרמון" charset="0"/>
        <a:cs typeface="חרמון" charset="0"/>
      </a:defRPr>
    </a:lvl3pPr>
    <a:lvl4pPr marL="1371600" algn="l" rtl="0" fontAlgn="base">
      <a:spcBef>
        <a:spcPct val="30000"/>
      </a:spcBef>
      <a:spcAft>
        <a:spcPct val="0"/>
      </a:spcAft>
      <a:defRPr sz="1200" kern="1200">
        <a:solidFill>
          <a:schemeClr val="tx1"/>
        </a:solidFill>
        <a:latin typeface="חרמון" charset="0"/>
        <a:ea typeface="חרמון" charset="0"/>
        <a:cs typeface="חרמון" charset="0"/>
      </a:defRPr>
    </a:lvl4pPr>
    <a:lvl5pPr marL="1828800" algn="l" rtl="0" fontAlgn="base">
      <a:spcBef>
        <a:spcPct val="30000"/>
      </a:spcBef>
      <a:spcAft>
        <a:spcPct val="0"/>
      </a:spcAft>
      <a:defRPr sz="1200" kern="1200">
        <a:solidFill>
          <a:schemeClr val="tx1"/>
        </a:solidFill>
        <a:latin typeface="חרמון" charset="0"/>
        <a:ea typeface="חרמון" charset="0"/>
        <a:cs typeface="חרמון"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C2A422-5705-4096-9605-3D5F00FF0BE8}" type="slidenum">
              <a:rPr lang="en-US"/>
              <a:pPr/>
              <a:t>1</a:t>
            </a:fld>
            <a:endParaRPr lang="en-US" dirty="0"/>
          </a:p>
        </p:txBody>
      </p:sp>
      <p:sp>
        <p:nvSpPr>
          <p:cNvPr id="11266" name="Placeholder 2"/>
          <p:cNvSpPr>
            <a:spLocks noGrp="1" noRot="1" noChangeAspect="1" noChangeArrowheads="1" noTextEdit="1"/>
          </p:cNvSpPr>
          <p:nvPr>
            <p:ph type="sldImg"/>
          </p:nvPr>
        </p:nvSpPr>
        <p:spPr>
          <a:ln/>
        </p:spPr>
      </p:sp>
      <p:sp>
        <p:nvSpPr>
          <p:cNvPr id="11267" name="Placeholder 3"/>
          <p:cNvSpPr>
            <a:spLocks noGrp="1" noChangeArrowheads="1"/>
          </p:cNvSpPr>
          <p:nvPr>
            <p:ph type="body" idx="1"/>
          </p:nvPr>
        </p:nvSpPr>
        <p:spPr/>
        <p:txBody>
          <a:bodyPr/>
          <a:lstStyle/>
          <a:p>
            <a:r>
              <a:rPr lang="en-US" b="1" dirty="0"/>
              <a:t>Revolutionizing the school science Labs </a:t>
            </a:r>
          </a:p>
          <a:p>
            <a:endParaRPr lang="en-US" dirty="0"/>
          </a:p>
          <a:p>
            <a:r>
              <a:rPr lang="en-US" dirty="0"/>
              <a:t>Today we will show you the Labdisc – a computer based science Laboratory which revolutionized Science Labs in terms of performance, ease of use and cost.</a:t>
            </a:r>
          </a:p>
          <a:p>
            <a:endParaRPr lang="en-US" dirty="0"/>
          </a:p>
          <a:p>
            <a:pPr marL="171450" indent="-171450">
              <a:buFont typeface="Arial" panose="020B0604020202020204" pitchFamily="34" charset="0"/>
              <a:buChar char="•"/>
            </a:pPr>
            <a:r>
              <a:rPr lang="en-US" dirty="0"/>
              <a:t>Launched in late 2011,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Won </a:t>
            </a:r>
            <a:r>
              <a:rPr lang="en-US" dirty="0" smtClean="0"/>
              <a:t>7 </a:t>
            </a:r>
            <a:r>
              <a:rPr lang="en-US" dirty="0"/>
              <a:t>international GOLD medals, including the latest BEST of BETT 2017 in London out of 700 companies.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Today we are proud of having over </a:t>
            </a:r>
            <a:r>
              <a:rPr lang="en-US" dirty="0" smtClean="0"/>
              <a:t>90,000 </a:t>
            </a:r>
            <a:r>
              <a:rPr lang="en-US" dirty="0"/>
              <a:t>Labdisc in over 30 countries and in 22 languages. </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Calibri" pitchFamily="34" charset="0"/>
              </a:rPr>
              <a:t>This solution is a </a:t>
            </a:r>
            <a:r>
              <a:rPr lang="en-GB" altLang="en-US" b="1" smtClean="0">
                <a:latin typeface="Calibri" pitchFamily="34" charset="0"/>
              </a:rPr>
              <a:t>mobile science laboratory with re-chargeable trolley containing 16 tablets and Labdiscs </a:t>
            </a:r>
            <a:r>
              <a:rPr lang="en-GB" altLang="en-US" smtClean="0">
                <a:latin typeface="Calibri" pitchFamily="34" charset="0"/>
              </a:rPr>
              <a:t>for an entire class </a:t>
            </a:r>
            <a:endParaRPr lang="en-US" altLang="en-US" smtClean="0">
              <a:latin typeface="Calibri" pitchFamily="34" charset="0"/>
            </a:endParaRPr>
          </a:p>
          <a:p>
            <a:r>
              <a:rPr lang="en-US" altLang="en-US" smtClean="0">
                <a:latin typeface="Calibri" pitchFamily="34" charset="0"/>
              </a:rPr>
              <a:t/>
            </a:r>
            <a:br>
              <a:rPr lang="en-US" altLang="en-US" smtClean="0">
                <a:latin typeface="Calibri" pitchFamily="34" charset="0"/>
              </a:rPr>
            </a:br>
            <a:r>
              <a:rPr lang="en-US" altLang="en-US" smtClean="0">
                <a:latin typeface="Calibri" pitchFamily="34" charset="0"/>
              </a:rPr>
              <a:t>It is unique in the ability to </a:t>
            </a:r>
            <a:r>
              <a:rPr lang="en-US" altLang="en-US" b="1" smtClean="0">
                <a:latin typeface="Calibri" pitchFamily="34" charset="0"/>
              </a:rPr>
              <a:t>mobilize the science lab </a:t>
            </a:r>
            <a:r>
              <a:rPr lang="en-US" altLang="en-US" smtClean="0">
                <a:latin typeface="Calibri" pitchFamily="34" charset="0"/>
              </a:rPr>
              <a:t>to bring  real inquiry-led experimentation via a fully functioning science lab to every class throughout the school.  This removes the problem of mobilizing the students to a room devoted to a cluttered science lab that has to be outfitted with thousands of  dollars worth of equipment. </a:t>
            </a:r>
          </a:p>
          <a:p>
            <a:endParaRPr lang="en-US" altLang="en-US" smtClean="0">
              <a:latin typeface="Calibri" pitchFamily="34" charset="0"/>
            </a:endParaRPr>
          </a:p>
          <a:p>
            <a:r>
              <a:rPr lang="en-US" altLang="en-US" smtClean="0">
                <a:latin typeface="Calibri" pitchFamily="34" charset="0"/>
              </a:rPr>
              <a:t>The Labdisc  wireless environment provides </a:t>
            </a:r>
            <a:r>
              <a:rPr lang="en-US" altLang="en-US" b="1" smtClean="0">
                <a:latin typeface="Calibri" pitchFamily="34" charset="0"/>
              </a:rPr>
              <a:t>organized and centralized storage </a:t>
            </a:r>
            <a:r>
              <a:rPr lang="en-US" altLang="en-US" smtClean="0">
                <a:latin typeface="Calibri" pitchFamily="34" charset="0"/>
              </a:rPr>
              <a:t>and charging facilities for up to 16 Labdisc units and tablet computers, as well accommodating  any table computer. </a:t>
            </a:r>
          </a:p>
          <a:p>
            <a:endParaRPr lang="en-US" altLang="en-US" smtClean="0">
              <a:latin typeface="Calibri" pitchFamily="34" charset="0"/>
            </a:endParaRPr>
          </a:p>
          <a:p>
            <a:r>
              <a:rPr lang="en-US" altLang="en-US" smtClean="0">
                <a:latin typeface="Calibri" pitchFamily="34" charset="0"/>
              </a:rPr>
              <a:t>The ruggedized steel framed trolley  allows all equipment to be  stored away – with an </a:t>
            </a:r>
            <a:r>
              <a:rPr lang="en-US" altLang="en-US" b="1" smtClean="0">
                <a:latin typeface="Calibri" pitchFamily="34" charset="0"/>
              </a:rPr>
              <a:t>anti-theft locking system</a:t>
            </a:r>
            <a:r>
              <a:rPr lang="en-US" altLang="en-US" smtClean="0">
                <a:latin typeface="Calibri" pitchFamily="34" charset="0"/>
              </a:rPr>
              <a:t>, as well as metal tab for wall locking.</a:t>
            </a:r>
          </a:p>
          <a:p>
            <a:endParaRPr lang="en-US" alt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9D12E747-D765-4745-A211-4A10B8E7AB88}" type="slidenum">
              <a:rPr lang="en-US" altLang="en-US"/>
              <a:pPr eaLnBrk="1" hangingPunct="1">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t>Environmental studies with the Labdisc</a:t>
            </a:r>
          </a:p>
          <a:p>
            <a:endParaRPr lang="en-GB" altLang="en-US" dirty="0"/>
          </a:p>
          <a:p>
            <a:r>
              <a:rPr lang="en-GB" altLang="en-US" dirty="0"/>
              <a:t>Being compact, with long battery life </a:t>
            </a:r>
            <a:r>
              <a:rPr lang="en-GB" altLang="en-US" dirty="0" smtClean="0"/>
              <a:t>of 150 hours and </a:t>
            </a:r>
            <a:r>
              <a:rPr lang="en-GB" altLang="en-US" dirty="0"/>
              <a:t>with up to 15 sensors,</a:t>
            </a:r>
          </a:p>
          <a:p>
            <a:endParaRPr lang="en-GB" altLang="en-US" dirty="0"/>
          </a:p>
          <a:p>
            <a:r>
              <a:rPr lang="en-GB" altLang="en-US" dirty="0"/>
              <a:t>The Labdisc is all what you need for outdoor experiments</a:t>
            </a:r>
          </a:p>
          <a:p>
            <a:endParaRPr lang="en-GB" altLang="en-US" dirty="0"/>
          </a:p>
          <a:p>
            <a:r>
              <a:rPr lang="en-GB" altLang="en-US" dirty="0"/>
              <a:t>In this slide you can see High school students from USA experimenting in Marine Science, while the elementary kids are doing weather monitoring and water quality in a small pond. </a:t>
            </a:r>
          </a:p>
          <a:p>
            <a:endParaRPr lang="en-GB" alt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44A29105-9BB4-4D26-AEEA-23B2CF4DD85E}" type="slidenum">
              <a:rPr lang="en-US" altLang="en-US"/>
              <a:pPr eaLnBrk="1" hangingPunct="1">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ltLang="en-US" b="1" smtClean="0">
                <a:latin typeface="Calibri" pitchFamily="34" charset="0"/>
              </a:rPr>
              <a:t>To summarize make the following points:</a:t>
            </a:r>
          </a:p>
          <a:p>
            <a:pPr algn="just" eaLnBrk="1" hangingPunct="1">
              <a:spcBef>
                <a:spcPct val="0"/>
              </a:spcBef>
            </a:pPr>
            <a:r>
              <a:rPr lang="en-US" altLang="en-US" b="1" smtClean="0">
                <a:latin typeface="Calibri" pitchFamily="34" charset="0"/>
              </a:rPr>
              <a:t/>
            </a:r>
            <a:br>
              <a:rPr lang="en-US" altLang="en-US" b="1" smtClean="0">
                <a:latin typeface="Calibri" pitchFamily="34" charset="0"/>
              </a:rPr>
            </a:br>
            <a:r>
              <a:rPr lang="en-US" altLang="en-US" smtClean="0">
                <a:latin typeface="Calibri" pitchFamily="34" charset="0"/>
              </a:rPr>
              <a:t>The Labdisc system is very easy to demonstrate and operate whether for students of all ages, elementary schools teachers or sales people with zero science background. </a:t>
            </a:r>
            <a:endParaRPr lang="en-GB" altLang="en-US" smtClean="0">
              <a:latin typeface="Calibri" pitchFamily="34" charset="0"/>
            </a:endParaRPr>
          </a:p>
          <a:p>
            <a:pPr algn="just" eaLnBrk="1" hangingPunct="1">
              <a:spcBef>
                <a:spcPct val="0"/>
              </a:spcBef>
            </a:pPr>
            <a:endParaRPr lang="en-US" altLang="en-US" smtClean="0">
              <a:latin typeface="Calibri" pitchFamily="34" charset="0"/>
            </a:endParaRPr>
          </a:p>
          <a:p>
            <a:pPr algn="just" eaLnBrk="1" hangingPunct="1">
              <a:spcBef>
                <a:spcPct val="0"/>
              </a:spcBef>
            </a:pPr>
            <a:r>
              <a:rPr lang="en-US" altLang="en-US" smtClean="0">
                <a:latin typeface="Calibri" pitchFamily="34" charset="0"/>
              </a:rPr>
              <a:t>Despite its ease-of-use the Labdisc is still a very modern and sophisticated piece of equipment with advanced features including high accuracy, resolution, very fast sampling rate (up to 25,000 samples per second), a long battery life 150 hours and clear LCD panel with back light.</a:t>
            </a:r>
            <a:endParaRPr lang="en-GB" altLang="en-US" smtClean="0">
              <a:latin typeface="Calibri" pitchFamily="34" charset="0"/>
            </a:endParaRPr>
          </a:p>
          <a:p>
            <a:pPr algn="just" eaLnBrk="1" hangingPunct="1">
              <a:spcBef>
                <a:spcPct val="0"/>
              </a:spcBef>
            </a:pPr>
            <a:endParaRPr lang="en-US" altLang="en-US" smtClean="0">
              <a:latin typeface="Calibri" pitchFamily="34" charset="0"/>
            </a:endParaRPr>
          </a:p>
          <a:p>
            <a:pPr algn="just" eaLnBrk="1" hangingPunct="1">
              <a:spcBef>
                <a:spcPct val="0"/>
              </a:spcBef>
            </a:pPr>
            <a:r>
              <a:rPr lang="en-US" altLang="en-US" smtClean="0">
                <a:latin typeface="Calibri" pitchFamily="34" charset="0"/>
              </a:rPr>
              <a:t>The Labdisc is the first of its kind regard the number of built-in sensors and wireless clean operability… it really is a complete lab in the palm of the students hand.</a:t>
            </a:r>
            <a:endParaRPr lang="en-GB" altLang="en-US" smtClean="0">
              <a:latin typeface="Calibri" pitchFamily="34" charset="0"/>
            </a:endParaRPr>
          </a:p>
          <a:p>
            <a:pPr algn="just" eaLnBrk="1" hangingPunct="1">
              <a:spcBef>
                <a:spcPct val="0"/>
              </a:spcBef>
            </a:pPr>
            <a:r>
              <a:rPr lang="en-US" altLang="en-US" smtClean="0"/>
              <a:t> </a:t>
            </a:r>
            <a:endParaRPr lang="en-GB" altLang="en-US" smtClean="0"/>
          </a:p>
          <a:p>
            <a:pPr algn="just" eaLnBrk="1" hangingPunct="1"/>
            <a:endParaRPr lang="en-GB"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A6E5F3A0-063F-4106-9CED-3984202FF839}" type="slidenum">
              <a:rPr lang="en-US" altLang="en-US"/>
              <a:pPr eaLnBrk="1" hangingPunct="1">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Labdisc Pilot project – Azerbaijan case Study</a:t>
            </a:r>
          </a:p>
          <a:p>
            <a:endParaRPr lang="en-US" b="1" dirty="0"/>
          </a:p>
          <a:p>
            <a:r>
              <a:rPr lang="en-US" b="1" i="1" dirty="0"/>
              <a:t>“A picture is worth a thousand words”</a:t>
            </a:r>
          </a:p>
          <a:p>
            <a:endParaRPr lang="en-US" dirty="0"/>
          </a:p>
          <a:p>
            <a:r>
              <a:rPr lang="en-US" dirty="0"/>
              <a:t>This photomontage was made out of the thousands of photos, sent to us by teachers participating in our science project in Baku. </a:t>
            </a:r>
          </a:p>
          <a:p>
            <a:endParaRPr lang="en-US" sz="1400" dirty="0"/>
          </a:p>
          <a:p>
            <a:r>
              <a:rPr lang="en-US" dirty="0"/>
              <a:t>Pilot project included: </a:t>
            </a:r>
          </a:p>
          <a:p>
            <a:endParaRPr lang="en-US" sz="1400" dirty="0"/>
          </a:p>
          <a:p>
            <a:pPr marL="171450" lvl="0" indent="-171450">
              <a:buFont typeface="Arial" panose="020B0604020202020204" pitchFamily="34" charset="0"/>
              <a:buChar char="•"/>
            </a:pPr>
            <a:r>
              <a:rPr lang="en-US" b="1" i="1" dirty="0"/>
              <a:t>50 high schools </a:t>
            </a:r>
            <a:r>
              <a:rPr lang="en-US" dirty="0"/>
              <a:t>– each equipped with 2 full science carts (16 Biochem, 16 Physio and Android tablets).</a:t>
            </a:r>
            <a:endParaRPr lang="en-US" sz="1400" dirty="0"/>
          </a:p>
          <a:p>
            <a:pPr marL="171450" lvl="0" indent="-171450">
              <a:buFont typeface="Arial" panose="020B0604020202020204" pitchFamily="34" charset="0"/>
              <a:buChar char="•"/>
            </a:pPr>
            <a:r>
              <a:rPr lang="en-US" b="1" i="1" dirty="0"/>
              <a:t>Localization phase  </a:t>
            </a:r>
            <a:r>
              <a:rPr lang="en-US" dirty="0"/>
              <a:t>- Translation of our software and experiment books to the local language.</a:t>
            </a:r>
            <a:r>
              <a:rPr lang="en-US" sz="1400" dirty="0"/>
              <a:t> </a:t>
            </a:r>
            <a:r>
              <a:rPr lang="en-US" dirty="0"/>
              <a:t>Correlate our experiment guides with the local science syllabus.</a:t>
            </a:r>
            <a:endParaRPr lang="en-US" sz="1400" dirty="0"/>
          </a:p>
          <a:p>
            <a:pPr marL="171450" lvl="0" indent="-171450">
              <a:buFont typeface="Arial" panose="020B0604020202020204" pitchFamily="34" charset="0"/>
              <a:buChar char="•"/>
            </a:pPr>
            <a:r>
              <a:rPr lang="en-US" b="1" i="1" dirty="0"/>
              <a:t>Teacher training </a:t>
            </a:r>
            <a:r>
              <a:rPr lang="en-US" dirty="0"/>
              <a:t>- 3 days local teacher training.</a:t>
            </a:r>
            <a:endParaRPr lang="en-US" sz="1400" dirty="0"/>
          </a:p>
          <a:p>
            <a:pPr marL="171450" lvl="0" indent="-171450">
              <a:buFont typeface="Arial" panose="020B0604020202020204" pitchFamily="34" charset="0"/>
              <a:buChar char="•"/>
            </a:pPr>
            <a:r>
              <a:rPr lang="en-US" b="1" i="1" dirty="0"/>
              <a:t>Teacher Community </a:t>
            </a:r>
            <a:r>
              <a:rPr lang="en-US" dirty="0"/>
              <a:t>- open teacher’s user group on Facebook.</a:t>
            </a:r>
            <a:endParaRPr lang="en-US" sz="1400" dirty="0"/>
          </a:p>
          <a:p>
            <a:pPr marL="171450" lvl="0" indent="-171450">
              <a:buFont typeface="Arial" panose="020B0604020202020204" pitchFamily="34" charset="0"/>
              <a:buChar char="•"/>
            </a:pPr>
            <a:r>
              <a:rPr lang="en-US" b="1" i="1" dirty="0"/>
              <a:t>Ongoing 6 months support </a:t>
            </a:r>
            <a:r>
              <a:rPr lang="en-US" dirty="0"/>
              <a:t>- employing a project moderator who engages teachers on conducting different science experiments each week.</a:t>
            </a:r>
            <a:endParaRPr lang="en-US" sz="1400" dirty="0"/>
          </a:p>
          <a:p>
            <a:pPr marL="171450" lvl="0" indent="-171450">
              <a:buFont typeface="Arial" panose="020B0604020202020204" pitchFamily="34" charset="0"/>
              <a:buChar char="•"/>
            </a:pPr>
            <a:r>
              <a:rPr lang="en-US" b="1" i="1" dirty="0"/>
              <a:t>Weekly activities  </a:t>
            </a:r>
            <a:r>
              <a:rPr lang="en-US" dirty="0"/>
              <a:t>- have teachers and student upload their weekly work – lab reports, graphs, photos and video clips to our Facebook group.</a:t>
            </a:r>
            <a:endParaRPr lang="en-US" sz="1400" dirty="0"/>
          </a:p>
          <a:p>
            <a:pPr marL="171450" lvl="0" indent="-171450">
              <a:buFont typeface="Arial" panose="020B0604020202020204" pitchFamily="34" charset="0"/>
              <a:buChar char="•"/>
            </a:pPr>
            <a:r>
              <a:rPr lang="en-US" b="1" i="1" dirty="0"/>
              <a:t>School competition </a:t>
            </a:r>
            <a:r>
              <a:rPr lang="en-US" dirty="0"/>
              <a:t>- Conduct competition between schools for the “Best experiment of the week”.</a:t>
            </a:r>
            <a:endParaRPr lang="en-US" sz="1400" dirty="0"/>
          </a:p>
          <a:p>
            <a:endParaRPr lang="en-US" b="1" dirty="0"/>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13</a:t>
            </a:fld>
            <a:endParaRPr lang="en-US" dirty="0"/>
          </a:p>
        </p:txBody>
      </p:sp>
    </p:spTree>
    <p:extLst>
      <p:ext uri="{BB962C8B-B14F-4D97-AF65-F5344CB8AC3E}">
        <p14:creationId xmlns:p14="http://schemas.microsoft.com/office/powerpoint/2010/main" val="272977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collection of </a:t>
            </a:r>
            <a:r>
              <a:rPr lang="en-US" dirty="0" smtClean="0"/>
              <a:t>teacher </a:t>
            </a:r>
            <a:r>
              <a:rPr lang="en-US" dirty="0"/>
              <a:t>training </a:t>
            </a:r>
            <a:r>
              <a:rPr lang="en-US" dirty="0" smtClean="0"/>
              <a:t>packages that we offer:</a:t>
            </a:r>
            <a:endParaRPr lang="en-US" dirty="0"/>
          </a:p>
          <a:p>
            <a:endParaRPr lang="en-US" dirty="0"/>
          </a:p>
          <a:p>
            <a:pPr marL="171450" indent="-171450">
              <a:buFont typeface="Arial" panose="020B0604020202020204" pitchFamily="34" charset="0"/>
              <a:buChar char="•"/>
            </a:pPr>
            <a:r>
              <a:rPr lang="en-US" dirty="0"/>
              <a:t>Standard frontal teacher training courses where we send a trainer to work with the teachers for  between 1-3 days.</a:t>
            </a:r>
          </a:p>
          <a:p>
            <a:pPr marL="171450" indent="-171450">
              <a:buFont typeface="Arial" panose="020B0604020202020204" pitchFamily="34" charset="0"/>
              <a:buChar char="•"/>
            </a:pPr>
            <a:r>
              <a:rPr lang="en-US" dirty="0"/>
              <a:t>In large projects we open a Facebook group for all teachers in the project and manage the project for up to 1 full year. During this time we conduct competition between the teachers for the “Best Experiment of the months” and give ongoing support. </a:t>
            </a:r>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14</a:t>
            </a:fld>
            <a:endParaRPr lang="en-US" dirty="0"/>
          </a:p>
        </p:txBody>
      </p:sp>
    </p:spTree>
    <p:extLst>
      <p:ext uri="{BB962C8B-B14F-4D97-AF65-F5344CB8AC3E}">
        <p14:creationId xmlns:p14="http://schemas.microsoft.com/office/powerpoint/2010/main" val="324178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t>Pedagogic justification</a:t>
            </a:r>
          </a:p>
          <a:p>
            <a:endParaRPr lang="en-US" altLang="en-US" dirty="0" smtClean="0"/>
          </a:p>
          <a:p>
            <a:r>
              <a:rPr lang="en-US" altLang="en-US" dirty="0" smtClean="0"/>
              <a:t>Here</a:t>
            </a:r>
            <a:r>
              <a:rPr lang="en-US" altLang="en-US" baseline="0" dirty="0" smtClean="0"/>
              <a:t> you can find quotes from pedagogic research done in the USA. </a:t>
            </a:r>
          </a:p>
          <a:p>
            <a:endParaRPr lang="en-US" altLang="en-US" baseline="0" dirty="0" smtClean="0"/>
          </a:p>
          <a:p>
            <a:r>
              <a:rPr lang="en-US" altLang="en-US" baseline="0" dirty="0" smtClean="0"/>
              <a:t>It shows the advantages of Probeware (usage of sensors in science laboratories):</a:t>
            </a:r>
          </a:p>
          <a:p>
            <a:endParaRPr lang="en-US" altLang="en-US" baseline="0" dirty="0" smtClean="0"/>
          </a:p>
          <a:p>
            <a:pPr marL="228600" indent="-228600">
              <a:buFont typeface="+mj-lt"/>
              <a:buAutoNum type="arabicPeriod"/>
            </a:pPr>
            <a:r>
              <a:rPr lang="en-US" altLang="en-US" baseline="0" dirty="0" smtClean="0"/>
              <a:t>They </a:t>
            </a:r>
            <a:r>
              <a:rPr lang="en-US" altLang="en-US" b="0" baseline="0" dirty="0" smtClean="0"/>
              <a:t>replace manual measurement </a:t>
            </a:r>
            <a:r>
              <a:rPr lang="en-US" altLang="en-US" baseline="0" dirty="0" smtClean="0"/>
              <a:t>and manual graph plotting </a:t>
            </a:r>
          </a:p>
          <a:p>
            <a:pPr marL="228600" indent="-228600">
              <a:buFont typeface="+mj-lt"/>
              <a:buAutoNum type="arabicPeriod"/>
            </a:pPr>
            <a:r>
              <a:rPr lang="en-US" altLang="en-US" baseline="0" dirty="0" smtClean="0"/>
              <a:t>This leaves time for student to focus on true learning, which take place at:</a:t>
            </a:r>
          </a:p>
          <a:p>
            <a:pPr marL="685800" lvl="1" indent="-228600">
              <a:buFont typeface="Arial" panose="020B0604020202020204" pitchFamily="34" charset="0"/>
              <a:buChar char="•"/>
            </a:pPr>
            <a:r>
              <a:rPr lang="en-US" altLang="en-US" baseline="0" dirty="0" smtClean="0"/>
              <a:t>The </a:t>
            </a:r>
            <a:r>
              <a:rPr lang="en-US" altLang="en-US" b="1" baseline="0" dirty="0" smtClean="0"/>
              <a:t>design</a:t>
            </a:r>
            <a:r>
              <a:rPr lang="en-US" altLang="en-US" baseline="0" dirty="0" smtClean="0"/>
              <a:t> of the experiment. </a:t>
            </a:r>
          </a:p>
          <a:p>
            <a:pPr marL="685800" lvl="1" indent="-228600">
              <a:buFont typeface="Arial" panose="020B0604020202020204" pitchFamily="34" charset="0"/>
              <a:buChar char="•"/>
            </a:pPr>
            <a:r>
              <a:rPr lang="en-US" altLang="en-US" baseline="0" dirty="0" smtClean="0"/>
              <a:t>The </a:t>
            </a:r>
            <a:r>
              <a:rPr lang="en-US" altLang="en-US" b="1" baseline="0" dirty="0" smtClean="0"/>
              <a:t>analysis</a:t>
            </a:r>
            <a:r>
              <a:rPr lang="en-US" altLang="en-US" baseline="0" dirty="0" smtClean="0"/>
              <a:t> of the results.</a:t>
            </a:r>
          </a:p>
          <a:p>
            <a:endParaRPr lang="en-US" altLang="en-US" dirty="0"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2C06D1D8-29E0-482E-9D6D-94130A975B0B}" type="slidenum">
              <a:rPr lang="en-US" altLang="en-US"/>
              <a:pPr eaLnBrk="1" hangingPunct="1">
                <a:spcBef>
                  <a:spcPct val="0"/>
                </a:spcBef>
              </a:pPr>
              <a:t>15</a:t>
            </a:fld>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just" eaLnBrk="1" hangingPunct="1">
              <a:spcBef>
                <a:spcPct val="0"/>
              </a:spcBef>
            </a:pPr>
            <a:r>
              <a:rPr lang="en-GB" altLang="en-US" b="1" dirty="0">
                <a:latin typeface="Calibri" pitchFamily="34" charset="0"/>
              </a:rPr>
              <a:t>Some corporate facts:</a:t>
            </a:r>
          </a:p>
          <a:p>
            <a:pPr marL="285750" indent="-285750" algn="just" eaLnBrk="1" hangingPunct="1">
              <a:spcBef>
                <a:spcPct val="0"/>
              </a:spcBef>
            </a:pPr>
            <a:endParaRPr lang="en-GB" altLang="en-US" dirty="0">
              <a:latin typeface="Calibri" pitchFamily="34" charset="0"/>
            </a:endParaRPr>
          </a:p>
          <a:p>
            <a:pPr marL="285750" indent="-285750" algn="just" eaLnBrk="1" hangingPunct="1">
              <a:spcBef>
                <a:spcPct val="0"/>
              </a:spcBef>
            </a:pPr>
            <a:r>
              <a:rPr lang="en-GB" altLang="en-US" b="1" dirty="0">
                <a:latin typeface="Calibri" pitchFamily="34" charset="0"/>
              </a:rPr>
              <a:t>Reliable production </a:t>
            </a:r>
            <a:r>
              <a:rPr lang="en-GB" altLang="en-US" dirty="0">
                <a:latin typeface="Calibri" pitchFamily="34" charset="0"/>
              </a:rPr>
              <a:t>- all products are produced by automatic robots in a modern and sophisticated hi-tech facility in Israel.</a:t>
            </a:r>
            <a:endParaRPr lang="en-US" altLang="en-US" dirty="0">
              <a:latin typeface="Calibri" pitchFamily="34" charset="0"/>
            </a:endParaRPr>
          </a:p>
          <a:p>
            <a:pPr marL="285750" indent="-285750" algn="just" eaLnBrk="1" hangingPunct="1">
              <a:spcBef>
                <a:spcPct val="0"/>
              </a:spcBef>
            </a:pPr>
            <a:endParaRPr lang="en-GB" altLang="en-US" dirty="0">
              <a:latin typeface="Calibri" pitchFamily="34" charset="0"/>
            </a:endParaRPr>
          </a:p>
          <a:p>
            <a:pPr marL="285750" indent="-285750" algn="just" eaLnBrk="1" hangingPunct="1">
              <a:spcBef>
                <a:spcPct val="0"/>
              </a:spcBef>
            </a:pPr>
            <a:r>
              <a:rPr lang="en-GB" altLang="en-US" b="1" dirty="0">
                <a:latin typeface="Calibri" pitchFamily="34" charset="0"/>
              </a:rPr>
              <a:t>Very little returns </a:t>
            </a:r>
            <a:r>
              <a:rPr lang="en-GB" altLang="en-US" dirty="0">
                <a:latin typeface="Calibri" pitchFamily="34" charset="0"/>
              </a:rPr>
              <a:t>– only 200 units out of 90,000 sold</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37EFDD44-90BC-408B-B5C2-6321E15B1D17}" type="slidenum">
              <a:rPr lang="en-US" altLang="en-US"/>
              <a:pPr eaLnBrk="1" hangingPunct="1">
                <a:spcBef>
                  <a:spcPct val="0"/>
                </a:spcBef>
              </a:pPr>
              <a:t>16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xfrm>
            <a:off x="914400" y="4343400"/>
            <a:ext cx="50355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b="1" smtClean="0">
                <a:latin typeface="Calibri" pitchFamily="34" charset="0"/>
              </a:rPr>
              <a:t>Time consuming </a:t>
            </a:r>
            <a:r>
              <a:rPr lang="en-GB" altLang="en-US" smtClean="0">
                <a:latin typeface="Calibri" pitchFamily="34" charset="0"/>
              </a:rPr>
              <a:t>- Even simple experiments in typical classes of 30 students require at least 90 separate items to be tested, calibrated, setup and put away. As a result </a:t>
            </a:r>
            <a:r>
              <a:rPr lang="en-US" altLang="en-US" smtClean="0">
                <a:latin typeface="Calibri" pitchFamily="34" charset="0"/>
              </a:rPr>
              <a:t>teachers were becoming technology shy. </a:t>
            </a:r>
          </a:p>
          <a:p>
            <a:pPr algn="just" eaLnBrk="1" hangingPunct="1">
              <a:spcBef>
                <a:spcPct val="0"/>
              </a:spcBef>
            </a:pPr>
            <a:endParaRPr lang="en-US" altLang="en-US" smtClean="0">
              <a:latin typeface="Calibri" pitchFamily="34" charset="0"/>
            </a:endParaRPr>
          </a:p>
          <a:p>
            <a:pPr algn="just" eaLnBrk="1" hangingPunct="1">
              <a:spcBef>
                <a:spcPct val="0"/>
              </a:spcBef>
            </a:pPr>
            <a:r>
              <a:rPr lang="en-US" altLang="en-US" b="1" smtClean="0">
                <a:latin typeface="Calibri" pitchFamily="34" charset="0"/>
              </a:rPr>
              <a:t>Data logging manufacturers missed the point </a:t>
            </a:r>
            <a:r>
              <a:rPr lang="en-US" altLang="en-US" smtClean="0">
                <a:latin typeface="Calibri" pitchFamily="34" charset="0"/>
              </a:rPr>
              <a:t>- Instead of understanding this, the data logging industry kept producing increasingly complicated and cumbersome technology that was too difficult and time-consuming to use.</a:t>
            </a:r>
            <a:br>
              <a:rPr lang="en-US" altLang="en-US" smtClean="0">
                <a:latin typeface="Calibri" pitchFamily="34" charset="0"/>
              </a:rPr>
            </a:br>
            <a:endParaRPr lang="en-GB" altLang="en-US" smtClean="0">
              <a:latin typeface="Calibri" pitchFamily="34" charset="0"/>
            </a:endParaRPr>
          </a:p>
          <a:p>
            <a:pPr algn="just" eaLnBrk="1" hangingPunct="1">
              <a:spcBef>
                <a:spcPct val="0"/>
              </a:spcBef>
            </a:pPr>
            <a:r>
              <a:rPr lang="en-US" altLang="en-US" smtClean="0">
                <a:latin typeface="Calibri" pitchFamily="34" charset="0"/>
              </a:rPr>
              <a:t>Research shows that only 6% of teachers actually use computerized </a:t>
            </a:r>
            <a:br>
              <a:rPr lang="en-US" altLang="en-US" smtClean="0">
                <a:latin typeface="Calibri" pitchFamily="34" charset="0"/>
              </a:rPr>
            </a:br>
            <a:r>
              <a:rPr lang="en-US" altLang="en-US" smtClean="0">
                <a:latin typeface="Calibri" pitchFamily="34" charset="0"/>
              </a:rPr>
              <a:t>laboratory tools for hands-on science, most of them don't use what they have, or only very rarely 3 to 4 times per year.</a:t>
            </a:r>
          </a:p>
          <a:p>
            <a:pPr algn="just" eaLnBrk="1" hangingPunct="1">
              <a:spcBef>
                <a:spcPct val="0"/>
              </a:spcBef>
            </a:pPr>
            <a:r>
              <a:rPr lang="en-US" altLang="en-US" smtClean="0">
                <a:latin typeface="Calibri" pitchFamily="34" charset="0"/>
              </a:rPr>
              <a:t/>
            </a:r>
            <a:br>
              <a:rPr lang="en-US" altLang="en-US" smtClean="0">
                <a:latin typeface="Calibri" pitchFamily="34" charset="0"/>
              </a:rPr>
            </a:br>
            <a:r>
              <a:rPr lang="en-US" altLang="en-US" smtClean="0">
                <a:latin typeface="Calibri" pitchFamily="34" charset="0"/>
              </a:rPr>
              <a:t>In addition, invariably throughout the semester, as all the various items (data loggers, sensors, cables, adaptors etc.) are collected after each lesson, a large number get lost.</a:t>
            </a:r>
            <a:endParaRPr lang="en-GB" altLang="en-US" smtClean="0">
              <a:latin typeface="Calibri" pitchFamily="34" charset="0"/>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7A23AFAA-542D-4BE2-999A-5A2BC95DA7C3}" type="slidenum">
              <a:rPr lang="en-US" altLang="en-US"/>
              <a:pPr eaLnBrk="1" hangingPunct="1">
                <a:spcBef>
                  <a:spcPct val="0"/>
                </a:spcBef>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GB" altLang="en-US" b="1" smtClean="0">
                <a:latin typeface="Calibri" pitchFamily="34" charset="0"/>
              </a:rPr>
              <a:t>Easy for teachers</a:t>
            </a:r>
            <a:r>
              <a:rPr lang="en-GB" altLang="en-US" smtClean="0">
                <a:latin typeface="Calibri" pitchFamily="34" charset="0"/>
              </a:rPr>
              <a:t> </a:t>
            </a:r>
            <a:r>
              <a:rPr lang="en-GB" altLang="en-US" smtClean="0"/>
              <a:t>-</a:t>
            </a:r>
            <a:r>
              <a:rPr lang="en-GB" altLang="en-US" smtClean="0">
                <a:latin typeface="Calibri" pitchFamily="34" charset="0"/>
              </a:rPr>
              <a:t> Labdisc inquiry-based learning is simple and headache-free for teachers in the classroom or in the field. </a:t>
            </a:r>
            <a:br>
              <a:rPr lang="en-GB" altLang="en-US" smtClean="0">
                <a:latin typeface="Calibri" pitchFamily="34" charset="0"/>
              </a:rPr>
            </a:br>
            <a:endParaRPr lang="en-GB" altLang="en-US" smtClean="0">
              <a:latin typeface="Calibri" pitchFamily="34" charset="0"/>
            </a:endParaRPr>
          </a:p>
          <a:p>
            <a:pPr algn="just" eaLnBrk="1" hangingPunct="1">
              <a:spcBef>
                <a:spcPct val="0"/>
              </a:spcBef>
            </a:pPr>
            <a:r>
              <a:rPr lang="en-GB" altLang="en-US" b="1" smtClean="0">
                <a:latin typeface="Calibri" pitchFamily="34" charset="0"/>
              </a:rPr>
              <a:t>Easy for students </a:t>
            </a:r>
            <a:r>
              <a:rPr lang="en-GB" altLang="en-US" smtClean="0">
                <a:latin typeface="Calibri" pitchFamily="34" charset="0"/>
              </a:rPr>
              <a:t>- Globisens packed everything (data loggers, sensors, sensor &amp; communication cables) into a single disc that fits into the palm of a student’s hand. </a:t>
            </a:r>
          </a:p>
          <a:p>
            <a:pPr algn="just" eaLnBrk="1" hangingPunct="1">
              <a:spcBef>
                <a:spcPct val="0"/>
              </a:spcBef>
            </a:pPr>
            <a:r>
              <a:rPr lang="en-GB" altLang="en-US" smtClean="0">
                <a:latin typeface="Calibri" pitchFamily="34" charset="0"/>
              </a:rPr>
              <a:t/>
            </a:r>
            <a:br>
              <a:rPr lang="en-GB" altLang="en-US" smtClean="0">
                <a:latin typeface="Calibri" pitchFamily="34" charset="0"/>
              </a:rPr>
            </a:br>
            <a:r>
              <a:rPr lang="en-GB" altLang="en-US" smtClean="0">
                <a:latin typeface="Calibri" pitchFamily="34" charset="0"/>
              </a:rPr>
              <a:t>The Labdisc is an all-in-one self contained data logging unit with up </a:t>
            </a:r>
            <a:br>
              <a:rPr lang="en-GB" altLang="en-US" smtClean="0">
                <a:latin typeface="Calibri" pitchFamily="34" charset="0"/>
              </a:rPr>
            </a:br>
            <a:r>
              <a:rPr lang="en-GB" altLang="en-US" smtClean="0">
                <a:latin typeface="Calibri" pitchFamily="34" charset="0"/>
              </a:rPr>
              <a:t>to 12 built-in (auto-calibrated) sensors – immediately turning  any interactive classroom into a 21</a:t>
            </a:r>
            <a:r>
              <a:rPr lang="en-GB" altLang="en-US" baseline="30000" smtClean="0">
                <a:latin typeface="Calibri" pitchFamily="34" charset="0"/>
              </a:rPr>
              <a:t>st</a:t>
            </a:r>
            <a:r>
              <a:rPr lang="en-GB" altLang="en-US" smtClean="0">
                <a:latin typeface="Calibri" pitchFamily="34" charset="0"/>
              </a:rPr>
              <a:t> century science laboratory.</a:t>
            </a:r>
          </a:p>
          <a:p>
            <a:pPr algn="just" eaLnBrk="1" hangingPunct="1">
              <a:spcBef>
                <a:spcPct val="0"/>
              </a:spcBef>
            </a:pPr>
            <a:r>
              <a:rPr lang="en-GB" altLang="en-US" smtClean="0">
                <a:latin typeface="Calibri" pitchFamily="34" charset="0"/>
              </a:rPr>
              <a:t/>
            </a:r>
            <a:br>
              <a:rPr lang="en-GB" altLang="en-US" smtClean="0">
                <a:latin typeface="Calibri" pitchFamily="34" charset="0"/>
              </a:rPr>
            </a:br>
            <a:r>
              <a:rPr lang="en-GB" altLang="en-US" b="1" smtClean="0">
                <a:latin typeface="Calibri" pitchFamily="34" charset="0"/>
              </a:rPr>
              <a:t>Easy for sales </a:t>
            </a:r>
            <a:r>
              <a:rPr lang="en-GB" altLang="en-US" smtClean="0">
                <a:latin typeface="Calibri" pitchFamily="34" charset="0"/>
              </a:rPr>
              <a:t>– The compact, small Labdisc means easy stocking and distribution. No bulky, high volume science equipment hardware </a:t>
            </a:r>
            <a:br>
              <a:rPr lang="en-GB" altLang="en-US" smtClean="0">
                <a:latin typeface="Calibri" pitchFamily="34" charset="0"/>
              </a:rPr>
            </a:br>
            <a:endParaRPr lang="en-GB" altLang="en-US" smtClean="0">
              <a:latin typeface="Calibri" pitchFamily="34" charset="0"/>
            </a:endParaRPr>
          </a:p>
          <a:p>
            <a:pPr algn="just" eaLnBrk="1" hangingPunct="1"/>
            <a:endParaRPr lang="en-GB" altLang="en-US" smtClean="0">
              <a:latin typeface="Calibri" pitchFamily="34" charset="0"/>
            </a:endParaRPr>
          </a:p>
          <a:p>
            <a:pPr eaLnBrk="1" hangingPunct="1"/>
            <a:endParaRPr lang="en-GB" altLang="en-US" smtClean="0">
              <a:latin typeface="Calibri"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70D0F424-AB31-4EBB-AC0C-26BF21D281AD}" type="slidenum">
              <a:rPr lang="en-US" altLang="en-US"/>
              <a:pPr eaLnBrk="1" hangingPunct="1">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smtClean="0">
                <a:latin typeface="Calibri" pitchFamily="34" charset="0"/>
              </a:rPr>
              <a:t>The Labdisc Gensci </a:t>
            </a:r>
            <a:r>
              <a:rPr lang="en-GB" altLang="en-US" smtClean="0">
                <a:latin typeface="Calibri" pitchFamily="34" charset="0"/>
              </a:rPr>
              <a:t>- Supports middle to high school general science. It has a 128k sample memory and 24k/sec sampling rate, plus 12-bit resolution, 150 hour charge-life and large graphical LCD. </a:t>
            </a:r>
          </a:p>
          <a:p>
            <a:pPr algn="just" eaLnBrk="1" fontAlgn="ctr" hangingPunct="1">
              <a:spcBef>
                <a:spcPct val="0"/>
              </a:spcBef>
            </a:pPr>
            <a:endParaRPr lang="en-GB" altLang="en-US" b="1" smtClean="0">
              <a:latin typeface="Calibri" pitchFamily="34" charset="0"/>
            </a:endParaRPr>
          </a:p>
          <a:p>
            <a:pPr algn="just" eaLnBrk="1" fontAlgn="ctr" hangingPunct="1">
              <a:spcBef>
                <a:spcPct val="0"/>
              </a:spcBef>
            </a:pPr>
            <a:r>
              <a:rPr lang="en-GB" altLang="en-US" b="1" smtClean="0">
                <a:latin typeface="Calibri" pitchFamily="34" charset="0"/>
              </a:rPr>
              <a:t>Built-in sensors include </a:t>
            </a:r>
            <a:r>
              <a:rPr lang="en-GB" altLang="en-US" smtClean="0">
                <a:latin typeface="Calibri" pitchFamily="34" charset="0"/>
              </a:rPr>
              <a:t>- </a:t>
            </a:r>
            <a:r>
              <a:rPr lang="en-US" altLang="en-US" smtClean="0">
                <a:latin typeface="Calibri" pitchFamily="34" charset="0"/>
              </a:rPr>
              <a:t>Air Pressure, Ambient Temperature, Current, Distance, GPS, Light, Microphone, pH, Relative Humidity, Sound Level, Temperature, Voltage, plus Universal Input.</a:t>
            </a:r>
          </a:p>
          <a:p>
            <a:pPr algn="just" eaLnBrk="1" fontAlgn="ctr" hangingPunct="1">
              <a:spcBef>
                <a:spcPct val="0"/>
              </a:spcBef>
            </a:pPr>
            <a:r>
              <a:rPr lang="en-GB" altLang="en-US" b="1" smtClean="0">
                <a:latin typeface="Calibri" pitchFamily="34" charset="0"/>
              </a:rPr>
              <a:t/>
            </a:r>
            <a:br>
              <a:rPr lang="en-GB" altLang="en-US" b="1" smtClean="0">
                <a:latin typeface="Calibri" pitchFamily="34" charset="0"/>
              </a:rPr>
            </a:br>
            <a:r>
              <a:rPr lang="en-GB" altLang="en-US" b="1" smtClean="0">
                <a:latin typeface="Calibri" pitchFamily="34" charset="0"/>
              </a:rPr>
              <a:t>Typical activities include </a:t>
            </a:r>
            <a:r>
              <a:rPr lang="en-GB" altLang="en-US" smtClean="0">
                <a:latin typeface="Calibri" pitchFamily="34" charset="0"/>
              </a:rPr>
              <a:t>- Travelling speed with GPS, Newton’s Laws, sound waves, electrical currents, pH titration, endothermic and exothermic reactions, Boyle’s Law, specific heat and microclimate.</a:t>
            </a:r>
          </a:p>
          <a:p>
            <a:pPr algn="just" eaLnBrk="1" hangingPunct="1"/>
            <a:endParaRPr lang="en-GB" altLang="en-US" smtClean="0">
              <a:latin typeface="Calibri"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995E5723-BE7B-4027-89FC-95F947C3C736}" type="slidenum">
              <a:rPr lang="en-US" altLang="en-US"/>
              <a:pPr eaLnBrk="1" hangingPunct="1">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908050" y="43561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smtClean="0">
                <a:latin typeface="Calibri" pitchFamily="34" charset="0"/>
              </a:rPr>
              <a:t>The Labdisc Biochem </a:t>
            </a:r>
            <a:r>
              <a:rPr lang="en-GB" altLang="en-US" smtClean="0">
                <a:latin typeface="Calibri" pitchFamily="34" charset="0"/>
              </a:rPr>
              <a:t>– 150 hours battery life, 128k-sample memory and 12-bit resolution enable students to explore fast or long acting chemical, biochemical and biological phenomena in a clean and hazardous free science lab environment.</a:t>
            </a:r>
          </a:p>
          <a:p>
            <a:pPr algn="just" eaLnBrk="1" fontAlgn="ctr" hangingPunct="1">
              <a:spcBef>
                <a:spcPct val="0"/>
              </a:spcBef>
            </a:pPr>
            <a:endParaRPr lang="en-GB" altLang="en-US" smtClean="0">
              <a:latin typeface="Calibri" pitchFamily="34" charset="0"/>
            </a:endParaRPr>
          </a:p>
          <a:p>
            <a:pPr algn="just" eaLnBrk="1" fontAlgn="ctr" hangingPunct="1">
              <a:spcBef>
                <a:spcPct val="0"/>
              </a:spcBef>
            </a:pPr>
            <a:r>
              <a:rPr lang="en-GB" altLang="en-US" b="1" smtClean="0">
                <a:latin typeface="Calibri" pitchFamily="34" charset="0"/>
              </a:rPr>
              <a:t>Built-in sensors include </a:t>
            </a:r>
            <a:r>
              <a:rPr lang="en-GB" altLang="en-US" smtClean="0">
                <a:latin typeface="Calibri" pitchFamily="34" charset="0"/>
              </a:rPr>
              <a:t>- Air Pressure, Ambient Temperature, Barometric Pressure, Colorimeter, Conductivity, Dissolved Oxygen, External Temperature, GPS, Heart Rate, Light, pH, Relative Humidity, Thermocouple, Turbidity and Universal Input.</a:t>
            </a:r>
          </a:p>
          <a:p>
            <a:pPr algn="just" eaLnBrk="1" fontAlgn="ctr" hangingPunct="1">
              <a:spcBef>
                <a:spcPct val="0"/>
              </a:spcBef>
            </a:pPr>
            <a:endParaRPr lang="en-GB" altLang="en-US" smtClean="0">
              <a:latin typeface="Calibri" pitchFamily="34" charset="0"/>
            </a:endParaRPr>
          </a:p>
          <a:p>
            <a:pPr algn="just" eaLnBrk="1" fontAlgn="ctr" hangingPunct="1">
              <a:spcBef>
                <a:spcPct val="0"/>
              </a:spcBef>
            </a:pPr>
            <a:r>
              <a:rPr lang="en-GB" altLang="en-US" b="1" smtClean="0">
                <a:latin typeface="Calibri" pitchFamily="34" charset="0"/>
              </a:rPr>
              <a:t>Typical activities include </a:t>
            </a:r>
            <a:r>
              <a:rPr lang="en-GB" altLang="en-US" smtClean="0">
                <a:latin typeface="Calibri" pitchFamily="34" charset="0"/>
              </a:rPr>
              <a:t>- Skin temperature, pulse rates before and after activity, sweat production and photosynthesis, solid, liquid and gas phase changes and pH titration.</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DA060980-5445-4738-A8F9-82FB786B8BFE}" type="slidenum">
              <a:rPr lang="en-US" altLang="en-US"/>
              <a:pPr eaLnBrk="1" hangingPunct="1">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fontAlgn="ctr" hangingPunct="1">
              <a:spcBef>
                <a:spcPct val="0"/>
              </a:spcBef>
            </a:pPr>
            <a:r>
              <a:rPr lang="en-GB" altLang="en-US" b="1" smtClean="0">
                <a:latin typeface="Calibri" pitchFamily="34" charset="0"/>
              </a:rPr>
              <a:t>The Labdisc Physio </a:t>
            </a:r>
            <a:r>
              <a:rPr lang="en-GB" altLang="en-US" smtClean="0">
                <a:latin typeface="Calibri" pitchFamily="34" charset="0"/>
              </a:rPr>
              <a:t>– Wireless data logging with 12-bit resolution, large 128k samples memory and high sampling rate of 24k/sec sampling rate. The Labdisc Physio comes with a </a:t>
            </a:r>
            <a:r>
              <a:rPr lang="en-GB" altLang="en-US" b="1" smtClean="0">
                <a:latin typeface="Calibri" pitchFamily="34" charset="0"/>
              </a:rPr>
              <a:t>wireless add-on, the small and lightweight force/acceleration sensor</a:t>
            </a:r>
            <a:r>
              <a:rPr lang="en-GB" altLang="en-US" smtClean="0">
                <a:latin typeface="Calibri" pitchFamily="34" charset="0"/>
              </a:rPr>
              <a:t>, easily attaching to portable Lab trolleys.</a:t>
            </a:r>
          </a:p>
          <a:p>
            <a:pPr algn="just" eaLnBrk="1" fontAlgn="ctr" hangingPunct="1">
              <a:spcBef>
                <a:spcPct val="0"/>
              </a:spcBef>
            </a:pPr>
            <a:r>
              <a:rPr lang="en-GB" altLang="en-US" b="1" smtClean="0">
                <a:latin typeface="Calibri" pitchFamily="34" charset="0"/>
              </a:rPr>
              <a:t/>
            </a:r>
            <a:br>
              <a:rPr lang="en-GB" altLang="en-US" b="1" smtClean="0">
                <a:latin typeface="Calibri" pitchFamily="34" charset="0"/>
              </a:rPr>
            </a:br>
            <a:r>
              <a:rPr lang="en-GB" altLang="en-US" b="1" smtClean="0">
                <a:latin typeface="Calibri" pitchFamily="34" charset="0"/>
              </a:rPr>
              <a:t>Built-in sensors include </a:t>
            </a:r>
            <a:r>
              <a:rPr lang="en-GB" altLang="en-US" smtClean="0">
                <a:latin typeface="Calibri" pitchFamily="34" charset="0"/>
              </a:rPr>
              <a:t>- Accelerometer, Air Pressure, Ambient Temperature, Current, Distance (Motion), External Temperature, Light, Microphone, Universal Input, Voltage</a:t>
            </a:r>
          </a:p>
          <a:p>
            <a:pPr eaLnBrk="1" fontAlgn="ctr" hangingPunct="1">
              <a:spcBef>
                <a:spcPct val="0"/>
              </a:spcBef>
            </a:pPr>
            <a:endParaRPr lang="en-GB" altLang="en-US" smtClean="0">
              <a:latin typeface="Calibri" pitchFamily="34" charset="0"/>
            </a:endParaRPr>
          </a:p>
          <a:p>
            <a:pPr algn="just" eaLnBrk="1" fontAlgn="ctr" hangingPunct="1">
              <a:spcBef>
                <a:spcPct val="0"/>
              </a:spcBef>
            </a:pPr>
            <a:r>
              <a:rPr lang="en-GB" altLang="en-US" b="1" smtClean="0">
                <a:latin typeface="Calibri" pitchFamily="34" charset="0"/>
              </a:rPr>
              <a:t>Typical activities include</a:t>
            </a:r>
            <a:r>
              <a:rPr lang="en-GB" altLang="en-US" smtClean="0">
                <a:latin typeface="Calibri" pitchFamily="34" charset="0"/>
              </a:rPr>
              <a:t> - Lenz and Boyle’s Laws, resistor networks, light source efficiency, light vs. distance, sound beat and wave superposition, Newton’s Second Law and free fall acceleration.</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חרמון" charset="0"/>
                <a:ea typeface="חרמון" charset="0"/>
                <a:cs typeface="חרמון" charset="0"/>
              </a:defRPr>
            </a:lvl1pPr>
            <a:lvl2pPr marL="742950" indent="-285750" eaLnBrk="0" hangingPunct="0">
              <a:spcBef>
                <a:spcPct val="30000"/>
              </a:spcBef>
              <a:defRPr sz="1200">
                <a:solidFill>
                  <a:schemeClr val="tx1"/>
                </a:solidFill>
                <a:latin typeface="חרמון" charset="0"/>
                <a:ea typeface="חרמון" charset="0"/>
                <a:cs typeface="חרמון" charset="0"/>
              </a:defRPr>
            </a:lvl2pPr>
            <a:lvl3pPr marL="1143000" indent="-228600" eaLnBrk="0" hangingPunct="0">
              <a:spcBef>
                <a:spcPct val="30000"/>
              </a:spcBef>
              <a:defRPr sz="1200">
                <a:solidFill>
                  <a:schemeClr val="tx1"/>
                </a:solidFill>
                <a:latin typeface="חרמון" charset="0"/>
                <a:ea typeface="חרמון" charset="0"/>
                <a:cs typeface="חרמון" charset="0"/>
              </a:defRPr>
            </a:lvl3pPr>
            <a:lvl4pPr marL="1600200" indent="-228600" eaLnBrk="0" hangingPunct="0">
              <a:spcBef>
                <a:spcPct val="30000"/>
              </a:spcBef>
              <a:defRPr sz="1200">
                <a:solidFill>
                  <a:schemeClr val="tx1"/>
                </a:solidFill>
                <a:latin typeface="חרמון" charset="0"/>
                <a:ea typeface="חרמון" charset="0"/>
                <a:cs typeface="חרמון" charset="0"/>
              </a:defRPr>
            </a:lvl4pPr>
            <a:lvl5pPr marL="2057400" indent="-228600" eaLnBrk="0" hangingPunct="0">
              <a:spcBef>
                <a:spcPct val="30000"/>
              </a:spcBef>
              <a:defRPr sz="1200">
                <a:solidFill>
                  <a:schemeClr val="tx1"/>
                </a:solidFill>
                <a:latin typeface="חרמון" charset="0"/>
                <a:ea typeface="חרמון" charset="0"/>
                <a:cs typeface="חרמון" charset="0"/>
              </a:defRPr>
            </a:lvl5pPr>
            <a:lvl6pPr marL="25146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6pPr>
            <a:lvl7pPr marL="29718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7pPr>
            <a:lvl8pPr marL="34290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8pPr>
            <a:lvl9pPr marL="3886200" indent="-228600" eaLnBrk="0" fontAlgn="base" hangingPunct="0">
              <a:spcBef>
                <a:spcPct val="30000"/>
              </a:spcBef>
              <a:spcAft>
                <a:spcPct val="0"/>
              </a:spcAft>
              <a:defRPr sz="1200">
                <a:solidFill>
                  <a:schemeClr val="tx1"/>
                </a:solidFill>
                <a:latin typeface="חרמון" charset="0"/>
                <a:ea typeface="חרמון" charset="0"/>
                <a:cs typeface="חרמון" charset="0"/>
              </a:defRPr>
            </a:lvl9pPr>
          </a:lstStyle>
          <a:p>
            <a:pPr eaLnBrk="1" hangingPunct="1">
              <a:spcBef>
                <a:spcPct val="0"/>
              </a:spcBef>
            </a:pPr>
            <a:fld id="{88027E18-7A08-4E7A-9FAB-73858BF926E2}" type="slidenum">
              <a:rPr lang="en-US" altLang="en-US"/>
              <a:pPr eaLnBrk="1" hangingPunct="1">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software operates on all computer platforms:</a:t>
            </a:r>
          </a:p>
          <a:p>
            <a:r>
              <a:rPr lang="en-US" dirty="0"/>
              <a:t>Windows, Mac, iOS, Android, Linux and Chromebook</a:t>
            </a:r>
          </a:p>
          <a:p>
            <a:endParaRPr lang="en-US" dirty="0"/>
          </a:p>
          <a:p>
            <a:r>
              <a:rPr lang="en-US" dirty="0"/>
              <a:t>Like the Labdisc the software is rich with display type and analysis tool, yet it is very easy to us.</a:t>
            </a:r>
          </a:p>
          <a:p>
            <a:endParaRPr lang="en-US" dirty="0"/>
          </a:p>
          <a:p>
            <a:r>
              <a:rPr lang="en-US" dirty="0"/>
              <a:t>The Above picture shows the iOS version, its vivid data display including: graph, table, Bar graph and the beautiful Map view!</a:t>
            </a:r>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7</a:t>
            </a:fld>
            <a:endParaRPr lang="en-US" dirty="0"/>
          </a:p>
        </p:txBody>
      </p:sp>
    </p:spTree>
    <p:extLst>
      <p:ext uri="{BB962C8B-B14F-4D97-AF65-F5344CB8AC3E}">
        <p14:creationId xmlns:p14="http://schemas.microsoft.com/office/powerpoint/2010/main" val="40514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our Labdisc package we offer  1000 pages of experiment guides covering practically all science topics in: Physics, Biology, Chemistry and Environmental science.</a:t>
            </a:r>
          </a:p>
          <a:p>
            <a:endParaRPr lang="en-US" dirty="0"/>
          </a:p>
          <a:p>
            <a:r>
              <a:rPr lang="en-US" dirty="0"/>
              <a:t>When received a list of the local science syllabus we offer a correlation of our experiment guides to the syllabus – showing 80-90% of syllabus coverage with a single Labdisc!</a:t>
            </a:r>
          </a:p>
          <a:p>
            <a:endParaRPr lang="en-US" dirty="0"/>
          </a:p>
          <a:p>
            <a:r>
              <a:rPr lang="en-US" dirty="0"/>
              <a:t>This makes the Labdisc a great value-for-money as it is being used throughout the science syllabus, and not just for few science topics.   </a:t>
            </a:r>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8</a:t>
            </a:fld>
            <a:endParaRPr lang="en-US" dirty="0"/>
          </a:p>
        </p:txBody>
      </p:sp>
    </p:spTree>
    <p:extLst>
      <p:ext uri="{BB962C8B-B14F-4D97-AF65-F5344CB8AC3E}">
        <p14:creationId xmlns:p14="http://schemas.microsoft.com/office/powerpoint/2010/main" val="1154687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Labdisc opens the door for RELEVANT SCIENCE</a:t>
            </a:r>
          </a:p>
          <a:p>
            <a:endParaRPr lang="en-US" dirty="0"/>
          </a:p>
          <a:p>
            <a:r>
              <a:rPr lang="en-US" dirty="0"/>
              <a:t>Here are two “cool” examples:</a:t>
            </a:r>
          </a:p>
          <a:p>
            <a:endParaRPr lang="en-US" dirty="0"/>
          </a:p>
          <a:p>
            <a:pPr marL="171450" indent="-171450">
              <a:buFont typeface="Arial" panose="020B0604020202020204" pitchFamily="34" charset="0"/>
              <a:buChar char="•"/>
            </a:pPr>
            <a:r>
              <a:rPr lang="en-US" dirty="0"/>
              <a:t>On the left is the beautiful </a:t>
            </a:r>
            <a:r>
              <a:rPr lang="en-US" b="1" dirty="0"/>
              <a:t>Eclipse in America  occurring in Aug 2017 </a:t>
            </a:r>
            <a:r>
              <a:rPr lang="en-US" dirty="0"/>
              <a:t>recorded with the Labdisc by a group of kids in Atlanta.  During the Eclipse - the Light level goes down from 40,000 lux to nearly zero and then back to 35,00 lux.</a:t>
            </a:r>
          </a:p>
          <a:p>
            <a:endParaRPr lang="en-US" dirty="0"/>
          </a:p>
          <a:p>
            <a:pPr marL="171450" indent="-171450">
              <a:buFont typeface="Arial" panose="020B0604020202020204" pitchFamily="34" charset="0"/>
              <a:buChar char="•"/>
            </a:pPr>
            <a:r>
              <a:rPr lang="en-US" dirty="0"/>
              <a:t>On the right we are using our CO2 sensor together with the GPS to record CO2 levels going from a small forest to a nearby highway. Using the Map View  of the GlobiLab software we can clearly see the CO2 level starting at 360ppm in the forest and going up to 620ppm near the highway.</a:t>
            </a:r>
          </a:p>
          <a:p>
            <a:pPr marL="171450" indent="-171450">
              <a:buFont typeface="Arial" panose="020B0604020202020204" pitchFamily="34" charset="0"/>
              <a:buChar char="•"/>
            </a:pPr>
            <a:endParaRPr lang="en-US" dirty="0"/>
          </a:p>
          <a:p>
            <a:r>
              <a:rPr lang="en-US" b="1" dirty="0"/>
              <a:t>Cool, Relevant and beautiful!</a:t>
            </a:r>
          </a:p>
          <a:p>
            <a:endParaRPr lang="en-US" dirty="0"/>
          </a:p>
        </p:txBody>
      </p:sp>
      <p:sp>
        <p:nvSpPr>
          <p:cNvPr id="4" name="Slide Number Placeholder 3"/>
          <p:cNvSpPr>
            <a:spLocks noGrp="1"/>
          </p:cNvSpPr>
          <p:nvPr>
            <p:ph type="sldNum" sz="quarter" idx="10"/>
          </p:nvPr>
        </p:nvSpPr>
        <p:spPr/>
        <p:txBody>
          <a:bodyPr/>
          <a:lstStyle/>
          <a:p>
            <a:fld id="{C3BB63EC-58AE-4B53-93BD-DC9DE7F832F7}" type="slidenum">
              <a:rPr lang="en-US" smtClean="0"/>
              <a:pPr/>
              <a:t>9</a:t>
            </a:fld>
            <a:endParaRPr lang="en-US" dirty="0"/>
          </a:p>
        </p:txBody>
      </p:sp>
    </p:spTree>
    <p:extLst>
      <p:ext uri="{BB962C8B-B14F-4D97-AF65-F5344CB8AC3E}">
        <p14:creationId xmlns:p14="http://schemas.microsoft.com/office/powerpoint/2010/main" val="322846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154" name="Picture 58" descr="icons_BK_10%"/>
          <p:cNvPicPr>
            <a:picLocks noChangeAspect="1" noChangeArrowheads="1"/>
          </p:cNvPicPr>
          <p:nvPr userDrawn="1"/>
        </p:nvPicPr>
        <p:blipFill>
          <a:blip r:embed="rId2"/>
          <a:srcRect t="3549" b="1823"/>
          <a:stretch>
            <a:fillRect/>
          </a:stretch>
        </p:blipFill>
        <p:spPr bwMode="auto">
          <a:xfrm>
            <a:off x="2895600" y="762000"/>
            <a:ext cx="4597400" cy="6096000"/>
          </a:xfrm>
          <a:prstGeom prst="rect">
            <a:avLst/>
          </a:prstGeom>
          <a:noFill/>
        </p:spPr>
      </p:pic>
      <p:sp>
        <p:nvSpPr>
          <p:cNvPr id="4099" name="Rectangle 3"/>
          <p:cNvSpPr>
            <a:spLocks noGrp="1" noChangeArrowheads="1"/>
          </p:cNvSpPr>
          <p:nvPr>
            <p:ph type="ctrTitle"/>
          </p:nvPr>
        </p:nvSpPr>
        <p:spPr>
          <a:xfrm>
            <a:off x="304800" y="990600"/>
            <a:ext cx="7772400" cy="1143000"/>
          </a:xfrm>
        </p:spPr>
        <p:txBody>
          <a:bodyPr/>
          <a:lstStyle>
            <a:lvl1pPr>
              <a:defRPr sz="3200">
                <a:solidFill>
                  <a:schemeClr val="tx1"/>
                </a:solidFill>
              </a:defRPr>
            </a:lvl1pPr>
          </a:lstStyle>
          <a:p>
            <a:r>
              <a:rPr lang="en-US"/>
              <a:t>Click to edit Master title style</a:t>
            </a:r>
          </a:p>
        </p:txBody>
      </p:sp>
      <p:sp>
        <p:nvSpPr>
          <p:cNvPr id="4100" name="Rectangle 4"/>
          <p:cNvSpPr>
            <a:spLocks noGrp="1" noChangeArrowheads="1"/>
          </p:cNvSpPr>
          <p:nvPr>
            <p:ph type="subTitle" idx="1"/>
          </p:nvPr>
        </p:nvSpPr>
        <p:spPr>
          <a:xfrm>
            <a:off x="304800" y="2133600"/>
            <a:ext cx="5410200" cy="3048000"/>
          </a:xfrm>
        </p:spPr>
        <p:txBody>
          <a:bodyPr/>
          <a:lstStyle>
            <a:lvl1pPr marL="0" indent="0">
              <a:buFontTx/>
              <a:buNone/>
              <a:defRPr/>
            </a:lvl1pPr>
          </a:lstStyle>
          <a:p>
            <a:r>
              <a:rPr lang="en-US"/>
              <a:t>Click to edit Master subtitle style</a:t>
            </a:r>
          </a:p>
        </p:txBody>
      </p:sp>
      <p:sp>
        <p:nvSpPr>
          <p:cNvPr id="4101" name="Rectangle 5"/>
          <p:cNvSpPr>
            <a:spLocks noGrp="1" noChangeArrowheads="1"/>
          </p:cNvSpPr>
          <p:nvPr>
            <p:ph type="dt" sz="half" idx="2"/>
          </p:nvPr>
        </p:nvSpPr>
        <p:spPr/>
        <p:txBody>
          <a:bodyPr/>
          <a:lstStyle>
            <a:lvl1pPr>
              <a:defRPr/>
            </a:lvl1pPr>
          </a:lstStyle>
          <a:p>
            <a:endParaRPr lang="en-US" dirty="0"/>
          </a:p>
        </p:txBody>
      </p:sp>
      <p:sp>
        <p:nvSpPr>
          <p:cNvPr id="4102" name="Rectangle 6"/>
          <p:cNvSpPr>
            <a:spLocks noGrp="1" noChangeArrowheads="1"/>
          </p:cNvSpPr>
          <p:nvPr>
            <p:ph type="ftr" sz="quarter" idx="3"/>
          </p:nvPr>
        </p:nvSpPr>
        <p:spPr/>
        <p:txBody>
          <a:bodyPr/>
          <a:lstStyle>
            <a:lvl1pPr>
              <a:defRPr/>
            </a:lvl1pPr>
          </a:lstStyle>
          <a:p>
            <a:endParaRPr lang="en-US" dirty="0"/>
          </a:p>
        </p:txBody>
      </p:sp>
      <p:sp>
        <p:nvSpPr>
          <p:cNvPr id="4103" name="Rectangle 7"/>
          <p:cNvSpPr>
            <a:spLocks noGrp="1" noChangeArrowheads="1"/>
          </p:cNvSpPr>
          <p:nvPr>
            <p:ph type="sldNum" sz="quarter" idx="4"/>
          </p:nvPr>
        </p:nvSpPr>
        <p:spPr/>
        <p:txBody>
          <a:bodyPr/>
          <a:lstStyle>
            <a:lvl1pPr>
              <a:defRPr/>
            </a:lvl1pPr>
          </a:lstStyle>
          <a:p>
            <a:fld id="{25CD383E-63C7-4C0E-9E89-C73990E48E2B}" type="slidenum">
              <a:rPr lang="en-US"/>
              <a:pPr/>
              <a:t>‹#›</a:t>
            </a:fld>
            <a:endParaRPr lang="en-US" dirty="0"/>
          </a:p>
        </p:txBody>
      </p:sp>
      <p:sp>
        <p:nvSpPr>
          <p:cNvPr id="4124" name="Text Box 28"/>
          <p:cNvSpPr txBox="1">
            <a:spLocks noChangeArrowheads="1"/>
          </p:cNvSpPr>
          <p:nvPr userDrawn="1"/>
        </p:nvSpPr>
        <p:spPr bwMode="auto">
          <a:xfrm>
            <a:off x="357188" y="6180138"/>
            <a:ext cx="1852612" cy="366712"/>
          </a:xfrm>
          <a:prstGeom prst="rect">
            <a:avLst/>
          </a:prstGeom>
          <a:noFill/>
          <a:ln w="9525">
            <a:noFill/>
            <a:miter lim="800000"/>
            <a:headEnd/>
            <a:tailEnd/>
          </a:ln>
          <a:effectLst/>
        </p:spPr>
        <p:txBody>
          <a:bodyPr wrap="none">
            <a:prstTxWarp prst="textNoShape">
              <a:avLst/>
            </a:prstTxWarp>
            <a:spAutoFit/>
          </a:bodyPr>
          <a:lstStyle/>
          <a:p>
            <a:pPr eaLnBrk="0" hangingPunct="0"/>
            <a:r>
              <a:rPr lang="en-US" sz="1200" b="0" i="0" dirty="0">
                <a:solidFill>
                  <a:srgbClr val="007078"/>
                </a:solidFill>
                <a:latin typeface="Arial" charset="0"/>
                <a:ea typeface="ＭＳ Ｐゴシック" charset="-128"/>
                <a:cs typeface="ＭＳ Ｐゴシック" charset="-128"/>
              </a:rPr>
              <a:t>www.</a:t>
            </a:r>
            <a:r>
              <a:rPr lang="en-US" sz="1800" b="0" i="0" dirty="0">
                <a:solidFill>
                  <a:srgbClr val="007078"/>
                </a:solidFill>
                <a:latin typeface="Arial" charset="0"/>
                <a:ea typeface="ＭＳ Ｐゴシック" charset="-128"/>
                <a:cs typeface="ＭＳ Ｐゴシック" charset="-128"/>
              </a:rPr>
              <a:t>globisens</a:t>
            </a:r>
            <a:r>
              <a:rPr lang="en-US" sz="1200" b="0" i="0" dirty="0">
                <a:solidFill>
                  <a:srgbClr val="007078"/>
                </a:solidFill>
                <a:latin typeface="Arial" charset="0"/>
                <a:ea typeface="ＭＳ Ｐゴシック" charset="-128"/>
                <a:cs typeface="ＭＳ Ｐゴシック" charset="-128"/>
              </a:rPr>
              <a:t>.com</a:t>
            </a:r>
            <a:endParaRPr lang="en-US" sz="1800" b="0" i="0" dirty="0">
              <a:solidFill>
                <a:srgbClr val="007078"/>
              </a:solidFill>
              <a:latin typeface="Arial" charset="0"/>
              <a:ea typeface="ＭＳ Ｐゴシック" charset="-128"/>
              <a:cs typeface="ＭＳ Ｐゴシック" charset="-128"/>
            </a:endParaRPr>
          </a:p>
        </p:txBody>
      </p:sp>
      <p:sp>
        <p:nvSpPr>
          <p:cNvPr id="4147" name="Rectangle 51"/>
          <p:cNvSpPr>
            <a:spLocks noChangeArrowheads="1"/>
          </p:cNvSpPr>
          <p:nvPr userDrawn="1"/>
        </p:nvSpPr>
        <p:spPr bwMode="auto">
          <a:xfrm>
            <a:off x="0" y="0"/>
            <a:ext cx="9144000" cy="7620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dirty="0"/>
          </a:p>
        </p:txBody>
      </p:sp>
      <p:pic>
        <p:nvPicPr>
          <p:cNvPr id="4145" name="Picture 49" descr="Lbdc_logo_color"/>
          <p:cNvPicPr>
            <a:picLocks noChangeAspect="1" noChangeArrowheads="1"/>
          </p:cNvPicPr>
          <p:nvPr userDrawn="1"/>
        </p:nvPicPr>
        <p:blipFill>
          <a:blip r:embed="rId3"/>
          <a:srcRect/>
          <a:stretch>
            <a:fillRect/>
          </a:stretch>
        </p:blipFill>
        <p:spPr bwMode="auto">
          <a:xfrm>
            <a:off x="304800" y="184150"/>
            <a:ext cx="1752600" cy="501650"/>
          </a:xfrm>
          <a:prstGeom prst="rect">
            <a:avLst/>
          </a:prstGeom>
          <a:noFill/>
          <a:ln w="9525">
            <a:noFill/>
            <a:miter lim="800000"/>
            <a:headEnd/>
            <a:tailEnd/>
          </a:ln>
          <a:effectLst>
            <a:outerShdw blurRad="38100" dist="12700" dir="2700000" algn="ctr" rotWithShape="0">
              <a:srgbClr val="000000">
                <a:alpha val="50000"/>
              </a:srgbClr>
            </a:outerShdw>
          </a:effectLst>
        </p:spPr>
      </p:pic>
      <p:pic>
        <p:nvPicPr>
          <p:cNvPr id="4148" name="Picture 52" descr="Title_image"/>
          <p:cNvPicPr>
            <a:picLocks noChangeAspect="1" noChangeArrowheads="1"/>
          </p:cNvPicPr>
          <p:nvPr userDrawn="1"/>
        </p:nvPicPr>
        <p:blipFill>
          <a:blip r:embed="rId4"/>
          <a:srcRect/>
          <a:stretch>
            <a:fillRect/>
          </a:stretch>
        </p:blipFill>
        <p:spPr bwMode="auto">
          <a:xfrm>
            <a:off x="3781425" y="2077492"/>
            <a:ext cx="5591175" cy="40878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7C18959-064C-401D-96D5-950484B59E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FF9713A-5A69-492C-B27E-F9DF3C548E1B}"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C4E0458-21AF-4F4A-86B0-9AD0CEA6AEBF}"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F734035-A264-4603-9433-62FBBEE1623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71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BCCB440-C96A-43C0-82C5-8A1A5A9E96DB}"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5C4EC26F-2576-495F-A049-0F68FD336A4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5922833-25A7-4963-A918-099C4F69562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DB2C3786-4F35-4ABF-9568-7F051B95BFBF}"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C802019-A4B6-4E94-AE8C-CC1E727EC36C}"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CBED7821-14B7-43A1-A267-B726FA74E8D9}"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0" name="Picture 56" descr="icons_BK_10%"/>
          <p:cNvPicPr>
            <a:picLocks noChangeAspect="1" noChangeArrowheads="1"/>
          </p:cNvPicPr>
          <p:nvPr userDrawn="1"/>
        </p:nvPicPr>
        <p:blipFill>
          <a:blip r:embed="rId13"/>
          <a:srcRect r="9317"/>
          <a:stretch>
            <a:fillRect/>
          </a:stretch>
        </p:blipFill>
        <p:spPr bwMode="auto">
          <a:xfrm>
            <a:off x="5791200" y="1447800"/>
            <a:ext cx="3352800" cy="5181600"/>
          </a:xfrm>
          <a:prstGeom prst="rect">
            <a:avLst/>
          </a:prstGeom>
          <a:noFill/>
        </p:spPr>
      </p:pic>
      <p:sp>
        <p:nvSpPr>
          <p:cNvPr id="1072" name="Rectangle 48"/>
          <p:cNvSpPr>
            <a:spLocks noChangeArrowheads="1"/>
          </p:cNvSpPr>
          <p:nvPr userDrawn="1"/>
        </p:nvSpPr>
        <p:spPr bwMode="auto">
          <a:xfrm>
            <a:off x="0" y="6400800"/>
            <a:ext cx="9144000" cy="457200"/>
          </a:xfrm>
          <a:prstGeom prst="rect">
            <a:avLst/>
          </a:prstGeom>
          <a:solidFill>
            <a:schemeClr val="tx1"/>
          </a:solidFill>
          <a:ln w="9525">
            <a:noFill/>
            <a:miter lim="800000"/>
            <a:headEnd/>
            <a:tailEnd/>
          </a:ln>
          <a:effectLst/>
        </p:spPr>
        <p:txBody>
          <a:bodyPr wrap="none" anchor="ctr">
            <a:prstTxWarp prst="textNoShape">
              <a:avLst/>
            </a:prstTxWarp>
          </a:bodyPr>
          <a:lstStyle/>
          <a:p>
            <a:endParaRPr lang="en-US" dirty="0"/>
          </a:p>
        </p:txBody>
      </p:sp>
      <p:sp>
        <p:nvSpPr>
          <p:cNvPr id="1026" name="Rectangle 2"/>
          <p:cNvSpPr>
            <a:spLocks noGrp="1" noChangeArrowheads="1"/>
          </p:cNvSpPr>
          <p:nvPr>
            <p:ph type="title"/>
          </p:nvPr>
        </p:nvSpPr>
        <p:spPr bwMode="auto">
          <a:xfrm>
            <a:off x="685800" y="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71600"/>
            <a:ext cx="7772400" cy="457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a:lvl1pPr>
          </a:lstStyle>
          <a:p>
            <a:fld id="{1EA7B43F-441E-4F70-81CF-9A7029243A7C}" type="slidenum">
              <a:rPr lang="en-US"/>
              <a:pPr/>
              <a:t>‹#›</a:t>
            </a:fld>
            <a:endParaRPr lang="en-US" dirty="0"/>
          </a:p>
        </p:txBody>
      </p:sp>
      <p:pic>
        <p:nvPicPr>
          <p:cNvPr id="1071" name="Picture 47" descr="Lbdc_logo_color"/>
          <p:cNvPicPr>
            <a:picLocks noChangeAspect="1" noChangeArrowheads="1"/>
          </p:cNvPicPr>
          <p:nvPr userDrawn="1"/>
        </p:nvPicPr>
        <p:blipFill>
          <a:blip r:embed="rId14"/>
          <a:srcRect/>
          <a:stretch>
            <a:fillRect/>
          </a:stretch>
        </p:blipFill>
        <p:spPr bwMode="auto">
          <a:xfrm>
            <a:off x="7656513" y="6443663"/>
            <a:ext cx="1182687" cy="338137"/>
          </a:xfrm>
          <a:prstGeom prst="rect">
            <a:avLst/>
          </a:prstGeom>
          <a:noFill/>
          <a:ln w="9525">
            <a:noFill/>
            <a:miter lim="800000"/>
            <a:headEnd/>
            <a:tailEnd/>
          </a:ln>
          <a:effectLst>
            <a:outerShdw blurRad="38100" dist="12700" dir="2700000" algn="ctr" rotWithShape="0">
              <a:srgbClr val="000000">
                <a:alpha val="50000"/>
              </a:srgbClr>
            </a:outerShdw>
          </a:effectLst>
        </p:spPr>
      </p:pic>
      <p:sp>
        <p:nvSpPr>
          <p:cNvPr id="1073" name="Line 49"/>
          <p:cNvSpPr>
            <a:spLocks noChangeShapeType="1"/>
          </p:cNvSpPr>
          <p:nvPr userDrawn="1"/>
        </p:nvSpPr>
        <p:spPr bwMode="auto">
          <a:xfrm>
            <a:off x="685800" y="914400"/>
            <a:ext cx="7772400" cy="0"/>
          </a:xfrm>
          <a:prstGeom prst="line">
            <a:avLst/>
          </a:prstGeom>
          <a:noFill/>
          <a:ln w="9525">
            <a:solidFill>
              <a:srgbClr val="007078"/>
            </a:solidFill>
            <a:round/>
            <a:headEnd/>
            <a:tailEnd/>
          </a:ln>
          <a:effectLst/>
        </p:spPr>
        <p:txBody>
          <a:bodyPr wrap="none" anchor="ctr">
            <a:prstTxWarp prst="textNoShape">
              <a:avLst/>
            </a:prstTxWarp>
          </a:body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a:solidFill>
            <a:srgbClr val="007078"/>
          </a:solidFill>
          <a:latin typeface="+mj-lt"/>
          <a:ea typeface="+mj-ea"/>
          <a:cs typeface="+mj-cs"/>
        </a:defRPr>
      </a:lvl1pPr>
      <a:lvl2pPr algn="l" rtl="0" fontAlgn="base">
        <a:spcBef>
          <a:spcPct val="0"/>
        </a:spcBef>
        <a:spcAft>
          <a:spcPct val="0"/>
        </a:spcAft>
        <a:defRPr sz="2800" b="1">
          <a:solidFill>
            <a:srgbClr val="007078"/>
          </a:solidFill>
          <a:latin typeface="חרמון" charset="0"/>
          <a:ea typeface="חרמון" charset="0"/>
          <a:cs typeface="חרמון" charset="0"/>
        </a:defRPr>
      </a:lvl2pPr>
      <a:lvl3pPr algn="l" rtl="0" fontAlgn="base">
        <a:spcBef>
          <a:spcPct val="0"/>
        </a:spcBef>
        <a:spcAft>
          <a:spcPct val="0"/>
        </a:spcAft>
        <a:defRPr sz="2800" b="1">
          <a:solidFill>
            <a:srgbClr val="007078"/>
          </a:solidFill>
          <a:latin typeface="חרמון" charset="0"/>
          <a:ea typeface="חרמון" charset="0"/>
          <a:cs typeface="חרמון" charset="0"/>
        </a:defRPr>
      </a:lvl3pPr>
      <a:lvl4pPr algn="l" rtl="0" fontAlgn="base">
        <a:spcBef>
          <a:spcPct val="0"/>
        </a:spcBef>
        <a:spcAft>
          <a:spcPct val="0"/>
        </a:spcAft>
        <a:defRPr sz="2800" b="1">
          <a:solidFill>
            <a:srgbClr val="007078"/>
          </a:solidFill>
          <a:latin typeface="חרמון" charset="0"/>
          <a:ea typeface="חרמון" charset="0"/>
          <a:cs typeface="חרמון" charset="0"/>
        </a:defRPr>
      </a:lvl4pPr>
      <a:lvl5pPr algn="l" rtl="0" fontAlgn="base">
        <a:spcBef>
          <a:spcPct val="0"/>
        </a:spcBef>
        <a:spcAft>
          <a:spcPct val="0"/>
        </a:spcAft>
        <a:defRPr sz="2800" b="1">
          <a:solidFill>
            <a:srgbClr val="007078"/>
          </a:solidFill>
          <a:latin typeface="חרמון" charset="0"/>
          <a:ea typeface="חרמון" charset="0"/>
          <a:cs typeface="חרמון" charset="0"/>
        </a:defRPr>
      </a:lvl5pPr>
      <a:lvl6pPr marL="457200" algn="l" rtl="0" fontAlgn="base">
        <a:spcBef>
          <a:spcPct val="0"/>
        </a:spcBef>
        <a:spcAft>
          <a:spcPct val="0"/>
        </a:spcAft>
        <a:defRPr sz="2800" b="1">
          <a:solidFill>
            <a:srgbClr val="007078"/>
          </a:solidFill>
          <a:latin typeface="חרמון" charset="0"/>
          <a:ea typeface="חרמון" charset="0"/>
          <a:cs typeface="חרמון" charset="0"/>
        </a:defRPr>
      </a:lvl6pPr>
      <a:lvl7pPr marL="914400" algn="l" rtl="0" fontAlgn="base">
        <a:spcBef>
          <a:spcPct val="0"/>
        </a:spcBef>
        <a:spcAft>
          <a:spcPct val="0"/>
        </a:spcAft>
        <a:defRPr sz="2800" b="1">
          <a:solidFill>
            <a:srgbClr val="007078"/>
          </a:solidFill>
          <a:latin typeface="חרמון" charset="0"/>
          <a:ea typeface="חרמון" charset="0"/>
          <a:cs typeface="חרמון" charset="0"/>
        </a:defRPr>
      </a:lvl7pPr>
      <a:lvl8pPr marL="1371600" algn="l" rtl="0" fontAlgn="base">
        <a:spcBef>
          <a:spcPct val="0"/>
        </a:spcBef>
        <a:spcAft>
          <a:spcPct val="0"/>
        </a:spcAft>
        <a:defRPr sz="2800" b="1">
          <a:solidFill>
            <a:srgbClr val="007078"/>
          </a:solidFill>
          <a:latin typeface="חרמון" charset="0"/>
          <a:ea typeface="חרמון" charset="0"/>
          <a:cs typeface="חרמון" charset="0"/>
        </a:defRPr>
      </a:lvl8pPr>
      <a:lvl9pPr marL="1828800" algn="l" rtl="0" fontAlgn="base">
        <a:spcBef>
          <a:spcPct val="0"/>
        </a:spcBef>
        <a:spcAft>
          <a:spcPct val="0"/>
        </a:spcAft>
        <a:defRPr sz="2800" b="1">
          <a:solidFill>
            <a:srgbClr val="007078"/>
          </a:solidFill>
          <a:latin typeface="חרמון" charset="0"/>
          <a:ea typeface="חרמון" charset="0"/>
          <a:cs typeface="חרמון"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cs typeface="+mn-cs"/>
        </a:defRPr>
      </a:lvl2pPr>
      <a:lvl3pPr marL="1143000" indent="-228600" algn="l" rtl="0" fontAlgn="base">
        <a:spcBef>
          <a:spcPct val="20000"/>
        </a:spcBef>
        <a:spcAft>
          <a:spcPct val="0"/>
        </a:spcAft>
        <a:buChar char="•"/>
        <a:defRPr sz="20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jpeg"/><Relationship Id="rId10" Type="http://schemas.openxmlformats.org/officeDocument/2006/relationships/image" Target="../media/image11.jp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notesSlide" Target="../notesSlides/notesSlide12.xml"/><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7.jpeg"/></Relationships>
</file>

<file path=ppt/slides/_rels/slide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2.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18" Type="http://schemas.openxmlformats.org/officeDocument/2006/relationships/image" Target="../media/image44.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24.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9.png"/><Relationship Id="rId5" Type="http://schemas.openxmlformats.org/officeDocument/2006/relationships/image" Target="../media/image47.png"/><Relationship Id="rId15" Type="http://schemas.openxmlformats.org/officeDocument/2006/relationships/image" Target="../media/image50.png"/><Relationship Id="rId10" Type="http://schemas.openxmlformats.org/officeDocument/2006/relationships/image" Target="../media/image28.png"/><Relationship Id="rId4" Type="http://schemas.openxmlformats.org/officeDocument/2006/relationships/image" Target="../media/image46.png"/><Relationship Id="rId9" Type="http://schemas.openxmlformats.org/officeDocument/2006/relationships/image" Target="../media/image27.png"/><Relationship Id="rId1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png"/><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s>
</file>

<file path=ppt/slides/_rels/slide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5" name="Rectangle 9"/>
          <p:cNvSpPr>
            <a:spLocks noChangeArrowheads="1"/>
          </p:cNvSpPr>
          <p:nvPr/>
        </p:nvSpPr>
        <p:spPr bwMode="auto">
          <a:xfrm>
            <a:off x="17015" y="2348880"/>
            <a:ext cx="5791200" cy="575320"/>
          </a:xfrm>
          <a:prstGeom prst="rect">
            <a:avLst/>
          </a:prstGeom>
          <a:noFill/>
          <a:ln w="9525">
            <a:noFill/>
            <a:miter lim="800000"/>
            <a:headEnd/>
            <a:tailEnd/>
          </a:ln>
          <a:effectLst/>
        </p:spPr>
        <p:txBody>
          <a:bodyPr>
            <a:prstTxWarp prst="textNoShape">
              <a:avLst/>
            </a:prstTxWarp>
          </a:bodyPr>
          <a:lstStyle/>
          <a:p>
            <a:pPr algn="ctr">
              <a:spcBef>
                <a:spcPct val="20000"/>
              </a:spcBef>
            </a:pPr>
            <a:r>
              <a:rPr lang="en-US" sz="2000" b="0" i="0" dirty="0" err="1" smtClean="0"/>
              <a:t>Полномасштабное</a:t>
            </a:r>
            <a:r>
              <a:rPr lang="en-US" sz="2000" b="0" i="0" dirty="0"/>
              <a:t>  </a:t>
            </a:r>
            <a:r>
              <a:rPr lang="en-US" sz="2000" b="0" i="0" dirty="0" err="1"/>
              <a:t>лабораторное</a:t>
            </a:r>
            <a:r>
              <a:rPr lang="en-US" sz="2000" b="0" i="0" dirty="0"/>
              <a:t> </a:t>
            </a:r>
          </a:p>
          <a:p>
            <a:pPr algn="ctr">
              <a:spcBef>
                <a:spcPct val="20000"/>
              </a:spcBef>
            </a:pPr>
            <a:r>
              <a:rPr lang="en-US" sz="2000" b="0" i="0" dirty="0" err="1" smtClean="0"/>
              <a:t>обеспечение</a:t>
            </a:r>
            <a:r>
              <a:rPr lang="en-US" sz="2000" b="0" i="0" dirty="0"/>
              <a:t> </a:t>
            </a:r>
            <a:r>
              <a:rPr lang="en-US" sz="2000" b="0" i="0" dirty="0" smtClean="0"/>
              <a:t> </a:t>
            </a:r>
            <a:r>
              <a:rPr lang="en-US" sz="2000" b="0" i="0" dirty="0" err="1" smtClean="0"/>
              <a:t>учебного</a:t>
            </a:r>
            <a:r>
              <a:rPr lang="en-US" sz="2000" b="0" i="0" dirty="0" smtClean="0"/>
              <a:t> </a:t>
            </a:r>
            <a:r>
              <a:rPr lang="en-US" sz="2000" b="0" i="0" dirty="0" err="1"/>
              <a:t>процесса</a:t>
            </a:r>
            <a:endParaRPr lang="en-US" sz="2000" b="0" i="0" dirty="0"/>
          </a:p>
          <a:p>
            <a:pPr>
              <a:spcBef>
                <a:spcPct val="20000"/>
              </a:spcBef>
            </a:pPr>
            <a:endParaRPr lang="en-US" b="0" i="0" dirty="0">
              <a:latin typeface="Arial" charset="0"/>
              <a:ea typeface="Arial" charset="0"/>
              <a:cs typeface="Arial" charset="0"/>
            </a:endParaRPr>
          </a:p>
        </p:txBody>
      </p:sp>
      <p:pic>
        <p:nvPicPr>
          <p:cNvPr id="9" name="Picture 21" descr="Lbdc_logo_B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202" y="1159272"/>
            <a:ext cx="4314825" cy="11176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352274" y="5589240"/>
            <a:ext cx="5325831" cy="706127"/>
            <a:chOff x="352274" y="3068960"/>
            <a:chExt cx="5325831" cy="706127"/>
          </a:xfrm>
        </p:grpSpPr>
        <p:grpSp>
          <p:nvGrpSpPr>
            <p:cNvPr id="11" name="Group 10"/>
            <p:cNvGrpSpPr/>
            <p:nvPr/>
          </p:nvGrpSpPr>
          <p:grpSpPr>
            <a:xfrm>
              <a:off x="352274" y="3068960"/>
              <a:ext cx="4723782" cy="706127"/>
              <a:chOff x="238818" y="3052341"/>
              <a:chExt cx="4723782" cy="706127"/>
            </a:xfrm>
          </p:grpSpPr>
          <p:grpSp>
            <p:nvGrpSpPr>
              <p:cNvPr id="13" name="Group 12"/>
              <p:cNvGrpSpPr/>
              <p:nvPr/>
            </p:nvGrpSpPr>
            <p:grpSpPr>
              <a:xfrm>
                <a:off x="238818" y="3052341"/>
                <a:ext cx="4177291" cy="706127"/>
                <a:chOff x="238818" y="3052341"/>
                <a:chExt cx="4177291" cy="706127"/>
              </a:xfrm>
            </p:grpSpPr>
            <p:grpSp>
              <p:nvGrpSpPr>
                <p:cNvPr id="15" name="Group 38"/>
                <p:cNvGrpSpPr>
                  <a:grpSpLocks/>
                </p:cNvGrpSpPr>
                <p:nvPr/>
              </p:nvGrpSpPr>
              <p:grpSpPr bwMode="auto">
                <a:xfrm>
                  <a:off x="238818" y="3105696"/>
                  <a:ext cx="2743200" cy="595313"/>
                  <a:chOff x="288" y="3504"/>
                  <a:chExt cx="1839" cy="399"/>
                </a:xfrm>
              </p:grpSpPr>
              <p:pic>
                <p:nvPicPr>
                  <p:cNvPr id="18" name="Picture 1"/>
                  <p:cNvPicPr>
                    <a:picLocks noChangeAspect="1"/>
                  </p:cNvPicPr>
                  <p:nvPr/>
                </p:nvPicPr>
                <p:blipFill>
                  <a:blip r:embed="rId4"/>
                  <a:srcRect/>
                  <a:stretch>
                    <a:fillRect/>
                  </a:stretch>
                </p:blipFill>
                <p:spPr bwMode="auto">
                  <a:xfrm>
                    <a:off x="1805" y="3519"/>
                    <a:ext cx="322" cy="369"/>
                  </a:xfrm>
                  <a:prstGeom prst="rect">
                    <a:avLst/>
                  </a:prstGeom>
                  <a:noFill/>
                  <a:ln w="9525">
                    <a:noFill/>
                    <a:miter lim="800000"/>
                    <a:headEnd/>
                    <a:tailEnd/>
                  </a:ln>
                </p:spPr>
              </p:pic>
              <p:pic>
                <p:nvPicPr>
                  <p:cNvPr id="19" name="Picture 1"/>
                  <p:cNvPicPr>
                    <a:picLocks noChangeAspect="1"/>
                  </p:cNvPicPr>
                  <p:nvPr/>
                </p:nvPicPr>
                <p:blipFill>
                  <a:blip r:embed="rId5">
                    <a:clrChange>
                      <a:clrFrom>
                        <a:srgbClr val="FFFFFF"/>
                      </a:clrFrom>
                      <a:clrTo>
                        <a:srgbClr val="FFFFFF">
                          <a:alpha val="0"/>
                        </a:srgbClr>
                      </a:clrTo>
                    </a:clrChange>
                  </a:blip>
                  <a:srcRect/>
                  <a:stretch>
                    <a:fillRect/>
                  </a:stretch>
                </p:blipFill>
                <p:spPr bwMode="auto">
                  <a:xfrm>
                    <a:off x="687" y="3555"/>
                    <a:ext cx="713" cy="296"/>
                  </a:xfrm>
                  <a:prstGeom prst="rect">
                    <a:avLst/>
                  </a:prstGeom>
                  <a:noFill/>
                  <a:ln w="9525">
                    <a:noFill/>
                    <a:miter lim="800000"/>
                    <a:headEnd/>
                    <a:tailEnd/>
                  </a:ln>
                </p:spPr>
              </p:pic>
              <p:pic>
                <p:nvPicPr>
                  <p:cNvPr id="20" name="Picture 1"/>
                  <p:cNvPicPr>
                    <a:picLocks noChangeAspect="1"/>
                  </p:cNvPicPr>
                  <p:nvPr/>
                </p:nvPicPr>
                <p:blipFill>
                  <a:blip r:embed="rId6"/>
                  <a:srcRect/>
                  <a:stretch>
                    <a:fillRect/>
                  </a:stretch>
                </p:blipFill>
                <p:spPr bwMode="auto">
                  <a:xfrm>
                    <a:off x="288" y="3504"/>
                    <a:ext cx="399" cy="399"/>
                  </a:xfrm>
                  <a:prstGeom prst="rect">
                    <a:avLst/>
                  </a:prstGeom>
                  <a:noFill/>
                  <a:ln w="9525">
                    <a:noFill/>
                    <a:miter lim="800000"/>
                    <a:headEnd/>
                    <a:tailEnd/>
                  </a:ln>
                </p:spPr>
              </p:pic>
              <p:pic>
                <p:nvPicPr>
                  <p:cNvPr id="21" name="Picture 37" descr="WINNER_logo"/>
                  <p:cNvPicPr>
                    <a:picLocks noChangeAspect="1" noChangeArrowheads="1"/>
                  </p:cNvPicPr>
                  <p:nvPr/>
                </p:nvPicPr>
                <p:blipFill>
                  <a:blip r:embed="rId7"/>
                  <a:srcRect/>
                  <a:stretch>
                    <a:fillRect/>
                  </a:stretch>
                </p:blipFill>
                <p:spPr bwMode="auto">
                  <a:xfrm>
                    <a:off x="1407" y="3537"/>
                    <a:ext cx="336" cy="333"/>
                  </a:xfrm>
                  <a:prstGeom prst="rect">
                    <a:avLst/>
                  </a:prstGeom>
                  <a:noFill/>
                </p:spPr>
              </p:pic>
            </p:gr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7661" y="3052341"/>
                  <a:ext cx="702022" cy="702022"/>
                </a:xfrm>
                <a:prstGeom prst="rect">
                  <a:avLst/>
                </a:prstGeom>
              </p:spPr>
            </p:pic>
            <p:pic>
              <p:nvPicPr>
                <p:cNvPr id="17" name="Picture 2" descr="image00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66198" y="3097542"/>
                  <a:ext cx="649911" cy="66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48994" y="3138595"/>
                <a:ext cx="513606" cy="528023"/>
              </a:xfrm>
              <a:prstGeom prst="rect">
                <a:avLst/>
              </a:prstGeom>
            </p:spPr>
          </p:pic>
        </p:grpSp>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9708" t="7322" r="9847" b="7944"/>
            <a:stretch/>
          </p:blipFill>
          <p:spPr>
            <a:xfrm>
              <a:off x="5076056" y="3100577"/>
              <a:ext cx="602049" cy="616455"/>
            </a:xfrm>
            <a:prstGeom prst="rect">
              <a:avLst/>
            </a:prstGeom>
          </p:spPr>
        </p:pic>
      </p:grpSp>
    </p:spTree>
    <p:extLst>
      <p:ext uri="{BB962C8B-B14F-4D97-AF65-F5344CB8AC3E}">
        <p14:creationId xmlns:p14="http://schemas.microsoft.com/office/powerpoint/2010/main" val="1929404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3">
            <a:extLst>
              <a:ext uri="{28A0092B-C50C-407E-A947-70E740481C1C}">
                <a14:useLocalDpi xmlns:a14="http://schemas.microsoft.com/office/drawing/2010/main" val="0"/>
              </a:ext>
            </a:extLst>
          </a:blip>
          <a:srcRect b="4933"/>
          <a:stretch>
            <a:fillRect/>
          </a:stretch>
        </p:blipFill>
        <p:spPr bwMode="auto">
          <a:xfrm>
            <a:off x="-180975" y="0"/>
            <a:ext cx="93535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250825" y="115888"/>
            <a:ext cx="8929688" cy="692150"/>
          </a:xfrm>
        </p:spPr>
        <p:txBody>
          <a:bodyPr/>
          <a:lstStyle/>
          <a:p>
            <a:pPr eaLnBrk="1" hangingPunct="1"/>
            <a:r>
              <a:rPr lang="ru-RU" altLang="en-US" sz="2700" smtClean="0"/>
              <a:t>Передвижная тележка для лабораторных дисков</a:t>
            </a:r>
            <a:br>
              <a:rPr lang="ru-RU" altLang="en-US" sz="2700" smtClean="0"/>
            </a:br>
            <a:r>
              <a:rPr lang="ru-RU" altLang="en-US" sz="2200" smtClean="0"/>
              <a:t>Комплексное решение для класса</a:t>
            </a:r>
            <a:endParaRPr lang="en-US" altLang="en-US" sz="2200" smtClean="0"/>
          </a:p>
        </p:txBody>
      </p:sp>
      <p:sp>
        <p:nvSpPr>
          <p:cNvPr id="11268" name="TextBox 1"/>
          <p:cNvSpPr txBox="1">
            <a:spLocks noChangeArrowheads="1"/>
          </p:cNvSpPr>
          <p:nvPr/>
        </p:nvSpPr>
        <p:spPr bwMode="auto">
          <a:xfrm>
            <a:off x="539750" y="1052513"/>
            <a:ext cx="194468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200" b="0" i="0"/>
              <a:t>Противокражная система</a:t>
            </a:r>
            <a:endParaRPr lang="ru-RU" altLang="en-US" sz="1200" b="0"/>
          </a:p>
        </p:txBody>
      </p:sp>
      <p:sp>
        <p:nvSpPr>
          <p:cNvPr id="11269" name="TextBox 4"/>
          <p:cNvSpPr txBox="1">
            <a:spLocks noChangeArrowheads="1"/>
          </p:cNvSpPr>
          <p:nvPr/>
        </p:nvSpPr>
        <p:spPr bwMode="auto">
          <a:xfrm>
            <a:off x="3059113" y="1135063"/>
            <a:ext cx="1581150" cy="842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200" b="0" i="0"/>
              <a:t>Хранение и подзарядка</a:t>
            </a:r>
            <a:r>
              <a:rPr lang="en-US" altLang="en-US" sz="1200" b="0" i="0"/>
              <a:t> </a:t>
            </a:r>
            <a:r>
              <a:rPr lang="ru-RU" altLang="en-US" sz="1200" b="0" i="0"/>
              <a:t>16-ти Лабдисков одновременно</a:t>
            </a:r>
            <a:endParaRPr lang="ru-RU" altLang="en-US" sz="1200" b="0"/>
          </a:p>
        </p:txBody>
      </p:sp>
      <p:sp>
        <p:nvSpPr>
          <p:cNvPr id="11270" name="TextBox 5"/>
          <p:cNvSpPr txBox="1">
            <a:spLocks noChangeArrowheads="1"/>
          </p:cNvSpPr>
          <p:nvPr/>
        </p:nvSpPr>
        <p:spPr bwMode="auto">
          <a:xfrm>
            <a:off x="7667625" y="1620838"/>
            <a:ext cx="1439863"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200" b="0" i="0"/>
              <a:t>Хранение и подзарядка</a:t>
            </a:r>
            <a:r>
              <a:rPr lang="en-US" altLang="en-US" sz="1200" b="0" i="0"/>
              <a:t> </a:t>
            </a:r>
            <a:r>
              <a:rPr lang="ru-RU" altLang="en-US" sz="1200" b="0" i="0"/>
              <a:t>16-ти планшетных компьютеров одновременно</a:t>
            </a:r>
            <a:endParaRPr lang="ru-RU" altLang="en-US" sz="1200" b="0"/>
          </a:p>
        </p:txBody>
      </p:sp>
      <p:sp>
        <p:nvSpPr>
          <p:cNvPr id="11271" name="TextBox 6"/>
          <p:cNvSpPr txBox="1">
            <a:spLocks noChangeArrowheads="1"/>
          </p:cNvSpPr>
          <p:nvPr/>
        </p:nvSpPr>
        <p:spPr bwMode="auto">
          <a:xfrm>
            <a:off x="3635375" y="3141663"/>
            <a:ext cx="11525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200" b="0" i="0"/>
              <a:t>Основная подзарядка</a:t>
            </a:r>
            <a:r>
              <a:rPr lang="en-US" altLang="en-US" sz="1200" b="0" i="0"/>
              <a:t> </a:t>
            </a:r>
            <a:endParaRPr lang="ru-RU" altLang="en-US" sz="1200" b="0" i="0"/>
          </a:p>
          <a:p>
            <a:pPr eaLnBrk="1" hangingPunct="1">
              <a:spcBef>
                <a:spcPct val="0"/>
              </a:spcBef>
              <a:buFontTx/>
              <a:buNone/>
            </a:pPr>
            <a:r>
              <a:rPr lang="ru-RU" altLang="en-US" sz="1200" b="0" i="0"/>
              <a:t>тележки </a:t>
            </a:r>
            <a:endParaRPr lang="ru-RU" altLang="en-US" sz="1200" b="0"/>
          </a:p>
        </p:txBody>
      </p:sp>
      <p:sp>
        <p:nvSpPr>
          <p:cNvPr id="11272" name="TextBox 7"/>
          <p:cNvSpPr txBox="1">
            <a:spLocks noChangeArrowheads="1"/>
          </p:cNvSpPr>
          <p:nvPr/>
        </p:nvSpPr>
        <p:spPr bwMode="auto">
          <a:xfrm>
            <a:off x="3171825" y="5876925"/>
            <a:ext cx="1184275"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200" b="0" i="0"/>
              <a:t>Конструкция из стали повышенной прочности</a:t>
            </a:r>
            <a:endParaRPr lang="ru-RU" altLang="en-US" sz="1200" b="0"/>
          </a:p>
        </p:txBody>
      </p:sp>
      <p:sp>
        <p:nvSpPr>
          <p:cNvPr id="11273" name="TextBox 8"/>
          <p:cNvSpPr txBox="1">
            <a:spLocks noChangeArrowheads="1"/>
          </p:cNvSpPr>
          <p:nvPr/>
        </p:nvSpPr>
        <p:spPr bwMode="auto">
          <a:xfrm>
            <a:off x="0" y="6021388"/>
            <a:ext cx="1979613"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200" b="0" i="0"/>
              <a:t>Металлическая вкладка для настенного крепления</a:t>
            </a:r>
            <a:endParaRPr lang="ru-RU" altLang="en-US" sz="1200" b="0"/>
          </a:p>
        </p:txBody>
      </p:sp>
    </p:spTree>
    <p:extLst>
      <p:ext uri="{BB962C8B-B14F-4D97-AF65-F5344CB8AC3E}">
        <p14:creationId xmlns:p14="http://schemas.microsoft.com/office/powerpoint/2010/main" val="4170611286"/>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9"/>
          <p:cNvSpPr>
            <a:spLocks noChangeArrowheads="1"/>
          </p:cNvSpPr>
          <p:nvPr/>
        </p:nvSpPr>
        <p:spPr bwMode="auto">
          <a:xfrm>
            <a:off x="0" y="-14288"/>
            <a:ext cx="9144000" cy="6872288"/>
          </a:xfrm>
          <a:prstGeom prst="rect">
            <a:avLst/>
          </a:prstGeom>
          <a:solidFill>
            <a:schemeClr val="tx1"/>
          </a:solidFill>
          <a:ln w="9525" algn="ctr">
            <a:solidFill>
              <a:schemeClr val="tx1"/>
            </a:solidFill>
            <a:round/>
            <a:headEnd/>
            <a:tailEnd/>
          </a:ln>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a:p>
        </p:txBody>
      </p:sp>
      <p:pic>
        <p:nvPicPr>
          <p:cNvPr id="13315" name="Picture 2"/>
          <p:cNvPicPr>
            <a:picLocks/>
          </p:cNvPicPr>
          <p:nvPr/>
        </p:nvPicPr>
        <p:blipFill>
          <a:blip r:embed="rId3">
            <a:extLst>
              <a:ext uri="{28A0092B-C50C-407E-A947-70E740481C1C}">
                <a14:useLocalDpi xmlns:a14="http://schemas.microsoft.com/office/drawing/2010/main" val="0"/>
              </a:ext>
            </a:extLst>
          </a:blip>
          <a:srcRect r="7320" b="36172"/>
          <a:stretch>
            <a:fillRect/>
          </a:stretch>
        </p:blipFill>
        <p:spPr bwMode="auto">
          <a:xfrm>
            <a:off x="7164388" y="4932363"/>
            <a:ext cx="173513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p:cNvPicPr>
          <p:nvPr/>
        </p:nvPicPr>
        <p:blipFill>
          <a:blip r:embed="rId4">
            <a:extLst>
              <a:ext uri="{28A0092B-C50C-407E-A947-70E740481C1C}">
                <a14:useLocalDpi xmlns:a14="http://schemas.microsoft.com/office/drawing/2010/main" val="0"/>
              </a:ext>
            </a:extLst>
          </a:blip>
          <a:srcRect t="19681"/>
          <a:stretch>
            <a:fillRect/>
          </a:stretch>
        </p:blipFill>
        <p:spPr bwMode="auto">
          <a:xfrm>
            <a:off x="7164388" y="2636838"/>
            <a:ext cx="1709737"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p:cNvPicPr>
          <p:nvPr/>
        </p:nvPicPr>
        <p:blipFill>
          <a:blip r:embed="rId5">
            <a:extLst>
              <a:ext uri="{28A0092B-C50C-407E-A947-70E740481C1C}">
                <a14:useLocalDpi xmlns:a14="http://schemas.microsoft.com/office/drawing/2010/main" val="0"/>
              </a:ext>
            </a:extLst>
          </a:blip>
          <a:srcRect r="10606"/>
          <a:stretch>
            <a:fillRect/>
          </a:stretch>
        </p:blipFill>
        <p:spPr bwMode="auto">
          <a:xfrm>
            <a:off x="2339975" y="4941888"/>
            <a:ext cx="22780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7"/>
          <p:cNvPicPr>
            <a:picLocks/>
          </p:cNvPicPr>
          <p:nvPr/>
        </p:nvPicPr>
        <p:blipFill>
          <a:blip r:embed="rId6">
            <a:extLst>
              <a:ext uri="{28A0092B-C50C-407E-A947-70E740481C1C}">
                <a14:useLocalDpi xmlns:a14="http://schemas.microsoft.com/office/drawing/2010/main" val="0"/>
              </a:ext>
            </a:extLst>
          </a:blip>
          <a:srcRect l="21710" r="3957"/>
          <a:stretch>
            <a:fillRect/>
          </a:stretch>
        </p:blipFill>
        <p:spPr bwMode="auto">
          <a:xfrm>
            <a:off x="315913" y="4932363"/>
            <a:ext cx="18796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2"/>
          <p:cNvPicPr>
            <a:picLocks noChangeAspect="1" noChangeArrowheads="1"/>
          </p:cNvPicPr>
          <p:nvPr/>
        </p:nvPicPr>
        <p:blipFill>
          <a:blip r:embed="rId7">
            <a:extLst>
              <a:ext uri="{28A0092B-C50C-407E-A947-70E740481C1C}">
                <a14:useLocalDpi xmlns:a14="http://schemas.microsoft.com/office/drawing/2010/main" val="0"/>
              </a:ext>
            </a:extLst>
          </a:blip>
          <a:srcRect l="12721"/>
          <a:stretch>
            <a:fillRect/>
          </a:stretch>
        </p:blipFill>
        <p:spPr bwMode="auto">
          <a:xfrm>
            <a:off x="323850" y="1863725"/>
            <a:ext cx="187642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3"/>
          <p:cNvPicPr>
            <a:picLocks noChangeAspect="1" noChangeArrowheads="1"/>
          </p:cNvPicPr>
          <p:nvPr/>
        </p:nvPicPr>
        <p:blipFill>
          <a:blip r:embed="rId8">
            <a:extLst>
              <a:ext uri="{28A0092B-C50C-407E-A947-70E740481C1C}">
                <a14:useLocalDpi xmlns:a14="http://schemas.microsoft.com/office/drawing/2010/main" val="0"/>
              </a:ext>
            </a:extLst>
          </a:blip>
          <a:srcRect b="36780"/>
          <a:stretch>
            <a:fillRect/>
          </a:stretch>
        </p:blipFill>
        <p:spPr bwMode="auto">
          <a:xfrm>
            <a:off x="2862263" y="158750"/>
            <a:ext cx="18605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p:cNvPicPr>
            <a:picLocks noChangeAspect="1" noChangeArrowheads="1"/>
          </p:cNvPicPr>
          <p:nvPr/>
        </p:nvPicPr>
        <p:blipFill>
          <a:blip r:embed="rId9">
            <a:extLst>
              <a:ext uri="{28A0092B-C50C-407E-A947-70E740481C1C}">
                <a14:useLocalDpi xmlns:a14="http://schemas.microsoft.com/office/drawing/2010/main" val="0"/>
              </a:ext>
            </a:extLst>
          </a:blip>
          <a:srcRect l="11510" r="1030" b="4022"/>
          <a:stretch>
            <a:fillRect/>
          </a:stretch>
        </p:blipFill>
        <p:spPr bwMode="auto">
          <a:xfrm>
            <a:off x="2339975" y="1863725"/>
            <a:ext cx="46799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7"/>
          <p:cNvPicPr>
            <a:picLocks noChangeAspect="1"/>
          </p:cNvPicPr>
          <p:nvPr/>
        </p:nvPicPr>
        <p:blipFill>
          <a:blip r:embed="rId10">
            <a:extLst>
              <a:ext uri="{28A0092B-C50C-407E-A947-70E740481C1C}">
                <a14:useLocalDpi xmlns:a14="http://schemas.microsoft.com/office/drawing/2010/main" val="0"/>
              </a:ext>
            </a:extLst>
          </a:blip>
          <a:srcRect l="18974" t="7362" r="-2"/>
          <a:stretch>
            <a:fillRect/>
          </a:stretch>
        </p:blipFill>
        <p:spPr bwMode="auto">
          <a:xfrm>
            <a:off x="4900613" y="115888"/>
            <a:ext cx="211931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3" descr="C:\Users\rebecca\Documents\COMPANIES\GLOBISENSE\photography\Product images\JPEG\Globisense Finals\JPEG\Location\9509.jpg"/>
          <p:cNvPicPr>
            <a:picLocks noChangeAspect="1" noChangeArrowheads="1"/>
          </p:cNvPicPr>
          <p:nvPr/>
        </p:nvPicPr>
        <p:blipFill>
          <a:blip r:embed="rId11">
            <a:extLst>
              <a:ext uri="{28A0092B-C50C-407E-A947-70E740481C1C}">
                <a14:useLocalDpi xmlns:a14="http://schemas.microsoft.com/office/drawing/2010/main" val="0"/>
              </a:ext>
            </a:extLst>
          </a:blip>
          <a:srcRect l="23254" t="19994" r="19116" b="17766"/>
          <a:stretch>
            <a:fillRect/>
          </a:stretch>
        </p:blipFill>
        <p:spPr bwMode="auto">
          <a:xfrm>
            <a:off x="4716463" y="4941888"/>
            <a:ext cx="2303462"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
          <p:cNvPicPr>
            <a:picLocks/>
          </p:cNvPicPr>
          <p:nvPr/>
        </p:nvPicPr>
        <p:blipFill>
          <a:blip r:embed="rId12">
            <a:extLst>
              <a:ext uri="{28A0092B-C50C-407E-A947-70E740481C1C}">
                <a14:useLocalDpi xmlns:a14="http://schemas.microsoft.com/office/drawing/2010/main" val="0"/>
              </a:ext>
            </a:extLst>
          </a:blip>
          <a:srcRect t="3687" b="5159"/>
          <a:stretch>
            <a:fillRect/>
          </a:stretch>
        </p:blipFill>
        <p:spPr bwMode="auto">
          <a:xfrm>
            <a:off x="7156450" y="115888"/>
            <a:ext cx="1709738"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5" name="TextBox 14"/>
          <p:cNvSpPr txBox="1">
            <a:spLocks noChangeArrowheads="1"/>
          </p:cNvSpPr>
          <p:nvPr/>
        </p:nvSpPr>
        <p:spPr bwMode="auto">
          <a:xfrm>
            <a:off x="112713" y="188913"/>
            <a:ext cx="28082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2800">
                <a:solidFill>
                  <a:schemeClr val="bg1"/>
                </a:solidFill>
              </a:rPr>
              <a:t>Изучение окружающей среды</a:t>
            </a:r>
            <a:endParaRPr lang="en-GB" altLang="en-US" sz="2800">
              <a:solidFill>
                <a:schemeClr val="bg1"/>
              </a:solidFill>
            </a:endParaRPr>
          </a:p>
        </p:txBody>
      </p:sp>
    </p:spTree>
    <p:extLst>
      <p:ext uri="{BB962C8B-B14F-4D97-AF65-F5344CB8AC3E}">
        <p14:creationId xmlns:p14="http://schemas.microsoft.com/office/powerpoint/2010/main" val="1630797158"/>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4925" y="0"/>
            <a:ext cx="9178925" cy="6858000"/>
          </a:xfrm>
          <a:solidFill>
            <a:schemeClr val="accent4"/>
          </a:solidFill>
        </p:spPr>
        <p:txBody>
          <a:bodyPr/>
          <a:lstStyle/>
          <a:p>
            <a:pPr eaLnBrk="1" hangingPunct="1">
              <a:defRPr/>
            </a:pPr>
            <a:r>
              <a:rPr lang="en-US" dirty="0" smtClean="0">
                <a:solidFill>
                  <a:schemeClr val="bg1"/>
                </a:solidFill>
              </a:rPr>
              <a:t>  </a:t>
            </a:r>
          </a:p>
        </p:txBody>
      </p:sp>
      <p:pic>
        <p:nvPicPr>
          <p:cNvPr id="14339" name="Picture 2" descr="C:\Users\rebecca\Documents\COMPANIES\GLOBISENSE\photography\Product images\JPEG\Globisense Finals\JPEG\Location\9458.jpg"/>
          <p:cNvPicPr>
            <a:picLocks noChangeAspect="1" noChangeArrowheads="1"/>
          </p:cNvPicPr>
          <p:nvPr/>
        </p:nvPicPr>
        <p:blipFill>
          <a:blip r:embed="rId4">
            <a:extLst>
              <a:ext uri="{28A0092B-C50C-407E-A947-70E740481C1C}">
                <a14:useLocalDpi xmlns:a14="http://schemas.microsoft.com/office/drawing/2010/main" val="0"/>
              </a:ext>
            </a:extLst>
          </a:blip>
          <a:srcRect l="20023" r="13461"/>
          <a:stretch>
            <a:fillRect/>
          </a:stretch>
        </p:blipFill>
        <p:spPr bwMode="auto">
          <a:xfrm>
            <a:off x="695325" y="908050"/>
            <a:ext cx="147637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rebecca\Documents\COMPANIES\GLOBISENSE\photography\Product images\JPEG\Globisense Finals\JPEG\Location\9297.jpg"/>
          <p:cNvPicPr>
            <a:picLocks noChangeAspect="1" noChangeArrowheads="1"/>
          </p:cNvPicPr>
          <p:nvPr/>
        </p:nvPicPr>
        <p:blipFill>
          <a:blip r:embed="rId5">
            <a:extLst>
              <a:ext uri="{28A0092B-C50C-407E-A947-70E740481C1C}">
                <a14:useLocalDpi xmlns:a14="http://schemas.microsoft.com/office/drawing/2010/main" val="0"/>
              </a:ext>
            </a:extLst>
          </a:blip>
          <a:srcRect l="15152" r="9090"/>
          <a:stretch>
            <a:fillRect/>
          </a:stretch>
        </p:blipFill>
        <p:spPr bwMode="auto">
          <a:xfrm>
            <a:off x="585788" y="4797425"/>
            <a:ext cx="18002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C:\Users\rebecca\Documents\COMPANIES\GLOBISENSE\photography\Product images\JPEG\Globisense Finals\JPEG\Location\9359.jpg"/>
          <p:cNvPicPr>
            <a:picLocks noChangeAspect="1" noChangeArrowheads="1"/>
          </p:cNvPicPr>
          <p:nvPr/>
        </p:nvPicPr>
        <p:blipFill>
          <a:blip r:embed="rId6">
            <a:extLst>
              <a:ext uri="{28A0092B-C50C-407E-A947-70E740481C1C}">
                <a14:useLocalDpi xmlns:a14="http://schemas.microsoft.com/office/drawing/2010/main" val="0"/>
              </a:ext>
            </a:extLst>
          </a:blip>
          <a:srcRect t="6203" b="6973"/>
          <a:stretch>
            <a:fillRect/>
          </a:stretch>
        </p:blipFill>
        <p:spPr bwMode="auto">
          <a:xfrm>
            <a:off x="2519363" y="4757738"/>
            <a:ext cx="13684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9" descr="DSC_002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48038" y="2492375"/>
            <a:ext cx="32400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 descr="IMG_4242.JPG"/>
          <p:cNvPicPr>
            <a:picLocks noChangeAspect="1"/>
          </p:cNvPicPr>
          <p:nvPr/>
        </p:nvPicPr>
        <p:blipFill>
          <a:blip r:embed="rId8">
            <a:extLst>
              <a:ext uri="{28A0092B-C50C-407E-A947-70E740481C1C}">
                <a14:useLocalDpi xmlns:a14="http://schemas.microsoft.com/office/drawing/2010/main" val="0"/>
              </a:ext>
            </a:extLst>
          </a:blip>
          <a:srcRect l="18053" t="25914" r="8624"/>
          <a:stretch>
            <a:fillRect/>
          </a:stretch>
        </p:blipFill>
        <p:spPr bwMode="auto">
          <a:xfrm>
            <a:off x="4343400" y="908050"/>
            <a:ext cx="22447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2" descr="IMG_4397.JPG"/>
          <p:cNvPicPr>
            <a:picLocks noChangeAspect="1"/>
          </p:cNvPicPr>
          <p:nvPr/>
        </p:nvPicPr>
        <p:blipFill>
          <a:blip r:embed="rId9">
            <a:extLst>
              <a:ext uri="{28A0092B-C50C-407E-A947-70E740481C1C}">
                <a14:useLocalDpi xmlns:a14="http://schemas.microsoft.com/office/drawing/2010/main" val="0"/>
              </a:ext>
            </a:extLst>
          </a:blip>
          <a:srcRect l="30276" t="17514" r="6006" b="8170"/>
          <a:stretch>
            <a:fillRect/>
          </a:stretch>
        </p:blipFill>
        <p:spPr bwMode="auto">
          <a:xfrm>
            <a:off x="611188" y="2492375"/>
            <a:ext cx="25923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4"/>
          <p:cNvSpPr txBox="1">
            <a:spLocks noChangeArrowheads="1"/>
          </p:cNvSpPr>
          <p:nvPr/>
        </p:nvSpPr>
        <p:spPr bwMode="auto">
          <a:xfrm>
            <a:off x="539750" y="115888"/>
            <a:ext cx="7920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3000">
                <a:solidFill>
                  <a:schemeClr val="bg1"/>
                </a:solidFill>
              </a:rPr>
              <a:t>Внедрение лучшей педагогики</a:t>
            </a:r>
            <a:endParaRPr lang="en-GB" altLang="en-US" sz="3000">
              <a:solidFill>
                <a:schemeClr val="bg1"/>
              </a:solidFill>
            </a:endParaRPr>
          </a:p>
        </p:txBody>
      </p:sp>
      <p:pic>
        <p:nvPicPr>
          <p:cNvPr id="14346" name="Picture 14" descr="24f603c6-e887-447b-8b7c-569ad1940dc2@mai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1788" y="908050"/>
            <a:ext cx="207010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6" descr="6c0293a7-4c44-4f74-a99a-62df7c203de2@mail"/>
          <p:cNvPicPr>
            <a:picLocks noChangeAspect="1" noChangeArrowheads="1"/>
          </p:cNvPicPr>
          <p:nvPr/>
        </p:nvPicPr>
        <p:blipFill>
          <a:blip r:embed="rId11">
            <a:extLst>
              <a:ext uri="{28A0092B-C50C-407E-A947-70E740481C1C}">
                <a14:useLocalDpi xmlns:a14="http://schemas.microsoft.com/office/drawing/2010/main" val="0"/>
              </a:ext>
            </a:extLst>
          </a:blip>
          <a:srcRect l="9926" r="6628" b="7890"/>
          <a:stretch>
            <a:fillRect/>
          </a:stretch>
        </p:blipFill>
        <p:spPr bwMode="auto">
          <a:xfrm>
            <a:off x="2217738" y="908050"/>
            <a:ext cx="2066925"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81788" y="3722688"/>
            <a:ext cx="2070100" cy="275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
          <p:cNvPicPr>
            <a:picLocks noChangeAspect="1"/>
          </p:cNvPicPr>
          <p:nvPr/>
        </p:nvPicPr>
        <p:blipFill>
          <a:blip r:embed="rId13">
            <a:extLst>
              <a:ext uri="{28A0092B-C50C-407E-A947-70E740481C1C}">
                <a14:useLocalDpi xmlns:a14="http://schemas.microsoft.com/office/drawing/2010/main" val="0"/>
              </a:ext>
            </a:extLst>
          </a:blip>
          <a:srcRect b="11436"/>
          <a:stretch>
            <a:fillRect/>
          </a:stretch>
        </p:blipFill>
        <p:spPr bwMode="auto">
          <a:xfrm>
            <a:off x="3995738" y="4757738"/>
            <a:ext cx="2592387"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9179086"/>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l="2769" t="398" r="2371"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23751" t="14578" r="28332"/>
          <a:stretch/>
        </p:blipFill>
        <p:spPr>
          <a:xfrm>
            <a:off x="5724128" y="3501008"/>
            <a:ext cx="1382500" cy="1659738"/>
          </a:xfrm>
          <a:prstGeom prst="rect">
            <a:avLst/>
          </a:prstGeom>
          <a:ln>
            <a:noFill/>
          </a:ln>
          <a:effectLst>
            <a:softEdge rad="112500"/>
          </a:effectLst>
        </p:spPr>
      </p:pic>
    </p:spTree>
    <p:extLst>
      <p:ext uri="{BB962C8B-B14F-4D97-AF65-F5344CB8AC3E}">
        <p14:creationId xmlns:p14="http://schemas.microsoft.com/office/powerpoint/2010/main" val="2780873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0"/>
            <a:ext cx="8206680" cy="1143000"/>
          </a:xfrm>
        </p:spPr>
        <p:txBody>
          <a:bodyPr/>
          <a:lstStyle/>
          <a:p>
            <a:r>
              <a:rPr lang="ru-RU" dirty="0" smtClean="0"/>
              <a:t>Повышение квалификации</a:t>
            </a:r>
            <a:r>
              <a:rPr lang="en-US" smtClean="0"/>
              <a:t/>
            </a:r>
            <a:br>
              <a:rPr lang="en-US" smtClean="0"/>
            </a:br>
            <a:r>
              <a:rPr lang="ru-RU" sz="2000" smtClean="0"/>
              <a:t>Фронтальн</a:t>
            </a:r>
            <a:r>
              <a:rPr lang="ru-RU" sz="2000"/>
              <a:t>о</a:t>
            </a:r>
            <a:r>
              <a:rPr lang="ru-RU" sz="2000" smtClean="0"/>
              <a:t>е</a:t>
            </a:r>
            <a:r>
              <a:rPr lang="en-US" sz="2000" smtClean="0"/>
              <a:t>, </a:t>
            </a:r>
            <a:r>
              <a:rPr lang="ru-RU" sz="2000"/>
              <a:t>в </a:t>
            </a:r>
            <a:r>
              <a:rPr lang="ru-RU" sz="2000" smtClean="0"/>
              <a:t>оффлайне</a:t>
            </a:r>
            <a:r>
              <a:rPr lang="en-US" sz="2000" smtClean="0"/>
              <a:t> </a:t>
            </a:r>
            <a:r>
              <a:rPr lang="ru-RU" sz="2000" smtClean="0"/>
              <a:t>и </a:t>
            </a:r>
            <a:r>
              <a:rPr lang="ru-RU" sz="2000" dirty="0" smtClean="0"/>
              <a:t>в социальных сетях</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548680"/>
            <a:ext cx="2448272" cy="18362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034" y="2095333"/>
            <a:ext cx="2666156" cy="1704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ounded Rectangle 2"/>
          <p:cNvSpPr/>
          <p:nvPr/>
        </p:nvSpPr>
        <p:spPr bwMode="auto">
          <a:xfrm>
            <a:off x="179512" y="1255226"/>
            <a:ext cx="5077072" cy="3181844"/>
          </a:xfrm>
          <a:prstGeom prst="roundRect">
            <a:avLst/>
          </a:prstGeom>
          <a:solidFill>
            <a:schemeClr val="bg1"/>
          </a:solidFill>
          <a:ln w="9525" cap="flat" cmpd="sng" algn="ctr">
            <a:noFill/>
            <a:prstDash val="solid"/>
            <a:round/>
            <a:headEnd type="none" w="med" len="med"/>
            <a:tailEnd type="none" w="med" len="med"/>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1" u="none" strike="noStrike" cap="none" normalizeH="0" baseline="0" dirty="0">
              <a:ln>
                <a:noFill/>
              </a:ln>
              <a:solidFill>
                <a:schemeClr val="tx1"/>
              </a:solidFill>
              <a:effectLst/>
              <a:latin typeface="חרמון" charset="0"/>
              <a:ea typeface="חרמון" charset="0"/>
              <a:cs typeface="חרמון"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3937" y="3630832"/>
            <a:ext cx="2241049" cy="1680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r="814" b="15205"/>
          <a:stretch/>
        </p:blipFill>
        <p:spPr>
          <a:xfrm>
            <a:off x="3274945" y="4581015"/>
            <a:ext cx="2932200" cy="1872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Content Placeholder 13"/>
          <p:cNvSpPr>
            <a:spLocks noGrp="1"/>
          </p:cNvSpPr>
          <p:nvPr>
            <p:ph sz="half" idx="1"/>
          </p:nvPr>
        </p:nvSpPr>
        <p:spPr>
          <a:xfrm>
            <a:off x="179512" y="1520776"/>
            <a:ext cx="5112568" cy="2988344"/>
          </a:xfrm>
        </p:spPr>
        <p:txBody>
          <a:bodyPr/>
          <a:lstStyle/>
          <a:p>
            <a:r>
              <a:rPr lang="ru-RU" sz="1700" dirty="0" smtClean="0"/>
              <a:t>Групповое обучение (</a:t>
            </a:r>
            <a:r>
              <a:rPr lang="en-US" sz="1700" dirty="0" smtClean="0"/>
              <a:t>1-3 </a:t>
            </a:r>
            <a:r>
              <a:rPr lang="ru-RU" sz="1700" dirty="0" smtClean="0"/>
              <a:t>дня)</a:t>
            </a:r>
            <a:endParaRPr lang="en-US" sz="1700" dirty="0" smtClean="0"/>
          </a:p>
          <a:p>
            <a:r>
              <a:rPr lang="ru-RU" sz="1700" dirty="0" smtClean="0"/>
              <a:t>Бесплатная загрузка обучающих материалов</a:t>
            </a:r>
            <a:endParaRPr lang="en-US" sz="1700" dirty="0"/>
          </a:p>
          <a:p>
            <a:r>
              <a:rPr lang="ru-RU" sz="1700" dirty="0" smtClean="0"/>
              <a:t>Краткие руководства доступны онлайн</a:t>
            </a:r>
            <a:endParaRPr lang="en-US" sz="1700" dirty="0" smtClean="0"/>
          </a:p>
          <a:p>
            <a:r>
              <a:rPr lang="ru-RU" sz="1700" dirty="0" smtClean="0"/>
              <a:t>Учебные программы доступны онлайн</a:t>
            </a:r>
            <a:endParaRPr lang="en-US" sz="1700" dirty="0" smtClean="0"/>
          </a:p>
          <a:p>
            <a:r>
              <a:rPr lang="ru-RU" sz="1700" dirty="0" smtClean="0"/>
              <a:t>Видеозаписи с примерами доступны онлайн</a:t>
            </a:r>
            <a:endParaRPr lang="en-US" sz="1700" dirty="0" smtClean="0"/>
          </a:p>
          <a:p>
            <a:r>
              <a:rPr lang="ru-RU" sz="1700" dirty="0" smtClean="0"/>
              <a:t>Дневные </a:t>
            </a:r>
            <a:r>
              <a:rPr lang="en-US" sz="1700" dirty="0" smtClean="0"/>
              <a:t>STEM</a:t>
            </a:r>
            <a:r>
              <a:rPr lang="ru-RU" sz="1700" dirty="0" smtClean="0"/>
              <a:t>-мероприятия</a:t>
            </a:r>
            <a:endParaRPr lang="en-US" sz="1700" dirty="0"/>
          </a:p>
          <a:p>
            <a:r>
              <a:rPr lang="ru-RU" sz="1700" dirty="0" smtClean="0"/>
              <a:t>Сообщества в</a:t>
            </a:r>
            <a:r>
              <a:rPr lang="en-US" sz="1700" dirty="0" smtClean="0"/>
              <a:t> Facebook</a:t>
            </a:r>
          </a:p>
          <a:p>
            <a:r>
              <a:rPr lang="ru-RU" sz="1700" dirty="0" smtClean="0"/>
              <a:t>Научные соревнования среди школ</a:t>
            </a:r>
            <a:endParaRPr lang="en-US" sz="1700" dirty="0" smtClean="0"/>
          </a:p>
          <a:p>
            <a:pPr marL="0" indent="0">
              <a:buNone/>
            </a:pPr>
            <a:endParaRPr lang="en-US" sz="1700" dirty="0"/>
          </a:p>
        </p:txBody>
      </p:sp>
    </p:spTree>
    <p:extLst>
      <p:ext uri="{BB962C8B-B14F-4D97-AF65-F5344CB8AC3E}">
        <p14:creationId xmlns:p14="http://schemas.microsoft.com/office/powerpoint/2010/main" val="205616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ru-RU" altLang="en-US" dirty="0" smtClean="0"/>
              <a:t>Что говорят исследования</a:t>
            </a:r>
            <a:r>
              <a:rPr lang="en-US" altLang="en-US" dirty="0" smtClean="0"/>
              <a:t>?</a:t>
            </a:r>
          </a:p>
        </p:txBody>
      </p:sp>
      <p:sp>
        <p:nvSpPr>
          <p:cNvPr id="18435" name="Content Placeholder 2"/>
          <p:cNvSpPr>
            <a:spLocks noGrp="1"/>
          </p:cNvSpPr>
          <p:nvPr>
            <p:ph idx="1"/>
          </p:nvPr>
        </p:nvSpPr>
        <p:spPr>
          <a:xfrm>
            <a:off x="500034" y="908050"/>
            <a:ext cx="7956579" cy="4572000"/>
          </a:xfrm>
        </p:spPr>
        <p:txBody>
          <a:bodyPr/>
          <a:lstStyle/>
          <a:p>
            <a:r>
              <a:rPr lang="ru-RU" sz="1800" dirty="0" smtClean="0"/>
              <a:t>Ученики должны использовать практические методы</a:t>
            </a:r>
            <a:br>
              <a:rPr lang="ru-RU" sz="1800" dirty="0" smtClean="0"/>
            </a:br>
            <a:r>
              <a:rPr lang="ru-RU" sz="1800" dirty="0" smtClean="0"/>
              <a:t>не менее чем в </a:t>
            </a:r>
            <a:r>
              <a:rPr lang="ru-RU" sz="1800" u="sng" dirty="0" smtClean="0"/>
              <a:t>половине</a:t>
            </a:r>
            <a:r>
              <a:rPr lang="ru-RU" sz="1800" dirty="0" smtClean="0"/>
              <a:t> учебных занятий, посвященных наукам</a:t>
            </a:r>
            <a:r>
              <a:rPr lang="en-AU" sz="1800" dirty="0" smtClean="0"/>
              <a:t>! </a:t>
            </a:r>
          </a:p>
          <a:p>
            <a:pPr marL="0" indent="0">
              <a:buNone/>
            </a:pPr>
            <a:r>
              <a:rPr lang="en-AU" altLang="en-US" sz="1800" i="1" dirty="0" smtClean="0">
                <a:solidFill>
                  <a:schemeClr val="accent2"/>
                </a:solidFill>
              </a:rPr>
              <a:t>    </a:t>
            </a:r>
            <a:r>
              <a:rPr lang="ru-RU" altLang="en-US" sz="1800" i="1" dirty="0" smtClean="0">
                <a:solidFill>
                  <a:schemeClr val="accent2"/>
                </a:solidFill>
              </a:rPr>
              <a:t> Отчет </a:t>
            </a:r>
            <a:r>
              <a:rPr lang="en-US" altLang="en-US" sz="1800" i="1" dirty="0" smtClean="0">
                <a:solidFill>
                  <a:schemeClr val="accent2"/>
                </a:solidFill>
              </a:rPr>
              <a:t>GATSBY (</a:t>
            </a:r>
            <a:r>
              <a:rPr lang="ru-RU" altLang="en-US" sz="1800" i="1" dirty="0" smtClean="0">
                <a:solidFill>
                  <a:schemeClr val="accent2"/>
                </a:solidFill>
              </a:rPr>
              <a:t>Великобритания)</a:t>
            </a:r>
            <a:r>
              <a:rPr lang="en-US" altLang="en-US" sz="1800" i="1" dirty="0" smtClean="0">
                <a:solidFill>
                  <a:schemeClr val="accent2"/>
                </a:solidFill>
              </a:rPr>
              <a:t>, 2015</a:t>
            </a:r>
            <a:r>
              <a:rPr lang="ru-RU" altLang="en-US" sz="1800" i="1" dirty="0" smtClean="0">
                <a:solidFill>
                  <a:schemeClr val="accent2"/>
                </a:solidFill>
              </a:rPr>
              <a:t> г.</a:t>
            </a:r>
            <a:endParaRPr lang="en-US" altLang="en-US" sz="1800" i="1" dirty="0" smtClean="0">
              <a:solidFill>
                <a:schemeClr val="accent2"/>
              </a:solidFill>
            </a:endParaRPr>
          </a:p>
          <a:p>
            <a:pPr marL="0" indent="0">
              <a:buNone/>
            </a:pPr>
            <a:endParaRPr lang="en-US" altLang="en-US" sz="500" dirty="0" smtClean="0"/>
          </a:p>
          <a:p>
            <a:r>
              <a:rPr lang="ru-RU" altLang="en-US" sz="1800" dirty="0" smtClean="0"/>
              <a:t>Ученики, использующие компьютеры и научные лаборатории, показали значительный прирост объема новых знаний</a:t>
            </a:r>
            <a:r>
              <a:rPr lang="en-US" altLang="en-US" sz="1800" dirty="0" smtClean="0"/>
              <a:t>. </a:t>
            </a:r>
            <a:r>
              <a:rPr lang="en-US" altLang="en-US" sz="2000" dirty="0" smtClean="0"/>
              <a:t/>
            </a:r>
            <a:br>
              <a:rPr lang="en-US" altLang="en-US" sz="2000" dirty="0" smtClean="0"/>
            </a:br>
            <a:r>
              <a:rPr lang="ru-RU" altLang="en-US" sz="1800" i="1" dirty="0" smtClean="0">
                <a:solidFill>
                  <a:schemeClr val="accent2"/>
                </a:solidFill>
              </a:rPr>
              <a:t>Национальная научная организация </a:t>
            </a:r>
            <a:r>
              <a:rPr lang="en-US" altLang="en-US" sz="1800" i="1" dirty="0" smtClean="0">
                <a:solidFill>
                  <a:schemeClr val="accent2"/>
                </a:solidFill>
              </a:rPr>
              <a:t>TEEMSS, 2007</a:t>
            </a:r>
            <a:r>
              <a:rPr lang="ru-RU" altLang="en-US" sz="1800" i="1" dirty="0" smtClean="0">
                <a:solidFill>
                  <a:schemeClr val="accent2"/>
                </a:solidFill>
              </a:rPr>
              <a:t> г.</a:t>
            </a:r>
            <a:endParaRPr lang="en-US" altLang="en-US" sz="800" i="1" dirty="0" smtClean="0">
              <a:solidFill>
                <a:schemeClr val="accent2"/>
              </a:solidFill>
            </a:endParaRPr>
          </a:p>
          <a:p>
            <a:pPr marL="0" indent="0">
              <a:buNone/>
            </a:pPr>
            <a:endParaRPr lang="en-US" altLang="en-US" sz="500" dirty="0" smtClean="0"/>
          </a:p>
          <a:p>
            <a:r>
              <a:rPr lang="ru-RU" altLang="en-US" sz="1800" dirty="0" smtClean="0"/>
              <a:t>Научные лаборатории воодушевляют учеников, позволяя сэкономить время на измерении температуры. Освободившееся время можно использовать для </a:t>
            </a:r>
            <a:r>
              <a:rPr lang="ru-RU" altLang="en-US" sz="1800" dirty="0" err="1" smtClean="0"/>
              <a:t>отрисовки</a:t>
            </a:r>
            <a:r>
              <a:rPr lang="ru-RU" altLang="en-US" sz="1800" dirty="0" smtClean="0"/>
              <a:t> и изучения графиков. </a:t>
            </a:r>
            <a:r>
              <a:rPr lang="en-US" altLang="en-US" sz="2000" dirty="0" smtClean="0"/>
              <a:t/>
            </a:r>
            <a:br>
              <a:rPr lang="en-US" altLang="en-US" sz="2000" dirty="0" smtClean="0"/>
            </a:br>
            <a:r>
              <a:rPr lang="ru-RU" altLang="en-US" sz="1800" i="1" dirty="0" smtClean="0">
                <a:solidFill>
                  <a:schemeClr val="accent2"/>
                </a:solidFill>
              </a:rPr>
              <a:t>Журнал</a:t>
            </a:r>
            <a:r>
              <a:rPr lang="en-US" altLang="en-US" sz="1800" i="1" dirty="0" smtClean="0">
                <a:solidFill>
                  <a:schemeClr val="accent2"/>
                </a:solidFill>
              </a:rPr>
              <a:t> </a:t>
            </a:r>
            <a:r>
              <a:rPr lang="ru-RU" altLang="en-US" sz="1800" i="1" dirty="0" smtClean="0">
                <a:solidFill>
                  <a:schemeClr val="accent2"/>
                </a:solidFill>
              </a:rPr>
              <a:t>"</a:t>
            </a:r>
            <a:r>
              <a:rPr lang="en-US" altLang="en-US" sz="1800" i="1" dirty="0" smtClean="0">
                <a:solidFill>
                  <a:schemeClr val="accent2"/>
                </a:solidFill>
              </a:rPr>
              <a:t>Evaluation Horizons</a:t>
            </a:r>
            <a:r>
              <a:rPr lang="ru-RU" altLang="en-US" sz="1800" i="1" dirty="0" smtClean="0">
                <a:solidFill>
                  <a:schemeClr val="accent2"/>
                </a:solidFill>
              </a:rPr>
              <a:t>"</a:t>
            </a:r>
            <a:r>
              <a:rPr lang="en-US" altLang="en-US" sz="1800" i="1" dirty="0" smtClean="0">
                <a:solidFill>
                  <a:schemeClr val="accent2"/>
                </a:solidFill>
              </a:rPr>
              <a:t>, </a:t>
            </a:r>
            <a:r>
              <a:rPr lang="ru-RU" altLang="en-US" sz="1800" i="1" dirty="0" smtClean="0">
                <a:solidFill>
                  <a:schemeClr val="accent2"/>
                </a:solidFill>
              </a:rPr>
              <a:t>номер 1</a:t>
            </a:r>
            <a:r>
              <a:rPr lang="en-US" altLang="en-US" sz="1800" i="1" dirty="0" smtClean="0">
                <a:solidFill>
                  <a:schemeClr val="accent2"/>
                </a:solidFill>
              </a:rPr>
              <a:t>5</a:t>
            </a:r>
            <a:r>
              <a:rPr lang="ru-RU" altLang="en-US" sz="1800" i="1" dirty="0" smtClean="0">
                <a:solidFill>
                  <a:schemeClr val="accent2"/>
                </a:solidFill>
              </a:rPr>
              <a:t>, стр. </a:t>
            </a:r>
            <a:r>
              <a:rPr lang="en-US" altLang="en-US" sz="1800" i="1" dirty="0" smtClean="0">
                <a:solidFill>
                  <a:schemeClr val="accent2"/>
                </a:solidFill>
              </a:rPr>
              <a:t>12-16</a:t>
            </a:r>
            <a:r>
              <a:rPr lang="ru-RU" altLang="en-US" sz="1800" i="1" dirty="0" smtClean="0">
                <a:solidFill>
                  <a:schemeClr val="accent2"/>
                </a:solidFill>
              </a:rPr>
              <a:t>,</a:t>
            </a:r>
            <a:r>
              <a:rPr lang="en-US" altLang="en-US" sz="1800" i="1" dirty="0" smtClean="0">
                <a:solidFill>
                  <a:schemeClr val="accent2"/>
                </a:solidFill>
              </a:rPr>
              <a:t> 2001</a:t>
            </a:r>
            <a:r>
              <a:rPr lang="ru-RU" altLang="en-US" sz="1800" i="1" dirty="0" smtClean="0">
                <a:solidFill>
                  <a:schemeClr val="accent2"/>
                </a:solidFill>
              </a:rPr>
              <a:t> г.</a:t>
            </a:r>
            <a:endParaRPr lang="en-US" altLang="en-US" sz="1800" i="1" dirty="0" smtClean="0">
              <a:solidFill>
                <a:schemeClr val="accent2"/>
              </a:solidFill>
            </a:endParaRPr>
          </a:p>
          <a:p>
            <a:pPr>
              <a:buFontTx/>
              <a:buNone/>
            </a:pPr>
            <a:endParaRPr lang="en-US" altLang="en-US" sz="500" i="1" dirty="0" smtClean="0">
              <a:solidFill>
                <a:schemeClr val="accent2"/>
              </a:solidFill>
            </a:endParaRPr>
          </a:p>
          <a:p>
            <a:r>
              <a:rPr lang="ru-RU" altLang="en-US" sz="1800" smtClean="0"/>
              <a:t>Страны, </a:t>
            </a:r>
            <a:r>
              <a:rPr lang="ru-RU" altLang="en-US" sz="1800" dirty="0" smtClean="0"/>
              <a:t>как Япония и Корея </a:t>
            </a:r>
            <a:r>
              <a:rPr lang="en-US" altLang="en-US" sz="1800" dirty="0" smtClean="0"/>
              <a:t>(</a:t>
            </a:r>
            <a:r>
              <a:rPr lang="ru-RU" altLang="en-US" sz="1800" dirty="0" smtClean="0"/>
              <a:t>где науки изучают с малых лет</a:t>
            </a:r>
            <a:r>
              <a:rPr lang="en-US" altLang="en-US" sz="1800" dirty="0" smtClean="0"/>
              <a:t>)</a:t>
            </a:r>
            <a:r>
              <a:rPr lang="ru-RU" altLang="en-US" sz="1800" dirty="0" smtClean="0"/>
              <a:t>, показывают более выдающиеся результаты в сфере математики и точных наук, чем другие страны первого эшелона.</a:t>
            </a:r>
            <a:r>
              <a:rPr lang="en-US" altLang="en-US" sz="2000" dirty="0" smtClean="0"/>
              <a:t/>
            </a:r>
            <a:br>
              <a:rPr lang="en-US" altLang="en-US" sz="2000" dirty="0" smtClean="0"/>
            </a:br>
            <a:r>
              <a:rPr lang="ru-RU" altLang="en-US" sz="1800" i="1" dirty="0" smtClean="0">
                <a:solidFill>
                  <a:schemeClr val="accent2"/>
                </a:solidFill>
              </a:rPr>
              <a:t>Международная программа по оценке образовательных достижений учащихся, результаты по математике и точным наукам за </a:t>
            </a:r>
            <a:r>
              <a:rPr lang="en-US" altLang="en-US" sz="2000" i="1" dirty="0" smtClean="0">
                <a:solidFill>
                  <a:schemeClr val="accent2"/>
                </a:solidFill>
              </a:rPr>
              <a:t>2007</a:t>
            </a:r>
            <a:r>
              <a:rPr lang="ru-RU" altLang="en-US" sz="2000" i="1" dirty="0" smtClean="0">
                <a:solidFill>
                  <a:schemeClr val="accent2"/>
                </a:solidFill>
              </a:rPr>
              <a:t> г. </a:t>
            </a:r>
            <a:endParaRPr lang="en-US" altLang="en-US" sz="2000" dirty="0" smtClean="0">
              <a:solidFill>
                <a:schemeClr val="accent2"/>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29" t="11960" r="4749" b="13888"/>
          <a:stretch/>
        </p:blipFill>
        <p:spPr bwMode="auto">
          <a:xfrm>
            <a:off x="7429519" y="1166"/>
            <a:ext cx="1722071" cy="126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295837"/>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ru-RU" altLang="en-US" smtClean="0"/>
              <a:t>Компания</a:t>
            </a:r>
            <a:r>
              <a:rPr lang="ru-RU" altLang="en-US" b="0" smtClean="0"/>
              <a:t> </a:t>
            </a:r>
            <a:r>
              <a:rPr lang="en-US" altLang="en-US" smtClean="0"/>
              <a:t>Globisens Ltd</a:t>
            </a:r>
          </a:p>
        </p:txBody>
      </p:sp>
      <p:pic>
        <p:nvPicPr>
          <p:cNvPr id="9" name="Picture 8"/>
          <p:cNvPicPr>
            <a:picLocks noChangeAspect="1"/>
          </p:cNvPicPr>
          <p:nvPr/>
        </p:nvPicPr>
        <p:blipFill rotWithShape="1">
          <a:blip r:embed="rId3" cstate="print">
            <a:extLst/>
          </a:blip>
          <a:srcRect l="14375" r="16875"/>
          <a:stretch/>
        </p:blipFill>
        <p:spPr>
          <a:xfrm>
            <a:off x="5294322" y="2132856"/>
            <a:ext cx="3467991" cy="2232248"/>
          </a:xfrm>
          <a:prstGeom prst="rect">
            <a:avLst/>
          </a:prstGeom>
          <a:ln>
            <a:noFill/>
          </a:ln>
          <a:effectLst>
            <a:softEdge rad="112500"/>
          </a:effectLst>
        </p:spPr>
      </p:pic>
      <p:pic>
        <p:nvPicPr>
          <p:cNvPr id="4" name="Content Placeholder 3"/>
          <p:cNvPicPr>
            <a:picLocks noGrp="1" noChangeAspect="1"/>
          </p:cNvPicPr>
          <p:nvPr>
            <p:ph idx="1"/>
          </p:nvPr>
        </p:nvPicPr>
        <p:blipFill>
          <a:blip r:embed="rId4" cstate="print">
            <a:extLst/>
          </a:blip>
          <a:stretch>
            <a:fillRect/>
          </a:stretch>
        </p:blipFill>
        <p:spPr>
          <a:xfrm>
            <a:off x="5724128" y="89276"/>
            <a:ext cx="3267216" cy="2187596"/>
          </a:xfrm>
          <a:effectLst>
            <a:softEdge rad="112500"/>
          </a:effectLst>
        </p:spPr>
      </p:pic>
      <p:pic>
        <p:nvPicPr>
          <p:cNvPr id="5" name="Picture 4"/>
          <p:cNvPicPr>
            <a:picLocks noChangeAspect="1"/>
          </p:cNvPicPr>
          <p:nvPr/>
        </p:nvPicPr>
        <p:blipFill>
          <a:blip r:embed="rId5" cstate="print">
            <a:extLst/>
          </a:blip>
          <a:stretch>
            <a:fillRect/>
          </a:stretch>
        </p:blipFill>
        <p:spPr>
          <a:xfrm>
            <a:off x="4932040" y="4192152"/>
            <a:ext cx="3162029" cy="2117168"/>
          </a:xfrm>
          <a:prstGeom prst="rect">
            <a:avLst/>
          </a:prstGeom>
          <a:ln>
            <a:noFill/>
          </a:ln>
          <a:effectLst>
            <a:softEdge rad="112500"/>
          </a:effectLst>
        </p:spPr>
      </p:pic>
      <p:sp>
        <p:nvSpPr>
          <p:cNvPr id="15366" name="Content Placeholder 8"/>
          <p:cNvSpPr txBox="1">
            <a:spLocks/>
          </p:cNvSpPr>
          <p:nvPr/>
        </p:nvSpPr>
        <p:spPr bwMode="auto">
          <a:xfrm>
            <a:off x="290522" y="933011"/>
            <a:ext cx="500380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spcBef>
                <a:spcPct val="20000"/>
              </a:spcBef>
              <a:buChar char="•"/>
              <a:defRPr sz="2400">
                <a:solidFill>
                  <a:schemeClr val="tx1"/>
                </a:solidFill>
                <a:latin typeface="חרמון" charset="0"/>
                <a:ea typeface="חרמון" charset="0"/>
                <a:cs typeface="חרמון" charset="0"/>
              </a:defRPr>
            </a:lvl1pPr>
            <a:lvl2pPr marL="531813" indent="-271463"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ts val="575"/>
              </a:spcBef>
              <a:buClr>
                <a:schemeClr val="accent1"/>
              </a:buClr>
              <a:buSzPct val="85000"/>
              <a:buFont typeface="Wingdings 2" pitchFamily="18" charset="2"/>
              <a:buNone/>
            </a:pPr>
            <a:endParaRPr lang="en-US" altLang="en-US" sz="1800" i="0" dirty="0">
              <a:solidFill>
                <a:srgbClr val="7F7F7F"/>
              </a:solidFill>
            </a:endParaRPr>
          </a:p>
          <a:p>
            <a:pPr lvl="1">
              <a:spcAft>
                <a:spcPts val="600"/>
              </a:spcAft>
              <a:buFont typeface="Arial" pitchFamily="34" charset="0"/>
              <a:buChar char="•"/>
            </a:pPr>
            <a:r>
              <a:rPr lang="ru-RU" altLang="en-US" b="0" i="0" dirty="0"/>
              <a:t>35 сотрудников</a:t>
            </a:r>
          </a:p>
          <a:p>
            <a:pPr lvl="1">
              <a:spcAft>
                <a:spcPts val="600"/>
              </a:spcAft>
              <a:buFont typeface="Arial" pitchFamily="34" charset="0"/>
              <a:buChar char="•"/>
            </a:pPr>
            <a:r>
              <a:rPr lang="ru-RU" altLang="en-US" b="0" i="0" dirty="0"/>
              <a:t>Высокотехнологичное </a:t>
            </a:r>
            <a:r>
              <a:rPr lang="en-US" altLang="en-US" b="0" i="0" dirty="0"/>
              <a:t> </a:t>
            </a:r>
            <a:r>
              <a:rPr lang="ru-RU" altLang="en-US" b="0" i="0" dirty="0"/>
              <a:t>производство</a:t>
            </a:r>
            <a:endParaRPr lang="en-US" altLang="en-US" b="0" i="0" dirty="0"/>
          </a:p>
          <a:p>
            <a:pPr lvl="1">
              <a:spcAft>
                <a:spcPts val="600"/>
              </a:spcAft>
              <a:buFont typeface="Arial" pitchFamily="34" charset="0"/>
              <a:buChar char="•"/>
            </a:pPr>
            <a:r>
              <a:rPr lang="ru-RU" altLang="en-US" b="0" i="0" dirty="0"/>
              <a:t>Учреждена в апреле 2009 года</a:t>
            </a:r>
            <a:endParaRPr lang="en-US" altLang="en-US" b="0" i="0" dirty="0"/>
          </a:p>
          <a:p>
            <a:pPr lvl="1">
              <a:spcAft>
                <a:spcPts val="600"/>
              </a:spcAft>
              <a:buFont typeface="Arial" pitchFamily="34" charset="0"/>
              <a:buChar char="•"/>
            </a:pPr>
            <a:r>
              <a:rPr lang="ru-RU" altLang="en-US" b="0" i="0" dirty="0"/>
              <a:t>Первая партия ЛабДисков – октябрь 2011 года</a:t>
            </a:r>
            <a:endParaRPr lang="en-US" altLang="en-US" b="0" i="0" dirty="0"/>
          </a:p>
          <a:p>
            <a:pPr lvl="1">
              <a:spcAft>
                <a:spcPts val="600"/>
              </a:spcAft>
              <a:buFont typeface="Arial" pitchFamily="34" charset="0"/>
              <a:buChar char="•"/>
            </a:pPr>
            <a:r>
              <a:rPr lang="ru-RU" altLang="en-US" b="0" i="0" dirty="0"/>
              <a:t>Почти </a:t>
            </a:r>
            <a:r>
              <a:rPr lang="en-US" altLang="en-US" b="0" i="0" dirty="0"/>
              <a:t>9</a:t>
            </a:r>
            <a:r>
              <a:rPr lang="ru-RU" altLang="en-US" b="0" i="0" dirty="0" smtClean="0"/>
              <a:t>0,000 </a:t>
            </a:r>
            <a:r>
              <a:rPr lang="ru-RU" altLang="en-US" b="0" i="0" dirty="0"/>
              <a:t>проданных ЛабДисков в течение первых 3 лет</a:t>
            </a:r>
          </a:p>
          <a:p>
            <a:pPr lvl="1">
              <a:spcAft>
                <a:spcPts val="600"/>
              </a:spcAft>
              <a:buFont typeface="Arial" pitchFamily="34" charset="0"/>
              <a:buChar char="•"/>
            </a:pPr>
            <a:r>
              <a:rPr lang="ru-RU" altLang="en-US" b="0" i="0" dirty="0"/>
              <a:t>Возвращаются &lt;0.2%</a:t>
            </a:r>
          </a:p>
        </p:txBody>
      </p:sp>
    </p:spTree>
    <p:extLst>
      <p:ext uri="{BB962C8B-B14F-4D97-AF65-F5344CB8AC3E}">
        <p14:creationId xmlns:p14="http://schemas.microsoft.com/office/powerpoint/2010/main" val="1870974753"/>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shutterstock_5552634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101854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ChangeArrowheads="1"/>
          </p:cNvSpPr>
          <p:nvPr/>
        </p:nvSpPr>
        <p:spPr bwMode="auto">
          <a:xfrm>
            <a:off x="-36513" y="0"/>
            <a:ext cx="10185401" cy="6858000"/>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endParaRPr lang="en-US" altLang="en-US"/>
          </a:p>
        </p:txBody>
      </p:sp>
      <p:sp>
        <p:nvSpPr>
          <p:cNvPr id="7" name="Title 1"/>
          <p:cNvSpPr txBox="1">
            <a:spLocks/>
          </p:cNvSpPr>
          <p:nvPr/>
        </p:nvSpPr>
        <p:spPr bwMode="auto">
          <a:xfrm>
            <a:off x="611188" y="836613"/>
            <a:ext cx="6337300" cy="971550"/>
          </a:xfrm>
          <a:prstGeom prst="rect">
            <a:avLst/>
          </a:prstGeom>
          <a:noFill/>
          <a:ln>
            <a:noFill/>
          </a:ln>
          <a:effectLst>
            <a:outerShdw blurRad="50800" dist="50800" dir="5400000" algn="ctr" rotWithShape="0">
              <a:schemeClr val="tx1">
                <a:lumMod val="95000"/>
                <a:lumOff val="5000"/>
              </a:schemeClr>
            </a:outerShdw>
          </a:effectLst>
          <a:extLst/>
        </p:spPr>
        <p:txBody>
          <a:bodyPr anchor="ct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spcBef>
                <a:spcPct val="0"/>
              </a:spcBef>
              <a:buFontTx/>
              <a:buNone/>
            </a:pPr>
            <a:r>
              <a:rPr lang="ru-RU" altLang="en-US" sz="4000" i="0">
                <a:solidFill>
                  <a:schemeClr val="bg1"/>
                </a:solidFill>
                <a:effectLst>
                  <a:outerShdw blurRad="38100" dist="38100" dir="2700000" algn="tl">
                    <a:srgbClr val="C0C0C0"/>
                  </a:outerShdw>
                </a:effectLst>
              </a:rPr>
              <a:t>Время и бюджет</a:t>
            </a:r>
            <a:r>
              <a:rPr lang="en-US" altLang="en-US" sz="4000" i="0">
                <a:solidFill>
                  <a:schemeClr val="bg1"/>
                </a:solidFill>
                <a:effectLst>
                  <a:outerShdw blurRad="38100" dist="38100" dir="2700000" algn="tl">
                    <a:srgbClr val="C0C0C0"/>
                  </a:outerShdw>
                </a:effectLst>
              </a:rPr>
              <a:t>!</a:t>
            </a:r>
          </a:p>
        </p:txBody>
      </p:sp>
      <p:pic>
        <p:nvPicPr>
          <p:cNvPr id="5125" name="Picture 7" descr="tired teache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4365625"/>
            <a:ext cx="2535238"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elementary tes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357688"/>
            <a:ext cx="15843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2" descr="http://www.news.wisc.edu/news/images/MSB_Weber_lab07_0214.jpg"/>
          <p:cNvPicPr>
            <a:picLocks noChangeAspect="1" noChangeArrowheads="1"/>
          </p:cNvPicPr>
          <p:nvPr/>
        </p:nvPicPr>
        <p:blipFill>
          <a:blip r:embed="rId7">
            <a:extLst>
              <a:ext uri="{28A0092B-C50C-407E-A947-70E740481C1C}">
                <a14:useLocalDpi xmlns:a14="http://schemas.microsoft.com/office/drawing/2010/main" val="0"/>
              </a:ext>
            </a:extLst>
          </a:blip>
          <a:srcRect l="3571"/>
          <a:stretch>
            <a:fillRect/>
          </a:stretch>
        </p:blipFill>
        <p:spPr bwMode="auto">
          <a:xfrm>
            <a:off x="7164388" y="4365625"/>
            <a:ext cx="29845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Rectangle 3"/>
          <p:cNvSpPr>
            <a:spLocks noChangeArrowheads="1"/>
          </p:cNvSpPr>
          <p:nvPr/>
        </p:nvSpPr>
        <p:spPr bwMode="auto">
          <a:xfrm>
            <a:off x="539750" y="1916832"/>
            <a:ext cx="900588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ts val="575"/>
              </a:spcBef>
              <a:buClr>
                <a:schemeClr val="accent1"/>
              </a:buClr>
              <a:buSzPct val="85000"/>
              <a:buFontTx/>
              <a:buNone/>
            </a:pPr>
            <a:r>
              <a:rPr lang="ru-RU" altLang="en-US" sz="2600" dirty="0" smtClean="0"/>
              <a:t>Для </a:t>
            </a:r>
            <a:r>
              <a:rPr lang="ru-RU" altLang="en-US" sz="2600" dirty="0"/>
              <a:t>типичной лабораторной работы</a:t>
            </a:r>
          </a:p>
          <a:p>
            <a:pPr eaLnBrk="1" hangingPunct="1">
              <a:spcBef>
                <a:spcPts val="575"/>
              </a:spcBef>
              <a:buClr>
                <a:schemeClr val="accent1"/>
              </a:buClr>
              <a:buSzPct val="85000"/>
              <a:buFontTx/>
              <a:buNone/>
            </a:pPr>
            <a:r>
              <a:rPr lang="ru-RU" altLang="en-US" sz="2600" dirty="0"/>
              <a:t>на 15 рабочих мест в классе из 30 учеников</a:t>
            </a:r>
          </a:p>
          <a:p>
            <a:pPr eaLnBrk="1" hangingPunct="1">
              <a:spcBef>
                <a:spcPts val="575"/>
              </a:spcBef>
              <a:buClr>
                <a:schemeClr val="accent1"/>
              </a:buClr>
              <a:buSzPct val="85000"/>
              <a:buFontTx/>
              <a:buNone/>
            </a:pPr>
            <a:r>
              <a:rPr lang="ru-RU" altLang="en-US" sz="2600" dirty="0"/>
              <a:t>надо подключить и настроить до </a:t>
            </a:r>
            <a:r>
              <a:rPr lang="en-US" altLang="en-US" sz="2600" dirty="0"/>
              <a:t/>
            </a:r>
            <a:br>
              <a:rPr lang="en-US" altLang="en-US" sz="2600" dirty="0"/>
            </a:br>
            <a:r>
              <a:rPr lang="ru-RU" altLang="en-US" sz="2600" u="sng" dirty="0"/>
              <a:t>90 отдельных устройств</a:t>
            </a:r>
            <a:r>
              <a:rPr lang="ru-RU" altLang="en-US" sz="2600" dirty="0"/>
              <a:t>!</a:t>
            </a:r>
          </a:p>
        </p:txBody>
      </p:sp>
      <p:sp>
        <p:nvSpPr>
          <p:cNvPr id="5129" name="Title 1"/>
          <p:cNvSpPr txBox="1">
            <a:spLocks/>
          </p:cNvSpPr>
          <p:nvPr/>
        </p:nvSpPr>
        <p:spPr bwMode="auto">
          <a:xfrm>
            <a:off x="179388" y="115888"/>
            <a:ext cx="7704137" cy="971550"/>
          </a:xfrm>
          <a:prstGeom prst="rect">
            <a:avLst/>
          </a:prstGeom>
          <a:noFill/>
          <a:ln>
            <a:noFill/>
          </a:ln>
          <a:effectLst>
            <a:outerShdw blurRad="50800" dist="50800" dir="5400000" algn="ctr" rotWithShape="0">
              <a:schemeClr val="tx1"/>
            </a:outerShdw>
          </a:effectLst>
          <a:extLst/>
        </p:spPr>
        <p:txBody>
          <a:bodyPr anchor="ct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spcBef>
                <a:spcPct val="0"/>
              </a:spcBef>
              <a:buFontTx/>
              <a:buNone/>
            </a:pPr>
            <a:r>
              <a:rPr lang="ru-RU" altLang="en-US" sz="4000" i="0">
                <a:solidFill>
                  <a:schemeClr val="bg1"/>
                </a:solidFill>
                <a:effectLst>
                  <a:outerShdw blurRad="38100" dist="38100" dir="2700000" algn="tl">
                    <a:srgbClr val="C0C0C0"/>
                  </a:outerShdw>
                </a:effectLst>
              </a:rPr>
              <a:t>Главные проблемы:</a:t>
            </a:r>
            <a:endParaRPr lang="en-US" altLang="en-US" sz="4000" i="0">
              <a:solidFill>
                <a:schemeClr val="bg1"/>
              </a:solidFill>
              <a:effectLst>
                <a:outerShdw blurRad="38100" dist="38100" dir="2700000" algn="tl">
                  <a:srgbClr val="C0C0C0"/>
                </a:outerShdw>
              </a:effectLst>
            </a:endParaRPr>
          </a:p>
        </p:txBody>
      </p:sp>
      <p:pic>
        <p:nvPicPr>
          <p:cNvPr id="5130" name="Picture 4"/>
          <p:cNvPicPr>
            <a:picLocks noChangeAspect="1"/>
          </p:cNvPicPr>
          <p:nvPr/>
        </p:nvPicPr>
        <p:blipFill>
          <a:blip r:embed="rId8">
            <a:extLst>
              <a:ext uri="{28A0092B-C50C-407E-A947-70E740481C1C}">
                <a14:useLocalDpi xmlns:a14="http://schemas.microsoft.com/office/drawing/2010/main" val="0"/>
              </a:ext>
            </a:extLst>
          </a:blip>
          <a:srcRect l="7607" t="13937" r="36816" b="1395"/>
          <a:stretch>
            <a:fillRect/>
          </a:stretch>
        </p:blipFill>
        <p:spPr bwMode="auto">
          <a:xfrm>
            <a:off x="-36513" y="4357688"/>
            <a:ext cx="15128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3"/>
          <p:cNvPicPr>
            <a:picLocks noChangeAspect="1"/>
          </p:cNvPicPr>
          <p:nvPr/>
        </p:nvPicPr>
        <p:blipFill>
          <a:blip r:embed="rId9">
            <a:extLst>
              <a:ext uri="{28A0092B-C50C-407E-A947-70E740481C1C}">
                <a14:useLocalDpi xmlns:a14="http://schemas.microsoft.com/office/drawing/2010/main" val="0"/>
              </a:ext>
            </a:extLst>
          </a:blip>
          <a:srcRect l="22224" t="11794" r="13075" b="35054"/>
          <a:stretch>
            <a:fillRect/>
          </a:stretch>
        </p:blipFill>
        <p:spPr bwMode="auto">
          <a:xfrm>
            <a:off x="1476375" y="4365625"/>
            <a:ext cx="1582738"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879284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714375" y="9562"/>
            <a:ext cx="6665913"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spcBef>
                <a:spcPct val="0"/>
              </a:spcBef>
              <a:buFontTx/>
              <a:buNone/>
            </a:pPr>
            <a:r>
              <a:rPr lang="ru-RU" altLang="en-US" i="0" dirty="0">
                <a:solidFill>
                  <a:srgbClr val="007078"/>
                </a:solidFill>
              </a:rPr>
              <a:t>Естественно-научные опыты</a:t>
            </a:r>
          </a:p>
          <a:p>
            <a:pPr>
              <a:spcBef>
                <a:spcPct val="0"/>
              </a:spcBef>
              <a:buFontTx/>
              <a:buNone/>
            </a:pPr>
            <a:r>
              <a:rPr lang="ru-RU" altLang="en-US" i="0" dirty="0">
                <a:solidFill>
                  <a:srgbClr val="007078"/>
                </a:solidFill>
              </a:rPr>
              <a:t>еще никогда не были такими простыми!</a:t>
            </a:r>
            <a:endParaRPr lang="en-US" altLang="en-US" sz="3600" i="0" dirty="0">
              <a:solidFill>
                <a:srgbClr val="007078"/>
              </a:solidFill>
            </a:endParaRPr>
          </a:p>
        </p:txBody>
      </p:sp>
      <p:sp>
        <p:nvSpPr>
          <p:cNvPr id="6148" name="מלבן 1"/>
          <p:cNvSpPr>
            <a:spLocks noChangeArrowheads="1"/>
          </p:cNvSpPr>
          <p:nvPr/>
        </p:nvSpPr>
        <p:spPr bwMode="auto">
          <a:xfrm>
            <a:off x="1116013" y="1196752"/>
            <a:ext cx="7488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b="0" i="0" dirty="0">
                <a:solidFill>
                  <a:srgbClr val="007078"/>
                </a:solidFill>
              </a:rPr>
              <a:t>Меняем все коробки </a:t>
            </a:r>
            <a:r>
              <a:rPr lang="en-US" altLang="en-US" b="0" i="0" dirty="0">
                <a:solidFill>
                  <a:srgbClr val="007078"/>
                </a:solidFill>
              </a:rPr>
              <a:t>c</a:t>
            </a:r>
            <a:r>
              <a:rPr lang="ru-RU" altLang="en-US" b="0" i="0" dirty="0">
                <a:solidFill>
                  <a:srgbClr val="007078"/>
                </a:solidFill>
              </a:rPr>
              <a:t>о</a:t>
            </a:r>
            <a:r>
              <a:rPr lang="en-US" altLang="en-US" b="0" i="0" dirty="0">
                <a:solidFill>
                  <a:srgbClr val="007078"/>
                </a:solidFill>
              </a:rPr>
              <a:t> </a:t>
            </a:r>
            <a:r>
              <a:rPr lang="ru-RU" altLang="en-US" b="0" i="0" dirty="0">
                <a:solidFill>
                  <a:srgbClr val="007078"/>
                </a:solidFill>
              </a:rPr>
              <a:t>множеством датчиков...</a:t>
            </a:r>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594"/>
          <a:stretch/>
        </p:blipFill>
        <p:spPr>
          <a:xfrm>
            <a:off x="1120885" y="1730723"/>
            <a:ext cx="6979507" cy="4506589"/>
          </a:xfrm>
          <a:prstGeom prst="rect">
            <a:avLst/>
          </a:prstGeom>
        </p:spPr>
      </p:pic>
      <p:sp>
        <p:nvSpPr>
          <p:cNvPr id="5" name="אקורד 4"/>
          <p:cNvSpPr/>
          <p:nvPr/>
        </p:nvSpPr>
        <p:spPr bwMode="auto">
          <a:xfrm rot="11098265">
            <a:off x="3933807" y="3607159"/>
            <a:ext cx="2135185" cy="1982677"/>
          </a:xfrm>
          <a:prstGeom prst="chord">
            <a:avLst>
              <a:gd name="adj1" fmla="val 3072714"/>
              <a:gd name="adj2" fmla="val 18098482"/>
            </a:avLst>
          </a:prstGeom>
          <a:solidFill>
            <a:srgbClr val="009BB2"/>
          </a:solidFill>
        </p:spPr>
        <p:txBody>
          <a:bodyPr wrap="square">
            <a:spAutoFit/>
          </a:bodyPr>
          <a:lstStyle/>
          <a:p>
            <a:pPr>
              <a:defRPr/>
            </a:pPr>
            <a:endParaRPr lang="en-US" sz="2000" b="0" i="0">
              <a:solidFill>
                <a:schemeClr val="bg1"/>
              </a:solidFill>
            </a:endParaRPr>
          </a:p>
        </p:txBody>
      </p:sp>
      <p:sp>
        <p:nvSpPr>
          <p:cNvPr id="6150" name="מלבן 2"/>
          <p:cNvSpPr>
            <a:spLocks noChangeArrowheads="1"/>
          </p:cNvSpPr>
          <p:nvPr/>
        </p:nvSpPr>
        <p:spPr bwMode="auto">
          <a:xfrm>
            <a:off x="4355976" y="3911004"/>
            <a:ext cx="168275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algn="ctr" eaLnBrk="1" hangingPunct="1">
              <a:spcBef>
                <a:spcPct val="0"/>
              </a:spcBef>
              <a:buFontTx/>
              <a:buNone/>
            </a:pPr>
            <a:r>
              <a:rPr lang="ru-RU" altLang="en-US" sz="1500" i="0" dirty="0">
                <a:solidFill>
                  <a:schemeClr val="bg1"/>
                </a:solidFill>
              </a:rPr>
              <a:t>На </a:t>
            </a:r>
            <a:r>
              <a:rPr lang="en-US" altLang="en-US" sz="1500" i="0" dirty="0">
                <a:solidFill>
                  <a:schemeClr val="bg1"/>
                </a:solidFill>
              </a:rPr>
              <a:t/>
            </a:r>
            <a:br>
              <a:rPr lang="en-US" altLang="en-US" sz="1500" i="0" dirty="0">
                <a:solidFill>
                  <a:schemeClr val="bg1"/>
                </a:solidFill>
              </a:rPr>
            </a:br>
            <a:r>
              <a:rPr lang="ru-RU" altLang="en-US" sz="1500" i="0" dirty="0">
                <a:solidFill>
                  <a:schemeClr val="bg1"/>
                </a:solidFill>
              </a:rPr>
              <a:t>компактный лабораторный диск: </a:t>
            </a:r>
            <a:r>
              <a:rPr lang="en-US" altLang="en-US" sz="1500" i="0" dirty="0">
                <a:solidFill>
                  <a:schemeClr val="bg1"/>
                </a:solidFill>
              </a:rPr>
              <a:t/>
            </a:r>
            <a:br>
              <a:rPr lang="en-US" altLang="en-US" sz="1500" i="0" dirty="0">
                <a:solidFill>
                  <a:schemeClr val="bg1"/>
                </a:solidFill>
              </a:rPr>
            </a:br>
            <a:r>
              <a:rPr lang="ru-RU" altLang="en-US" sz="1500" i="0" dirty="0">
                <a:solidFill>
                  <a:schemeClr val="bg1"/>
                </a:solidFill>
              </a:rPr>
              <a:t>ВСЕ-в-ОДНОМ!</a:t>
            </a:r>
            <a:endParaRPr lang="en-US" altLang="en-US" sz="1500" dirty="0">
              <a:solidFill>
                <a:schemeClr val="bg1"/>
              </a:solidFill>
            </a:endParaRPr>
          </a:p>
        </p:txBody>
      </p:sp>
    </p:spTree>
    <p:custDataLst>
      <p:tags r:id="rId1"/>
    </p:custDataLst>
    <p:extLst>
      <p:ext uri="{BB962C8B-B14F-4D97-AF65-F5344CB8AC3E}">
        <p14:creationId xmlns:p14="http://schemas.microsoft.com/office/powerpoint/2010/main" val="624500799"/>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7388" y="44624"/>
            <a:ext cx="7772400" cy="928687"/>
          </a:xfrm>
        </p:spPr>
        <p:txBody>
          <a:bodyPr/>
          <a:lstStyle/>
          <a:p>
            <a:pPr eaLnBrk="1" hangingPunct="1"/>
            <a:r>
              <a:rPr lang="ru-RU" altLang="en-US" dirty="0" smtClean="0"/>
              <a:t>Вся лаборатория на ладони</a:t>
            </a:r>
            <a:r>
              <a:rPr lang="en-US" altLang="en-US" dirty="0" smtClean="0"/>
              <a:t/>
            </a:r>
            <a:br>
              <a:rPr lang="en-US" altLang="en-US" dirty="0" smtClean="0"/>
            </a:br>
            <a:r>
              <a:rPr lang="en-US" altLang="en-US" sz="1800" dirty="0"/>
              <a:t>G</a:t>
            </a:r>
            <a:r>
              <a:rPr lang="en-US" altLang="en-US" sz="1800" dirty="0" smtClean="0"/>
              <a:t>ensci</a:t>
            </a:r>
            <a:r>
              <a:rPr lang="ru-RU" altLang="en-US" sz="1800" dirty="0" smtClean="0"/>
              <a:t> – Основы научных знаний</a:t>
            </a:r>
            <a:endParaRPr lang="en-US" altLang="en-US" sz="1800" dirty="0" smtClean="0"/>
          </a:p>
        </p:txBody>
      </p:sp>
      <p:pic>
        <p:nvPicPr>
          <p:cNvPr id="71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513" y="1449388"/>
            <a:ext cx="81756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9138" y="4124325"/>
            <a:ext cx="520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17988" y="3200400"/>
            <a:ext cx="530225"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9225" y="4217988"/>
            <a:ext cx="4159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84688" y="2633663"/>
            <a:ext cx="296862"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3663" y="4178300"/>
            <a:ext cx="5064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9850" y="1323975"/>
            <a:ext cx="482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5013" y="4194175"/>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7213" y="1781175"/>
            <a:ext cx="2968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863" y="4002088"/>
            <a:ext cx="4667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4275" y="3684588"/>
            <a:ext cx="5603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7713" y="1052513"/>
            <a:ext cx="4318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Freeform 49"/>
          <p:cNvSpPr>
            <a:spLocks/>
          </p:cNvSpPr>
          <p:nvPr/>
        </p:nvSpPr>
        <p:spPr bwMode="auto">
          <a:xfrm>
            <a:off x="3905250" y="2786063"/>
            <a:ext cx="581025" cy="114300"/>
          </a:xfrm>
          <a:custGeom>
            <a:avLst/>
            <a:gdLst>
              <a:gd name="T0" fmla="*/ 581025 w 581025"/>
              <a:gd name="T1" fmla="*/ 87405 h 114445"/>
              <a:gd name="T2" fmla="*/ 247650 w 581025"/>
              <a:gd name="T3" fmla="*/ 145 h 114445"/>
              <a:gd name="T4" fmla="*/ 0 w 581025"/>
              <a:gd name="T5" fmla="*/ 104859 h 114445"/>
              <a:gd name="T6" fmla="*/ 0 60000 65536"/>
              <a:gd name="T7" fmla="*/ 0 60000 65536"/>
              <a:gd name="T8" fmla="*/ 0 60000 65536"/>
              <a:gd name="T9" fmla="*/ 0 w 581025"/>
              <a:gd name="T10" fmla="*/ 0 h 114445"/>
              <a:gd name="T11" fmla="*/ 581025 w 581025"/>
              <a:gd name="T12" fmla="*/ 114445 h 114445"/>
            </a:gdLst>
            <a:ahLst/>
            <a:cxnLst>
              <a:cxn ang="T6">
                <a:pos x="T0" y="T1"/>
              </a:cxn>
              <a:cxn ang="T7">
                <a:pos x="T2" y="T3"/>
              </a:cxn>
              <a:cxn ang="T8">
                <a:pos x="T4" y="T5"/>
              </a:cxn>
            </a:cxnLst>
            <a:rect l="T9" t="T10" r="T11" b="T12"/>
            <a:pathLst>
              <a:path w="581025" h="114445">
                <a:moveTo>
                  <a:pt x="581025" y="95395"/>
                </a:moveTo>
                <a:cubicBezTo>
                  <a:pt x="462756" y="46182"/>
                  <a:pt x="344487" y="-3030"/>
                  <a:pt x="247650" y="145"/>
                </a:cubicBezTo>
                <a:cubicBezTo>
                  <a:pt x="150813" y="3320"/>
                  <a:pt x="0" y="31895"/>
                  <a:pt x="0" y="11444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Freeform 50"/>
          <p:cNvSpPr>
            <a:spLocks/>
          </p:cNvSpPr>
          <p:nvPr/>
        </p:nvSpPr>
        <p:spPr bwMode="auto">
          <a:xfrm>
            <a:off x="3762375" y="3003550"/>
            <a:ext cx="552450" cy="249238"/>
          </a:xfrm>
          <a:custGeom>
            <a:avLst/>
            <a:gdLst>
              <a:gd name="T0" fmla="*/ 552450 w 552450"/>
              <a:gd name="T1" fmla="*/ 216788 h 249749"/>
              <a:gd name="T2" fmla="*/ 400050 w 552450"/>
              <a:gd name="T3" fmla="*/ 43162 h 249749"/>
              <a:gd name="T4" fmla="*/ 0 w 552450"/>
              <a:gd name="T5" fmla="*/ 1823 h 249749"/>
              <a:gd name="T6" fmla="*/ 0 60000 65536"/>
              <a:gd name="T7" fmla="*/ 0 60000 65536"/>
              <a:gd name="T8" fmla="*/ 0 60000 65536"/>
              <a:gd name="T9" fmla="*/ 0 w 552450"/>
              <a:gd name="T10" fmla="*/ 0 h 249749"/>
              <a:gd name="T11" fmla="*/ 552450 w 552450"/>
              <a:gd name="T12" fmla="*/ 249749 h 249749"/>
            </a:gdLst>
            <a:ahLst/>
            <a:cxnLst>
              <a:cxn ang="T6">
                <a:pos x="T0" y="T1"/>
              </a:cxn>
              <a:cxn ang="T7">
                <a:pos x="T2" y="T3"/>
              </a:cxn>
              <a:cxn ang="T8">
                <a:pos x="T4" y="T5"/>
              </a:cxn>
            </a:cxnLst>
            <a:rect l="T9" t="T10" r="T11" b="T12"/>
            <a:pathLst>
              <a:path w="552450" h="249749">
                <a:moveTo>
                  <a:pt x="552450" y="249749"/>
                </a:moveTo>
                <a:cubicBezTo>
                  <a:pt x="522287" y="170374"/>
                  <a:pt x="492125" y="90999"/>
                  <a:pt x="400050" y="49724"/>
                </a:cubicBezTo>
                <a:cubicBezTo>
                  <a:pt x="307975" y="8449"/>
                  <a:pt x="39687" y="-5838"/>
                  <a:pt x="0" y="2099"/>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Freeform 51"/>
          <p:cNvSpPr>
            <a:spLocks/>
          </p:cNvSpPr>
          <p:nvPr/>
        </p:nvSpPr>
        <p:spPr bwMode="auto">
          <a:xfrm>
            <a:off x="3638550" y="3052763"/>
            <a:ext cx="452438" cy="495300"/>
          </a:xfrm>
          <a:custGeom>
            <a:avLst/>
            <a:gdLst>
              <a:gd name="T0" fmla="*/ 337542 w 452896"/>
              <a:gd name="T1" fmla="*/ 495300 h 495300"/>
              <a:gd name="T2" fmla="*/ 399724 w 452896"/>
              <a:gd name="T3" fmla="*/ 266700 h 495300"/>
              <a:gd name="T4" fmla="*/ 0 w 452896"/>
              <a:gd name="T5" fmla="*/ 0 h 495300"/>
              <a:gd name="T6" fmla="*/ 0 60000 65536"/>
              <a:gd name="T7" fmla="*/ 0 60000 65536"/>
              <a:gd name="T8" fmla="*/ 0 60000 65536"/>
              <a:gd name="T9" fmla="*/ 0 w 452896"/>
              <a:gd name="T10" fmla="*/ 0 h 495300"/>
              <a:gd name="T11" fmla="*/ 452896 w 452896"/>
              <a:gd name="T12" fmla="*/ 495300 h 495300"/>
            </a:gdLst>
            <a:ahLst/>
            <a:cxnLst>
              <a:cxn ang="T6">
                <a:pos x="T0" y="T1"/>
              </a:cxn>
              <a:cxn ang="T7">
                <a:pos x="T2" y="T3"/>
              </a:cxn>
              <a:cxn ang="T8">
                <a:pos x="T4" y="T5"/>
              </a:cxn>
            </a:cxnLst>
            <a:rect l="T9" t="T10" r="T11" b="T12"/>
            <a:pathLst>
              <a:path w="452896" h="495300">
                <a:moveTo>
                  <a:pt x="361950" y="495300"/>
                </a:moveTo>
                <a:cubicBezTo>
                  <a:pt x="425450" y="422275"/>
                  <a:pt x="488950" y="349250"/>
                  <a:pt x="428625" y="266700"/>
                </a:cubicBezTo>
                <a:cubicBezTo>
                  <a:pt x="368300" y="184150"/>
                  <a:pt x="71437" y="28575"/>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Freeform 52"/>
          <p:cNvSpPr>
            <a:spLocks/>
          </p:cNvSpPr>
          <p:nvPr/>
        </p:nvSpPr>
        <p:spPr bwMode="auto">
          <a:xfrm>
            <a:off x="3408363" y="3214688"/>
            <a:ext cx="192087" cy="790575"/>
          </a:xfrm>
          <a:custGeom>
            <a:avLst/>
            <a:gdLst>
              <a:gd name="T0" fmla="*/ 114002 w 192134"/>
              <a:gd name="T1" fmla="*/ 790575 h 790575"/>
              <a:gd name="T2" fmla="*/ 1634 w 192134"/>
              <a:gd name="T3" fmla="*/ 161925 h 790575"/>
              <a:gd name="T4" fmla="*/ 188916 w 192134"/>
              <a:gd name="T5" fmla="*/ 0 h 790575"/>
              <a:gd name="T6" fmla="*/ 0 60000 65536"/>
              <a:gd name="T7" fmla="*/ 0 60000 65536"/>
              <a:gd name="T8" fmla="*/ 0 60000 65536"/>
              <a:gd name="T9" fmla="*/ 0 w 192134"/>
              <a:gd name="T10" fmla="*/ 0 h 790575"/>
              <a:gd name="T11" fmla="*/ 192134 w 192134"/>
              <a:gd name="T12" fmla="*/ 790575 h 790575"/>
            </a:gdLst>
            <a:ahLst/>
            <a:cxnLst>
              <a:cxn ang="T6">
                <a:pos x="T0" y="T1"/>
              </a:cxn>
              <a:cxn ang="T7">
                <a:pos x="T2" y="T3"/>
              </a:cxn>
              <a:cxn ang="T8">
                <a:pos x="T4" y="T5"/>
              </a:cxn>
            </a:cxnLst>
            <a:rect l="T9" t="T10" r="T11" b="T12"/>
            <a:pathLst>
              <a:path w="192134" h="790575">
                <a:moveTo>
                  <a:pt x="115934" y="790575"/>
                </a:moveTo>
                <a:cubicBezTo>
                  <a:pt x="52434" y="542131"/>
                  <a:pt x="-11066" y="293687"/>
                  <a:pt x="1634" y="161925"/>
                </a:cubicBezTo>
                <a:cubicBezTo>
                  <a:pt x="14334" y="30163"/>
                  <a:pt x="155622" y="19050"/>
                  <a:pt x="192134"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Freeform 54"/>
          <p:cNvSpPr>
            <a:spLocks/>
          </p:cNvSpPr>
          <p:nvPr/>
        </p:nvSpPr>
        <p:spPr bwMode="auto">
          <a:xfrm>
            <a:off x="2867025" y="3500438"/>
            <a:ext cx="401638" cy="657225"/>
          </a:xfrm>
          <a:custGeom>
            <a:avLst/>
            <a:gdLst>
              <a:gd name="T0" fmla="*/ 0 w 401173"/>
              <a:gd name="T1" fmla="*/ 657225 h 657225"/>
              <a:gd name="T2" fmla="*/ 412703 w 401173"/>
              <a:gd name="T3" fmla="*/ 276225 h 657225"/>
              <a:gd name="T4" fmla="*/ 371436 w 401173"/>
              <a:gd name="T5" fmla="*/ 0 h 657225"/>
              <a:gd name="T6" fmla="*/ 0 60000 65536"/>
              <a:gd name="T7" fmla="*/ 0 60000 65536"/>
              <a:gd name="T8" fmla="*/ 0 60000 65536"/>
              <a:gd name="T9" fmla="*/ 0 w 401173"/>
              <a:gd name="T10" fmla="*/ 0 h 657225"/>
              <a:gd name="T11" fmla="*/ 401173 w 401173"/>
              <a:gd name="T12" fmla="*/ 657225 h 657225"/>
            </a:gdLst>
            <a:ahLst/>
            <a:cxnLst>
              <a:cxn ang="T6">
                <a:pos x="T0" y="T1"/>
              </a:cxn>
              <a:cxn ang="T7">
                <a:pos x="T2" y="T3"/>
              </a:cxn>
              <a:cxn ang="T8">
                <a:pos x="T4" y="T5"/>
              </a:cxn>
            </a:cxnLst>
            <a:rect l="T9" t="T10" r="T11" b="T12"/>
            <a:pathLst>
              <a:path w="401173" h="657225">
                <a:moveTo>
                  <a:pt x="0" y="657225"/>
                </a:moveTo>
                <a:cubicBezTo>
                  <a:pt x="161925" y="521494"/>
                  <a:pt x="323850" y="385763"/>
                  <a:pt x="381000" y="276225"/>
                </a:cubicBezTo>
                <a:cubicBezTo>
                  <a:pt x="438150" y="166687"/>
                  <a:pt x="357187" y="44450"/>
                  <a:pt x="3429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 name="Freeform 55"/>
          <p:cNvSpPr>
            <a:spLocks/>
          </p:cNvSpPr>
          <p:nvPr/>
        </p:nvSpPr>
        <p:spPr bwMode="auto">
          <a:xfrm>
            <a:off x="2266950" y="3614738"/>
            <a:ext cx="303213" cy="561975"/>
          </a:xfrm>
          <a:custGeom>
            <a:avLst/>
            <a:gdLst>
              <a:gd name="T0" fmla="*/ 0 w 303616"/>
              <a:gd name="T1" fmla="*/ 561975 h 561975"/>
              <a:gd name="T2" fmla="*/ 269415 w 303616"/>
              <a:gd name="T3" fmla="*/ 276225 h 561975"/>
              <a:gd name="T4" fmla="*/ 208582 w 303616"/>
              <a:gd name="T5" fmla="*/ 0 h 561975"/>
              <a:gd name="T6" fmla="*/ 0 60000 65536"/>
              <a:gd name="T7" fmla="*/ 0 60000 65536"/>
              <a:gd name="T8" fmla="*/ 0 60000 65536"/>
              <a:gd name="T9" fmla="*/ 0 w 303616"/>
              <a:gd name="T10" fmla="*/ 0 h 561975"/>
              <a:gd name="T11" fmla="*/ 303616 w 303616"/>
              <a:gd name="T12" fmla="*/ 561975 h 561975"/>
            </a:gdLst>
            <a:ahLst/>
            <a:cxnLst>
              <a:cxn ang="T6">
                <a:pos x="T0" y="T1"/>
              </a:cxn>
              <a:cxn ang="T7">
                <a:pos x="T2" y="T3"/>
              </a:cxn>
              <a:cxn ang="T8">
                <a:pos x="T4" y="T5"/>
              </a:cxn>
            </a:cxnLst>
            <a:rect l="T9" t="T10" r="T11" b="T12"/>
            <a:pathLst>
              <a:path w="303616" h="561975">
                <a:moveTo>
                  <a:pt x="0" y="561975"/>
                </a:moveTo>
                <a:cubicBezTo>
                  <a:pt x="128587" y="465931"/>
                  <a:pt x="257175" y="369887"/>
                  <a:pt x="295275" y="276225"/>
                </a:cubicBezTo>
                <a:cubicBezTo>
                  <a:pt x="333375" y="182563"/>
                  <a:pt x="228600" y="0"/>
                  <a:pt x="2286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 name="Freeform 57"/>
          <p:cNvSpPr>
            <a:spLocks/>
          </p:cNvSpPr>
          <p:nvPr/>
        </p:nvSpPr>
        <p:spPr bwMode="auto">
          <a:xfrm>
            <a:off x="1524000" y="3576638"/>
            <a:ext cx="85725" cy="600075"/>
          </a:xfrm>
          <a:custGeom>
            <a:avLst/>
            <a:gdLst>
              <a:gd name="T0" fmla="*/ 85725 w 85725"/>
              <a:gd name="T1" fmla="*/ 600075 h 600075"/>
              <a:gd name="T2" fmla="*/ 0 w 85725"/>
              <a:gd name="T3" fmla="*/ 200025 h 600075"/>
              <a:gd name="T4" fmla="*/ 85725 w 85725"/>
              <a:gd name="T5" fmla="*/ 0 h 600075"/>
              <a:gd name="T6" fmla="*/ 0 60000 65536"/>
              <a:gd name="T7" fmla="*/ 0 60000 65536"/>
              <a:gd name="T8" fmla="*/ 0 60000 65536"/>
              <a:gd name="T9" fmla="*/ 0 w 85725"/>
              <a:gd name="T10" fmla="*/ 0 h 600075"/>
              <a:gd name="T11" fmla="*/ 85725 w 85725"/>
              <a:gd name="T12" fmla="*/ 600075 h 600075"/>
            </a:gdLst>
            <a:ahLst/>
            <a:cxnLst>
              <a:cxn ang="T6">
                <a:pos x="T0" y="T1"/>
              </a:cxn>
              <a:cxn ang="T7">
                <a:pos x="T2" y="T3"/>
              </a:cxn>
              <a:cxn ang="T8">
                <a:pos x="T4" y="T5"/>
              </a:cxn>
            </a:cxnLst>
            <a:rect l="T9" t="T10" r="T11" b="T12"/>
            <a:pathLst>
              <a:path w="85725" h="600075">
                <a:moveTo>
                  <a:pt x="85725" y="600075"/>
                </a:moveTo>
                <a:cubicBezTo>
                  <a:pt x="42862" y="450056"/>
                  <a:pt x="0" y="300037"/>
                  <a:pt x="0" y="200025"/>
                </a:cubicBezTo>
                <a:cubicBezTo>
                  <a:pt x="0" y="100013"/>
                  <a:pt x="42862" y="50006"/>
                  <a:pt x="85725"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58"/>
          <p:cNvSpPr>
            <a:spLocks/>
          </p:cNvSpPr>
          <p:nvPr/>
        </p:nvSpPr>
        <p:spPr bwMode="auto">
          <a:xfrm>
            <a:off x="930275" y="3481388"/>
            <a:ext cx="288925" cy="457200"/>
          </a:xfrm>
          <a:custGeom>
            <a:avLst/>
            <a:gdLst>
              <a:gd name="T0" fmla="*/ 144063 w 289256"/>
              <a:gd name="T1" fmla="*/ 457200 h 457200"/>
              <a:gd name="T2" fmla="*/ 3230 w 289256"/>
              <a:gd name="T3" fmla="*/ 152400 h 457200"/>
              <a:gd name="T4" fmla="*/ 267283 w 289256"/>
              <a:gd name="T5" fmla="*/ 0 h 457200"/>
              <a:gd name="T6" fmla="*/ 0 60000 65536"/>
              <a:gd name="T7" fmla="*/ 0 60000 65536"/>
              <a:gd name="T8" fmla="*/ 0 60000 65536"/>
              <a:gd name="T9" fmla="*/ 0 w 289256"/>
              <a:gd name="T10" fmla="*/ 0 h 457200"/>
              <a:gd name="T11" fmla="*/ 289256 w 289256"/>
              <a:gd name="T12" fmla="*/ 457200 h 457200"/>
            </a:gdLst>
            <a:ahLst/>
            <a:cxnLst>
              <a:cxn ang="T6">
                <a:pos x="T0" y="T1"/>
              </a:cxn>
              <a:cxn ang="T7">
                <a:pos x="T2" y="T3"/>
              </a:cxn>
              <a:cxn ang="T8">
                <a:pos x="T4" y="T5"/>
              </a:cxn>
            </a:cxnLst>
            <a:rect l="T9" t="T10" r="T11" b="T12"/>
            <a:pathLst>
              <a:path w="289256" h="457200">
                <a:moveTo>
                  <a:pt x="155906" y="457200"/>
                </a:moveTo>
                <a:cubicBezTo>
                  <a:pt x="68593" y="342900"/>
                  <a:pt x="-18719" y="228600"/>
                  <a:pt x="3506" y="152400"/>
                </a:cubicBezTo>
                <a:cubicBezTo>
                  <a:pt x="25731" y="76200"/>
                  <a:pt x="157493" y="38100"/>
                  <a:pt x="28925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59"/>
          <p:cNvSpPr>
            <a:spLocks/>
          </p:cNvSpPr>
          <p:nvPr/>
        </p:nvSpPr>
        <p:spPr bwMode="auto">
          <a:xfrm>
            <a:off x="6105525" y="1266825"/>
            <a:ext cx="990600" cy="957263"/>
          </a:xfrm>
          <a:custGeom>
            <a:avLst/>
            <a:gdLst>
              <a:gd name="T0" fmla="*/ 990600 w 990600"/>
              <a:gd name="T1" fmla="*/ 53201 h 956972"/>
              <a:gd name="T2" fmla="*/ 323850 w 990600"/>
              <a:gd name="T3" fmla="*/ 101830 h 956972"/>
              <a:gd name="T4" fmla="*/ 0 w 990600"/>
              <a:gd name="T5" fmla="*/ 977201 h 956972"/>
              <a:gd name="T6" fmla="*/ 0 60000 65536"/>
              <a:gd name="T7" fmla="*/ 0 60000 65536"/>
              <a:gd name="T8" fmla="*/ 0 60000 65536"/>
              <a:gd name="T9" fmla="*/ 0 w 990600"/>
              <a:gd name="T10" fmla="*/ 0 h 956972"/>
              <a:gd name="T11" fmla="*/ 990600 w 990600"/>
              <a:gd name="T12" fmla="*/ 956972 h 956972"/>
            </a:gdLst>
            <a:ahLst/>
            <a:cxnLst>
              <a:cxn ang="T6">
                <a:pos x="T0" y="T1"/>
              </a:cxn>
              <a:cxn ang="T7">
                <a:pos x="T2" y="T3"/>
              </a:cxn>
              <a:cxn ang="T8">
                <a:pos x="T4" y="T5"/>
              </a:cxn>
            </a:cxnLst>
            <a:rect l="T9" t="T10" r="T11" b="T12"/>
            <a:pathLst>
              <a:path w="990600" h="956972">
                <a:moveTo>
                  <a:pt x="990600" y="52097"/>
                </a:moveTo>
                <a:cubicBezTo>
                  <a:pt x="739775" y="503"/>
                  <a:pt x="488950" y="-51090"/>
                  <a:pt x="323850" y="99722"/>
                </a:cubicBezTo>
                <a:cubicBezTo>
                  <a:pt x="158750" y="250534"/>
                  <a:pt x="79375" y="603753"/>
                  <a:pt x="0" y="956972"/>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60"/>
          <p:cNvSpPr>
            <a:spLocks/>
          </p:cNvSpPr>
          <p:nvPr/>
        </p:nvSpPr>
        <p:spPr bwMode="auto">
          <a:xfrm>
            <a:off x="7483475" y="1584325"/>
            <a:ext cx="241300" cy="773113"/>
          </a:xfrm>
          <a:custGeom>
            <a:avLst/>
            <a:gdLst>
              <a:gd name="T0" fmla="*/ 258705 w 241053"/>
              <a:gd name="T1" fmla="*/ 29247 h 773658"/>
              <a:gd name="T2" fmla="*/ 13363 w 241053"/>
              <a:gd name="T3" fmla="*/ 83682 h 773658"/>
              <a:gd name="T4" fmla="*/ 54253 w 241053"/>
              <a:gd name="T5" fmla="*/ 736885 h 773658"/>
              <a:gd name="T6" fmla="*/ 0 60000 65536"/>
              <a:gd name="T7" fmla="*/ 0 60000 65536"/>
              <a:gd name="T8" fmla="*/ 0 60000 65536"/>
              <a:gd name="T9" fmla="*/ 0 w 241053"/>
              <a:gd name="T10" fmla="*/ 0 h 773658"/>
              <a:gd name="T11" fmla="*/ 241053 w 241053"/>
              <a:gd name="T12" fmla="*/ 773658 h 773658"/>
            </a:gdLst>
            <a:ahLst/>
            <a:cxnLst>
              <a:cxn ang="T6">
                <a:pos x="T0" y="T1"/>
              </a:cxn>
              <a:cxn ang="T7">
                <a:pos x="T2" y="T3"/>
              </a:cxn>
              <a:cxn ang="T8">
                <a:pos x="T4" y="T5"/>
              </a:cxn>
            </a:cxnLst>
            <a:rect l="T9" t="T10" r="T11" b="T12"/>
            <a:pathLst>
              <a:path w="241053" h="773658">
                <a:moveTo>
                  <a:pt x="241053" y="30708"/>
                </a:moveTo>
                <a:cubicBezTo>
                  <a:pt x="142628" y="-2630"/>
                  <a:pt x="44203" y="-35967"/>
                  <a:pt x="12453" y="87858"/>
                </a:cubicBezTo>
                <a:cubicBezTo>
                  <a:pt x="-19297" y="211683"/>
                  <a:pt x="15628" y="492670"/>
                  <a:pt x="50553" y="773658"/>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61"/>
          <p:cNvSpPr>
            <a:spLocks/>
          </p:cNvSpPr>
          <p:nvPr/>
        </p:nvSpPr>
        <p:spPr bwMode="auto">
          <a:xfrm>
            <a:off x="6915150" y="2424113"/>
            <a:ext cx="1438275" cy="1219200"/>
          </a:xfrm>
          <a:custGeom>
            <a:avLst/>
            <a:gdLst>
              <a:gd name="T0" fmla="*/ 1438275 w 1438275"/>
              <a:gd name="T1" fmla="*/ 0 h 1218622"/>
              <a:gd name="T2" fmla="*/ 1095375 w 1438275"/>
              <a:gd name="T3" fmla="*/ 1240068 h 1218622"/>
              <a:gd name="T4" fmla="*/ 0 w 1438275"/>
              <a:gd name="T5" fmla="*/ 747976 h 1218622"/>
              <a:gd name="T6" fmla="*/ 0 60000 65536"/>
              <a:gd name="T7" fmla="*/ 0 60000 65536"/>
              <a:gd name="T8" fmla="*/ 0 60000 65536"/>
              <a:gd name="T9" fmla="*/ 0 w 1438275"/>
              <a:gd name="T10" fmla="*/ 0 h 1218622"/>
              <a:gd name="T11" fmla="*/ 1438275 w 1438275"/>
              <a:gd name="T12" fmla="*/ 1218622 h 1218622"/>
            </a:gdLst>
            <a:ahLst/>
            <a:cxnLst>
              <a:cxn ang="T6">
                <a:pos x="T0" y="T1"/>
              </a:cxn>
              <a:cxn ang="T7">
                <a:pos x="T2" y="T3"/>
              </a:cxn>
              <a:cxn ang="T8">
                <a:pos x="T4" y="T5"/>
              </a:cxn>
            </a:cxnLst>
            <a:rect l="T9" t="T10" r="T11" b="T12"/>
            <a:pathLst>
              <a:path w="1438275" h="1218622">
                <a:moveTo>
                  <a:pt x="1438275" y="0"/>
                </a:moveTo>
                <a:cubicBezTo>
                  <a:pt x="1386681" y="539750"/>
                  <a:pt x="1335087" y="1079500"/>
                  <a:pt x="1095375" y="1200150"/>
                </a:cubicBezTo>
                <a:cubicBezTo>
                  <a:pt x="855663" y="1320800"/>
                  <a:pt x="182562" y="814387"/>
                  <a:pt x="0" y="72390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TextBox 62"/>
          <p:cNvSpPr txBox="1">
            <a:spLocks noChangeArrowheads="1"/>
          </p:cNvSpPr>
          <p:nvPr/>
        </p:nvSpPr>
        <p:spPr bwMode="auto">
          <a:xfrm>
            <a:off x="676275" y="5013325"/>
            <a:ext cx="67754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400" u="sng"/>
              <a:t>Встроенные датчики</a:t>
            </a:r>
            <a:endParaRPr lang="en-US" altLang="en-US" sz="1400" u="sng"/>
          </a:p>
          <a:p>
            <a:pPr eaLnBrk="1" hangingPunct="1">
              <a:spcBef>
                <a:spcPct val="0"/>
              </a:spcBef>
              <a:buFontTx/>
              <a:buNone/>
            </a:pPr>
            <a:r>
              <a:rPr lang="ru-RU" altLang="en-US" sz="1400" b="0" i="0"/>
              <a:t>Давление газа, температура окружающей среды</a:t>
            </a:r>
            <a:r>
              <a:rPr lang="en-US" altLang="en-US" sz="1400" b="0" i="0"/>
              <a:t> </a:t>
            </a:r>
            <a:r>
              <a:rPr lang="ru-RU" altLang="en-US" sz="1400" b="0" i="0"/>
              <a:t>и температура объекта, напряжение и ток, расстояние, GPS, освещенность, рН, относительная влажность, микрофон и уровень звука, а также универсальный порт датчиков.</a:t>
            </a:r>
          </a:p>
        </p:txBody>
      </p:sp>
    </p:spTree>
    <p:extLst>
      <p:ext uri="{BB962C8B-B14F-4D97-AF65-F5344CB8AC3E}">
        <p14:creationId xmlns:p14="http://schemas.microsoft.com/office/powerpoint/2010/main" val="8604539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childTnLst>
                                </p:cTn>
                              </p:par>
                              <p:par>
                                <p:cTn id="40" presetID="53" presetClass="entr" presetSubtype="16"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p:cTn id="47" dur="500" fill="hold"/>
                                        <p:tgtEl>
                                          <p:spTgt spid="50"/>
                                        </p:tgtEl>
                                        <p:attrNameLst>
                                          <p:attrName>ppt_w</p:attrName>
                                        </p:attrNameLst>
                                      </p:cBhvr>
                                      <p:tavLst>
                                        <p:tav tm="0">
                                          <p:val>
                                            <p:fltVal val="0"/>
                                          </p:val>
                                        </p:tav>
                                        <p:tav tm="100000">
                                          <p:val>
                                            <p:strVal val="#ppt_w"/>
                                          </p:val>
                                        </p:tav>
                                      </p:tavLst>
                                    </p:anim>
                                    <p:anim calcmode="lin" valueType="num">
                                      <p:cBhvr>
                                        <p:cTn id="48" dur="500" fill="hold"/>
                                        <p:tgtEl>
                                          <p:spTgt spid="50"/>
                                        </p:tgtEl>
                                        <p:attrNameLst>
                                          <p:attrName>ppt_h</p:attrName>
                                        </p:attrNameLst>
                                      </p:cBhvr>
                                      <p:tavLst>
                                        <p:tav tm="0">
                                          <p:val>
                                            <p:fltVal val="0"/>
                                          </p:val>
                                        </p:tav>
                                        <p:tav tm="100000">
                                          <p:val>
                                            <p:strVal val="#ppt_h"/>
                                          </p:val>
                                        </p:tav>
                                      </p:tavLst>
                                    </p:anim>
                                    <p:animEffect transition="in" filter="fade">
                                      <p:cBhvr>
                                        <p:cTn id="49" dur="500"/>
                                        <p:tgtEl>
                                          <p:spTgt spid="50"/>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p:cTn id="52" dur="500" fill="hold"/>
                                        <p:tgtEl>
                                          <p:spTgt spid="51"/>
                                        </p:tgtEl>
                                        <p:attrNameLst>
                                          <p:attrName>ppt_w</p:attrName>
                                        </p:attrNameLst>
                                      </p:cBhvr>
                                      <p:tavLst>
                                        <p:tav tm="0">
                                          <p:val>
                                            <p:fltVal val="0"/>
                                          </p:val>
                                        </p:tav>
                                        <p:tav tm="100000">
                                          <p:val>
                                            <p:strVal val="#ppt_w"/>
                                          </p:val>
                                        </p:tav>
                                      </p:tavLst>
                                    </p:anim>
                                    <p:anim calcmode="lin" valueType="num">
                                      <p:cBhvr>
                                        <p:cTn id="53" dur="500" fill="hold"/>
                                        <p:tgtEl>
                                          <p:spTgt spid="51"/>
                                        </p:tgtEl>
                                        <p:attrNameLst>
                                          <p:attrName>ppt_h</p:attrName>
                                        </p:attrNameLst>
                                      </p:cBhvr>
                                      <p:tavLst>
                                        <p:tav tm="0">
                                          <p:val>
                                            <p:fltVal val="0"/>
                                          </p:val>
                                        </p:tav>
                                        <p:tav tm="100000">
                                          <p:val>
                                            <p:strVal val="#ppt_h"/>
                                          </p:val>
                                        </p:tav>
                                      </p:tavLst>
                                    </p:anim>
                                    <p:animEffect transition="in" filter="fade">
                                      <p:cBhvr>
                                        <p:cTn id="54" dur="500"/>
                                        <p:tgtEl>
                                          <p:spTgt spid="5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p:cTn id="57" dur="500" fill="hold"/>
                                        <p:tgtEl>
                                          <p:spTgt spid="52"/>
                                        </p:tgtEl>
                                        <p:attrNameLst>
                                          <p:attrName>ppt_w</p:attrName>
                                        </p:attrNameLst>
                                      </p:cBhvr>
                                      <p:tavLst>
                                        <p:tav tm="0">
                                          <p:val>
                                            <p:fltVal val="0"/>
                                          </p:val>
                                        </p:tav>
                                        <p:tav tm="100000">
                                          <p:val>
                                            <p:strVal val="#ppt_w"/>
                                          </p:val>
                                        </p:tav>
                                      </p:tavLst>
                                    </p:anim>
                                    <p:anim calcmode="lin" valueType="num">
                                      <p:cBhvr>
                                        <p:cTn id="58" dur="500" fill="hold"/>
                                        <p:tgtEl>
                                          <p:spTgt spid="52"/>
                                        </p:tgtEl>
                                        <p:attrNameLst>
                                          <p:attrName>ppt_h</p:attrName>
                                        </p:attrNameLst>
                                      </p:cBhvr>
                                      <p:tavLst>
                                        <p:tav tm="0">
                                          <p:val>
                                            <p:fltVal val="0"/>
                                          </p:val>
                                        </p:tav>
                                        <p:tav tm="100000">
                                          <p:val>
                                            <p:strVal val="#ppt_h"/>
                                          </p:val>
                                        </p:tav>
                                      </p:tavLst>
                                    </p:anim>
                                    <p:animEffect transition="in" filter="fade">
                                      <p:cBhvr>
                                        <p:cTn id="59" dur="500"/>
                                        <p:tgtEl>
                                          <p:spTgt spid="52"/>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anim calcmode="lin" valueType="num">
                                      <p:cBhvr>
                                        <p:cTn id="62" dur="500" fill="hold"/>
                                        <p:tgtEl>
                                          <p:spTgt spid="53"/>
                                        </p:tgtEl>
                                        <p:attrNameLst>
                                          <p:attrName>ppt_w</p:attrName>
                                        </p:attrNameLst>
                                      </p:cBhvr>
                                      <p:tavLst>
                                        <p:tav tm="0">
                                          <p:val>
                                            <p:fltVal val="0"/>
                                          </p:val>
                                        </p:tav>
                                        <p:tav tm="100000">
                                          <p:val>
                                            <p:strVal val="#ppt_w"/>
                                          </p:val>
                                        </p:tav>
                                      </p:tavLst>
                                    </p:anim>
                                    <p:anim calcmode="lin" valueType="num">
                                      <p:cBhvr>
                                        <p:cTn id="63" dur="500" fill="hold"/>
                                        <p:tgtEl>
                                          <p:spTgt spid="53"/>
                                        </p:tgtEl>
                                        <p:attrNameLst>
                                          <p:attrName>ppt_h</p:attrName>
                                        </p:attrNameLst>
                                      </p:cBhvr>
                                      <p:tavLst>
                                        <p:tav tm="0">
                                          <p:val>
                                            <p:fltVal val="0"/>
                                          </p:val>
                                        </p:tav>
                                        <p:tav tm="100000">
                                          <p:val>
                                            <p:strVal val="#ppt_h"/>
                                          </p:val>
                                        </p:tav>
                                      </p:tavLst>
                                    </p:anim>
                                    <p:animEffect transition="in" filter="fade">
                                      <p:cBhvr>
                                        <p:cTn id="64" dur="500"/>
                                        <p:tgtEl>
                                          <p:spTgt spid="53"/>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fltVal val="0"/>
                                          </p:val>
                                        </p:tav>
                                        <p:tav tm="100000">
                                          <p:val>
                                            <p:strVal val="#ppt_h"/>
                                          </p:val>
                                        </p:tav>
                                      </p:tavLst>
                                    </p:anim>
                                    <p:animEffect transition="in" filter="fade">
                                      <p:cBhvr>
                                        <p:cTn id="69" dur="500"/>
                                        <p:tgtEl>
                                          <p:spTgt spid="55"/>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p:cTn id="72" dur="500" fill="hold"/>
                                        <p:tgtEl>
                                          <p:spTgt spid="56"/>
                                        </p:tgtEl>
                                        <p:attrNameLst>
                                          <p:attrName>ppt_w</p:attrName>
                                        </p:attrNameLst>
                                      </p:cBhvr>
                                      <p:tavLst>
                                        <p:tav tm="0">
                                          <p:val>
                                            <p:fltVal val="0"/>
                                          </p:val>
                                        </p:tav>
                                        <p:tav tm="100000">
                                          <p:val>
                                            <p:strVal val="#ppt_w"/>
                                          </p:val>
                                        </p:tav>
                                      </p:tavLst>
                                    </p:anim>
                                    <p:anim calcmode="lin" valueType="num">
                                      <p:cBhvr>
                                        <p:cTn id="73" dur="500" fill="hold"/>
                                        <p:tgtEl>
                                          <p:spTgt spid="56"/>
                                        </p:tgtEl>
                                        <p:attrNameLst>
                                          <p:attrName>ppt_h</p:attrName>
                                        </p:attrNameLst>
                                      </p:cBhvr>
                                      <p:tavLst>
                                        <p:tav tm="0">
                                          <p:val>
                                            <p:fltVal val="0"/>
                                          </p:val>
                                        </p:tav>
                                        <p:tav tm="100000">
                                          <p:val>
                                            <p:strVal val="#ppt_h"/>
                                          </p:val>
                                        </p:tav>
                                      </p:tavLst>
                                    </p:anim>
                                    <p:animEffect transition="in" filter="fade">
                                      <p:cBhvr>
                                        <p:cTn id="74" dur="500"/>
                                        <p:tgtEl>
                                          <p:spTgt spid="56"/>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p:cTn id="77" dur="500" fill="hold"/>
                                        <p:tgtEl>
                                          <p:spTgt spid="58"/>
                                        </p:tgtEl>
                                        <p:attrNameLst>
                                          <p:attrName>ppt_w</p:attrName>
                                        </p:attrNameLst>
                                      </p:cBhvr>
                                      <p:tavLst>
                                        <p:tav tm="0">
                                          <p:val>
                                            <p:fltVal val="0"/>
                                          </p:val>
                                        </p:tav>
                                        <p:tav tm="100000">
                                          <p:val>
                                            <p:strVal val="#ppt_w"/>
                                          </p:val>
                                        </p:tav>
                                      </p:tavLst>
                                    </p:anim>
                                    <p:anim calcmode="lin" valueType="num">
                                      <p:cBhvr>
                                        <p:cTn id="78" dur="500" fill="hold"/>
                                        <p:tgtEl>
                                          <p:spTgt spid="58"/>
                                        </p:tgtEl>
                                        <p:attrNameLst>
                                          <p:attrName>ppt_h</p:attrName>
                                        </p:attrNameLst>
                                      </p:cBhvr>
                                      <p:tavLst>
                                        <p:tav tm="0">
                                          <p:val>
                                            <p:fltVal val="0"/>
                                          </p:val>
                                        </p:tav>
                                        <p:tav tm="100000">
                                          <p:val>
                                            <p:strVal val="#ppt_h"/>
                                          </p:val>
                                        </p:tav>
                                      </p:tavLst>
                                    </p:anim>
                                    <p:animEffect transition="in" filter="fade">
                                      <p:cBhvr>
                                        <p:cTn id="79" dur="500"/>
                                        <p:tgtEl>
                                          <p:spTgt spid="58"/>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500" fill="hold"/>
                                        <p:tgtEl>
                                          <p:spTgt spid="59"/>
                                        </p:tgtEl>
                                        <p:attrNameLst>
                                          <p:attrName>ppt_w</p:attrName>
                                        </p:attrNameLst>
                                      </p:cBhvr>
                                      <p:tavLst>
                                        <p:tav tm="0">
                                          <p:val>
                                            <p:fltVal val="0"/>
                                          </p:val>
                                        </p:tav>
                                        <p:tav tm="100000">
                                          <p:val>
                                            <p:strVal val="#ppt_w"/>
                                          </p:val>
                                        </p:tav>
                                      </p:tavLst>
                                    </p:anim>
                                    <p:anim calcmode="lin" valueType="num">
                                      <p:cBhvr>
                                        <p:cTn id="83" dur="500" fill="hold"/>
                                        <p:tgtEl>
                                          <p:spTgt spid="59"/>
                                        </p:tgtEl>
                                        <p:attrNameLst>
                                          <p:attrName>ppt_h</p:attrName>
                                        </p:attrNameLst>
                                      </p:cBhvr>
                                      <p:tavLst>
                                        <p:tav tm="0">
                                          <p:val>
                                            <p:fltVal val="0"/>
                                          </p:val>
                                        </p:tav>
                                        <p:tav tm="100000">
                                          <p:val>
                                            <p:strVal val="#ppt_h"/>
                                          </p:val>
                                        </p:tav>
                                      </p:tavLst>
                                    </p:anim>
                                    <p:animEffect transition="in" filter="fade">
                                      <p:cBhvr>
                                        <p:cTn id="84" dur="50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par>
                                <p:cTn id="90" presetID="53" presetClass="entr" presetSubtype="16"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 calcmode="lin" valueType="num">
                                      <p:cBhvr>
                                        <p:cTn id="102" dur="500" fill="hold"/>
                                        <p:tgtEl>
                                          <p:spTgt spid="60"/>
                                        </p:tgtEl>
                                        <p:attrNameLst>
                                          <p:attrName>ppt_w</p:attrName>
                                        </p:attrNameLst>
                                      </p:cBhvr>
                                      <p:tavLst>
                                        <p:tav tm="0">
                                          <p:val>
                                            <p:fltVal val="0"/>
                                          </p:val>
                                        </p:tav>
                                        <p:tav tm="100000">
                                          <p:val>
                                            <p:strVal val="#ppt_w"/>
                                          </p:val>
                                        </p:tav>
                                      </p:tavLst>
                                    </p:anim>
                                    <p:anim calcmode="lin" valueType="num">
                                      <p:cBhvr>
                                        <p:cTn id="103" dur="500" fill="hold"/>
                                        <p:tgtEl>
                                          <p:spTgt spid="60"/>
                                        </p:tgtEl>
                                        <p:attrNameLst>
                                          <p:attrName>ppt_h</p:attrName>
                                        </p:attrNameLst>
                                      </p:cBhvr>
                                      <p:tavLst>
                                        <p:tav tm="0">
                                          <p:val>
                                            <p:fltVal val="0"/>
                                          </p:val>
                                        </p:tav>
                                        <p:tav tm="100000">
                                          <p:val>
                                            <p:strVal val="#ppt_h"/>
                                          </p:val>
                                        </p:tav>
                                      </p:tavLst>
                                    </p:anim>
                                    <p:animEffect transition="in" filter="fade">
                                      <p:cBhvr>
                                        <p:cTn id="104" dur="500"/>
                                        <p:tgtEl>
                                          <p:spTgt spid="6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anim calcmode="lin" valueType="num">
                                      <p:cBhvr>
                                        <p:cTn id="107" dur="500" fill="hold"/>
                                        <p:tgtEl>
                                          <p:spTgt spid="61"/>
                                        </p:tgtEl>
                                        <p:attrNameLst>
                                          <p:attrName>ppt_w</p:attrName>
                                        </p:attrNameLst>
                                      </p:cBhvr>
                                      <p:tavLst>
                                        <p:tav tm="0">
                                          <p:val>
                                            <p:fltVal val="0"/>
                                          </p:val>
                                        </p:tav>
                                        <p:tav tm="100000">
                                          <p:val>
                                            <p:strVal val="#ppt_w"/>
                                          </p:val>
                                        </p:tav>
                                      </p:tavLst>
                                    </p:anim>
                                    <p:anim calcmode="lin" valueType="num">
                                      <p:cBhvr>
                                        <p:cTn id="108" dur="500" fill="hold"/>
                                        <p:tgtEl>
                                          <p:spTgt spid="61"/>
                                        </p:tgtEl>
                                        <p:attrNameLst>
                                          <p:attrName>ppt_h</p:attrName>
                                        </p:attrNameLst>
                                      </p:cBhvr>
                                      <p:tavLst>
                                        <p:tav tm="0">
                                          <p:val>
                                            <p:fltVal val="0"/>
                                          </p:val>
                                        </p:tav>
                                        <p:tav tm="100000">
                                          <p:val>
                                            <p:strVal val="#ppt_h"/>
                                          </p:val>
                                        </p:tav>
                                      </p:tavLst>
                                    </p:anim>
                                    <p:animEffect transition="in" filter="fade">
                                      <p:cBhvr>
                                        <p:cTn id="109" dur="500"/>
                                        <p:tgtEl>
                                          <p:spTgt spid="6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 calcmode="lin" valueType="num">
                                      <p:cBhvr>
                                        <p:cTn id="112" dur="500" fill="hold"/>
                                        <p:tgtEl>
                                          <p:spTgt spid="62"/>
                                        </p:tgtEl>
                                        <p:attrNameLst>
                                          <p:attrName>ppt_w</p:attrName>
                                        </p:attrNameLst>
                                      </p:cBhvr>
                                      <p:tavLst>
                                        <p:tav tm="0">
                                          <p:val>
                                            <p:fltVal val="0"/>
                                          </p:val>
                                        </p:tav>
                                        <p:tav tm="100000">
                                          <p:val>
                                            <p:strVal val="#ppt_w"/>
                                          </p:val>
                                        </p:tav>
                                      </p:tavLst>
                                    </p:anim>
                                    <p:anim calcmode="lin" valueType="num">
                                      <p:cBhvr>
                                        <p:cTn id="113" dur="500" fill="hold"/>
                                        <p:tgtEl>
                                          <p:spTgt spid="62"/>
                                        </p:tgtEl>
                                        <p:attrNameLst>
                                          <p:attrName>ppt_h</p:attrName>
                                        </p:attrNameLst>
                                      </p:cBhvr>
                                      <p:tavLst>
                                        <p:tav tm="0">
                                          <p:val>
                                            <p:fltVal val="0"/>
                                          </p:val>
                                        </p:tav>
                                        <p:tav tm="100000">
                                          <p:val>
                                            <p:strVal val="#ppt_h"/>
                                          </p:val>
                                        </p:tav>
                                      </p:tavLst>
                                    </p:anim>
                                    <p:animEffect transition="in" filter="fade">
                                      <p:cBhvr>
                                        <p:cTn id="114" dur="500"/>
                                        <p:tgtEl>
                                          <p:spTgt spid="62"/>
                                        </p:tgtEl>
                                      </p:cBhvr>
                                    </p:animEffect>
                                  </p:childTnLst>
                                </p:cTn>
                              </p:par>
                            </p:childTnLst>
                          </p:cTn>
                        </p:par>
                        <p:par>
                          <p:cTn id="115" fill="hold" nodeType="afterGroup">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barn(inVertical)">
                                      <p:cBhvr>
                                        <p:cTn id="118"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5" grpId="0" animBg="1"/>
      <p:bldP spid="56" grpId="0" animBg="1"/>
      <p:bldP spid="58" grpId="0" animBg="1"/>
      <p:bldP spid="59" grpId="0" animBg="1"/>
      <p:bldP spid="60" grpId="0" animBg="1"/>
      <p:bldP spid="61" grpId="0" animBg="1"/>
      <p:bldP spid="62" grpId="0" animBg="1"/>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0" y="-27384"/>
            <a:ext cx="7772400" cy="1143000"/>
          </a:xfrm>
        </p:spPr>
        <p:txBody>
          <a:bodyPr/>
          <a:lstStyle/>
          <a:p>
            <a:r>
              <a:rPr lang="ru-RU" altLang="en-US" dirty="0" smtClean="0"/>
              <a:t>Вся лаборатория на ладони</a:t>
            </a:r>
            <a:r>
              <a:rPr lang="en-US" altLang="en-US" dirty="0" smtClean="0"/>
              <a:t/>
            </a:r>
            <a:br>
              <a:rPr lang="en-US" altLang="en-US" dirty="0" smtClean="0"/>
            </a:br>
            <a:r>
              <a:rPr lang="en-US" altLang="en-US" sz="1800" dirty="0"/>
              <a:t>B</a:t>
            </a:r>
            <a:r>
              <a:rPr lang="en-US" altLang="en-US" sz="1800" dirty="0" smtClean="0"/>
              <a:t>iochem</a:t>
            </a:r>
            <a:r>
              <a:rPr lang="ru-RU" altLang="en-US" sz="1800" dirty="0" smtClean="0"/>
              <a:t> – Биология и Химия</a:t>
            </a:r>
            <a:endParaRPr lang="en-US" altLang="en-US" sz="1800" dirty="0" smtClean="0"/>
          </a:p>
        </p:txBody>
      </p:sp>
      <p:pic>
        <p:nvPicPr>
          <p:cNvPr id="81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8763" y="1125538"/>
            <a:ext cx="4348162"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6163" y="1138238"/>
            <a:ext cx="404971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538" y="3425825"/>
            <a:ext cx="655637"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300" y="3871913"/>
            <a:ext cx="5699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9550" y="4008438"/>
            <a:ext cx="4699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10063" y="1125538"/>
            <a:ext cx="333375"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5638" y="2241550"/>
            <a:ext cx="5143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850" y="620713"/>
            <a:ext cx="4318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40650" y="846138"/>
            <a:ext cx="43656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750" y="4038600"/>
            <a:ext cx="5635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413" y="3970338"/>
            <a:ext cx="50482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57613" y="3711575"/>
            <a:ext cx="520700"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4313" y="3200400"/>
            <a:ext cx="5603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13113" y="3887788"/>
            <a:ext cx="3825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4188" y="2705100"/>
            <a:ext cx="5619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91025" y="1693863"/>
            <a:ext cx="436563"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323850" y="4868863"/>
            <a:ext cx="76342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400" u="sng"/>
              <a:t>Встроенные датчики</a:t>
            </a:r>
            <a:endParaRPr lang="en-US" altLang="en-US" sz="1400" u="sng"/>
          </a:p>
          <a:p>
            <a:pPr eaLnBrk="1" hangingPunct="1">
              <a:spcBef>
                <a:spcPct val="0"/>
              </a:spcBef>
              <a:buFontTx/>
              <a:buNone/>
            </a:pPr>
            <a:r>
              <a:rPr lang="ru-RU" altLang="en-US" sz="1400" b="0" i="0"/>
              <a:t>Давление газа, температура окружающей среды</a:t>
            </a:r>
            <a:r>
              <a:rPr lang="en-US" altLang="en-US" sz="1400" b="0" i="0"/>
              <a:t> </a:t>
            </a:r>
            <a:r>
              <a:rPr lang="ru-RU" altLang="en-US" sz="1400" b="0" i="0"/>
              <a:t>и температура объекта, барометр, электропроводимость, рН, DO2</a:t>
            </a:r>
            <a:r>
              <a:rPr lang="en-US" altLang="en-US" sz="1400" b="0" i="0"/>
              <a:t> (</a:t>
            </a:r>
            <a:r>
              <a:rPr lang="ru-RU" altLang="en-US" sz="1400" b="0" i="0"/>
              <a:t>уровень</a:t>
            </a:r>
            <a:r>
              <a:rPr lang="en-US" altLang="en-US" sz="1400" b="0" i="0"/>
              <a:t> </a:t>
            </a:r>
            <a:r>
              <a:rPr lang="ru-RU" altLang="en-US" sz="1400" b="0" i="0"/>
              <a:t>растворенного</a:t>
            </a:r>
            <a:r>
              <a:rPr lang="en-US" altLang="en-US" sz="1400" b="0" i="0"/>
              <a:t> </a:t>
            </a:r>
            <a:r>
              <a:rPr lang="ru-RU" altLang="en-US" sz="1400" b="0" i="0"/>
              <a:t>кислорода</a:t>
            </a:r>
            <a:r>
              <a:rPr lang="en-US" altLang="en-US" sz="1400" b="0" i="0"/>
              <a:t>)</a:t>
            </a:r>
            <a:r>
              <a:rPr lang="ru-RU" altLang="en-US" sz="1400" b="0" i="0"/>
              <a:t>, освещенность, термопары, частота сердечных сокращений, относительная влажность, GPS, колориметр, турбидиметр</a:t>
            </a:r>
            <a:r>
              <a:rPr lang="en-US" altLang="en-US" sz="1400" b="0" i="0"/>
              <a:t> </a:t>
            </a:r>
            <a:r>
              <a:rPr lang="ru-RU" altLang="en-US" sz="1400" b="0" i="0"/>
              <a:t>и универсальный порт датчиков.</a:t>
            </a:r>
            <a:endParaRPr lang="en-US" altLang="en-US" sz="1400" b="0" i="0"/>
          </a:p>
        </p:txBody>
      </p:sp>
      <p:sp>
        <p:nvSpPr>
          <p:cNvPr id="21" name="Freeform 20"/>
          <p:cNvSpPr>
            <a:spLocks/>
          </p:cNvSpPr>
          <p:nvPr/>
        </p:nvSpPr>
        <p:spPr bwMode="auto">
          <a:xfrm>
            <a:off x="533400" y="3214688"/>
            <a:ext cx="719138" cy="166687"/>
          </a:xfrm>
          <a:custGeom>
            <a:avLst/>
            <a:gdLst>
              <a:gd name="T0" fmla="*/ 0 w 718457"/>
              <a:gd name="T1" fmla="*/ 157721 h 166839"/>
              <a:gd name="T2" fmla="*/ 161619 w 718457"/>
              <a:gd name="T3" fmla="*/ 3367 h 166839"/>
              <a:gd name="T4" fmla="*/ 761923 w 718457"/>
              <a:gd name="T5" fmla="*/ 75396 h 166839"/>
              <a:gd name="T6" fmla="*/ 0 60000 65536"/>
              <a:gd name="T7" fmla="*/ 0 60000 65536"/>
              <a:gd name="T8" fmla="*/ 0 60000 65536"/>
              <a:gd name="T9" fmla="*/ 0 w 718457"/>
              <a:gd name="T10" fmla="*/ 0 h 166839"/>
              <a:gd name="T11" fmla="*/ 718457 w 718457"/>
              <a:gd name="T12" fmla="*/ 166839 h 166839"/>
            </a:gdLst>
            <a:ahLst/>
            <a:cxnLst>
              <a:cxn ang="T6">
                <a:pos x="T0" y="T1"/>
              </a:cxn>
              <a:cxn ang="T7">
                <a:pos x="T2" y="T3"/>
              </a:cxn>
              <a:cxn ang="T8">
                <a:pos x="T4" y="T5"/>
              </a:cxn>
            </a:cxnLst>
            <a:rect l="T9" t="T10" r="T11" b="T12"/>
            <a:pathLst>
              <a:path w="718457" h="166839">
                <a:moveTo>
                  <a:pt x="0" y="166839"/>
                </a:moveTo>
                <a:cubicBezTo>
                  <a:pt x="16328" y="92453"/>
                  <a:pt x="32657" y="18067"/>
                  <a:pt x="152400" y="3553"/>
                </a:cubicBezTo>
                <a:cubicBezTo>
                  <a:pt x="272143" y="-10961"/>
                  <a:pt x="629557" y="19882"/>
                  <a:pt x="718457" y="79753"/>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 name="Freeform 22"/>
          <p:cNvSpPr>
            <a:spLocks/>
          </p:cNvSpPr>
          <p:nvPr/>
        </p:nvSpPr>
        <p:spPr bwMode="auto">
          <a:xfrm>
            <a:off x="1165225" y="3392488"/>
            <a:ext cx="215900" cy="477837"/>
          </a:xfrm>
          <a:custGeom>
            <a:avLst/>
            <a:gdLst>
              <a:gd name="T0" fmla="*/ 0 w 216481"/>
              <a:gd name="T1" fmla="*/ 413499 h 478972"/>
              <a:gd name="T2" fmla="*/ 175084 w 216481"/>
              <a:gd name="T3" fmla="*/ 291328 h 478972"/>
              <a:gd name="T4" fmla="*/ 138226 w 216481"/>
              <a:gd name="T5" fmla="*/ 0 h 478972"/>
              <a:gd name="T6" fmla="*/ 0 60000 65536"/>
              <a:gd name="T7" fmla="*/ 0 60000 65536"/>
              <a:gd name="T8" fmla="*/ 0 60000 65536"/>
              <a:gd name="T9" fmla="*/ 0 w 216481"/>
              <a:gd name="T10" fmla="*/ 0 h 478972"/>
              <a:gd name="T11" fmla="*/ 216481 w 216481"/>
              <a:gd name="T12" fmla="*/ 478972 h 478972"/>
            </a:gdLst>
            <a:ahLst/>
            <a:cxnLst>
              <a:cxn ang="T6">
                <a:pos x="T0" y="T1"/>
              </a:cxn>
              <a:cxn ang="T7">
                <a:pos x="T2" y="T3"/>
              </a:cxn>
              <a:cxn ang="T8">
                <a:pos x="T4" y="T5"/>
              </a:cxn>
            </a:cxnLst>
            <a:rect l="T9" t="T10" r="T11" b="T12"/>
            <a:pathLst>
              <a:path w="216481" h="478972">
                <a:moveTo>
                  <a:pt x="0" y="478972"/>
                </a:moveTo>
                <a:cubicBezTo>
                  <a:pt x="89807" y="448129"/>
                  <a:pt x="179615" y="417287"/>
                  <a:pt x="206829" y="337458"/>
                </a:cubicBezTo>
                <a:cubicBezTo>
                  <a:pt x="234043" y="257629"/>
                  <a:pt x="198664" y="128814"/>
                  <a:pt x="16328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 name="Freeform 23"/>
          <p:cNvSpPr>
            <a:spLocks/>
          </p:cNvSpPr>
          <p:nvPr/>
        </p:nvSpPr>
        <p:spPr bwMode="auto">
          <a:xfrm>
            <a:off x="1611313" y="3359150"/>
            <a:ext cx="207962" cy="598488"/>
          </a:xfrm>
          <a:custGeom>
            <a:avLst/>
            <a:gdLst>
              <a:gd name="T0" fmla="*/ 67386 w 208824"/>
              <a:gd name="T1" fmla="*/ 584753 h 598715"/>
              <a:gd name="T2" fmla="*/ 160037 w 208824"/>
              <a:gd name="T3" fmla="*/ 318960 h 598715"/>
              <a:gd name="T4" fmla="*/ 0 w 208824"/>
              <a:gd name="T5" fmla="*/ 0 h 598715"/>
              <a:gd name="T6" fmla="*/ 0 60000 65536"/>
              <a:gd name="T7" fmla="*/ 0 60000 65536"/>
              <a:gd name="T8" fmla="*/ 0 60000 65536"/>
              <a:gd name="T9" fmla="*/ 0 w 208824"/>
              <a:gd name="T10" fmla="*/ 0 h 598715"/>
              <a:gd name="T11" fmla="*/ 208824 w 208824"/>
              <a:gd name="T12" fmla="*/ 598715 h 598715"/>
            </a:gdLst>
            <a:ahLst/>
            <a:cxnLst>
              <a:cxn ang="T6">
                <a:pos x="T0" y="T1"/>
              </a:cxn>
              <a:cxn ang="T7">
                <a:pos x="T2" y="T3"/>
              </a:cxn>
              <a:cxn ang="T8">
                <a:pos x="T4" y="T5"/>
              </a:cxn>
            </a:cxnLst>
            <a:rect l="T9" t="T10" r="T11" b="T12"/>
            <a:pathLst>
              <a:path w="208824" h="598715">
                <a:moveTo>
                  <a:pt x="87085" y="598715"/>
                </a:moveTo>
                <a:cubicBezTo>
                  <a:pt x="154213" y="512536"/>
                  <a:pt x="221342" y="426358"/>
                  <a:pt x="206828" y="326572"/>
                </a:cubicBezTo>
                <a:cubicBezTo>
                  <a:pt x="192314" y="226786"/>
                  <a:pt x="38100" y="56243"/>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24"/>
          <p:cNvSpPr>
            <a:spLocks/>
          </p:cNvSpPr>
          <p:nvPr/>
        </p:nvSpPr>
        <p:spPr bwMode="auto">
          <a:xfrm>
            <a:off x="2024063" y="3381375"/>
            <a:ext cx="174625" cy="652463"/>
          </a:xfrm>
          <a:custGeom>
            <a:avLst/>
            <a:gdLst>
              <a:gd name="T0" fmla="*/ 81918 w 175461"/>
              <a:gd name="T1" fmla="*/ 612248 h 653143"/>
              <a:gd name="T2" fmla="*/ 957 w 175461"/>
              <a:gd name="T3" fmla="*/ 367347 h 653143"/>
              <a:gd name="T4" fmla="*/ 130491 w 175461"/>
              <a:gd name="T5" fmla="*/ 0 h 653143"/>
              <a:gd name="T6" fmla="*/ 0 60000 65536"/>
              <a:gd name="T7" fmla="*/ 0 60000 65536"/>
              <a:gd name="T8" fmla="*/ 0 60000 65536"/>
              <a:gd name="T9" fmla="*/ 0 w 175461"/>
              <a:gd name="T10" fmla="*/ 0 h 653143"/>
              <a:gd name="T11" fmla="*/ 175461 w 175461"/>
              <a:gd name="T12" fmla="*/ 653143 h 653143"/>
            </a:gdLst>
            <a:ahLst/>
            <a:cxnLst>
              <a:cxn ang="T6">
                <a:pos x="T0" y="T1"/>
              </a:cxn>
              <a:cxn ang="T7">
                <a:pos x="T2" y="T3"/>
              </a:cxn>
              <a:cxn ang="T8">
                <a:pos x="T4" y="T5"/>
              </a:cxn>
            </a:cxnLst>
            <a:rect l="T9" t="T10" r="T11" b="T12"/>
            <a:pathLst>
              <a:path w="175461" h="653143">
                <a:moveTo>
                  <a:pt x="110147" y="653143"/>
                </a:moveTo>
                <a:cubicBezTo>
                  <a:pt x="50275" y="576942"/>
                  <a:pt x="-9596" y="500742"/>
                  <a:pt x="1290" y="391885"/>
                </a:cubicBezTo>
                <a:cubicBezTo>
                  <a:pt x="12176" y="283028"/>
                  <a:pt x="93818" y="141514"/>
                  <a:pt x="17546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25"/>
          <p:cNvSpPr>
            <a:spLocks/>
          </p:cNvSpPr>
          <p:nvPr/>
        </p:nvSpPr>
        <p:spPr bwMode="auto">
          <a:xfrm>
            <a:off x="2308225" y="3435350"/>
            <a:ext cx="598488" cy="490538"/>
          </a:xfrm>
          <a:custGeom>
            <a:avLst/>
            <a:gdLst>
              <a:gd name="T0" fmla="*/ 584803 w 598715"/>
              <a:gd name="T1" fmla="*/ 533868 h 489857"/>
              <a:gd name="T2" fmla="*/ 138225 w 598715"/>
              <a:gd name="T3" fmla="*/ 379638 h 489857"/>
              <a:gd name="T4" fmla="*/ 0 w 598715"/>
              <a:gd name="T5" fmla="*/ 0 h 489857"/>
              <a:gd name="T6" fmla="*/ 0 60000 65536"/>
              <a:gd name="T7" fmla="*/ 0 60000 65536"/>
              <a:gd name="T8" fmla="*/ 0 60000 65536"/>
              <a:gd name="T9" fmla="*/ 0 w 598715"/>
              <a:gd name="T10" fmla="*/ 0 h 489857"/>
              <a:gd name="T11" fmla="*/ 598715 w 598715"/>
              <a:gd name="T12" fmla="*/ 489857 h 489857"/>
            </a:gdLst>
            <a:ahLst/>
            <a:cxnLst>
              <a:cxn ang="T6">
                <a:pos x="T0" y="T1"/>
              </a:cxn>
              <a:cxn ang="T7">
                <a:pos x="T2" y="T3"/>
              </a:cxn>
              <a:cxn ang="T8">
                <a:pos x="T4" y="T5"/>
              </a:cxn>
            </a:cxnLst>
            <a:rect l="T9" t="T10" r="T11" b="T12"/>
            <a:pathLst>
              <a:path w="598715" h="489857">
                <a:moveTo>
                  <a:pt x="598715" y="489857"/>
                </a:moveTo>
                <a:cubicBezTo>
                  <a:pt x="420008" y="459921"/>
                  <a:pt x="241301" y="429986"/>
                  <a:pt x="141515" y="348343"/>
                </a:cubicBezTo>
                <a:cubicBezTo>
                  <a:pt x="41729" y="266700"/>
                  <a:pt x="20864" y="133350"/>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Freeform 26"/>
          <p:cNvSpPr>
            <a:spLocks/>
          </p:cNvSpPr>
          <p:nvPr/>
        </p:nvSpPr>
        <p:spPr bwMode="auto">
          <a:xfrm>
            <a:off x="2994025" y="3141663"/>
            <a:ext cx="479425" cy="696912"/>
          </a:xfrm>
          <a:custGeom>
            <a:avLst/>
            <a:gdLst>
              <a:gd name="T0" fmla="*/ 473614 w 479512"/>
              <a:gd name="T1" fmla="*/ 710888 h 696686"/>
              <a:gd name="T2" fmla="*/ 398264 w 479512"/>
              <a:gd name="T3" fmla="*/ 377657 h 696686"/>
              <a:gd name="T4" fmla="*/ 0 w 479512"/>
              <a:gd name="T5" fmla="*/ 0 h 696686"/>
              <a:gd name="T6" fmla="*/ 0 60000 65536"/>
              <a:gd name="T7" fmla="*/ 0 60000 65536"/>
              <a:gd name="T8" fmla="*/ 0 60000 65536"/>
              <a:gd name="T9" fmla="*/ 0 w 479512"/>
              <a:gd name="T10" fmla="*/ 0 h 696686"/>
              <a:gd name="T11" fmla="*/ 479512 w 479512"/>
              <a:gd name="T12" fmla="*/ 696686 h 696686"/>
            </a:gdLst>
            <a:ahLst/>
            <a:cxnLst>
              <a:cxn ang="T6">
                <a:pos x="T0" y="T1"/>
              </a:cxn>
              <a:cxn ang="T7">
                <a:pos x="T2" y="T3"/>
              </a:cxn>
              <a:cxn ang="T8">
                <a:pos x="T4" y="T5"/>
              </a:cxn>
            </a:cxnLst>
            <a:rect l="T9" t="T10" r="T11" b="T12"/>
            <a:pathLst>
              <a:path w="479512" h="696686">
                <a:moveTo>
                  <a:pt x="478972" y="696686"/>
                </a:moveTo>
                <a:cubicBezTo>
                  <a:pt x="480786" y="591457"/>
                  <a:pt x="482601" y="486228"/>
                  <a:pt x="402772" y="370114"/>
                </a:cubicBezTo>
                <a:cubicBezTo>
                  <a:pt x="322943" y="254000"/>
                  <a:pt x="161471" y="127000"/>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7"/>
          <p:cNvSpPr>
            <a:spLocks/>
          </p:cNvSpPr>
          <p:nvPr/>
        </p:nvSpPr>
        <p:spPr bwMode="auto">
          <a:xfrm>
            <a:off x="3562350" y="3032125"/>
            <a:ext cx="442913" cy="631825"/>
          </a:xfrm>
          <a:custGeom>
            <a:avLst/>
            <a:gdLst>
              <a:gd name="T0" fmla="*/ 366107 w 444298"/>
              <a:gd name="T1" fmla="*/ 660149 h 631371"/>
              <a:gd name="T2" fmla="*/ 25249 w 444298"/>
              <a:gd name="T3" fmla="*/ 455271 h 631371"/>
              <a:gd name="T4" fmla="*/ 25249 w 444298"/>
              <a:gd name="T5" fmla="*/ 0 h 631371"/>
              <a:gd name="T6" fmla="*/ 0 60000 65536"/>
              <a:gd name="T7" fmla="*/ 0 60000 65536"/>
              <a:gd name="T8" fmla="*/ 0 60000 65536"/>
              <a:gd name="T9" fmla="*/ 0 w 444298"/>
              <a:gd name="T10" fmla="*/ 0 h 631371"/>
              <a:gd name="T11" fmla="*/ 444298 w 444298"/>
              <a:gd name="T12" fmla="*/ 631371 h 631371"/>
            </a:gdLst>
            <a:ahLst/>
            <a:cxnLst>
              <a:cxn ang="T6">
                <a:pos x="T0" y="T1"/>
              </a:cxn>
              <a:cxn ang="T7">
                <a:pos x="T2" y="T3"/>
              </a:cxn>
              <a:cxn ang="T8">
                <a:pos x="T4" y="T5"/>
              </a:cxn>
            </a:cxnLst>
            <a:rect l="T9" t="T10" r="T11" b="T12"/>
            <a:pathLst>
              <a:path w="444298" h="631371">
                <a:moveTo>
                  <a:pt x="444298" y="631371"/>
                </a:moveTo>
                <a:cubicBezTo>
                  <a:pt x="271941" y="586013"/>
                  <a:pt x="99584" y="540656"/>
                  <a:pt x="30641" y="435428"/>
                </a:cubicBezTo>
                <a:cubicBezTo>
                  <a:pt x="-38302" y="330199"/>
                  <a:pt x="30641" y="0"/>
                  <a:pt x="3064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8"/>
          <p:cNvSpPr>
            <a:spLocks/>
          </p:cNvSpPr>
          <p:nvPr/>
        </p:nvSpPr>
        <p:spPr bwMode="auto">
          <a:xfrm>
            <a:off x="3603625" y="2814638"/>
            <a:ext cx="576263" cy="360362"/>
          </a:xfrm>
          <a:custGeom>
            <a:avLst/>
            <a:gdLst>
              <a:gd name="T0" fmla="*/ 542572 w 576657"/>
              <a:gd name="T1" fmla="*/ 436822 h 359228"/>
              <a:gd name="T2" fmla="*/ 479967 w 576657"/>
              <a:gd name="T3" fmla="*/ 251499 h 359228"/>
              <a:gd name="T4" fmla="*/ 0 w 576657"/>
              <a:gd name="T5" fmla="*/ 0 h 359228"/>
              <a:gd name="T6" fmla="*/ 0 60000 65536"/>
              <a:gd name="T7" fmla="*/ 0 60000 65536"/>
              <a:gd name="T8" fmla="*/ 0 60000 65536"/>
              <a:gd name="T9" fmla="*/ 0 w 576657"/>
              <a:gd name="T10" fmla="*/ 0 h 359228"/>
              <a:gd name="T11" fmla="*/ 576657 w 576657"/>
              <a:gd name="T12" fmla="*/ 359228 h 359228"/>
            </a:gdLst>
            <a:ahLst/>
            <a:cxnLst>
              <a:cxn ang="T6">
                <a:pos x="T0" y="T1"/>
              </a:cxn>
              <a:cxn ang="T7">
                <a:pos x="T2" y="T3"/>
              </a:cxn>
              <a:cxn ang="T8">
                <a:pos x="T4" y="T5"/>
              </a:cxn>
            </a:cxnLst>
            <a:rect l="T9" t="T10" r="T11" b="T12"/>
            <a:pathLst>
              <a:path w="576657" h="359228">
                <a:moveTo>
                  <a:pt x="566058" y="359228"/>
                </a:moveTo>
                <a:cubicBezTo>
                  <a:pt x="580572" y="312963"/>
                  <a:pt x="595086" y="266699"/>
                  <a:pt x="500743" y="206828"/>
                </a:cubicBezTo>
                <a:cubicBezTo>
                  <a:pt x="406400" y="146957"/>
                  <a:pt x="203200" y="73478"/>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30"/>
          <p:cNvSpPr>
            <a:spLocks/>
          </p:cNvSpPr>
          <p:nvPr/>
        </p:nvSpPr>
        <p:spPr bwMode="auto">
          <a:xfrm>
            <a:off x="3922713" y="2554288"/>
            <a:ext cx="377825" cy="369887"/>
          </a:xfrm>
          <a:custGeom>
            <a:avLst/>
            <a:gdLst>
              <a:gd name="T0" fmla="*/ 459858 w 376610"/>
              <a:gd name="T1" fmla="*/ 356290 h 370115"/>
              <a:gd name="T2" fmla="*/ 61099 w 376610"/>
              <a:gd name="T3" fmla="*/ 282937 h 370115"/>
              <a:gd name="T4" fmla="*/ 7929 w 376610"/>
              <a:gd name="T5" fmla="*/ 0 h 370115"/>
              <a:gd name="T6" fmla="*/ 0 60000 65536"/>
              <a:gd name="T7" fmla="*/ 0 60000 65536"/>
              <a:gd name="T8" fmla="*/ 0 60000 65536"/>
              <a:gd name="T9" fmla="*/ 0 w 376610"/>
              <a:gd name="T10" fmla="*/ 0 h 370115"/>
              <a:gd name="T11" fmla="*/ 376610 w 376610"/>
              <a:gd name="T12" fmla="*/ 370115 h 370115"/>
            </a:gdLst>
            <a:ahLst/>
            <a:cxnLst>
              <a:cxn ang="T6">
                <a:pos x="T0" y="T1"/>
              </a:cxn>
              <a:cxn ang="T7">
                <a:pos x="T2" y="T3"/>
              </a:cxn>
              <a:cxn ang="T8">
                <a:pos x="T4" y="T5"/>
              </a:cxn>
            </a:cxnLst>
            <a:rect l="T9" t="T10" r="T11" b="T12"/>
            <a:pathLst>
              <a:path w="376610" h="370115">
                <a:moveTo>
                  <a:pt x="376610" y="370115"/>
                </a:moveTo>
                <a:cubicBezTo>
                  <a:pt x="244167" y="362858"/>
                  <a:pt x="111725" y="355601"/>
                  <a:pt x="50039" y="293915"/>
                </a:cubicBezTo>
                <a:cubicBezTo>
                  <a:pt x="-11647" y="232229"/>
                  <a:pt x="-2576" y="116114"/>
                  <a:pt x="649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0" name="Freeform 10239"/>
          <p:cNvSpPr>
            <a:spLocks/>
          </p:cNvSpPr>
          <p:nvPr/>
        </p:nvSpPr>
        <p:spPr bwMode="auto">
          <a:xfrm>
            <a:off x="4081463" y="2444750"/>
            <a:ext cx="392112" cy="33338"/>
          </a:xfrm>
          <a:custGeom>
            <a:avLst/>
            <a:gdLst>
              <a:gd name="T0" fmla="*/ 406147 w 391886"/>
              <a:gd name="T1" fmla="*/ 117231 h 32657"/>
              <a:gd name="T2" fmla="*/ 236919 w 391886"/>
              <a:gd name="T3" fmla="*/ 0 h 32657"/>
              <a:gd name="T4" fmla="*/ 0 w 391886"/>
              <a:gd name="T5" fmla="*/ 117231 h 32657"/>
              <a:gd name="T6" fmla="*/ 0 60000 65536"/>
              <a:gd name="T7" fmla="*/ 0 60000 65536"/>
              <a:gd name="T8" fmla="*/ 0 60000 65536"/>
              <a:gd name="T9" fmla="*/ 0 w 391886"/>
              <a:gd name="T10" fmla="*/ 0 h 32657"/>
              <a:gd name="T11" fmla="*/ 391886 w 391886"/>
              <a:gd name="T12" fmla="*/ 32657 h 32657"/>
            </a:gdLst>
            <a:ahLst/>
            <a:cxnLst>
              <a:cxn ang="T6">
                <a:pos x="T0" y="T1"/>
              </a:cxn>
              <a:cxn ang="T7">
                <a:pos x="T2" y="T3"/>
              </a:cxn>
              <a:cxn ang="T8">
                <a:pos x="T4" y="T5"/>
              </a:cxn>
            </a:cxnLst>
            <a:rect l="T9" t="T10" r="T11" b="T12"/>
            <a:pathLst>
              <a:path w="391886" h="32657">
                <a:moveTo>
                  <a:pt x="391886" y="32657"/>
                </a:moveTo>
                <a:cubicBezTo>
                  <a:pt x="342900" y="16328"/>
                  <a:pt x="293914" y="0"/>
                  <a:pt x="228600" y="0"/>
                </a:cubicBezTo>
                <a:cubicBezTo>
                  <a:pt x="163286" y="0"/>
                  <a:pt x="81643" y="16328"/>
                  <a:pt x="0" y="32657"/>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6" name="Freeform 10245"/>
          <p:cNvSpPr>
            <a:spLocks/>
          </p:cNvSpPr>
          <p:nvPr/>
        </p:nvSpPr>
        <p:spPr bwMode="auto">
          <a:xfrm>
            <a:off x="4081463" y="2139950"/>
            <a:ext cx="349250" cy="273050"/>
          </a:xfrm>
          <a:custGeom>
            <a:avLst/>
            <a:gdLst>
              <a:gd name="T0" fmla="*/ 409282 w 348343"/>
              <a:gd name="T1" fmla="*/ 0 h 272143"/>
              <a:gd name="T2" fmla="*/ 268594 w 348343"/>
              <a:gd name="T3" fmla="*/ 173936 h 272143"/>
              <a:gd name="T4" fmla="*/ 0 w 348343"/>
              <a:gd name="T5" fmla="*/ 334493 h 272143"/>
              <a:gd name="T6" fmla="*/ 0 60000 65536"/>
              <a:gd name="T7" fmla="*/ 0 60000 65536"/>
              <a:gd name="T8" fmla="*/ 0 60000 65536"/>
              <a:gd name="T9" fmla="*/ 0 w 348343"/>
              <a:gd name="T10" fmla="*/ 0 h 272143"/>
              <a:gd name="T11" fmla="*/ 348343 w 348343"/>
              <a:gd name="T12" fmla="*/ 272143 h 272143"/>
            </a:gdLst>
            <a:ahLst/>
            <a:cxnLst>
              <a:cxn ang="T6">
                <a:pos x="T0" y="T1"/>
              </a:cxn>
              <a:cxn ang="T7">
                <a:pos x="T2" y="T3"/>
              </a:cxn>
              <a:cxn ang="T8">
                <a:pos x="T4" y="T5"/>
              </a:cxn>
            </a:cxnLst>
            <a:rect l="T9" t="T10" r="T11" b="T12"/>
            <a:pathLst>
              <a:path w="348343" h="272143">
                <a:moveTo>
                  <a:pt x="348343" y="0"/>
                </a:moveTo>
                <a:cubicBezTo>
                  <a:pt x="317500" y="48079"/>
                  <a:pt x="286657" y="96158"/>
                  <a:pt x="228600" y="141515"/>
                </a:cubicBezTo>
                <a:cubicBezTo>
                  <a:pt x="170543" y="186872"/>
                  <a:pt x="85271" y="229507"/>
                  <a:pt x="0" y="272143"/>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0" name="Freeform 10249"/>
          <p:cNvSpPr>
            <a:spLocks/>
          </p:cNvSpPr>
          <p:nvPr/>
        </p:nvSpPr>
        <p:spPr bwMode="auto">
          <a:xfrm>
            <a:off x="4025900" y="1400175"/>
            <a:ext cx="263525" cy="336550"/>
          </a:xfrm>
          <a:custGeom>
            <a:avLst/>
            <a:gdLst>
              <a:gd name="T0" fmla="*/ 336893 w 262466"/>
              <a:gd name="T1" fmla="*/ 166 h 337685"/>
              <a:gd name="T2" fmla="*/ 43471 w 262466"/>
              <a:gd name="T3" fmla="*/ 44359 h 337685"/>
              <a:gd name="T4" fmla="*/ 1550 w 262466"/>
              <a:gd name="T5" fmla="*/ 274068 h 337685"/>
              <a:gd name="T6" fmla="*/ 0 60000 65536"/>
              <a:gd name="T7" fmla="*/ 0 60000 65536"/>
              <a:gd name="T8" fmla="*/ 0 60000 65536"/>
              <a:gd name="T9" fmla="*/ 0 w 262466"/>
              <a:gd name="T10" fmla="*/ 0 h 337685"/>
              <a:gd name="T11" fmla="*/ 262466 w 262466"/>
              <a:gd name="T12" fmla="*/ 337685 h 337685"/>
            </a:gdLst>
            <a:ahLst/>
            <a:cxnLst>
              <a:cxn ang="T6">
                <a:pos x="T0" y="T1"/>
              </a:cxn>
              <a:cxn ang="T7">
                <a:pos x="T2" y="T3"/>
              </a:cxn>
              <a:cxn ang="T8">
                <a:pos x="T4" y="T5"/>
              </a:cxn>
            </a:cxnLst>
            <a:rect l="T9" t="T10" r="T11" b="T12"/>
            <a:pathLst>
              <a:path w="262466" h="337685">
                <a:moveTo>
                  <a:pt x="262466" y="228"/>
                </a:moveTo>
                <a:cubicBezTo>
                  <a:pt x="169937" y="-680"/>
                  <a:pt x="77409" y="-1587"/>
                  <a:pt x="33866" y="54656"/>
                </a:cubicBezTo>
                <a:cubicBezTo>
                  <a:pt x="-9677" y="110899"/>
                  <a:pt x="1209" y="337685"/>
                  <a:pt x="1209" y="33768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1" name="Freeform 10250"/>
          <p:cNvSpPr>
            <a:spLocks/>
          </p:cNvSpPr>
          <p:nvPr/>
        </p:nvSpPr>
        <p:spPr bwMode="auto">
          <a:xfrm>
            <a:off x="6745288" y="922338"/>
            <a:ext cx="428625" cy="544512"/>
          </a:xfrm>
          <a:custGeom>
            <a:avLst/>
            <a:gdLst>
              <a:gd name="T0" fmla="*/ 410773 w 428924"/>
              <a:gd name="T1" fmla="*/ 0 h 544838"/>
              <a:gd name="T2" fmla="*/ 4195 w 428924"/>
              <a:gd name="T3" fmla="*/ 115396 h 544838"/>
              <a:gd name="T4" fmla="*/ 160572 w 428924"/>
              <a:gd name="T5" fmla="*/ 524508 h 544838"/>
              <a:gd name="T6" fmla="*/ 0 60000 65536"/>
              <a:gd name="T7" fmla="*/ 0 60000 65536"/>
              <a:gd name="T8" fmla="*/ 0 60000 65536"/>
              <a:gd name="T9" fmla="*/ 0 w 428924"/>
              <a:gd name="T10" fmla="*/ 0 h 544838"/>
              <a:gd name="T11" fmla="*/ 428924 w 428924"/>
              <a:gd name="T12" fmla="*/ 544838 h 544838"/>
            </a:gdLst>
            <a:ahLst/>
            <a:cxnLst>
              <a:cxn ang="T6">
                <a:pos x="T0" y="T1"/>
              </a:cxn>
              <a:cxn ang="T7">
                <a:pos x="T2" y="T3"/>
              </a:cxn>
              <a:cxn ang="T8">
                <a:pos x="T4" y="T5"/>
              </a:cxn>
            </a:cxnLst>
            <a:rect l="T9" t="T10" r="T11" b="T12"/>
            <a:pathLst>
              <a:path w="428924" h="544838">
                <a:moveTo>
                  <a:pt x="428924" y="0"/>
                </a:moveTo>
                <a:cubicBezTo>
                  <a:pt x="238424" y="14514"/>
                  <a:pt x="47924" y="29029"/>
                  <a:pt x="4381" y="119743"/>
                </a:cubicBezTo>
                <a:cubicBezTo>
                  <a:pt x="-39162" y="210457"/>
                  <a:pt x="258381" y="560615"/>
                  <a:pt x="167667" y="544286"/>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2" name="Freeform 10251"/>
          <p:cNvSpPr>
            <a:spLocks/>
          </p:cNvSpPr>
          <p:nvPr/>
        </p:nvSpPr>
        <p:spPr bwMode="auto">
          <a:xfrm>
            <a:off x="8131175" y="1281113"/>
            <a:ext cx="239713" cy="654050"/>
          </a:xfrm>
          <a:custGeom>
            <a:avLst/>
            <a:gdLst>
              <a:gd name="T0" fmla="*/ 0 w 239485"/>
              <a:gd name="T1" fmla="*/ 0 h 653142"/>
              <a:gd name="T2" fmla="*/ 254038 w 239485"/>
              <a:gd name="T3" fmla="*/ 308487 h 653142"/>
              <a:gd name="T4" fmla="*/ 0 w 239485"/>
              <a:gd name="T5" fmla="*/ 711894 h 653142"/>
              <a:gd name="T6" fmla="*/ 0 60000 65536"/>
              <a:gd name="T7" fmla="*/ 0 60000 65536"/>
              <a:gd name="T8" fmla="*/ 0 60000 65536"/>
              <a:gd name="T9" fmla="*/ 0 w 239485"/>
              <a:gd name="T10" fmla="*/ 0 h 653142"/>
              <a:gd name="T11" fmla="*/ 239485 w 239485"/>
              <a:gd name="T12" fmla="*/ 653142 h 653142"/>
            </a:gdLst>
            <a:ahLst/>
            <a:cxnLst>
              <a:cxn ang="T6">
                <a:pos x="T0" y="T1"/>
              </a:cxn>
              <a:cxn ang="T7">
                <a:pos x="T2" y="T3"/>
              </a:cxn>
              <a:cxn ang="T8">
                <a:pos x="T4" y="T5"/>
              </a:cxn>
            </a:cxnLst>
            <a:rect l="T9" t="T10" r="T11" b="T12"/>
            <a:pathLst>
              <a:path w="239485" h="653142">
                <a:moveTo>
                  <a:pt x="0" y="0"/>
                </a:moveTo>
                <a:cubicBezTo>
                  <a:pt x="119742" y="87085"/>
                  <a:pt x="239485" y="174171"/>
                  <a:pt x="239485" y="283028"/>
                </a:cubicBezTo>
                <a:cubicBezTo>
                  <a:pt x="239485" y="391885"/>
                  <a:pt x="119742" y="522513"/>
                  <a:pt x="0" y="653142"/>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922913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500" fill="hold"/>
                                        <p:tgtEl>
                                          <p:spTgt spid="4"/>
                                        </p:tgtEl>
                                        <p:attrNameLst>
                                          <p:attrName>ppt_w</p:attrName>
                                        </p:attrNameLst>
                                      </p:cBhvr>
                                      <p:tavLst>
                                        <p:tav tm="0">
                                          <p:val>
                                            <p:fltVal val="0"/>
                                          </p:val>
                                        </p:tav>
                                        <p:tav tm="100000">
                                          <p:val>
                                            <p:strVal val="#ppt_w"/>
                                          </p:val>
                                        </p:tav>
                                      </p:tavLst>
                                    </p:anim>
                                    <p:anim calcmode="lin" valueType="num">
                                      <p:cBhvr>
                                        <p:cTn id="63" dur="500" fill="hold"/>
                                        <p:tgtEl>
                                          <p:spTgt spid="4"/>
                                        </p:tgtEl>
                                        <p:attrNameLst>
                                          <p:attrName>ppt_h</p:attrName>
                                        </p:attrNameLst>
                                      </p:cBhvr>
                                      <p:tavLst>
                                        <p:tav tm="0">
                                          <p:val>
                                            <p:fltVal val="0"/>
                                          </p:val>
                                        </p:tav>
                                        <p:tav tm="100000">
                                          <p:val>
                                            <p:strVal val="#ppt_h"/>
                                          </p:val>
                                        </p:tav>
                                      </p:tavLst>
                                    </p:anim>
                                    <p:animEffect transition="in" filter="fade">
                                      <p:cBhvr>
                                        <p:cTn id="64" dur="500"/>
                                        <p:tgtEl>
                                          <p:spTgt spid="4"/>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0250"/>
                                        </p:tgtEl>
                                        <p:attrNameLst>
                                          <p:attrName>style.visibility</p:attrName>
                                        </p:attrNameLst>
                                      </p:cBhvr>
                                      <p:to>
                                        <p:strVal val="visible"/>
                                      </p:to>
                                    </p:set>
                                    <p:anim calcmode="lin" valueType="num">
                                      <p:cBhvr>
                                        <p:cTn id="77" dur="500" fill="hold"/>
                                        <p:tgtEl>
                                          <p:spTgt spid="10250"/>
                                        </p:tgtEl>
                                        <p:attrNameLst>
                                          <p:attrName>ppt_w</p:attrName>
                                        </p:attrNameLst>
                                      </p:cBhvr>
                                      <p:tavLst>
                                        <p:tav tm="0">
                                          <p:val>
                                            <p:fltVal val="0"/>
                                          </p:val>
                                        </p:tav>
                                        <p:tav tm="100000">
                                          <p:val>
                                            <p:strVal val="#ppt_w"/>
                                          </p:val>
                                        </p:tav>
                                      </p:tavLst>
                                    </p:anim>
                                    <p:anim calcmode="lin" valueType="num">
                                      <p:cBhvr>
                                        <p:cTn id="78" dur="500" fill="hold"/>
                                        <p:tgtEl>
                                          <p:spTgt spid="10250"/>
                                        </p:tgtEl>
                                        <p:attrNameLst>
                                          <p:attrName>ppt_h</p:attrName>
                                        </p:attrNameLst>
                                      </p:cBhvr>
                                      <p:tavLst>
                                        <p:tav tm="0">
                                          <p:val>
                                            <p:fltVal val="0"/>
                                          </p:val>
                                        </p:tav>
                                        <p:tav tm="100000">
                                          <p:val>
                                            <p:strVal val="#ppt_h"/>
                                          </p:val>
                                        </p:tav>
                                      </p:tavLst>
                                    </p:anim>
                                    <p:animEffect transition="in" filter="fade">
                                      <p:cBhvr>
                                        <p:cTn id="79" dur="500"/>
                                        <p:tgtEl>
                                          <p:spTgt spid="1025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0246"/>
                                        </p:tgtEl>
                                        <p:attrNameLst>
                                          <p:attrName>style.visibility</p:attrName>
                                        </p:attrNameLst>
                                      </p:cBhvr>
                                      <p:to>
                                        <p:strVal val="visible"/>
                                      </p:to>
                                    </p:set>
                                    <p:anim calcmode="lin" valueType="num">
                                      <p:cBhvr>
                                        <p:cTn id="82" dur="500" fill="hold"/>
                                        <p:tgtEl>
                                          <p:spTgt spid="10246"/>
                                        </p:tgtEl>
                                        <p:attrNameLst>
                                          <p:attrName>ppt_w</p:attrName>
                                        </p:attrNameLst>
                                      </p:cBhvr>
                                      <p:tavLst>
                                        <p:tav tm="0">
                                          <p:val>
                                            <p:fltVal val="0"/>
                                          </p:val>
                                        </p:tav>
                                        <p:tav tm="100000">
                                          <p:val>
                                            <p:strVal val="#ppt_w"/>
                                          </p:val>
                                        </p:tav>
                                      </p:tavLst>
                                    </p:anim>
                                    <p:anim calcmode="lin" valueType="num">
                                      <p:cBhvr>
                                        <p:cTn id="83" dur="500" fill="hold"/>
                                        <p:tgtEl>
                                          <p:spTgt spid="10246"/>
                                        </p:tgtEl>
                                        <p:attrNameLst>
                                          <p:attrName>ppt_h</p:attrName>
                                        </p:attrNameLst>
                                      </p:cBhvr>
                                      <p:tavLst>
                                        <p:tav tm="0">
                                          <p:val>
                                            <p:fltVal val="0"/>
                                          </p:val>
                                        </p:tav>
                                        <p:tav tm="100000">
                                          <p:val>
                                            <p:strVal val="#ppt_h"/>
                                          </p:val>
                                        </p:tav>
                                      </p:tavLst>
                                    </p:anim>
                                    <p:animEffect transition="in" filter="fade">
                                      <p:cBhvr>
                                        <p:cTn id="84" dur="500"/>
                                        <p:tgtEl>
                                          <p:spTgt spid="10246"/>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0240"/>
                                        </p:tgtEl>
                                        <p:attrNameLst>
                                          <p:attrName>style.visibility</p:attrName>
                                        </p:attrNameLst>
                                      </p:cBhvr>
                                      <p:to>
                                        <p:strVal val="visible"/>
                                      </p:to>
                                    </p:set>
                                    <p:anim calcmode="lin" valueType="num">
                                      <p:cBhvr>
                                        <p:cTn id="87" dur="500" fill="hold"/>
                                        <p:tgtEl>
                                          <p:spTgt spid="10240"/>
                                        </p:tgtEl>
                                        <p:attrNameLst>
                                          <p:attrName>ppt_w</p:attrName>
                                        </p:attrNameLst>
                                      </p:cBhvr>
                                      <p:tavLst>
                                        <p:tav tm="0">
                                          <p:val>
                                            <p:fltVal val="0"/>
                                          </p:val>
                                        </p:tav>
                                        <p:tav tm="100000">
                                          <p:val>
                                            <p:strVal val="#ppt_w"/>
                                          </p:val>
                                        </p:tav>
                                      </p:tavLst>
                                    </p:anim>
                                    <p:anim calcmode="lin" valueType="num">
                                      <p:cBhvr>
                                        <p:cTn id="88" dur="500" fill="hold"/>
                                        <p:tgtEl>
                                          <p:spTgt spid="10240"/>
                                        </p:tgtEl>
                                        <p:attrNameLst>
                                          <p:attrName>ppt_h</p:attrName>
                                        </p:attrNameLst>
                                      </p:cBhvr>
                                      <p:tavLst>
                                        <p:tav tm="0">
                                          <p:val>
                                            <p:fltVal val="0"/>
                                          </p:val>
                                        </p:tav>
                                        <p:tav tm="100000">
                                          <p:val>
                                            <p:strVal val="#ppt_h"/>
                                          </p:val>
                                        </p:tav>
                                      </p:tavLst>
                                    </p:anim>
                                    <p:animEffect transition="in" filter="fade">
                                      <p:cBhvr>
                                        <p:cTn id="89" dur="500"/>
                                        <p:tgtEl>
                                          <p:spTgt spid="1024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Effect transition="in" filter="fade">
                                      <p:cBhvr>
                                        <p:cTn id="94" dur="500"/>
                                        <p:tgtEl>
                                          <p:spTgt spid="31"/>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28"/>
                                        </p:tgtEl>
                                        <p:attrNameLst>
                                          <p:attrName>style.visibility</p:attrName>
                                        </p:attrNameLst>
                                      </p:cBhvr>
                                      <p:to>
                                        <p:strVal val="visible"/>
                                      </p:to>
                                    </p:set>
                                    <p:anim calcmode="lin" valueType="num">
                                      <p:cBhvr>
                                        <p:cTn id="102" dur="500" fill="hold"/>
                                        <p:tgtEl>
                                          <p:spTgt spid="28"/>
                                        </p:tgtEl>
                                        <p:attrNameLst>
                                          <p:attrName>ppt_w</p:attrName>
                                        </p:attrNameLst>
                                      </p:cBhvr>
                                      <p:tavLst>
                                        <p:tav tm="0">
                                          <p:val>
                                            <p:fltVal val="0"/>
                                          </p:val>
                                        </p:tav>
                                        <p:tav tm="100000">
                                          <p:val>
                                            <p:strVal val="#ppt_w"/>
                                          </p:val>
                                        </p:tav>
                                      </p:tavLst>
                                    </p:anim>
                                    <p:anim calcmode="lin" valueType="num">
                                      <p:cBhvr>
                                        <p:cTn id="103" dur="500" fill="hold"/>
                                        <p:tgtEl>
                                          <p:spTgt spid="28"/>
                                        </p:tgtEl>
                                        <p:attrNameLst>
                                          <p:attrName>ppt_h</p:attrName>
                                        </p:attrNameLst>
                                      </p:cBhvr>
                                      <p:tavLst>
                                        <p:tav tm="0">
                                          <p:val>
                                            <p:fltVal val="0"/>
                                          </p:val>
                                        </p:tav>
                                        <p:tav tm="100000">
                                          <p:val>
                                            <p:strVal val="#ppt_h"/>
                                          </p:val>
                                        </p:tav>
                                      </p:tavLst>
                                    </p:anim>
                                    <p:animEffect transition="in" filter="fade">
                                      <p:cBhvr>
                                        <p:cTn id="104" dur="500"/>
                                        <p:tgtEl>
                                          <p:spTgt spid="28"/>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500" fill="hold"/>
                                        <p:tgtEl>
                                          <p:spTgt spid="27"/>
                                        </p:tgtEl>
                                        <p:attrNameLst>
                                          <p:attrName>ppt_w</p:attrName>
                                        </p:attrNameLst>
                                      </p:cBhvr>
                                      <p:tavLst>
                                        <p:tav tm="0">
                                          <p:val>
                                            <p:fltVal val="0"/>
                                          </p:val>
                                        </p:tav>
                                        <p:tav tm="100000">
                                          <p:val>
                                            <p:strVal val="#ppt_w"/>
                                          </p:val>
                                        </p:tav>
                                      </p:tavLst>
                                    </p:anim>
                                    <p:anim calcmode="lin" valueType="num">
                                      <p:cBhvr>
                                        <p:cTn id="108" dur="500" fill="hold"/>
                                        <p:tgtEl>
                                          <p:spTgt spid="27"/>
                                        </p:tgtEl>
                                        <p:attrNameLst>
                                          <p:attrName>ppt_h</p:attrName>
                                        </p:attrNameLst>
                                      </p:cBhvr>
                                      <p:tavLst>
                                        <p:tav tm="0">
                                          <p:val>
                                            <p:fltVal val="0"/>
                                          </p:val>
                                        </p:tav>
                                        <p:tav tm="100000">
                                          <p:val>
                                            <p:strVal val="#ppt_h"/>
                                          </p:val>
                                        </p:tav>
                                      </p:tavLst>
                                    </p:anim>
                                    <p:animEffect transition="in" filter="fade">
                                      <p:cBhvr>
                                        <p:cTn id="109" dur="500"/>
                                        <p:tgtEl>
                                          <p:spTgt spid="2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 calcmode="lin" valueType="num">
                                      <p:cBhvr>
                                        <p:cTn id="112" dur="500" fill="hold"/>
                                        <p:tgtEl>
                                          <p:spTgt spid="26"/>
                                        </p:tgtEl>
                                        <p:attrNameLst>
                                          <p:attrName>ppt_w</p:attrName>
                                        </p:attrNameLst>
                                      </p:cBhvr>
                                      <p:tavLst>
                                        <p:tav tm="0">
                                          <p:val>
                                            <p:fltVal val="0"/>
                                          </p:val>
                                        </p:tav>
                                        <p:tav tm="100000">
                                          <p:val>
                                            <p:strVal val="#ppt_w"/>
                                          </p:val>
                                        </p:tav>
                                      </p:tavLst>
                                    </p:anim>
                                    <p:anim calcmode="lin" valueType="num">
                                      <p:cBhvr>
                                        <p:cTn id="113" dur="500" fill="hold"/>
                                        <p:tgtEl>
                                          <p:spTgt spid="26"/>
                                        </p:tgtEl>
                                        <p:attrNameLst>
                                          <p:attrName>ppt_h</p:attrName>
                                        </p:attrNameLst>
                                      </p:cBhvr>
                                      <p:tavLst>
                                        <p:tav tm="0">
                                          <p:val>
                                            <p:fltVal val="0"/>
                                          </p:val>
                                        </p:tav>
                                        <p:tav tm="100000">
                                          <p:val>
                                            <p:strVal val="#ppt_h"/>
                                          </p:val>
                                        </p:tav>
                                      </p:tavLst>
                                    </p:anim>
                                    <p:animEffect transition="in" filter="fade">
                                      <p:cBhvr>
                                        <p:cTn id="114" dur="500"/>
                                        <p:tgtEl>
                                          <p:spTgt spid="26"/>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25"/>
                                        </p:tgtEl>
                                        <p:attrNameLst>
                                          <p:attrName>style.visibility</p:attrName>
                                        </p:attrNameLst>
                                      </p:cBhvr>
                                      <p:to>
                                        <p:strVal val="visible"/>
                                      </p:to>
                                    </p:set>
                                    <p:anim calcmode="lin" valueType="num">
                                      <p:cBhvr>
                                        <p:cTn id="117" dur="500" fill="hold"/>
                                        <p:tgtEl>
                                          <p:spTgt spid="25"/>
                                        </p:tgtEl>
                                        <p:attrNameLst>
                                          <p:attrName>ppt_w</p:attrName>
                                        </p:attrNameLst>
                                      </p:cBhvr>
                                      <p:tavLst>
                                        <p:tav tm="0">
                                          <p:val>
                                            <p:fltVal val="0"/>
                                          </p:val>
                                        </p:tav>
                                        <p:tav tm="100000">
                                          <p:val>
                                            <p:strVal val="#ppt_w"/>
                                          </p:val>
                                        </p:tav>
                                      </p:tavLst>
                                    </p:anim>
                                    <p:anim calcmode="lin" valueType="num">
                                      <p:cBhvr>
                                        <p:cTn id="118" dur="500" fill="hold"/>
                                        <p:tgtEl>
                                          <p:spTgt spid="25"/>
                                        </p:tgtEl>
                                        <p:attrNameLst>
                                          <p:attrName>ppt_h</p:attrName>
                                        </p:attrNameLst>
                                      </p:cBhvr>
                                      <p:tavLst>
                                        <p:tav tm="0">
                                          <p:val>
                                            <p:fltVal val="0"/>
                                          </p:val>
                                        </p:tav>
                                        <p:tav tm="100000">
                                          <p:val>
                                            <p:strVal val="#ppt_h"/>
                                          </p:val>
                                        </p:tav>
                                      </p:tavLst>
                                    </p:anim>
                                    <p:animEffect transition="in" filter="fade">
                                      <p:cBhvr>
                                        <p:cTn id="119" dur="500"/>
                                        <p:tgtEl>
                                          <p:spTgt spid="25"/>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24"/>
                                        </p:tgtEl>
                                        <p:attrNameLst>
                                          <p:attrName>style.visibility</p:attrName>
                                        </p:attrNameLst>
                                      </p:cBhvr>
                                      <p:to>
                                        <p:strVal val="visible"/>
                                      </p:to>
                                    </p:set>
                                    <p:anim calcmode="lin" valueType="num">
                                      <p:cBhvr>
                                        <p:cTn id="122" dur="500" fill="hold"/>
                                        <p:tgtEl>
                                          <p:spTgt spid="24"/>
                                        </p:tgtEl>
                                        <p:attrNameLst>
                                          <p:attrName>ppt_w</p:attrName>
                                        </p:attrNameLst>
                                      </p:cBhvr>
                                      <p:tavLst>
                                        <p:tav tm="0">
                                          <p:val>
                                            <p:fltVal val="0"/>
                                          </p:val>
                                        </p:tav>
                                        <p:tav tm="100000">
                                          <p:val>
                                            <p:strVal val="#ppt_w"/>
                                          </p:val>
                                        </p:tav>
                                      </p:tavLst>
                                    </p:anim>
                                    <p:anim calcmode="lin" valueType="num">
                                      <p:cBhvr>
                                        <p:cTn id="123" dur="500" fill="hold"/>
                                        <p:tgtEl>
                                          <p:spTgt spid="24"/>
                                        </p:tgtEl>
                                        <p:attrNameLst>
                                          <p:attrName>ppt_h</p:attrName>
                                        </p:attrNameLst>
                                      </p:cBhvr>
                                      <p:tavLst>
                                        <p:tav tm="0">
                                          <p:val>
                                            <p:fltVal val="0"/>
                                          </p:val>
                                        </p:tav>
                                        <p:tav tm="100000">
                                          <p:val>
                                            <p:strVal val="#ppt_h"/>
                                          </p:val>
                                        </p:tav>
                                      </p:tavLst>
                                    </p:anim>
                                    <p:animEffect transition="in" filter="fade">
                                      <p:cBhvr>
                                        <p:cTn id="124" dur="500"/>
                                        <p:tgtEl>
                                          <p:spTgt spid="24"/>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23"/>
                                        </p:tgtEl>
                                        <p:attrNameLst>
                                          <p:attrName>style.visibility</p:attrName>
                                        </p:attrNameLst>
                                      </p:cBhvr>
                                      <p:to>
                                        <p:strVal val="visible"/>
                                      </p:to>
                                    </p:set>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fltVal val="0"/>
                                          </p:val>
                                        </p:tav>
                                        <p:tav tm="100000">
                                          <p:val>
                                            <p:strVal val="#ppt_h"/>
                                          </p:val>
                                        </p:tav>
                                      </p:tavLst>
                                    </p:anim>
                                    <p:animEffect transition="in" filter="fade">
                                      <p:cBhvr>
                                        <p:cTn id="129" dur="500"/>
                                        <p:tgtEl>
                                          <p:spTgt spid="23"/>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p:cTn id="132" dur="500" fill="hold"/>
                                        <p:tgtEl>
                                          <p:spTgt spid="21"/>
                                        </p:tgtEl>
                                        <p:attrNameLst>
                                          <p:attrName>ppt_w</p:attrName>
                                        </p:attrNameLst>
                                      </p:cBhvr>
                                      <p:tavLst>
                                        <p:tav tm="0">
                                          <p:val>
                                            <p:fltVal val="0"/>
                                          </p:val>
                                        </p:tav>
                                        <p:tav tm="100000">
                                          <p:val>
                                            <p:strVal val="#ppt_w"/>
                                          </p:val>
                                        </p:tav>
                                      </p:tavLst>
                                    </p:anim>
                                    <p:anim calcmode="lin" valueType="num">
                                      <p:cBhvr>
                                        <p:cTn id="133" dur="500" fill="hold"/>
                                        <p:tgtEl>
                                          <p:spTgt spid="21"/>
                                        </p:tgtEl>
                                        <p:attrNameLst>
                                          <p:attrName>ppt_h</p:attrName>
                                        </p:attrNameLst>
                                      </p:cBhvr>
                                      <p:tavLst>
                                        <p:tav tm="0">
                                          <p:val>
                                            <p:fltVal val="0"/>
                                          </p:val>
                                        </p:tav>
                                        <p:tav tm="100000">
                                          <p:val>
                                            <p:strVal val="#ppt_h"/>
                                          </p:val>
                                        </p:tav>
                                      </p:tavLst>
                                    </p:anim>
                                    <p:animEffect transition="in" filter="fade">
                                      <p:cBhvr>
                                        <p:cTn id="134" dur="500"/>
                                        <p:tgtEl>
                                          <p:spTgt spid="21"/>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10251"/>
                                        </p:tgtEl>
                                        <p:attrNameLst>
                                          <p:attrName>style.visibility</p:attrName>
                                        </p:attrNameLst>
                                      </p:cBhvr>
                                      <p:to>
                                        <p:strVal val="visible"/>
                                      </p:to>
                                    </p:set>
                                    <p:anim calcmode="lin" valueType="num">
                                      <p:cBhvr>
                                        <p:cTn id="137" dur="500" fill="hold"/>
                                        <p:tgtEl>
                                          <p:spTgt spid="10251"/>
                                        </p:tgtEl>
                                        <p:attrNameLst>
                                          <p:attrName>ppt_w</p:attrName>
                                        </p:attrNameLst>
                                      </p:cBhvr>
                                      <p:tavLst>
                                        <p:tav tm="0">
                                          <p:val>
                                            <p:fltVal val="0"/>
                                          </p:val>
                                        </p:tav>
                                        <p:tav tm="100000">
                                          <p:val>
                                            <p:strVal val="#ppt_w"/>
                                          </p:val>
                                        </p:tav>
                                      </p:tavLst>
                                    </p:anim>
                                    <p:anim calcmode="lin" valueType="num">
                                      <p:cBhvr>
                                        <p:cTn id="138" dur="500" fill="hold"/>
                                        <p:tgtEl>
                                          <p:spTgt spid="10251"/>
                                        </p:tgtEl>
                                        <p:attrNameLst>
                                          <p:attrName>ppt_h</p:attrName>
                                        </p:attrNameLst>
                                      </p:cBhvr>
                                      <p:tavLst>
                                        <p:tav tm="0">
                                          <p:val>
                                            <p:fltVal val="0"/>
                                          </p:val>
                                        </p:tav>
                                        <p:tav tm="100000">
                                          <p:val>
                                            <p:strVal val="#ppt_h"/>
                                          </p:val>
                                        </p:tav>
                                      </p:tavLst>
                                    </p:anim>
                                    <p:animEffect transition="in" filter="fade">
                                      <p:cBhvr>
                                        <p:cTn id="139" dur="500"/>
                                        <p:tgtEl>
                                          <p:spTgt spid="10251"/>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10252"/>
                                        </p:tgtEl>
                                        <p:attrNameLst>
                                          <p:attrName>style.visibility</p:attrName>
                                        </p:attrNameLst>
                                      </p:cBhvr>
                                      <p:to>
                                        <p:strVal val="visible"/>
                                      </p:to>
                                    </p:set>
                                    <p:anim calcmode="lin" valueType="num">
                                      <p:cBhvr>
                                        <p:cTn id="142" dur="500" fill="hold"/>
                                        <p:tgtEl>
                                          <p:spTgt spid="10252"/>
                                        </p:tgtEl>
                                        <p:attrNameLst>
                                          <p:attrName>ppt_w</p:attrName>
                                        </p:attrNameLst>
                                      </p:cBhvr>
                                      <p:tavLst>
                                        <p:tav tm="0">
                                          <p:val>
                                            <p:fltVal val="0"/>
                                          </p:val>
                                        </p:tav>
                                        <p:tav tm="100000">
                                          <p:val>
                                            <p:strVal val="#ppt_w"/>
                                          </p:val>
                                        </p:tav>
                                      </p:tavLst>
                                    </p:anim>
                                    <p:anim calcmode="lin" valueType="num">
                                      <p:cBhvr>
                                        <p:cTn id="143" dur="500" fill="hold"/>
                                        <p:tgtEl>
                                          <p:spTgt spid="10252"/>
                                        </p:tgtEl>
                                        <p:attrNameLst>
                                          <p:attrName>ppt_h</p:attrName>
                                        </p:attrNameLst>
                                      </p:cBhvr>
                                      <p:tavLst>
                                        <p:tav tm="0">
                                          <p:val>
                                            <p:fltVal val="0"/>
                                          </p:val>
                                        </p:tav>
                                        <p:tav tm="100000">
                                          <p:val>
                                            <p:strVal val="#ppt_h"/>
                                          </p:val>
                                        </p:tav>
                                      </p:tavLst>
                                    </p:anim>
                                    <p:animEffect transition="in" filter="fade">
                                      <p:cBhvr>
                                        <p:cTn id="144" dur="500"/>
                                        <p:tgtEl>
                                          <p:spTgt spid="10252"/>
                                        </p:tgtEl>
                                      </p:cBhvr>
                                    </p:animEffect>
                                  </p:childTnLst>
                                </p:cTn>
                              </p:par>
                            </p:childTnLst>
                          </p:cTn>
                        </p:par>
                        <p:par>
                          <p:cTn id="145" fill="hold" nodeType="afterGroup">
                            <p:stCondLst>
                              <p:cond delay="500"/>
                            </p:stCondLst>
                            <p:childTnLst>
                              <p:par>
                                <p:cTn id="146" presetID="16" presetClass="entr" presetSubtype="21" fill="hold" grpId="0" nodeType="afterEffect">
                                  <p:stCondLst>
                                    <p:cond delay="0"/>
                                  </p:stCondLst>
                                  <p:childTnLst>
                                    <p:set>
                                      <p:cBhvr>
                                        <p:cTn id="147" dur="1" fill="hold">
                                          <p:stCondLst>
                                            <p:cond delay="0"/>
                                          </p:stCondLst>
                                        </p:cTn>
                                        <p:tgtEl>
                                          <p:spTgt spid="22"/>
                                        </p:tgtEl>
                                        <p:attrNameLst>
                                          <p:attrName>style.visibility</p:attrName>
                                        </p:attrNameLst>
                                      </p:cBhvr>
                                      <p:to>
                                        <p:strVal val="visible"/>
                                      </p:to>
                                    </p:set>
                                    <p:animEffect transition="in" filter="barn(inVertical)">
                                      <p:cBhvr>
                                        <p:cTn id="14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animBg="1"/>
      <p:bldP spid="23" grpId="0" animBg="1"/>
      <p:bldP spid="24" grpId="0" animBg="1"/>
      <p:bldP spid="25" grpId="0" animBg="1"/>
      <p:bldP spid="26" grpId="0" animBg="1"/>
      <p:bldP spid="27" grpId="0" animBg="1"/>
      <p:bldP spid="28" grpId="0" animBg="1"/>
      <p:bldP spid="29" grpId="0" animBg="1"/>
      <p:bldP spid="31" grpId="0" animBg="1"/>
      <p:bldP spid="10240" grpId="0" animBg="1"/>
      <p:bldP spid="10246" grpId="0" animBg="1"/>
      <p:bldP spid="10250" grpId="0" animBg="1"/>
      <p:bldP spid="10251" grpId="0" animBg="1"/>
      <p:bldP spid="102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27384"/>
            <a:ext cx="7772400" cy="1143000"/>
          </a:xfrm>
        </p:spPr>
        <p:txBody>
          <a:bodyPr/>
          <a:lstStyle/>
          <a:p>
            <a:r>
              <a:rPr lang="ru-RU" altLang="en-US" dirty="0" smtClean="0"/>
              <a:t>Вся лаборатория на ладони</a:t>
            </a:r>
            <a:r>
              <a:rPr lang="en-US" altLang="en-US" dirty="0" smtClean="0"/>
              <a:t/>
            </a:r>
            <a:br>
              <a:rPr lang="en-US" altLang="en-US" dirty="0" smtClean="0"/>
            </a:br>
            <a:r>
              <a:rPr lang="en-US" altLang="en-US" sz="1800" dirty="0"/>
              <a:t>P</a:t>
            </a:r>
            <a:r>
              <a:rPr lang="en-US" altLang="en-US" sz="1800" dirty="0" smtClean="0"/>
              <a:t>hysio </a:t>
            </a:r>
            <a:r>
              <a:rPr lang="ru-RU" altLang="en-US" sz="1800" dirty="0" smtClean="0"/>
              <a:t>– Физика</a:t>
            </a:r>
            <a:endParaRPr lang="en-US" altLang="en-US" sz="1800" dirty="0" smtClean="0"/>
          </a:p>
        </p:txBody>
      </p:sp>
      <p:pic>
        <p:nvPicPr>
          <p:cNvPr id="92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975" y="1125538"/>
            <a:ext cx="52578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1268413"/>
            <a:ext cx="40830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300" y="3163888"/>
            <a:ext cx="4159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9175" y="4240213"/>
            <a:ext cx="520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4375" y="2979738"/>
            <a:ext cx="2968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00963" y="935038"/>
            <a:ext cx="4826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9425" y="4119563"/>
            <a:ext cx="479425"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83563" y="1341438"/>
            <a:ext cx="2968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225" y="3614738"/>
            <a:ext cx="4667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5125" y="4122738"/>
            <a:ext cx="5603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a:spLocks noChangeArrowheads="1"/>
          </p:cNvSpPr>
          <p:nvPr/>
        </p:nvSpPr>
        <p:spPr bwMode="auto">
          <a:xfrm>
            <a:off x="427038" y="5006975"/>
            <a:ext cx="70977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חרמון" charset="0"/>
                <a:ea typeface="חרמון" charset="0"/>
                <a:cs typeface="חרמון" charset="0"/>
              </a:defRPr>
            </a:lvl1pPr>
            <a:lvl2pPr marL="742950" indent="-285750" eaLnBrk="0" hangingPunct="0">
              <a:spcBef>
                <a:spcPct val="20000"/>
              </a:spcBef>
              <a:buChar char="–"/>
              <a:defRPr sz="2000">
                <a:solidFill>
                  <a:schemeClr val="tx1"/>
                </a:solidFill>
                <a:latin typeface="חרמון" charset="0"/>
                <a:ea typeface="חרמון" charset="0"/>
                <a:cs typeface="חרמון" charset="0"/>
              </a:defRPr>
            </a:lvl2pPr>
            <a:lvl3pPr marL="1143000" indent="-228600" eaLnBrk="0" hangingPunct="0">
              <a:spcBef>
                <a:spcPct val="20000"/>
              </a:spcBef>
              <a:buChar char="•"/>
              <a:defRPr sz="2000">
                <a:solidFill>
                  <a:schemeClr val="tx1"/>
                </a:solidFill>
                <a:latin typeface="חרמון" charset="0"/>
                <a:ea typeface="חרמון" charset="0"/>
                <a:cs typeface="חרמון" charset="0"/>
              </a:defRPr>
            </a:lvl3pPr>
            <a:lvl4pPr marL="1600200" indent="-228600" eaLnBrk="0" hangingPunct="0">
              <a:spcBef>
                <a:spcPct val="20000"/>
              </a:spcBef>
              <a:buChar char="–"/>
              <a:defRPr sz="2000">
                <a:solidFill>
                  <a:schemeClr val="tx1"/>
                </a:solidFill>
                <a:latin typeface="חרמון" charset="0"/>
                <a:ea typeface="חרמון" charset="0"/>
                <a:cs typeface="חרמון" charset="0"/>
              </a:defRPr>
            </a:lvl4pPr>
            <a:lvl5pPr marL="2057400" indent="-228600" eaLnBrk="0" hangingPunct="0">
              <a:spcBef>
                <a:spcPct val="20000"/>
              </a:spcBef>
              <a:buChar char="»"/>
              <a:defRPr sz="2000">
                <a:solidFill>
                  <a:schemeClr val="tx1"/>
                </a:solidFill>
                <a:latin typeface="חרמון" charset="0"/>
                <a:ea typeface="חרמון" charset="0"/>
                <a:cs typeface="חרמון" charset="0"/>
              </a:defRPr>
            </a:lvl5pPr>
            <a:lvl6pPr marL="25146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6pPr>
            <a:lvl7pPr marL="29718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7pPr>
            <a:lvl8pPr marL="34290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8pPr>
            <a:lvl9pPr marL="3886200" indent="-228600" eaLnBrk="0" fontAlgn="base" hangingPunct="0">
              <a:spcBef>
                <a:spcPct val="20000"/>
              </a:spcBef>
              <a:spcAft>
                <a:spcPct val="0"/>
              </a:spcAft>
              <a:buChar char="»"/>
              <a:defRPr sz="2000">
                <a:solidFill>
                  <a:schemeClr val="tx1"/>
                </a:solidFill>
                <a:latin typeface="חרמון" charset="0"/>
                <a:ea typeface="חרמון" charset="0"/>
                <a:cs typeface="חרמון" charset="0"/>
              </a:defRPr>
            </a:lvl9pPr>
          </a:lstStyle>
          <a:p>
            <a:pPr eaLnBrk="1" hangingPunct="1">
              <a:spcBef>
                <a:spcPct val="0"/>
              </a:spcBef>
              <a:buFontTx/>
              <a:buNone/>
            </a:pPr>
            <a:r>
              <a:rPr lang="ru-RU" altLang="en-US" sz="1400" u="sng"/>
              <a:t>Встроенные датчики</a:t>
            </a:r>
            <a:endParaRPr lang="en-US" altLang="en-US" sz="1400" u="sng"/>
          </a:p>
          <a:p>
            <a:pPr eaLnBrk="1" hangingPunct="1">
              <a:spcBef>
                <a:spcPct val="0"/>
              </a:spcBef>
              <a:buFontTx/>
              <a:buNone/>
            </a:pPr>
            <a:r>
              <a:rPr lang="ru-RU" altLang="en-US" sz="1400" b="0" i="0"/>
              <a:t>Давление газа, ток</a:t>
            </a:r>
            <a:r>
              <a:rPr lang="en-US" altLang="en-US" sz="1400" b="0" i="0"/>
              <a:t>, </a:t>
            </a:r>
            <a:r>
              <a:rPr lang="ru-RU" altLang="en-US" sz="1400" b="0" i="0"/>
              <a:t>напряжение</a:t>
            </a:r>
            <a:r>
              <a:rPr lang="en-US" altLang="en-US" sz="1400" b="0" i="0"/>
              <a:t> </a:t>
            </a:r>
            <a:r>
              <a:rPr lang="ru-RU" altLang="en-US" sz="1400" b="0" i="0"/>
              <a:t>и низкое напряжение, освещенность, температура окружающей среды</a:t>
            </a:r>
            <a:r>
              <a:rPr lang="en-US" altLang="en-US" sz="1400" b="0" i="0"/>
              <a:t> </a:t>
            </a:r>
            <a:r>
              <a:rPr lang="ru-RU" altLang="en-US" sz="1400" b="0" i="0"/>
              <a:t>и температура объекта, микрофон, расстояние, ускорение, и универсальный порт датчиков. </a:t>
            </a:r>
            <a:endParaRPr lang="en-US" altLang="en-US" sz="1400" b="0" i="0"/>
          </a:p>
        </p:txBody>
      </p:sp>
      <p:sp>
        <p:nvSpPr>
          <p:cNvPr id="2" name="Freeform 1"/>
          <p:cNvSpPr>
            <a:spLocks/>
          </p:cNvSpPr>
          <p:nvPr/>
        </p:nvSpPr>
        <p:spPr bwMode="auto">
          <a:xfrm>
            <a:off x="374650" y="2922588"/>
            <a:ext cx="376238" cy="177800"/>
          </a:xfrm>
          <a:custGeom>
            <a:avLst/>
            <a:gdLst>
              <a:gd name="T0" fmla="*/ 6124 w 376610"/>
              <a:gd name="T1" fmla="*/ 176765 h 179143"/>
              <a:gd name="T2" fmla="*/ 47064 w 376610"/>
              <a:gd name="T3" fmla="*/ 4905 h 179143"/>
              <a:gd name="T4" fmla="*/ 354227 w 376610"/>
              <a:gd name="T5" fmla="*/ 47870 h 179143"/>
              <a:gd name="T6" fmla="*/ 0 60000 65536"/>
              <a:gd name="T7" fmla="*/ 0 60000 65536"/>
              <a:gd name="T8" fmla="*/ 0 60000 65536"/>
              <a:gd name="T9" fmla="*/ 0 w 376610"/>
              <a:gd name="T10" fmla="*/ 0 h 179143"/>
              <a:gd name="T11" fmla="*/ 376610 w 376610"/>
              <a:gd name="T12" fmla="*/ 179143 h 179143"/>
            </a:gdLst>
            <a:ahLst/>
            <a:cxnLst>
              <a:cxn ang="T6">
                <a:pos x="T0" y="T1"/>
              </a:cxn>
              <a:cxn ang="T7">
                <a:pos x="T2" y="T3"/>
              </a:cxn>
              <a:cxn ang="T8">
                <a:pos x="T4" y="T5"/>
              </a:cxn>
            </a:cxnLst>
            <a:rect l="T9" t="T10" r="T11" b="T12"/>
            <a:pathLst>
              <a:path w="376610" h="179143">
                <a:moveTo>
                  <a:pt x="6496" y="179143"/>
                </a:moveTo>
                <a:cubicBezTo>
                  <a:pt x="-2576" y="102942"/>
                  <a:pt x="-11647" y="26742"/>
                  <a:pt x="50039" y="4971"/>
                </a:cubicBezTo>
                <a:cubicBezTo>
                  <a:pt x="111725" y="-16801"/>
                  <a:pt x="309482" y="39443"/>
                  <a:pt x="376610" y="48514"/>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Freeform 2"/>
          <p:cNvSpPr>
            <a:spLocks/>
          </p:cNvSpPr>
          <p:nvPr/>
        </p:nvSpPr>
        <p:spPr bwMode="auto">
          <a:xfrm>
            <a:off x="957263" y="3113088"/>
            <a:ext cx="187325" cy="596900"/>
          </a:xfrm>
          <a:custGeom>
            <a:avLst/>
            <a:gdLst>
              <a:gd name="T0" fmla="*/ 0 w 186754"/>
              <a:gd name="T1" fmla="*/ 567910 h 598715"/>
              <a:gd name="T2" fmla="*/ 223616 w 186754"/>
              <a:gd name="T3" fmla="*/ 268468 h 598715"/>
              <a:gd name="T4" fmla="*/ 92077 w 186754"/>
              <a:gd name="T5" fmla="*/ 0 h 598715"/>
              <a:gd name="T6" fmla="*/ 0 60000 65536"/>
              <a:gd name="T7" fmla="*/ 0 60000 65536"/>
              <a:gd name="T8" fmla="*/ 0 60000 65536"/>
              <a:gd name="T9" fmla="*/ 0 w 186754"/>
              <a:gd name="T10" fmla="*/ 0 h 598715"/>
              <a:gd name="T11" fmla="*/ 186754 w 186754"/>
              <a:gd name="T12" fmla="*/ 598715 h 598715"/>
            </a:gdLst>
            <a:ahLst/>
            <a:cxnLst>
              <a:cxn ang="T6">
                <a:pos x="T0" y="T1"/>
              </a:cxn>
              <a:cxn ang="T7">
                <a:pos x="T2" y="T3"/>
              </a:cxn>
              <a:cxn ang="T8">
                <a:pos x="T4" y="T5"/>
              </a:cxn>
            </a:cxnLst>
            <a:rect l="T9" t="T10" r="T11" b="T12"/>
            <a:pathLst>
              <a:path w="186754" h="598715">
                <a:moveTo>
                  <a:pt x="0" y="598715"/>
                </a:moveTo>
                <a:cubicBezTo>
                  <a:pt x="86178" y="490765"/>
                  <a:pt x="172357" y="382815"/>
                  <a:pt x="185057" y="283029"/>
                </a:cubicBezTo>
                <a:cubicBezTo>
                  <a:pt x="197757" y="183243"/>
                  <a:pt x="136978" y="91621"/>
                  <a:pt x="7620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27"/>
          <p:cNvSpPr>
            <a:spLocks/>
          </p:cNvSpPr>
          <p:nvPr/>
        </p:nvSpPr>
        <p:spPr bwMode="auto">
          <a:xfrm>
            <a:off x="1316038" y="3395663"/>
            <a:ext cx="376237" cy="565150"/>
          </a:xfrm>
          <a:custGeom>
            <a:avLst/>
            <a:gdLst>
              <a:gd name="T0" fmla="*/ 0 w 500743"/>
              <a:gd name="T1" fmla="*/ 2147483647 h 489857"/>
              <a:gd name="T2" fmla="*/ 2 w 500743"/>
              <a:gd name="T3" fmla="*/ 2147483647 h 489857"/>
              <a:gd name="T4" fmla="*/ 2 w 500743"/>
              <a:gd name="T5" fmla="*/ 2147483647 h 489857"/>
              <a:gd name="T6" fmla="*/ 2 w 500743"/>
              <a:gd name="T7" fmla="*/ 0 h 489857"/>
              <a:gd name="T8" fmla="*/ 0 60000 65536"/>
              <a:gd name="T9" fmla="*/ 0 60000 65536"/>
              <a:gd name="T10" fmla="*/ 0 60000 65536"/>
              <a:gd name="T11" fmla="*/ 0 60000 65536"/>
              <a:gd name="T12" fmla="*/ 0 w 500743"/>
              <a:gd name="T13" fmla="*/ 0 h 489857"/>
              <a:gd name="T14" fmla="*/ 500743 w 500743"/>
              <a:gd name="T15" fmla="*/ 489857 h 489857"/>
            </a:gdLst>
            <a:ahLst/>
            <a:cxnLst>
              <a:cxn ang="T8">
                <a:pos x="T0" y="T1"/>
              </a:cxn>
              <a:cxn ang="T9">
                <a:pos x="T2" y="T3"/>
              </a:cxn>
              <a:cxn ang="T10">
                <a:pos x="T4" y="T5"/>
              </a:cxn>
              <a:cxn ang="T11">
                <a:pos x="T6" y="T7"/>
              </a:cxn>
            </a:cxnLst>
            <a:rect l="T12" t="T13" r="T14" b="T15"/>
            <a:pathLst>
              <a:path w="500743" h="489857">
                <a:moveTo>
                  <a:pt x="0" y="489857"/>
                </a:moveTo>
                <a:cubicBezTo>
                  <a:pt x="20864" y="413657"/>
                  <a:pt x="41729" y="337457"/>
                  <a:pt x="97972" y="304800"/>
                </a:cubicBezTo>
                <a:cubicBezTo>
                  <a:pt x="154215" y="272143"/>
                  <a:pt x="270329" y="344714"/>
                  <a:pt x="337457" y="293914"/>
                </a:cubicBezTo>
                <a:cubicBezTo>
                  <a:pt x="404586" y="243114"/>
                  <a:pt x="473529" y="59872"/>
                  <a:pt x="500743"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 name="Freeform 28"/>
          <p:cNvSpPr>
            <a:spLocks/>
          </p:cNvSpPr>
          <p:nvPr/>
        </p:nvSpPr>
        <p:spPr bwMode="auto">
          <a:xfrm>
            <a:off x="1858963" y="3395663"/>
            <a:ext cx="503237" cy="654050"/>
          </a:xfrm>
          <a:custGeom>
            <a:avLst/>
            <a:gdLst>
              <a:gd name="T0" fmla="*/ 64854 w 503648"/>
              <a:gd name="T1" fmla="*/ 711827 h 653143"/>
              <a:gd name="T2" fmla="*/ 33804 w 503648"/>
              <a:gd name="T3" fmla="*/ 522004 h 653143"/>
              <a:gd name="T4" fmla="*/ 478791 w 503648"/>
              <a:gd name="T5" fmla="*/ 0 h 653143"/>
              <a:gd name="T6" fmla="*/ 0 60000 65536"/>
              <a:gd name="T7" fmla="*/ 0 60000 65536"/>
              <a:gd name="T8" fmla="*/ 0 60000 65536"/>
              <a:gd name="T9" fmla="*/ 0 w 503648"/>
              <a:gd name="T10" fmla="*/ 0 h 653143"/>
              <a:gd name="T11" fmla="*/ 503648 w 503648"/>
              <a:gd name="T12" fmla="*/ 653143 h 653143"/>
            </a:gdLst>
            <a:ahLst/>
            <a:cxnLst>
              <a:cxn ang="T6">
                <a:pos x="T0" y="T1"/>
              </a:cxn>
              <a:cxn ang="T7">
                <a:pos x="T2" y="T3"/>
              </a:cxn>
              <a:cxn ang="T8">
                <a:pos x="T4" y="T5"/>
              </a:cxn>
            </a:cxnLst>
            <a:rect l="T9" t="T10" r="T11" b="T12"/>
            <a:pathLst>
              <a:path w="503648" h="653143">
                <a:moveTo>
                  <a:pt x="68219" y="653143"/>
                </a:moveTo>
                <a:cubicBezTo>
                  <a:pt x="15605" y="620485"/>
                  <a:pt x="-37009" y="587828"/>
                  <a:pt x="35562" y="478971"/>
                </a:cubicBezTo>
                <a:cubicBezTo>
                  <a:pt x="108133" y="370114"/>
                  <a:pt x="305890" y="185057"/>
                  <a:pt x="503648"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Freeform 30"/>
          <p:cNvSpPr>
            <a:spLocks/>
          </p:cNvSpPr>
          <p:nvPr/>
        </p:nvSpPr>
        <p:spPr bwMode="auto">
          <a:xfrm>
            <a:off x="2392363" y="3440113"/>
            <a:ext cx="666750" cy="762000"/>
          </a:xfrm>
          <a:custGeom>
            <a:avLst/>
            <a:gdLst>
              <a:gd name="T0" fmla="*/ 128638 w 667171"/>
              <a:gd name="T1" fmla="*/ 762000 h 762000"/>
              <a:gd name="T2" fmla="*/ 34428 w 667171"/>
              <a:gd name="T3" fmla="*/ 468085 h 762000"/>
              <a:gd name="T4" fmla="*/ 641565 w 667171"/>
              <a:gd name="T5" fmla="*/ 0 h 762000"/>
              <a:gd name="T6" fmla="*/ 0 60000 65536"/>
              <a:gd name="T7" fmla="*/ 0 60000 65536"/>
              <a:gd name="T8" fmla="*/ 0 60000 65536"/>
              <a:gd name="T9" fmla="*/ 0 w 667171"/>
              <a:gd name="T10" fmla="*/ 0 h 762000"/>
              <a:gd name="T11" fmla="*/ 667171 w 667171"/>
              <a:gd name="T12" fmla="*/ 762000 h 762000"/>
            </a:gdLst>
            <a:ahLst/>
            <a:cxnLst>
              <a:cxn ang="T6">
                <a:pos x="T0" y="T1"/>
              </a:cxn>
              <a:cxn ang="T7">
                <a:pos x="T2" y="T3"/>
              </a:cxn>
              <a:cxn ang="T8">
                <a:pos x="T4" y="T5"/>
              </a:cxn>
            </a:cxnLst>
            <a:rect l="T9" t="T10" r="T11" b="T12"/>
            <a:pathLst>
              <a:path w="667171" h="762000">
                <a:moveTo>
                  <a:pt x="133771" y="762000"/>
                </a:moveTo>
                <a:cubicBezTo>
                  <a:pt x="40335" y="678542"/>
                  <a:pt x="-53101" y="595085"/>
                  <a:pt x="35799" y="468085"/>
                </a:cubicBezTo>
                <a:cubicBezTo>
                  <a:pt x="124699" y="341085"/>
                  <a:pt x="395935" y="170542"/>
                  <a:pt x="667171"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64" name="Freeform 11263"/>
          <p:cNvSpPr>
            <a:spLocks/>
          </p:cNvSpPr>
          <p:nvPr/>
        </p:nvSpPr>
        <p:spPr bwMode="auto">
          <a:xfrm>
            <a:off x="3178175" y="3221038"/>
            <a:ext cx="296863" cy="838200"/>
          </a:xfrm>
          <a:custGeom>
            <a:avLst/>
            <a:gdLst>
              <a:gd name="T0" fmla="*/ 0 w 296544"/>
              <a:gd name="T1" fmla="*/ 838200 h 838200"/>
              <a:gd name="T2" fmla="*/ 314175 w 296544"/>
              <a:gd name="T3" fmla="*/ 598715 h 838200"/>
              <a:gd name="T4" fmla="*/ 127994 w 296544"/>
              <a:gd name="T5" fmla="*/ 0 h 838200"/>
              <a:gd name="T6" fmla="*/ 0 60000 65536"/>
              <a:gd name="T7" fmla="*/ 0 60000 65536"/>
              <a:gd name="T8" fmla="*/ 0 60000 65536"/>
              <a:gd name="T9" fmla="*/ 0 w 296544"/>
              <a:gd name="T10" fmla="*/ 0 h 838200"/>
              <a:gd name="T11" fmla="*/ 296544 w 296544"/>
              <a:gd name="T12" fmla="*/ 838200 h 838200"/>
            </a:gdLst>
            <a:ahLst/>
            <a:cxnLst>
              <a:cxn ang="T6">
                <a:pos x="T0" y="T1"/>
              </a:cxn>
              <a:cxn ang="T7">
                <a:pos x="T2" y="T3"/>
              </a:cxn>
              <a:cxn ang="T8">
                <a:pos x="T4" y="T5"/>
              </a:cxn>
            </a:cxnLst>
            <a:rect l="T9" t="T10" r="T11" b="T12"/>
            <a:pathLst>
              <a:path w="296544" h="838200">
                <a:moveTo>
                  <a:pt x="0" y="838200"/>
                </a:moveTo>
                <a:cubicBezTo>
                  <a:pt x="136978" y="788307"/>
                  <a:pt x="273957" y="738415"/>
                  <a:pt x="293914" y="598715"/>
                </a:cubicBezTo>
                <a:cubicBezTo>
                  <a:pt x="313871" y="459015"/>
                  <a:pt x="216806" y="229507"/>
                  <a:pt x="119742"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65" name="Freeform 11264"/>
          <p:cNvSpPr>
            <a:spLocks/>
          </p:cNvSpPr>
          <p:nvPr/>
        </p:nvSpPr>
        <p:spPr bwMode="auto">
          <a:xfrm>
            <a:off x="3590925" y="3211513"/>
            <a:ext cx="165100" cy="749300"/>
          </a:xfrm>
          <a:custGeom>
            <a:avLst/>
            <a:gdLst>
              <a:gd name="T0" fmla="*/ 116110 w 164686"/>
              <a:gd name="T1" fmla="*/ 720209 h 751114"/>
              <a:gd name="T2" fmla="*/ 1649 w 164686"/>
              <a:gd name="T3" fmla="*/ 469702 h 751114"/>
              <a:gd name="T4" fmla="*/ 192425 w 164686"/>
              <a:gd name="T5" fmla="*/ 0 h 751114"/>
              <a:gd name="T6" fmla="*/ 0 60000 65536"/>
              <a:gd name="T7" fmla="*/ 0 60000 65536"/>
              <a:gd name="T8" fmla="*/ 0 60000 65536"/>
              <a:gd name="T9" fmla="*/ 0 w 164686"/>
              <a:gd name="T10" fmla="*/ 0 h 751114"/>
              <a:gd name="T11" fmla="*/ 164686 w 164686"/>
              <a:gd name="T12" fmla="*/ 751114 h 751114"/>
            </a:gdLst>
            <a:ahLst/>
            <a:cxnLst>
              <a:cxn ang="T6">
                <a:pos x="T0" y="T1"/>
              </a:cxn>
              <a:cxn ang="T7">
                <a:pos x="T2" y="T3"/>
              </a:cxn>
              <a:cxn ang="T8">
                <a:pos x="T4" y="T5"/>
              </a:cxn>
            </a:cxnLst>
            <a:rect l="T9" t="T10" r="T11" b="T12"/>
            <a:pathLst>
              <a:path w="164686" h="751114">
                <a:moveTo>
                  <a:pt x="99372" y="751114"/>
                </a:moveTo>
                <a:cubicBezTo>
                  <a:pt x="44943" y="683078"/>
                  <a:pt x="-9485" y="615043"/>
                  <a:pt x="1401" y="489857"/>
                </a:cubicBezTo>
                <a:cubicBezTo>
                  <a:pt x="12287" y="364671"/>
                  <a:pt x="88486" y="182335"/>
                  <a:pt x="164686"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0" name="Freeform 11269"/>
          <p:cNvSpPr>
            <a:spLocks/>
          </p:cNvSpPr>
          <p:nvPr/>
        </p:nvSpPr>
        <p:spPr bwMode="auto">
          <a:xfrm>
            <a:off x="4081463" y="2871788"/>
            <a:ext cx="436562" cy="425450"/>
          </a:xfrm>
          <a:custGeom>
            <a:avLst/>
            <a:gdLst>
              <a:gd name="T0" fmla="*/ 508483 w 435472"/>
              <a:gd name="T1" fmla="*/ 484681 h 424542"/>
              <a:gd name="T2" fmla="*/ 63602 w 435472"/>
              <a:gd name="T3" fmla="*/ 260978 h 424542"/>
              <a:gd name="T4" fmla="*/ 12762 w 435472"/>
              <a:gd name="T5" fmla="*/ 0 h 424542"/>
              <a:gd name="T6" fmla="*/ 0 60000 65536"/>
              <a:gd name="T7" fmla="*/ 0 60000 65536"/>
              <a:gd name="T8" fmla="*/ 0 60000 65536"/>
              <a:gd name="T9" fmla="*/ 0 w 435472"/>
              <a:gd name="T10" fmla="*/ 0 h 424542"/>
              <a:gd name="T11" fmla="*/ 435472 w 435472"/>
              <a:gd name="T12" fmla="*/ 424542 h 424542"/>
            </a:gdLst>
            <a:ahLst/>
            <a:cxnLst>
              <a:cxn ang="T6">
                <a:pos x="T0" y="T1"/>
              </a:cxn>
              <a:cxn ang="T7">
                <a:pos x="T2" y="T3"/>
              </a:cxn>
              <a:cxn ang="T8">
                <a:pos x="T4" y="T5"/>
              </a:cxn>
            </a:cxnLst>
            <a:rect l="T9" t="T10" r="T11" b="T12"/>
            <a:pathLst>
              <a:path w="435472" h="424542">
                <a:moveTo>
                  <a:pt x="435472" y="424542"/>
                </a:moveTo>
                <a:cubicBezTo>
                  <a:pt x="280350" y="361949"/>
                  <a:pt x="125229" y="299357"/>
                  <a:pt x="54472" y="228600"/>
                </a:cubicBezTo>
                <a:cubicBezTo>
                  <a:pt x="-16285" y="157843"/>
                  <a:pt x="-2678" y="78921"/>
                  <a:pt x="1093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1" name="Freeform 11270"/>
          <p:cNvSpPr>
            <a:spLocks/>
          </p:cNvSpPr>
          <p:nvPr/>
        </p:nvSpPr>
        <p:spPr bwMode="auto">
          <a:xfrm>
            <a:off x="6378575" y="1087438"/>
            <a:ext cx="1274763" cy="708025"/>
          </a:xfrm>
          <a:custGeom>
            <a:avLst/>
            <a:gdLst>
              <a:gd name="T0" fmla="*/ 1345942 w 1273628"/>
              <a:gd name="T1" fmla="*/ 159200 h 708370"/>
              <a:gd name="T2" fmla="*/ 954813 w 1273628"/>
              <a:gd name="T3" fmla="*/ 32464 h 708370"/>
              <a:gd name="T4" fmla="*/ 0 w 1273628"/>
              <a:gd name="T5" fmla="*/ 687296 h 708370"/>
              <a:gd name="T6" fmla="*/ 0 60000 65536"/>
              <a:gd name="T7" fmla="*/ 0 60000 65536"/>
              <a:gd name="T8" fmla="*/ 0 60000 65536"/>
              <a:gd name="T9" fmla="*/ 0 w 1273628"/>
              <a:gd name="T10" fmla="*/ 0 h 708370"/>
              <a:gd name="T11" fmla="*/ 1273628 w 1273628"/>
              <a:gd name="T12" fmla="*/ 708370 h 708370"/>
            </a:gdLst>
            <a:ahLst/>
            <a:cxnLst>
              <a:cxn ang="T6">
                <a:pos x="T0" y="T1"/>
              </a:cxn>
              <a:cxn ang="T7">
                <a:pos x="T2" y="T3"/>
              </a:cxn>
              <a:cxn ang="T8">
                <a:pos x="T4" y="T5"/>
              </a:cxn>
            </a:cxnLst>
            <a:rect l="T9" t="T10" r="T11" b="T12"/>
            <a:pathLst>
              <a:path w="1273628" h="708370">
                <a:moveTo>
                  <a:pt x="1273628" y="164084"/>
                </a:moveTo>
                <a:cubicBezTo>
                  <a:pt x="1194706" y="53413"/>
                  <a:pt x="1115785" y="-57258"/>
                  <a:pt x="903514" y="33456"/>
                </a:cubicBezTo>
                <a:cubicBezTo>
                  <a:pt x="691243" y="124170"/>
                  <a:pt x="345621" y="416270"/>
                  <a:pt x="0" y="70837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2" name="Freeform 11271"/>
          <p:cNvSpPr>
            <a:spLocks/>
          </p:cNvSpPr>
          <p:nvPr/>
        </p:nvSpPr>
        <p:spPr bwMode="auto">
          <a:xfrm>
            <a:off x="7043738" y="1958975"/>
            <a:ext cx="1670050" cy="1077913"/>
          </a:xfrm>
          <a:custGeom>
            <a:avLst/>
            <a:gdLst>
              <a:gd name="T0" fmla="*/ 1272573 w 1670529"/>
              <a:gd name="T1" fmla="*/ 0 h 1077685"/>
              <a:gd name="T2" fmla="*/ 1561306 w 1670529"/>
              <a:gd name="T3" fmla="*/ 352940 h 1077685"/>
              <a:gd name="T4" fmla="*/ 0 w 1670529"/>
              <a:gd name="T5" fmla="*/ 1091912 h 1077685"/>
              <a:gd name="T6" fmla="*/ 0 60000 65536"/>
              <a:gd name="T7" fmla="*/ 0 60000 65536"/>
              <a:gd name="T8" fmla="*/ 0 60000 65536"/>
              <a:gd name="T9" fmla="*/ 0 w 1670529"/>
              <a:gd name="T10" fmla="*/ 0 h 1077685"/>
              <a:gd name="T11" fmla="*/ 1670529 w 1670529"/>
              <a:gd name="T12" fmla="*/ 1077685 h 1077685"/>
            </a:gdLst>
            <a:ahLst/>
            <a:cxnLst>
              <a:cxn ang="T6">
                <a:pos x="T0" y="T1"/>
              </a:cxn>
              <a:cxn ang="T7">
                <a:pos x="T2" y="T3"/>
              </a:cxn>
              <a:cxn ang="T8">
                <a:pos x="T4" y="T5"/>
              </a:cxn>
            </a:cxnLst>
            <a:rect l="T9" t="T10" r="T11" b="T12"/>
            <a:pathLst>
              <a:path w="1670529" h="1077685">
                <a:moveTo>
                  <a:pt x="1295400" y="0"/>
                </a:moveTo>
                <a:cubicBezTo>
                  <a:pt x="1550307" y="84364"/>
                  <a:pt x="1805214" y="168728"/>
                  <a:pt x="1589314" y="348342"/>
                </a:cubicBezTo>
                <a:cubicBezTo>
                  <a:pt x="1373414" y="527956"/>
                  <a:pt x="686707" y="802820"/>
                  <a:pt x="0" y="1077685"/>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 name="Freeform 3"/>
          <p:cNvSpPr>
            <a:spLocks/>
          </p:cNvSpPr>
          <p:nvPr/>
        </p:nvSpPr>
        <p:spPr bwMode="auto">
          <a:xfrm>
            <a:off x="3848100" y="3189288"/>
            <a:ext cx="334963" cy="542925"/>
          </a:xfrm>
          <a:custGeom>
            <a:avLst/>
            <a:gdLst>
              <a:gd name="T0" fmla="*/ 300096 w 335541"/>
              <a:gd name="T1" fmla="*/ 500523 h 543331"/>
              <a:gd name="T2" fmla="*/ 137186 w 335541"/>
              <a:gd name="T3" fmla="*/ 491423 h 543331"/>
              <a:gd name="T4" fmla="*/ 300096 w 335541"/>
              <a:gd name="T5" fmla="*/ 236610 h 543331"/>
              <a:gd name="T6" fmla="*/ 0 w 335541"/>
              <a:gd name="T7" fmla="*/ 0 h 543331"/>
              <a:gd name="T8" fmla="*/ 0 60000 65536"/>
              <a:gd name="T9" fmla="*/ 0 60000 65536"/>
              <a:gd name="T10" fmla="*/ 0 60000 65536"/>
              <a:gd name="T11" fmla="*/ 0 60000 65536"/>
              <a:gd name="T12" fmla="*/ 0 w 335541"/>
              <a:gd name="T13" fmla="*/ 0 h 543331"/>
              <a:gd name="T14" fmla="*/ 335541 w 335541"/>
              <a:gd name="T15" fmla="*/ 543331 h 543331"/>
            </a:gdLst>
            <a:ahLst/>
            <a:cxnLst>
              <a:cxn ang="T8">
                <a:pos x="T0" y="T1"/>
              </a:cxn>
              <a:cxn ang="T9">
                <a:pos x="T2" y="T3"/>
              </a:cxn>
              <a:cxn ang="T10">
                <a:pos x="T4" y="T5"/>
              </a:cxn>
              <a:cxn ang="T11">
                <a:pos x="T6" y="T7"/>
              </a:cxn>
            </a:cxnLst>
            <a:rect l="T12" t="T13" r="T14" b="T15"/>
            <a:pathLst>
              <a:path w="335541" h="543331">
                <a:moveTo>
                  <a:pt x="333375" y="523875"/>
                </a:moveTo>
                <a:cubicBezTo>
                  <a:pt x="242887" y="542131"/>
                  <a:pt x="152400" y="560387"/>
                  <a:pt x="152400" y="514350"/>
                </a:cubicBezTo>
                <a:cubicBezTo>
                  <a:pt x="152400" y="468313"/>
                  <a:pt x="358775" y="333375"/>
                  <a:pt x="333375" y="247650"/>
                </a:cubicBezTo>
                <a:cubicBezTo>
                  <a:pt x="307975" y="161925"/>
                  <a:pt x="153987" y="80962"/>
                  <a:pt x="0" y="0"/>
                </a:cubicBezTo>
              </a:path>
            </a:pathLst>
          </a:custGeom>
          <a:noFill/>
          <a:ln w="9525" cap="flat" cmpd="sng" algn="ctr">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 name="Picture 6"/>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1238" y="3859213"/>
            <a:ext cx="5095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9175" y="3894138"/>
            <a:ext cx="5143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14800" y="3525838"/>
            <a:ext cx="50165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948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264"/>
                                        </p:tgtEl>
                                        <p:attrNameLst>
                                          <p:attrName>style.visibility</p:attrName>
                                        </p:attrNameLst>
                                      </p:cBhvr>
                                      <p:to>
                                        <p:strVal val="visible"/>
                                      </p:to>
                                    </p:set>
                                    <p:anim calcmode="lin" valueType="num">
                                      <p:cBhvr>
                                        <p:cTn id="47" dur="500" fill="hold"/>
                                        <p:tgtEl>
                                          <p:spTgt spid="11264"/>
                                        </p:tgtEl>
                                        <p:attrNameLst>
                                          <p:attrName>ppt_w</p:attrName>
                                        </p:attrNameLst>
                                      </p:cBhvr>
                                      <p:tavLst>
                                        <p:tav tm="0">
                                          <p:val>
                                            <p:fltVal val="0"/>
                                          </p:val>
                                        </p:tav>
                                        <p:tav tm="100000">
                                          <p:val>
                                            <p:strVal val="#ppt_w"/>
                                          </p:val>
                                        </p:tav>
                                      </p:tavLst>
                                    </p:anim>
                                    <p:anim calcmode="lin" valueType="num">
                                      <p:cBhvr>
                                        <p:cTn id="48" dur="500" fill="hold"/>
                                        <p:tgtEl>
                                          <p:spTgt spid="11264"/>
                                        </p:tgtEl>
                                        <p:attrNameLst>
                                          <p:attrName>ppt_h</p:attrName>
                                        </p:attrNameLst>
                                      </p:cBhvr>
                                      <p:tavLst>
                                        <p:tav tm="0">
                                          <p:val>
                                            <p:fltVal val="0"/>
                                          </p:val>
                                        </p:tav>
                                        <p:tav tm="100000">
                                          <p:val>
                                            <p:strVal val="#ppt_h"/>
                                          </p:val>
                                        </p:tav>
                                      </p:tavLst>
                                    </p:anim>
                                    <p:animEffect transition="in" filter="fade">
                                      <p:cBhvr>
                                        <p:cTn id="49" dur="500"/>
                                        <p:tgtEl>
                                          <p:spTgt spid="1126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1265"/>
                                        </p:tgtEl>
                                        <p:attrNameLst>
                                          <p:attrName>style.visibility</p:attrName>
                                        </p:attrNameLst>
                                      </p:cBhvr>
                                      <p:to>
                                        <p:strVal val="visible"/>
                                      </p:to>
                                    </p:set>
                                    <p:anim calcmode="lin" valueType="num">
                                      <p:cBhvr>
                                        <p:cTn id="52" dur="500" fill="hold"/>
                                        <p:tgtEl>
                                          <p:spTgt spid="11265"/>
                                        </p:tgtEl>
                                        <p:attrNameLst>
                                          <p:attrName>ppt_w</p:attrName>
                                        </p:attrNameLst>
                                      </p:cBhvr>
                                      <p:tavLst>
                                        <p:tav tm="0">
                                          <p:val>
                                            <p:fltVal val="0"/>
                                          </p:val>
                                        </p:tav>
                                        <p:tav tm="100000">
                                          <p:val>
                                            <p:strVal val="#ppt_w"/>
                                          </p:val>
                                        </p:tav>
                                      </p:tavLst>
                                    </p:anim>
                                    <p:anim calcmode="lin" valueType="num">
                                      <p:cBhvr>
                                        <p:cTn id="53" dur="500" fill="hold"/>
                                        <p:tgtEl>
                                          <p:spTgt spid="11265"/>
                                        </p:tgtEl>
                                        <p:attrNameLst>
                                          <p:attrName>ppt_h</p:attrName>
                                        </p:attrNameLst>
                                      </p:cBhvr>
                                      <p:tavLst>
                                        <p:tav tm="0">
                                          <p:val>
                                            <p:fltVal val="0"/>
                                          </p:val>
                                        </p:tav>
                                        <p:tav tm="100000">
                                          <p:val>
                                            <p:strVal val="#ppt_h"/>
                                          </p:val>
                                        </p:tav>
                                      </p:tavLst>
                                    </p:anim>
                                    <p:animEffect transition="in" filter="fade">
                                      <p:cBhvr>
                                        <p:cTn id="54" dur="500"/>
                                        <p:tgtEl>
                                          <p:spTgt spid="1126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1270"/>
                                        </p:tgtEl>
                                        <p:attrNameLst>
                                          <p:attrName>style.visibility</p:attrName>
                                        </p:attrNameLst>
                                      </p:cBhvr>
                                      <p:to>
                                        <p:strVal val="visible"/>
                                      </p:to>
                                    </p:set>
                                    <p:anim calcmode="lin" valueType="num">
                                      <p:cBhvr>
                                        <p:cTn id="57" dur="500" fill="hold"/>
                                        <p:tgtEl>
                                          <p:spTgt spid="11270"/>
                                        </p:tgtEl>
                                        <p:attrNameLst>
                                          <p:attrName>ppt_w</p:attrName>
                                        </p:attrNameLst>
                                      </p:cBhvr>
                                      <p:tavLst>
                                        <p:tav tm="0">
                                          <p:val>
                                            <p:fltVal val="0"/>
                                          </p:val>
                                        </p:tav>
                                        <p:tav tm="100000">
                                          <p:val>
                                            <p:strVal val="#ppt_w"/>
                                          </p:val>
                                        </p:tav>
                                      </p:tavLst>
                                    </p:anim>
                                    <p:anim calcmode="lin" valueType="num">
                                      <p:cBhvr>
                                        <p:cTn id="58" dur="500" fill="hold"/>
                                        <p:tgtEl>
                                          <p:spTgt spid="11270"/>
                                        </p:tgtEl>
                                        <p:attrNameLst>
                                          <p:attrName>ppt_h</p:attrName>
                                        </p:attrNameLst>
                                      </p:cBhvr>
                                      <p:tavLst>
                                        <p:tav tm="0">
                                          <p:val>
                                            <p:fltVal val="0"/>
                                          </p:val>
                                        </p:tav>
                                        <p:tav tm="100000">
                                          <p:val>
                                            <p:strVal val="#ppt_h"/>
                                          </p:val>
                                        </p:tav>
                                      </p:tavLst>
                                    </p:anim>
                                    <p:animEffect transition="in" filter="fade">
                                      <p:cBhvr>
                                        <p:cTn id="59" dur="500"/>
                                        <p:tgtEl>
                                          <p:spTgt spid="1127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500" fill="hold"/>
                                        <p:tgtEl>
                                          <p:spTgt spid="31"/>
                                        </p:tgtEl>
                                        <p:attrNameLst>
                                          <p:attrName>ppt_w</p:attrName>
                                        </p:attrNameLst>
                                      </p:cBhvr>
                                      <p:tavLst>
                                        <p:tav tm="0">
                                          <p:val>
                                            <p:fltVal val="0"/>
                                          </p:val>
                                        </p:tav>
                                        <p:tav tm="100000">
                                          <p:val>
                                            <p:strVal val="#ppt_w"/>
                                          </p:val>
                                        </p:tav>
                                      </p:tavLst>
                                    </p:anim>
                                    <p:anim calcmode="lin" valueType="num">
                                      <p:cBhvr>
                                        <p:cTn id="63" dur="500" fill="hold"/>
                                        <p:tgtEl>
                                          <p:spTgt spid="31"/>
                                        </p:tgtEl>
                                        <p:attrNameLst>
                                          <p:attrName>ppt_h</p:attrName>
                                        </p:attrNameLst>
                                      </p:cBhvr>
                                      <p:tavLst>
                                        <p:tav tm="0">
                                          <p:val>
                                            <p:fltVal val="0"/>
                                          </p:val>
                                        </p:tav>
                                        <p:tav tm="100000">
                                          <p:val>
                                            <p:strVal val="#ppt_h"/>
                                          </p:val>
                                        </p:tav>
                                      </p:tavLst>
                                    </p:anim>
                                    <p:animEffect transition="in" filter="fade">
                                      <p:cBhvr>
                                        <p:cTn id="64" dur="500"/>
                                        <p:tgtEl>
                                          <p:spTgt spid="31"/>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p:cTn id="77" dur="500" fill="hold"/>
                                        <p:tgtEl>
                                          <p:spTgt spid="3"/>
                                        </p:tgtEl>
                                        <p:attrNameLst>
                                          <p:attrName>ppt_w</p:attrName>
                                        </p:attrNameLst>
                                      </p:cBhvr>
                                      <p:tavLst>
                                        <p:tav tm="0">
                                          <p:val>
                                            <p:fltVal val="0"/>
                                          </p:val>
                                        </p:tav>
                                        <p:tav tm="100000">
                                          <p:val>
                                            <p:strVal val="#ppt_w"/>
                                          </p:val>
                                        </p:tav>
                                      </p:tavLst>
                                    </p:anim>
                                    <p:anim calcmode="lin" valueType="num">
                                      <p:cBhvr>
                                        <p:cTn id="78" dur="500" fill="hold"/>
                                        <p:tgtEl>
                                          <p:spTgt spid="3"/>
                                        </p:tgtEl>
                                        <p:attrNameLst>
                                          <p:attrName>ppt_h</p:attrName>
                                        </p:attrNameLst>
                                      </p:cBhvr>
                                      <p:tavLst>
                                        <p:tav tm="0">
                                          <p:val>
                                            <p:fltVal val="0"/>
                                          </p:val>
                                        </p:tav>
                                        <p:tav tm="100000">
                                          <p:val>
                                            <p:strVal val="#ppt_h"/>
                                          </p:val>
                                        </p:tav>
                                      </p:tavLst>
                                    </p:anim>
                                    <p:animEffect transition="in" filter="fade">
                                      <p:cBhvr>
                                        <p:cTn id="79" dur="500"/>
                                        <p:tgtEl>
                                          <p:spTgt spid="3"/>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Effect transition="in" filter="fade">
                                      <p:cBhvr>
                                        <p:cTn id="84" dur="500"/>
                                        <p:tgtEl>
                                          <p:spTgt spid="2"/>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11271"/>
                                        </p:tgtEl>
                                        <p:attrNameLst>
                                          <p:attrName>style.visibility</p:attrName>
                                        </p:attrNameLst>
                                      </p:cBhvr>
                                      <p:to>
                                        <p:strVal val="visible"/>
                                      </p:to>
                                    </p:set>
                                    <p:anim calcmode="lin" valueType="num">
                                      <p:cBhvr>
                                        <p:cTn id="87" dur="500" fill="hold"/>
                                        <p:tgtEl>
                                          <p:spTgt spid="11271"/>
                                        </p:tgtEl>
                                        <p:attrNameLst>
                                          <p:attrName>ppt_w</p:attrName>
                                        </p:attrNameLst>
                                      </p:cBhvr>
                                      <p:tavLst>
                                        <p:tav tm="0">
                                          <p:val>
                                            <p:fltVal val="0"/>
                                          </p:val>
                                        </p:tav>
                                        <p:tav tm="100000">
                                          <p:val>
                                            <p:strVal val="#ppt_w"/>
                                          </p:val>
                                        </p:tav>
                                      </p:tavLst>
                                    </p:anim>
                                    <p:anim calcmode="lin" valueType="num">
                                      <p:cBhvr>
                                        <p:cTn id="88" dur="500" fill="hold"/>
                                        <p:tgtEl>
                                          <p:spTgt spid="11271"/>
                                        </p:tgtEl>
                                        <p:attrNameLst>
                                          <p:attrName>ppt_h</p:attrName>
                                        </p:attrNameLst>
                                      </p:cBhvr>
                                      <p:tavLst>
                                        <p:tav tm="0">
                                          <p:val>
                                            <p:fltVal val="0"/>
                                          </p:val>
                                        </p:tav>
                                        <p:tav tm="100000">
                                          <p:val>
                                            <p:strVal val="#ppt_h"/>
                                          </p:val>
                                        </p:tav>
                                      </p:tavLst>
                                    </p:anim>
                                    <p:animEffect transition="in" filter="fade">
                                      <p:cBhvr>
                                        <p:cTn id="89" dur="500"/>
                                        <p:tgtEl>
                                          <p:spTgt spid="1127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1272"/>
                                        </p:tgtEl>
                                        <p:attrNameLst>
                                          <p:attrName>style.visibility</p:attrName>
                                        </p:attrNameLst>
                                      </p:cBhvr>
                                      <p:to>
                                        <p:strVal val="visible"/>
                                      </p:to>
                                    </p:set>
                                    <p:anim calcmode="lin" valueType="num">
                                      <p:cBhvr>
                                        <p:cTn id="92" dur="500" fill="hold"/>
                                        <p:tgtEl>
                                          <p:spTgt spid="11272"/>
                                        </p:tgtEl>
                                        <p:attrNameLst>
                                          <p:attrName>ppt_w</p:attrName>
                                        </p:attrNameLst>
                                      </p:cBhvr>
                                      <p:tavLst>
                                        <p:tav tm="0">
                                          <p:val>
                                            <p:fltVal val="0"/>
                                          </p:val>
                                        </p:tav>
                                        <p:tav tm="100000">
                                          <p:val>
                                            <p:strVal val="#ppt_w"/>
                                          </p:val>
                                        </p:tav>
                                      </p:tavLst>
                                    </p:anim>
                                    <p:anim calcmode="lin" valueType="num">
                                      <p:cBhvr>
                                        <p:cTn id="93" dur="500" fill="hold"/>
                                        <p:tgtEl>
                                          <p:spTgt spid="11272"/>
                                        </p:tgtEl>
                                        <p:attrNameLst>
                                          <p:attrName>ppt_h</p:attrName>
                                        </p:attrNameLst>
                                      </p:cBhvr>
                                      <p:tavLst>
                                        <p:tav tm="0">
                                          <p:val>
                                            <p:fltVal val="0"/>
                                          </p:val>
                                        </p:tav>
                                        <p:tav tm="100000">
                                          <p:val>
                                            <p:strVal val="#ppt_h"/>
                                          </p:val>
                                        </p:tav>
                                      </p:tavLst>
                                    </p:anim>
                                    <p:animEffect transition="in" filter="fade">
                                      <p:cBhvr>
                                        <p:cTn id="94" dur="500"/>
                                        <p:tgtEl>
                                          <p:spTgt spid="11272"/>
                                        </p:tgtEl>
                                      </p:cBhvr>
                                    </p:animEffect>
                                  </p:childTnLst>
                                </p:cTn>
                              </p:par>
                              <p:par>
                                <p:cTn id="95" presetID="53" presetClass="entr" presetSubtype="16" fill="hold" nodeType="with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p:cTn id="97" dur="500" fill="hold"/>
                                        <p:tgtEl>
                                          <p:spTgt spid="10"/>
                                        </p:tgtEl>
                                        <p:attrNameLst>
                                          <p:attrName>ppt_w</p:attrName>
                                        </p:attrNameLst>
                                      </p:cBhvr>
                                      <p:tavLst>
                                        <p:tav tm="0">
                                          <p:val>
                                            <p:fltVal val="0"/>
                                          </p:val>
                                        </p:tav>
                                        <p:tav tm="100000">
                                          <p:val>
                                            <p:strVal val="#ppt_w"/>
                                          </p:val>
                                        </p:tav>
                                      </p:tavLst>
                                    </p:anim>
                                    <p:anim calcmode="lin" valueType="num">
                                      <p:cBhvr>
                                        <p:cTn id="98" dur="500" fill="hold"/>
                                        <p:tgtEl>
                                          <p:spTgt spid="10"/>
                                        </p:tgtEl>
                                        <p:attrNameLst>
                                          <p:attrName>ppt_h</p:attrName>
                                        </p:attrNameLst>
                                      </p:cBhvr>
                                      <p:tavLst>
                                        <p:tav tm="0">
                                          <p:val>
                                            <p:fltVal val="0"/>
                                          </p:val>
                                        </p:tav>
                                        <p:tav tm="100000">
                                          <p:val>
                                            <p:strVal val="#ppt_h"/>
                                          </p:val>
                                        </p:tav>
                                      </p:tavLst>
                                    </p:anim>
                                    <p:animEffect transition="in" filter="fade">
                                      <p:cBhvr>
                                        <p:cTn id="99" dur="500"/>
                                        <p:tgtEl>
                                          <p:spTgt spid="10"/>
                                        </p:tgtEl>
                                      </p:cBhvr>
                                    </p:animEffect>
                                  </p:childTnLst>
                                </p:cTn>
                              </p:par>
                              <p:par>
                                <p:cTn id="100" presetID="53" presetClass="entr" presetSubtype="16"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p:cTn id="102" dur="500" fill="hold"/>
                                        <p:tgtEl>
                                          <p:spTgt spid="7"/>
                                        </p:tgtEl>
                                        <p:attrNameLst>
                                          <p:attrName>ppt_w</p:attrName>
                                        </p:attrNameLst>
                                      </p:cBhvr>
                                      <p:tavLst>
                                        <p:tav tm="0">
                                          <p:val>
                                            <p:fltVal val="0"/>
                                          </p:val>
                                        </p:tav>
                                        <p:tav tm="100000">
                                          <p:val>
                                            <p:strVal val="#ppt_w"/>
                                          </p:val>
                                        </p:tav>
                                      </p:tavLst>
                                    </p:anim>
                                    <p:anim calcmode="lin" valueType="num">
                                      <p:cBhvr>
                                        <p:cTn id="103" dur="500" fill="hold"/>
                                        <p:tgtEl>
                                          <p:spTgt spid="7"/>
                                        </p:tgtEl>
                                        <p:attrNameLst>
                                          <p:attrName>ppt_h</p:attrName>
                                        </p:attrNameLst>
                                      </p:cBhvr>
                                      <p:tavLst>
                                        <p:tav tm="0">
                                          <p:val>
                                            <p:fltVal val="0"/>
                                          </p:val>
                                        </p:tav>
                                        <p:tav tm="100000">
                                          <p:val>
                                            <p:strVal val="#ppt_h"/>
                                          </p:val>
                                        </p:tav>
                                      </p:tavLst>
                                    </p:anim>
                                    <p:animEffect transition="in" filter="fade">
                                      <p:cBhvr>
                                        <p:cTn id="104" dur="500"/>
                                        <p:tgtEl>
                                          <p:spTgt spid="7"/>
                                        </p:tgtEl>
                                      </p:cBhvr>
                                    </p:animEffect>
                                  </p:childTnLst>
                                </p:cTn>
                              </p:par>
                              <p:par>
                                <p:cTn id="105" presetID="53" presetClass="entr" presetSubtype="16" fill="hold" nodeType="withEffect">
                                  <p:stCondLst>
                                    <p:cond delay="0"/>
                                  </p:stCondLst>
                                  <p:childTnLst>
                                    <p:set>
                                      <p:cBhvr>
                                        <p:cTn id="106" dur="1" fill="hold">
                                          <p:stCondLst>
                                            <p:cond delay="0"/>
                                          </p:stCondLst>
                                        </p:cTn>
                                        <p:tgtEl>
                                          <p:spTgt spid="8"/>
                                        </p:tgtEl>
                                        <p:attrNameLst>
                                          <p:attrName>style.visibility</p:attrName>
                                        </p:attrNameLst>
                                      </p:cBhvr>
                                      <p:to>
                                        <p:strVal val="visible"/>
                                      </p:to>
                                    </p:set>
                                    <p:anim calcmode="lin" valueType="num">
                                      <p:cBhvr>
                                        <p:cTn id="107" dur="500" fill="hold"/>
                                        <p:tgtEl>
                                          <p:spTgt spid="8"/>
                                        </p:tgtEl>
                                        <p:attrNameLst>
                                          <p:attrName>ppt_w</p:attrName>
                                        </p:attrNameLst>
                                      </p:cBhvr>
                                      <p:tavLst>
                                        <p:tav tm="0">
                                          <p:val>
                                            <p:fltVal val="0"/>
                                          </p:val>
                                        </p:tav>
                                        <p:tav tm="100000">
                                          <p:val>
                                            <p:strVal val="#ppt_w"/>
                                          </p:val>
                                        </p:tav>
                                      </p:tavLst>
                                    </p:anim>
                                    <p:anim calcmode="lin" valueType="num">
                                      <p:cBhvr>
                                        <p:cTn id="108" dur="500" fill="hold"/>
                                        <p:tgtEl>
                                          <p:spTgt spid="8"/>
                                        </p:tgtEl>
                                        <p:attrNameLst>
                                          <p:attrName>ppt_h</p:attrName>
                                        </p:attrNameLst>
                                      </p:cBhvr>
                                      <p:tavLst>
                                        <p:tav tm="0">
                                          <p:val>
                                            <p:fltVal val="0"/>
                                          </p:val>
                                        </p:tav>
                                        <p:tav tm="100000">
                                          <p:val>
                                            <p:strVal val="#ppt_h"/>
                                          </p:val>
                                        </p:tav>
                                      </p:tavLst>
                                    </p:anim>
                                    <p:animEffect transition="in" filter="fade">
                                      <p:cBhvr>
                                        <p:cTn id="109" dur="500"/>
                                        <p:tgtEl>
                                          <p:spTgt spid="8"/>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4"/>
                                        </p:tgtEl>
                                        <p:attrNameLst>
                                          <p:attrName>style.visibility</p:attrName>
                                        </p:attrNameLst>
                                      </p:cBhvr>
                                      <p:to>
                                        <p:strVal val="visible"/>
                                      </p:to>
                                    </p:set>
                                    <p:anim calcmode="lin" valueType="num">
                                      <p:cBhvr>
                                        <p:cTn id="112" dur="500" fill="hold"/>
                                        <p:tgtEl>
                                          <p:spTgt spid="4"/>
                                        </p:tgtEl>
                                        <p:attrNameLst>
                                          <p:attrName>ppt_w</p:attrName>
                                        </p:attrNameLst>
                                      </p:cBhvr>
                                      <p:tavLst>
                                        <p:tav tm="0">
                                          <p:val>
                                            <p:fltVal val="0"/>
                                          </p:val>
                                        </p:tav>
                                        <p:tav tm="100000">
                                          <p:val>
                                            <p:strVal val="#ppt_w"/>
                                          </p:val>
                                        </p:tav>
                                      </p:tavLst>
                                    </p:anim>
                                    <p:anim calcmode="lin" valueType="num">
                                      <p:cBhvr>
                                        <p:cTn id="113" dur="500" fill="hold"/>
                                        <p:tgtEl>
                                          <p:spTgt spid="4"/>
                                        </p:tgtEl>
                                        <p:attrNameLst>
                                          <p:attrName>ppt_h</p:attrName>
                                        </p:attrNameLst>
                                      </p:cBhvr>
                                      <p:tavLst>
                                        <p:tav tm="0">
                                          <p:val>
                                            <p:fltVal val="0"/>
                                          </p:val>
                                        </p:tav>
                                        <p:tav tm="100000">
                                          <p:val>
                                            <p:strVal val="#ppt_h"/>
                                          </p:val>
                                        </p:tav>
                                      </p:tavLst>
                                    </p:anim>
                                    <p:animEffect transition="in" filter="fade">
                                      <p:cBhvr>
                                        <p:cTn id="114" dur="500"/>
                                        <p:tgtEl>
                                          <p:spTgt spid="4"/>
                                        </p:tgtEl>
                                      </p:cBhvr>
                                    </p:animEffect>
                                  </p:childTnLst>
                                </p:cTn>
                              </p:par>
                            </p:childTnLst>
                          </p:cTn>
                        </p:par>
                        <p:par>
                          <p:cTn id="115" fill="hold" nodeType="afterGroup">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barn(inVertical)">
                                      <p:cBhvr>
                                        <p:cTn id="1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3" grpId="0" animBg="1"/>
      <p:bldP spid="28" grpId="0" animBg="1"/>
      <p:bldP spid="29" grpId="0" animBg="1"/>
      <p:bldP spid="31" grpId="0" animBg="1"/>
      <p:bldP spid="11264" grpId="0" animBg="1"/>
      <p:bldP spid="11265" grpId="0" animBg="1"/>
      <p:bldP spid="11270" grpId="0" animBg="1"/>
      <p:bldP spid="11271" grpId="0" animBg="1"/>
      <p:bldP spid="1127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958166" cy="908720"/>
          </a:xfrm>
        </p:spPr>
        <p:txBody>
          <a:bodyPr/>
          <a:lstStyle/>
          <a:p>
            <a:r>
              <a:rPr lang="ru-RU" dirty="0" smtClean="0"/>
              <a:t>Программное обеспечения для анализа</a:t>
            </a:r>
            <a:r>
              <a:rPr lang="en-US" smtClean="0"/>
              <a:t/>
            </a:r>
            <a:br>
              <a:rPr lang="en-US" smtClean="0"/>
            </a:br>
            <a:r>
              <a:rPr lang="ru-RU" sz="1600"/>
              <a:t>Простое использование, </a:t>
            </a:r>
            <a:r>
              <a:rPr lang="ru-RU" sz="1600" smtClean="0"/>
              <a:t>обильный</a:t>
            </a:r>
            <a:r>
              <a:rPr lang="en-US" sz="1600" smtClean="0"/>
              <a:t> </a:t>
            </a:r>
            <a:r>
              <a:rPr lang="ru-RU" sz="1600" smtClean="0"/>
              <a:t>дисплей</a:t>
            </a:r>
            <a:r>
              <a:rPr lang="ru-RU" sz="1600"/>
              <a:t>, </a:t>
            </a:r>
            <a:r>
              <a:rPr lang="ru-RU" sz="1600" smtClean="0"/>
              <a:t>все </a:t>
            </a:r>
            <a:r>
              <a:rPr lang="ru-RU" sz="1600"/>
              <a:t>ОС, для всех возрастов</a:t>
            </a:r>
            <a:endParaRPr lang="en-US" sz="20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94" r="2557" b="1883"/>
          <a:stretch/>
        </p:blipFill>
        <p:spPr>
          <a:xfrm>
            <a:off x="1099820" y="1052733"/>
            <a:ext cx="6932754" cy="5256587"/>
          </a:xfrm>
          <a:prstGeom prst="rect">
            <a:avLst/>
          </a:prstGeom>
        </p:spPr>
      </p:pic>
    </p:spTree>
    <p:extLst>
      <p:ext uri="{BB962C8B-B14F-4D97-AF65-F5344CB8AC3E}">
        <p14:creationId xmlns:p14="http://schemas.microsoft.com/office/powerpoint/2010/main" val="9591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Учебные программы</a:t>
            </a:r>
            <a:r>
              <a:rPr lang="en-US" dirty="0" smtClean="0"/>
              <a:t/>
            </a:r>
            <a:br>
              <a:rPr lang="en-US" dirty="0" smtClean="0"/>
            </a:br>
            <a:r>
              <a:rPr lang="ru-RU" sz="1600" dirty="0" smtClean="0"/>
              <a:t>Более </a:t>
            </a:r>
            <a:r>
              <a:rPr lang="en-US" sz="1600" dirty="0" smtClean="0"/>
              <a:t>1000 </a:t>
            </a:r>
            <a:r>
              <a:rPr lang="ru-RU" sz="1600" dirty="0" smtClean="0"/>
              <a:t>страниц</a:t>
            </a:r>
            <a:r>
              <a:rPr lang="en-US" sz="1600" smtClean="0"/>
              <a:t>, </a:t>
            </a:r>
            <a:r>
              <a:rPr lang="ru-RU" sz="1600"/>
              <a:t>полный охват программы</a:t>
            </a:r>
            <a:endParaRPr lang="en-US" sz="2000" dirty="0"/>
          </a:p>
        </p:txBody>
      </p:sp>
      <p:pic>
        <p:nvPicPr>
          <p:cNvPr id="1034" name="Picture 10"/>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2955" b="4628"/>
          <a:stretch/>
        </p:blipFill>
        <p:spPr bwMode="auto">
          <a:xfrm rot="1274205">
            <a:off x="2647518" y="4245639"/>
            <a:ext cx="2454925" cy="1364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6013" b="3972"/>
          <a:stretch/>
        </p:blipFill>
        <p:spPr bwMode="auto">
          <a:xfrm>
            <a:off x="5220073" y="3984981"/>
            <a:ext cx="1295028" cy="187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2" name="Picture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48264" y="3581213"/>
            <a:ext cx="1817889" cy="251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 r="2240"/>
          <a:stretch/>
        </p:blipFill>
        <p:spPr bwMode="auto">
          <a:xfrm>
            <a:off x="4911824" y="1172649"/>
            <a:ext cx="1460376"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9745" t="3168" r="6003" b="1782"/>
          <a:stretch/>
        </p:blipFill>
        <p:spPr bwMode="auto">
          <a:xfrm>
            <a:off x="6660233" y="1271588"/>
            <a:ext cx="1855118" cy="172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8516" r="1554" b="4168"/>
          <a:stretch/>
        </p:blipFill>
        <p:spPr bwMode="auto">
          <a:xfrm>
            <a:off x="650397" y="1020607"/>
            <a:ext cx="1643234" cy="1980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363" b="2559"/>
          <a:stretch/>
        </p:blipFill>
        <p:spPr bwMode="auto">
          <a:xfrm>
            <a:off x="27059" y="3554031"/>
            <a:ext cx="2673612" cy="2391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10">
            <a:clrChange>
              <a:clrFrom>
                <a:srgbClr val="FFFFFD"/>
              </a:clrFrom>
              <a:clrTo>
                <a:srgbClr val="FFFFFD">
                  <a:alpha val="0"/>
                </a:srgbClr>
              </a:clrTo>
            </a:clrChange>
            <a:extLst>
              <a:ext uri="{28A0092B-C50C-407E-A947-70E740481C1C}">
                <a14:useLocalDpi xmlns:a14="http://schemas.microsoft.com/office/drawing/2010/main" val="0"/>
              </a:ext>
            </a:extLst>
          </a:blip>
          <a:srcRect b="3176"/>
          <a:stretch/>
        </p:blipFill>
        <p:spPr bwMode="auto">
          <a:xfrm>
            <a:off x="2339752" y="1340768"/>
            <a:ext cx="2341889" cy="1869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14612" y="3214686"/>
            <a:ext cx="1629036" cy="584775"/>
          </a:xfrm>
          <a:prstGeom prst="rect">
            <a:avLst/>
          </a:prstGeom>
          <a:noFill/>
        </p:spPr>
        <p:txBody>
          <a:bodyPr wrap="none" rtlCol="0">
            <a:spAutoFit/>
          </a:bodyPr>
          <a:lstStyle/>
          <a:p>
            <a:r>
              <a:rPr lang="ru-RU" sz="1600" dirty="0" smtClean="0">
                <a:solidFill>
                  <a:srgbClr val="007078"/>
                </a:solidFill>
              </a:rPr>
              <a:t>Человеческий</a:t>
            </a:r>
          </a:p>
          <a:p>
            <a:pPr algn="ctr"/>
            <a:r>
              <a:rPr lang="ru-RU" sz="1600" dirty="0" smtClean="0">
                <a:solidFill>
                  <a:srgbClr val="007078"/>
                </a:solidFill>
              </a:rPr>
              <a:t>организм</a:t>
            </a:r>
          </a:p>
        </p:txBody>
      </p:sp>
      <p:sp>
        <p:nvSpPr>
          <p:cNvPr id="12" name="TextBox 11"/>
          <p:cNvSpPr txBox="1"/>
          <p:nvPr/>
        </p:nvSpPr>
        <p:spPr>
          <a:xfrm>
            <a:off x="762023" y="3205952"/>
            <a:ext cx="1027269" cy="338554"/>
          </a:xfrm>
          <a:prstGeom prst="rect">
            <a:avLst/>
          </a:prstGeom>
          <a:noFill/>
        </p:spPr>
        <p:txBody>
          <a:bodyPr wrap="none" rtlCol="0">
            <a:spAutoFit/>
          </a:bodyPr>
          <a:lstStyle/>
          <a:p>
            <a:r>
              <a:rPr lang="ru-RU" sz="1600" dirty="0" smtClean="0">
                <a:solidFill>
                  <a:srgbClr val="007078"/>
                </a:solidFill>
              </a:rPr>
              <a:t>Горение</a:t>
            </a:r>
            <a:endParaRPr lang="en-US" sz="1600" dirty="0">
              <a:solidFill>
                <a:srgbClr val="007078"/>
              </a:solidFill>
            </a:endParaRPr>
          </a:p>
        </p:txBody>
      </p:sp>
      <p:sp>
        <p:nvSpPr>
          <p:cNvPr id="13" name="TextBox 12"/>
          <p:cNvSpPr txBox="1"/>
          <p:nvPr/>
        </p:nvSpPr>
        <p:spPr>
          <a:xfrm>
            <a:off x="6572264" y="3234462"/>
            <a:ext cx="2491703" cy="338554"/>
          </a:xfrm>
          <a:prstGeom prst="rect">
            <a:avLst/>
          </a:prstGeom>
          <a:noFill/>
        </p:spPr>
        <p:txBody>
          <a:bodyPr wrap="square" rtlCol="0">
            <a:spAutoFit/>
          </a:bodyPr>
          <a:lstStyle/>
          <a:p>
            <a:r>
              <a:rPr lang="ru-RU" sz="1600" dirty="0" smtClean="0">
                <a:solidFill>
                  <a:srgbClr val="007078"/>
                </a:solidFill>
              </a:rPr>
              <a:t>Парниковый эффект</a:t>
            </a:r>
            <a:endParaRPr lang="en-US" sz="1600" dirty="0">
              <a:solidFill>
                <a:srgbClr val="007078"/>
              </a:solidFill>
            </a:endParaRPr>
          </a:p>
        </p:txBody>
      </p:sp>
      <p:sp>
        <p:nvSpPr>
          <p:cNvPr id="14" name="TextBox 13"/>
          <p:cNvSpPr txBox="1"/>
          <p:nvPr/>
        </p:nvSpPr>
        <p:spPr>
          <a:xfrm>
            <a:off x="4572000" y="3234527"/>
            <a:ext cx="2371298" cy="338554"/>
          </a:xfrm>
          <a:prstGeom prst="rect">
            <a:avLst/>
          </a:prstGeom>
          <a:noFill/>
        </p:spPr>
        <p:txBody>
          <a:bodyPr wrap="square" rtlCol="0">
            <a:spAutoFit/>
          </a:bodyPr>
          <a:lstStyle/>
          <a:p>
            <a:r>
              <a:rPr lang="ru-RU" sz="1600" dirty="0" smtClean="0">
                <a:solidFill>
                  <a:srgbClr val="007078"/>
                </a:solidFill>
              </a:rPr>
              <a:t>Электричество</a:t>
            </a:r>
            <a:endParaRPr lang="en-US" sz="1600" dirty="0">
              <a:solidFill>
                <a:srgbClr val="007078"/>
              </a:solidFill>
            </a:endParaRPr>
          </a:p>
        </p:txBody>
      </p:sp>
      <p:sp>
        <p:nvSpPr>
          <p:cNvPr id="15" name="TextBox 14"/>
          <p:cNvSpPr txBox="1"/>
          <p:nvPr/>
        </p:nvSpPr>
        <p:spPr>
          <a:xfrm>
            <a:off x="5102298" y="5945515"/>
            <a:ext cx="1380314" cy="338554"/>
          </a:xfrm>
          <a:prstGeom prst="rect">
            <a:avLst/>
          </a:prstGeom>
          <a:noFill/>
        </p:spPr>
        <p:txBody>
          <a:bodyPr wrap="none" rtlCol="0">
            <a:spAutoFit/>
          </a:bodyPr>
          <a:lstStyle/>
          <a:p>
            <a:r>
              <a:rPr lang="ru-RU" sz="1600" dirty="0" smtClean="0">
                <a:solidFill>
                  <a:srgbClr val="007078"/>
                </a:solidFill>
              </a:rPr>
              <a:t>Магнетизм</a:t>
            </a:r>
            <a:endParaRPr lang="en-US" sz="1600" dirty="0">
              <a:solidFill>
                <a:srgbClr val="007078"/>
              </a:solidFill>
            </a:endParaRPr>
          </a:p>
        </p:txBody>
      </p:sp>
      <p:sp>
        <p:nvSpPr>
          <p:cNvPr id="16" name="TextBox 15"/>
          <p:cNvSpPr txBox="1"/>
          <p:nvPr/>
        </p:nvSpPr>
        <p:spPr>
          <a:xfrm>
            <a:off x="3315371" y="5924019"/>
            <a:ext cx="1272015" cy="338554"/>
          </a:xfrm>
          <a:prstGeom prst="rect">
            <a:avLst/>
          </a:prstGeom>
          <a:noFill/>
        </p:spPr>
        <p:txBody>
          <a:bodyPr wrap="none" rtlCol="0">
            <a:spAutoFit/>
          </a:bodyPr>
          <a:lstStyle/>
          <a:p>
            <a:r>
              <a:rPr lang="ru-RU" sz="1600" dirty="0" smtClean="0">
                <a:solidFill>
                  <a:srgbClr val="007078"/>
                </a:solidFill>
              </a:rPr>
              <a:t>Излучение</a:t>
            </a:r>
            <a:endParaRPr lang="en-US" sz="1600" dirty="0">
              <a:solidFill>
                <a:srgbClr val="007078"/>
              </a:solidFill>
            </a:endParaRPr>
          </a:p>
        </p:txBody>
      </p:sp>
      <p:sp>
        <p:nvSpPr>
          <p:cNvPr id="17" name="TextBox 16"/>
          <p:cNvSpPr txBox="1"/>
          <p:nvPr/>
        </p:nvSpPr>
        <p:spPr>
          <a:xfrm>
            <a:off x="701035" y="5949280"/>
            <a:ext cx="1535420" cy="338554"/>
          </a:xfrm>
          <a:prstGeom prst="rect">
            <a:avLst/>
          </a:prstGeom>
          <a:noFill/>
        </p:spPr>
        <p:txBody>
          <a:bodyPr wrap="none" rtlCol="0">
            <a:spAutoFit/>
          </a:bodyPr>
          <a:lstStyle/>
          <a:p>
            <a:r>
              <a:rPr lang="ru-RU" sz="1600" dirty="0" smtClean="0">
                <a:solidFill>
                  <a:srgbClr val="007078"/>
                </a:solidFill>
              </a:rPr>
              <a:t>Фотосинтез</a:t>
            </a:r>
            <a:endParaRPr lang="en-US" sz="1600" dirty="0">
              <a:solidFill>
                <a:srgbClr val="007078"/>
              </a:solidFill>
            </a:endParaRPr>
          </a:p>
        </p:txBody>
      </p:sp>
      <p:sp>
        <p:nvSpPr>
          <p:cNvPr id="18" name="TextBox 17"/>
          <p:cNvSpPr txBox="1"/>
          <p:nvPr/>
        </p:nvSpPr>
        <p:spPr>
          <a:xfrm>
            <a:off x="7215206" y="5923488"/>
            <a:ext cx="1214446" cy="338554"/>
          </a:xfrm>
          <a:prstGeom prst="rect">
            <a:avLst/>
          </a:prstGeom>
          <a:noFill/>
        </p:spPr>
        <p:txBody>
          <a:bodyPr wrap="square" rtlCol="0">
            <a:spAutoFit/>
          </a:bodyPr>
          <a:lstStyle/>
          <a:p>
            <a:r>
              <a:rPr lang="ru-RU" sz="1600" dirty="0" smtClean="0">
                <a:solidFill>
                  <a:srgbClr val="007078"/>
                </a:solidFill>
              </a:rPr>
              <a:t>Дыхание</a:t>
            </a:r>
            <a:endParaRPr lang="en-US" sz="1600" dirty="0">
              <a:solidFill>
                <a:srgbClr val="007078"/>
              </a:solidFill>
            </a:endParaRPr>
          </a:p>
        </p:txBody>
      </p:sp>
    </p:spTree>
    <p:extLst>
      <p:ext uri="{BB962C8B-B14F-4D97-AF65-F5344CB8AC3E}">
        <p14:creationId xmlns:p14="http://schemas.microsoft.com/office/powerpoint/2010/main" val="211778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err="1" smtClean="0"/>
              <a:t>Labdisc</a:t>
            </a:r>
            <a:r>
              <a:rPr lang="en-US" dirty="0" smtClean="0"/>
              <a:t> </a:t>
            </a:r>
            <a:r>
              <a:rPr lang="ru-RU" dirty="0" smtClean="0"/>
              <a:t>в действии</a:t>
            </a:r>
            <a:r>
              <a:rPr lang="en-US" dirty="0" smtClean="0"/>
              <a:t/>
            </a:r>
            <a:br>
              <a:rPr lang="en-US" dirty="0" smtClean="0"/>
            </a:br>
            <a:r>
              <a:rPr lang="ru-RU" sz="2000" dirty="0" smtClean="0"/>
              <a:t>Узнайте, каким может быть процесс изучения наук</a:t>
            </a:r>
            <a:r>
              <a:rPr lang="en-US" sz="2000" dirty="0"/>
              <a:t/>
            </a:r>
            <a:br>
              <a:rPr lang="en-US" sz="2000" dirty="0"/>
            </a:br>
            <a:endParaRPr lang="en-US" sz="2000" dirty="0"/>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9497" y="908720"/>
            <a:ext cx="4472917" cy="3330343"/>
          </a:xfrm>
          <a:prstGeom prst="rect">
            <a:avLst/>
          </a:prstGeom>
        </p:spPr>
      </p:pic>
      <p:sp>
        <p:nvSpPr>
          <p:cNvPr id="13" name="TextBox 12"/>
          <p:cNvSpPr txBox="1"/>
          <p:nvPr/>
        </p:nvSpPr>
        <p:spPr>
          <a:xfrm>
            <a:off x="539552" y="4917834"/>
            <a:ext cx="2004267" cy="923330"/>
          </a:xfrm>
          <a:prstGeom prst="rect">
            <a:avLst/>
          </a:prstGeom>
          <a:noFill/>
        </p:spPr>
        <p:txBody>
          <a:bodyPr wrap="none" rtlCol="0">
            <a:spAutoFit/>
          </a:bodyPr>
          <a:lstStyle/>
          <a:p>
            <a:r>
              <a:rPr lang="ru-RU" sz="1800" dirty="0" smtClean="0"/>
              <a:t>Солнечное </a:t>
            </a:r>
            <a:br>
              <a:rPr lang="ru-RU" sz="1800" dirty="0" smtClean="0"/>
            </a:br>
            <a:r>
              <a:rPr lang="ru-RU" sz="1800" dirty="0" smtClean="0"/>
              <a:t>затмение</a:t>
            </a:r>
          </a:p>
          <a:p>
            <a:r>
              <a:rPr lang="ru-RU" sz="1800" dirty="0" smtClean="0"/>
              <a:t>В США в </a:t>
            </a:r>
            <a:r>
              <a:rPr lang="en-US" sz="1800" dirty="0" smtClean="0"/>
              <a:t>2017</a:t>
            </a:r>
            <a:r>
              <a:rPr lang="ru-RU" sz="1800" dirty="0" smtClean="0"/>
              <a:t> г.</a:t>
            </a:r>
            <a:endParaRPr lang="en-US" sz="1800" dirty="0"/>
          </a:p>
        </p:txBody>
      </p:sp>
      <p:sp>
        <p:nvSpPr>
          <p:cNvPr id="14" name="TextBox 13"/>
          <p:cNvSpPr txBox="1"/>
          <p:nvPr/>
        </p:nvSpPr>
        <p:spPr>
          <a:xfrm>
            <a:off x="6876256" y="3861048"/>
            <a:ext cx="1745671" cy="646331"/>
          </a:xfrm>
          <a:prstGeom prst="rect">
            <a:avLst/>
          </a:prstGeom>
          <a:noFill/>
        </p:spPr>
        <p:txBody>
          <a:bodyPr wrap="none" rtlCol="0">
            <a:spAutoFit/>
          </a:bodyPr>
          <a:lstStyle/>
          <a:p>
            <a:r>
              <a:rPr lang="ru-RU" sz="1800" dirty="0" smtClean="0"/>
              <a:t>Уровень </a:t>
            </a:r>
            <a:r>
              <a:rPr lang="en-US" sz="1800" dirty="0" smtClean="0"/>
              <a:t>CO</a:t>
            </a:r>
            <a:r>
              <a:rPr lang="en-US" sz="1200" dirty="0" smtClean="0"/>
              <a:t>2</a:t>
            </a:r>
            <a:r>
              <a:rPr lang="en-US" sz="1800" dirty="0" smtClean="0"/>
              <a:t> </a:t>
            </a:r>
            <a:endParaRPr lang="ru-RU" sz="1800" dirty="0" smtClean="0"/>
          </a:p>
          <a:p>
            <a:r>
              <a:rPr lang="ru-RU" sz="1800" dirty="0" smtClean="0"/>
              <a:t>в городе</a:t>
            </a:r>
            <a:r>
              <a:rPr lang="en-US" sz="1800" dirty="0" smtClean="0"/>
              <a:t> </a:t>
            </a:r>
          </a:p>
        </p:txBody>
      </p:sp>
      <p:grpSp>
        <p:nvGrpSpPr>
          <p:cNvPr id="18" name="Group 17"/>
          <p:cNvGrpSpPr/>
          <p:nvPr/>
        </p:nvGrpSpPr>
        <p:grpSpPr>
          <a:xfrm>
            <a:off x="566685" y="1675759"/>
            <a:ext cx="4805408" cy="4489545"/>
            <a:chOff x="566685" y="2144240"/>
            <a:chExt cx="4805408" cy="4489545"/>
          </a:xfrm>
        </p:grpSpPr>
        <p:grpSp>
          <p:nvGrpSpPr>
            <p:cNvPr id="17" name="Group 16"/>
            <p:cNvGrpSpPr/>
            <p:nvPr/>
          </p:nvGrpSpPr>
          <p:grpSpPr>
            <a:xfrm>
              <a:off x="566685" y="2144240"/>
              <a:ext cx="4805408" cy="4489545"/>
              <a:chOff x="566685" y="2144240"/>
              <a:chExt cx="4805408" cy="4489545"/>
            </a:xfrm>
          </p:grpSpPr>
          <p:grpSp>
            <p:nvGrpSpPr>
              <p:cNvPr id="9" name="Group 8"/>
              <p:cNvGrpSpPr/>
              <p:nvPr/>
            </p:nvGrpSpPr>
            <p:grpSpPr>
              <a:xfrm>
                <a:off x="566685" y="2144240"/>
                <a:ext cx="4805408" cy="4489545"/>
                <a:chOff x="566685" y="2144240"/>
                <a:chExt cx="4805408" cy="4489545"/>
              </a:xfrm>
            </p:grpSpPr>
            <p:grpSp>
              <p:nvGrpSpPr>
                <p:cNvPr id="8" name="Group 7"/>
                <p:cNvGrpSpPr/>
                <p:nvPr/>
              </p:nvGrpSpPr>
              <p:grpSpPr>
                <a:xfrm>
                  <a:off x="566685" y="2144240"/>
                  <a:ext cx="4355530" cy="4489545"/>
                  <a:chOff x="561331" y="2519317"/>
                  <a:chExt cx="4355530" cy="4489545"/>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31" y="3507214"/>
                    <a:ext cx="4355530" cy="2222070"/>
                  </a:xfrm>
                  <a:prstGeom prst="rect">
                    <a:avLst/>
                  </a:prstGeom>
                  <a:ln w="12700">
                    <a:solidFill>
                      <a:schemeClr val="tx1"/>
                    </a:solidFill>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9096" y="5157192"/>
                    <a:ext cx="1869443" cy="185167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238" y="2519317"/>
                    <a:ext cx="1944216" cy="187514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968" y="4366479"/>
                  <a:ext cx="1088125" cy="106679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6" name="TextBox 15"/>
              <p:cNvSpPr txBox="1"/>
              <p:nvPr/>
            </p:nvSpPr>
            <p:spPr>
              <a:xfrm>
                <a:off x="2987824" y="4763318"/>
                <a:ext cx="1450205" cy="646331"/>
              </a:xfrm>
              <a:prstGeom prst="rect">
                <a:avLst/>
              </a:prstGeom>
              <a:noFill/>
            </p:spPr>
            <p:txBody>
              <a:bodyPr wrap="none" rtlCol="0">
                <a:spAutoFit/>
              </a:bodyPr>
              <a:lstStyle/>
              <a:p>
                <a:pPr algn="ctr"/>
                <a:r>
                  <a:rPr lang="ru-RU" sz="1200" smtClean="0">
                    <a:solidFill>
                      <a:srgbClr val="FFFF00"/>
                    </a:solidFill>
                  </a:rPr>
                  <a:t>Юные</a:t>
                </a:r>
                <a:endParaRPr lang="en-US" sz="1200" smtClean="0">
                  <a:solidFill>
                    <a:srgbClr val="FFFF00"/>
                  </a:solidFill>
                </a:endParaRPr>
              </a:p>
              <a:p>
                <a:pPr algn="ctr"/>
                <a:r>
                  <a:rPr lang="ru-RU" sz="1200" smtClean="0">
                    <a:solidFill>
                      <a:srgbClr val="FFFF00"/>
                    </a:solidFill>
                  </a:rPr>
                  <a:t>исследователи</a:t>
                </a:r>
                <a:endParaRPr lang="ru-RU" sz="1200" dirty="0" smtClean="0">
                  <a:solidFill>
                    <a:srgbClr val="FFFF00"/>
                  </a:solidFill>
                </a:endParaRPr>
              </a:p>
              <a:p>
                <a:pPr algn="ctr"/>
                <a:r>
                  <a:rPr lang="ru-RU" sz="1200" dirty="0" smtClean="0">
                    <a:solidFill>
                      <a:srgbClr val="FFFF00"/>
                    </a:solidFill>
                  </a:rPr>
                  <a:t>Атланты</a:t>
                </a:r>
                <a:endParaRPr lang="en-US" sz="1200" dirty="0">
                  <a:solidFill>
                    <a:srgbClr val="FFFF00"/>
                  </a:solidFill>
                </a:endParaRPr>
              </a:p>
            </p:txBody>
          </p:sp>
        </p:grpSp>
        <p:sp>
          <p:nvSpPr>
            <p:cNvPr id="15" name="TextBox 14"/>
            <p:cNvSpPr txBox="1"/>
            <p:nvPr/>
          </p:nvSpPr>
          <p:spPr>
            <a:xfrm>
              <a:off x="918801" y="2780928"/>
              <a:ext cx="2070631" cy="461665"/>
            </a:xfrm>
            <a:prstGeom prst="rect">
              <a:avLst/>
            </a:prstGeom>
            <a:noFill/>
          </p:spPr>
          <p:txBody>
            <a:bodyPr wrap="none" rtlCol="0">
              <a:spAutoFit/>
            </a:bodyPr>
            <a:lstStyle/>
            <a:p>
              <a:r>
                <a:rPr lang="ru-RU" sz="1200" dirty="0" smtClean="0"/>
                <a:t>Траектория солнечного</a:t>
              </a:r>
            </a:p>
            <a:p>
              <a:r>
                <a:rPr lang="ru-RU" sz="1200" dirty="0" smtClean="0"/>
                <a:t>затмения 21 августа</a:t>
              </a:r>
              <a:endParaRPr lang="en-US" sz="1200" dirty="0"/>
            </a:p>
          </p:txBody>
        </p:sp>
      </p:grpSp>
    </p:spTree>
    <p:extLst>
      <p:ext uri="{BB962C8B-B14F-4D97-AF65-F5344CB8AC3E}">
        <p14:creationId xmlns:p14="http://schemas.microsoft.com/office/powerpoint/2010/main" val="1256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3|2|1.2|1.1"/>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0.7|1.6|1.6|1.5|1.7|1.4|1.6|1.4|1.7|1.7"/>
</p:tagLst>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חרמון"/>
        <a:ea typeface="חרמון"/>
        <a:cs typeface="חרמון"/>
      </a:majorFont>
      <a:minorFont>
        <a:latin typeface="חרמון"/>
        <a:ea typeface="חרמון"/>
        <a:cs typeface="חרמון"/>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a:ln>
              <a:noFill/>
            </a:ln>
            <a:solidFill>
              <a:schemeClr val="tx1"/>
            </a:solidFill>
            <a:effectLst/>
            <a:latin typeface="חרמון" charset="0"/>
            <a:ea typeface="חרמון" charset="0"/>
            <a:cs typeface="חרמון"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1" u="none" strike="noStrike" cap="none" normalizeH="0" baseline="0">
            <a:ln>
              <a:noFill/>
            </a:ln>
            <a:solidFill>
              <a:schemeClr val="tx1"/>
            </a:solidFill>
            <a:effectLst/>
            <a:latin typeface="חרמון" charset="0"/>
            <a:ea typeface="חרמון" charset="0"/>
            <a:cs typeface="חרמון"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780</TotalTime>
  <Words>1446</Words>
  <Application>Microsoft Office PowerPoint</Application>
  <PresentationFormat>On-screen Show (4:3)</PresentationFormat>
  <Paragraphs>199</Paragraphs>
  <Slides>16</Slides>
  <Notes>16</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Blank</vt:lpstr>
      <vt:lpstr>PowerPoint Presentation</vt:lpstr>
      <vt:lpstr>PowerPoint Presentation</vt:lpstr>
      <vt:lpstr>PowerPoint Presentation</vt:lpstr>
      <vt:lpstr>Вся лаборатория на ладони Gensci – Основы научных знаний</vt:lpstr>
      <vt:lpstr>Вся лаборатория на ладони Biochem – Биология и Химия</vt:lpstr>
      <vt:lpstr>Вся лаборатория на ладони Physio – Физика</vt:lpstr>
      <vt:lpstr>Программное обеспечения для анализа Простое использование, обильный дисплей, все ОС, для всех возрастов</vt:lpstr>
      <vt:lpstr>Учебные программы Более 1000 страниц, полный охват программы</vt:lpstr>
      <vt:lpstr>Labdisc в действии Узнайте, каким может быть процесс изучения наук </vt:lpstr>
      <vt:lpstr>Передвижная тележка для лабораторных дисков Комплексное решение для класса</vt:lpstr>
      <vt:lpstr>PowerPoint Presentation</vt:lpstr>
      <vt:lpstr>  </vt:lpstr>
      <vt:lpstr>PowerPoint Presentation</vt:lpstr>
      <vt:lpstr>Повышение квалификации Фронтальное, в оффлайне и в социальных сетях</vt:lpstr>
      <vt:lpstr>Что говорят исследования?</vt:lpstr>
      <vt:lpstr>Компания Globisens Ltd</vt:lpstr>
    </vt:vector>
  </TitlesOfParts>
  <Company>Dekel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Doron</dc:creator>
  <cp:lastModifiedBy>Dov Bruker</cp:lastModifiedBy>
  <cp:revision>203</cp:revision>
  <dcterms:created xsi:type="dcterms:W3CDTF">2001-09-11T17:55:02Z</dcterms:created>
  <dcterms:modified xsi:type="dcterms:W3CDTF">2018-04-23T08:41:38Z</dcterms:modified>
</cp:coreProperties>
</file>