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9" r:id="rId3"/>
    <p:sldId id="287" r:id="rId4"/>
    <p:sldId id="261" r:id="rId5"/>
    <p:sldId id="262" r:id="rId6"/>
    <p:sldId id="263" r:id="rId7"/>
    <p:sldId id="289" r:id="rId8"/>
    <p:sldId id="290" r:id="rId9"/>
    <p:sldId id="281" r:id="rId10"/>
    <p:sldId id="266" r:id="rId11"/>
    <p:sldId id="272" r:id="rId12"/>
    <p:sldId id="294" r:id="rId13"/>
    <p:sldId id="270" r:id="rId14"/>
    <p:sldId id="296" r:id="rId15"/>
    <p:sldId id="297" r:id="rId16"/>
    <p:sldId id="298" r:id="rId17"/>
  </p:sldIdLst>
  <p:sldSz cx="9144000" cy="6858000" type="screen4x3"/>
  <p:notesSz cx="6797675" cy="9926638"/>
  <p:defaultTextStyle>
    <a:defPPr>
      <a:defRPr lang="en-US"/>
    </a:defPPr>
    <a:lvl1pPr algn="l" rtl="0" fontAlgn="base">
      <a:spcBef>
        <a:spcPct val="0"/>
      </a:spcBef>
      <a:spcAft>
        <a:spcPct val="0"/>
      </a:spcAft>
      <a:defRPr sz="2400" b="1" i="1" kern="1200">
        <a:solidFill>
          <a:schemeClr val="tx1"/>
        </a:solidFill>
        <a:latin typeface="חרמון" charset="0"/>
        <a:ea typeface="חרמון" charset="0"/>
        <a:cs typeface="חרמון" charset="0"/>
      </a:defRPr>
    </a:lvl1pPr>
    <a:lvl2pPr marL="457200" algn="l" rtl="0" fontAlgn="base">
      <a:spcBef>
        <a:spcPct val="0"/>
      </a:spcBef>
      <a:spcAft>
        <a:spcPct val="0"/>
      </a:spcAft>
      <a:defRPr sz="2400" b="1" i="1" kern="1200">
        <a:solidFill>
          <a:schemeClr val="tx1"/>
        </a:solidFill>
        <a:latin typeface="חרמון" charset="0"/>
        <a:ea typeface="חרמון" charset="0"/>
        <a:cs typeface="חרמון" charset="0"/>
      </a:defRPr>
    </a:lvl2pPr>
    <a:lvl3pPr marL="914400" algn="l" rtl="0" fontAlgn="base">
      <a:spcBef>
        <a:spcPct val="0"/>
      </a:spcBef>
      <a:spcAft>
        <a:spcPct val="0"/>
      </a:spcAft>
      <a:defRPr sz="2400" b="1" i="1" kern="1200">
        <a:solidFill>
          <a:schemeClr val="tx1"/>
        </a:solidFill>
        <a:latin typeface="חרמון" charset="0"/>
        <a:ea typeface="חרמון" charset="0"/>
        <a:cs typeface="חרמון" charset="0"/>
      </a:defRPr>
    </a:lvl3pPr>
    <a:lvl4pPr marL="1371600" algn="l" rtl="0" fontAlgn="base">
      <a:spcBef>
        <a:spcPct val="0"/>
      </a:spcBef>
      <a:spcAft>
        <a:spcPct val="0"/>
      </a:spcAft>
      <a:defRPr sz="2400" b="1" i="1" kern="1200">
        <a:solidFill>
          <a:schemeClr val="tx1"/>
        </a:solidFill>
        <a:latin typeface="חרמון" charset="0"/>
        <a:ea typeface="חרמון" charset="0"/>
        <a:cs typeface="חרמון" charset="0"/>
      </a:defRPr>
    </a:lvl4pPr>
    <a:lvl5pPr marL="1828800" algn="l" rtl="0" fontAlgn="base">
      <a:spcBef>
        <a:spcPct val="0"/>
      </a:spcBef>
      <a:spcAft>
        <a:spcPct val="0"/>
      </a:spcAft>
      <a:defRPr sz="2400" b="1" i="1" kern="1200">
        <a:solidFill>
          <a:schemeClr val="tx1"/>
        </a:solidFill>
        <a:latin typeface="חרמון" charset="0"/>
        <a:ea typeface="חרמון" charset="0"/>
        <a:cs typeface="חרמון" charset="0"/>
      </a:defRPr>
    </a:lvl5pPr>
    <a:lvl6pPr marL="2286000" algn="l" defTabSz="457200" rtl="0" eaLnBrk="1" latinLnBrk="0" hangingPunct="1">
      <a:defRPr sz="2400" b="1" i="1" kern="1200">
        <a:solidFill>
          <a:schemeClr val="tx1"/>
        </a:solidFill>
        <a:latin typeface="חרמון" charset="0"/>
        <a:ea typeface="חרמון" charset="0"/>
        <a:cs typeface="חרמון" charset="0"/>
      </a:defRPr>
    </a:lvl6pPr>
    <a:lvl7pPr marL="2743200" algn="l" defTabSz="457200" rtl="0" eaLnBrk="1" latinLnBrk="0" hangingPunct="1">
      <a:defRPr sz="2400" b="1" i="1" kern="1200">
        <a:solidFill>
          <a:schemeClr val="tx1"/>
        </a:solidFill>
        <a:latin typeface="חרמון" charset="0"/>
        <a:ea typeface="חרמון" charset="0"/>
        <a:cs typeface="חרמון" charset="0"/>
      </a:defRPr>
    </a:lvl7pPr>
    <a:lvl8pPr marL="3200400" algn="l" defTabSz="457200" rtl="0" eaLnBrk="1" latinLnBrk="0" hangingPunct="1">
      <a:defRPr sz="2400" b="1" i="1" kern="1200">
        <a:solidFill>
          <a:schemeClr val="tx1"/>
        </a:solidFill>
        <a:latin typeface="חרמון" charset="0"/>
        <a:ea typeface="חרמון" charset="0"/>
        <a:cs typeface="חרמון" charset="0"/>
      </a:defRPr>
    </a:lvl8pPr>
    <a:lvl9pPr marL="3657600" algn="l" defTabSz="457200" rtl="0" eaLnBrk="1" latinLnBrk="0" hangingPunct="1">
      <a:defRPr sz="2400" b="1" i="1" kern="1200">
        <a:solidFill>
          <a:schemeClr val="tx1"/>
        </a:solidFill>
        <a:latin typeface="חרמון" charset="0"/>
        <a:ea typeface="חרמון" charset="0"/>
        <a:cs typeface="חרמון" charset="0"/>
      </a:defRPr>
    </a:lvl9pPr>
  </p:defaultTextStyle>
  <p:extLst>
    <p:ext uri="{EFAFB233-063F-42B5-8137-9DF3F51BA10A}">
      <p15:sldGuideLst xmlns:p15="http://schemas.microsoft.com/office/powerpoint/2012/main" xmlns="">
        <p15:guide id="1" orient="horz" pos="1344">
          <p15:clr>
            <a:srgbClr val="A4A3A4"/>
          </p15:clr>
        </p15:guide>
        <p15:guide id="2" pos="5759">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A91"/>
    <a:srgbClr val="009999"/>
    <a:srgbClr val="007078"/>
    <a:srgbClr val="FFFFFF"/>
    <a:srgbClr val="00D0C1"/>
    <a:srgbClr val="00CD9F"/>
    <a:srgbClr val="00B1E3"/>
    <a:srgbClr val="052953"/>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34567" autoAdjust="0"/>
    <p:restoredTop sz="86401" autoAdjust="0"/>
  </p:normalViewPr>
  <p:slideViewPr>
    <p:cSldViewPr>
      <p:cViewPr>
        <p:scale>
          <a:sx n="90" d="100"/>
          <a:sy n="90" d="100"/>
        </p:scale>
        <p:origin x="-2070" y="-138"/>
      </p:cViewPr>
      <p:guideLst>
        <p:guide orient="horz" pos="1344"/>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7" d="100"/>
          <a:sy n="67" d="100"/>
        </p:scale>
        <p:origin x="-3228"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i="0"/>
            </a:lvl1pPr>
          </a:lstStyle>
          <a:p>
            <a:endParaRPr lang="en-US" dirty="0"/>
          </a:p>
        </p:txBody>
      </p:sp>
      <p:sp>
        <p:nvSpPr>
          <p:cNvPr id="10243" name="Rectangle 3"/>
          <p:cNvSpPr>
            <a:spLocks noGrp="1" noChangeArrowheads="1"/>
          </p:cNvSpPr>
          <p:nvPr>
            <p:ph type="dt" idx="1"/>
          </p:nvPr>
        </p:nvSpPr>
        <p:spPr bwMode="auto">
          <a:xfrm>
            <a:off x="3852016"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endParaRPr lang="en-US" dirty="0"/>
          </a:p>
        </p:txBody>
      </p:sp>
      <p:sp>
        <p:nvSpPr>
          <p:cNvPr id="10244" name="Placeholder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906357" y="4715153"/>
            <a:ext cx="4984962"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9430306"/>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i="0"/>
            </a:lvl1pPr>
          </a:lstStyle>
          <a:p>
            <a:endParaRPr lang="en-US" dirty="0"/>
          </a:p>
        </p:txBody>
      </p:sp>
      <p:sp>
        <p:nvSpPr>
          <p:cNvPr id="10247" name="Rectangle 7"/>
          <p:cNvSpPr>
            <a:spLocks noGrp="1" noChangeArrowheads="1"/>
          </p:cNvSpPr>
          <p:nvPr>
            <p:ph type="sldNum" sz="quarter" idx="5"/>
          </p:nvPr>
        </p:nvSpPr>
        <p:spPr bwMode="auto">
          <a:xfrm>
            <a:off x="3852016" y="9430306"/>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fld id="{C3BB63EC-58AE-4B53-93BD-DC9DE7F832F7}" type="slidenum">
              <a:rPr lang="en-US"/>
              <a:pPr/>
              <a:t>‹#›</a:t>
            </a:fld>
            <a:endParaRPr lang="en-US" dirty="0"/>
          </a:p>
        </p:txBody>
      </p:sp>
    </p:spTree>
    <p:extLst>
      <p:ext uri="{BB962C8B-B14F-4D97-AF65-F5344CB8AC3E}">
        <p14:creationId xmlns:p14="http://schemas.microsoft.com/office/powerpoint/2010/main" val="5911307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חרמון" charset="0"/>
        <a:ea typeface="חרמון" charset="0"/>
        <a:cs typeface="חרמון" charset="0"/>
      </a:defRPr>
    </a:lvl1pPr>
    <a:lvl2pPr marL="457200" algn="l" rtl="0" fontAlgn="base">
      <a:spcBef>
        <a:spcPct val="30000"/>
      </a:spcBef>
      <a:spcAft>
        <a:spcPct val="0"/>
      </a:spcAft>
      <a:defRPr sz="1200" kern="1200">
        <a:solidFill>
          <a:schemeClr val="tx1"/>
        </a:solidFill>
        <a:latin typeface="חרמון" charset="0"/>
        <a:ea typeface="חרמון" charset="0"/>
        <a:cs typeface="חרמון" charset="0"/>
      </a:defRPr>
    </a:lvl2pPr>
    <a:lvl3pPr marL="914400" algn="l" rtl="0" fontAlgn="base">
      <a:spcBef>
        <a:spcPct val="30000"/>
      </a:spcBef>
      <a:spcAft>
        <a:spcPct val="0"/>
      </a:spcAft>
      <a:defRPr sz="1200" kern="1200">
        <a:solidFill>
          <a:schemeClr val="tx1"/>
        </a:solidFill>
        <a:latin typeface="חרמון" charset="0"/>
        <a:ea typeface="חרמון" charset="0"/>
        <a:cs typeface="חרמון" charset="0"/>
      </a:defRPr>
    </a:lvl3pPr>
    <a:lvl4pPr marL="1371600" algn="l" rtl="0" fontAlgn="base">
      <a:spcBef>
        <a:spcPct val="30000"/>
      </a:spcBef>
      <a:spcAft>
        <a:spcPct val="0"/>
      </a:spcAft>
      <a:defRPr sz="1200" kern="1200">
        <a:solidFill>
          <a:schemeClr val="tx1"/>
        </a:solidFill>
        <a:latin typeface="חרמון" charset="0"/>
        <a:ea typeface="חרמון" charset="0"/>
        <a:cs typeface="חרמון" charset="0"/>
      </a:defRPr>
    </a:lvl4pPr>
    <a:lvl5pPr marL="1828800" algn="l" rtl="0" fontAlgn="base">
      <a:spcBef>
        <a:spcPct val="30000"/>
      </a:spcBef>
      <a:spcAft>
        <a:spcPct val="0"/>
      </a:spcAft>
      <a:defRPr sz="1200" kern="1200">
        <a:solidFill>
          <a:schemeClr val="tx1"/>
        </a:solidFill>
        <a:latin typeface="חרמון" charset="0"/>
        <a:ea typeface="חרמון" charset="0"/>
        <a:cs typeface="חרמון"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C2A422-5705-4096-9605-3D5F00FF0BE8}" type="slidenum">
              <a:rPr lang="en-US"/>
              <a:pPr/>
              <a:t>1</a:t>
            </a:fld>
            <a:endParaRPr lang="en-US" dirty="0"/>
          </a:p>
        </p:txBody>
      </p:sp>
      <p:sp>
        <p:nvSpPr>
          <p:cNvPr id="11266" name="Placeholder 2"/>
          <p:cNvSpPr>
            <a:spLocks noGrp="1" noRot="1" noChangeAspect="1" noChangeArrowheads="1" noTextEdit="1"/>
          </p:cNvSpPr>
          <p:nvPr>
            <p:ph type="sldImg"/>
          </p:nvPr>
        </p:nvSpPr>
        <p:spPr>
          <a:ln/>
        </p:spPr>
      </p:sp>
      <p:sp>
        <p:nvSpPr>
          <p:cNvPr id="11267" name="Placeholder 3"/>
          <p:cNvSpPr>
            <a:spLocks noGrp="1" noChangeArrowheads="1"/>
          </p:cNvSpPr>
          <p:nvPr>
            <p:ph type="body" idx="1"/>
          </p:nvPr>
        </p:nvSpPr>
        <p:spPr/>
        <p:txBody>
          <a:bodyPr/>
          <a:lstStyle/>
          <a:p>
            <a:r>
              <a:rPr lang="en-US" b="1" dirty="0"/>
              <a:t>Revolutionizing the school science</a:t>
            </a:r>
            <a:r>
              <a:rPr lang="en-US" b="1" baseline="0" dirty="0"/>
              <a:t> Labs </a:t>
            </a:r>
          </a:p>
          <a:p>
            <a:endParaRPr lang="en-US" baseline="0" dirty="0"/>
          </a:p>
          <a:p>
            <a:r>
              <a:rPr lang="en-US" baseline="0" dirty="0"/>
              <a:t>Today we will show you the Labdisc – a computer based science Laboratory which revolutionized Science Labs in terms of performance, ease of use and cost.</a:t>
            </a:r>
          </a:p>
          <a:p>
            <a:endParaRPr lang="en-US" baseline="0" dirty="0"/>
          </a:p>
          <a:p>
            <a:pPr marL="171450" indent="-171450">
              <a:buFont typeface="Arial" panose="020B0604020202020204" pitchFamily="34" charset="0"/>
              <a:buChar char="•"/>
            </a:pPr>
            <a:r>
              <a:rPr lang="en-US" baseline="0" dirty="0"/>
              <a:t>Launched in late 2011,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Won 5 international GOLD medals, including the latest BEST of BETT 2017 in London out of 700 companies.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Today we are proud of having over 80,000 Labdisc in over 30 countries and in 22 languages.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ctr"/>
            <a:r>
              <a:rPr lang="en-GB" altLang="en-US" b="1" baseline="0" dirty="0">
                <a:latin typeface="Calibri" pitchFamily="34" charset="0"/>
              </a:rPr>
              <a:t>Doing Science in very early age</a:t>
            </a:r>
          </a:p>
          <a:p>
            <a:pPr fontAlgn="ctr"/>
            <a:endParaRPr lang="en-GB" altLang="en-US" baseline="0" dirty="0">
              <a:latin typeface="Calibri" pitchFamily="34" charset="0"/>
            </a:endParaRPr>
          </a:p>
          <a:p>
            <a:pPr fontAlgn="ctr"/>
            <a:r>
              <a:rPr lang="en-GB" altLang="en-US" baseline="0" dirty="0">
                <a:latin typeface="Calibri" pitchFamily="34" charset="0"/>
              </a:rPr>
              <a:t>The Labdisc </a:t>
            </a:r>
            <a:r>
              <a:rPr lang="en-GB" altLang="en-US" b="1" i="1" baseline="0" dirty="0">
                <a:latin typeface="Calibri" pitchFamily="34" charset="0"/>
              </a:rPr>
              <a:t>ease of use, with built in sensor, no cables and no need for calibration </a:t>
            </a:r>
          </a:p>
          <a:p>
            <a:pPr fontAlgn="ctr"/>
            <a:endParaRPr lang="en-GB" altLang="en-US" b="1" i="1" baseline="0" dirty="0">
              <a:latin typeface="Calibri" pitchFamily="34" charset="0"/>
            </a:endParaRPr>
          </a:p>
          <a:p>
            <a:pPr fontAlgn="ctr"/>
            <a:r>
              <a:rPr lang="en-GB" altLang="en-US" b="1" i="1" baseline="0" dirty="0">
                <a:latin typeface="Calibri" pitchFamily="34" charset="0"/>
              </a:rPr>
              <a:t>It is the ONLY laboratory suitable for Elementary school teachers which usually are not technology savvy</a:t>
            </a:r>
          </a:p>
          <a:p>
            <a:pPr fontAlgn="ctr"/>
            <a:endParaRPr lang="en-GB" altLang="en-US" baseline="0" dirty="0">
              <a:latin typeface="Calibri" pitchFamily="34" charset="0"/>
            </a:endParaRPr>
          </a:p>
          <a:p>
            <a:pPr fontAlgn="ctr"/>
            <a:r>
              <a:rPr lang="en-GB" altLang="en-US" dirty="0">
                <a:latin typeface="Calibri" pitchFamily="34" charset="0"/>
              </a:rPr>
              <a:t>In this slide you can see 8 years old Chilean students building a small greenhouse and measuring the temperature inside and outside</a:t>
            </a:r>
            <a:r>
              <a:rPr lang="en-GB" altLang="en-US" baseline="0" dirty="0">
                <a:latin typeface="Calibri" pitchFamily="34" charset="0"/>
              </a:rPr>
              <a:t> - showing the greenhouse effect.</a:t>
            </a:r>
          </a:p>
          <a:p>
            <a:pPr fontAlgn="ctr"/>
            <a:endParaRPr lang="en-GB" altLang="en-US" baseline="0" dirty="0">
              <a:latin typeface="Calibri" pitchFamily="34" charset="0"/>
            </a:endParaRPr>
          </a:p>
          <a:p>
            <a:pPr fontAlgn="ctr"/>
            <a:r>
              <a:rPr lang="en-GB" altLang="en-US" baseline="0" dirty="0">
                <a:latin typeface="Calibri" pitchFamily="34" charset="0"/>
              </a:rPr>
              <a:t>Another group is doing water quality experimenting of filtering water through soil. </a:t>
            </a:r>
          </a:p>
          <a:p>
            <a:pPr fontAlgn="ctr"/>
            <a:endParaRPr lang="en-GB" altLang="en-US" baseline="0" dirty="0">
              <a:latin typeface="Calibri" pitchFamily="34" charset="0"/>
            </a:endParaRPr>
          </a:p>
          <a:p>
            <a:pPr fontAlgn="ctr"/>
            <a:r>
              <a:rPr lang="en-GB" altLang="en-US" b="1" i="1" baseline="0" dirty="0">
                <a:latin typeface="Calibri" pitchFamily="34" charset="0"/>
              </a:rPr>
              <a:t>Look at their eyes and body language – they are totally engaged. Not very typical in science lessons!</a:t>
            </a:r>
          </a:p>
          <a:p>
            <a:pPr fontAlgn="ctr"/>
            <a:endParaRPr lang="en-GB" altLang="en-US" baseline="0" dirty="0">
              <a:latin typeface="Calibri"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EBA168E2-5337-4AFD-A07A-D701C34FC6F6}" type="slidenum">
              <a:rPr lang="en-US" altLang="en-US"/>
              <a:pPr eaLnBrk="1" hangingPunct="1">
                <a:spcBef>
                  <a:spcPct val="0"/>
                </a:spcBef>
              </a:pPr>
              <a:t>11</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t>Environmental studies with the Labdisc</a:t>
            </a:r>
          </a:p>
          <a:p>
            <a:endParaRPr lang="en-GB" altLang="en-US" dirty="0"/>
          </a:p>
          <a:p>
            <a:r>
              <a:rPr lang="en-GB" altLang="en-US" baseline="0" dirty="0"/>
              <a:t>Being compact, with long battery life and with up to 15 sensors,</a:t>
            </a:r>
          </a:p>
          <a:p>
            <a:endParaRPr lang="en-GB" altLang="en-US" baseline="0" dirty="0"/>
          </a:p>
          <a:p>
            <a:r>
              <a:rPr lang="en-GB" altLang="en-US" baseline="0" dirty="0"/>
              <a:t>The Labdisc is all what you need for outdoor experiments</a:t>
            </a:r>
          </a:p>
          <a:p>
            <a:endParaRPr lang="en-GB" altLang="en-US" baseline="0" dirty="0"/>
          </a:p>
          <a:p>
            <a:r>
              <a:rPr lang="en-GB" altLang="en-US" baseline="0" dirty="0"/>
              <a:t>In this slide you can see High school students from USA experimenting in Marine Science, while the elementary kids are doing weather monitoring and water quality in a small pond. </a:t>
            </a:r>
            <a:endParaRPr lang="en-GB" altLang="en-US" dirty="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E8E3924C-5CED-4C27-BE9E-274049D116BB}" type="slidenum">
              <a:rPr lang="en-US" altLang="en-US"/>
              <a:pPr eaLnBrk="1" hangingPunct="1">
                <a:spcBef>
                  <a:spcPct val="0"/>
                </a:spcBef>
              </a:pPr>
              <a:t>12</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US" altLang="en-US" b="1" dirty="0">
                <a:latin typeface="Calibri" pitchFamily="34" charset="0"/>
              </a:rPr>
              <a:t>Curriculum</a:t>
            </a:r>
            <a:r>
              <a:rPr lang="en-US" altLang="en-US" b="1" baseline="0" dirty="0">
                <a:latin typeface="Calibri" pitchFamily="34" charset="0"/>
              </a:rPr>
              <a:t> coverage and </a:t>
            </a:r>
            <a:r>
              <a:rPr lang="en-US" altLang="en-US" b="1" dirty="0">
                <a:latin typeface="Calibri" pitchFamily="34" charset="0"/>
              </a:rPr>
              <a:t>Project based learning </a:t>
            </a:r>
          </a:p>
          <a:p>
            <a:pPr algn="just" eaLnBrk="1" hangingPunct="1">
              <a:spcBef>
                <a:spcPct val="0"/>
              </a:spcBef>
            </a:pPr>
            <a:endParaRPr lang="en-US" altLang="en-US" b="1" dirty="0">
              <a:latin typeface="Calibri" pitchFamily="34" charset="0"/>
            </a:endParaRPr>
          </a:p>
          <a:p>
            <a:pPr marL="171450" indent="-171450" algn="just" eaLnBrk="1" hangingPunct="1">
              <a:spcBef>
                <a:spcPct val="0"/>
              </a:spcBef>
              <a:buFont typeface="Arial" panose="020B0604020202020204" pitchFamily="34" charset="0"/>
              <a:buChar char="•"/>
            </a:pPr>
            <a:r>
              <a:rPr lang="en-US" altLang="en-US" b="0" dirty="0">
                <a:latin typeface="חרמון" charset="0"/>
              </a:rPr>
              <a:t>The</a:t>
            </a:r>
            <a:r>
              <a:rPr lang="en-US" altLang="en-US" b="0" baseline="0" dirty="0">
                <a:latin typeface="חרמון" charset="0"/>
              </a:rPr>
              <a:t> Labdisc replaces most to all Lab meters</a:t>
            </a:r>
          </a:p>
          <a:p>
            <a:pPr marL="171450" indent="-171450" algn="just" eaLnBrk="1" hangingPunct="1">
              <a:spcBef>
                <a:spcPct val="0"/>
              </a:spcBef>
              <a:buFont typeface="Arial" panose="020B0604020202020204" pitchFamily="34" charset="0"/>
              <a:buChar char="•"/>
            </a:pPr>
            <a:r>
              <a:rPr lang="en-US" altLang="en-US" b="1" baseline="0" dirty="0">
                <a:latin typeface="חרמון" charset="0"/>
              </a:rPr>
              <a:t>70-80% of science curriculum can be covered with a single Labdisc – making it a great value for money. </a:t>
            </a:r>
          </a:p>
          <a:p>
            <a:pPr marL="171450" indent="-171450" algn="just" eaLnBrk="1" hangingPunct="1">
              <a:spcBef>
                <a:spcPct val="0"/>
              </a:spcBef>
              <a:buFont typeface="Arial" panose="020B0604020202020204" pitchFamily="34" charset="0"/>
              <a:buChar char="•"/>
            </a:pPr>
            <a:r>
              <a:rPr lang="en-US" altLang="en-US" b="0" baseline="0" dirty="0">
                <a:latin typeface="חרמון" charset="0"/>
              </a:rPr>
              <a:t>In the slide center you can see a Physics wave experiment while left down you can see experiments in Electricity and Chemistry.</a:t>
            </a:r>
          </a:p>
          <a:p>
            <a:pPr algn="just" eaLnBrk="1" hangingPunct="1">
              <a:spcBef>
                <a:spcPct val="0"/>
              </a:spcBef>
            </a:pPr>
            <a:endParaRPr lang="en-US" altLang="en-US" b="0" baseline="0" dirty="0">
              <a:latin typeface="חרמון" charset="0"/>
            </a:endParaRPr>
          </a:p>
          <a:p>
            <a:pPr algn="just" eaLnBrk="1" hangingPunct="1">
              <a:spcBef>
                <a:spcPct val="0"/>
              </a:spcBef>
            </a:pPr>
            <a:r>
              <a:rPr lang="en-GB" altLang="en-US" dirty="0"/>
              <a:t>But</a:t>
            </a:r>
            <a:r>
              <a:rPr lang="en-GB" altLang="en-US" baseline="0" dirty="0"/>
              <a:t> our real goal is to have students come with their own research project!</a:t>
            </a:r>
          </a:p>
          <a:p>
            <a:pPr algn="just" eaLnBrk="1" hangingPunct="1">
              <a:spcBef>
                <a:spcPct val="0"/>
              </a:spcBef>
            </a:pPr>
            <a:endParaRPr lang="en-GB" altLang="en-US" baseline="0" dirty="0"/>
          </a:p>
          <a:p>
            <a:pPr algn="just" eaLnBrk="1" hangingPunct="1">
              <a:spcBef>
                <a:spcPct val="0"/>
              </a:spcBef>
            </a:pPr>
            <a:r>
              <a:rPr lang="en-GB" altLang="en-US" b="1" i="1" baseline="0" dirty="0"/>
              <a:t>Moscow - Researching the noise level of an urban area</a:t>
            </a:r>
          </a:p>
          <a:p>
            <a:pPr algn="just" eaLnBrk="1" hangingPunct="1">
              <a:spcBef>
                <a:spcPct val="0"/>
              </a:spcBef>
            </a:pPr>
            <a:endParaRPr lang="en-GB" altLang="en-US" baseline="0" dirty="0"/>
          </a:p>
          <a:p>
            <a:pPr algn="just" eaLnBrk="1" hangingPunct="1">
              <a:spcBef>
                <a:spcPct val="0"/>
              </a:spcBef>
            </a:pPr>
            <a:r>
              <a:rPr lang="en-GB" altLang="en-US" baseline="0" dirty="0"/>
              <a:t>On the 2</a:t>
            </a:r>
            <a:r>
              <a:rPr lang="en-GB" altLang="en-US" baseline="30000" dirty="0"/>
              <a:t>nd</a:t>
            </a:r>
            <a:r>
              <a:rPr lang="en-GB" altLang="en-US" baseline="0" dirty="0"/>
              <a:t> top picture from the left you can see Russia Prime Minister Mr. Dmitry Medvedev. He came to see our research project in Moscow, where the kids on the center left picture were walking Moscow streets with the Labdisc in their hands measuring both GPS location and noise level. Later, using our software they plot a layer of noise level over Google Maps – complaining to the Major of Moscow that the city is Noisy. It was extremely impressive to see young Elementary students doing practical science with municipal implication – that the Prime Minister came to see it! </a:t>
            </a:r>
          </a:p>
          <a:p>
            <a:pPr algn="just" eaLnBrk="1" hangingPunct="1">
              <a:spcBef>
                <a:spcPct val="0"/>
              </a:spcBef>
            </a:pPr>
            <a:endParaRPr lang="en-GB" altLang="en-US" baseline="0" dirty="0"/>
          </a:p>
          <a:p>
            <a:pPr algn="just" eaLnBrk="1" hangingPunct="1">
              <a:spcBef>
                <a:spcPct val="0"/>
              </a:spcBef>
            </a:pPr>
            <a:r>
              <a:rPr lang="en-GB" altLang="en-US" b="1" i="1" dirty="0"/>
              <a:t>San Francisco – Environmental conditions in near space</a:t>
            </a:r>
          </a:p>
          <a:p>
            <a:pPr algn="just" eaLnBrk="1" hangingPunct="1">
              <a:spcBef>
                <a:spcPct val="0"/>
              </a:spcBef>
            </a:pPr>
            <a:endParaRPr lang="en-GB" altLang="en-US" b="1" i="1" dirty="0"/>
          </a:p>
          <a:p>
            <a:pPr algn="just" eaLnBrk="1" hangingPunct="1">
              <a:spcBef>
                <a:spcPct val="0"/>
              </a:spcBef>
            </a:pPr>
            <a:r>
              <a:rPr lang="en-GB" altLang="en-US" dirty="0"/>
              <a:t>Bottom</a:t>
            </a:r>
            <a:r>
              <a:rPr lang="en-GB" altLang="en-US" baseline="0" dirty="0"/>
              <a:t> right picture show kids who bought a weather balloon on Amazon and launched the Labdisc to 100,000 feet above San Francisco bay,  as they were curious to learn the Temperature, Sound level, Air pressure and other conditions at near-space. The Labdisc parachuted back 40km away from launch location and student retrieve all data. </a:t>
            </a:r>
            <a:r>
              <a:rPr lang="en-GB" altLang="en-US" b="1" i="1" baseline="0" dirty="0"/>
              <a:t>Click on the picture to show a movie of a similar experiment done in the UK. </a:t>
            </a:r>
            <a:r>
              <a:rPr lang="en-GB" altLang="en-US" baseline="0" dirty="0"/>
              <a:t>All  data and graphs can be found on the CASE STUDY section under RESOUCES on our WEB. </a:t>
            </a:r>
            <a:endParaRPr lang="en-GB" altLang="en-US" dirty="0"/>
          </a:p>
          <a:p>
            <a:pPr algn="just" eaLnBrk="1" hangingPunct="1"/>
            <a:endParaRPr lang="en-GB"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03DAAE3C-1AC1-4656-8368-48BF74BF3CB1}" type="slidenum">
              <a:rPr lang="en-US" altLang="en-US"/>
              <a:pPr eaLnBrk="1" hangingPunct="1">
                <a:spcBef>
                  <a:spcPct val="0"/>
                </a:spcBef>
              </a:pPr>
              <a:t>13</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Labdisc Pilot</a:t>
            </a:r>
            <a:r>
              <a:rPr lang="en-US" b="1" baseline="0" dirty="0"/>
              <a:t> project – Azerbaijan case Study</a:t>
            </a:r>
          </a:p>
          <a:p>
            <a:endParaRPr lang="en-US" b="1" baseline="0" dirty="0"/>
          </a:p>
          <a:p>
            <a:r>
              <a:rPr lang="en-US" sz="1200" b="1" i="1" kern="1200" dirty="0">
                <a:solidFill>
                  <a:schemeClr val="tx1"/>
                </a:solidFill>
                <a:effectLst/>
                <a:latin typeface="חרמון" charset="0"/>
                <a:ea typeface="חרמון" charset="0"/>
                <a:cs typeface="חרמון" charset="0"/>
              </a:rPr>
              <a:t>“A picture is worth a thousand words”</a:t>
            </a:r>
          </a:p>
          <a:p>
            <a:endParaRPr lang="en-US" sz="1200" kern="1200" dirty="0">
              <a:solidFill>
                <a:schemeClr val="tx1"/>
              </a:solidFill>
              <a:effectLst/>
              <a:latin typeface="חרמון" charset="0"/>
              <a:ea typeface="חרמון" charset="0"/>
              <a:cs typeface="חרמון" charset="0"/>
            </a:endParaRPr>
          </a:p>
          <a:p>
            <a:r>
              <a:rPr lang="en-US" sz="1200" kern="1200" dirty="0">
                <a:solidFill>
                  <a:schemeClr val="tx1"/>
                </a:solidFill>
                <a:effectLst/>
                <a:latin typeface="חרמון" charset="0"/>
                <a:ea typeface="חרמון" charset="0"/>
                <a:cs typeface="חרמון" charset="0"/>
              </a:rPr>
              <a:t>This photomontage was made out of the thousands of photos, sent to us by teachers participating in our science project in Baku. </a:t>
            </a:r>
          </a:p>
          <a:p>
            <a:endParaRPr lang="en-US" sz="1400" kern="1200" dirty="0">
              <a:solidFill>
                <a:schemeClr val="tx1"/>
              </a:solidFill>
              <a:effectLst/>
              <a:latin typeface="חרמון" charset="0"/>
              <a:ea typeface="חרמון" charset="0"/>
              <a:cs typeface="חרמון" charset="0"/>
            </a:endParaRPr>
          </a:p>
          <a:p>
            <a:r>
              <a:rPr lang="en-US" sz="1200" kern="1200" dirty="0">
                <a:solidFill>
                  <a:schemeClr val="tx1"/>
                </a:solidFill>
                <a:effectLst/>
                <a:latin typeface="חרמון" charset="0"/>
                <a:ea typeface="חרמון" charset="0"/>
                <a:cs typeface="חרמון" charset="0"/>
              </a:rPr>
              <a:t>Pilot project included: </a:t>
            </a:r>
          </a:p>
          <a:p>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50 high schools </a:t>
            </a:r>
            <a:r>
              <a:rPr lang="en-US" sz="1200" kern="1200" dirty="0">
                <a:solidFill>
                  <a:schemeClr val="tx1"/>
                </a:solidFill>
                <a:effectLst/>
                <a:latin typeface="חרמון" charset="0"/>
                <a:ea typeface="חרמון" charset="0"/>
                <a:cs typeface="חרמון" charset="0"/>
              </a:rPr>
              <a:t>– each equipped with 2 full science carts</a:t>
            </a:r>
            <a:r>
              <a:rPr lang="en-US" sz="1200" kern="1200" baseline="0" dirty="0">
                <a:solidFill>
                  <a:schemeClr val="tx1"/>
                </a:solidFill>
                <a:effectLst/>
                <a:latin typeface="חרמון" charset="0"/>
                <a:ea typeface="חרמון" charset="0"/>
                <a:cs typeface="חרמון" charset="0"/>
              </a:rPr>
              <a:t> (16 Biochem, 16 Physio and Android tablets).</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Localization</a:t>
            </a:r>
            <a:r>
              <a:rPr lang="en-US" sz="1200" b="1" i="1" kern="1200" baseline="0" dirty="0">
                <a:solidFill>
                  <a:schemeClr val="tx1"/>
                </a:solidFill>
                <a:effectLst/>
                <a:latin typeface="חרמון" charset="0"/>
                <a:ea typeface="חרמון" charset="0"/>
                <a:cs typeface="חרמון" charset="0"/>
              </a:rPr>
              <a:t> phase  </a:t>
            </a:r>
            <a:r>
              <a:rPr lang="en-US" sz="12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Translation</a:t>
            </a:r>
            <a:r>
              <a:rPr lang="en-US" sz="1200" kern="1200" baseline="0" dirty="0">
                <a:solidFill>
                  <a:schemeClr val="tx1"/>
                </a:solidFill>
                <a:effectLst/>
                <a:latin typeface="חרמון" charset="0"/>
                <a:ea typeface="חרמון" charset="0"/>
                <a:cs typeface="חרמון" charset="0"/>
              </a:rPr>
              <a:t> of our software and experiment books </a:t>
            </a:r>
            <a:r>
              <a:rPr lang="en-US" sz="1200" kern="1200" dirty="0">
                <a:solidFill>
                  <a:schemeClr val="tx1"/>
                </a:solidFill>
                <a:effectLst/>
                <a:latin typeface="חרמון" charset="0"/>
                <a:ea typeface="חרמון" charset="0"/>
                <a:cs typeface="חרמון" charset="0"/>
              </a:rPr>
              <a:t>to the local language.</a:t>
            </a:r>
            <a:r>
              <a:rPr lang="en-US" sz="14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Correlate our experiment guides with the local science syllabus.</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Teacher</a:t>
            </a:r>
            <a:r>
              <a:rPr lang="en-US" sz="1200" b="1" i="1" kern="1200" baseline="0" dirty="0">
                <a:solidFill>
                  <a:schemeClr val="tx1"/>
                </a:solidFill>
                <a:effectLst/>
                <a:latin typeface="חרמון" charset="0"/>
                <a:ea typeface="חרמון" charset="0"/>
                <a:cs typeface="חרמון" charset="0"/>
              </a:rPr>
              <a:t> training </a:t>
            </a:r>
            <a:r>
              <a:rPr lang="en-US" sz="12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3 days local teacher training.</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Teacher</a:t>
            </a:r>
            <a:r>
              <a:rPr lang="en-US" sz="1200" b="1" i="1" kern="1200" baseline="0" dirty="0">
                <a:solidFill>
                  <a:schemeClr val="tx1"/>
                </a:solidFill>
                <a:effectLst/>
                <a:latin typeface="חרמון" charset="0"/>
                <a:ea typeface="חרמון" charset="0"/>
                <a:cs typeface="חרמון" charset="0"/>
              </a:rPr>
              <a:t> Community </a:t>
            </a:r>
            <a:r>
              <a:rPr lang="en-US" sz="1200" kern="1200" baseline="0" dirty="0">
                <a:solidFill>
                  <a:schemeClr val="tx1"/>
                </a:solidFill>
                <a:effectLst/>
                <a:latin typeface="חרמון" charset="0"/>
                <a:ea typeface="חרמון" charset="0"/>
                <a:cs typeface="חרמון" charset="0"/>
              </a:rPr>
              <a:t>- o</a:t>
            </a:r>
            <a:r>
              <a:rPr lang="en-US" sz="1200" kern="1200" dirty="0">
                <a:solidFill>
                  <a:schemeClr val="tx1"/>
                </a:solidFill>
                <a:effectLst/>
                <a:latin typeface="חרמון" charset="0"/>
                <a:ea typeface="חרמון" charset="0"/>
                <a:cs typeface="חרמון" charset="0"/>
              </a:rPr>
              <a:t>pen teacher’s user group on</a:t>
            </a:r>
            <a:r>
              <a:rPr lang="en-US" sz="12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Facebook.</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Ongoing 6 months</a:t>
            </a:r>
            <a:r>
              <a:rPr lang="en-US" sz="1200" b="1" i="1" kern="1200" baseline="0" dirty="0">
                <a:solidFill>
                  <a:schemeClr val="tx1"/>
                </a:solidFill>
                <a:effectLst/>
                <a:latin typeface="חרמון" charset="0"/>
                <a:ea typeface="חרמון" charset="0"/>
                <a:cs typeface="חרמון" charset="0"/>
              </a:rPr>
              <a:t> </a:t>
            </a:r>
            <a:r>
              <a:rPr lang="en-US" sz="1200" b="1" i="1" kern="1200" dirty="0">
                <a:solidFill>
                  <a:schemeClr val="tx1"/>
                </a:solidFill>
                <a:effectLst/>
                <a:latin typeface="חרמון" charset="0"/>
                <a:ea typeface="חרמון" charset="0"/>
                <a:cs typeface="חרמון" charset="0"/>
              </a:rPr>
              <a:t>support </a:t>
            </a:r>
            <a:r>
              <a:rPr lang="en-US" sz="1200" kern="1200" dirty="0">
                <a:solidFill>
                  <a:schemeClr val="tx1"/>
                </a:solidFill>
                <a:effectLst/>
                <a:latin typeface="חרמון" charset="0"/>
                <a:ea typeface="חרמון" charset="0"/>
                <a:cs typeface="חרמון" charset="0"/>
              </a:rPr>
              <a:t>- employing a project moderator who engages teachers on conducting different science experiments each week.</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Weekly</a:t>
            </a:r>
            <a:r>
              <a:rPr lang="en-US" sz="1200" b="1" i="1" kern="1200" baseline="0" dirty="0">
                <a:solidFill>
                  <a:schemeClr val="tx1"/>
                </a:solidFill>
                <a:effectLst/>
                <a:latin typeface="חרמון" charset="0"/>
                <a:ea typeface="חרמון" charset="0"/>
                <a:cs typeface="חרמון" charset="0"/>
              </a:rPr>
              <a:t> activities  </a:t>
            </a:r>
            <a:r>
              <a:rPr lang="en-US" sz="1200" kern="1200" baseline="0" dirty="0">
                <a:solidFill>
                  <a:schemeClr val="tx1"/>
                </a:solidFill>
                <a:effectLst/>
                <a:latin typeface="חרמון" charset="0"/>
                <a:ea typeface="חרמון" charset="0"/>
                <a:cs typeface="חרמון" charset="0"/>
              </a:rPr>
              <a:t>- h</a:t>
            </a:r>
            <a:r>
              <a:rPr lang="en-US" sz="1200" kern="1200" dirty="0">
                <a:solidFill>
                  <a:schemeClr val="tx1"/>
                </a:solidFill>
                <a:effectLst/>
                <a:latin typeface="חרמון" charset="0"/>
                <a:ea typeface="חרמון" charset="0"/>
                <a:cs typeface="חרמון" charset="0"/>
              </a:rPr>
              <a:t>ave teachers and student upload their weekly work – lab reports, graphs, photos and video clips to our</a:t>
            </a:r>
            <a:r>
              <a:rPr lang="en-US" sz="12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Facebook group.</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School</a:t>
            </a:r>
            <a:r>
              <a:rPr lang="en-US" sz="1200" b="1" i="1" kern="1200" baseline="0" dirty="0">
                <a:solidFill>
                  <a:schemeClr val="tx1"/>
                </a:solidFill>
                <a:effectLst/>
                <a:latin typeface="חרמון" charset="0"/>
                <a:ea typeface="חרמון" charset="0"/>
                <a:cs typeface="חרמון" charset="0"/>
              </a:rPr>
              <a:t> competition </a:t>
            </a:r>
            <a:r>
              <a:rPr lang="en-US" sz="12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Conduct competition between schools for the “Best experiment of the week”.</a:t>
            </a:r>
            <a:endParaRPr lang="en-US" sz="1400" kern="1200" dirty="0">
              <a:solidFill>
                <a:schemeClr val="tx1"/>
              </a:solidFill>
              <a:effectLst/>
              <a:latin typeface="חרמון" charset="0"/>
              <a:ea typeface="חרמון" charset="0"/>
              <a:cs typeface="חרמון" charset="0"/>
            </a:endParaRPr>
          </a:p>
          <a:p>
            <a:endParaRPr lang="en-US" b="1" dirty="0"/>
          </a:p>
        </p:txBody>
      </p:sp>
      <p:sp>
        <p:nvSpPr>
          <p:cNvPr id="4" name="Slide Number Placeholder 3"/>
          <p:cNvSpPr>
            <a:spLocks noGrp="1"/>
          </p:cNvSpPr>
          <p:nvPr>
            <p:ph type="sldNum" sz="quarter" idx="10"/>
          </p:nvPr>
        </p:nvSpPr>
        <p:spPr/>
        <p:txBody>
          <a:bodyPr/>
          <a:lstStyle/>
          <a:p>
            <a:fld id="{C3BB63EC-58AE-4B53-93BD-DC9DE7F832F7}" type="slidenum">
              <a:rPr lang="en-US" smtClean="0"/>
              <a:pPr/>
              <a:t>14</a:t>
            </a:fld>
            <a:endParaRPr lang="en-US" dirty="0"/>
          </a:p>
        </p:txBody>
      </p:sp>
    </p:spTree>
    <p:extLst>
      <p:ext uri="{BB962C8B-B14F-4D97-AF65-F5344CB8AC3E}">
        <p14:creationId xmlns:p14="http://schemas.microsoft.com/office/powerpoint/2010/main" val="1309864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Pedagogic justification</a:t>
            </a:r>
          </a:p>
          <a:p>
            <a:endParaRPr lang="en-US" altLang="en-US" dirty="0"/>
          </a:p>
          <a:p>
            <a:r>
              <a:rPr lang="en-US" altLang="en-US" dirty="0"/>
              <a:t>Here</a:t>
            </a:r>
            <a:r>
              <a:rPr lang="en-US" altLang="en-US" baseline="0" dirty="0"/>
              <a:t> you can find quotes from pedagogic research done in the USA. </a:t>
            </a:r>
          </a:p>
          <a:p>
            <a:endParaRPr lang="en-US" altLang="en-US" baseline="0" dirty="0"/>
          </a:p>
          <a:p>
            <a:r>
              <a:rPr lang="en-US" altLang="en-US" baseline="0" dirty="0"/>
              <a:t>It shows the advantages of Probeware (usage of sensors in science laboratories):</a:t>
            </a:r>
          </a:p>
          <a:p>
            <a:endParaRPr lang="en-US" altLang="en-US" baseline="0" dirty="0"/>
          </a:p>
          <a:p>
            <a:pPr marL="228600" indent="-228600">
              <a:buFont typeface="+mj-lt"/>
              <a:buAutoNum type="arabicPeriod"/>
            </a:pPr>
            <a:r>
              <a:rPr lang="en-US" altLang="en-US" baseline="0" dirty="0"/>
              <a:t>They </a:t>
            </a:r>
            <a:r>
              <a:rPr lang="en-US" altLang="en-US" b="0" baseline="0" dirty="0"/>
              <a:t>replace manual measurement </a:t>
            </a:r>
            <a:r>
              <a:rPr lang="en-US" altLang="en-US" baseline="0" dirty="0"/>
              <a:t>and manual graph plotting </a:t>
            </a:r>
          </a:p>
          <a:p>
            <a:pPr marL="228600" indent="-228600">
              <a:buFont typeface="+mj-lt"/>
              <a:buAutoNum type="arabicPeriod"/>
            </a:pPr>
            <a:r>
              <a:rPr lang="en-US" altLang="en-US" baseline="0" dirty="0"/>
              <a:t>This leaves time for student to focus on true learning, which take place at:</a:t>
            </a:r>
          </a:p>
          <a:p>
            <a:pPr marL="685800" lvl="1" indent="-228600">
              <a:buFont typeface="Arial" panose="020B0604020202020204" pitchFamily="34" charset="0"/>
              <a:buChar char="•"/>
            </a:pPr>
            <a:r>
              <a:rPr lang="en-US" altLang="en-US" baseline="0" dirty="0"/>
              <a:t>The </a:t>
            </a:r>
            <a:r>
              <a:rPr lang="en-US" altLang="en-US" b="1" baseline="0" dirty="0"/>
              <a:t>design</a:t>
            </a:r>
            <a:r>
              <a:rPr lang="en-US" altLang="en-US" baseline="0" dirty="0"/>
              <a:t> of the experiment. </a:t>
            </a:r>
          </a:p>
          <a:p>
            <a:pPr marL="685800" lvl="1" indent="-228600">
              <a:buFont typeface="Arial" panose="020B0604020202020204" pitchFamily="34" charset="0"/>
              <a:buChar char="•"/>
            </a:pPr>
            <a:r>
              <a:rPr lang="en-US" altLang="en-US" baseline="0" dirty="0"/>
              <a:t>The </a:t>
            </a:r>
            <a:r>
              <a:rPr lang="en-US" altLang="en-US" b="1" baseline="0" dirty="0"/>
              <a:t>analysis</a:t>
            </a:r>
            <a:r>
              <a:rPr lang="en-US" altLang="en-US" baseline="0" dirty="0"/>
              <a:t> of the results.</a:t>
            </a:r>
          </a:p>
          <a:p>
            <a:endParaRPr lang="en-US" altLang="en-US" dirty="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2C06D1D8-29E0-482E-9D6D-94130A975B0B}" type="slidenum">
              <a:rPr lang="en-US" altLang="en-US"/>
              <a:pPr eaLnBrk="1" hangingPunct="1">
                <a:spcBef>
                  <a:spcPct val="0"/>
                </a:spcBef>
              </a:pPr>
              <a:t>15</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just" eaLnBrk="1" hangingPunct="1">
              <a:spcBef>
                <a:spcPct val="0"/>
              </a:spcBef>
            </a:pPr>
            <a:r>
              <a:rPr lang="en-GB" altLang="en-US" b="1" dirty="0">
                <a:latin typeface="Calibri" pitchFamily="34" charset="0"/>
              </a:rPr>
              <a:t>Some corporate facts:</a:t>
            </a:r>
          </a:p>
          <a:p>
            <a:pPr marL="285750" indent="-285750" algn="just" eaLnBrk="1" hangingPunct="1">
              <a:spcBef>
                <a:spcPct val="0"/>
              </a:spcBef>
            </a:pPr>
            <a:endParaRPr lang="en-GB" altLang="en-US" dirty="0">
              <a:latin typeface="Calibri" pitchFamily="34" charset="0"/>
            </a:endParaRPr>
          </a:p>
          <a:p>
            <a:pPr marL="285750" indent="-285750" algn="just" eaLnBrk="1" hangingPunct="1">
              <a:spcBef>
                <a:spcPct val="0"/>
              </a:spcBef>
            </a:pPr>
            <a:r>
              <a:rPr lang="en-GB" altLang="en-US" b="1" dirty="0">
                <a:latin typeface="Calibri" pitchFamily="34" charset="0"/>
              </a:rPr>
              <a:t>Reliable production </a:t>
            </a:r>
            <a:r>
              <a:rPr lang="en-GB" altLang="en-US" dirty="0">
                <a:latin typeface="Calibri" pitchFamily="34" charset="0"/>
              </a:rPr>
              <a:t>- all products are produced by automatic robots in a modern and sophisticated hi-tech facility in Israel.</a:t>
            </a:r>
            <a:endParaRPr lang="en-US" altLang="en-US" dirty="0">
              <a:latin typeface="Calibri" pitchFamily="34" charset="0"/>
            </a:endParaRPr>
          </a:p>
          <a:p>
            <a:pPr marL="285750" indent="-285750" algn="just" eaLnBrk="1" hangingPunct="1">
              <a:spcBef>
                <a:spcPct val="0"/>
              </a:spcBef>
            </a:pPr>
            <a:endParaRPr lang="en-GB" altLang="en-US" dirty="0">
              <a:latin typeface="Calibri" pitchFamily="34" charset="0"/>
            </a:endParaRPr>
          </a:p>
          <a:p>
            <a:pPr marL="285750" indent="-285750" algn="just" eaLnBrk="1" hangingPunct="1">
              <a:spcBef>
                <a:spcPct val="0"/>
              </a:spcBef>
            </a:pPr>
            <a:r>
              <a:rPr lang="en-GB" altLang="en-US" b="1" dirty="0">
                <a:latin typeface="Calibri" pitchFamily="34" charset="0"/>
              </a:rPr>
              <a:t>Very</a:t>
            </a:r>
            <a:r>
              <a:rPr lang="en-GB" altLang="en-US" b="1" baseline="0" dirty="0">
                <a:latin typeface="Calibri" pitchFamily="34" charset="0"/>
              </a:rPr>
              <a:t> little returns </a:t>
            </a:r>
            <a:r>
              <a:rPr lang="en-GB" altLang="en-US" baseline="0" dirty="0">
                <a:latin typeface="Calibri" pitchFamily="34" charset="0"/>
              </a:rPr>
              <a:t>– only 200 units out of 80,000 sold</a:t>
            </a:r>
            <a:endParaRPr lang="en-GB" altLang="en-US" dirty="0">
              <a:latin typeface="Calibri"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39495EC6-2C5B-4B74-8891-A8C199A47B2C}" type="slidenum">
              <a:rPr lang="en-US" altLang="en-US"/>
              <a:pPr eaLnBrk="1" hangingPunct="1">
                <a:spcBef>
                  <a:spcPct val="0"/>
                </a:spcBef>
              </a:pPr>
              <a:t>16</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do we need to have our kids learn science?</a:t>
            </a:r>
          </a:p>
          <a:p>
            <a:endParaRPr lang="en-US" dirty="0"/>
          </a:p>
          <a:p>
            <a:r>
              <a:rPr lang="en-US" dirty="0"/>
              <a:t>Why do we need our kids to major in STEM (Science,</a:t>
            </a:r>
            <a:r>
              <a:rPr lang="en-US" baseline="0" dirty="0"/>
              <a:t> Technology, Engineering and Math)?</a:t>
            </a:r>
            <a:endParaRPr lang="en-US" dirty="0"/>
          </a:p>
          <a:p>
            <a:endParaRPr lang="en-US" dirty="0"/>
          </a:p>
          <a:p>
            <a:r>
              <a:rPr lang="en-US" dirty="0"/>
              <a:t>Try to answer the</a:t>
            </a:r>
            <a:r>
              <a:rPr lang="en-US" baseline="0" dirty="0"/>
              <a:t> question of </a:t>
            </a:r>
            <a:r>
              <a:rPr lang="en-US" b="1" i="1" baseline="0" dirty="0"/>
              <a:t>What’s common to: Cherry tomato, Memory stick and Intel Pentium processor</a:t>
            </a:r>
            <a:r>
              <a:rPr lang="en-US" b="1" baseline="0" dirty="0"/>
              <a:t>? </a:t>
            </a:r>
          </a:p>
          <a:p>
            <a:endParaRPr lang="en-US" b="1" baseline="0" dirty="0"/>
          </a:p>
          <a:p>
            <a:endParaRPr lang="en-US" b="1" baseline="0" dirty="0"/>
          </a:p>
          <a:p>
            <a:r>
              <a:rPr lang="en-US" b="1" baseline="0" dirty="0"/>
              <a:t>The answer is ISRAEL, as all these technologies were invented in Israel.</a:t>
            </a:r>
          </a:p>
          <a:p>
            <a:endParaRPr lang="en-US" b="1" baseline="0" dirty="0"/>
          </a:p>
          <a:p>
            <a:r>
              <a:rPr lang="en-US" b="0" dirty="0"/>
              <a:t>Israel</a:t>
            </a:r>
            <a:r>
              <a:rPr lang="en-US" b="0" baseline="0" dirty="0"/>
              <a:t> is a great example of a STEM country – with a Hi-Tech economy.</a:t>
            </a:r>
          </a:p>
          <a:p>
            <a:endParaRPr lang="en-US" b="0" baseline="0" dirty="0"/>
          </a:p>
          <a:p>
            <a:r>
              <a:rPr lang="en-US" b="0" baseline="0" dirty="0"/>
              <a:t>From 1970’s the ministry of education is pushing students to major in Science and Math – assuring that in 10 years time the will be the next generation of Engineers and Scientist and help the country build a very strong economy!</a:t>
            </a:r>
          </a:p>
          <a:p>
            <a:endParaRPr lang="en-US" b="0" baseline="0" dirty="0"/>
          </a:p>
          <a:p>
            <a:r>
              <a:rPr lang="en-US" b="1" i="1" baseline="0" dirty="0"/>
              <a:t>What you do today in your schools – will be crucial for your country economy in the near future.</a:t>
            </a:r>
            <a:endParaRPr lang="en-US" b="1" i="1" dirty="0"/>
          </a:p>
        </p:txBody>
      </p:sp>
      <p:sp>
        <p:nvSpPr>
          <p:cNvPr id="4" name="Slide Number Placeholder 3"/>
          <p:cNvSpPr>
            <a:spLocks noGrp="1"/>
          </p:cNvSpPr>
          <p:nvPr>
            <p:ph type="sldNum" sz="quarter" idx="10"/>
          </p:nvPr>
        </p:nvSpPr>
        <p:spPr/>
        <p:txBody>
          <a:bodyPr/>
          <a:lstStyle/>
          <a:p>
            <a:fld id="{C3BB63EC-58AE-4B53-93BD-DC9DE7F832F7}" type="slidenum">
              <a:rPr lang="en-US" smtClean="0"/>
              <a:pPr/>
              <a:t>2</a:t>
            </a:fld>
            <a:endParaRPr lang="en-US" dirty="0"/>
          </a:p>
        </p:txBody>
      </p:sp>
    </p:spTree>
    <p:extLst>
      <p:ext uri="{BB962C8B-B14F-4D97-AF65-F5344CB8AC3E}">
        <p14:creationId xmlns:p14="http://schemas.microsoft.com/office/powerpoint/2010/main" val="61730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06357" y="4715153"/>
            <a:ext cx="4991256"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0"/>
              </a:spcBef>
            </a:pPr>
            <a:r>
              <a:rPr lang="en-GB" altLang="en-US" b="1" dirty="0">
                <a:latin typeface="Calibri" pitchFamily="34" charset="0"/>
              </a:rPr>
              <a:t>Time consuming</a:t>
            </a:r>
          </a:p>
          <a:p>
            <a:pPr algn="l" eaLnBrk="1" hangingPunct="1">
              <a:spcBef>
                <a:spcPct val="0"/>
              </a:spcBef>
            </a:pPr>
            <a:endParaRPr lang="en-GB" altLang="en-US" b="1" dirty="0">
              <a:latin typeface="Calibri" pitchFamily="34" charset="0"/>
            </a:endParaRPr>
          </a:p>
          <a:p>
            <a:pPr marL="171450" indent="-171450" algn="l" eaLnBrk="1" hangingPunct="1">
              <a:spcBef>
                <a:spcPct val="0"/>
              </a:spcBef>
              <a:buFont typeface="Arial" panose="020B0604020202020204" pitchFamily="34" charset="0"/>
              <a:buChar char="•"/>
            </a:pPr>
            <a:r>
              <a:rPr lang="en-GB" altLang="en-US" dirty="0">
                <a:latin typeface="Calibri" pitchFamily="34" charset="0"/>
              </a:rPr>
              <a:t>A typical classes of 30 students require the preparations of about 90 separate items.</a:t>
            </a:r>
          </a:p>
          <a:p>
            <a:pPr marL="171450" indent="-171450" algn="l" eaLnBrk="1" hangingPunct="1">
              <a:spcBef>
                <a:spcPct val="0"/>
              </a:spcBef>
              <a:buFont typeface="Arial" panose="020B0604020202020204" pitchFamily="34" charset="0"/>
              <a:buChar char="•"/>
            </a:pPr>
            <a:endParaRPr lang="en-GB" altLang="en-US" dirty="0">
              <a:latin typeface="Calibri" pitchFamily="34" charset="0"/>
            </a:endParaRPr>
          </a:p>
          <a:p>
            <a:pPr marL="171450" indent="-171450" algn="l" eaLnBrk="1" hangingPunct="1">
              <a:spcBef>
                <a:spcPct val="0"/>
              </a:spcBef>
              <a:buFont typeface="Arial" panose="020B0604020202020204" pitchFamily="34" charset="0"/>
              <a:buChar char="•"/>
            </a:pPr>
            <a:r>
              <a:rPr lang="en-GB" altLang="en-US" dirty="0">
                <a:latin typeface="Calibri" pitchFamily="34" charset="0"/>
              </a:rPr>
              <a:t>This is because every 2 students needs</a:t>
            </a:r>
            <a:r>
              <a:rPr lang="en-GB" altLang="en-US" baseline="0" dirty="0">
                <a:latin typeface="Calibri" pitchFamily="34" charset="0"/>
              </a:rPr>
              <a:t> a working station with typically 2 meters, 2-3 cables, computer etc. </a:t>
            </a:r>
          </a:p>
          <a:p>
            <a:pPr marL="171450" indent="-171450" algn="l" eaLnBrk="1" hangingPunct="1">
              <a:spcBef>
                <a:spcPct val="0"/>
              </a:spcBef>
              <a:buFont typeface="Arial" panose="020B0604020202020204" pitchFamily="34" charset="0"/>
              <a:buChar char="•"/>
            </a:pPr>
            <a:endParaRPr lang="en-GB" altLang="en-US" baseline="0" dirty="0">
              <a:latin typeface="Calibri" pitchFamily="34" charset="0"/>
            </a:endParaRPr>
          </a:p>
          <a:p>
            <a:pPr marL="171450" indent="-171450" algn="l" eaLnBrk="1" hangingPunct="1">
              <a:spcBef>
                <a:spcPct val="0"/>
              </a:spcBef>
              <a:buFont typeface="Arial" panose="020B0604020202020204" pitchFamily="34" charset="0"/>
              <a:buChar char="•"/>
            </a:pPr>
            <a:r>
              <a:rPr lang="en-GB" altLang="en-US" baseline="0" dirty="0">
                <a:latin typeface="Calibri" pitchFamily="34" charset="0"/>
              </a:rPr>
              <a:t>Multiply these 5-6 items by 15 stations and you have 90 items for the teacher </a:t>
            </a:r>
            <a:r>
              <a:rPr lang="en-US" altLang="en-US" baseline="0" dirty="0">
                <a:latin typeface="Calibri" pitchFamily="34" charset="0"/>
              </a:rPr>
              <a:t>to setup, calibrate and collect back at the end of the class…</a:t>
            </a:r>
          </a:p>
          <a:p>
            <a:pPr algn="l" eaLnBrk="1" hangingPunct="1">
              <a:spcBef>
                <a:spcPct val="0"/>
              </a:spcBef>
            </a:pPr>
            <a:endParaRPr lang="en-US" altLang="en-US" baseline="0" dirty="0">
              <a:latin typeface="Calibri" pitchFamily="34" charset="0"/>
            </a:endParaRPr>
          </a:p>
          <a:p>
            <a:pPr algn="l" eaLnBrk="1" hangingPunct="1">
              <a:spcBef>
                <a:spcPct val="0"/>
              </a:spcBef>
            </a:pPr>
            <a:r>
              <a:rPr lang="en-US" altLang="en-US" baseline="0" dirty="0">
                <a:latin typeface="Calibri" pitchFamily="34" charset="0"/>
              </a:rPr>
              <a:t>This is extra 90 minutes of work for our already very busy teachers…</a:t>
            </a:r>
          </a:p>
          <a:p>
            <a:pPr algn="l" eaLnBrk="1" hangingPunct="1">
              <a:spcBef>
                <a:spcPct val="0"/>
              </a:spcBef>
            </a:pPr>
            <a:endParaRPr lang="en-US" altLang="en-US" baseline="0" dirty="0">
              <a:latin typeface="Calibri" pitchFamily="34" charset="0"/>
            </a:endParaRPr>
          </a:p>
          <a:p>
            <a:pPr algn="l" eaLnBrk="1" hangingPunct="1">
              <a:spcBef>
                <a:spcPct val="0"/>
              </a:spcBef>
            </a:pPr>
            <a:r>
              <a:rPr lang="en-US" altLang="en-US" sz="900" b="1" i="1" baseline="0" dirty="0">
                <a:latin typeface="Calibri" pitchFamily="34" charset="0"/>
              </a:rPr>
              <a:t>As a result the school Labs are not been used as often as they should have been. </a:t>
            </a:r>
          </a:p>
          <a:p>
            <a:pPr algn="l" eaLnBrk="1" hangingPunct="1">
              <a:spcBef>
                <a:spcPct val="0"/>
              </a:spcBef>
            </a:pPr>
            <a:endParaRPr lang="en-US" altLang="en-US" b="1" baseline="0" dirty="0">
              <a:latin typeface="Calibri" pitchFamily="34" charset="0"/>
            </a:endParaRPr>
          </a:p>
          <a:p>
            <a:pPr algn="l" eaLnBrk="1" hangingPunct="1">
              <a:spcBef>
                <a:spcPct val="0"/>
              </a:spcBef>
            </a:pPr>
            <a:r>
              <a:rPr lang="en-US" altLang="en-US" b="1" baseline="0" dirty="0">
                <a:latin typeface="Calibri" pitchFamily="34" charset="0"/>
              </a:rPr>
              <a:t>Irrelevant </a:t>
            </a:r>
          </a:p>
          <a:p>
            <a:pPr algn="l" eaLnBrk="1" hangingPunct="1">
              <a:spcBef>
                <a:spcPct val="0"/>
              </a:spcBef>
            </a:pPr>
            <a:endParaRPr lang="en-US" altLang="en-US" b="0" baseline="0" dirty="0">
              <a:latin typeface="Calibri" pitchFamily="34" charset="0"/>
            </a:endParaRPr>
          </a:p>
          <a:p>
            <a:pPr marL="171450" indent="-171450" algn="l" eaLnBrk="1" hangingPunct="1">
              <a:spcBef>
                <a:spcPct val="0"/>
              </a:spcBef>
              <a:buFont typeface="Arial" panose="020B0604020202020204" pitchFamily="34" charset="0"/>
              <a:buChar char="•"/>
            </a:pPr>
            <a:r>
              <a:rPr lang="en-US" altLang="en-US" b="0" baseline="0" dirty="0">
                <a:latin typeface="Calibri" pitchFamily="34" charset="0"/>
              </a:rPr>
              <a:t>Student find the traditional Labs using “Pre-historic” analog meters – to be irrelevant in the 21</a:t>
            </a:r>
            <a:r>
              <a:rPr lang="en-US" altLang="en-US" b="0" baseline="30000" dirty="0">
                <a:latin typeface="Calibri" pitchFamily="34" charset="0"/>
              </a:rPr>
              <a:t>st</a:t>
            </a:r>
            <a:r>
              <a:rPr lang="en-US" altLang="en-US" b="0" baseline="0" dirty="0">
                <a:latin typeface="Calibri" pitchFamily="34" charset="0"/>
              </a:rPr>
              <a:t> century school environment</a:t>
            </a:r>
            <a:endParaRPr lang="en-US" altLang="en-US" b="0" dirty="0">
              <a:latin typeface="Calibri"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1CAF55F4-578A-48EE-8255-1BAC90FF0BEA}" type="slidenum">
              <a:rPr lang="en-US" altLang="en-US"/>
              <a:pPr eaLnBrk="1" hangingPunct="1">
                <a:spcBef>
                  <a:spcPct val="0"/>
                </a:spcBef>
              </a:pPr>
              <a:t>4</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GB" altLang="en-US" b="1" dirty="0">
                <a:latin typeface="Calibri" pitchFamily="34" charset="0"/>
              </a:rPr>
              <a:t>We solve this problem!</a:t>
            </a:r>
          </a:p>
          <a:p>
            <a:pPr algn="just" eaLnBrk="1" hangingPunct="1">
              <a:spcBef>
                <a:spcPct val="0"/>
              </a:spcBef>
            </a:pPr>
            <a:endParaRPr lang="en-GB" altLang="en-US" b="1" dirty="0">
              <a:latin typeface="Calibri" pitchFamily="34" charset="0"/>
            </a:endParaRPr>
          </a:p>
          <a:p>
            <a:pPr algn="just" eaLnBrk="1" hangingPunct="1">
              <a:spcBef>
                <a:spcPct val="0"/>
              </a:spcBef>
            </a:pPr>
            <a:r>
              <a:rPr lang="en-GB" altLang="en-US" b="1" dirty="0">
                <a:latin typeface="Calibri" pitchFamily="34" charset="0"/>
              </a:rPr>
              <a:t>Consolidation</a:t>
            </a:r>
            <a:r>
              <a:rPr lang="en-GB" altLang="en-US" b="0" dirty="0">
                <a:latin typeface="Calibri" pitchFamily="34" charset="0"/>
              </a:rPr>
              <a:t> - </a:t>
            </a:r>
            <a:r>
              <a:rPr lang="en-GB" altLang="en-US" b="0" baseline="0" dirty="0">
                <a:latin typeface="Calibri" pitchFamily="34" charset="0"/>
              </a:rPr>
              <a:t> combining 12-15 meters into a single disc.</a:t>
            </a:r>
          </a:p>
          <a:p>
            <a:pPr algn="just" eaLnBrk="1" hangingPunct="1">
              <a:spcBef>
                <a:spcPct val="0"/>
              </a:spcBef>
            </a:pPr>
            <a:endParaRPr lang="en-GB" altLang="en-US" b="0" baseline="0" dirty="0">
              <a:latin typeface="Calibri" pitchFamily="34" charset="0"/>
            </a:endParaRPr>
          </a:p>
          <a:p>
            <a:pPr algn="just" eaLnBrk="1" hangingPunct="1">
              <a:spcBef>
                <a:spcPct val="0"/>
              </a:spcBef>
            </a:pPr>
            <a:r>
              <a:rPr lang="en-GB" altLang="en-US" b="1" baseline="0" dirty="0">
                <a:latin typeface="Calibri" pitchFamily="34" charset="0"/>
              </a:rPr>
              <a:t>Less items </a:t>
            </a:r>
            <a:r>
              <a:rPr lang="en-GB" altLang="en-US" b="0" baseline="0" dirty="0">
                <a:latin typeface="Calibri" pitchFamily="34" charset="0"/>
              </a:rPr>
              <a:t>- from 90 items in the laboratory –&gt; to only 1 per table.</a:t>
            </a:r>
          </a:p>
          <a:p>
            <a:pPr algn="just" eaLnBrk="1" hangingPunct="1">
              <a:spcBef>
                <a:spcPct val="0"/>
              </a:spcBef>
            </a:pPr>
            <a:endParaRPr lang="en-GB" altLang="en-US" b="0" baseline="0" dirty="0">
              <a:latin typeface="Calibri" pitchFamily="34" charset="0"/>
            </a:endParaRPr>
          </a:p>
          <a:p>
            <a:pPr algn="just" eaLnBrk="1" hangingPunct="1">
              <a:spcBef>
                <a:spcPct val="0"/>
              </a:spcBef>
            </a:pPr>
            <a:r>
              <a:rPr lang="en-GB" altLang="en-US" b="1" baseline="0" dirty="0">
                <a:latin typeface="Calibri" pitchFamily="34" charset="0"/>
              </a:rPr>
              <a:t>Easy, with no calibration </a:t>
            </a:r>
            <a:r>
              <a:rPr lang="en-GB" altLang="en-US" b="0" baseline="0" dirty="0">
                <a:latin typeface="Calibri" pitchFamily="34" charset="0"/>
              </a:rPr>
              <a:t>- all sensors are automatically calibrated when the Labdisc is turned on.</a:t>
            </a:r>
          </a:p>
          <a:p>
            <a:pPr algn="just" eaLnBrk="1" hangingPunct="1">
              <a:spcBef>
                <a:spcPct val="0"/>
              </a:spcBef>
            </a:pPr>
            <a:endParaRPr lang="en-GB" altLang="en-US" b="1" baseline="0" dirty="0">
              <a:latin typeface="Calibri" pitchFamily="34" charset="0"/>
            </a:endParaRPr>
          </a:p>
          <a:p>
            <a:pPr algn="just" eaLnBrk="1" hangingPunct="1">
              <a:spcBef>
                <a:spcPct val="0"/>
              </a:spcBef>
            </a:pPr>
            <a:r>
              <a:rPr lang="en-GB" altLang="en-US" b="1" baseline="0" dirty="0">
                <a:latin typeface="Calibri" pitchFamily="34" charset="0"/>
              </a:rPr>
              <a:t>SAVING HUGE PREPARATION TIME FOR THE TEACHER.</a:t>
            </a:r>
          </a:p>
          <a:p>
            <a:pPr algn="just" eaLnBrk="1" hangingPunct="1">
              <a:spcBef>
                <a:spcPct val="0"/>
              </a:spcBef>
            </a:pPr>
            <a:endParaRPr lang="en-GB" altLang="en-US" b="1" baseline="0" dirty="0">
              <a:latin typeface="Calibri" pitchFamily="34" charset="0"/>
            </a:endParaRPr>
          </a:p>
          <a:p>
            <a:pPr algn="just" eaLnBrk="1" hangingPunct="1"/>
            <a:endParaRPr lang="en-GB" altLang="en-US" dirty="0">
              <a:latin typeface="Calibri" pitchFamily="34" charset="0"/>
            </a:endParaRPr>
          </a:p>
          <a:p>
            <a:pPr eaLnBrk="1" hangingPunct="1"/>
            <a:endParaRPr lang="en-GB" altLang="en-US" dirty="0">
              <a:latin typeface="Calibri"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513CD8A8-27AB-40DD-894E-E9DF897DAA49}" type="slidenum">
              <a:rPr lang="en-US" altLang="en-US"/>
              <a:pPr eaLnBrk="1" hangingPunct="1">
                <a:spcBef>
                  <a:spcPct val="0"/>
                </a:spcBef>
              </a:pPr>
              <a:t>5</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dirty="0">
                <a:latin typeface="Calibri" pitchFamily="34" charset="0"/>
              </a:rPr>
              <a:t>The Labdisc Gensci </a:t>
            </a:r>
            <a:r>
              <a:rPr lang="en-GB" altLang="en-US" dirty="0">
                <a:latin typeface="Calibri" pitchFamily="34" charset="0"/>
              </a:rPr>
              <a:t>– For General science.</a:t>
            </a:r>
          </a:p>
          <a:p>
            <a:pPr algn="just" eaLnBrk="1" fontAlgn="ctr" hangingPunct="1">
              <a:spcBef>
                <a:spcPct val="0"/>
              </a:spcBef>
            </a:pPr>
            <a:endParaRPr lang="en-GB" altLang="en-US" dirty="0">
              <a:latin typeface="Calibri" pitchFamily="34" charset="0"/>
            </a:endParaRPr>
          </a:p>
          <a:p>
            <a:pPr marL="171450" indent="-171450" algn="just" eaLnBrk="1" fontAlgn="ctr" hangingPunct="1">
              <a:spcBef>
                <a:spcPct val="0"/>
              </a:spcBef>
              <a:buFont typeface="Arial" panose="020B0604020202020204" pitchFamily="34" charset="0"/>
              <a:buChar char="•"/>
            </a:pPr>
            <a:r>
              <a:rPr lang="en-GB" altLang="en-US" dirty="0">
                <a:latin typeface="Calibri" pitchFamily="34" charset="0"/>
              </a:rPr>
              <a:t>Combining</a:t>
            </a:r>
            <a:r>
              <a:rPr lang="en-GB" altLang="en-US" baseline="0" dirty="0">
                <a:latin typeface="Calibri" pitchFamily="34" charset="0"/>
              </a:rPr>
              <a:t> the most needed sensors for all 3 science subject – Physics, Biology band Chemistry</a:t>
            </a:r>
          </a:p>
          <a:p>
            <a:pPr marL="171450" indent="-171450" algn="just" eaLnBrk="1" fontAlgn="ctr" hangingPunct="1">
              <a:spcBef>
                <a:spcPct val="0"/>
              </a:spcBef>
              <a:buFont typeface="Arial" panose="020B0604020202020204" pitchFamily="34" charset="0"/>
              <a:buChar char="•"/>
            </a:pPr>
            <a:r>
              <a:rPr lang="en-GB" altLang="en-US" baseline="0" dirty="0">
                <a:latin typeface="Calibri" pitchFamily="34" charset="0"/>
              </a:rPr>
              <a:t>Ideal for Elementary and Middle school </a:t>
            </a:r>
          </a:p>
          <a:p>
            <a:pPr algn="just" eaLnBrk="1" fontAlgn="ctr" hangingPunct="1">
              <a:spcBef>
                <a:spcPct val="0"/>
              </a:spcBef>
            </a:pPr>
            <a:endParaRPr lang="en-GB" altLang="en-US" baseline="0" dirty="0">
              <a:latin typeface="Calibri" pitchFamily="34" charset="0"/>
            </a:endParaRPr>
          </a:p>
          <a:p>
            <a:pPr algn="just" eaLnBrk="1" fontAlgn="ctr" hangingPunct="1">
              <a:spcBef>
                <a:spcPct val="0"/>
              </a:spcBef>
            </a:pPr>
            <a:r>
              <a:rPr lang="en-GB" altLang="en-US" b="1" dirty="0">
                <a:latin typeface="Calibri" pitchFamily="34" charset="0"/>
              </a:rPr>
              <a:t>Built-in sensors include </a:t>
            </a:r>
            <a:r>
              <a:rPr lang="en-GB" altLang="en-US" dirty="0">
                <a:latin typeface="Calibri" pitchFamily="34" charset="0"/>
              </a:rPr>
              <a:t>- </a:t>
            </a:r>
            <a:r>
              <a:rPr lang="en-US" altLang="en-US" dirty="0">
                <a:latin typeface="Calibri" pitchFamily="34" charset="0"/>
              </a:rPr>
              <a:t>Air Pressure, Ambient Temperature, Current, Distance, GPS, Light, Microphone, pH, Relative Humidity, Sound Level, Temperature, Voltage, plus Universal Input.</a:t>
            </a:r>
          </a:p>
          <a:p>
            <a:pPr algn="just" eaLnBrk="1" fontAlgn="ctr" hangingPunct="1">
              <a:spcBef>
                <a:spcPct val="0"/>
              </a:spcBef>
            </a:pPr>
            <a:r>
              <a:rPr lang="en-GB" altLang="en-US" b="1" dirty="0">
                <a:latin typeface="Calibri" pitchFamily="34" charset="0"/>
              </a:rPr>
              <a:t/>
            </a:r>
            <a:br>
              <a:rPr lang="en-GB" altLang="en-US" b="1" dirty="0">
                <a:latin typeface="Calibri" pitchFamily="34" charset="0"/>
              </a:rPr>
            </a:br>
            <a:r>
              <a:rPr lang="en-GB" altLang="en-US" b="1" dirty="0">
                <a:latin typeface="Calibri" pitchFamily="34" charset="0"/>
              </a:rPr>
              <a:t>Typical activities include </a:t>
            </a:r>
            <a:r>
              <a:rPr lang="en-GB" altLang="en-US" dirty="0">
                <a:latin typeface="Calibri" pitchFamily="34" charset="0"/>
              </a:rPr>
              <a:t>- Travelling speed with GPS, Newton’s Laws, sound waves, electrical currents, pH titration, endothermic and exothermic reactions, Boyle’s Law, specific heat and microclimate.</a:t>
            </a:r>
          </a:p>
          <a:p>
            <a:pPr algn="just" eaLnBrk="1" hangingPunct="1"/>
            <a:endParaRPr lang="en-GB" altLang="en-US" dirty="0">
              <a:latin typeface="Calibri"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54A56672-7DA6-49C6-BDEC-9F8E8C186DF0}" type="slidenum">
              <a:rPr lang="en-US" altLang="en-US"/>
              <a:pPr eaLnBrk="1" hangingPunct="1">
                <a:spcBef>
                  <a:spcPct val="0"/>
                </a:spcBef>
              </a:pPr>
              <a:t>6</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900062" y="4728940"/>
            <a:ext cx="4984962"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dirty="0">
                <a:latin typeface="Calibri" pitchFamily="34" charset="0"/>
              </a:rPr>
              <a:t>The Labdisc Biochem </a:t>
            </a:r>
            <a:r>
              <a:rPr lang="en-GB" altLang="en-US" dirty="0">
                <a:latin typeface="Calibri" pitchFamily="34" charset="0"/>
              </a:rPr>
              <a:t>– with 15 built in sensors for High</a:t>
            </a:r>
            <a:r>
              <a:rPr lang="en-GB" altLang="en-US" baseline="0" dirty="0">
                <a:latin typeface="Calibri" pitchFamily="34" charset="0"/>
              </a:rPr>
              <a:t> school Biology and Chemistry</a:t>
            </a:r>
            <a:endParaRPr lang="en-GB" altLang="en-US" dirty="0">
              <a:latin typeface="Calibri" pitchFamily="34" charset="0"/>
            </a:endParaRPr>
          </a:p>
          <a:p>
            <a:pPr algn="just" eaLnBrk="1" fontAlgn="ctr" hangingPunct="1">
              <a:spcBef>
                <a:spcPct val="0"/>
              </a:spcBef>
            </a:pPr>
            <a:endParaRPr lang="en-GB" altLang="en-US" dirty="0">
              <a:latin typeface="Calibri" pitchFamily="34" charset="0"/>
            </a:endParaRPr>
          </a:p>
          <a:p>
            <a:pPr algn="just" eaLnBrk="1" fontAlgn="ctr" hangingPunct="1">
              <a:spcBef>
                <a:spcPct val="0"/>
              </a:spcBef>
            </a:pPr>
            <a:r>
              <a:rPr lang="en-GB" altLang="en-US" b="1" dirty="0">
                <a:latin typeface="Calibri" pitchFamily="34" charset="0"/>
              </a:rPr>
              <a:t>Built-in sensors include </a:t>
            </a:r>
            <a:r>
              <a:rPr lang="en-GB" altLang="en-US" dirty="0">
                <a:latin typeface="Calibri" pitchFamily="34" charset="0"/>
              </a:rPr>
              <a:t>- Air Pressure, Ambient Temperature, Barometric Pressure, Colorimeter, Conductivity, Dissolved Oxygen, External Temperature, GPS, Heart Rate, Light, pH, Relative Humidity, Thermocouple, Turbidity and Universal Input.</a:t>
            </a:r>
          </a:p>
          <a:p>
            <a:pPr algn="just" eaLnBrk="1" fontAlgn="ctr" hangingPunct="1">
              <a:spcBef>
                <a:spcPct val="0"/>
              </a:spcBef>
            </a:pPr>
            <a:endParaRPr lang="en-GB" altLang="en-US" dirty="0">
              <a:latin typeface="Calibri" pitchFamily="34" charset="0"/>
            </a:endParaRPr>
          </a:p>
          <a:p>
            <a:pPr algn="just" eaLnBrk="1" fontAlgn="ctr" hangingPunct="1">
              <a:spcBef>
                <a:spcPct val="0"/>
              </a:spcBef>
            </a:pPr>
            <a:r>
              <a:rPr lang="en-GB" altLang="en-US" b="1" dirty="0">
                <a:latin typeface="Calibri" pitchFamily="34" charset="0"/>
              </a:rPr>
              <a:t>Typical activities include </a:t>
            </a:r>
            <a:r>
              <a:rPr lang="en-GB" altLang="en-US" dirty="0">
                <a:latin typeface="Calibri" pitchFamily="34" charset="0"/>
              </a:rPr>
              <a:t>- Skin temperature, pulse rates before and after activity, sweat production and photosynthesis, solid, liquid and gas phase changes and pH titration.</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292DE051-04A7-4E81-89B8-C89452E7BBC4}" type="slidenum">
              <a:rPr lang="en-US" altLang="en-US"/>
              <a:pPr eaLnBrk="1" hangingPunct="1">
                <a:spcBef>
                  <a:spcPct val="0"/>
                </a:spcBef>
              </a:pPr>
              <a:t>7</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dirty="0">
                <a:latin typeface="Calibri" pitchFamily="34" charset="0"/>
              </a:rPr>
              <a:t>The Labdisc Physio </a:t>
            </a:r>
            <a:r>
              <a:rPr lang="en-GB" altLang="en-US" dirty="0">
                <a:latin typeface="Calibri" pitchFamily="34" charset="0"/>
              </a:rPr>
              <a:t>– with 12 built in sensors for High school Physics</a:t>
            </a:r>
          </a:p>
          <a:p>
            <a:pPr algn="just" eaLnBrk="1" fontAlgn="ctr" hangingPunct="1">
              <a:spcBef>
                <a:spcPct val="0"/>
              </a:spcBef>
            </a:pPr>
            <a:r>
              <a:rPr lang="en-GB" altLang="en-US" b="1" dirty="0">
                <a:latin typeface="Calibri" pitchFamily="34" charset="0"/>
              </a:rPr>
              <a:t/>
            </a:r>
            <a:br>
              <a:rPr lang="en-GB" altLang="en-US" b="1" dirty="0">
                <a:latin typeface="Calibri" pitchFamily="34" charset="0"/>
              </a:rPr>
            </a:br>
            <a:r>
              <a:rPr lang="en-GB" altLang="en-US" b="1" dirty="0">
                <a:latin typeface="Calibri" pitchFamily="34" charset="0"/>
              </a:rPr>
              <a:t>Built-in sensors include </a:t>
            </a:r>
            <a:r>
              <a:rPr lang="en-GB" altLang="en-US" dirty="0">
                <a:latin typeface="Calibri" pitchFamily="34" charset="0"/>
              </a:rPr>
              <a:t>- Accelerometer, Air Pressure, Ambient Temperature, Current, Distance (Motion), External Temperature, Light, Microphone, Universal Input, Voltage</a:t>
            </a:r>
          </a:p>
          <a:p>
            <a:pPr eaLnBrk="1" fontAlgn="ctr" hangingPunct="1">
              <a:spcBef>
                <a:spcPct val="0"/>
              </a:spcBef>
            </a:pPr>
            <a:endParaRPr lang="en-GB" altLang="en-US" dirty="0">
              <a:latin typeface="Calibri" pitchFamily="34" charset="0"/>
            </a:endParaRPr>
          </a:p>
          <a:p>
            <a:pPr algn="just" eaLnBrk="1" fontAlgn="ctr" hangingPunct="1">
              <a:spcBef>
                <a:spcPct val="0"/>
              </a:spcBef>
            </a:pPr>
            <a:r>
              <a:rPr lang="en-GB" altLang="en-US" b="1" dirty="0">
                <a:latin typeface="Calibri" pitchFamily="34" charset="0"/>
              </a:rPr>
              <a:t>Typical activities include</a:t>
            </a:r>
            <a:r>
              <a:rPr lang="en-GB" altLang="en-US" dirty="0">
                <a:latin typeface="Calibri" pitchFamily="34" charset="0"/>
              </a:rPr>
              <a:t> - Lenz and Boyle’s Laws, resistor networks, light source efficiency, light vs. distance, sound beat and wave superposition, Newton’s Second Law and free fall acceleration.</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D7A8EE64-B622-41A4-A34B-8AEF35A57FAB}" type="slidenum">
              <a:rPr lang="en-US" altLang="en-US"/>
              <a:pPr eaLnBrk="1" hangingPunct="1">
                <a:spcBef>
                  <a:spcPct val="0"/>
                </a:spcBef>
              </a:pPr>
              <a:t>8</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fontAlgn="ctr" hangingPunct="1">
              <a:spcBef>
                <a:spcPct val="0"/>
              </a:spcBef>
            </a:pPr>
            <a:r>
              <a:rPr lang="en-GB" altLang="en-US" b="1" dirty="0">
                <a:latin typeface="Calibri" pitchFamily="34" charset="0"/>
              </a:rPr>
              <a:t>Complete our</a:t>
            </a:r>
            <a:r>
              <a:rPr lang="en-GB" altLang="en-US" b="1" baseline="0" dirty="0">
                <a:latin typeface="Calibri" pitchFamily="34" charset="0"/>
              </a:rPr>
              <a:t> Labdisc solution </a:t>
            </a:r>
            <a:r>
              <a:rPr lang="en-GB" altLang="en-US" b="1" dirty="0">
                <a:latin typeface="Calibri" pitchFamily="34" charset="0"/>
              </a:rPr>
              <a:t> with analysis software and curriculum Material</a:t>
            </a:r>
          </a:p>
          <a:p>
            <a:pPr algn="l" eaLnBrk="1" fontAlgn="ctr" hangingPunct="1">
              <a:spcBef>
                <a:spcPct val="0"/>
              </a:spcBef>
            </a:pPr>
            <a:endParaRPr lang="en-GB" altLang="en-US" b="1" dirty="0">
              <a:latin typeface="Calibri" pitchFamily="34" charset="0"/>
            </a:endParaRPr>
          </a:p>
          <a:p>
            <a:pPr algn="l" eaLnBrk="1" fontAlgn="ctr" hangingPunct="1">
              <a:spcBef>
                <a:spcPct val="0"/>
              </a:spcBef>
            </a:pPr>
            <a:r>
              <a:rPr lang="en-GB" altLang="en-US" b="1" dirty="0">
                <a:latin typeface="Calibri" pitchFamily="34" charset="0"/>
              </a:rPr>
              <a:t>GlobiLab analysis software </a:t>
            </a:r>
          </a:p>
          <a:p>
            <a:pPr marL="171450" indent="-171450" algn="l" eaLnBrk="1" fontAlgn="ctr" hangingPunct="1">
              <a:spcBef>
                <a:spcPct val="0"/>
              </a:spcBef>
              <a:buFont typeface="Arial" panose="020B0604020202020204" pitchFamily="34" charset="0"/>
              <a:buChar char="•"/>
            </a:pPr>
            <a:endParaRPr lang="en-GB" altLang="en-US" b="0" dirty="0">
              <a:latin typeface="Calibri" pitchFamily="34" charset="0"/>
            </a:endParaRPr>
          </a:p>
          <a:p>
            <a:pPr marL="171450" indent="-171450" algn="l" eaLnBrk="1" fontAlgn="ctr" hangingPunct="1">
              <a:spcBef>
                <a:spcPct val="0"/>
              </a:spcBef>
              <a:buFont typeface="Arial" panose="020B0604020202020204" pitchFamily="34" charset="0"/>
              <a:buChar char="•"/>
            </a:pPr>
            <a:r>
              <a:rPr lang="en-GB" altLang="en-US" b="0" dirty="0">
                <a:latin typeface="Calibri" pitchFamily="34" charset="0"/>
              </a:rPr>
              <a:t>Running</a:t>
            </a:r>
            <a:r>
              <a:rPr lang="en-GB" altLang="en-US" b="0" baseline="0" dirty="0">
                <a:latin typeface="Calibri" pitchFamily="34" charset="0"/>
              </a:rPr>
              <a:t> on all platforms: Windows, MAC, iOS, Android, Linux and Chromebook.  </a:t>
            </a:r>
          </a:p>
          <a:p>
            <a:pPr marL="171450" indent="-171450" algn="l" eaLnBrk="1" fontAlgn="ctr" hangingPunct="1">
              <a:spcBef>
                <a:spcPct val="0"/>
              </a:spcBef>
              <a:buFont typeface="Arial" panose="020B0604020202020204" pitchFamily="34" charset="0"/>
              <a:buChar char="•"/>
            </a:pPr>
            <a:endParaRPr lang="en-GB" altLang="en-US" b="0" baseline="0" dirty="0">
              <a:latin typeface="Calibri" pitchFamily="34" charset="0"/>
            </a:endParaRPr>
          </a:p>
          <a:p>
            <a:pPr marL="171450" indent="-171450" algn="l" eaLnBrk="1" fontAlgn="ctr" hangingPunct="1">
              <a:spcBef>
                <a:spcPct val="0"/>
              </a:spcBef>
              <a:buFont typeface="Arial" panose="020B0604020202020204" pitchFamily="34" charset="0"/>
              <a:buChar char="•"/>
            </a:pPr>
            <a:r>
              <a:rPr lang="en-GB" altLang="en-US" b="0" baseline="0" dirty="0">
                <a:latin typeface="Calibri" pitchFamily="34" charset="0"/>
              </a:rPr>
              <a:t>Communicating wirelessly (or through USB) with the Labdisc</a:t>
            </a:r>
          </a:p>
          <a:p>
            <a:pPr marL="171450" indent="-171450" algn="l" eaLnBrk="1" fontAlgn="ctr" hangingPunct="1">
              <a:spcBef>
                <a:spcPct val="0"/>
              </a:spcBef>
              <a:buFont typeface="Arial" panose="020B0604020202020204" pitchFamily="34" charset="0"/>
              <a:buChar char="•"/>
            </a:pPr>
            <a:endParaRPr lang="en-GB" altLang="en-US" b="0" baseline="0" dirty="0">
              <a:latin typeface="Calibri" pitchFamily="34" charset="0"/>
            </a:endParaRPr>
          </a:p>
          <a:p>
            <a:pPr marL="171450" indent="-171450" algn="l" eaLnBrk="1" fontAlgn="ctr" hangingPunct="1">
              <a:spcBef>
                <a:spcPct val="0"/>
              </a:spcBef>
              <a:buFont typeface="Arial" panose="020B0604020202020204" pitchFamily="34" charset="0"/>
              <a:buChar char="•"/>
            </a:pPr>
            <a:r>
              <a:rPr lang="en-GB" altLang="en-US" b="0" baseline="0" dirty="0">
                <a:latin typeface="Calibri" pitchFamily="34" charset="0"/>
              </a:rPr>
              <a:t>Plotting all Labdisc measurements as Graphs, Tables, Gauges and even as sensor layers over Google Maps. </a:t>
            </a:r>
          </a:p>
          <a:p>
            <a:pPr algn="l" eaLnBrk="1" fontAlgn="ctr" hangingPunct="1">
              <a:spcBef>
                <a:spcPct val="0"/>
              </a:spcBef>
            </a:pPr>
            <a:endParaRPr lang="en-GB" altLang="en-US" b="0" baseline="0" dirty="0">
              <a:latin typeface="Calibri" pitchFamily="34" charset="0"/>
            </a:endParaRPr>
          </a:p>
          <a:p>
            <a:pPr algn="l" eaLnBrk="1" fontAlgn="ctr" hangingPunct="1">
              <a:spcBef>
                <a:spcPct val="0"/>
              </a:spcBef>
            </a:pPr>
            <a:r>
              <a:rPr lang="en-US" altLang="en-US" b="1" dirty="0">
                <a:latin typeface="Calibri" pitchFamily="34" charset="0"/>
              </a:rPr>
              <a:t>Curriculum workbooks </a:t>
            </a:r>
            <a:endParaRPr lang="en-US" altLang="en-US" b="0" dirty="0">
              <a:latin typeface="Calibri" pitchFamily="34" charset="0"/>
            </a:endParaRPr>
          </a:p>
          <a:p>
            <a:pPr marL="171450" indent="-171450" algn="l" eaLnBrk="1" fontAlgn="ctr" hangingPunct="1">
              <a:spcBef>
                <a:spcPct val="0"/>
              </a:spcBef>
              <a:buFont typeface="Arial" panose="020B0604020202020204" pitchFamily="34" charset="0"/>
              <a:buChar char="•"/>
            </a:pPr>
            <a:endParaRPr lang="en-US" altLang="en-US" dirty="0">
              <a:latin typeface="Calibri" pitchFamily="34" charset="0"/>
            </a:endParaRPr>
          </a:p>
          <a:p>
            <a:pPr marL="171450" indent="-171450" algn="l" eaLnBrk="1" fontAlgn="ctr" hangingPunct="1">
              <a:spcBef>
                <a:spcPct val="0"/>
              </a:spcBef>
              <a:buFont typeface="Arial" panose="020B0604020202020204" pitchFamily="34" charset="0"/>
              <a:buChar char="•"/>
            </a:pPr>
            <a:r>
              <a:rPr lang="en-US" altLang="en-US" dirty="0">
                <a:latin typeface="Calibri" pitchFamily="34" charset="0"/>
              </a:rPr>
              <a:t>Over 1300 pages of “cook books” on how</a:t>
            </a:r>
            <a:r>
              <a:rPr lang="en-US" altLang="en-US" baseline="0" dirty="0">
                <a:latin typeface="Calibri" pitchFamily="34" charset="0"/>
              </a:rPr>
              <a:t> to use and set the Labdisc for various experiments in Biology, Chemistry, Physics and Environmental sciences.</a:t>
            </a:r>
          </a:p>
          <a:p>
            <a:pPr algn="just" eaLnBrk="1" fontAlgn="ctr" hangingPunct="1"/>
            <a:endParaRPr lang="en-GB" altLang="en-US" dirty="0">
              <a:latin typeface="Calibri" pitchFamily="34" charset="0"/>
            </a:endParaRPr>
          </a:p>
          <a:p>
            <a:pPr algn="just" eaLnBrk="1" fontAlgn="ctr" hangingPunct="1"/>
            <a:endParaRPr lang="en-GB" altLang="en-US" b="1" dirty="0">
              <a:latin typeface="Calibri" pitchFamily="34" charset="0"/>
            </a:endParaRPr>
          </a:p>
          <a:p>
            <a:pPr algn="just" eaLnBrk="1" hangingPunct="1"/>
            <a:endParaRPr lang="en-GB" altLang="en-US" dirty="0">
              <a:latin typeface="Calibri"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D3D4B72B-AFAA-498F-B41A-619E0204CB26}" type="slidenum">
              <a:rPr lang="en-US" altLang="en-US"/>
              <a:pPr eaLnBrk="1" hangingPunct="1">
                <a:spcBef>
                  <a:spcPct val="0"/>
                </a:spcBef>
              </a:pPr>
              <a:t>9</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latin typeface="Calibri" pitchFamily="34" charset="0"/>
              </a:rPr>
              <a:t>Labdisc</a:t>
            </a:r>
            <a:r>
              <a:rPr lang="en-GB" altLang="en-US" b="1" baseline="0" dirty="0">
                <a:latin typeface="Calibri" pitchFamily="34" charset="0"/>
              </a:rPr>
              <a:t> class solution – Mobile Science cart</a:t>
            </a:r>
          </a:p>
          <a:p>
            <a:endParaRPr lang="en-GB" altLang="en-US" baseline="0" dirty="0">
              <a:latin typeface="Calibri" pitchFamily="34" charset="0"/>
            </a:endParaRPr>
          </a:p>
          <a:p>
            <a:pPr marL="171450" indent="-171450">
              <a:buFont typeface="Arial" panose="020B0604020202020204" pitchFamily="34" charset="0"/>
              <a:buChar char="•"/>
            </a:pPr>
            <a:r>
              <a:rPr lang="en-GB" altLang="en-US" baseline="0" dirty="0">
                <a:latin typeface="Calibri" pitchFamily="34" charset="0"/>
              </a:rPr>
              <a:t>A mobile cart for mobilizing, storing and charging 16 Labdisc and 16 Tablets (Android or iPads)</a:t>
            </a:r>
          </a:p>
          <a:p>
            <a:pPr marL="171450" indent="-171450">
              <a:buFont typeface="Arial" panose="020B0604020202020204" pitchFamily="34" charset="0"/>
              <a:buChar char="•"/>
            </a:pPr>
            <a:endParaRPr lang="en-GB" altLang="en-US" baseline="0" dirty="0">
              <a:latin typeface="Calibri" pitchFamily="34" charset="0"/>
            </a:endParaRPr>
          </a:p>
          <a:p>
            <a:pPr marL="171450" indent="-171450">
              <a:buFont typeface="Arial" panose="020B0604020202020204" pitchFamily="34" charset="0"/>
              <a:buChar char="•"/>
            </a:pPr>
            <a:r>
              <a:rPr lang="en-GB" altLang="en-US" baseline="0" dirty="0">
                <a:latin typeface="Calibri" pitchFamily="34" charset="0"/>
              </a:rPr>
              <a:t>Providing a Labdisc – computer set for every 2 students</a:t>
            </a:r>
          </a:p>
          <a:p>
            <a:pPr marL="171450" indent="-171450">
              <a:buFont typeface="Arial" panose="020B0604020202020204" pitchFamily="34" charset="0"/>
              <a:buChar char="•"/>
            </a:pPr>
            <a:endParaRPr lang="en-GB" altLang="en-US" baseline="0" dirty="0">
              <a:latin typeface="Calibri" pitchFamily="34" charset="0"/>
            </a:endParaRPr>
          </a:p>
          <a:p>
            <a:pPr marL="171450" indent="-171450">
              <a:buFont typeface="Arial" panose="020B0604020202020204" pitchFamily="34" charset="0"/>
              <a:buChar char="•"/>
            </a:pPr>
            <a:r>
              <a:rPr lang="en-GB" altLang="en-US" baseline="0" dirty="0">
                <a:latin typeface="Calibri" pitchFamily="34" charset="0"/>
              </a:rPr>
              <a:t>No need for investing in a special large room for a school Laboratory. Now we can  “bring science” to the classroom instead of sending students to the school Lab</a:t>
            </a:r>
            <a:endParaRPr lang="en-GB" altLang="en-US" dirty="0">
              <a:latin typeface="Calibri" pitchFamily="34" charset="0"/>
            </a:endParaRPr>
          </a:p>
          <a:p>
            <a:endParaRPr lang="en-GB" altLang="en-US" dirty="0">
              <a:latin typeface="Calibri" pitchFamily="34" charset="0"/>
            </a:endParaRPr>
          </a:p>
          <a:p>
            <a:endParaRPr lang="en-GB" altLang="en-US" dirty="0">
              <a:latin typeface="Calibri" pitchFamily="34"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83E883E1-B737-4B8D-9244-9772450B784F}" type="slidenum">
              <a:rPr lang="en-US" altLang="en-US"/>
              <a:pPr eaLnBrk="1" hangingPunct="1">
                <a:spcBef>
                  <a:spcPct val="0"/>
                </a:spcBef>
              </a:pPr>
              <a:t>10</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54" name="Picture 58" descr="icons_BK_10%"/>
          <p:cNvPicPr>
            <a:picLocks noChangeAspect="1" noChangeArrowheads="1"/>
          </p:cNvPicPr>
          <p:nvPr userDrawn="1"/>
        </p:nvPicPr>
        <p:blipFill>
          <a:blip r:embed="rId2"/>
          <a:srcRect t="3549" b="1823"/>
          <a:stretch>
            <a:fillRect/>
          </a:stretch>
        </p:blipFill>
        <p:spPr bwMode="auto">
          <a:xfrm>
            <a:off x="2895600" y="762000"/>
            <a:ext cx="4597400" cy="6096000"/>
          </a:xfrm>
          <a:prstGeom prst="rect">
            <a:avLst/>
          </a:prstGeom>
          <a:noFill/>
        </p:spPr>
      </p:pic>
      <p:sp>
        <p:nvSpPr>
          <p:cNvPr id="4099" name="Rectangle 3"/>
          <p:cNvSpPr>
            <a:spLocks noGrp="1" noChangeArrowheads="1"/>
          </p:cNvSpPr>
          <p:nvPr>
            <p:ph type="ctrTitle"/>
          </p:nvPr>
        </p:nvSpPr>
        <p:spPr>
          <a:xfrm>
            <a:off x="304800" y="990600"/>
            <a:ext cx="7772400" cy="1143000"/>
          </a:xfrm>
        </p:spPr>
        <p:txBody>
          <a:bodyPr/>
          <a:lstStyle>
            <a:lvl1pPr>
              <a:defRPr sz="3200">
                <a:solidFill>
                  <a:schemeClr val="tx1"/>
                </a:solidFill>
              </a:defRPr>
            </a:lvl1pPr>
          </a:lstStyle>
          <a:p>
            <a:r>
              <a:rPr lang="en-US"/>
              <a:t>Click to edit Master title style</a:t>
            </a:r>
          </a:p>
        </p:txBody>
      </p:sp>
      <p:sp>
        <p:nvSpPr>
          <p:cNvPr id="4100" name="Rectangle 4"/>
          <p:cNvSpPr>
            <a:spLocks noGrp="1" noChangeArrowheads="1"/>
          </p:cNvSpPr>
          <p:nvPr>
            <p:ph type="subTitle" idx="1"/>
          </p:nvPr>
        </p:nvSpPr>
        <p:spPr>
          <a:xfrm>
            <a:off x="304800" y="2133600"/>
            <a:ext cx="5410200" cy="3048000"/>
          </a:xfrm>
        </p:spPr>
        <p:txBody>
          <a:bodyPr/>
          <a:lstStyle>
            <a:lvl1pPr marL="0" indent="0">
              <a:buFontTx/>
              <a:buNone/>
              <a:defRPr/>
            </a:lvl1pPr>
          </a:lstStyle>
          <a:p>
            <a:r>
              <a:rPr lang="en-US"/>
              <a:t>Click to edit Master subtitle style</a:t>
            </a:r>
          </a:p>
        </p:txBody>
      </p:sp>
      <p:sp>
        <p:nvSpPr>
          <p:cNvPr id="4101" name="Rectangle 5"/>
          <p:cNvSpPr>
            <a:spLocks noGrp="1" noChangeArrowheads="1"/>
          </p:cNvSpPr>
          <p:nvPr>
            <p:ph type="dt" sz="half" idx="2"/>
          </p:nvPr>
        </p:nvSpPr>
        <p:spPr/>
        <p:txBody>
          <a:bodyPr/>
          <a:lstStyle>
            <a:lvl1pPr>
              <a:defRPr/>
            </a:lvl1pPr>
          </a:lstStyle>
          <a:p>
            <a:endParaRPr lang="en-US" dirty="0"/>
          </a:p>
        </p:txBody>
      </p:sp>
      <p:sp>
        <p:nvSpPr>
          <p:cNvPr id="4102" name="Rectangle 6"/>
          <p:cNvSpPr>
            <a:spLocks noGrp="1" noChangeArrowheads="1"/>
          </p:cNvSpPr>
          <p:nvPr>
            <p:ph type="ftr" sz="quarter" idx="3"/>
          </p:nvPr>
        </p:nvSpPr>
        <p:spPr/>
        <p:txBody>
          <a:bodyPr/>
          <a:lstStyle>
            <a:lvl1pPr>
              <a:defRPr/>
            </a:lvl1pPr>
          </a:lstStyle>
          <a:p>
            <a:endParaRPr lang="en-US" dirty="0"/>
          </a:p>
        </p:txBody>
      </p:sp>
      <p:sp>
        <p:nvSpPr>
          <p:cNvPr id="4103" name="Rectangle 7"/>
          <p:cNvSpPr>
            <a:spLocks noGrp="1" noChangeArrowheads="1"/>
          </p:cNvSpPr>
          <p:nvPr>
            <p:ph type="sldNum" sz="quarter" idx="4"/>
          </p:nvPr>
        </p:nvSpPr>
        <p:spPr/>
        <p:txBody>
          <a:bodyPr/>
          <a:lstStyle>
            <a:lvl1pPr>
              <a:defRPr/>
            </a:lvl1pPr>
          </a:lstStyle>
          <a:p>
            <a:fld id="{25CD383E-63C7-4C0E-9E89-C73990E48E2B}" type="slidenum">
              <a:rPr lang="en-US"/>
              <a:pPr/>
              <a:t>‹#›</a:t>
            </a:fld>
            <a:endParaRPr lang="en-US" dirty="0"/>
          </a:p>
        </p:txBody>
      </p:sp>
      <p:sp>
        <p:nvSpPr>
          <p:cNvPr id="4124" name="Text Box 28"/>
          <p:cNvSpPr txBox="1">
            <a:spLocks noChangeArrowheads="1"/>
          </p:cNvSpPr>
          <p:nvPr userDrawn="1"/>
        </p:nvSpPr>
        <p:spPr bwMode="auto">
          <a:xfrm>
            <a:off x="357188" y="6180138"/>
            <a:ext cx="1852612" cy="366712"/>
          </a:xfrm>
          <a:prstGeom prst="rect">
            <a:avLst/>
          </a:prstGeom>
          <a:noFill/>
          <a:ln w="9525">
            <a:noFill/>
            <a:miter lim="800000"/>
            <a:headEnd/>
            <a:tailEnd/>
          </a:ln>
          <a:effectLst/>
        </p:spPr>
        <p:txBody>
          <a:bodyPr wrap="none">
            <a:prstTxWarp prst="textNoShape">
              <a:avLst/>
            </a:prstTxWarp>
            <a:spAutoFit/>
          </a:bodyPr>
          <a:lstStyle/>
          <a:p>
            <a:pPr eaLnBrk="0" hangingPunct="0"/>
            <a:r>
              <a:rPr lang="en-US" sz="1200" b="0" i="0" dirty="0">
                <a:solidFill>
                  <a:srgbClr val="007078"/>
                </a:solidFill>
                <a:latin typeface="Arial" charset="0"/>
                <a:ea typeface="ＭＳ Ｐゴシック" charset="-128"/>
                <a:cs typeface="ＭＳ Ｐゴシック" charset="-128"/>
              </a:rPr>
              <a:t>www.</a:t>
            </a:r>
            <a:r>
              <a:rPr lang="en-US" sz="1800" b="0" i="0" dirty="0">
                <a:solidFill>
                  <a:srgbClr val="007078"/>
                </a:solidFill>
                <a:latin typeface="Arial" charset="0"/>
                <a:ea typeface="ＭＳ Ｐゴシック" charset="-128"/>
                <a:cs typeface="ＭＳ Ｐゴシック" charset="-128"/>
              </a:rPr>
              <a:t>globisens</a:t>
            </a:r>
            <a:r>
              <a:rPr lang="en-US" sz="1200" b="0" i="0" dirty="0">
                <a:solidFill>
                  <a:srgbClr val="007078"/>
                </a:solidFill>
                <a:latin typeface="Arial" charset="0"/>
                <a:ea typeface="ＭＳ Ｐゴシック" charset="-128"/>
                <a:cs typeface="ＭＳ Ｐゴシック" charset="-128"/>
              </a:rPr>
              <a:t>.com</a:t>
            </a:r>
            <a:endParaRPr lang="en-US" sz="1800" b="0" i="0" dirty="0">
              <a:solidFill>
                <a:srgbClr val="007078"/>
              </a:solidFill>
              <a:latin typeface="Arial" charset="0"/>
              <a:ea typeface="ＭＳ Ｐゴシック" charset="-128"/>
              <a:cs typeface="ＭＳ Ｐゴシック" charset="-128"/>
            </a:endParaRPr>
          </a:p>
        </p:txBody>
      </p:sp>
      <p:sp>
        <p:nvSpPr>
          <p:cNvPr id="4147" name="Rectangle 51"/>
          <p:cNvSpPr>
            <a:spLocks noChangeArrowheads="1"/>
          </p:cNvSpPr>
          <p:nvPr userDrawn="1"/>
        </p:nvSpPr>
        <p:spPr bwMode="auto">
          <a:xfrm>
            <a:off x="0" y="0"/>
            <a:ext cx="9144000" cy="7620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pic>
        <p:nvPicPr>
          <p:cNvPr id="4145" name="Picture 49" descr="Lbdc_logo_color"/>
          <p:cNvPicPr>
            <a:picLocks noChangeAspect="1" noChangeArrowheads="1"/>
          </p:cNvPicPr>
          <p:nvPr userDrawn="1"/>
        </p:nvPicPr>
        <p:blipFill>
          <a:blip r:embed="rId3"/>
          <a:srcRect/>
          <a:stretch>
            <a:fillRect/>
          </a:stretch>
        </p:blipFill>
        <p:spPr bwMode="auto">
          <a:xfrm>
            <a:off x="304800" y="184150"/>
            <a:ext cx="1752600" cy="501650"/>
          </a:xfrm>
          <a:prstGeom prst="rect">
            <a:avLst/>
          </a:prstGeom>
          <a:noFill/>
          <a:ln w="9525">
            <a:noFill/>
            <a:miter lim="800000"/>
            <a:headEnd/>
            <a:tailEnd/>
          </a:ln>
          <a:effectLst>
            <a:outerShdw blurRad="38100" dist="12700" dir="2700000" algn="ctr" rotWithShape="0">
              <a:srgbClr val="000000">
                <a:alpha val="50000"/>
              </a:srgbClr>
            </a:outerShdw>
          </a:effectLst>
        </p:spPr>
      </p:pic>
      <p:pic>
        <p:nvPicPr>
          <p:cNvPr id="4148" name="Picture 52" descr="Title_image"/>
          <p:cNvPicPr>
            <a:picLocks noChangeAspect="1" noChangeArrowheads="1"/>
          </p:cNvPicPr>
          <p:nvPr userDrawn="1"/>
        </p:nvPicPr>
        <p:blipFill>
          <a:blip r:embed="rId4"/>
          <a:srcRect/>
          <a:stretch>
            <a:fillRect/>
          </a:stretch>
        </p:blipFill>
        <p:spPr bwMode="auto">
          <a:xfrm>
            <a:off x="3995935" y="2132856"/>
            <a:ext cx="5591175" cy="408781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7C18959-064C-401D-96D5-950484B59E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FF9713A-5A69-492C-B27E-F9DF3C548E1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C4E0458-21AF-4F4A-86B0-9AD0CEA6AEBF}"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F734035-A264-4603-9433-62FBBEE1623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716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BCCB440-C96A-43C0-82C5-8A1A5A9E96DB}"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5C4EC26F-2576-495F-A049-0F68FD336A44}"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A5922833-25A7-4963-A918-099C4F69562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DB2C3786-4F35-4ABF-9568-7F051B95BFBF}"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C802019-A4B6-4E94-AE8C-CC1E727EC36C}"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BED7821-14B7-43A1-A267-B726FA74E8D9}"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0" name="Picture 56" descr="icons_BK_10%"/>
          <p:cNvPicPr>
            <a:picLocks noChangeAspect="1" noChangeArrowheads="1"/>
          </p:cNvPicPr>
          <p:nvPr userDrawn="1"/>
        </p:nvPicPr>
        <p:blipFill>
          <a:blip r:embed="rId13"/>
          <a:srcRect r="9317"/>
          <a:stretch>
            <a:fillRect/>
          </a:stretch>
        </p:blipFill>
        <p:spPr bwMode="auto">
          <a:xfrm>
            <a:off x="5791200" y="1447800"/>
            <a:ext cx="3352800" cy="5181600"/>
          </a:xfrm>
          <a:prstGeom prst="rect">
            <a:avLst/>
          </a:prstGeom>
          <a:noFill/>
        </p:spPr>
      </p:pic>
      <p:sp>
        <p:nvSpPr>
          <p:cNvPr id="1072" name="Rectangle 48"/>
          <p:cNvSpPr>
            <a:spLocks noChangeArrowheads="1"/>
          </p:cNvSpPr>
          <p:nvPr userDrawn="1"/>
        </p:nvSpPr>
        <p:spPr bwMode="auto">
          <a:xfrm>
            <a:off x="0" y="6400800"/>
            <a:ext cx="9144000" cy="457200"/>
          </a:xfrm>
          <a:prstGeom prst="rect">
            <a:avLst/>
          </a:prstGeom>
          <a:solidFill>
            <a:schemeClr val="tx1"/>
          </a:solidFill>
          <a:ln w="9525">
            <a:noFill/>
            <a:miter lim="800000"/>
            <a:headEnd/>
            <a:tailEnd/>
          </a:ln>
          <a:effectLst/>
        </p:spPr>
        <p:txBody>
          <a:bodyPr wrap="none" anchor="ctr">
            <a:prstTxWarp prst="textNoShape">
              <a:avLst/>
            </a:prstTxWarp>
          </a:bodyPr>
          <a:lstStyle/>
          <a:p>
            <a:endParaRPr lang="en-US" dirty="0"/>
          </a:p>
        </p:txBody>
      </p:sp>
      <p:sp>
        <p:nvSpPr>
          <p:cNvPr id="1026" name="Rectangle 2"/>
          <p:cNvSpPr>
            <a:spLocks noGrp="1" noChangeArrowheads="1"/>
          </p:cNvSpPr>
          <p:nvPr>
            <p:ph type="title"/>
          </p:nvPr>
        </p:nvSpPr>
        <p:spPr bwMode="auto">
          <a:xfrm>
            <a:off x="685800" y="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71600"/>
            <a:ext cx="77724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vl1pPr>
          </a:lstStyle>
          <a:p>
            <a:fld id="{1EA7B43F-441E-4F70-81CF-9A7029243A7C}" type="slidenum">
              <a:rPr lang="en-US"/>
              <a:pPr/>
              <a:t>‹#›</a:t>
            </a:fld>
            <a:endParaRPr lang="en-US" dirty="0"/>
          </a:p>
        </p:txBody>
      </p:sp>
      <p:pic>
        <p:nvPicPr>
          <p:cNvPr id="1071" name="Picture 47" descr="Lbdc_logo_color"/>
          <p:cNvPicPr>
            <a:picLocks noChangeAspect="1" noChangeArrowheads="1"/>
          </p:cNvPicPr>
          <p:nvPr userDrawn="1"/>
        </p:nvPicPr>
        <p:blipFill>
          <a:blip r:embed="rId14"/>
          <a:srcRect/>
          <a:stretch>
            <a:fillRect/>
          </a:stretch>
        </p:blipFill>
        <p:spPr bwMode="auto">
          <a:xfrm>
            <a:off x="7656513" y="6443663"/>
            <a:ext cx="1182687" cy="338137"/>
          </a:xfrm>
          <a:prstGeom prst="rect">
            <a:avLst/>
          </a:prstGeom>
          <a:noFill/>
          <a:ln w="9525">
            <a:noFill/>
            <a:miter lim="800000"/>
            <a:headEnd/>
            <a:tailEnd/>
          </a:ln>
          <a:effectLst>
            <a:outerShdw blurRad="38100" dist="12700" dir="2700000" algn="ctr" rotWithShape="0">
              <a:srgbClr val="000000">
                <a:alpha val="50000"/>
              </a:srgbClr>
            </a:outerShdw>
          </a:effectLst>
        </p:spPr>
      </p:pic>
      <p:sp>
        <p:nvSpPr>
          <p:cNvPr id="1073" name="Line 49"/>
          <p:cNvSpPr>
            <a:spLocks noChangeShapeType="1"/>
          </p:cNvSpPr>
          <p:nvPr userDrawn="1"/>
        </p:nvSpPr>
        <p:spPr bwMode="auto">
          <a:xfrm>
            <a:off x="685800" y="914400"/>
            <a:ext cx="7772400" cy="0"/>
          </a:xfrm>
          <a:prstGeom prst="line">
            <a:avLst/>
          </a:prstGeom>
          <a:noFill/>
          <a:ln w="9525">
            <a:solidFill>
              <a:srgbClr val="007078"/>
            </a:solidFill>
            <a:round/>
            <a:headEnd/>
            <a:tailEnd/>
          </a:ln>
          <a:effectLst/>
        </p:spPr>
        <p:txBody>
          <a:bodyPr wrap="none" anchor="ctr">
            <a:prstTxWarp prst="textNoShape">
              <a:avLst/>
            </a:prstTxWarp>
          </a:body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2800" b="1">
          <a:solidFill>
            <a:srgbClr val="007078"/>
          </a:solidFill>
          <a:latin typeface="+mj-lt"/>
          <a:ea typeface="+mj-ea"/>
          <a:cs typeface="+mj-cs"/>
        </a:defRPr>
      </a:lvl1pPr>
      <a:lvl2pPr algn="l" rtl="0" fontAlgn="base">
        <a:spcBef>
          <a:spcPct val="0"/>
        </a:spcBef>
        <a:spcAft>
          <a:spcPct val="0"/>
        </a:spcAft>
        <a:defRPr sz="2800" b="1">
          <a:solidFill>
            <a:srgbClr val="007078"/>
          </a:solidFill>
          <a:latin typeface="חרמון" charset="0"/>
          <a:ea typeface="חרמון" charset="0"/>
          <a:cs typeface="חרמון" charset="0"/>
        </a:defRPr>
      </a:lvl2pPr>
      <a:lvl3pPr algn="l" rtl="0" fontAlgn="base">
        <a:spcBef>
          <a:spcPct val="0"/>
        </a:spcBef>
        <a:spcAft>
          <a:spcPct val="0"/>
        </a:spcAft>
        <a:defRPr sz="2800" b="1">
          <a:solidFill>
            <a:srgbClr val="007078"/>
          </a:solidFill>
          <a:latin typeface="חרמון" charset="0"/>
          <a:ea typeface="חרמון" charset="0"/>
          <a:cs typeface="חרמון" charset="0"/>
        </a:defRPr>
      </a:lvl3pPr>
      <a:lvl4pPr algn="l" rtl="0" fontAlgn="base">
        <a:spcBef>
          <a:spcPct val="0"/>
        </a:spcBef>
        <a:spcAft>
          <a:spcPct val="0"/>
        </a:spcAft>
        <a:defRPr sz="2800" b="1">
          <a:solidFill>
            <a:srgbClr val="007078"/>
          </a:solidFill>
          <a:latin typeface="חרמון" charset="0"/>
          <a:ea typeface="חרמון" charset="0"/>
          <a:cs typeface="חרמון" charset="0"/>
        </a:defRPr>
      </a:lvl4pPr>
      <a:lvl5pPr algn="l" rtl="0" fontAlgn="base">
        <a:spcBef>
          <a:spcPct val="0"/>
        </a:spcBef>
        <a:spcAft>
          <a:spcPct val="0"/>
        </a:spcAft>
        <a:defRPr sz="2800" b="1">
          <a:solidFill>
            <a:srgbClr val="007078"/>
          </a:solidFill>
          <a:latin typeface="חרמון" charset="0"/>
          <a:ea typeface="חרמון" charset="0"/>
          <a:cs typeface="חרמון" charset="0"/>
        </a:defRPr>
      </a:lvl5pPr>
      <a:lvl6pPr marL="457200" algn="l" rtl="0" fontAlgn="base">
        <a:spcBef>
          <a:spcPct val="0"/>
        </a:spcBef>
        <a:spcAft>
          <a:spcPct val="0"/>
        </a:spcAft>
        <a:defRPr sz="2800" b="1">
          <a:solidFill>
            <a:srgbClr val="007078"/>
          </a:solidFill>
          <a:latin typeface="חרמון" charset="0"/>
          <a:ea typeface="חרמון" charset="0"/>
          <a:cs typeface="חרמון" charset="0"/>
        </a:defRPr>
      </a:lvl6pPr>
      <a:lvl7pPr marL="914400" algn="l" rtl="0" fontAlgn="base">
        <a:spcBef>
          <a:spcPct val="0"/>
        </a:spcBef>
        <a:spcAft>
          <a:spcPct val="0"/>
        </a:spcAft>
        <a:defRPr sz="2800" b="1">
          <a:solidFill>
            <a:srgbClr val="007078"/>
          </a:solidFill>
          <a:latin typeface="חרמון" charset="0"/>
          <a:ea typeface="חרמון" charset="0"/>
          <a:cs typeface="חרמון" charset="0"/>
        </a:defRPr>
      </a:lvl7pPr>
      <a:lvl8pPr marL="1371600" algn="l" rtl="0" fontAlgn="base">
        <a:spcBef>
          <a:spcPct val="0"/>
        </a:spcBef>
        <a:spcAft>
          <a:spcPct val="0"/>
        </a:spcAft>
        <a:defRPr sz="2800" b="1">
          <a:solidFill>
            <a:srgbClr val="007078"/>
          </a:solidFill>
          <a:latin typeface="חרמון" charset="0"/>
          <a:ea typeface="חרמון" charset="0"/>
          <a:cs typeface="חרמון" charset="0"/>
        </a:defRPr>
      </a:lvl8pPr>
      <a:lvl9pPr marL="1828800" algn="l" rtl="0" fontAlgn="base">
        <a:spcBef>
          <a:spcPct val="0"/>
        </a:spcBef>
        <a:spcAft>
          <a:spcPct val="0"/>
        </a:spcAft>
        <a:defRPr sz="2800" b="1">
          <a:solidFill>
            <a:srgbClr val="007078"/>
          </a:solidFill>
          <a:latin typeface="חרמון" charset="0"/>
          <a:ea typeface="חרמון" charset="0"/>
          <a:cs typeface="חרמון"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cs typeface="+mn-cs"/>
        </a:defRPr>
      </a:lvl2pPr>
      <a:lvl3pPr marL="1143000" indent="-228600" algn="l" rtl="0" fontAlgn="base">
        <a:spcBef>
          <a:spcPct val="20000"/>
        </a:spcBef>
        <a:spcAft>
          <a:spcPct val="0"/>
        </a:spcAft>
        <a:buChar char="•"/>
        <a:defRPr sz="20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eg"/><Relationship Id="rId10" Type="http://schemas.openxmlformats.org/officeDocument/2006/relationships/image" Target="../media/image11.jp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12"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1.jpeg"/><Relationship Id="rId3" Type="http://schemas.openxmlformats.org/officeDocument/2006/relationships/notesSlide" Target="../notesSlides/notesSlide12.xml"/><Relationship Id="rId7" Type="http://schemas.openxmlformats.org/officeDocument/2006/relationships/image" Target="../media/image86.jpeg"/><Relationship Id="rId12" Type="http://schemas.openxmlformats.org/officeDocument/2006/relationships/hyperlink" Target="https://www.youtube.com/watch?v=LocyCt77H5A" TargetMode="Externa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2.jpeg"/></Relationships>
</file>

<file path=ppt/slides/_rels/slide1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4.jpeg"/><Relationship Id="rId4" Type="http://schemas.openxmlformats.org/officeDocument/2006/relationships/hyperlink" Target="https://www.facebook.com/groups/1582913395254937/photo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3.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48.png"/><Relationship Id="rId2" Type="http://schemas.openxmlformats.org/officeDocument/2006/relationships/notesSlide" Target="../notesSlides/notesSlide6.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29.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4.png"/><Relationship Id="rId5" Type="http://schemas.openxmlformats.org/officeDocument/2006/relationships/image" Target="../media/image52.png"/><Relationship Id="rId15" Type="http://schemas.openxmlformats.org/officeDocument/2006/relationships/image" Target="../media/image55.png"/><Relationship Id="rId10" Type="http://schemas.openxmlformats.org/officeDocument/2006/relationships/image" Target="../media/image33.png"/><Relationship Id="rId4" Type="http://schemas.openxmlformats.org/officeDocument/2006/relationships/image" Target="../media/image51.png"/><Relationship Id="rId9" Type="http://schemas.openxmlformats.org/officeDocument/2006/relationships/image" Target="../media/image32.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8.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5" name="Rectangle 9"/>
          <p:cNvSpPr>
            <a:spLocks noChangeArrowheads="1"/>
          </p:cNvSpPr>
          <p:nvPr/>
        </p:nvSpPr>
        <p:spPr bwMode="auto">
          <a:xfrm>
            <a:off x="-113111" y="2622023"/>
            <a:ext cx="5791200" cy="575320"/>
          </a:xfrm>
          <a:prstGeom prst="rect">
            <a:avLst/>
          </a:prstGeom>
          <a:noFill/>
          <a:ln w="9525">
            <a:noFill/>
            <a:miter lim="800000"/>
            <a:headEnd/>
            <a:tailEnd/>
          </a:ln>
          <a:effectLst/>
        </p:spPr>
        <p:txBody>
          <a:bodyPr>
            <a:prstTxWarp prst="textNoShape">
              <a:avLst/>
            </a:prstTxWarp>
          </a:bodyPr>
          <a:lstStyle/>
          <a:p>
            <a:pPr algn="ctr">
              <a:spcBef>
                <a:spcPts val="0"/>
              </a:spcBef>
            </a:pPr>
            <a:r>
              <a:rPr lang="en-US" sz="2000" b="0" i="0" dirty="0" err="1">
                <a:latin typeface="Arial" charset="0"/>
                <a:ea typeface="Arial" charset="0"/>
                <a:cs typeface="Arial" charset="0"/>
              </a:rPr>
              <a:t>Laboratorio</a:t>
            </a:r>
            <a:r>
              <a:rPr lang="en-US" sz="2000" b="0" i="0" dirty="0">
                <a:latin typeface="Arial" charset="0"/>
                <a:ea typeface="Arial" charset="0"/>
                <a:cs typeface="Arial" charset="0"/>
              </a:rPr>
              <a:t> de </a:t>
            </a:r>
            <a:r>
              <a:rPr lang="en-US" sz="2000" b="0" i="0" dirty="0" err="1">
                <a:latin typeface="Arial" charset="0"/>
                <a:ea typeface="Arial" charset="0"/>
                <a:cs typeface="Arial" charset="0"/>
              </a:rPr>
              <a:t>ciencias</a:t>
            </a:r>
            <a:r>
              <a:rPr lang="en-US" sz="2000" b="0" i="0" dirty="0">
                <a:latin typeface="Arial" charset="0"/>
                <a:ea typeface="Arial" charset="0"/>
                <a:cs typeface="Arial" charset="0"/>
              </a:rPr>
              <a:t> para o </a:t>
            </a:r>
            <a:r>
              <a:rPr lang="en-US" sz="2000" b="0" i="0" dirty="0" err="1">
                <a:latin typeface="Arial" charset="0"/>
                <a:ea typeface="Arial" charset="0"/>
                <a:cs typeface="Arial" charset="0"/>
              </a:rPr>
              <a:t>Ensino</a:t>
            </a:r>
            <a:r>
              <a:rPr lang="en-US" sz="2000" b="0" i="0" dirty="0">
                <a:latin typeface="Arial" charset="0"/>
                <a:ea typeface="Arial" charset="0"/>
                <a:cs typeface="Arial" charset="0"/>
              </a:rPr>
              <a:t> </a:t>
            </a:r>
            <a:endParaRPr lang="en-US" sz="2000" b="0" i="0" dirty="0" smtClean="0">
              <a:latin typeface="Arial" charset="0"/>
              <a:ea typeface="Arial" charset="0"/>
              <a:cs typeface="Arial" charset="0"/>
            </a:endParaRPr>
          </a:p>
          <a:p>
            <a:pPr algn="ctr">
              <a:spcBef>
                <a:spcPts val="0"/>
              </a:spcBef>
            </a:pPr>
            <a:r>
              <a:rPr lang="en-US" sz="2000" b="0" i="0" dirty="0" smtClean="0">
                <a:latin typeface="Arial" charset="0"/>
                <a:ea typeface="Arial" charset="0"/>
                <a:cs typeface="Arial" charset="0"/>
              </a:rPr>
              <a:t>fundamental</a:t>
            </a:r>
            <a:r>
              <a:rPr lang="en-US" sz="2800" b="0" i="0" dirty="0" smtClean="0">
                <a:latin typeface="Arial" charset="0"/>
                <a:ea typeface="Arial" charset="0"/>
                <a:cs typeface="Arial" charset="0"/>
              </a:rPr>
              <a:t> </a:t>
            </a:r>
            <a:r>
              <a:rPr lang="en-US" sz="2000" b="0" i="0" dirty="0">
                <a:latin typeface="Arial" charset="0"/>
                <a:ea typeface="Arial" charset="0"/>
                <a:cs typeface="Arial" charset="0"/>
              </a:rPr>
              <a:t>e</a:t>
            </a:r>
            <a:r>
              <a:rPr lang="en-US" sz="2800" b="0" i="0" dirty="0">
                <a:latin typeface="Arial" charset="0"/>
                <a:ea typeface="Arial" charset="0"/>
                <a:cs typeface="Arial" charset="0"/>
              </a:rPr>
              <a:t> </a:t>
            </a:r>
            <a:r>
              <a:rPr lang="en-US" sz="2000" b="0" i="0" dirty="0">
                <a:latin typeface="Arial" charset="0"/>
                <a:ea typeface="Arial" charset="0"/>
                <a:cs typeface="Arial" charset="0"/>
              </a:rPr>
              <a:t>medio</a:t>
            </a:r>
          </a:p>
        </p:txBody>
      </p:sp>
      <p:pic>
        <p:nvPicPr>
          <p:cNvPr id="9" name="Picture 21" descr="Lbdc_logo_B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75" y="1375296"/>
            <a:ext cx="4314825" cy="11176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352274" y="5589240"/>
            <a:ext cx="5325831" cy="706127"/>
            <a:chOff x="352274" y="3068960"/>
            <a:chExt cx="5325831" cy="706127"/>
          </a:xfrm>
        </p:grpSpPr>
        <p:grpSp>
          <p:nvGrpSpPr>
            <p:cNvPr id="5" name="Group 4"/>
            <p:cNvGrpSpPr/>
            <p:nvPr/>
          </p:nvGrpSpPr>
          <p:grpSpPr>
            <a:xfrm>
              <a:off x="352274" y="3068960"/>
              <a:ext cx="4723782" cy="706127"/>
              <a:chOff x="238818" y="3052341"/>
              <a:chExt cx="4723782" cy="706127"/>
            </a:xfrm>
          </p:grpSpPr>
          <p:grpSp>
            <p:nvGrpSpPr>
              <p:cNvPr id="3" name="Group 2"/>
              <p:cNvGrpSpPr/>
              <p:nvPr/>
            </p:nvGrpSpPr>
            <p:grpSpPr>
              <a:xfrm>
                <a:off x="238818" y="3052341"/>
                <a:ext cx="4177291" cy="706127"/>
                <a:chOff x="238818" y="3052341"/>
                <a:chExt cx="4177291" cy="706127"/>
              </a:xfrm>
            </p:grpSpPr>
            <p:grpSp>
              <p:nvGrpSpPr>
                <p:cNvPr id="11" name="Group 38"/>
                <p:cNvGrpSpPr>
                  <a:grpSpLocks/>
                </p:cNvGrpSpPr>
                <p:nvPr/>
              </p:nvGrpSpPr>
              <p:grpSpPr bwMode="auto">
                <a:xfrm>
                  <a:off x="238818" y="3105696"/>
                  <a:ext cx="2743200" cy="595313"/>
                  <a:chOff x="288" y="3504"/>
                  <a:chExt cx="1839" cy="399"/>
                </a:xfrm>
              </p:grpSpPr>
              <p:pic>
                <p:nvPicPr>
                  <p:cNvPr id="12" name="Picture 1"/>
                  <p:cNvPicPr>
                    <a:picLocks noChangeAspect="1"/>
                  </p:cNvPicPr>
                  <p:nvPr/>
                </p:nvPicPr>
                <p:blipFill>
                  <a:blip r:embed="rId4"/>
                  <a:srcRect/>
                  <a:stretch>
                    <a:fillRect/>
                  </a:stretch>
                </p:blipFill>
                <p:spPr bwMode="auto">
                  <a:xfrm>
                    <a:off x="1805" y="3519"/>
                    <a:ext cx="322" cy="369"/>
                  </a:xfrm>
                  <a:prstGeom prst="rect">
                    <a:avLst/>
                  </a:prstGeom>
                  <a:noFill/>
                  <a:ln w="9525">
                    <a:noFill/>
                    <a:miter lim="800000"/>
                    <a:headEnd/>
                    <a:tailEnd/>
                  </a:ln>
                </p:spPr>
              </p:pic>
              <p:pic>
                <p:nvPicPr>
                  <p:cNvPr id="13" name="Picture 1"/>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687" y="3555"/>
                    <a:ext cx="713" cy="296"/>
                  </a:xfrm>
                  <a:prstGeom prst="rect">
                    <a:avLst/>
                  </a:prstGeom>
                  <a:noFill/>
                  <a:ln w="9525">
                    <a:noFill/>
                    <a:miter lim="800000"/>
                    <a:headEnd/>
                    <a:tailEnd/>
                  </a:ln>
                </p:spPr>
              </p:pic>
              <p:pic>
                <p:nvPicPr>
                  <p:cNvPr id="14" name="Picture 1"/>
                  <p:cNvPicPr>
                    <a:picLocks noChangeAspect="1"/>
                  </p:cNvPicPr>
                  <p:nvPr/>
                </p:nvPicPr>
                <p:blipFill>
                  <a:blip r:embed="rId6"/>
                  <a:srcRect/>
                  <a:stretch>
                    <a:fillRect/>
                  </a:stretch>
                </p:blipFill>
                <p:spPr bwMode="auto">
                  <a:xfrm>
                    <a:off x="288" y="3504"/>
                    <a:ext cx="399" cy="399"/>
                  </a:xfrm>
                  <a:prstGeom prst="rect">
                    <a:avLst/>
                  </a:prstGeom>
                  <a:noFill/>
                  <a:ln w="9525">
                    <a:noFill/>
                    <a:miter lim="800000"/>
                    <a:headEnd/>
                    <a:tailEnd/>
                  </a:ln>
                </p:spPr>
              </p:pic>
              <p:pic>
                <p:nvPicPr>
                  <p:cNvPr id="15" name="Picture 37" descr="WINNER_logo"/>
                  <p:cNvPicPr>
                    <a:picLocks noChangeAspect="1" noChangeArrowheads="1"/>
                  </p:cNvPicPr>
                  <p:nvPr/>
                </p:nvPicPr>
                <p:blipFill>
                  <a:blip r:embed="rId7"/>
                  <a:srcRect/>
                  <a:stretch>
                    <a:fillRect/>
                  </a:stretch>
                </p:blipFill>
                <p:spPr bwMode="auto">
                  <a:xfrm>
                    <a:off x="1407" y="3537"/>
                    <a:ext cx="336" cy="333"/>
                  </a:xfrm>
                  <a:prstGeom prst="rect">
                    <a:avLst/>
                  </a:prstGeom>
                  <a:noFill/>
                </p:spPr>
              </p:pic>
            </p:gr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7661" y="3052341"/>
                  <a:ext cx="702022" cy="702022"/>
                </a:xfrm>
                <a:prstGeom prst="rect">
                  <a:avLst/>
                </a:prstGeom>
              </p:spPr>
            </p:pic>
            <p:pic>
              <p:nvPicPr>
                <p:cNvPr id="17" name="Picture 2" descr="image0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6198" y="3097542"/>
                  <a:ext cx="649911" cy="66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8994" y="3138595"/>
                <a:ext cx="513606" cy="528023"/>
              </a:xfrm>
              <a:prstGeom prst="rect">
                <a:avLst/>
              </a:prstGeom>
            </p:spPr>
          </p:pic>
        </p:grpSp>
        <p:pic>
          <p:nvPicPr>
            <p:cNvPr id="6" name="Picture 5"/>
            <p:cNvPicPr>
              <a:picLocks noChangeAspect="1"/>
            </p:cNvPicPr>
            <p:nvPr/>
          </p:nvPicPr>
          <p:blipFill rotWithShape="1">
            <a:blip r:embed="rId11">
              <a:extLst>
                <a:ext uri="{28A0092B-C50C-407E-A947-70E740481C1C}">
                  <a14:useLocalDpi xmlns:a14="http://schemas.microsoft.com/office/drawing/2010/main" val="0"/>
                </a:ext>
              </a:extLst>
            </a:blip>
            <a:srcRect l="9708" t="7322" r="9847" b="7944"/>
            <a:stretch/>
          </p:blipFill>
          <p:spPr>
            <a:xfrm>
              <a:off x="5076056" y="3100577"/>
              <a:ext cx="602049" cy="616455"/>
            </a:xfrm>
            <a:prstGeom prst="rect">
              <a:avLst/>
            </a:prstGeom>
          </p:spPr>
        </p:pic>
      </p:grpSp>
      <p:sp>
        <p:nvSpPr>
          <p:cNvPr id="18" name="Rectangle 9"/>
          <p:cNvSpPr>
            <a:spLocks noChangeArrowheads="1"/>
          </p:cNvSpPr>
          <p:nvPr/>
        </p:nvSpPr>
        <p:spPr bwMode="auto">
          <a:xfrm>
            <a:off x="755576" y="2996952"/>
            <a:ext cx="3981545" cy="575320"/>
          </a:xfrm>
          <a:prstGeom prst="rect">
            <a:avLst/>
          </a:prstGeom>
          <a:noFill/>
          <a:ln w="9525">
            <a:noFill/>
            <a:miter lim="800000"/>
            <a:headEnd/>
            <a:tailEnd/>
          </a:ln>
          <a:effectLst/>
        </p:spPr>
        <p:txBody>
          <a:bodyPr>
            <a:prstTxWarp prst="textNoShape">
              <a:avLst/>
            </a:prstTxWarp>
          </a:bodyPr>
          <a:lstStyle/>
          <a:p>
            <a:pPr algn="ctr">
              <a:spcBef>
                <a:spcPct val="20000"/>
              </a:spcBef>
            </a:pPr>
            <a:endParaRPr lang="en-US" sz="1400" b="0" dirty="0">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833"/>
            <a:ext cx="9144000" cy="6082918"/>
          </a:xfrm>
          <a:prstGeom prst="rect">
            <a:avLst/>
          </a:prstGeom>
        </p:spPr>
      </p:pic>
      <p:sp>
        <p:nvSpPr>
          <p:cNvPr id="11267" name="Title 1"/>
          <p:cNvSpPr>
            <a:spLocks noGrp="1"/>
          </p:cNvSpPr>
          <p:nvPr>
            <p:ph type="title"/>
          </p:nvPr>
        </p:nvSpPr>
        <p:spPr>
          <a:xfrm>
            <a:off x="-17313" y="1580"/>
            <a:ext cx="8486775" cy="692150"/>
          </a:xfrm>
        </p:spPr>
        <p:txBody>
          <a:bodyPr/>
          <a:lstStyle/>
          <a:p>
            <a:pPr eaLnBrk="1" hangingPunct="1"/>
            <a:r>
              <a:rPr lang="en-US" altLang="en-US" dirty="0" err="1"/>
              <a:t>Carrinho</a:t>
            </a:r>
            <a:r>
              <a:rPr lang="en-US" altLang="en-US" dirty="0"/>
              <a:t> de </a:t>
            </a:r>
            <a:r>
              <a:rPr lang="en-US" altLang="en-US" dirty="0" err="1"/>
              <a:t>transporte</a:t>
            </a:r>
            <a:r>
              <a:rPr lang="en-US" altLang="en-US" dirty="0"/>
              <a:t> </a:t>
            </a:r>
            <a:r>
              <a:rPr lang="en-US" altLang="en-US" dirty="0" err="1"/>
              <a:t>Labdisc</a:t>
            </a:r>
            <a:r>
              <a:rPr lang="en-US" altLang="en-US" dirty="0"/>
              <a:t> </a:t>
            </a:r>
            <a:br>
              <a:rPr lang="en-US" altLang="en-US" dirty="0"/>
            </a:br>
            <a:r>
              <a:rPr lang="en-US" altLang="en-US" sz="2000" dirty="0" err="1"/>
              <a:t>Solução</a:t>
            </a:r>
            <a:r>
              <a:rPr lang="en-US" altLang="en-US" sz="2000" dirty="0"/>
              <a:t> </a:t>
            </a:r>
            <a:r>
              <a:rPr lang="en-US" altLang="en-US" sz="2000" dirty="0" err="1"/>
              <a:t>completa</a:t>
            </a:r>
            <a:r>
              <a:rPr lang="en-US" altLang="en-US" sz="2000" dirty="0"/>
              <a:t> para a </a:t>
            </a:r>
            <a:r>
              <a:rPr lang="en-US" altLang="en-US" sz="2000" dirty="0" err="1"/>
              <a:t>sala</a:t>
            </a:r>
            <a:r>
              <a:rPr lang="en-US" altLang="en-US" sz="2000" dirty="0"/>
              <a:t> de aula</a:t>
            </a:r>
            <a:endParaRPr lang="en-US" altLang="en-US" sz="1800" dirty="0"/>
          </a:p>
        </p:txBody>
      </p:sp>
      <p:sp>
        <p:nvSpPr>
          <p:cNvPr id="3" name="TextBox 2"/>
          <p:cNvSpPr txBox="1"/>
          <p:nvPr/>
        </p:nvSpPr>
        <p:spPr>
          <a:xfrm>
            <a:off x="323528" y="807095"/>
            <a:ext cx="1512168" cy="461665"/>
          </a:xfrm>
          <a:prstGeom prst="rect">
            <a:avLst/>
          </a:prstGeom>
          <a:noFill/>
        </p:spPr>
        <p:txBody>
          <a:bodyPr wrap="square" rtlCol="0">
            <a:spAutoFit/>
          </a:bodyPr>
          <a:lstStyle/>
          <a:p>
            <a:pPr algn="ctr"/>
            <a:r>
              <a:rPr lang="en-US" sz="1200" b="0" i="0" dirty="0" err="1" smtClean="0"/>
              <a:t>sistema</a:t>
            </a:r>
            <a:r>
              <a:rPr lang="en-US" sz="1200" b="0" i="0" dirty="0" smtClean="0"/>
              <a:t> </a:t>
            </a:r>
            <a:r>
              <a:rPr lang="en-US" sz="1200" b="0" i="0" dirty="0"/>
              <a:t>de </a:t>
            </a:r>
            <a:r>
              <a:rPr lang="en-US" sz="1200" b="0" i="0" dirty="0" err="1"/>
              <a:t>protecao</a:t>
            </a:r>
            <a:r>
              <a:rPr lang="en-US" sz="1200" b="0" i="0" dirty="0"/>
              <a:t> </a:t>
            </a:r>
            <a:r>
              <a:rPr lang="en-US" sz="1200" b="0" i="0" dirty="0" smtClean="0"/>
              <a:t>anti-</a:t>
            </a:r>
            <a:r>
              <a:rPr lang="en-US" sz="1200" b="0" i="0" dirty="0" err="1" smtClean="0"/>
              <a:t>robo</a:t>
            </a:r>
            <a:endParaRPr lang="en-US" sz="1200" b="0" i="0" dirty="0"/>
          </a:p>
        </p:txBody>
      </p:sp>
      <p:sp>
        <p:nvSpPr>
          <p:cNvPr id="4" name="TextBox 3"/>
          <p:cNvSpPr txBox="1"/>
          <p:nvPr/>
        </p:nvSpPr>
        <p:spPr>
          <a:xfrm>
            <a:off x="2411760" y="908720"/>
            <a:ext cx="2010487" cy="461665"/>
          </a:xfrm>
          <a:prstGeom prst="rect">
            <a:avLst/>
          </a:prstGeom>
          <a:noFill/>
        </p:spPr>
        <p:txBody>
          <a:bodyPr wrap="none" rtlCol="0">
            <a:spAutoFit/>
          </a:bodyPr>
          <a:lstStyle/>
          <a:p>
            <a:pPr algn="ctr"/>
            <a:r>
              <a:rPr lang="en-US" sz="1200" b="0" i="0" dirty="0" err="1"/>
              <a:t>Armazena</a:t>
            </a:r>
            <a:r>
              <a:rPr lang="en-US" sz="1200" b="0" i="0" dirty="0"/>
              <a:t> e </a:t>
            </a:r>
            <a:r>
              <a:rPr lang="en-US" sz="1200" b="0" i="0" dirty="0" err="1"/>
              <a:t>recarrega</a:t>
            </a:r>
            <a:r>
              <a:rPr lang="en-US" sz="1200" b="0" i="0" dirty="0"/>
              <a:t> ate </a:t>
            </a:r>
            <a:endParaRPr lang="en-US" sz="1200" b="0" i="0" dirty="0" smtClean="0"/>
          </a:p>
          <a:p>
            <a:pPr algn="ctr"/>
            <a:r>
              <a:rPr lang="en-US" sz="1200" b="0" i="0" dirty="0" smtClean="0"/>
              <a:t>16 </a:t>
            </a:r>
            <a:r>
              <a:rPr lang="en-US" sz="1200" b="0" i="0" dirty="0" err="1"/>
              <a:t>unidades</a:t>
            </a:r>
            <a:r>
              <a:rPr lang="en-US" sz="1200" b="0" i="0" dirty="0"/>
              <a:t> Labdisc</a:t>
            </a:r>
            <a:endParaRPr lang="en-US" sz="1200" dirty="0"/>
          </a:p>
        </p:txBody>
      </p:sp>
      <p:sp>
        <p:nvSpPr>
          <p:cNvPr id="7" name="TextBox 6"/>
          <p:cNvSpPr txBox="1"/>
          <p:nvPr/>
        </p:nvSpPr>
        <p:spPr>
          <a:xfrm>
            <a:off x="7772538" y="1370385"/>
            <a:ext cx="1218399" cy="830997"/>
          </a:xfrm>
          <a:prstGeom prst="rect">
            <a:avLst/>
          </a:prstGeom>
          <a:noFill/>
        </p:spPr>
        <p:txBody>
          <a:bodyPr wrap="square" rtlCol="0">
            <a:spAutoFit/>
          </a:bodyPr>
          <a:lstStyle/>
          <a:p>
            <a:pPr algn="ctr"/>
            <a:r>
              <a:rPr lang="en-US" sz="1200" b="0" i="0" dirty="0" err="1"/>
              <a:t>Armazena</a:t>
            </a:r>
            <a:r>
              <a:rPr lang="en-US" sz="1200" b="0" i="0" dirty="0"/>
              <a:t> e </a:t>
            </a:r>
            <a:r>
              <a:rPr lang="en-US" sz="1200" b="0" i="0" dirty="0" err="1"/>
              <a:t>recarrega</a:t>
            </a:r>
            <a:r>
              <a:rPr lang="en-US" sz="1200" b="0" i="0" dirty="0"/>
              <a:t> ate </a:t>
            </a:r>
            <a:endParaRPr lang="en-US" sz="1200" b="0" i="0" dirty="0" smtClean="0"/>
          </a:p>
          <a:p>
            <a:pPr algn="ctr"/>
            <a:r>
              <a:rPr lang="en-US" sz="1200" b="0" i="0" dirty="0" smtClean="0"/>
              <a:t>16 </a:t>
            </a:r>
            <a:r>
              <a:rPr lang="en-US" sz="1200" b="0" i="0" dirty="0" err="1"/>
              <a:t>unidades</a:t>
            </a:r>
            <a:r>
              <a:rPr lang="en-US" sz="1200" b="0" i="0" dirty="0"/>
              <a:t> </a:t>
            </a:r>
            <a:r>
              <a:rPr lang="en-US" sz="1200" b="0" i="0" dirty="0" smtClean="0"/>
              <a:t>Tablet</a:t>
            </a:r>
            <a:endParaRPr lang="en-US" sz="1200" dirty="0"/>
          </a:p>
        </p:txBody>
      </p:sp>
      <p:sp>
        <p:nvSpPr>
          <p:cNvPr id="8" name="TextBox 7"/>
          <p:cNvSpPr txBox="1"/>
          <p:nvPr/>
        </p:nvSpPr>
        <p:spPr>
          <a:xfrm>
            <a:off x="3707904" y="2924944"/>
            <a:ext cx="1104790" cy="276999"/>
          </a:xfrm>
          <a:prstGeom prst="rect">
            <a:avLst/>
          </a:prstGeom>
          <a:noFill/>
        </p:spPr>
        <p:txBody>
          <a:bodyPr wrap="none" rtlCol="0">
            <a:spAutoFit/>
          </a:bodyPr>
          <a:lstStyle/>
          <a:p>
            <a:r>
              <a:rPr lang="en-US" sz="1200" b="0" i="0" dirty="0" err="1"/>
              <a:t>Carga</a:t>
            </a:r>
            <a:r>
              <a:rPr lang="en-US" sz="1200" b="0" i="0" dirty="0"/>
              <a:t> central</a:t>
            </a:r>
            <a:endParaRPr lang="en-US" sz="1200" b="0" i="0" dirty="0"/>
          </a:p>
        </p:txBody>
      </p:sp>
      <p:sp>
        <p:nvSpPr>
          <p:cNvPr id="9" name="TextBox 8"/>
          <p:cNvSpPr txBox="1"/>
          <p:nvPr/>
        </p:nvSpPr>
        <p:spPr>
          <a:xfrm>
            <a:off x="3037971" y="5445224"/>
            <a:ext cx="1384276" cy="461665"/>
          </a:xfrm>
          <a:prstGeom prst="rect">
            <a:avLst/>
          </a:prstGeom>
          <a:noFill/>
        </p:spPr>
        <p:txBody>
          <a:bodyPr wrap="square" rtlCol="0">
            <a:spAutoFit/>
          </a:bodyPr>
          <a:lstStyle/>
          <a:p>
            <a:pPr algn="ctr"/>
            <a:r>
              <a:rPr lang="en-US" sz="1200" b="0" i="0" dirty="0" err="1"/>
              <a:t>Contruido</a:t>
            </a:r>
            <a:r>
              <a:rPr lang="en-US" sz="1200" b="0" i="0" dirty="0"/>
              <a:t> com material </a:t>
            </a:r>
            <a:r>
              <a:rPr lang="en-US" sz="1200" b="0" i="0" dirty="0" err="1"/>
              <a:t>rigid</a:t>
            </a:r>
            <a:r>
              <a:rPr lang="en-US" sz="1200" b="0" dirty="0" err="1"/>
              <a:t>o</a:t>
            </a:r>
            <a:endParaRPr lang="en-US" sz="1200" b="0" dirty="0"/>
          </a:p>
        </p:txBody>
      </p:sp>
      <p:sp>
        <p:nvSpPr>
          <p:cNvPr id="10" name="TextBox 9"/>
          <p:cNvSpPr txBox="1"/>
          <p:nvPr/>
        </p:nvSpPr>
        <p:spPr>
          <a:xfrm>
            <a:off x="155507" y="5597624"/>
            <a:ext cx="1536173" cy="461665"/>
          </a:xfrm>
          <a:prstGeom prst="rect">
            <a:avLst/>
          </a:prstGeom>
          <a:noFill/>
        </p:spPr>
        <p:txBody>
          <a:bodyPr wrap="square" rtlCol="0">
            <a:spAutoFit/>
          </a:bodyPr>
          <a:lstStyle/>
          <a:p>
            <a:pPr algn="ctr"/>
            <a:r>
              <a:rPr lang="en-US" sz="1200" b="0" i="0" dirty="0" err="1"/>
              <a:t>Bloqueador</a:t>
            </a:r>
            <a:r>
              <a:rPr lang="en-US" sz="1200" b="0" i="0" dirty="0"/>
              <a:t> </a:t>
            </a:r>
            <a:r>
              <a:rPr lang="en-US" sz="1200" b="0" i="0" dirty="0" err="1"/>
              <a:t>metalico</a:t>
            </a:r>
            <a:r>
              <a:rPr lang="en-US" sz="1200" b="0" i="0" dirty="0"/>
              <a:t> de </a:t>
            </a:r>
            <a:r>
              <a:rPr lang="en-US" sz="1200" b="0" i="0" dirty="0" err="1"/>
              <a:t>parede</a:t>
            </a:r>
            <a:endParaRPr lang="en-US" sz="1200" b="0" i="0" dirty="0"/>
          </a:p>
        </p:txBody>
      </p:sp>
    </p:spTree>
    <p:extLst>
      <p:ext uri="{BB962C8B-B14F-4D97-AF65-F5344CB8AC3E}">
        <p14:creationId xmlns:p14="http://schemas.microsoft.com/office/powerpoint/2010/main" val="41123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endParaRPr lang="en-US" altLang="en-US" dirty="0"/>
          </a:p>
        </p:txBody>
      </p:sp>
      <p:sp>
        <p:nvSpPr>
          <p:cNvPr id="17411" name="Title 1"/>
          <p:cNvSpPr>
            <a:spLocks noGrp="1"/>
          </p:cNvSpPr>
          <p:nvPr>
            <p:ph type="title"/>
          </p:nvPr>
        </p:nvSpPr>
        <p:spPr>
          <a:xfrm rot="16200000">
            <a:off x="-451644" y="853282"/>
            <a:ext cx="1766887" cy="793750"/>
          </a:xfrm>
        </p:spPr>
        <p:txBody>
          <a:bodyPr/>
          <a:lstStyle/>
          <a:p>
            <a:r>
              <a:rPr lang="en-US" altLang="en-US" sz="2000" dirty="0">
                <a:solidFill>
                  <a:schemeClr val="bg1"/>
                </a:solidFill>
              </a:rPr>
              <a:t>Ensino Medio Chile</a:t>
            </a:r>
          </a:p>
        </p:txBody>
      </p:sp>
      <p:pic>
        <p:nvPicPr>
          <p:cNvPr id="17412" name="Picture 4"/>
          <p:cNvPicPr>
            <a:picLocks/>
          </p:cNvPicPr>
          <p:nvPr/>
        </p:nvPicPr>
        <p:blipFill>
          <a:blip r:embed="rId3">
            <a:extLst>
              <a:ext uri="{28A0092B-C50C-407E-A947-70E740481C1C}">
                <a14:useLocalDpi xmlns:a14="http://schemas.microsoft.com/office/drawing/2010/main" val="0"/>
              </a:ext>
            </a:extLst>
          </a:blip>
          <a:srcRect t="2155"/>
          <a:stretch>
            <a:fillRect/>
          </a:stretch>
        </p:blipFill>
        <p:spPr bwMode="auto">
          <a:xfrm>
            <a:off x="3563938" y="4508500"/>
            <a:ext cx="2447925"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588" y="2424113"/>
            <a:ext cx="2909887"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149975" y="4508500"/>
            <a:ext cx="2670175"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325438"/>
            <a:ext cx="24479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p:cNvPicPr>
            <a:picLocks noChangeAspect="1"/>
          </p:cNvPicPr>
          <p:nvPr/>
        </p:nvPicPr>
        <p:blipFill>
          <a:blip r:embed="rId7">
            <a:extLst>
              <a:ext uri="{28A0092B-C50C-407E-A947-70E740481C1C}">
                <a14:useLocalDpi xmlns:a14="http://schemas.microsoft.com/office/drawing/2010/main" val="0"/>
              </a:ext>
            </a:extLst>
          </a:blip>
          <a:srcRect r="2856"/>
          <a:stretch>
            <a:fillRect/>
          </a:stretch>
        </p:blipFill>
        <p:spPr bwMode="auto">
          <a:xfrm>
            <a:off x="3563938" y="2420938"/>
            <a:ext cx="24479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25438"/>
            <a:ext cx="267176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2"/>
          <p:cNvPicPr>
            <a:picLocks/>
          </p:cNvPicPr>
          <p:nvPr/>
        </p:nvPicPr>
        <p:blipFill>
          <a:blip r:embed="rId9">
            <a:extLst>
              <a:ext uri="{28A0092B-C50C-407E-A947-70E740481C1C}">
                <a14:useLocalDpi xmlns:a14="http://schemas.microsoft.com/office/drawing/2010/main" val="0"/>
              </a:ext>
            </a:extLst>
          </a:blip>
          <a:srcRect r="7440" b="1839"/>
          <a:stretch>
            <a:fillRect/>
          </a:stretch>
        </p:blipFill>
        <p:spPr bwMode="auto">
          <a:xfrm>
            <a:off x="6134100" y="2420938"/>
            <a:ext cx="26701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46150" y="325438"/>
            <a:ext cx="2473325"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29.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8000" y="4508500"/>
            <a:ext cx="291147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63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9"/>
          <p:cNvSpPr>
            <a:spLocks noChangeArrowheads="1"/>
          </p:cNvSpPr>
          <p:nvPr/>
        </p:nvSpPr>
        <p:spPr bwMode="auto">
          <a:xfrm>
            <a:off x="0" y="-14288"/>
            <a:ext cx="9144000" cy="6872288"/>
          </a:xfrm>
          <a:prstGeom prst="rect">
            <a:avLst/>
          </a:prstGeom>
          <a:solidFill>
            <a:schemeClr val="tx1"/>
          </a:solidFill>
          <a:ln w="9525" algn="ctr">
            <a:solidFill>
              <a:schemeClr val="tx1"/>
            </a:solidFill>
            <a:round/>
            <a:headEnd/>
            <a:tailEnd/>
          </a:ln>
        </p:spPr>
        <p:txBody>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endParaRPr lang="en-US" altLang="en-US" dirty="0"/>
          </a:p>
        </p:txBody>
      </p:sp>
      <p:pic>
        <p:nvPicPr>
          <p:cNvPr id="14339" name="Picture 2"/>
          <p:cNvPicPr>
            <a:picLocks/>
          </p:cNvPicPr>
          <p:nvPr/>
        </p:nvPicPr>
        <p:blipFill>
          <a:blip r:embed="rId3">
            <a:extLst>
              <a:ext uri="{28A0092B-C50C-407E-A947-70E740481C1C}">
                <a14:useLocalDpi xmlns:a14="http://schemas.microsoft.com/office/drawing/2010/main" val="0"/>
              </a:ext>
            </a:extLst>
          </a:blip>
          <a:srcRect r="7320" b="36172"/>
          <a:stretch>
            <a:fillRect/>
          </a:stretch>
        </p:blipFill>
        <p:spPr bwMode="auto">
          <a:xfrm>
            <a:off x="7164388" y="4932363"/>
            <a:ext cx="1735137"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p:cNvPicPr>
          <p:nvPr/>
        </p:nvPicPr>
        <p:blipFill>
          <a:blip r:embed="rId4">
            <a:extLst>
              <a:ext uri="{28A0092B-C50C-407E-A947-70E740481C1C}">
                <a14:useLocalDpi xmlns:a14="http://schemas.microsoft.com/office/drawing/2010/main" val="0"/>
              </a:ext>
            </a:extLst>
          </a:blip>
          <a:srcRect t="19681"/>
          <a:stretch>
            <a:fillRect/>
          </a:stretch>
        </p:blipFill>
        <p:spPr bwMode="auto">
          <a:xfrm>
            <a:off x="7164388" y="2636838"/>
            <a:ext cx="17097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p:cNvPicPr>
          <p:nvPr/>
        </p:nvPicPr>
        <p:blipFill>
          <a:blip r:embed="rId5">
            <a:extLst>
              <a:ext uri="{28A0092B-C50C-407E-A947-70E740481C1C}">
                <a14:useLocalDpi xmlns:a14="http://schemas.microsoft.com/office/drawing/2010/main" val="0"/>
              </a:ext>
            </a:extLst>
          </a:blip>
          <a:srcRect r="10606"/>
          <a:stretch>
            <a:fillRect/>
          </a:stretch>
        </p:blipFill>
        <p:spPr bwMode="auto">
          <a:xfrm>
            <a:off x="2339975" y="4941888"/>
            <a:ext cx="227806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p:cNvPicPr>
            <a:picLocks/>
          </p:cNvPicPr>
          <p:nvPr/>
        </p:nvPicPr>
        <p:blipFill>
          <a:blip r:embed="rId6">
            <a:extLst>
              <a:ext uri="{28A0092B-C50C-407E-A947-70E740481C1C}">
                <a14:useLocalDpi xmlns:a14="http://schemas.microsoft.com/office/drawing/2010/main" val="0"/>
              </a:ext>
            </a:extLst>
          </a:blip>
          <a:srcRect l="21710" r="3957"/>
          <a:stretch>
            <a:fillRect/>
          </a:stretch>
        </p:blipFill>
        <p:spPr bwMode="auto">
          <a:xfrm>
            <a:off x="315913" y="4932363"/>
            <a:ext cx="18796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p:cNvPicPr>
            <a:picLocks noChangeAspect="1" noChangeArrowheads="1"/>
          </p:cNvPicPr>
          <p:nvPr/>
        </p:nvPicPr>
        <p:blipFill>
          <a:blip r:embed="rId7">
            <a:extLst>
              <a:ext uri="{28A0092B-C50C-407E-A947-70E740481C1C}">
                <a14:useLocalDpi xmlns:a14="http://schemas.microsoft.com/office/drawing/2010/main" val="0"/>
              </a:ext>
            </a:extLst>
          </a:blip>
          <a:srcRect l="12721"/>
          <a:stretch>
            <a:fillRect/>
          </a:stretch>
        </p:blipFill>
        <p:spPr bwMode="auto">
          <a:xfrm>
            <a:off x="323850" y="1863725"/>
            <a:ext cx="18764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p:cNvPicPr>
            <a:picLocks noChangeAspect="1" noChangeArrowheads="1"/>
          </p:cNvPicPr>
          <p:nvPr/>
        </p:nvPicPr>
        <p:blipFill>
          <a:blip r:embed="rId8">
            <a:extLst>
              <a:ext uri="{28A0092B-C50C-407E-A947-70E740481C1C}">
                <a14:useLocalDpi xmlns:a14="http://schemas.microsoft.com/office/drawing/2010/main" val="0"/>
              </a:ext>
            </a:extLst>
          </a:blip>
          <a:srcRect b="36780"/>
          <a:stretch>
            <a:fillRect/>
          </a:stretch>
        </p:blipFill>
        <p:spPr bwMode="auto">
          <a:xfrm>
            <a:off x="2862263" y="158750"/>
            <a:ext cx="18605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p:cNvPicPr>
            <a:picLocks noChangeAspect="1" noChangeArrowheads="1"/>
          </p:cNvPicPr>
          <p:nvPr/>
        </p:nvPicPr>
        <p:blipFill>
          <a:blip r:embed="rId9">
            <a:extLst>
              <a:ext uri="{28A0092B-C50C-407E-A947-70E740481C1C}">
                <a14:useLocalDpi xmlns:a14="http://schemas.microsoft.com/office/drawing/2010/main" val="0"/>
              </a:ext>
            </a:extLst>
          </a:blip>
          <a:srcRect l="11510" r="1030" b="4022"/>
          <a:stretch>
            <a:fillRect/>
          </a:stretch>
        </p:blipFill>
        <p:spPr bwMode="auto">
          <a:xfrm>
            <a:off x="2339975" y="1863725"/>
            <a:ext cx="467995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7"/>
          <p:cNvPicPr>
            <a:picLocks noChangeAspect="1"/>
          </p:cNvPicPr>
          <p:nvPr/>
        </p:nvPicPr>
        <p:blipFill>
          <a:blip r:embed="rId10">
            <a:extLst>
              <a:ext uri="{28A0092B-C50C-407E-A947-70E740481C1C}">
                <a14:useLocalDpi xmlns:a14="http://schemas.microsoft.com/office/drawing/2010/main" val="0"/>
              </a:ext>
            </a:extLst>
          </a:blip>
          <a:srcRect l="18974" t="7362" r="-2"/>
          <a:stretch>
            <a:fillRect/>
          </a:stretch>
        </p:blipFill>
        <p:spPr bwMode="auto">
          <a:xfrm>
            <a:off x="4900613" y="115888"/>
            <a:ext cx="2119312"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3" descr="C:\Users\rebecca\Documents\COMPANIES\GLOBISENSE\photography\Product images\JPEG\Globisense Finals\JPEG\Location\9509.jpg"/>
          <p:cNvPicPr>
            <a:picLocks noChangeAspect="1" noChangeArrowheads="1"/>
          </p:cNvPicPr>
          <p:nvPr/>
        </p:nvPicPr>
        <p:blipFill>
          <a:blip r:embed="rId11">
            <a:extLst>
              <a:ext uri="{28A0092B-C50C-407E-A947-70E740481C1C}">
                <a14:useLocalDpi xmlns:a14="http://schemas.microsoft.com/office/drawing/2010/main" val="0"/>
              </a:ext>
            </a:extLst>
          </a:blip>
          <a:srcRect l="23254" t="19994" r="19116" b="17766"/>
          <a:stretch>
            <a:fillRect/>
          </a:stretch>
        </p:blipFill>
        <p:spPr bwMode="auto">
          <a:xfrm>
            <a:off x="4716463" y="4941888"/>
            <a:ext cx="2303462"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
          <p:cNvPicPr>
            <a:picLocks/>
          </p:cNvPicPr>
          <p:nvPr/>
        </p:nvPicPr>
        <p:blipFill>
          <a:blip r:embed="rId12">
            <a:extLst>
              <a:ext uri="{28A0092B-C50C-407E-A947-70E740481C1C}">
                <a14:useLocalDpi xmlns:a14="http://schemas.microsoft.com/office/drawing/2010/main" val="0"/>
              </a:ext>
            </a:extLst>
          </a:blip>
          <a:srcRect t="3687" b="5159"/>
          <a:stretch>
            <a:fillRect/>
          </a:stretch>
        </p:blipFill>
        <p:spPr bwMode="auto">
          <a:xfrm>
            <a:off x="7156450" y="115888"/>
            <a:ext cx="1709738"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Box 14"/>
          <p:cNvSpPr txBox="1">
            <a:spLocks noChangeArrowheads="1"/>
          </p:cNvSpPr>
          <p:nvPr/>
        </p:nvSpPr>
        <p:spPr bwMode="auto">
          <a:xfrm>
            <a:off x="112713" y="357188"/>
            <a:ext cx="28082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pt-BR" altLang="en-US" sz="2800" dirty="0">
                <a:solidFill>
                  <a:schemeClr val="bg1"/>
                </a:solidFill>
              </a:rPr>
              <a:t>Explorando Nosso Ambiente</a:t>
            </a:r>
          </a:p>
        </p:txBody>
      </p:sp>
    </p:spTree>
    <p:extLst>
      <p:ext uri="{BB962C8B-B14F-4D97-AF65-F5344CB8AC3E}">
        <p14:creationId xmlns:p14="http://schemas.microsoft.com/office/powerpoint/2010/main" val="13851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34925" y="0"/>
            <a:ext cx="9178925" cy="6858000"/>
          </a:xfrm>
          <a:solidFill>
            <a:schemeClr val="accent4"/>
          </a:solidFill>
        </p:spPr>
        <p:txBody>
          <a:bodyPr/>
          <a:lstStyle/>
          <a:p>
            <a:pPr eaLnBrk="1" hangingPunct="1">
              <a:defRPr/>
            </a:pPr>
            <a:r>
              <a:rPr lang="en-US" dirty="0">
                <a:solidFill>
                  <a:schemeClr val="bg1"/>
                </a:solidFill>
              </a:rPr>
              <a:t>  </a:t>
            </a:r>
          </a:p>
        </p:txBody>
      </p:sp>
      <p:pic>
        <p:nvPicPr>
          <p:cNvPr id="15363" name="Picture 2" descr="C:\Users\rebecca\Documents\COMPANIES\GLOBISENSE\photography\Product images\JPEG\Globisense Finals\JPEG\Location\9458.jpg"/>
          <p:cNvPicPr>
            <a:picLocks noChangeAspect="1" noChangeArrowheads="1"/>
          </p:cNvPicPr>
          <p:nvPr/>
        </p:nvPicPr>
        <p:blipFill>
          <a:blip r:embed="rId4">
            <a:extLst>
              <a:ext uri="{28A0092B-C50C-407E-A947-70E740481C1C}">
                <a14:useLocalDpi xmlns:a14="http://schemas.microsoft.com/office/drawing/2010/main" val="0"/>
              </a:ext>
            </a:extLst>
          </a:blip>
          <a:srcRect l="20023" r="13461"/>
          <a:stretch>
            <a:fillRect/>
          </a:stretch>
        </p:blipFill>
        <p:spPr bwMode="auto">
          <a:xfrm>
            <a:off x="695325" y="908050"/>
            <a:ext cx="147637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C:\Users\rebecca\Documents\COMPANIES\GLOBISENSE\photography\Product images\JPEG\Globisense Finals\JPEG\Location\9297.jpg"/>
          <p:cNvPicPr>
            <a:picLocks noChangeAspect="1" noChangeArrowheads="1"/>
          </p:cNvPicPr>
          <p:nvPr/>
        </p:nvPicPr>
        <p:blipFill>
          <a:blip r:embed="rId5">
            <a:extLst>
              <a:ext uri="{28A0092B-C50C-407E-A947-70E740481C1C}">
                <a14:useLocalDpi xmlns:a14="http://schemas.microsoft.com/office/drawing/2010/main" val="0"/>
              </a:ext>
            </a:extLst>
          </a:blip>
          <a:srcRect l="15152" r="9090"/>
          <a:stretch>
            <a:fillRect/>
          </a:stretch>
        </p:blipFill>
        <p:spPr bwMode="auto">
          <a:xfrm>
            <a:off x="585788" y="4797425"/>
            <a:ext cx="18002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C:\Users\rebecca\Documents\COMPANIES\GLOBISENSE\photography\Product images\JPEG\Globisense Finals\JPEG\Location\9359.jpg"/>
          <p:cNvPicPr>
            <a:picLocks noChangeAspect="1" noChangeArrowheads="1"/>
          </p:cNvPicPr>
          <p:nvPr/>
        </p:nvPicPr>
        <p:blipFill>
          <a:blip r:embed="rId6">
            <a:extLst>
              <a:ext uri="{28A0092B-C50C-407E-A947-70E740481C1C}">
                <a14:useLocalDpi xmlns:a14="http://schemas.microsoft.com/office/drawing/2010/main" val="0"/>
              </a:ext>
            </a:extLst>
          </a:blip>
          <a:srcRect t="6203" b="6973"/>
          <a:stretch>
            <a:fillRect/>
          </a:stretch>
        </p:blipFill>
        <p:spPr bwMode="auto">
          <a:xfrm>
            <a:off x="2519363" y="4757738"/>
            <a:ext cx="13684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9" descr="DSC_0029.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2492375"/>
            <a:ext cx="32400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0" descr="IMG_4242.JPG"/>
          <p:cNvPicPr>
            <a:picLocks noChangeAspect="1"/>
          </p:cNvPicPr>
          <p:nvPr/>
        </p:nvPicPr>
        <p:blipFill>
          <a:blip r:embed="rId8">
            <a:extLst>
              <a:ext uri="{28A0092B-C50C-407E-A947-70E740481C1C}">
                <a14:useLocalDpi xmlns:a14="http://schemas.microsoft.com/office/drawing/2010/main" val="0"/>
              </a:ext>
            </a:extLst>
          </a:blip>
          <a:srcRect l="18053" t="25914" r="8624"/>
          <a:stretch>
            <a:fillRect/>
          </a:stretch>
        </p:blipFill>
        <p:spPr bwMode="auto">
          <a:xfrm>
            <a:off x="4343400" y="908050"/>
            <a:ext cx="22447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2" descr="IMG_4397.JPG"/>
          <p:cNvPicPr>
            <a:picLocks noChangeAspect="1"/>
          </p:cNvPicPr>
          <p:nvPr/>
        </p:nvPicPr>
        <p:blipFill>
          <a:blip r:embed="rId9">
            <a:extLst>
              <a:ext uri="{28A0092B-C50C-407E-A947-70E740481C1C}">
                <a14:useLocalDpi xmlns:a14="http://schemas.microsoft.com/office/drawing/2010/main" val="0"/>
              </a:ext>
            </a:extLst>
          </a:blip>
          <a:srcRect l="30276" t="17514" r="6006" b="8170"/>
          <a:stretch>
            <a:fillRect/>
          </a:stretch>
        </p:blipFill>
        <p:spPr bwMode="auto">
          <a:xfrm>
            <a:off x="611188" y="2492375"/>
            <a:ext cx="25923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14"/>
          <p:cNvSpPr txBox="1">
            <a:spLocks noChangeArrowheads="1"/>
          </p:cNvSpPr>
          <p:nvPr/>
        </p:nvSpPr>
        <p:spPr bwMode="auto">
          <a:xfrm>
            <a:off x="539750" y="115888"/>
            <a:ext cx="79200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en-US" altLang="en-US" sz="3600" dirty="0">
                <a:solidFill>
                  <a:schemeClr val="bg1"/>
                </a:solidFill>
              </a:rPr>
              <a:t>Uma </a:t>
            </a:r>
            <a:r>
              <a:rPr lang="en-US" altLang="en-US" sz="3600">
                <a:solidFill>
                  <a:schemeClr val="bg1"/>
                </a:solidFill>
              </a:rPr>
              <a:t>mudança</a:t>
            </a:r>
            <a:r>
              <a:rPr lang="en-US" altLang="en-US" sz="3600" dirty="0">
                <a:solidFill>
                  <a:schemeClr val="bg1"/>
                </a:solidFill>
              </a:rPr>
              <a:t> real</a:t>
            </a:r>
            <a:endParaRPr lang="en-GB" altLang="en-US" sz="3600" dirty="0">
              <a:solidFill>
                <a:schemeClr val="bg1"/>
              </a:solidFill>
            </a:endParaRPr>
          </a:p>
        </p:txBody>
      </p:sp>
      <p:pic>
        <p:nvPicPr>
          <p:cNvPr id="15370" name="Picture 14" descr="24f603c6-e887-447b-8b7c-569ad1940dc2@mai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1788" y="908050"/>
            <a:ext cx="20701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6" descr="6c0293a7-4c44-4f74-a99a-62df7c203de2@mail"/>
          <p:cNvPicPr>
            <a:picLocks noChangeAspect="1" noChangeArrowheads="1"/>
          </p:cNvPicPr>
          <p:nvPr/>
        </p:nvPicPr>
        <p:blipFill>
          <a:blip r:embed="rId11">
            <a:extLst>
              <a:ext uri="{28A0092B-C50C-407E-A947-70E740481C1C}">
                <a14:useLocalDpi xmlns:a14="http://schemas.microsoft.com/office/drawing/2010/main" val="0"/>
              </a:ext>
            </a:extLst>
          </a:blip>
          <a:srcRect l="9926" r="6628" b="7890"/>
          <a:stretch>
            <a:fillRect/>
          </a:stretch>
        </p:blipFill>
        <p:spPr bwMode="auto">
          <a:xfrm>
            <a:off x="2217738" y="908050"/>
            <a:ext cx="20669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
            <a:hlinkClick r:id="rId12"/>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81788" y="3722688"/>
            <a:ext cx="207010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2"/>
          <p:cNvPicPr>
            <a:picLocks noChangeAspect="1"/>
          </p:cNvPicPr>
          <p:nvPr/>
        </p:nvPicPr>
        <p:blipFill>
          <a:blip r:embed="rId14">
            <a:extLst>
              <a:ext uri="{28A0092B-C50C-407E-A947-70E740481C1C}">
                <a14:useLocalDpi xmlns:a14="http://schemas.microsoft.com/office/drawing/2010/main" val="0"/>
              </a:ext>
            </a:extLst>
          </a:blip>
          <a:srcRect b="11436"/>
          <a:stretch>
            <a:fillRect/>
          </a:stretch>
        </p:blipFill>
        <p:spPr bwMode="auto">
          <a:xfrm>
            <a:off x="3995738" y="4757738"/>
            <a:ext cx="2592387"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342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3">
            <a:extLst>
              <a:ext uri="{28A0092B-C50C-407E-A947-70E740481C1C}">
                <a14:useLocalDpi xmlns:a14="http://schemas.microsoft.com/office/drawing/2010/main" val="0"/>
              </a:ext>
            </a:extLst>
          </a:blip>
          <a:srcRect l="2769" t="398" r="2371"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4"/>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3751" t="14578" r="28332"/>
          <a:stretch/>
        </p:blipFill>
        <p:spPr>
          <a:xfrm>
            <a:off x="5724128" y="3501008"/>
            <a:ext cx="1382500" cy="1659738"/>
          </a:xfrm>
          <a:prstGeom prst="rect">
            <a:avLst/>
          </a:prstGeom>
          <a:ln>
            <a:noFill/>
          </a:ln>
          <a:effectLst>
            <a:softEdge rad="112500"/>
          </a:effectLst>
        </p:spPr>
      </p:pic>
    </p:spTree>
    <p:extLst>
      <p:ext uri="{BB962C8B-B14F-4D97-AF65-F5344CB8AC3E}">
        <p14:creationId xmlns:p14="http://schemas.microsoft.com/office/powerpoint/2010/main" val="373315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pt-BR" altLang="en-US" dirty="0"/>
              <a:t>O que as pesquisas dizem?</a:t>
            </a:r>
          </a:p>
        </p:txBody>
      </p:sp>
      <p:sp>
        <p:nvSpPr>
          <p:cNvPr id="18435" name="Content Placeholder 2"/>
          <p:cNvSpPr>
            <a:spLocks noGrp="1"/>
          </p:cNvSpPr>
          <p:nvPr>
            <p:ph idx="1"/>
          </p:nvPr>
        </p:nvSpPr>
        <p:spPr>
          <a:xfrm>
            <a:off x="684213" y="908050"/>
            <a:ext cx="7772400" cy="4572000"/>
          </a:xfrm>
        </p:spPr>
        <p:txBody>
          <a:bodyPr/>
          <a:lstStyle/>
          <a:p>
            <a:r>
              <a:rPr lang="pt-BR" altLang="en-US" sz="2000" dirty="0"/>
              <a:t>Os alunos que usaram computadores e equipes de sondas mostraram ganhos significativos no aprendizagem</a:t>
            </a:r>
            <a:r>
              <a:rPr lang="en-US" altLang="en-US" sz="2000" dirty="0"/>
              <a:t>. </a:t>
            </a:r>
            <a:br>
              <a:rPr lang="en-US" altLang="en-US" sz="2000" dirty="0"/>
            </a:br>
            <a:r>
              <a:rPr lang="en-US" altLang="en-US" sz="2000" i="1" dirty="0">
                <a:solidFill>
                  <a:schemeClr val="accent2"/>
                </a:solidFill>
              </a:rPr>
              <a:t>TEEMSS, National science Foundation, 2007</a:t>
            </a:r>
          </a:p>
          <a:p>
            <a:pPr>
              <a:buFontTx/>
              <a:buNone/>
            </a:pPr>
            <a:endParaRPr lang="en-US" altLang="en-US" sz="900" i="1" dirty="0">
              <a:solidFill>
                <a:schemeClr val="accent2"/>
              </a:solidFill>
            </a:endParaRPr>
          </a:p>
          <a:p>
            <a:r>
              <a:rPr lang="pt-BR" altLang="en-US" sz="2000" dirty="0"/>
              <a:t>Os alunos envoltos na ciência prática no pré-escolar tiveram um maior desempenho do que a média nacional</a:t>
            </a:r>
            <a:r>
              <a:rPr lang="en-US" altLang="en-US" sz="2000" dirty="0"/>
              <a:t>.</a:t>
            </a:r>
            <a:br>
              <a:rPr lang="en-US" altLang="en-US" sz="2000" dirty="0"/>
            </a:br>
            <a:r>
              <a:rPr lang="en-US" altLang="en-US" sz="2000" i="1" dirty="0">
                <a:solidFill>
                  <a:schemeClr val="accent2"/>
                </a:solidFill>
              </a:rPr>
              <a:t>Plank (2000, USA)</a:t>
            </a:r>
          </a:p>
          <a:p>
            <a:pPr>
              <a:buFontTx/>
              <a:buNone/>
            </a:pPr>
            <a:endParaRPr lang="en-US" altLang="en-US" sz="900" i="1" dirty="0">
              <a:solidFill>
                <a:schemeClr val="accent2"/>
              </a:solidFill>
            </a:endParaRPr>
          </a:p>
          <a:p>
            <a:r>
              <a:rPr lang="pt-BR" altLang="en-US" sz="2000" dirty="0"/>
              <a:t>As equipes de sondas entusiasmam aos alunos e poupam-lhes tempo no registro de leituras de temperatura. Esse tempo pode ser usado para produzir e interpretar gráficos.</a:t>
            </a:r>
            <a:r>
              <a:rPr lang="en-US" altLang="en-US" sz="2000" dirty="0"/>
              <a:t/>
            </a:r>
            <a:br>
              <a:rPr lang="en-US" altLang="en-US" sz="2000" dirty="0"/>
            </a:br>
            <a:r>
              <a:rPr lang="en-US" altLang="en-US" sz="2000" i="1" dirty="0">
                <a:solidFill>
                  <a:schemeClr val="accent2"/>
                </a:solidFill>
              </a:rPr>
              <a:t>An Evaluation Horizons, n15 p12-16 Aut 2001</a:t>
            </a:r>
          </a:p>
          <a:p>
            <a:pPr>
              <a:buFontTx/>
              <a:buNone/>
            </a:pPr>
            <a:endParaRPr lang="en-US" altLang="en-US" sz="600" i="1" dirty="0">
              <a:solidFill>
                <a:schemeClr val="accent2"/>
              </a:solidFill>
            </a:endParaRPr>
          </a:p>
          <a:p>
            <a:r>
              <a:rPr lang="pt-BR" altLang="en-US" sz="2000" dirty="0"/>
              <a:t>Países como o Japão e a Coréia (com aprendizado científico  precoce) obtiveram um maior desempenho em ciências e matemáticas em comparação com outros países do 1º mundo.</a:t>
            </a:r>
            <a:r>
              <a:rPr lang="en-US" altLang="en-US" sz="2000" dirty="0"/>
              <a:t/>
            </a:r>
            <a:br>
              <a:rPr lang="en-US" altLang="en-US" sz="2000" dirty="0"/>
            </a:br>
            <a:r>
              <a:rPr lang="en-US" altLang="en-US" sz="2000" i="1" dirty="0">
                <a:solidFill>
                  <a:schemeClr val="accent2"/>
                </a:solidFill>
              </a:rPr>
              <a:t>PISA: </a:t>
            </a:r>
            <a:r>
              <a:rPr lang="pt-BR" altLang="en-US" sz="2000" i="1" dirty="0">
                <a:solidFill>
                  <a:schemeClr val="accent2"/>
                </a:solidFill>
              </a:rPr>
              <a:t>resultado das pontuações de ciências e matemáticas, 2007</a:t>
            </a:r>
            <a:endParaRPr lang="en-US" altLang="en-US" dirty="0">
              <a:solidFill>
                <a:schemeClr val="accent2"/>
              </a:solidFill>
            </a:endParaRPr>
          </a:p>
        </p:txBody>
      </p:sp>
    </p:spTree>
    <p:extLst>
      <p:ext uri="{BB962C8B-B14F-4D97-AF65-F5344CB8AC3E}">
        <p14:creationId xmlns:p14="http://schemas.microsoft.com/office/powerpoint/2010/main" val="145993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dirty="0"/>
              <a:t>Globisens Ltd</a:t>
            </a:r>
          </a:p>
        </p:txBody>
      </p:sp>
      <p:pic>
        <p:nvPicPr>
          <p:cNvPr id="9" name="Picture 8"/>
          <p:cNvPicPr>
            <a:picLocks noChangeAspect="1"/>
          </p:cNvPicPr>
          <p:nvPr/>
        </p:nvPicPr>
        <p:blipFill rotWithShape="1">
          <a:blip r:embed="rId3" cstate="print">
            <a:extLst/>
          </a:blip>
          <a:srcRect l="14375" r="16875"/>
          <a:stretch/>
        </p:blipFill>
        <p:spPr>
          <a:xfrm>
            <a:off x="5244710" y="2150482"/>
            <a:ext cx="3323975" cy="2139549"/>
          </a:xfrm>
          <a:prstGeom prst="rect">
            <a:avLst/>
          </a:prstGeom>
          <a:ln>
            <a:noFill/>
          </a:ln>
          <a:effectLst>
            <a:softEdge rad="112500"/>
          </a:effectLst>
        </p:spPr>
      </p:pic>
      <p:pic>
        <p:nvPicPr>
          <p:cNvPr id="4" name="Content Placeholder 3"/>
          <p:cNvPicPr>
            <a:picLocks noGrp="1" noChangeAspect="1"/>
          </p:cNvPicPr>
          <p:nvPr>
            <p:ph idx="1"/>
          </p:nvPr>
        </p:nvPicPr>
        <p:blipFill>
          <a:blip r:embed="rId4" cstate="print">
            <a:extLst/>
          </a:blip>
          <a:stretch>
            <a:fillRect/>
          </a:stretch>
        </p:blipFill>
        <p:spPr>
          <a:xfrm>
            <a:off x="5868144" y="116632"/>
            <a:ext cx="3096344" cy="2073187"/>
          </a:xfrm>
          <a:effectLst>
            <a:softEdge rad="112500"/>
          </a:effectLst>
        </p:spPr>
      </p:pic>
      <p:pic>
        <p:nvPicPr>
          <p:cNvPr id="5" name="Picture 4"/>
          <p:cNvPicPr>
            <a:picLocks noChangeAspect="1"/>
          </p:cNvPicPr>
          <p:nvPr/>
        </p:nvPicPr>
        <p:blipFill>
          <a:blip r:embed="rId5" cstate="print">
            <a:extLst/>
          </a:blip>
          <a:stretch>
            <a:fillRect/>
          </a:stretch>
        </p:blipFill>
        <p:spPr>
          <a:xfrm>
            <a:off x="4932040" y="4302172"/>
            <a:ext cx="2952328" cy="1976761"/>
          </a:xfrm>
          <a:prstGeom prst="rect">
            <a:avLst/>
          </a:prstGeom>
          <a:ln>
            <a:noFill/>
          </a:ln>
          <a:effectLst>
            <a:softEdge rad="112500"/>
          </a:effectLst>
        </p:spPr>
      </p:pic>
      <p:sp>
        <p:nvSpPr>
          <p:cNvPr id="16390" name="Content Placeholder 8"/>
          <p:cNvSpPr txBox="1">
            <a:spLocks/>
          </p:cNvSpPr>
          <p:nvPr/>
        </p:nvSpPr>
        <p:spPr bwMode="auto">
          <a:xfrm>
            <a:off x="-107950" y="1341438"/>
            <a:ext cx="511175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ts val="575"/>
              </a:spcBef>
              <a:buClr>
                <a:schemeClr val="accent1"/>
              </a:buClr>
              <a:buSzPct val="85000"/>
              <a:buFont typeface="Wingdings 2" pitchFamily="18" charset="2"/>
              <a:buNone/>
            </a:pPr>
            <a:endParaRPr lang="en-US" altLang="en-US" sz="1800" i="0" dirty="0">
              <a:solidFill>
                <a:srgbClr val="7F7F7F"/>
              </a:solidFill>
            </a:endParaRPr>
          </a:p>
          <a:p>
            <a:pPr lvl="1">
              <a:buFont typeface="Arial" pitchFamily="34" charset="0"/>
              <a:buChar char="•"/>
            </a:pPr>
            <a:r>
              <a:rPr lang="pt-BR" altLang="en-US" b="0" i="0" dirty="0"/>
              <a:t>35 empregados</a:t>
            </a:r>
          </a:p>
          <a:p>
            <a:pPr lvl="1">
              <a:buFont typeface="Arial" pitchFamily="34" charset="0"/>
              <a:buChar char="•"/>
            </a:pPr>
            <a:r>
              <a:rPr lang="pt-BR" altLang="en-US" b="0" i="0" dirty="0"/>
              <a:t>Produção através de uma moderna instalação de alta tecnologia </a:t>
            </a:r>
          </a:p>
          <a:p>
            <a:pPr lvl="1">
              <a:buFont typeface="Arial" pitchFamily="34" charset="0"/>
              <a:buChar char="•"/>
            </a:pPr>
            <a:r>
              <a:rPr lang="pt-BR" altLang="en-US" b="0" i="0" dirty="0"/>
              <a:t>Linha de produtos </a:t>
            </a:r>
            <a:r>
              <a:rPr lang="pt-BR" altLang="en-US" b="0" i="0" dirty="0" err="1"/>
              <a:t>Labdisc</a:t>
            </a:r>
            <a:r>
              <a:rPr lang="pt-BR" altLang="en-US" b="0" i="0" dirty="0"/>
              <a:t> lançada pela primeira vez em outubro de 2011</a:t>
            </a:r>
          </a:p>
          <a:p>
            <a:pPr lvl="1">
              <a:buFont typeface="Arial" pitchFamily="34" charset="0"/>
              <a:buChar char="•"/>
            </a:pPr>
            <a:r>
              <a:rPr lang="pt-BR" altLang="en-US" b="0" i="0" dirty="0"/>
              <a:t>Cerca de 80.000 unidades enviadas.</a:t>
            </a:r>
          </a:p>
          <a:p>
            <a:pPr lvl="1">
              <a:buFont typeface="Arial" pitchFamily="34" charset="0"/>
              <a:buChar char="•"/>
            </a:pPr>
            <a:r>
              <a:rPr lang="pt-BR" altLang="en-US" b="0" i="0" dirty="0"/>
              <a:t>Devoluções &lt;0,2%</a:t>
            </a:r>
          </a:p>
          <a:p>
            <a:pPr lvl="1">
              <a:buFont typeface="Arial" pitchFamily="34" charset="0"/>
              <a:buChar char="•"/>
            </a:pPr>
            <a:endParaRPr lang="en-GB" altLang="en-US" b="0" i="0" dirty="0"/>
          </a:p>
        </p:txBody>
      </p:sp>
    </p:spTree>
    <p:extLst>
      <p:ext uri="{BB962C8B-B14F-4D97-AF65-F5344CB8AC3E}">
        <p14:creationId xmlns:p14="http://schemas.microsoft.com/office/powerpoint/2010/main" val="232930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dirty="0" err="1"/>
              <a:t>Porque</a:t>
            </a:r>
            <a:r>
              <a:rPr lang="en-US" altLang="en-US" dirty="0"/>
              <a:t> </a:t>
            </a:r>
            <a:r>
              <a:rPr lang="en-US" altLang="en-US" dirty="0" err="1"/>
              <a:t>Ciencias</a:t>
            </a:r>
            <a:r>
              <a:rPr lang="en-US" altLang="en-US" dirty="0"/>
              <a:t>? </a:t>
            </a:r>
            <a:r>
              <a:rPr lang="en-US" altLang="en-US" dirty="0" err="1"/>
              <a:t>Porque</a:t>
            </a:r>
            <a:r>
              <a:rPr lang="en-US" altLang="en-US" dirty="0"/>
              <a:t> STEM?</a:t>
            </a:r>
          </a:p>
        </p:txBody>
      </p:sp>
      <p:sp>
        <p:nvSpPr>
          <p:cNvPr id="5123" name="Content Placeholder 1"/>
          <p:cNvSpPr>
            <a:spLocks noGrp="1"/>
          </p:cNvSpPr>
          <p:nvPr>
            <p:ph idx="1"/>
          </p:nvPr>
        </p:nvSpPr>
        <p:spPr>
          <a:xfrm>
            <a:off x="985838" y="4683032"/>
            <a:ext cx="8158162" cy="2174968"/>
          </a:xfrm>
        </p:spPr>
        <p:txBody>
          <a:bodyPr/>
          <a:lstStyle/>
          <a:p>
            <a:pPr marL="0" indent="0">
              <a:buFontTx/>
              <a:buNone/>
            </a:pPr>
            <a:r>
              <a:rPr lang="en-US" altLang="en-US" sz="2000" dirty="0"/>
              <a:t>Por:</a:t>
            </a:r>
          </a:p>
          <a:p>
            <a:r>
              <a:rPr lang="en-US" altLang="en-US" sz="1800" dirty="0"/>
              <a:t>3000 </a:t>
            </a:r>
            <a:r>
              <a:rPr lang="en-US" altLang="en-US" sz="1800" dirty="0" err="1"/>
              <a:t>empresas</a:t>
            </a:r>
            <a:r>
              <a:rPr lang="en-US" altLang="en-US" sz="1800" dirty="0"/>
              <a:t> start–up de </a:t>
            </a:r>
            <a:r>
              <a:rPr lang="en-US" altLang="en-US" sz="1800" dirty="0" err="1"/>
              <a:t>tecnologia</a:t>
            </a:r>
            <a:r>
              <a:rPr lang="en-US" altLang="en-US" sz="1800" baseline="0" dirty="0"/>
              <a:t> de </a:t>
            </a:r>
            <a:r>
              <a:rPr lang="en-US" altLang="en-US" sz="1800" baseline="0" dirty="0" err="1"/>
              <a:t>ponta</a:t>
            </a:r>
            <a:r>
              <a:rPr lang="en-US" altLang="en-US" sz="1800" dirty="0"/>
              <a:t> </a:t>
            </a:r>
          </a:p>
          <a:p>
            <a:r>
              <a:rPr lang="en-US" altLang="en-US" sz="1800" dirty="0"/>
              <a:t>960 </a:t>
            </a:r>
            <a:r>
              <a:rPr lang="en-US" altLang="en-US" sz="1800" dirty="0" err="1"/>
              <a:t>centros</a:t>
            </a:r>
            <a:r>
              <a:rPr lang="en-US" altLang="en-US" sz="1800" dirty="0"/>
              <a:t> de P&amp;D de </a:t>
            </a:r>
            <a:r>
              <a:rPr lang="en-US" altLang="en-US" sz="1800" dirty="0" err="1"/>
              <a:t>empresas</a:t>
            </a:r>
            <a:r>
              <a:rPr lang="en-US" altLang="en-US" sz="1800" dirty="0"/>
              <a:t> </a:t>
            </a:r>
            <a:r>
              <a:rPr lang="en-US" altLang="en-US" sz="1800" dirty="0" err="1"/>
              <a:t>como</a:t>
            </a:r>
            <a:r>
              <a:rPr lang="en-US" altLang="en-US" sz="1800" dirty="0"/>
              <a:t>  INTEL, Google, Microsoft…</a:t>
            </a:r>
          </a:p>
          <a:p>
            <a:r>
              <a:rPr lang="en-US" altLang="en-US" sz="1800" dirty="0" err="1"/>
              <a:t>Mais</a:t>
            </a:r>
            <a:r>
              <a:rPr lang="en-US" altLang="en-US" sz="1800" dirty="0"/>
              <a:t> de $20b de </a:t>
            </a:r>
            <a:r>
              <a:rPr lang="en-US" altLang="en-US" sz="1800" dirty="0" err="1"/>
              <a:t>exportação</a:t>
            </a:r>
            <a:r>
              <a:rPr lang="en-US" altLang="en-US" sz="1800" dirty="0"/>
              <a:t> de </a:t>
            </a:r>
            <a:r>
              <a:rPr lang="en-US" altLang="en-US" sz="1800" dirty="0" err="1"/>
              <a:t>tecnologia</a:t>
            </a:r>
            <a:r>
              <a:rPr lang="en-US" altLang="en-US" sz="1800" dirty="0"/>
              <a:t> </a:t>
            </a:r>
            <a:r>
              <a:rPr lang="en-US" altLang="en-US" sz="1800" dirty="0" err="1"/>
              <a:t>por</a:t>
            </a:r>
            <a:r>
              <a:rPr lang="en-US" altLang="en-US" sz="1800" dirty="0"/>
              <a:t> </a:t>
            </a:r>
            <a:r>
              <a:rPr lang="en-US" altLang="en-US" sz="1800" dirty="0" err="1"/>
              <a:t>ano</a:t>
            </a:r>
            <a:endParaRPr lang="en-US" altLang="en-US" sz="1800" dirty="0"/>
          </a:p>
          <a:p>
            <a:pPr marL="0" indent="0"/>
            <a:endParaRPr lang="en-US" altLang="en-US" sz="2000" dirty="0"/>
          </a:p>
        </p:txBody>
      </p:sp>
      <p:grpSp>
        <p:nvGrpSpPr>
          <p:cNvPr id="4100" name="Group 11"/>
          <p:cNvGrpSpPr>
            <a:grpSpLocks/>
          </p:cNvGrpSpPr>
          <p:nvPr/>
        </p:nvGrpSpPr>
        <p:grpSpPr bwMode="auto">
          <a:xfrm>
            <a:off x="750888" y="1700808"/>
            <a:ext cx="7100887" cy="2520950"/>
            <a:chOff x="287052" y="1700808"/>
            <a:chExt cx="8749443" cy="3384376"/>
          </a:xfrm>
        </p:grpSpPr>
        <p:sp>
          <p:nvSpPr>
            <p:cNvPr id="4103" name="Rounded Rectangle 9"/>
            <p:cNvSpPr>
              <a:spLocks noChangeArrowheads="1"/>
            </p:cNvSpPr>
            <p:nvPr/>
          </p:nvSpPr>
          <p:spPr bwMode="auto">
            <a:xfrm>
              <a:off x="287052" y="1700808"/>
              <a:ext cx="8749443" cy="338437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endParaRPr lang="en-US" altLang="en-US" dirty="0"/>
            </a:p>
          </p:txBody>
        </p:sp>
        <p:pic>
          <p:nvPicPr>
            <p:cNvPr id="410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2407" y="2469071"/>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5673" y="2416916"/>
              <a:ext cx="2026915" cy="202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itle 1"/>
          <p:cNvSpPr txBox="1">
            <a:spLocks/>
          </p:cNvSpPr>
          <p:nvPr/>
        </p:nvSpPr>
        <p:spPr bwMode="auto">
          <a:xfrm>
            <a:off x="750888" y="1052513"/>
            <a:ext cx="77724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800" b="1">
                <a:solidFill>
                  <a:srgbClr val="007078"/>
                </a:solidFill>
                <a:latin typeface="+mj-lt"/>
                <a:ea typeface="+mj-ea"/>
                <a:cs typeface="+mj-cs"/>
              </a:defRPr>
            </a:lvl1pPr>
            <a:lvl2pPr algn="l" rtl="0" eaLnBrk="0" fontAlgn="base" hangingPunct="0">
              <a:spcBef>
                <a:spcPct val="0"/>
              </a:spcBef>
              <a:spcAft>
                <a:spcPct val="0"/>
              </a:spcAft>
              <a:defRPr sz="2800" b="1">
                <a:solidFill>
                  <a:srgbClr val="007078"/>
                </a:solidFill>
                <a:latin typeface="חרמון" charset="0"/>
                <a:ea typeface="חרמון" charset="0"/>
                <a:cs typeface="חרמון" charset="0"/>
              </a:defRPr>
            </a:lvl2pPr>
            <a:lvl3pPr algn="l" rtl="0" eaLnBrk="0" fontAlgn="base" hangingPunct="0">
              <a:spcBef>
                <a:spcPct val="0"/>
              </a:spcBef>
              <a:spcAft>
                <a:spcPct val="0"/>
              </a:spcAft>
              <a:defRPr sz="2800" b="1">
                <a:solidFill>
                  <a:srgbClr val="007078"/>
                </a:solidFill>
                <a:latin typeface="חרמון" charset="0"/>
                <a:ea typeface="חרמון" charset="0"/>
                <a:cs typeface="חרמון" charset="0"/>
              </a:defRPr>
            </a:lvl3pPr>
            <a:lvl4pPr algn="l" rtl="0" eaLnBrk="0" fontAlgn="base" hangingPunct="0">
              <a:spcBef>
                <a:spcPct val="0"/>
              </a:spcBef>
              <a:spcAft>
                <a:spcPct val="0"/>
              </a:spcAft>
              <a:defRPr sz="2800" b="1">
                <a:solidFill>
                  <a:srgbClr val="007078"/>
                </a:solidFill>
                <a:latin typeface="חרמון" charset="0"/>
                <a:ea typeface="חרמון" charset="0"/>
                <a:cs typeface="חרמון" charset="0"/>
              </a:defRPr>
            </a:lvl4pPr>
            <a:lvl5pPr algn="l" rtl="0" eaLnBrk="0" fontAlgn="base" hangingPunct="0">
              <a:spcBef>
                <a:spcPct val="0"/>
              </a:spcBef>
              <a:spcAft>
                <a:spcPct val="0"/>
              </a:spcAft>
              <a:defRPr sz="2800" b="1">
                <a:solidFill>
                  <a:srgbClr val="007078"/>
                </a:solidFill>
                <a:latin typeface="חרמון" charset="0"/>
                <a:ea typeface="חרמון" charset="0"/>
                <a:cs typeface="חרמון" charset="0"/>
              </a:defRPr>
            </a:lvl5pPr>
            <a:lvl6pPr marL="457200" algn="l" rtl="0" fontAlgn="base">
              <a:spcBef>
                <a:spcPct val="0"/>
              </a:spcBef>
              <a:spcAft>
                <a:spcPct val="0"/>
              </a:spcAft>
              <a:defRPr sz="2800" b="1">
                <a:solidFill>
                  <a:srgbClr val="007078"/>
                </a:solidFill>
                <a:latin typeface="חרמון" charset="0"/>
                <a:ea typeface="חרמון" charset="0"/>
                <a:cs typeface="חרמון" charset="0"/>
              </a:defRPr>
            </a:lvl6pPr>
            <a:lvl7pPr marL="914400" algn="l" rtl="0" fontAlgn="base">
              <a:spcBef>
                <a:spcPct val="0"/>
              </a:spcBef>
              <a:spcAft>
                <a:spcPct val="0"/>
              </a:spcAft>
              <a:defRPr sz="2800" b="1">
                <a:solidFill>
                  <a:srgbClr val="007078"/>
                </a:solidFill>
                <a:latin typeface="חרמון" charset="0"/>
                <a:ea typeface="חרמון" charset="0"/>
                <a:cs typeface="חרמון" charset="0"/>
              </a:defRPr>
            </a:lvl7pPr>
            <a:lvl8pPr marL="1371600" algn="l" rtl="0" fontAlgn="base">
              <a:spcBef>
                <a:spcPct val="0"/>
              </a:spcBef>
              <a:spcAft>
                <a:spcPct val="0"/>
              </a:spcAft>
              <a:defRPr sz="2800" b="1">
                <a:solidFill>
                  <a:srgbClr val="007078"/>
                </a:solidFill>
                <a:latin typeface="חרמון" charset="0"/>
                <a:ea typeface="חרמון" charset="0"/>
                <a:cs typeface="חרמון" charset="0"/>
              </a:defRPr>
            </a:lvl8pPr>
            <a:lvl9pPr marL="1828800" algn="l" rtl="0" fontAlgn="base">
              <a:spcBef>
                <a:spcPct val="0"/>
              </a:spcBef>
              <a:spcAft>
                <a:spcPct val="0"/>
              </a:spcAft>
              <a:defRPr sz="2800" b="1">
                <a:solidFill>
                  <a:srgbClr val="007078"/>
                </a:solidFill>
                <a:latin typeface="חרמון" charset="0"/>
                <a:ea typeface="חרמון" charset="0"/>
                <a:cs typeface="חרמון" charset="0"/>
              </a:defRPr>
            </a:lvl9pPr>
          </a:lstStyle>
          <a:p>
            <a:pPr>
              <a:defRPr/>
            </a:pPr>
            <a:r>
              <a:rPr lang="en-US" sz="2400" b="0" i="0" kern="0" dirty="0">
                <a:solidFill>
                  <a:schemeClr val="tx1"/>
                </a:solidFill>
              </a:rPr>
              <a:t>O que </a:t>
            </a:r>
            <a:r>
              <a:rPr lang="en-US" sz="2400" b="0" i="0" kern="0" dirty="0" err="1">
                <a:solidFill>
                  <a:schemeClr val="tx1"/>
                </a:solidFill>
              </a:rPr>
              <a:t>há</a:t>
            </a:r>
            <a:r>
              <a:rPr lang="en-US" sz="2400" b="0" i="0" kern="0" dirty="0">
                <a:solidFill>
                  <a:schemeClr val="tx1"/>
                </a:solidFill>
              </a:rPr>
              <a:t> de </a:t>
            </a:r>
            <a:r>
              <a:rPr lang="en-US" sz="2400" b="0" i="0" kern="0" dirty="0" err="1">
                <a:solidFill>
                  <a:schemeClr val="tx1"/>
                </a:solidFill>
              </a:rPr>
              <a:t>comum</a:t>
            </a:r>
            <a:r>
              <a:rPr lang="en-US" sz="2400" b="0" i="0" kern="0" dirty="0">
                <a:solidFill>
                  <a:schemeClr val="tx1"/>
                </a:solidFill>
              </a:rPr>
              <a:t> </a:t>
            </a:r>
            <a:r>
              <a:rPr lang="en-US" sz="2400" b="0" i="0" kern="0" dirty="0" err="1">
                <a:solidFill>
                  <a:schemeClr val="tx1"/>
                </a:solidFill>
              </a:rPr>
              <a:t>nessas</a:t>
            </a:r>
            <a:r>
              <a:rPr lang="en-US" sz="2400" b="0" i="0" kern="0" dirty="0">
                <a:solidFill>
                  <a:schemeClr val="tx1"/>
                </a:solidFill>
              </a:rPr>
              <a:t> </a:t>
            </a:r>
            <a:r>
              <a:rPr lang="en-US" sz="2400" b="0" i="0" kern="0" dirty="0" err="1">
                <a:solidFill>
                  <a:schemeClr val="tx1"/>
                </a:solidFill>
              </a:rPr>
              <a:t>duas</a:t>
            </a:r>
            <a:r>
              <a:rPr lang="en-US" sz="2400" b="0" i="0" kern="0" dirty="0">
                <a:solidFill>
                  <a:schemeClr val="tx1"/>
                </a:solidFill>
              </a:rPr>
              <a:t> imagens?</a:t>
            </a:r>
          </a:p>
        </p:txBody>
      </p:sp>
      <p:sp>
        <p:nvSpPr>
          <p:cNvPr id="13" name="Title 1"/>
          <p:cNvSpPr txBox="1">
            <a:spLocks/>
          </p:cNvSpPr>
          <p:nvPr/>
        </p:nvSpPr>
        <p:spPr bwMode="auto">
          <a:xfrm>
            <a:off x="750888" y="3980657"/>
            <a:ext cx="77724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a:spcBef>
                <a:spcPct val="0"/>
              </a:spcBef>
              <a:buFontTx/>
              <a:buNone/>
            </a:pPr>
            <a:r>
              <a:rPr lang="en-US" altLang="en-US" b="0" i="0" dirty="0" err="1"/>
              <a:t>Ambas</a:t>
            </a:r>
            <a:r>
              <a:rPr lang="en-US" altLang="en-US" b="0" i="0" dirty="0"/>
              <a:t> </a:t>
            </a:r>
            <a:r>
              <a:rPr lang="en-US" altLang="en-US" b="0" i="0" dirty="0" err="1"/>
              <a:t>foram</a:t>
            </a:r>
            <a:r>
              <a:rPr lang="en-US" altLang="en-US" b="0" i="0" dirty="0"/>
              <a:t> </a:t>
            </a:r>
            <a:r>
              <a:rPr lang="en-US" altLang="en-US" b="0" i="0" dirty="0" err="1"/>
              <a:t>inventadas</a:t>
            </a:r>
            <a:r>
              <a:rPr lang="en-US" altLang="en-US" b="0" i="0" dirty="0"/>
              <a:t> </a:t>
            </a:r>
            <a:r>
              <a:rPr lang="en-US" altLang="en-US" b="0" i="0" dirty="0" err="1"/>
              <a:t>em</a:t>
            </a:r>
            <a:r>
              <a:rPr lang="en-US" altLang="en-US" b="0" i="0" dirty="0"/>
              <a:t>  Israel…</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3420" b="24814"/>
          <a:stretch/>
        </p:blipFill>
        <p:spPr>
          <a:xfrm>
            <a:off x="1619672" y="2565239"/>
            <a:ext cx="1075699" cy="792088"/>
          </a:xfrm>
          <a:prstGeom prst="rect">
            <a:avLst/>
          </a:prstGeom>
        </p:spPr>
      </p:pic>
    </p:spTree>
    <p:extLst>
      <p:ext uri="{BB962C8B-B14F-4D97-AF65-F5344CB8AC3E}">
        <p14:creationId xmlns:p14="http://schemas.microsoft.com/office/powerpoint/2010/main" val="4682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fade">
                                      <p:cBhvr>
                                        <p:cTn id="11" dur="500"/>
                                        <p:tgtEl>
                                          <p:spTgt spid="5123">
                                            <p:txEl>
                                              <p:pRg st="0" end="0"/>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animEffect transition="in" filter="fade">
                                      <p:cBhvr>
                                        <p:cTn id="15" dur="500"/>
                                        <p:tgtEl>
                                          <p:spTgt spid="5123">
                                            <p:txEl>
                                              <p:pRg st="1" end="1"/>
                                            </p:txEl>
                                          </p:spTgt>
                                        </p:tgtEl>
                                      </p:cBhvr>
                                    </p:animEffect>
                                  </p:childTnLst>
                                </p:cTn>
                              </p:par>
                            </p:childTnLst>
                          </p:cTn>
                        </p:par>
                        <p:par>
                          <p:cTn id="16" fill="hold" nodeType="afterGroup">
                            <p:stCondLst>
                              <p:cond delay="1500"/>
                            </p:stCondLst>
                            <p:childTnLst>
                              <p:par>
                                <p:cTn id="17" presetID="10" presetClass="entr" presetSubtype="0" fill="hold" grpId="0" nodeType="afterEffect">
                                  <p:stCondLst>
                                    <p:cond delay="250"/>
                                  </p:stCondLst>
                                  <p:childTnLst>
                                    <p:set>
                                      <p:cBhvr>
                                        <p:cTn id="18" dur="1" fill="hold">
                                          <p:stCondLst>
                                            <p:cond delay="0"/>
                                          </p:stCondLst>
                                        </p:cTn>
                                        <p:tgtEl>
                                          <p:spTgt spid="5123">
                                            <p:txEl>
                                              <p:pRg st="2" end="2"/>
                                            </p:txEl>
                                          </p:spTgt>
                                        </p:tgtEl>
                                        <p:attrNameLst>
                                          <p:attrName>style.visibility</p:attrName>
                                        </p:attrNameLst>
                                      </p:cBhvr>
                                      <p:to>
                                        <p:strVal val="visible"/>
                                      </p:to>
                                    </p:set>
                                    <p:animEffect transition="in" filter="fade">
                                      <p:cBhvr>
                                        <p:cTn id="19" dur="500"/>
                                        <p:tgtEl>
                                          <p:spTgt spid="5123">
                                            <p:txEl>
                                              <p:pRg st="2" end="2"/>
                                            </p:txEl>
                                          </p:spTgt>
                                        </p:tgtEl>
                                      </p:cBhvr>
                                    </p:animEffect>
                                  </p:childTnLst>
                                </p:cTn>
                              </p:par>
                            </p:childTnLst>
                          </p:cTn>
                        </p:par>
                        <p:par>
                          <p:cTn id="20" fill="hold" nodeType="afterGroup">
                            <p:stCondLst>
                              <p:cond delay="2250"/>
                            </p:stCondLst>
                            <p:childTnLst>
                              <p:par>
                                <p:cTn id="21" presetID="10" presetClass="entr" presetSubtype="0" fill="hold" grpId="0" nodeType="afterEffect">
                                  <p:stCondLst>
                                    <p:cond delay="250"/>
                                  </p:stCondLst>
                                  <p:childTnLst>
                                    <p:set>
                                      <p:cBhvr>
                                        <p:cTn id="22" dur="1" fill="hold">
                                          <p:stCondLst>
                                            <p:cond delay="0"/>
                                          </p:stCondLst>
                                        </p:cTn>
                                        <p:tgtEl>
                                          <p:spTgt spid="5123">
                                            <p:txEl>
                                              <p:pRg st="3" end="3"/>
                                            </p:txEl>
                                          </p:spTgt>
                                        </p:tgtEl>
                                        <p:attrNameLst>
                                          <p:attrName>style.visibility</p:attrName>
                                        </p:attrNameLst>
                                      </p:cBhvr>
                                      <p:to>
                                        <p:strVal val="visible"/>
                                      </p:to>
                                    </p:set>
                                    <p:animEffect transition="in" filter="fade">
                                      <p:cBhvr>
                                        <p:cTn id="23"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328890"/>
            <a:ext cx="4040986" cy="31461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3728" y="3022891"/>
            <a:ext cx="4372831" cy="29042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124" name="TextBox 14"/>
          <p:cNvSpPr txBox="1">
            <a:spLocks noChangeArrowheads="1"/>
          </p:cNvSpPr>
          <p:nvPr/>
        </p:nvSpPr>
        <p:spPr bwMode="auto">
          <a:xfrm>
            <a:off x="522288" y="260350"/>
            <a:ext cx="8424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en-US" altLang="en-US" sz="2800" dirty="0" err="1">
                <a:solidFill>
                  <a:srgbClr val="007078"/>
                </a:solidFill>
              </a:rPr>
              <a:t>Impressionante</a:t>
            </a:r>
            <a:r>
              <a:rPr lang="en-US" altLang="en-US" sz="2800" dirty="0">
                <a:solidFill>
                  <a:srgbClr val="007078"/>
                </a:solidFill>
              </a:rPr>
              <a:t> </a:t>
            </a:r>
            <a:r>
              <a:rPr lang="en-US" altLang="en-US" sz="2800" dirty="0" err="1">
                <a:solidFill>
                  <a:srgbClr val="007078"/>
                </a:solidFill>
              </a:rPr>
              <a:t>progresso</a:t>
            </a:r>
            <a:r>
              <a:rPr lang="en-US" altLang="en-US" sz="2800" dirty="0">
                <a:solidFill>
                  <a:srgbClr val="007078"/>
                </a:solidFill>
              </a:rPr>
              <a:t> </a:t>
            </a:r>
            <a:r>
              <a:rPr lang="en-US" altLang="en-US" sz="2800" dirty="0" err="1">
                <a:solidFill>
                  <a:srgbClr val="007078"/>
                </a:solidFill>
              </a:rPr>
              <a:t>em</a:t>
            </a:r>
            <a:r>
              <a:rPr lang="en-US" altLang="en-US" sz="2800" dirty="0">
                <a:solidFill>
                  <a:srgbClr val="007078"/>
                </a:solidFill>
              </a:rPr>
              <a:t> </a:t>
            </a:r>
            <a:r>
              <a:rPr lang="en-US" altLang="en-US" sz="2800" dirty="0" err="1">
                <a:solidFill>
                  <a:srgbClr val="007078"/>
                </a:solidFill>
              </a:rPr>
              <a:t>apenas</a:t>
            </a:r>
            <a:r>
              <a:rPr lang="en-US" altLang="en-US" sz="2800" dirty="0">
                <a:solidFill>
                  <a:srgbClr val="007078"/>
                </a:solidFill>
              </a:rPr>
              <a:t> 70 </a:t>
            </a:r>
            <a:r>
              <a:rPr lang="en-US" altLang="en-US" sz="2800" dirty="0" err="1">
                <a:solidFill>
                  <a:srgbClr val="007078"/>
                </a:solidFill>
              </a:rPr>
              <a:t>anos</a:t>
            </a:r>
            <a:endParaRPr lang="en-GB" altLang="en-US" sz="2800" dirty="0">
              <a:solidFill>
                <a:srgbClr val="007078"/>
              </a:solidFill>
            </a:endParaRPr>
          </a:p>
        </p:txBody>
      </p:sp>
      <p:sp>
        <p:nvSpPr>
          <p:cNvPr id="5125" name="TextBox 14"/>
          <p:cNvSpPr txBox="1">
            <a:spLocks noChangeArrowheads="1"/>
          </p:cNvSpPr>
          <p:nvPr/>
        </p:nvSpPr>
        <p:spPr bwMode="auto">
          <a:xfrm>
            <a:off x="1371600" y="4686300"/>
            <a:ext cx="23764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en-US" altLang="en-US" dirty="0"/>
              <a:t>Tel-Aviv no </a:t>
            </a:r>
            <a:r>
              <a:rPr lang="en-US" altLang="en-US" dirty="0" err="1"/>
              <a:t>passado</a:t>
            </a:r>
            <a:r>
              <a:rPr lang="en-US" altLang="en-US" dirty="0"/>
              <a:t>…</a:t>
            </a:r>
            <a:endParaRPr lang="en-GB" altLang="en-US" dirty="0"/>
          </a:p>
        </p:txBody>
      </p:sp>
      <p:sp>
        <p:nvSpPr>
          <p:cNvPr id="5126" name="TextBox 14"/>
          <p:cNvSpPr txBox="1">
            <a:spLocks noChangeArrowheads="1"/>
          </p:cNvSpPr>
          <p:nvPr/>
        </p:nvSpPr>
        <p:spPr bwMode="auto">
          <a:xfrm>
            <a:off x="5381625" y="2219325"/>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algn="ctr" eaLnBrk="1" hangingPunct="1">
              <a:spcBef>
                <a:spcPct val="0"/>
              </a:spcBef>
              <a:buFontTx/>
              <a:buNone/>
            </a:pPr>
            <a:r>
              <a:rPr lang="en-US" altLang="en-US" dirty="0"/>
              <a:t>Tel Aviv </a:t>
            </a:r>
            <a:r>
              <a:rPr lang="en-US" altLang="en-US" dirty="0" err="1"/>
              <a:t>hoje</a:t>
            </a:r>
            <a:endParaRPr lang="en-GB" altLang="en-US" dirty="0"/>
          </a:p>
        </p:txBody>
      </p:sp>
    </p:spTree>
    <p:extLst>
      <p:ext uri="{BB962C8B-B14F-4D97-AF65-F5344CB8AC3E}">
        <p14:creationId xmlns:p14="http://schemas.microsoft.com/office/powerpoint/2010/main" val="225016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shutterstock_5552634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0"/>
            <a:ext cx="101854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ChangeArrowheads="1"/>
          </p:cNvSpPr>
          <p:nvPr/>
        </p:nvSpPr>
        <p:spPr bwMode="auto">
          <a:xfrm>
            <a:off x="-36513" y="0"/>
            <a:ext cx="10185401" cy="6858000"/>
          </a:xfrm>
          <a:prstGeom prst="rect">
            <a:avLst/>
          </a:prstGeom>
          <a:solidFill>
            <a:schemeClr val="bg1">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endParaRPr lang="en-US" altLang="en-US" dirty="0"/>
          </a:p>
        </p:txBody>
      </p:sp>
      <p:sp>
        <p:nvSpPr>
          <p:cNvPr id="7" name="Title 1"/>
          <p:cNvSpPr txBox="1">
            <a:spLocks/>
          </p:cNvSpPr>
          <p:nvPr/>
        </p:nvSpPr>
        <p:spPr bwMode="auto">
          <a:xfrm>
            <a:off x="1258888" y="944563"/>
            <a:ext cx="6337300" cy="971550"/>
          </a:xfrm>
          <a:prstGeom prst="rect">
            <a:avLst/>
          </a:prstGeom>
          <a:noFill/>
          <a:ln>
            <a:noFill/>
          </a:ln>
          <a:effectLst/>
          <a:extLst/>
        </p:spPr>
        <p:txBody>
          <a:bodyPr anchor="ctr"/>
          <a:lstStyle/>
          <a:p>
            <a:pPr eaLnBrk="0" hangingPunct="0">
              <a:defRPr/>
            </a:pPr>
            <a:r>
              <a:rPr lang="en-US" sz="4000" i="0" kern="0" dirty="0">
                <a:latin typeface="+mj-lt"/>
                <a:ea typeface="+mj-ea"/>
                <a:cs typeface="+mj-cs"/>
              </a:rPr>
              <a:t>Tempo, </a:t>
            </a:r>
            <a:r>
              <a:rPr lang="en-US" sz="4000" i="0" kern="0" dirty="0" err="1">
                <a:latin typeface="+mj-lt"/>
                <a:ea typeface="+mj-ea"/>
                <a:cs typeface="+mj-cs"/>
              </a:rPr>
              <a:t>Orçamento</a:t>
            </a:r>
            <a:r>
              <a:rPr lang="en-US" sz="4000" i="0" kern="0" dirty="0">
                <a:latin typeface="+mj-lt"/>
                <a:ea typeface="+mj-ea"/>
                <a:cs typeface="+mj-cs"/>
              </a:rPr>
              <a:t>!</a:t>
            </a:r>
          </a:p>
        </p:txBody>
      </p:sp>
      <p:pic>
        <p:nvPicPr>
          <p:cNvPr id="6149" name="Picture 7" descr="tired teach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4365624"/>
            <a:ext cx="253523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0" descr="elementary tes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4365104"/>
            <a:ext cx="1584325" cy="175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descr="http://www.news.wisc.edu/news/images/MSB_Weber_lab07_0214.jpg"/>
          <p:cNvPicPr>
            <a:picLocks noChangeAspect="1" noChangeArrowheads="1"/>
          </p:cNvPicPr>
          <p:nvPr/>
        </p:nvPicPr>
        <p:blipFill>
          <a:blip r:embed="rId7">
            <a:extLst>
              <a:ext uri="{28A0092B-C50C-407E-A947-70E740481C1C}">
                <a14:useLocalDpi xmlns:a14="http://schemas.microsoft.com/office/drawing/2010/main" val="0"/>
              </a:ext>
            </a:extLst>
          </a:blip>
          <a:srcRect l="3571"/>
          <a:stretch>
            <a:fillRect/>
          </a:stretch>
        </p:blipFill>
        <p:spPr bwMode="auto">
          <a:xfrm>
            <a:off x="7164388" y="4365624"/>
            <a:ext cx="2952750" cy="175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3"/>
          <p:cNvSpPr>
            <a:spLocks noChangeArrowheads="1"/>
          </p:cNvSpPr>
          <p:nvPr/>
        </p:nvSpPr>
        <p:spPr bwMode="auto">
          <a:xfrm>
            <a:off x="965200" y="1439863"/>
            <a:ext cx="7058025"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algn="ctr" eaLnBrk="1" hangingPunct="1">
              <a:spcBef>
                <a:spcPts val="575"/>
              </a:spcBef>
              <a:buClr>
                <a:schemeClr val="accent1"/>
              </a:buClr>
              <a:buSzPct val="85000"/>
              <a:buFontTx/>
              <a:buNone/>
            </a:pPr>
            <a:r>
              <a:rPr lang="en-US" altLang="en-US" sz="2800" dirty="0"/>
              <a:t>	</a:t>
            </a:r>
          </a:p>
          <a:p>
            <a:pPr eaLnBrk="1" hangingPunct="1">
              <a:spcBef>
                <a:spcPts val="575"/>
              </a:spcBef>
              <a:buClr>
                <a:schemeClr val="accent1"/>
              </a:buClr>
              <a:buSzPct val="85000"/>
              <a:buFontTx/>
              <a:buNone/>
            </a:pPr>
            <a:r>
              <a:rPr lang="en-US" altLang="en-US" sz="4400" dirty="0"/>
              <a:t>	</a:t>
            </a:r>
            <a:r>
              <a:rPr lang="en-US" altLang="en-US" sz="3200" dirty="0"/>
              <a:t>Uma  </a:t>
            </a:r>
            <a:r>
              <a:rPr lang="en-US" altLang="en-US" sz="3200" dirty="0" err="1"/>
              <a:t>tipica</a:t>
            </a:r>
            <a:r>
              <a:rPr lang="en-US" altLang="en-US" sz="3200" dirty="0"/>
              <a:t> aula de </a:t>
            </a:r>
            <a:r>
              <a:rPr lang="en-US" altLang="en-US" sz="3200" dirty="0" err="1"/>
              <a:t>laboratorio</a:t>
            </a:r>
            <a:r>
              <a:rPr lang="en-US" altLang="en-US" sz="3200" dirty="0"/>
              <a:t>  </a:t>
            </a:r>
            <a:r>
              <a:rPr lang="en-US" altLang="en-US" sz="3200" dirty="0" err="1"/>
              <a:t>requer</a:t>
            </a:r>
            <a:r>
              <a:rPr lang="en-US" altLang="en-US" sz="3200" dirty="0"/>
              <a:t> a </a:t>
            </a:r>
            <a:r>
              <a:rPr lang="en-US" altLang="en-US" sz="3200" dirty="0" err="1"/>
              <a:t>preparação</a:t>
            </a:r>
            <a:r>
              <a:rPr lang="en-US" altLang="en-US" sz="3200" dirty="0"/>
              <a:t> e </a:t>
            </a:r>
            <a:r>
              <a:rPr lang="en-US" altLang="en-US" sz="3200" dirty="0" err="1"/>
              <a:t>calibração</a:t>
            </a:r>
            <a:r>
              <a:rPr lang="en-US" altLang="en-US" sz="3200" dirty="0"/>
              <a:t> de </a:t>
            </a:r>
            <a:r>
              <a:rPr lang="en-US" altLang="en-US" sz="3200" u="sng" dirty="0"/>
              <a:t>90 items</a:t>
            </a:r>
            <a:r>
              <a:rPr lang="en-US" altLang="en-US" sz="3200" dirty="0"/>
              <a:t>!</a:t>
            </a:r>
            <a:endParaRPr lang="en-US" altLang="en-US" sz="2800" dirty="0"/>
          </a:p>
          <a:p>
            <a:pPr algn="ctr" eaLnBrk="1" hangingPunct="1">
              <a:spcBef>
                <a:spcPts val="575"/>
              </a:spcBef>
              <a:buClr>
                <a:schemeClr val="accent1"/>
              </a:buClr>
              <a:buSzPct val="85000"/>
              <a:buFontTx/>
              <a:buNone/>
            </a:pPr>
            <a:endParaRPr lang="en-US" altLang="en-US" sz="2800" dirty="0"/>
          </a:p>
        </p:txBody>
      </p:sp>
      <p:sp>
        <p:nvSpPr>
          <p:cNvPr id="6153" name="Title 1"/>
          <p:cNvSpPr txBox="1">
            <a:spLocks/>
          </p:cNvSpPr>
          <p:nvPr/>
        </p:nvSpPr>
        <p:spPr bwMode="auto">
          <a:xfrm>
            <a:off x="-36513" y="7938"/>
            <a:ext cx="4064001"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a:spcBef>
                <a:spcPct val="0"/>
              </a:spcBef>
              <a:buFontTx/>
              <a:buNone/>
            </a:pPr>
            <a:r>
              <a:rPr lang="en-US" altLang="en-US" sz="3600" i="0" dirty="0">
                <a:solidFill>
                  <a:srgbClr val="007078"/>
                </a:solidFill>
              </a:rPr>
              <a:t>O </a:t>
            </a:r>
            <a:r>
              <a:rPr lang="en-US" altLang="en-US" sz="3600" i="0" dirty="0" err="1">
                <a:solidFill>
                  <a:srgbClr val="007078"/>
                </a:solidFill>
              </a:rPr>
              <a:t>desafio</a:t>
            </a:r>
            <a:r>
              <a:rPr lang="en-US" altLang="en-US" sz="3600" i="0" dirty="0">
                <a:solidFill>
                  <a:srgbClr val="007078"/>
                </a:solidFill>
              </a:rPr>
              <a:t>:</a:t>
            </a:r>
          </a:p>
        </p:txBody>
      </p:sp>
      <p:pic>
        <p:nvPicPr>
          <p:cNvPr id="6154" name="Picture 4"/>
          <p:cNvPicPr>
            <a:picLocks noChangeAspect="1"/>
          </p:cNvPicPr>
          <p:nvPr/>
        </p:nvPicPr>
        <p:blipFill>
          <a:blip r:embed="rId8">
            <a:extLst>
              <a:ext uri="{28A0092B-C50C-407E-A947-70E740481C1C}">
                <a14:useLocalDpi xmlns:a14="http://schemas.microsoft.com/office/drawing/2010/main" val="0"/>
              </a:ext>
            </a:extLst>
          </a:blip>
          <a:srcRect l="7607" t="13937" r="36816" b="1395"/>
          <a:stretch>
            <a:fillRect/>
          </a:stretch>
        </p:blipFill>
        <p:spPr bwMode="auto">
          <a:xfrm>
            <a:off x="-36513" y="4357688"/>
            <a:ext cx="1512888"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3"/>
          <p:cNvPicPr>
            <a:picLocks noChangeAspect="1"/>
          </p:cNvPicPr>
          <p:nvPr/>
        </p:nvPicPr>
        <p:blipFill>
          <a:blip r:embed="rId9">
            <a:extLst>
              <a:ext uri="{28A0092B-C50C-407E-A947-70E740481C1C}">
                <a14:useLocalDpi xmlns:a14="http://schemas.microsoft.com/office/drawing/2010/main" val="0"/>
              </a:ext>
            </a:extLst>
          </a:blip>
          <a:srcRect l="22224" t="11794" r="13075" b="35054"/>
          <a:stretch>
            <a:fillRect/>
          </a:stretch>
        </p:blipFill>
        <p:spPr bwMode="auto">
          <a:xfrm>
            <a:off x="1476375" y="4365624"/>
            <a:ext cx="158273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7399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96888" y="-531440"/>
            <a:ext cx="5426075" cy="2060576"/>
          </a:xfrm>
          <a:prstGeom prst="rect">
            <a:avLst/>
          </a:prstGeom>
          <a:noFill/>
          <a:ln>
            <a:noFill/>
          </a:ln>
          <a:effectLst/>
          <a:extLst/>
        </p:spPr>
        <p:txBody>
          <a:bodyPr anchor="ctr"/>
          <a:lstStyle>
            <a:lvl1pPr algn="l" rtl="0" eaLnBrk="0" fontAlgn="base" hangingPunct="0">
              <a:spcBef>
                <a:spcPct val="0"/>
              </a:spcBef>
              <a:spcAft>
                <a:spcPct val="0"/>
              </a:spcAft>
              <a:defRPr sz="2800" b="1">
                <a:solidFill>
                  <a:srgbClr val="002060"/>
                </a:solidFill>
                <a:latin typeface="+mj-lt"/>
                <a:ea typeface="+mj-ea"/>
                <a:cs typeface="+mj-cs"/>
              </a:defRPr>
            </a:lvl1pPr>
            <a:lvl2pPr algn="l" rtl="0" eaLnBrk="0" fontAlgn="base" hangingPunct="0">
              <a:spcBef>
                <a:spcPct val="0"/>
              </a:spcBef>
              <a:spcAft>
                <a:spcPct val="0"/>
              </a:spcAft>
              <a:defRPr sz="2800" b="1">
                <a:solidFill>
                  <a:srgbClr val="007078"/>
                </a:solidFill>
                <a:latin typeface="חרמון" charset="0"/>
                <a:ea typeface="חרמון" charset="0"/>
                <a:cs typeface="חרמון" charset="0"/>
              </a:defRPr>
            </a:lvl2pPr>
            <a:lvl3pPr algn="l" rtl="0" eaLnBrk="0" fontAlgn="base" hangingPunct="0">
              <a:spcBef>
                <a:spcPct val="0"/>
              </a:spcBef>
              <a:spcAft>
                <a:spcPct val="0"/>
              </a:spcAft>
              <a:defRPr sz="2800" b="1">
                <a:solidFill>
                  <a:srgbClr val="007078"/>
                </a:solidFill>
                <a:latin typeface="חרמון" charset="0"/>
                <a:ea typeface="חרמון" charset="0"/>
                <a:cs typeface="חרמון" charset="0"/>
              </a:defRPr>
            </a:lvl3pPr>
            <a:lvl4pPr algn="l" rtl="0" eaLnBrk="0" fontAlgn="base" hangingPunct="0">
              <a:spcBef>
                <a:spcPct val="0"/>
              </a:spcBef>
              <a:spcAft>
                <a:spcPct val="0"/>
              </a:spcAft>
              <a:defRPr sz="2800" b="1">
                <a:solidFill>
                  <a:srgbClr val="007078"/>
                </a:solidFill>
                <a:latin typeface="חרמון" charset="0"/>
                <a:ea typeface="חרמון" charset="0"/>
                <a:cs typeface="חרמון" charset="0"/>
              </a:defRPr>
            </a:lvl4pPr>
            <a:lvl5pPr algn="l" rtl="0" eaLnBrk="0" fontAlgn="base" hangingPunct="0">
              <a:spcBef>
                <a:spcPct val="0"/>
              </a:spcBef>
              <a:spcAft>
                <a:spcPct val="0"/>
              </a:spcAft>
              <a:defRPr sz="2800" b="1">
                <a:solidFill>
                  <a:srgbClr val="007078"/>
                </a:solidFill>
                <a:latin typeface="חרמון" charset="0"/>
                <a:ea typeface="חרמון" charset="0"/>
                <a:cs typeface="חרמון" charset="0"/>
              </a:defRPr>
            </a:lvl5pPr>
            <a:lvl6pPr marL="457200" algn="l" rtl="0" fontAlgn="base">
              <a:spcBef>
                <a:spcPct val="0"/>
              </a:spcBef>
              <a:spcAft>
                <a:spcPct val="0"/>
              </a:spcAft>
              <a:defRPr sz="2800" b="1">
                <a:solidFill>
                  <a:srgbClr val="007078"/>
                </a:solidFill>
                <a:latin typeface="חרמון" charset="0"/>
                <a:ea typeface="חרמון" charset="0"/>
                <a:cs typeface="חרמון" charset="0"/>
              </a:defRPr>
            </a:lvl6pPr>
            <a:lvl7pPr marL="914400" algn="l" rtl="0" fontAlgn="base">
              <a:spcBef>
                <a:spcPct val="0"/>
              </a:spcBef>
              <a:spcAft>
                <a:spcPct val="0"/>
              </a:spcAft>
              <a:defRPr sz="2800" b="1">
                <a:solidFill>
                  <a:srgbClr val="007078"/>
                </a:solidFill>
                <a:latin typeface="חרמון" charset="0"/>
                <a:ea typeface="חרמון" charset="0"/>
                <a:cs typeface="חרמון" charset="0"/>
              </a:defRPr>
            </a:lvl7pPr>
            <a:lvl8pPr marL="1371600" algn="l" rtl="0" fontAlgn="base">
              <a:spcBef>
                <a:spcPct val="0"/>
              </a:spcBef>
              <a:spcAft>
                <a:spcPct val="0"/>
              </a:spcAft>
              <a:defRPr sz="2800" b="1">
                <a:solidFill>
                  <a:srgbClr val="007078"/>
                </a:solidFill>
                <a:latin typeface="חרמון" charset="0"/>
                <a:ea typeface="חרמון" charset="0"/>
                <a:cs typeface="חרמון" charset="0"/>
              </a:defRPr>
            </a:lvl8pPr>
            <a:lvl9pPr marL="1828800" algn="l" rtl="0" fontAlgn="base">
              <a:spcBef>
                <a:spcPct val="0"/>
              </a:spcBef>
              <a:spcAft>
                <a:spcPct val="0"/>
              </a:spcAft>
              <a:defRPr sz="2800" b="1">
                <a:solidFill>
                  <a:srgbClr val="007078"/>
                </a:solidFill>
                <a:latin typeface="חרמון" charset="0"/>
                <a:ea typeface="חרמון" charset="0"/>
                <a:cs typeface="חרמון" charset="0"/>
              </a:defRPr>
            </a:lvl9pPr>
          </a:lstStyle>
          <a:p>
            <a:pPr>
              <a:defRPr/>
            </a:pPr>
            <a:r>
              <a:rPr lang="en-US" sz="2400" i="0" dirty="0" err="1">
                <a:solidFill>
                  <a:srgbClr val="007078"/>
                </a:solidFill>
              </a:rPr>
              <a:t>Experimentação</a:t>
            </a:r>
            <a:r>
              <a:rPr lang="en-US" sz="2400" i="0" dirty="0">
                <a:solidFill>
                  <a:srgbClr val="007078"/>
                </a:solidFill>
              </a:rPr>
              <a:t> </a:t>
            </a:r>
            <a:r>
              <a:rPr lang="en-US" sz="2400" i="0" dirty="0" err="1">
                <a:solidFill>
                  <a:srgbClr val="007078"/>
                </a:solidFill>
              </a:rPr>
              <a:t>em</a:t>
            </a:r>
            <a:r>
              <a:rPr lang="en-US" sz="2400" i="0" dirty="0">
                <a:solidFill>
                  <a:srgbClr val="007078"/>
                </a:solidFill>
              </a:rPr>
              <a:t> </a:t>
            </a:r>
            <a:r>
              <a:rPr lang="en-US" sz="2400" i="0" dirty="0" err="1">
                <a:solidFill>
                  <a:srgbClr val="007078"/>
                </a:solidFill>
              </a:rPr>
              <a:t>Ciencias</a:t>
            </a:r>
            <a:endParaRPr lang="en-US" sz="2400" i="0" dirty="0">
              <a:solidFill>
                <a:srgbClr val="007078"/>
              </a:solidFill>
            </a:endParaRPr>
          </a:p>
          <a:p>
            <a:pPr>
              <a:defRPr/>
            </a:pPr>
            <a:r>
              <a:rPr lang="en-US" sz="3200" i="0" dirty="0" err="1">
                <a:solidFill>
                  <a:srgbClr val="007078"/>
                </a:solidFill>
              </a:rPr>
              <a:t>Nunca</a:t>
            </a:r>
            <a:r>
              <a:rPr lang="en-US" sz="3200" i="0" dirty="0">
                <a:solidFill>
                  <a:srgbClr val="007078"/>
                </a:solidFill>
              </a:rPr>
              <a:t> </a:t>
            </a:r>
            <a:r>
              <a:rPr lang="en-US" sz="3200" i="0" dirty="0" err="1">
                <a:solidFill>
                  <a:srgbClr val="007078"/>
                </a:solidFill>
              </a:rPr>
              <a:t>foi</a:t>
            </a:r>
            <a:r>
              <a:rPr lang="en-US" sz="3200" i="0" dirty="0">
                <a:solidFill>
                  <a:srgbClr val="007078"/>
                </a:solidFill>
              </a:rPr>
              <a:t> </a:t>
            </a:r>
            <a:r>
              <a:rPr lang="en-US" sz="3200" i="0" dirty="0" err="1">
                <a:solidFill>
                  <a:srgbClr val="007078"/>
                </a:solidFill>
              </a:rPr>
              <a:t>tão</a:t>
            </a:r>
            <a:r>
              <a:rPr lang="en-US" sz="3200" i="0" dirty="0">
                <a:solidFill>
                  <a:srgbClr val="007078"/>
                </a:solidFill>
              </a:rPr>
              <a:t> </a:t>
            </a:r>
            <a:r>
              <a:rPr lang="en-US" sz="3200" i="0" dirty="0" err="1">
                <a:solidFill>
                  <a:srgbClr val="007078"/>
                </a:solidFill>
              </a:rPr>
              <a:t>facil</a:t>
            </a:r>
            <a:r>
              <a:rPr lang="en-US" sz="3200" i="0" dirty="0">
                <a:solidFill>
                  <a:srgbClr val="007078"/>
                </a:solidFill>
              </a:rPr>
              <a:t>!</a:t>
            </a:r>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4900" y="1126579"/>
            <a:ext cx="6934200" cy="5038725"/>
          </a:xfrm>
          <a:prstGeom prst="rect">
            <a:avLst/>
          </a:prstGeom>
        </p:spPr>
      </p:pic>
      <p:sp>
        <p:nvSpPr>
          <p:cNvPr id="2" name="TextBox 1"/>
          <p:cNvSpPr txBox="1"/>
          <p:nvPr/>
        </p:nvSpPr>
        <p:spPr>
          <a:xfrm>
            <a:off x="2051720" y="1167135"/>
            <a:ext cx="5190652" cy="461665"/>
          </a:xfrm>
          <a:prstGeom prst="rect">
            <a:avLst/>
          </a:prstGeom>
          <a:solidFill>
            <a:schemeClr val="bg1"/>
          </a:solidFill>
        </p:spPr>
        <p:txBody>
          <a:bodyPr wrap="none" rtlCol="0">
            <a:spAutoFit/>
          </a:bodyPr>
          <a:lstStyle/>
          <a:p>
            <a:r>
              <a:rPr lang="en-US" b="0" i="0" dirty="0" err="1">
                <a:solidFill>
                  <a:schemeClr val="accent1">
                    <a:lumMod val="50000"/>
                  </a:schemeClr>
                </a:solidFill>
              </a:rPr>
              <a:t>Trocando</a:t>
            </a:r>
            <a:r>
              <a:rPr lang="en-US" b="0" i="0" dirty="0">
                <a:solidFill>
                  <a:schemeClr val="accent1">
                    <a:lumMod val="50000"/>
                  </a:schemeClr>
                </a:solidFill>
              </a:rPr>
              <a:t> </a:t>
            </a:r>
            <a:r>
              <a:rPr lang="en-US" b="0" i="0" dirty="0" err="1">
                <a:solidFill>
                  <a:schemeClr val="accent1">
                    <a:lumMod val="50000"/>
                  </a:schemeClr>
                </a:solidFill>
              </a:rPr>
              <a:t>caixas</a:t>
            </a:r>
            <a:r>
              <a:rPr lang="en-US" b="0" i="0" dirty="0">
                <a:solidFill>
                  <a:schemeClr val="accent1">
                    <a:lumMod val="50000"/>
                  </a:schemeClr>
                </a:solidFill>
              </a:rPr>
              <a:t> de </a:t>
            </a:r>
            <a:r>
              <a:rPr lang="en-US" b="0" i="0" dirty="0" err="1" smtClean="0">
                <a:solidFill>
                  <a:schemeClr val="accent1">
                    <a:lumMod val="50000"/>
                  </a:schemeClr>
                </a:solidFill>
              </a:rPr>
              <a:t>equipamentos</a:t>
            </a:r>
            <a:r>
              <a:rPr lang="en-US" b="0" i="0" dirty="0" smtClean="0">
                <a:solidFill>
                  <a:schemeClr val="accent1">
                    <a:lumMod val="50000"/>
                  </a:schemeClr>
                </a:solidFill>
              </a:rPr>
              <a:t>…</a:t>
            </a:r>
            <a:endParaRPr lang="en-US" b="0" i="0" dirty="0">
              <a:solidFill>
                <a:schemeClr val="accent1">
                  <a:lumMod val="50000"/>
                </a:schemeClr>
              </a:solidFill>
            </a:endParaRPr>
          </a:p>
        </p:txBody>
      </p:sp>
      <p:sp>
        <p:nvSpPr>
          <p:cNvPr id="8" name="TextBox 7"/>
          <p:cNvSpPr txBox="1"/>
          <p:nvPr/>
        </p:nvSpPr>
        <p:spPr>
          <a:xfrm>
            <a:off x="4139952" y="3501008"/>
            <a:ext cx="2016224" cy="1861006"/>
          </a:xfrm>
          <a:prstGeom prst="ellipse">
            <a:avLst/>
          </a:prstGeom>
          <a:noFill/>
        </p:spPr>
        <p:txBody>
          <a:bodyPr wrap="square" rtlCol="0">
            <a:spAutoFit/>
          </a:bodyPr>
          <a:lstStyle/>
          <a:p>
            <a:r>
              <a:rPr lang="en-US" sz="1600" i="0" dirty="0" err="1">
                <a:solidFill>
                  <a:schemeClr val="bg1"/>
                </a:solidFill>
              </a:rPr>
              <a:t>Por</a:t>
            </a:r>
            <a:r>
              <a:rPr lang="en-US" sz="1600" i="0" dirty="0">
                <a:solidFill>
                  <a:schemeClr val="bg1"/>
                </a:solidFill>
              </a:rPr>
              <a:t> um </a:t>
            </a:r>
            <a:r>
              <a:rPr lang="en-US" sz="1600" i="0" dirty="0" err="1">
                <a:solidFill>
                  <a:schemeClr val="bg1"/>
                </a:solidFill>
              </a:rPr>
              <a:t>laboratorio</a:t>
            </a:r>
            <a:r>
              <a:rPr lang="en-US" sz="1600" i="0" dirty="0">
                <a:solidFill>
                  <a:schemeClr val="bg1"/>
                </a:solidFill>
              </a:rPr>
              <a:t> de </a:t>
            </a:r>
            <a:r>
              <a:rPr lang="en-US" sz="1600" i="0" dirty="0" err="1">
                <a:solidFill>
                  <a:schemeClr val="bg1"/>
                </a:solidFill>
              </a:rPr>
              <a:t>ciencias</a:t>
            </a:r>
            <a:r>
              <a:rPr lang="en-US" sz="1600" i="0" dirty="0">
                <a:solidFill>
                  <a:schemeClr val="bg1"/>
                </a:solidFill>
              </a:rPr>
              <a:t> </a:t>
            </a:r>
            <a:r>
              <a:rPr lang="en-US" sz="1600" i="0" dirty="0" err="1" smtClean="0">
                <a:solidFill>
                  <a:schemeClr val="bg1"/>
                </a:solidFill>
              </a:rPr>
              <a:t>completo</a:t>
            </a:r>
            <a:r>
              <a:rPr lang="en-US" sz="1600" i="0" dirty="0" smtClean="0">
                <a:solidFill>
                  <a:schemeClr val="bg1"/>
                </a:solidFill>
              </a:rPr>
              <a:t>, </a:t>
            </a:r>
            <a:r>
              <a:rPr lang="en-US" sz="1600" i="0" dirty="0" err="1" smtClean="0">
                <a:solidFill>
                  <a:schemeClr val="bg1"/>
                </a:solidFill>
              </a:rPr>
              <a:t>tudo</a:t>
            </a:r>
            <a:r>
              <a:rPr lang="en-US" sz="1600" i="0" dirty="0" smtClean="0">
                <a:solidFill>
                  <a:schemeClr val="bg1"/>
                </a:solidFill>
              </a:rPr>
              <a:t>-</a:t>
            </a:r>
            <a:r>
              <a:rPr lang="en-US" sz="1600" i="0" dirty="0" err="1" smtClean="0">
                <a:solidFill>
                  <a:schemeClr val="bg1"/>
                </a:solidFill>
              </a:rPr>
              <a:t>em</a:t>
            </a:r>
            <a:r>
              <a:rPr lang="en-US" sz="1600" i="0" dirty="0" smtClean="0">
                <a:solidFill>
                  <a:schemeClr val="bg1"/>
                </a:solidFill>
              </a:rPr>
              <a:t>-um</a:t>
            </a:r>
            <a:r>
              <a:rPr lang="en-US" sz="1600" dirty="0">
                <a:solidFill>
                  <a:schemeClr val="bg1"/>
                </a:solidFill>
              </a:rPr>
              <a:t> </a:t>
            </a:r>
            <a:endParaRPr lang="en-US" sz="1600" dirty="0">
              <a:solidFill>
                <a:schemeClr val="bg1"/>
              </a:solidFill>
            </a:endParaRPr>
          </a:p>
        </p:txBody>
      </p:sp>
    </p:spTree>
    <p:custDataLst>
      <p:tags r:id="rId1"/>
    </p:custDataLst>
    <p:extLst>
      <p:ext uri="{BB962C8B-B14F-4D97-AF65-F5344CB8AC3E}">
        <p14:creationId xmlns:p14="http://schemas.microsoft.com/office/powerpoint/2010/main" val="152049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70225" y="4861"/>
            <a:ext cx="7772400" cy="928687"/>
          </a:xfrm>
        </p:spPr>
        <p:txBody>
          <a:bodyPr/>
          <a:lstStyle/>
          <a:p>
            <a:pPr eaLnBrk="1" hangingPunct="1"/>
            <a:r>
              <a:rPr lang="en-US" altLang="en-US" dirty="0"/>
              <a:t>O </a:t>
            </a:r>
            <a:r>
              <a:rPr lang="en-US" altLang="en-US" dirty="0" err="1"/>
              <a:t>laboratorio</a:t>
            </a:r>
            <a:r>
              <a:rPr lang="en-US" altLang="en-US" dirty="0"/>
              <a:t> </a:t>
            </a:r>
            <a:r>
              <a:rPr lang="en-US" altLang="en-US" dirty="0" err="1"/>
              <a:t>completo</a:t>
            </a:r>
            <a:r>
              <a:rPr lang="en-US" altLang="en-US" dirty="0"/>
              <a:t> </a:t>
            </a:r>
            <a:r>
              <a:rPr lang="en-US" altLang="en-US" dirty="0" err="1"/>
              <a:t>em</a:t>
            </a:r>
            <a:r>
              <a:rPr lang="en-US" altLang="en-US" dirty="0"/>
              <a:t> um disco</a:t>
            </a:r>
            <a:br>
              <a:rPr lang="en-US" altLang="en-US" dirty="0"/>
            </a:br>
            <a:r>
              <a:rPr lang="en-US" altLang="en-US" sz="2000" dirty="0" err="1"/>
              <a:t>Unidade</a:t>
            </a:r>
            <a:r>
              <a:rPr lang="en-US" altLang="en-US" sz="2000" dirty="0"/>
              <a:t> de </a:t>
            </a:r>
            <a:r>
              <a:rPr lang="en-US" altLang="en-US" sz="2000" dirty="0" err="1"/>
              <a:t>Ciencias</a:t>
            </a:r>
            <a:r>
              <a:rPr lang="en-US" altLang="en-US" sz="2000" dirty="0"/>
              <a:t> Gerais</a:t>
            </a:r>
            <a:endParaRPr lang="en-US" altLang="en-US" dirty="0"/>
          </a:p>
        </p:txBody>
      </p:sp>
      <p:pic>
        <p:nvPicPr>
          <p:cNvPr id="81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513" y="1739900"/>
            <a:ext cx="817562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9138" y="4414838"/>
            <a:ext cx="5207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7988" y="3490913"/>
            <a:ext cx="5302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9225" y="4508500"/>
            <a:ext cx="415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4688" y="2924175"/>
            <a:ext cx="2968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3663" y="4468813"/>
            <a:ext cx="5064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9850" y="1614488"/>
            <a:ext cx="4826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5013" y="4484688"/>
            <a:ext cx="4794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77213" y="2071688"/>
            <a:ext cx="296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863" y="4292600"/>
            <a:ext cx="4667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4275" y="3975100"/>
            <a:ext cx="5603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7713" y="1343025"/>
            <a:ext cx="431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49"/>
          <p:cNvSpPr>
            <a:spLocks/>
          </p:cNvSpPr>
          <p:nvPr/>
        </p:nvSpPr>
        <p:spPr bwMode="auto">
          <a:xfrm>
            <a:off x="3905250" y="3076575"/>
            <a:ext cx="581025" cy="114300"/>
          </a:xfrm>
          <a:custGeom>
            <a:avLst/>
            <a:gdLst>
              <a:gd name="T0" fmla="*/ 581025 w 581025"/>
              <a:gd name="T1" fmla="*/ 84464 h 114445"/>
              <a:gd name="T2" fmla="*/ 247650 w 581025"/>
              <a:gd name="T3" fmla="*/ 145 h 114445"/>
              <a:gd name="T4" fmla="*/ 0 w 581025"/>
              <a:gd name="T5" fmla="*/ 101328 h 114445"/>
              <a:gd name="T6" fmla="*/ 0 60000 65536"/>
              <a:gd name="T7" fmla="*/ 0 60000 65536"/>
              <a:gd name="T8" fmla="*/ 0 60000 65536"/>
              <a:gd name="T9" fmla="*/ 0 w 581025"/>
              <a:gd name="T10" fmla="*/ 0 h 114445"/>
              <a:gd name="T11" fmla="*/ 581025 w 581025"/>
              <a:gd name="T12" fmla="*/ 114445 h 114445"/>
            </a:gdLst>
            <a:ahLst/>
            <a:cxnLst>
              <a:cxn ang="T6">
                <a:pos x="T0" y="T1"/>
              </a:cxn>
              <a:cxn ang="T7">
                <a:pos x="T2" y="T3"/>
              </a:cxn>
              <a:cxn ang="T8">
                <a:pos x="T4" y="T5"/>
              </a:cxn>
            </a:cxnLst>
            <a:rect l="T9" t="T10" r="T11" b="T12"/>
            <a:pathLst>
              <a:path w="581025" h="114445">
                <a:moveTo>
                  <a:pt x="581025" y="95395"/>
                </a:moveTo>
                <a:cubicBezTo>
                  <a:pt x="462756" y="46182"/>
                  <a:pt x="344487" y="-3030"/>
                  <a:pt x="247650" y="145"/>
                </a:cubicBezTo>
                <a:cubicBezTo>
                  <a:pt x="150813" y="3320"/>
                  <a:pt x="0" y="31895"/>
                  <a:pt x="0" y="114445"/>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 name="Freeform 50"/>
          <p:cNvSpPr>
            <a:spLocks/>
          </p:cNvSpPr>
          <p:nvPr/>
        </p:nvSpPr>
        <p:spPr bwMode="auto">
          <a:xfrm>
            <a:off x="3762375" y="3294063"/>
            <a:ext cx="552450" cy="249237"/>
          </a:xfrm>
          <a:custGeom>
            <a:avLst/>
            <a:gdLst>
              <a:gd name="T0" fmla="*/ 552450 w 552450"/>
              <a:gd name="T1" fmla="*/ 205093 h 249749"/>
              <a:gd name="T2" fmla="*/ 400050 w 552450"/>
              <a:gd name="T3" fmla="*/ 40834 h 249749"/>
              <a:gd name="T4" fmla="*/ 0 w 552450"/>
              <a:gd name="T5" fmla="*/ 1715 h 249749"/>
              <a:gd name="T6" fmla="*/ 0 60000 65536"/>
              <a:gd name="T7" fmla="*/ 0 60000 65536"/>
              <a:gd name="T8" fmla="*/ 0 60000 65536"/>
              <a:gd name="T9" fmla="*/ 0 w 552450"/>
              <a:gd name="T10" fmla="*/ 0 h 249749"/>
              <a:gd name="T11" fmla="*/ 552450 w 552450"/>
              <a:gd name="T12" fmla="*/ 249749 h 249749"/>
            </a:gdLst>
            <a:ahLst/>
            <a:cxnLst>
              <a:cxn ang="T6">
                <a:pos x="T0" y="T1"/>
              </a:cxn>
              <a:cxn ang="T7">
                <a:pos x="T2" y="T3"/>
              </a:cxn>
              <a:cxn ang="T8">
                <a:pos x="T4" y="T5"/>
              </a:cxn>
            </a:cxnLst>
            <a:rect l="T9" t="T10" r="T11" b="T12"/>
            <a:pathLst>
              <a:path w="552450" h="249749">
                <a:moveTo>
                  <a:pt x="552450" y="249749"/>
                </a:moveTo>
                <a:cubicBezTo>
                  <a:pt x="522287" y="170374"/>
                  <a:pt x="492125" y="90999"/>
                  <a:pt x="400050" y="49724"/>
                </a:cubicBezTo>
                <a:cubicBezTo>
                  <a:pt x="307975" y="8449"/>
                  <a:pt x="39687" y="-5838"/>
                  <a:pt x="0" y="2099"/>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 name="Freeform 51"/>
          <p:cNvSpPr>
            <a:spLocks/>
          </p:cNvSpPr>
          <p:nvPr/>
        </p:nvSpPr>
        <p:spPr bwMode="auto">
          <a:xfrm>
            <a:off x="3638550" y="3343275"/>
            <a:ext cx="452438" cy="495300"/>
          </a:xfrm>
          <a:custGeom>
            <a:avLst/>
            <a:gdLst>
              <a:gd name="T0" fmla="*/ 328445 w 452896"/>
              <a:gd name="T1" fmla="*/ 495300 h 495300"/>
              <a:gd name="T2" fmla="*/ 388950 w 452896"/>
              <a:gd name="T3" fmla="*/ 266700 h 495300"/>
              <a:gd name="T4" fmla="*/ 0 w 452896"/>
              <a:gd name="T5" fmla="*/ 0 h 495300"/>
              <a:gd name="T6" fmla="*/ 0 60000 65536"/>
              <a:gd name="T7" fmla="*/ 0 60000 65536"/>
              <a:gd name="T8" fmla="*/ 0 60000 65536"/>
              <a:gd name="T9" fmla="*/ 0 w 452896"/>
              <a:gd name="T10" fmla="*/ 0 h 495300"/>
              <a:gd name="T11" fmla="*/ 452896 w 452896"/>
              <a:gd name="T12" fmla="*/ 495300 h 495300"/>
            </a:gdLst>
            <a:ahLst/>
            <a:cxnLst>
              <a:cxn ang="T6">
                <a:pos x="T0" y="T1"/>
              </a:cxn>
              <a:cxn ang="T7">
                <a:pos x="T2" y="T3"/>
              </a:cxn>
              <a:cxn ang="T8">
                <a:pos x="T4" y="T5"/>
              </a:cxn>
            </a:cxnLst>
            <a:rect l="T9" t="T10" r="T11" b="T12"/>
            <a:pathLst>
              <a:path w="452896" h="495300">
                <a:moveTo>
                  <a:pt x="361950" y="495300"/>
                </a:moveTo>
                <a:cubicBezTo>
                  <a:pt x="425450" y="422275"/>
                  <a:pt x="488950" y="349250"/>
                  <a:pt x="428625" y="266700"/>
                </a:cubicBezTo>
                <a:cubicBezTo>
                  <a:pt x="368300" y="184150"/>
                  <a:pt x="71437" y="28575"/>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3" name="Freeform 52"/>
          <p:cNvSpPr>
            <a:spLocks/>
          </p:cNvSpPr>
          <p:nvPr/>
        </p:nvSpPr>
        <p:spPr bwMode="auto">
          <a:xfrm>
            <a:off x="3408363" y="3505200"/>
            <a:ext cx="192087" cy="790575"/>
          </a:xfrm>
          <a:custGeom>
            <a:avLst/>
            <a:gdLst>
              <a:gd name="T0" fmla="*/ 113246 w 192134"/>
              <a:gd name="T1" fmla="*/ 790575 h 790575"/>
              <a:gd name="T2" fmla="*/ 1634 w 192134"/>
              <a:gd name="T3" fmla="*/ 161925 h 790575"/>
              <a:gd name="T4" fmla="*/ 187674 w 192134"/>
              <a:gd name="T5" fmla="*/ 0 h 790575"/>
              <a:gd name="T6" fmla="*/ 0 60000 65536"/>
              <a:gd name="T7" fmla="*/ 0 60000 65536"/>
              <a:gd name="T8" fmla="*/ 0 60000 65536"/>
              <a:gd name="T9" fmla="*/ 0 w 192134"/>
              <a:gd name="T10" fmla="*/ 0 h 790575"/>
              <a:gd name="T11" fmla="*/ 192134 w 192134"/>
              <a:gd name="T12" fmla="*/ 790575 h 790575"/>
            </a:gdLst>
            <a:ahLst/>
            <a:cxnLst>
              <a:cxn ang="T6">
                <a:pos x="T0" y="T1"/>
              </a:cxn>
              <a:cxn ang="T7">
                <a:pos x="T2" y="T3"/>
              </a:cxn>
              <a:cxn ang="T8">
                <a:pos x="T4" y="T5"/>
              </a:cxn>
            </a:cxnLst>
            <a:rect l="T9" t="T10" r="T11" b="T12"/>
            <a:pathLst>
              <a:path w="192134" h="790575">
                <a:moveTo>
                  <a:pt x="115934" y="790575"/>
                </a:moveTo>
                <a:cubicBezTo>
                  <a:pt x="52434" y="542131"/>
                  <a:pt x="-11066" y="293687"/>
                  <a:pt x="1634" y="161925"/>
                </a:cubicBezTo>
                <a:cubicBezTo>
                  <a:pt x="14334" y="30163"/>
                  <a:pt x="155622" y="19050"/>
                  <a:pt x="192134"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5" name="Freeform 54"/>
          <p:cNvSpPr>
            <a:spLocks/>
          </p:cNvSpPr>
          <p:nvPr/>
        </p:nvSpPr>
        <p:spPr bwMode="auto">
          <a:xfrm>
            <a:off x="2867025" y="3790950"/>
            <a:ext cx="401638" cy="657225"/>
          </a:xfrm>
          <a:custGeom>
            <a:avLst/>
            <a:gdLst>
              <a:gd name="T0" fmla="*/ 0 w 401173"/>
              <a:gd name="T1" fmla="*/ 657225 h 657225"/>
              <a:gd name="T2" fmla="*/ 425815 w 401173"/>
              <a:gd name="T3" fmla="*/ 276225 h 657225"/>
              <a:gd name="T4" fmla="*/ 383242 w 401173"/>
              <a:gd name="T5" fmla="*/ 0 h 657225"/>
              <a:gd name="T6" fmla="*/ 0 60000 65536"/>
              <a:gd name="T7" fmla="*/ 0 60000 65536"/>
              <a:gd name="T8" fmla="*/ 0 60000 65536"/>
              <a:gd name="T9" fmla="*/ 0 w 401173"/>
              <a:gd name="T10" fmla="*/ 0 h 657225"/>
              <a:gd name="T11" fmla="*/ 401173 w 401173"/>
              <a:gd name="T12" fmla="*/ 657225 h 657225"/>
            </a:gdLst>
            <a:ahLst/>
            <a:cxnLst>
              <a:cxn ang="T6">
                <a:pos x="T0" y="T1"/>
              </a:cxn>
              <a:cxn ang="T7">
                <a:pos x="T2" y="T3"/>
              </a:cxn>
              <a:cxn ang="T8">
                <a:pos x="T4" y="T5"/>
              </a:cxn>
            </a:cxnLst>
            <a:rect l="T9" t="T10" r="T11" b="T12"/>
            <a:pathLst>
              <a:path w="401173" h="657225">
                <a:moveTo>
                  <a:pt x="0" y="657225"/>
                </a:moveTo>
                <a:cubicBezTo>
                  <a:pt x="161925" y="521494"/>
                  <a:pt x="323850" y="385763"/>
                  <a:pt x="381000" y="276225"/>
                </a:cubicBezTo>
                <a:cubicBezTo>
                  <a:pt x="438150" y="166687"/>
                  <a:pt x="357187" y="44450"/>
                  <a:pt x="34290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6" name="Freeform 55"/>
          <p:cNvSpPr>
            <a:spLocks/>
          </p:cNvSpPr>
          <p:nvPr/>
        </p:nvSpPr>
        <p:spPr bwMode="auto">
          <a:xfrm>
            <a:off x="2266950" y="3905250"/>
            <a:ext cx="303213" cy="561975"/>
          </a:xfrm>
          <a:custGeom>
            <a:avLst/>
            <a:gdLst>
              <a:gd name="T0" fmla="*/ 0 w 303616"/>
              <a:gd name="T1" fmla="*/ 561975 h 561975"/>
              <a:gd name="T2" fmla="*/ 259925 w 303616"/>
              <a:gd name="T3" fmla="*/ 276225 h 561975"/>
              <a:gd name="T4" fmla="*/ 201235 w 303616"/>
              <a:gd name="T5" fmla="*/ 0 h 561975"/>
              <a:gd name="T6" fmla="*/ 0 60000 65536"/>
              <a:gd name="T7" fmla="*/ 0 60000 65536"/>
              <a:gd name="T8" fmla="*/ 0 60000 65536"/>
              <a:gd name="T9" fmla="*/ 0 w 303616"/>
              <a:gd name="T10" fmla="*/ 0 h 561975"/>
              <a:gd name="T11" fmla="*/ 303616 w 303616"/>
              <a:gd name="T12" fmla="*/ 561975 h 561975"/>
            </a:gdLst>
            <a:ahLst/>
            <a:cxnLst>
              <a:cxn ang="T6">
                <a:pos x="T0" y="T1"/>
              </a:cxn>
              <a:cxn ang="T7">
                <a:pos x="T2" y="T3"/>
              </a:cxn>
              <a:cxn ang="T8">
                <a:pos x="T4" y="T5"/>
              </a:cxn>
            </a:cxnLst>
            <a:rect l="T9" t="T10" r="T11" b="T12"/>
            <a:pathLst>
              <a:path w="303616" h="561975">
                <a:moveTo>
                  <a:pt x="0" y="561975"/>
                </a:moveTo>
                <a:cubicBezTo>
                  <a:pt x="128587" y="465931"/>
                  <a:pt x="257175" y="369887"/>
                  <a:pt x="295275" y="276225"/>
                </a:cubicBezTo>
                <a:cubicBezTo>
                  <a:pt x="333375" y="182563"/>
                  <a:pt x="228600" y="0"/>
                  <a:pt x="22860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8" name="Freeform 57"/>
          <p:cNvSpPr>
            <a:spLocks/>
          </p:cNvSpPr>
          <p:nvPr/>
        </p:nvSpPr>
        <p:spPr bwMode="auto">
          <a:xfrm>
            <a:off x="1524000" y="3867150"/>
            <a:ext cx="85725" cy="600075"/>
          </a:xfrm>
          <a:custGeom>
            <a:avLst/>
            <a:gdLst>
              <a:gd name="T0" fmla="*/ 85725 w 85725"/>
              <a:gd name="T1" fmla="*/ 600075 h 600075"/>
              <a:gd name="T2" fmla="*/ 0 w 85725"/>
              <a:gd name="T3" fmla="*/ 200025 h 600075"/>
              <a:gd name="T4" fmla="*/ 85725 w 85725"/>
              <a:gd name="T5" fmla="*/ 0 h 600075"/>
              <a:gd name="T6" fmla="*/ 0 60000 65536"/>
              <a:gd name="T7" fmla="*/ 0 60000 65536"/>
              <a:gd name="T8" fmla="*/ 0 60000 65536"/>
              <a:gd name="T9" fmla="*/ 0 w 85725"/>
              <a:gd name="T10" fmla="*/ 0 h 600075"/>
              <a:gd name="T11" fmla="*/ 85725 w 85725"/>
              <a:gd name="T12" fmla="*/ 600075 h 600075"/>
            </a:gdLst>
            <a:ahLst/>
            <a:cxnLst>
              <a:cxn ang="T6">
                <a:pos x="T0" y="T1"/>
              </a:cxn>
              <a:cxn ang="T7">
                <a:pos x="T2" y="T3"/>
              </a:cxn>
              <a:cxn ang="T8">
                <a:pos x="T4" y="T5"/>
              </a:cxn>
            </a:cxnLst>
            <a:rect l="T9" t="T10" r="T11" b="T12"/>
            <a:pathLst>
              <a:path w="85725" h="600075">
                <a:moveTo>
                  <a:pt x="85725" y="600075"/>
                </a:moveTo>
                <a:cubicBezTo>
                  <a:pt x="42862" y="450056"/>
                  <a:pt x="0" y="300037"/>
                  <a:pt x="0" y="200025"/>
                </a:cubicBezTo>
                <a:cubicBezTo>
                  <a:pt x="0" y="100013"/>
                  <a:pt x="42862" y="50006"/>
                  <a:pt x="85725"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9" name="Freeform 58"/>
          <p:cNvSpPr>
            <a:spLocks/>
          </p:cNvSpPr>
          <p:nvPr/>
        </p:nvSpPr>
        <p:spPr bwMode="auto">
          <a:xfrm>
            <a:off x="930275" y="3771900"/>
            <a:ext cx="288925" cy="457200"/>
          </a:xfrm>
          <a:custGeom>
            <a:avLst/>
            <a:gdLst>
              <a:gd name="T0" fmla="*/ 139678 w 289256"/>
              <a:gd name="T1" fmla="*/ 457200 h 457200"/>
              <a:gd name="T2" fmla="*/ 3122 w 289256"/>
              <a:gd name="T3" fmla="*/ 152400 h 457200"/>
              <a:gd name="T4" fmla="*/ 259146 w 289256"/>
              <a:gd name="T5" fmla="*/ 0 h 457200"/>
              <a:gd name="T6" fmla="*/ 0 60000 65536"/>
              <a:gd name="T7" fmla="*/ 0 60000 65536"/>
              <a:gd name="T8" fmla="*/ 0 60000 65536"/>
              <a:gd name="T9" fmla="*/ 0 w 289256"/>
              <a:gd name="T10" fmla="*/ 0 h 457200"/>
              <a:gd name="T11" fmla="*/ 289256 w 289256"/>
              <a:gd name="T12" fmla="*/ 457200 h 457200"/>
            </a:gdLst>
            <a:ahLst/>
            <a:cxnLst>
              <a:cxn ang="T6">
                <a:pos x="T0" y="T1"/>
              </a:cxn>
              <a:cxn ang="T7">
                <a:pos x="T2" y="T3"/>
              </a:cxn>
              <a:cxn ang="T8">
                <a:pos x="T4" y="T5"/>
              </a:cxn>
            </a:cxnLst>
            <a:rect l="T9" t="T10" r="T11" b="T12"/>
            <a:pathLst>
              <a:path w="289256" h="457200">
                <a:moveTo>
                  <a:pt x="155906" y="457200"/>
                </a:moveTo>
                <a:cubicBezTo>
                  <a:pt x="68593" y="342900"/>
                  <a:pt x="-18719" y="228600"/>
                  <a:pt x="3506" y="152400"/>
                </a:cubicBezTo>
                <a:cubicBezTo>
                  <a:pt x="25731" y="76200"/>
                  <a:pt x="157493" y="38100"/>
                  <a:pt x="28925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0" name="Freeform 59"/>
          <p:cNvSpPr>
            <a:spLocks/>
          </p:cNvSpPr>
          <p:nvPr/>
        </p:nvSpPr>
        <p:spPr bwMode="auto">
          <a:xfrm>
            <a:off x="6105525" y="1557338"/>
            <a:ext cx="990600" cy="957262"/>
          </a:xfrm>
          <a:custGeom>
            <a:avLst/>
            <a:gdLst>
              <a:gd name="T0" fmla="*/ 990600 w 990600"/>
              <a:gd name="T1" fmla="*/ 53633 h 956972"/>
              <a:gd name="T2" fmla="*/ 323850 w 990600"/>
              <a:gd name="T3" fmla="*/ 102667 h 956972"/>
              <a:gd name="T4" fmla="*/ 0 w 990600"/>
              <a:gd name="T5" fmla="*/ 985214 h 956972"/>
              <a:gd name="T6" fmla="*/ 0 60000 65536"/>
              <a:gd name="T7" fmla="*/ 0 60000 65536"/>
              <a:gd name="T8" fmla="*/ 0 60000 65536"/>
              <a:gd name="T9" fmla="*/ 0 w 990600"/>
              <a:gd name="T10" fmla="*/ 0 h 956972"/>
              <a:gd name="T11" fmla="*/ 990600 w 990600"/>
              <a:gd name="T12" fmla="*/ 956972 h 956972"/>
            </a:gdLst>
            <a:ahLst/>
            <a:cxnLst>
              <a:cxn ang="T6">
                <a:pos x="T0" y="T1"/>
              </a:cxn>
              <a:cxn ang="T7">
                <a:pos x="T2" y="T3"/>
              </a:cxn>
              <a:cxn ang="T8">
                <a:pos x="T4" y="T5"/>
              </a:cxn>
            </a:cxnLst>
            <a:rect l="T9" t="T10" r="T11" b="T12"/>
            <a:pathLst>
              <a:path w="990600" h="956972">
                <a:moveTo>
                  <a:pt x="990600" y="52097"/>
                </a:moveTo>
                <a:cubicBezTo>
                  <a:pt x="739775" y="503"/>
                  <a:pt x="488950" y="-51090"/>
                  <a:pt x="323850" y="99722"/>
                </a:cubicBezTo>
                <a:cubicBezTo>
                  <a:pt x="158750" y="250534"/>
                  <a:pt x="79375" y="603753"/>
                  <a:pt x="0" y="956972"/>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1" name="Freeform 60"/>
          <p:cNvSpPr>
            <a:spLocks/>
          </p:cNvSpPr>
          <p:nvPr/>
        </p:nvSpPr>
        <p:spPr bwMode="auto">
          <a:xfrm>
            <a:off x="7483475" y="1874838"/>
            <a:ext cx="241300" cy="773112"/>
          </a:xfrm>
          <a:custGeom>
            <a:avLst/>
            <a:gdLst>
              <a:gd name="T0" fmla="*/ 265958 w 241053"/>
              <a:gd name="T1" fmla="*/ 28697 h 773658"/>
              <a:gd name="T2" fmla="*/ 13741 w 241053"/>
              <a:gd name="T3" fmla="*/ 82101 h 773658"/>
              <a:gd name="T4" fmla="*/ 55776 w 241053"/>
              <a:gd name="T5" fmla="*/ 722961 h 773658"/>
              <a:gd name="T6" fmla="*/ 0 60000 65536"/>
              <a:gd name="T7" fmla="*/ 0 60000 65536"/>
              <a:gd name="T8" fmla="*/ 0 60000 65536"/>
              <a:gd name="T9" fmla="*/ 0 w 241053"/>
              <a:gd name="T10" fmla="*/ 0 h 773658"/>
              <a:gd name="T11" fmla="*/ 241053 w 241053"/>
              <a:gd name="T12" fmla="*/ 773658 h 773658"/>
            </a:gdLst>
            <a:ahLst/>
            <a:cxnLst>
              <a:cxn ang="T6">
                <a:pos x="T0" y="T1"/>
              </a:cxn>
              <a:cxn ang="T7">
                <a:pos x="T2" y="T3"/>
              </a:cxn>
              <a:cxn ang="T8">
                <a:pos x="T4" y="T5"/>
              </a:cxn>
            </a:cxnLst>
            <a:rect l="T9" t="T10" r="T11" b="T12"/>
            <a:pathLst>
              <a:path w="241053" h="773658">
                <a:moveTo>
                  <a:pt x="241053" y="30708"/>
                </a:moveTo>
                <a:cubicBezTo>
                  <a:pt x="142628" y="-2630"/>
                  <a:pt x="44203" y="-35967"/>
                  <a:pt x="12453" y="87858"/>
                </a:cubicBezTo>
                <a:cubicBezTo>
                  <a:pt x="-19297" y="211683"/>
                  <a:pt x="15628" y="492670"/>
                  <a:pt x="50553" y="773658"/>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2" name="Freeform 61"/>
          <p:cNvSpPr>
            <a:spLocks/>
          </p:cNvSpPr>
          <p:nvPr/>
        </p:nvSpPr>
        <p:spPr bwMode="auto">
          <a:xfrm>
            <a:off x="6915150" y="2714625"/>
            <a:ext cx="1438275" cy="1219200"/>
          </a:xfrm>
          <a:custGeom>
            <a:avLst/>
            <a:gdLst>
              <a:gd name="T0" fmla="*/ 1438275 w 1438275"/>
              <a:gd name="T1" fmla="*/ 0 h 1218622"/>
              <a:gd name="T2" fmla="*/ 1095375 w 1438275"/>
              <a:gd name="T3" fmla="*/ 1256046 h 1218622"/>
              <a:gd name="T4" fmla="*/ 0 w 1438275"/>
              <a:gd name="T5" fmla="*/ 757613 h 1218622"/>
              <a:gd name="T6" fmla="*/ 0 60000 65536"/>
              <a:gd name="T7" fmla="*/ 0 60000 65536"/>
              <a:gd name="T8" fmla="*/ 0 60000 65536"/>
              <a:gd name="T9" fmla="*/ 0 w 1438275"/>
              <a:gd name="T10" fmla="*/ 0 h 1218622"/>
              <a:gd name="T11" fmla="*/ 1438275 w 1438275"/>
              <a:gd name="T12" fmla="*/ 1218622 h 1218622"/>
            </a:gdLst>
            <a:ahLst/>
            <a:cxnLst>
              <a:cxn ang="T6">
                <a:pos x="T0" y="T1"/>
              </a:cxn>
              <a:cxn ang="T7">
                <a:pos x="T2" y="T3"/>
              </a:cxn>
              <a:cxn ang="T8">
                <a:pos x="T4" y="T5"/>
              </a:cxn>
            </a:cxnLst>
            <a:rect l="T9" t="T10" r="T11" b="T12"/>
            <a:pathLst>
              <a:path w="1438275" h="1218622">
                <a:moveTo>
                  <a:pt x="1438275" y="0"/>
                </a:moveTo>
                <a:cubicBezTo>
                  <a:pt x="1386681" y="539750"/>
                  <a:pt x="1335087" y="1079500"/>
                  <a:pt x="1095375" y="1200150"/>
                </a:cubicBezTo>
                <a:cubicBezTo>
                  <a:pt x="855663" y="1320800"/>
                  <a:pt x="182562" y="814387"/>
                  <a:pt x="0" y="72390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3" name="TextBox 62"/>
          <p:cNvSpPr txBox="1">
            <a:spLocks noChangeArrowheads="1"/>
          </p:cNvSpPr>
          <p:nvPr/>
        </p:nvSpPr>
        <p:spPr bwMode="auto">
          <a:xfrm>
            <a:off x="676275" y="5314950"/>
            <a:ext cx="64411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en-US" altLang="en-US" sz="1400" u="sng" dirty="0" err="1"/>
              <a:t>Sensores</a:t>
            </a:r>
            <a:r>
              <a:rPr lang="en-US" altLang="en-US" sz="1400" u="sng" dirty="0"/>
              <a:t> </a:t>
            </a:r>
            <a:r>
              <a:rPr lang="en-US" altLang="en-US" sz="1400" u="sng" dirty="0" err="1"/>
              <a:t>embarcados</a:t>
            </a:r>
            <a:endParaRPr lang="en-US" altLang="en-US" sz="1400" u="sng" dirty="0"/>
          </a:p>
          <a:p>
            <a:pPr eaLnBrk="1" hangingPunct="1">
              <a:spcBef>
                <a:spcPct val="0"/>
              </a:spcBef>
              <a:buFontTx/>
              <a:buNone/>
            </a:pPr>
            <a:r>
              <a:rPr lang="en-US" altLang="en-US" sz="1400" b="0" i="0" dirty="0" err="1"/>
              <a:t>Pressao</a:t>
            </a:r>
            <a:r>
              <a:rPr lang="en-US" altLang="en-US" sz="1400" b="0" i="0" dirty="0"/>
              <a:t> do </a:t>
            </a:r>
            <a:r>
              <a:rPr lang="en-US" altLang="en-US" sz="1400" b="0" i="0" dirty="0" err="1"/>
              <a:t>ar</a:t>
            </a:r>
            <a:r>
              <a:rPr lang="en-US" altLang="en-US" sz="1400" b="0" i="0" dirty="0"/>
              <a:t>, </a:t>
            </a:r>
            <a:r>
              <a:rPr lang="en-US" altLang="en-US" sz="1400" b="0" i="0" dirty="0" err="1"/>
              <a:t>Temperatura</a:t>
            </a:r>
            <a:r>
              <a:rPr lang="en-US" altLang="en-US" sz="1400" b="0" i="0" dirty="0"/>
              <a:t> </a:t>
            </a:r>
            <a:r>
              <a:rPr lang="en-US" altLang="en-US" sz="1400" b="0" i="0" dirty="0" err="1"/>
              <a:t>ambiente</a:t>
            </a:r>
            <a:r>
              <a:rPr lang="en-US" altLang="en-US" sz="1400" b="0" i="0" dirty="0"/>
              <a:t>, </a:t>
            </a:r>
            <a:r>
              <a:rPr lang="en-US" altLang="en-US" sz="1400" b="0" i="0" dirty="0" err="1"/>
              <a:t>Corrente</a:t>
            </a:r>
            <a:r>
              <a:rPr lang="en-US" altLang="en-US" sz="1400" b="0" i="0" dirty="0"/>
              <a:t>, </a:t>
            </a:r>
            <a:r>
              <a:rPr lang="en-US" altLang="en-US" sz="1400" b="0" i="0" dirty="0" err="1"/>
              <a:t>Distancia</a:t>
            </a:r>
            <a:r>
              <a:rPr lang="en-US" altLang="en-US" sz="1400" b="0" i="0" dirty="0"/>
              <a:t>, GPS, Luz, </a:t>
            </a:r>
            <a:r>
              <a:rPr lang="en-US" altLang="en-US" sz="1400" b="0" i="0" dirty="0" err="1"/>
              <a:t>Microfone</a:t>
            </a:r>
            <a:r>
              <a:rPr lang="en-US" altLang="en-US" sz="1400" b="0" i="0" dirty="0"/>
              <a:t>, pH, </a:t>
            </a:r>
            <a:br>
              <a:rPr lang="en-US" altLang="en-US" sz="1400" b="0" i="0" dirty="0"/>
            </a:br>
            <a:r>
              <a:rPr lang="en-US" altLang="en-US" sz="1400" b="0" i="0" dirty="0" err="1"/>
              <a:t>Umidade</a:t>
            </a:r>
            <a:r>
              <a:rPr lang="en-US" altLang="en-US" sz="1400" b="0" i="0" dirty="0"/>
              <a:t> </a:t>
            </a:r>
            <a:r>
              <a:rPr lang="en-US" altLang="en-US" sz="1400" b="0" i="0" dirty="0" err="1"/>
              <a:t>relativa</a:t>
            </a:r>
            <a:r>
              <a:rPr lang="en-US" altLang="en-US" sz="1400" b="0" i="0" dirty="0"/>
              <a:t>, </a:t>
            </a:r>
            <a:r>
              <a:rPr lang="en-US" altLang="en-US" sz="1400" b="0" i="0" dirty="0" err="1"/>
              <a:t>Nivel</a:t>
            </a:r>
            <a:r>
              <a:rPr lang="en-US" altLang="en-US" sz="1400" b="0" i="0" dirty="0"/>
              <a:t> de </a:t>
            </a:r>
            <a:r>
              <a:rPr lang="en-US" altLang="en-US" sz="1400" b="0" i="0" dirty="0" err="1"/>
              <a:t>som</a:t>
            </a:r>
            <a:r>
              <a:rPr lang="en-US" altLang="en-US" sz="1400" b="0" i="0" dirty="0"/>
              <a:t>, </a:t>
            </a:r>
            <a:r>
              <a:rPr lang="en-US" altLang="en-US" sz="1400" b="0" i="0" dirty="0" err="1"/>
              <a:t>Temperatura</a:t>
            </a:r>
            <a:r>
              <a:rPr lang="en-US" altLang="en-US" sz="1400" b="0" i="0" dirty="0"/>
              <a:t>, </a:t>
            </a:r>
            <a:r>
              <a:rPr lang="en-US" altLang="en-US" sz="1400" b="0" i="0" dirty="0" err="1"/>
              <a:t>Tensão</a:t>
            </a:r>
            <a:r>
              <a:rPr lang="en-US" altLang="en-US" sz="1400" b="0" i="0"/>
              <a:t>, plug </a:t>
            </a:r>
            <a:r>
              <a:rPr lang="en-US" altLang="en-US" sz="1400" b="0" i="0" dirty="0"/>
              <a:t>Universal </a:t>
            </a:r>
          </a:p>
          <a:p>
            <a:pPr eaLnBrk="1" hangingPunct="1">
              <a:spcBef>
                <a:spcPct val="0"/>
              </a:spcBef>
              <a:buFontTx/>
              <a:buNone/>
            </a:pPr>
            <a:endParaRPr lang="en-US" altLang="en-US" sz="1400" b="0" i="0" dirty="0"/>
          </a:p>
        </p:txBody>
      </p:sp>
    </p:spTree>
    <p:extLst>
      <p:ext uri="{BB962C8B-B14F-4D97-AF65-F5344CB8AC3E}">
        <p14:creationId xmlns:p14="http://schemas.microsoft.com/office/powerpoint/2010/main" val="30294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500" fill="hold"/>
                                        <p:tgtEl>
                                          <p:spTgt spid="50"/>
                                        </p:tgtEl>
                                        <p:attrNameLst>
                                          <p:attrName>ppt_w</p:attrName>
                                        </p:attrNameLst>
                                      </p:cBhvr>
                                      <p:tavLst>
                                        <p:tav tm="0">
                                          <p:val>
                                            <p:fltVal val="0"/>
                                          </p:val>
                                        </p:tav>
                                        <p:tav tm="100000">
                                          <p:val>
                                            <p:strVal val="#ppt_w"/>
                                          </p:val>
                                        </p:tav>
                                      </p:tavLst>
                                    </p:anim>
                                    <p:anim calcmode="lin" valueType="num">
                                      <p:cBhvr>
                                        <p:cTn id="48" dur="500" fill="hold"/>
                                        <p:tgtEl>
                                          <p:spTgt spid="50"/>
                                        </p:tgtEl>
                                        <p:attrNameLst>
                                          <p:attrName>ppt_h</p:attrName>
                                        </p:attrNameLst>
                                      </p:cBhvr>
                                      <p:tavLst>
                                        <p:tav tm="0">
                                          <p:val>
                                            <p:fltVal val="0"/>
                                          </p:val>
                                        </p:tav>
                                        <p:tav tm="100000">
                                          <p:val>
                                            <p:strVal val="#ppt_h"/>
                                          </p:val>
                                        </p:tav>
                                      </p:tavLst>
                                    </p:anim>
                                    <p:animEffect transition="in" filter="fade">
                                      <p:cBhvr>
                                        <p:cTn id="49" dur="500"/>
                                        <p:tgtEl>
                                          <p:spTgt spid="5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p:cTn id="52" dur="500" fill="hold"/>
                                        <p:tgtEl>
                                          <p:spTgt spid="51"/>
                                        </p:tgtEl>
                                        <p:attrNameLst>
                                          <p:attrName>ppt_w</p:attrName>
                                        </p:attrNameLst>
                                      </p:cBhvr>
                                      <p:tavLst>
                                        <p:tav tm="0">
                                          <p:val>
                                            <p:fltVal val="0"/>
                                          </p:val>
                                        </p:tav>
                                        <p:tav tm="100000">
                                          <p:val>
                                            <p:strVal val="#ppt_w"/>
                                          </p:val>
                                        </p:tav>
                                      </p:tavLst>
                                    </p:anim>
                                    <p:anim calcmode="lin" valueType="num">
                                      <p:cBhvr>
                                        <p:cTn id="53" dur="500" fill="hold"/>
                                        <p:tgtEl>
                                          <p:spTgt spid="51"/>
                                        </p:tgtEl>
                                        <p:attrNameLst>
                                          <p:attrName>ppt_h</p:attrName>
                                        </p:attrNameLst>
                                      </p:cBhvr>
                                      <p:tavLst>
                                        <p:tav tm="0">
                                          <p:val>
                                            <p:fltVal val="0"/>
                                          </p:val>
                                        </p:tav>
                                        <p:tav tm="100000">
                                          <p:val>
                                            <p:strVal val="#ppt_h"/>
                                          </p:val>
                                        </p:tav>
                                      </p:tavLst>
                                    </p:anim>
                                    <p:animEffect transition="in" filter="fade">
                                      <p:cBhvr>
                                        <p:cTn id="54" dur="500"/>
                                        <p:tgtEl>
                                          <p:spTgt spid="5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p:cTn id="57" dur="500" fill="hold"/>
                                        <p:tgtEl>
                                          <p:spTgt spid="52"/>
                                        </p:tgtEl>
                                        <p:attrNameLst>
                                          <p:attrName>ppt_w</p:attrName>
                                        </p:attrNameLst>
                                      </p:cBhvr>
                                      <p:tavLst>
                                        <p:tav tm="0">
                                          <p:val>
                                            <p:fltVal val="0"/>
                                          </p:val>
                                        </p:tav>
                                        <p:tav tm="100000">
                                          <p:val>
                                            <p:strVal val="#ppt_w"/>
                                          </p:val>
                                        </p:tav>
                                      </p:tavLst>
                                    </p:anim>
                                    <p:anim calcmode="lin" valueType="num">
                                      <p:cBhvr>
                                        <p:cTn id="58" dur="500" fill="hold"/>
                                        <p:tgtEl>
                                          <p:spTgt spid="52"/>
                                        </p:tgtEl>
                                        <p:attrNameLst>
                                          <p:attrName>ppt_h</p:attrName>
                                        </p:attrNameLst>
                                      </p:cBhvr>
                                      <p:tavLst>
                                        <p:tav tm="0">
                                          <p:val>
                                            <p:fltVal val="0"/>
                                          </p:val>
                                        </p:tav>
                                        <p:tav tm="100000">
                                          <p:val>
                                            <p:strVal val="#ppt_h"/>
                                          </p:val>
                                        </p:tav>
                                      </p:tavLst>
                                    </p:anim>
                                    <p:animEffect transition="in" filter="fade">
                                      <p:cBhvr>
                                        <p:cTn id="59" dur="500"/>
                                        <p:tgtEl>
                                          <p:spTgt spid="5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p:cTn id="62" dur="500" fill="hold"/>
                                        <p:tgtEl>
                                          <p:spTgt spid="53"/>
                                        </p:tgtEl>
                                        <p:attrNameLst>
                                          <p:attrName>ppt_w</p:attrName>
                                        </p:attrNameLst>
                                      </p:cBhvr>
                                      <p:tavLst>
                                        <p:tav tm="0">
                                          <p:val>
                                            <p:fltVal val="0"/>
                                          </p:val>
                                        </p:tav>
                                        <p:tav tm="100000">
                                          <p:val>
                                            <p:strVal val="#ppt_w"/>
                                          </p:val>
                                        </p:tav>
                                      </p:tavLst>
                                    </p:anim>
                                    <p:anim calcmode="lin" valueType="num">
                                      <p:cBhvr>
                                        <p:cTn id="63" dur="500" fill="hold"/>
                                        <p:tgtEl>
                                          <p:spTgt spid="53"/>
                                        </p:tgtEl>
                                        <p:attrNameLst>
                                          <p:attrName>ppt_h</p:attrName>
                                        </p:attrNameLst>
                                      </p:cBhvr>
                                      <p:tavLst>
                                        <p:tav tm="0">
                                          <p:val>
                                            <p:fltVal val="0"/>
                                          </p:val>
                                        </p:tav>
                                        <p:tav tm="100000">
                                          <p:val>
                                            <p:strVal val="#ppt_h"/>
                                          </p:val>
                                        </p:tav>
                                      </p:tavLst>
                                    </p:anim>
                                    <p:animEffect transition="in" filter="fade">
                                      <p:cBhvr>
                                        <p:cTn id="64" dur="500"/>
                                        <p:tgtEl>
                                          <p:spTgt spid="5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p:cTn id="67" dur="500" fill="hold"/>
                                        <p:tgtEl>
                                          <p:spTgt spid="55"/>
                                        </p:tgtEl>
                                        <p:attrNameLst>
                                          <p:attrName>ppt_w</p:attrName>
                                        </p:attrNameLst>
                                      </p:cBhvr>
                                      <p:tavLst>
                                        <p:tav tm="0">
                                          <p:val>
                                            <p:fltVal val="0"/>
                                          </p:val>
                                        </p:tav>
                                        <p:tav tm="100000">
                                          <p:val>
                                            <p:strVal val="#ppt_w"/>
                                          </p:val>
                                        </p:tav>
                                      </p:tavLst>
                                    </p:anim>
                                    <p:anim calcmode="lin" valueType="num">
                                      <p:cBhvr>
                                        <p:cTn id="68" dur="500" fill="hold"/>
                                        <p:tgtEl>
                                          <p:spTgt spid="55"/>
                                        </p:tgtEl>
                                        <p:attrNameLst>
                                          <p:attrName>ppt_h</p:attrName>
                                        </p:attrNameLst>
                                      </p:cBhvr>
                                      <p:tavLst>
                                        <p:tav tm="0">
                                          <p:val>
                                            <p:fltVal val="0"/>
                                          </p:val>
                                        </p:tav>
                                        <p:tav tm="100000">
                                          <p:val>
                                            <p:strVal val="#ppt_h"/>
                                          </p:val>
                                        </p:tav>
                                      </p:tavLst>
                                    </p:anim>
                                    <p:animEffect transition="in" filter="fade">
                                      <p:cBhvr>
                                        <p:cTn id="69" dur="500"/>
                                        <p:tgtEl>
                                          <p:spTgt spid="5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p:cTn id="72" dur="500" fill="hold"/>
                                        <p:tgtEl>
                                          <p:spTgt spid="56"/>
                                        </p:tgtEl>
                                        <p:attrNameLst>
                                          <p:attrName>ppt_w</p:attrName>
                                        </p:attrNameLst>
                                      </p:cBhvr>
                                      <p:tavLst>
                                        <p:tav tm="0">
                                          <p:val>
                                            <p:fltVal val="0"/>
                                          </p:val>
                                        </p:tav>
                                        <p:tav tm="100000">
                                          <p:val>
                                            <p:strVal val="#ppt_w"/>
                                          </p:val>
                                        </p:tav>
                                      </p:tavLst>
                                    </p:anim>
                                    <p:anim calcmode="lin" valueType="num">
                                      <p:cBhvr>
                                        <p:cTn id="73" dur="500" fill="hold"/>
                                        <p:tgtEl>
                                          <p:spTgt spid="56"/>
                                        </p:tgtEl>
                                        <p:attrNameLst>
                                          <p:attrName>ppt_h</p:attrName>
                                        </p:attrNameLst>
                                      </p:cBhvr>
                                      <p:tavLst>
                                        <p:tav tm="0">
                                          <p:val>
                                            <p:fltVal val="0"/>
                                          </p:val>
                                        </p:tav>
                                        <p:tav tm="100000">
                                          <p:val>
                                            <p:strVal val="#ppt_h"/>
                                          </p:val>
                                        </p:tav>
                                      </p:tavLst>
                                    </p:anim>
                                    <p:animEffect transition="in" filter="fade">
                                      <p:cBhvr>
                                        <p:cTn id="74" dur="500"/>
                                        <p:tgtEl>
                                          <p:spTgt spid="5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p:cTn id="77" dur="500" fill="hold"/>
                                        <p:tgtEl>
                                          <p:spTgt spid="58"/>
                                        </p:tgtEl>
                                        <p:attrNameLst>
                                          <p:attrName>ppt_w</p:attrName>
                                        </p:attrNameLst>
                                      </p:cBhvr>
                                      <p:tavLst>
                                        <p:tav tm="0">
                                          <p:val>
                                            <p:fltVal val="0"/>
                                          </p:val>
                                        </p:tav>
                                        <p:tav tm="100000">
                                          <p:val>
                                            <p:strVal val="#ppt_w"/>
                                          </p:val>
                                        </p:tav>
                                      </p:tavLst>
                                    </p:anim>
                                    <p:anim calcmode="lin" valueType="num">
                                      <p:cBhvr>
                                        <p:cTn id="78" dur="500" fill="hold"/>
                                        <p:tgtEl>
                                          <p:spTgt spid="58"/>
                                        </p:tgtEl>
                                        <p:attrNameLst>
                                          <p:attrName>ppt_h</p:attrName>
                                        </p:attrNameLst>
                                      </p:cBhvr>
                                      <p:tavLst>
                                        <p:tav tm="0">
                                          <p:val>
                                            <p:fltVal val="0"/>
                                          </p:val>
                                        </p:tav>
                                        <p:tav tm="100000">
                                          <p:val>
                                            <p:strVal val="#ppt_h"/>
                                          </p:val>
                                        </p:tav>
                                      </p:tavLst>
                                    </p:anim>
                                    <p:animEffect transition="in" filter="fade">
                                      <p:cBhvr>
                                        <p:cTn id="79" dur="500"/>
                                        <p:tgtEl>
                                          <p:spTgt spid="5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500" fill="hold"/>
                                        <p:tgtEl>
                                          <p:spTgt spid="59"/>
                                        </p:tgtEl>
                                        <p:attrNameLst>
                                          <p:attrName>ppt_w</p:attrName>
                                        </p:attrNameLst>
                                      </p:cBhvr>
                                      <p:tavLst>
                                        <p:tav tm="0">
                                          <p:val>
                                            <p:fltVal val="0"/>
                                          </p:val>
                                        </p:tav>
                                        <p:tav tm="100000">
                                          <p:val>
                                            <p:strVal val="#ppt_w"/>
                                          </p:val>
                                        </p:tav>
                                      </p:tavLst>
                                    </p:anim>
                                    <p:anim calcmode="lin" valueType="num">
                                      <p:cBhvr>
                                        <p:cTn id="83" dur="500" fill="hold"/>
                                        <p:tgtEl>
                                          <p:spTgt spid="59"/>
                                        </p:tgtEl>
                                        <p:attrNameLst>
                                          <p:attrName>ppt_h</p:attrName>
                                        </p:attrNameLst>
                                      </p:cBhvr>
                                      <p:tavLst>
                                        <p:tav tm="0">
                                          <p:val>
                                            <p:fltVal val="0"/>
                                          </p:val>
                                        </p:tav>
                                        <p:tav tm="100000">
                                          <p:val>
                                            <p:strVal val="#ppt_h"/>
                                          </p:val>
                                        </p:tav>
                                      </p:tavLst>
                                    </p:anim>
                                    <p:animEffect transition="in" filter="fade">
                                      <p:cBhvr>
                                        <p:cTn id="84" dur="500"/>
                                        <p:tgtEl>
                                          <p:spTgt spid="59"/>
                                        </p:tgtEl>
                                      </p:cBhvr>
                                    </p:animEffect>
                                  </p:childTnLst>
                                </p:cTn>
                              </p:par>
                              <p:par>
                                <p:cTn id="85" presetID="53" presetClass="entr" presetSubtype="16"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ppt_w</p:attrName>
                                        </p:attrNameLst>
                                      </p:cBhvr>
                                      <p:tavLst>
                                        <p:tav tm="0">
                                          <p:val>
                                            <p:fltVal val="0"/>
                                          </p:val>
                                        </p:tav>
                                        <p:tav tm="100000">
                                          <p:val>
                                            <p:strVal val="#ppt_w"/>
                                          </p:val>
                                        </p:tav>
                                      </p:tavLst>
                                    </p:anim>
                                    <p:anim calcmode="lin" valueType="num">
                                      <p:cBhvr>
                                        <p:cTn id="88" dur="500" fill="hold"/>
                                        <p:tgtEl>
                                          <p:spTgt spid="21"/>
                                        </p:tgtEl>
                                        <p:attrNameLst>
                                          <p:attrName>ppt_h</p:attrName>
                                        </p:attrNameLst>
                                      </p:cBhvr>
                                      <p:tavLst>
                                        <p:tav tm="0">
                                          <p:val>
                                            <p:fltVal val="0"/>
                                          </p:val>
                                        </p:tav>
                                        <p:tav tm="100000">
                                          <p:val>
                                            <p:strVal val="#ppt_h"/>
                                          </p:val>
                                        </p:tav>
                                      </p:tavLst>
                                    </p:anim>
                                    <p:animEffect transition="in" filter="fade">
                                      <p:cBhvr>
                                        <p:cTn id="89" dur="500"/>
                                        <p:tgtEl>
                                          <p:spTgt spid="21"/>
                                        </p:tgtEl>
                                      </p:cBhvr>
                                    </p:animEffect>
                                  </p:childTnLst>
                                </p:cTn>
                              </p:par>
                              <p:par>
                                <p:cTn id="90" presetID="53" presetClass="entr" presetSubtype="16"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par>
                                <p:cTn id="95" presetID="53" presetClass="entr" presetSubtype="16"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 calcmode="lin" valueType="num">
                                      <p:cBhvr>
                                        <p:cTn id="102" dur="500" fill="hold"/>
                                        <p:tgtEl>
                                          <p:spTgt spid="60"/>
                                        </p:tgtEl>
                                        <p:attrNameLst>
                                          <p:attrName>ppt_w</p:attrName>
                                        </p:attrNameLst>
                                      </p:cBhvr>
                                      <p:tavLst>
                                        <p:tav tm="0">
                                          <p:val>
                                            <p:fltVal val="0"/>
                                          </p:val>
                                        </p:tav>
                                        <p:tav tm="100000">
                                          <p:val>
                                            <p:strVal val="#ppt_w"/>
                                          </p:val>
                                        </p:tav>
                                      </p:tavLst>
                                    </p:anim>
                                    <p:anim calcmode="lin" valueType="num">
                                      <p:cBhvr>
                                        <p:cTn id="103" dur="500" fill="hold"/>
                                        <p:tgtEl>
                                          <p:spTgt spid="60"/>
                                        </p:tgtEl>
                                        <p:attrNameLst>
                                          <p:attrName>ppt_h</p:attrName>
                                        </p:attrNameLst>
                                      </p:cBhvr>
                                      <p:tavLst>
                                        <p:tav tm="0">
                                          <p:val>
                                            <p:fltVal val="0"/>
                                          </p:val>
                                        </p:tav>
                                        <p:tav tm="100000">
                                          <p:val>
                                            <p:strVal val="#ppt_h"/>
                                          </p:val>
                                        </p:tav>
                                      </p:tavLst>
                                    </p:anim>
                                    <p:animEffect transition="in" filter="fade">
                                      <p:cBhvr>
                                        <p:cTn id="104" dur="500"/>
                                        <p:tgtEl>
                                          <p:spTgt spid="6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anim calcmode="lin" valueType="num">
                                      <p:cBhvr>
                                        <p:cTn id="107" dur="500" fill="hold"/>
                                        <p:tgtEl>
                                          <p:spTgt spid="61"/>
                                        </p:tgtEl>
                                        <p:attrNameLst>
                                          <p:attrName>ppt_w</p:attrName>
                                        </p:attrNameLst>
                                      </p:cBhvr>
                                      <p:tavLst>
                                        <p:tav tm="0">
                                          <p:val>
                                            <p:fltVal val="0"/>
                                          </p:val>
                                        </p:tav>
                                        <p:tav tm="100000">
                                          <p:val>
                                            <p:strVal val="#ppt_w"/>
                                          </p:val>
                                        </p:tav>
                                      </p:tavLst>
                                    </p:anim>
                                    <p:anim calcmode="lin" valueType="num">
                                      <p:cBhvr>
                                        <p:cTn id="108" dur="500" fill="hold"/>
                                        <p:tgtEl>
                                          <p:spTgt spid="61"/>
                                        </p:tgtEl>
                                        <p:attrNameLst>
                                          <p:attrName>ppt_h</p:attrName>
                                        </p:attrNameLst>
                                      </p:cBhvr>
                                      <p:tavLst>
                                        <p:tav tm="0">
                                          <p:val>
                                            <p:fltVal val="0"/>
                                          </p:val>
                                        </p:tav>
                                        <p:tav tm="100000">
                                          <p:val>
                                            <p:strVal val="#ppt_h"/>
                                          </p:val>
                                        </p:tav>
                                      </p:tavLst>
                                    </p:anim>
                                    <p:animEffect transition="in" filter="fade">
                                      <p:cBhvr>
                                        <p:cTn id="109" dur="500"/>
                                        <p:tgtEl>
                                          <p:spTgt spid="61"/>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 calcmode="lin" valueType="num">
                                      <p:cBhvr>
                                        <p:cTn id="112" dur="500" fill="hold"/>
                                        <p:tgtEl>
                                          <p:spTgt spid="62"/>
                                        </p:tgtEl>
                                        <p:attrNameLst>
                                          <p:attrName>ppt_w</p:attrName>
                                        </p:attrNameLst>
                                      </p:cBhvr>
                                      <p:tavLst>
                                        <p:tav tm="0">
                                          <p:val>
                                            <p:fltVal val="0"/>
                                          </p:val>
                                        </p:tav>
                                        <p:tav tm="100000">
                                          <p:val>
                                            <p:strVal val="#ppt_w"/>
                                          </p:val>
                                        </p:tav>
                                      </p:tavLst>
                                    </p:anim>
                                    <p:anim calcmode="lin" valueType="num">
                                      <p:cBhvr>
                                        <p:cTn id="113" dur="500" fill="hold"/>
                                        <p:tgtEl>
                                          <p:spTgt spid="62"/>
                                        </p:tgtEl>
                                        <p:attrNameLst>
                                          <p:attrName>ppt_h</p:attrName>
                                        </p:attrNameLst>
                                      </p:cBhvr>
                                      <p:tavLst>
                                        <p:tav tm="0">
                                          <p:val>
                                            <p:fltVal val="0"/>
                                          </p:val>
                                        </p:tav>
                                        <p:tav tm="100000">
                                          <p:val>
                                            <p:strVal val="#ppt_h"/>
                                          </p:val>
                                        </p:tav>
                                      </p:tavLst>
                                    </p:anim>
                                    <p:animEffect transition="in" filter="fade">
                                      <p:cBhvr>
                                        <p:cTn id="114" dur="500"/>
                                        <p:tgtEl>
                                          <p:spTgt spid="62"/>
                                        </p:tgtEl>
                                      </p:cBhvr>
                                    </p:animEffect>
                                  </p:childTnLst>
                                </p:cTn>
                              </p:par>
                            </p:childTnLst>
                          </p:cTn>
                        </p:par>
                        <p:par>
                          <p:cTn id="115" fill="hold" nodeType="afterGroup">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barn(inVertical)">
                                      <p:cBhvr>
                                        <p:cTn id="118"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5" grpId="0" animBg="1"/>
      <p:bldP spid="56" grpId="0" animBg="1"/>
      <p:bldP spid="58" grpId="0" animBg="1"/>
      <p:bldP spid="59" grpId="0" animBg="1"/>
      <p:bldP spid="60" grpId="0" animBg="1"/>
      <p:bldP spid="61" grpId="0" animBg="1"/>
      <p:bldP spid="62" grpId="0" animBg="1"/>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0"/>
            <a:ext cx="7772400" cy="990600"/>
          </a:xfrm>
        </p:spPr>
        <p:txBody>
          <a:bodyPr/>
          <a:lstStyle/>
          <a:p>
            <a:r>
              <a:rPr lang="pt-BR" altLang="en-US" dirty="0"/>
              <a:t>Um Laboratório Completo em um Disco</a:t>
            </a:r>
            <a:r>
              <a:rPr lang="en-US" altLang="en-US" dirty="0"/>
              <a:t/>
            </a:r>
            <a:br>
              <a:rPr lang="en-US" altLang="en-US" dirty="0"/>
            </a:br>
            <a:r>
              <a:rPr lang="pt-BR" altLang="en-US" sz="2000" dirty="0"/>
              <a:t>Unidade de Biologia e Química</a:t>
            </a:r>
            <a:endParaRPr lang="en-US" altLang="en-US" dirty="0"/>
          </a:p>
        </p:txBody>
      </p:sp>
      <p:pic>
        <p:nvPicPr>
          <p:cNvPr id="92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63" y="1565275"/>
            <a:ext cx="43481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6163" y="1282700"/>
            <a:ext cx="4049712"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538" y="3865563"/>
            <a:ext cx="65563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300" y="4311650"/>
            <a:ext cx="5699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9550" y="4448175"/>
            <a:ext cx="4699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0063" y="1565275"/>
            <a:ext cx="33337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5638" y="2681288"/>
            <a:ext cx="5143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1850" y="765175"/>
            <a:ext cx="431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0650" y="990600"/>
            <a:ext cx="4365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750" y="4478338"/>
            <a:ext cx="56356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5413" y="4410075"/>
            <a:ext cx="5048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57613" y="4151313"/>
            <a:ext cx="5207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4313" y="3640138"/>
            <a:ext cx="5603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3113" y="4327525"/>
            <a:ext cx="3825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4188" y="3144838"/>
            <a:ext cx="5619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1025" y="2133600"/>
            <a:ext cx="436563"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663575" y="5237163"/>
            <a:ext cx="7276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pt-BR" altLang="en-US" sz="1400" u="sng" dirty="0"/>
              <a:t>Sensores Incorporados</a:t>
            </a:r>
          </a:p>
          <a:p>
            <a:pPr eaLnBrk="1" hangingPunct="1">
              <a:spcBef>
                <a:spcPct val="0"/>
              </a:spcBef>
              <a:buFontTx/>
              <a:buNone/>
            </a:pPr>
            <a:r>
              <a:rPr lang="pt-BR" altLang="en-US" sz="1400" b="0" i="0" dirty="0"/>
              <a:t>Pressão do Ar, Barômetro, Condutividade, pH, DO2, Luz, Entrada Universal, Par Termoelétrico,</a:t>
            </a:r>
          </a:p>
          <a:p>
            <a:pPr eaLnBrk="1" hangingPunct="1">
              <a:spcBef>
                <a:spcPct val="0"/>
              </a:spcBef>
              <a:buFontTx/>
              <a:buNone/>
            </a:pPr>
            <a:r>
              <a:rPr lang="pt-BR" altLang="en-US" sz="1400" b="0" i="0" dirty="0"/>
              <a:t>Temperatura Ambiente, Frequência Cardíaca, Temperatura, Umidade, GPS, </a:t>
            </a:r>
            <a:r>
              <a:rPr lang="pt-BR" altLang="en-US" sz="1400" b="0" i="0" dirty="0" err="1"/>
              <a:t>Colorímetro</a:t>
            </a:r>
            <a:r>
              <a:rPr lang="pt-BR" altLang="en-US" sz="1400" b="0" i="0" dirty="0"/>
              <a:t>, Turvação</a:t>
            </a:r>
          </a:p>
        </p:txBody>
      </p:sp>
      <p:sp>
        <p:nvSpPr>
          <p:cNvPr id="21" name="Freeform 20"/>
          <p:cNvSpPr>
            <a:spLocks/>
          </p:cNvSpPr>
          <p:nvPr/>
        </p:nvSpPr>
        <p:spPr bwMode="auto">
          <a:xfrm>
            <a:off x="533400" y="3654425"/>
            <a:ext cx="719138" cy="166688"/>
          </a:xfrm>
          <a:custGeom>
            <a:avLst/>
            <a:gdLst>
              <a:gd name="T0" fmla="*/ 0 w 718457"/>
              <a:gd name="T1" fmla="*/ 153922 h 166839"/>
              <a:gd name="T2" fmla="*/ 165807 w 718457"/>
              <a:gd name="T3" fmla="*/ 3286 h 166839"/>
              <a:gd name="T4" fmla="*/ 781665 w 718457"/>
              <a:gd name="T5" fmla="*/ 73578 h 166839"/>
              <a:gd name="T6" fmla="*/ 0 60000 65536"/>
              <a:gd name="T7" fmla="*/ 0 60000 65536"/>
              <a:gd name="T8" fmla="*/ 0 60000 65536"/>
              <a:gd name="T9" fmla="*/ 0 w 718457"/>
              <a:gd name="T10" fmla="*/ 0 h 166839"/>
              <a:gd name="T11" fmla="*/ 718457 w 718457"/>
              <a:gd name="T12" fmla="*/ 166839 h 166839"/>
            </a:gdLst>
            <a:ahLst/>
            <a:cxnLst>
              <a:cxn ang="T6">
                <a:pos x="T0" y="T1"/>
              </a:cxn>
              <a:cxn ang="T7">
                <a:pos x="T2" y="T3"/>
              </a:cxn>
              <a:cxn ang="T8">
                <a:pos x="T4" y="T5"/>
              </a:cxn>
            </a:cxnLst>
            <a:rect l="T9" t="T10" r="T11" b="T12"/>
            <a:pathLst>
              <a:path w="718457" h="166839">
                <a:moveTo>
                  <a:pt x="0" y="166839"/>
                </a:moveTo>
                <a:cubicBezTo>
                  <a:pt x="16328" y="92453"/>
                  <a:pt x="32657" y="18067"/>
                  <a:pt x="152400" y="3553"/>
                </a:cubicBezTo>
                <a:cubicBezTo>
                  <a:pt x="272143" y="-10961"/>
                  <a:pt x="629557" y="19882"/>
                  <a:pt x="718457" y="79753"/>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 name="Freeform 22"/>
          <p:cNvSpPr>
            <a:spLocks/>
          </p:cNvSpPr>
          <p:nvPr/>
        </p:nvSpPr>
        <p:spPr bwMode="auto">
          <a:xfrm>
            <a:off x="1165225" y="3832225"/>
            <a:ext cx="215900" cy="477838"/>
          </a:xfrm>
          <a:custGeom>
            <a:avLst/>
            <a:gdLst>
              <a:gd name="T0" fmla="*/ 0 w 216481"/>
              <a:gd name="T1" fmla="*/ 387875 h 478972"/>
              <a:gd name="T2" fmla="*/ 162829 w 216481"/>
              <a:gd name="T3" fmla="*/ 273274 h 478972"/>
              <a:gd name="T4" fmla="*/ 128552 w 216481"/>
              <a:gd name="T5" fmla="*/ 0 h 478972"/>
              <a:gd name="T6" fmla="*/ 0 60000 65536"/>
              <a:gd name="T7" fmla="*/ 0 60000 65536"/>
              <a:gd name="T8" fmla="*/ 0 60000 65536"/>
              <a:gd name="T9" fmla="*/ 0 w 216481"/>
              <a:gd name="T10" fmla="*/ 0 h 478972"/>
              <a:gd name="T11" fmla="*/ 216481 w 216481"/>
              <a:gd name="T12" fmla="*/ 478972 h 478972"/>
            </a:gdLst>
            <a:ahLst/>
            <a:cxnLst>
              <a:cxn ang="T6">
                <a:pos x="T0" y="T1"/>
              </a:cxn>
              <a:cxn ang="T7">
                <a:pos x="T2" y="T3"/>
              </a:cxn>
              <a:cxn ang="T8">
                <a:pos x="T4" y="T5"/>
              </a:cxn>
            </a:cxnLst>
            <a:rect l="T9" t="T10" r="T11" b="T12"/>
            <a:pathLst>
              <a:path w="216481" h="478972">
                <a:moveTo>
                  <a:pt x="0" y="478972"/>
                </a:moveTo>
                <a:cubicBezTo>
                  <a:pt x="89807" y="448129"/>
                  <a:pt x="179615" y="417287"/>
                  <a:pt x="206829" y="337458"/>
                </a:cubicBezTo>
                <a:cubicBezTo>
                  <a:pt x="234043" y="257629"/>
                  <a:pt x="198664" y="128814"/>
                  <a:pt x="16328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4" name="Freeform 23"/>
          <p:cNvSpPr>
            <a:spLocks/>
          </p:cNvSpPr>
          <p:nvPr/>
        </p:nvSpPr>
        <p:spPr bwMode="auto">
          <a:xfrm>
            <a:off x="1611313" y="3798888"/>
            <a:ext cx="207962" cy="598487"/>
          </a:xfrm>
          <a:custGeom>
            <a:avLst/>
            <a:gdLst>
              <a:gd name="T0" fmla="*/ 60265 w 208824"/>
              <a:gd name="T1" fmla="*/ 578759 h 598715"/>
              <a:gd name="T2" fmla="*/ 143126 w 208824"/>
              <a:gd name="T3" fmla="*/ 315688 h 598715"/>
              <a:gd name="T4" fmla="*/ 0 w 208824"/>
              <a:gd name="T5" fmla="*/ 0 h 598715"/>
              <a:gd name="T6" fmla="*/ 0 60000 65536"/>
              <a:gd name="T7" fmla="*/ 0 60000 65536"/>
              <a:gd name="T8" fmla="*/ 0 60000 65536"/>
              <a:gd name="T9" fmla="*/ 0 w 208824"/>
              <a:gd name="T10" fmla="*/ 0 h 598715"/>
              <a:gd name="T11" fmla="*/ 208824 w 208824"/>
              <a:gd name="T12" fmla="*/ 598715 h 598715"/>
            </a:gdLst>
            <a:ahLst/>
            <a:cxnLst>
              <a:cxn ang="T6">
                <a:pos x="T0" y="T1"/>
              </a:cxn>
              <a:cxn ang="T7">
                <a:pos x="T2" y="T3"/>
              </a:cxn>
              <a:cxn ang="T8">
                <a:pos x="T4" y="T5"/>
              </a:cxn>
            </a:cxnLst>
            <a:rect l="T9" t="T10" r="T11" b="T12"/>
            <a:pathLst>
              <a:path w="208824" h="598715">
                <a:moveTo>
                  <a:pt x="87085" y="598715"/>
                </a:moveTo>
                <a:cubicBezTo>
                  <a:pt x="154213" y="512536"/>
                  <a:pt x="221342" y="426358"/>
                  <a:pt x="206828" y="326572"/>
                </a:cubicBezTo>
                <a:cubicBezTo>
                  <a:pt x="192314" y="226786"/>
                  <a:pt x="38100" y="56243"/>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5" name="Freeform 24"/>
          <p:cNvSpPr>
            <a:spLocks/>
          </p:cNvSpPr>
          <p:nvPr/>
        </p:nvSpPr>
        <p:spPr bwMode="auto">
          <a:xfrm>
            <a:off x="2024063" y="3821113"/>
            <a:ext cx="174625" cy="652462"/>
          </a:xfrm>
          <a:custGeom>
            <a:avLst/>
            <a:gdLst>
              <a:gd name="T0" fmla="*/ 72008 w 175461"/>
              <a:gd name="T1" fmla="*/ 595234 h 653143"/>
              <a:gd name="T2" fmla="*/ 846 w 175461"/>
              <a:gd name="T3" fmla="*/ 357139 h 653143"/>
              <a:gd name="T4" fmla="*/ 114703 w 175461"/>
              <a:gd name="T5" fmla="*/ 0 h 653143"/>
              <a:gd name="T6" fmla="*/ 0 60000 65536"/>
              <a:gd name="T7" fmla="*/ 0 60000 65536"/>
              <a:gd name="T8" fmla="*/ 0 60000 65536"/>
              <a:gd name="T9" fmla="*/ 0 w 175461"/>
              <a:gd name="T10" fmla="*/ 0 h 653143"/>
              <a:gd name="T11" fmla="*/ 175461 w 175461"/>
              <a:gd name="T12" fmla="*/ 653143 h 653143"/>
            </a:gdLst>
            <a:ahLst/>
            <a:cxnLst>
              <a:cxn ang="T6">
                <a:pos x="T0" y="T1"/>
              </a:cxn>
              <a:cxn ang="T7">
                <a:pos x="T2" y="T3"/>
              </a:cxn>
              <a:cxn ang="T8">
                <a:pos x="T4" y="T5"/>
              </a:cxn>
            </a:cxnLst>
            <a:rect l="T9" t="T10" r="T11" b="T12"/>
            <a:pathLst>
              <a:path w="175461" h="653143">
                <a:moveTo>
                  <a:pt x="110147" y="653143"/>
                </a:moveTo>
                <a:cubicBezTo>
                  <a:pt x="50275" y="576942"/>
                  <a:pt x="-9596" y="500742"/>
                  <a:pt x="1290" y="391885"/>
                </a:cubicBezTo>
                <a:cubicBezTo>
                  <a:pt x="12176" y="283028"/>
                  <a:pt x="93818" y="141514"/>
                  <a:pt x="175461"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6" name="Freeform 25"/>
          <p:cNvSpPr>
            <a:spLocks/>
          </p:cNvSpPr>
          <p:nvPr/>
        </p:nvSpPr>
        <p:spPr bwMode="auto">
          <a:xfrm>
            <a:off x="2308225" y="3875088"/>
            <a:ext cx="598488" cy="490537"/>
          </a:xfrm>
          <a:custGeom>
            <a:avLst/>
            <a:gdLst>
              <a:gd name="T0" fmla="*/ 578845 w 598715"/>
              <a:gd name="T1" fmla="*/ 554230 h 489857"/>
              <a:gd name="T2" fmla="*/ 136821 w 598715"/>
              <a:gd name="T3" fmla="*/ 394119 h 489857"/>
              <a:gd name="T4" fmla="*/ 0 w 598715"/>
              <a:gd name="T5" fmla="*/ 0 h 489857"/>
              <a:gd name="T6" fmla="*/ 0 60000 65536"/>
              <a:gd name="T7" fmla="*/ 0 60000 65536"/>
              <a:gd name="T8" fmla="*/ 0 60000 65536"/>
              <a:gd name="T9" fmla="*/ 0 w 598715"/>
              <a:gd name="T10" fmla="*/ 0 h 489857"/>
              <a:gd name="T11" fmla="*/ 598715 w 598715"/>
              <a:gd name="T12" fmla="*/ 489857 h 489857"/>
            </a:gdLst>
            <a:ahLst/>
            <a:cxnLst>
              <a:cxn ang="T6">
                <a:pos x="T0" y="T1"/>
              </a:cxn>
              <a:cxn ang="T7">
                <a:pos x="T2" y="T3"/>
              </a:cxn>
              <a:cxn ang="T8">
                <a:pos x="T4" y="T5"/>
              </a:cxn>
            </a:cxnLst>
            <a:rect l="T9" t="T10" r="T11" b="T12"/>
            <a:pathLst>
              <a:path w="598715" h="489857">
                <a:moveTo>
                  <a:pt x="598715" y="489857"/>
                </a:moveTo>
                <a:cubicBezTo>
                  <a:pt x="420008" y="459921"/>
                  <a:pt x="241301" y="429986"/>
                  <a:pt x="141515" y="348343"/>
                </a:cubicBezTo>
                <a:cubicBezTo>
                  <a:pt x="41729" y="266700"/>
                  <a:pt x="20864" y="133350"/>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 name="Freeform 26"/>
          <p:cNvSpPr>
            <a:spLocks/>
          </p:cNvSpPr>
          <p:nvPr/>
        </p:nvSpPr>
        <p:spPr bwMode="auto">
          <a:xfrm>
            <a:off x="2994025" y="3581400"/>
            <a:ext cx="479425" cy="696913"/>
          </a:xfrm>
          <a:custGeom>
            <a:avLst/>
            <a:gdLst>
              <a:gd name="T0" fmla="*/ 471292 w 479512"/>
              <a:gd name="T1" fmla="*/ 717180 h 696686"/>
              <a:gd name="T2" fmla="*/ 396320 w 479512"/>
              <a:gd name="T3" fmla="*/ 381004 h 696686"/>
              <a:gd name="T4" fmla="*/ 0 w 479512"/>
              <a:gd name="T5" fmla="*/ 0 h 696686"/>
              <a:gd name="T6" fmla="*/ 0 60000 65536"/>
              <a:gd name="T7" fmla="*/ 0 60000 65536"/>
              <a:gd name="T8" fmla="*/ 0 60000 65536"/>
              <a:gd name="T9" fmla="*/ 0 w 479512"/>
              <a:gd name="T10" fmla="*/ 0 h 696686"/>
              <a:gd name="T11" fmla="*/ 479512 w 479512"/>
              <a:gd name="T12" fmla="*/ 696686 h 696686"/>
            </a:gdLst>
            <a:ahLst/>
            <a:cxnLst>
              <a:cxn ang="T6">
                <a:pos x="T0" y="T1"/>
              </a:cxn>
              <a:cxn ang="T7">
                <a:pos x="T2" y="T3"/>
              </a:cxn>
              <a:cxn ang="T8">
                <a:pos x="T4" y="T5"/>
              </a:cxn>
            </a:cxnLst>
            <a:rect l="T9" t="T10" r="T11" b="T12"/>
            <a:pathLst>
              <a:path w="479512" h="696686">
                <a:moveTo>
                  <a:pt x="478972" y="696686"/>
                </a:moveTo>
                <a:cubicBezTo>
                  <a:pt x="480786" y="591457"/>
                  <a:pt x="482601" y="486228"/>
                  <a:pt x="402772" y="370114"/>
                </a:cubicBezTo>
                <a:cubicBezTo>
                  <a:pt x="322943" y="254000"/>
                  <a:pt x="161471" y="127000"/>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8" name="Freeform 27"/>
          <p:cNvSpPr>
            <a:spLocks/>
          </p:cNvSpPr>
          <p:nvPr/>
        </p:nvSpPr>
        <p:spPr bwMode="auto">
          <a:xfrm>
            <a:off x="3562350" y="3471863"/>
            <a:ext cx="442913" cy="631825"/>
          </a:xfrm>
          <a:custGeom>
            <a:avLst/>
            <a:gdLst>
              <a:gd name="T0" fmla="*/ 336509 w 444298"/>
              <a:gd name="T1" fmla="*/ 673086 h 631371"/>
              <a:gd name="T2" fmla="*/ 23208 w 444298"/>
              <a:gd name="T3" fmla="*/ 464193 h 631371"/>
              <a:gd name="T4" fmla="*/ 23208 w 444298"/>
              <a:gd name="T5" fmla="*/ 0 h 631371"/>
              <a:gd name="T6" fmla="*/ 0 60000 65536"/>
              <a:gd name="T7" fmla="*/ 0 60000 65536"/>
              <a:gd name="T8" fmla="*/ 0 60000 65536"/>
              <a:gd name="T9" fmla="*/ 0 w 444298"/>
              <a:gd name="T10" fmla="*/ 0 h 631371"/>
              <a:gd name="T11" fmla="*/ 444298 w 444298"/>
              <a:gd name="T12" fmla="*/ 631371 h 631371"/>
            </a:gdLst>
            <a:ahLst/>
            <a:cxnLst>
              <a:cxn ang="T6">
                <a:pos x="T0" y="T1"/>
              </a:cxn>
              <a:cxn ang="T7">
                <a:pos x="T2" y="T3"/>
              </a:cxn>
              <a:cxn ang="T8">
                <a:pos x="T4" y="T5"/>
              </a:cxn>
            </a:cxnLst>
            <a:rect l="T9" t="T10" r="T11" b="T12"/>
            <a:pathLst>
              <a:path w="444298" h="631371">
                <a:moveTo>
                  <a:pt x="444298" y="631371"/>
                </a:moveTo>
                <a:cubicBezTo>
                  <a:pt x="271941" y="586013"/>
                  <a:pt x="99584" y="540656"/>
                  <a:pt x="30641" y="435428"/>
                </a:cubicBezTo>
                <a:cubicBezTo>
                  <a:pt x="-38302" y="330199"/>
                  <a:pt x="30641" y="0"/>
                  <a:pt x="30641"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 name="Freeform 28"/>
          <p:cNvSpPr>
            <a:spLocks/>
          </p:cNvSpPr>
          <p:nvPr/>
        </p:nvSpPr>
        <p:spPr bwMode="auto">
          <a:xfrm>
            <a:off x="3603625" y="3254375"/>
            <a:ext cx="576263" cy="360363"/>
          </a:xfrm>
          <a:custGeom>
            <a:avLst/>
            <a:gdLst>
              <a:gd name="T0" fmla="*/ 532653 w 576657"/>
              <a:gd name="T1" fmla="*/ 475672 h 359228"/>
              <a:gd name="T2" fmla="*/ 471192 w 576657"/>
              <a:gd name="T3" fmla="*/ 273868 h 359228"/>
              <a:gd name="T4" fmla="*/ 0 w 576657"/>
              <a:gd name="T5" fmla="*/ 0 h 359228"/>
              <a:gd name="T6" fmla="*/ 0 60000 65536"/>
              <a:gd name="T7" fmla="*/ 0 60000 65536"/>
              <a:gd name="T8" fmla="*/ 0 60000 65536"/>
              <a:gd name="T9" fmla="*/ 0 w 576657"/>
              <a:gd name="T10" fmla="*/ 0 h 359228"/>
              <a:gd name="T11" fmla="*/ 576657 w 576657"/>
              <a:gd name="T12" fmla="*/ 359228 h 359228"/>
            </a:gdLst>
            <a:ahLst/>
            <a:cxnLst>
              <a:cxn ang="T6">
                <a:pos x="T0" y="T1"/>
              </a:cxn>
              <a:cxn ang="T7">
                <a:pos x="T2" y="T3"/>
              </a:cxn>
              <a:cxn ang="T8">
                <a:pos x="T4" y="T5"/>
              </a:cxn>
            </a:cxnLst>
            <a:rect l="T9" t="T10" r="T11" b="T12"/>
            <a:pathLst>
              <a:path w="576657" h="359228">
                <a:moveTo>
                  <a:pt x="566058" y="359228"/>
                </a:moveTo>
                <a:cubicBezTo>
                  <a:pt x="580572" y="312963"/>
                  <a:pt x="595086" y="266699"/>
                  <a:pt x="500743" y="206828"/>
                </a:cubicBezTo>
                <a:cubicBezTo>
                  <a:pt x="406400" y="146957"/>
                  <a:pt x="203200" y="73478"/>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1" name="Freeform 30"/>
          <p:cNvSpPr>
            <a:spLocks/>
          </p:cNvSpPr>
          <p:nvPr/>
        </p:nvSpPr>
        <p:spPr bwMode="auto">
          <a:xfrm>
            <a:off x="3922713" y="2994025"/>
            <a:ext cx="377825" cy="369888"/>
          </a:xfrm>
          <a:custGeom>
            <a:avLst/>
            <a:gdLst>
              <a:gd name="T0" fmla="*/ 501640 w 376610"/>
              <a:gd name="T1" fmla="*/ 350448 h 370115"/>
              <a:gd name="T2" fmla="*/ 66652 w 376610"/>
              <a:gd name="T3" fmla="*/ 278297 h 370115"/>
              <a:gd name="T4" fmla="*/ 8651 w 376610"/>
              <a:gd name="T5" fmla="*/ 0 h 370115"/>
              <a:gd name="T6" fmla="*/ 0 60000 65536"/>
              <a:gd name="T7" fmla="*/ 0 60000 65536"/>
              <a:gd name="T8" fmla="*/ 0 60000 65536"/>
              <a:gd name="T9" fmla="*/ 0 w 376610"/>
              <a:gd name="T10" fmla="*/ 0 h 370115"/>
              <a:gd name="T11" fmla="*/ 376610 w 376610"/>
              <a:gd name="T12" fmla="*/ 370115 h 370115"/>
            </a:gdLst>
            <a:ahLst/>
            <a:cxnLst>
              <a:cxn ang="T6">
                <a:pos x="T0" y="T1"/>
              </a:cxn>
              <a:cxn ang="T7">
                <a:pos x="T2" y="T3"/>
              </a:cxn>
              <a:cxn ang="T8">
                <a:pos x="T4" y="T5"/>
              </a:cxn>
            </a:cxnLst>
            <a:rect l="T9" t="T10" r="T11" b="T12"/>
            <a:pathLst>
              <a:path w="376610" h="370115">
                <a:moveTo>
                  <a:pt x="376610" y="370115"/>
                </a:moveTo>
                <a:cubicBezTo>
                  <a:pt x="244167" y="362858"/>
                  <a:pt x="111725" y="355601"/>
                  <a:pt x="50039" y="293915"/>
                </a:cubicBezTo>
                <a:cubicBezTo>
                  <a:pt x="-11647" y="232229"/>
                  <a:pt x="-2576" y="116114"/>
                  <a:pt x="649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40" name="Freeform 10239"/>
          <p:cNvSpPr>
            <a:spLocks/>
          </p:cNvSpPr>
          <p:nvPr/>
        </p:nvSpPr>
        <p:spPr bwMode="auto">
          <a:xfrm>
            <a:off x="4081463" y="2884488"/>
            <a:ext cx="392112" cy="33337"/>
          </a:xfrm>
          <a:custGeom>
            <a:avLst/>
            <a:gdLst>
              <a:gd name="T0" fmla="*/ 412518 w 391886"/>
              <a:gd name="T1" fmla="*/ 204431 h 32657"/>
              <a:gd name="T2" fmla="*/ 240636 w 391886"/>
              <a:gd name="T3" fmla="*/ 0 h 32657"/>
              <a:gd name="T4" fmla="*/ 0 w 391886"/>
              <a:gd name="T5" fmla="*/ 204431 h 32657"/>
              <a:gd name="T6" fmla="*/ 0 60000 65536"/>
              <a:gd name="T7" fmla="*/ 0 60000 65536"/>
              <a:gd name="T8" fmla="*/ 0 60000 65536"/>
              <a:gd name="T9" fmla="*/ 0 w 391886"/>
              <a:gd name="T10" fmla="*/ 0 h 32657"/>
              <a:gd name="T11" fmla="*/ 391886 w 391886"/>
              <a:gd name="T12" fmla="*/ 32657 h 32657"/>
            </a:gdLst>
            <a:ahLst/>
            <a:cxnLst>
              <a:cxn ang="T6">
                <a:pos x="T0" y="T1"/>
              </a:cxn>
              <a:cxn ang="T7">
                <a:pos x="T2" y="T3"/>
              </a:cxn>
              <a:cxn ang="T8">
                <a:pos x="T4" y="T5"/>
              </a:cxn>
            </a:cxnLst>
            <a:rect l="T9" t="T10" r="T11" b="T12"/>
            <a:pathLst>
              <a:path w="391886" h="32657">
                <a:moveTo>
                  <a:pt x="391886" y="32657"/>
                </a:moveTo>
                <a:cubicBezTo>
                  <a:pt x="342900" y="16328"/>
                  <a:pt x="293914" y="0"/>
                  <a:pt x="228600" y="0"/>
                </a:cubicBezTo>
                <a:cubicBezTo>
                  <a:pt x="163286" y="0"/>
                  <a:pt x="81643" y="16328"/>
                  <a:pt x="0" y="32657"/>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46" name="Freeform 10245"/>
          <p:cNvSpPr>
            <a:spLocks/>
          </p:cNvSpPr>
          <p:nvPr/>
        </p:nvSpPr>
        <p:spPr bwMode="auto">
          <a:xfrm>
            <a:off x="4081463" y="2579688"/>
            <a:ext cx="349250" cy="273050"/>
          </a:xfrm>
          <a:custGeom>
            <a:avLst/>
            <a:gdLst>
              <a:gd name="T0" fmla="*/ 439049 w 348343"/>
              <a:gd name="T1" fmla="*/ 0 h 272143"/>
              <a:gd name="T2" fmla="*/ 288130 w 348343"/>
              <a:gd name="T3" fmla="*/ 190283 h 272143"/>
              <a:gd name="T4" fmla="*/ 0 w 348343"/>
              <a:gd name="T5" fmla="*/ 365937 h 272143"/>
              <a:gd name="T6" fmla="*/ 0 60000 65536"/>
              <a:gd name="T7" fmla="*/ 0 60000 65536"/>
              <a:gd name="T8" fmla="*/ 0 60000 65536"/>
              <a:gd name="T9" fmla="*/ 0 w 348343"/>
              <a:gd name="T10" fmla="*/ 0 h 272143"/>
              <a:gd name="T11" fmla="*/ 348343 w 348343"/>
              <a:gd name="T12" fmla="*/ 272143 h 272143"/>
            </a:gdLst>
            <a:ahLst/>
            <a:cxnLst>
              <a:cxn ang="T6">
                <a:pos x="T0" y="T1"/>
              </a:cxn>
              <a:cxn ang="T7">
                <a:pos x="T2" y="T3"/>
              </a:cxn>
              <a:cxn ang="T8">
                <a:pos x="T4" y="T5"/>
              </a:cxn>
            </a:cxnLst>
            <a:rect l="T9" t="T10" r="T11" b="T12"/>
            <a:pathLst>
              <a:path w="348343" h="272143">
                <a:moveTo>
                  <a:pt x="348343" y="0"/>
                </a:moveTo>
                <a:cubicBezTo>
                  <a:pt x="317500" y="48079"/>
                  <a:pt x="286657" y="96158"/>
                  <a:pt x="228600" y="141515"/>
                </a:cubicBezTo>
                <a:cubicBezTo>
                  <a:pt x="170543" y="186872"/>
                  <a:pt x="85271" y="229507"/>
                  <a:pt x="0" y="272143"/>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50" name="Freeform 10249"/>
          <p:cNvSpPr>
            <a:spLocks/>
          </p:cNvSpPr>
          <p:nvPr/>
        </p:nvSpPr>
        <p:spPr bwMode="auto">
          <a:xfrm>
            <a:off x="4025900" y="1839913"/>
            <a:ext cx="263525" cy="336550"/>
          </a:xfrm>
          <a:custGeom>
            <a:avLst/>
            <a:gdLst>
              <a:gd name="T0" fmla="*/ 375584 w 262466"/>
              <a:gd name="T1" fmla="*/ 148 h 337685"/>
              <a:gd name="T2" fmla="*/ 48464 w 262466"/>
              <a:gd name="T3" fmla="*/ 40503 h 337685"/>
              <a:gd name="T4" fmla="*/ 1728 w 262466"/>
              <a:gd name="T5" fmla="*/ 250250 h 337685"/>
              <a:gd name="T6" fmla="*/ 0 60000 65536"/>
              <a:gd name="T7" fmla="*/ 0 60000 65536"/>
              <a:gd name="T8" fmla="*/ 0 60000 65536"/>
              <a:gd name="T9" fmla="*/ 0 w 262466"/>
              <a:gd name="T10" fmla="*/ 0 h 337685"/>
              <a:gd name="T11" fmla="*/ 262466 w 262466"/>
              <a:gd name="T12" fmla="*/ 337685 h 337685"/>
            </a:gdLst>
            <a:ahLst/>
            <a:cxnLst>
              <a:cxn ang="T6">
                <a:pos x="T0" y="T1"/>
              </a:cxn>
              <a:cxn ang="T7">
                <a:pos x="T2" y="T3"/>
              </a:cxn>
              <a:cxn ang="T8">
                <a:pos x="T4" y="T5"/>
              </a:cxn>
            </a:cxnLst>
            <a:rect l="T9" t="T10" r="T11" b="T12"/>
            <a:pathLst>
              <a:path w="262466" h="337685">
                <a:moveTo>
                  <a:pt x="262466" y="228"/>
                </a:moveTo>
                <a:cubicBezTo>
                  <a:pt x="169937" y="-680"/>
                  <a:pt x="77409" y="-1587"/>
                  <a:pt x="33866" y="54656"/>
                </a:cubicBezTo>
                <a:cubicBezTo>
                  <a:pt x="-9677" y="110899"/>
                  <a:pt x="1209" y="337685"/>
                  <a:pt x="1209" y="337685"/>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51" name="Freeform 10250"/>
          <p:cNvSpPr>
            <a:spLocks/>
          </p:cNvSpPr>
          <p:nvPr/>
        </p:nvSpPr>
        <p:spPr bwMode="auto">
          <a:xfrm>
            <a:off x="6745288" y="1066800"/>
            <a:ext cx="428625" cy="544513"/>
          </a:xfrm>
          <a:custGeom>
            <a:avLst/>
            <a:gdLst>
              <a:gd name="T0" fmla="*/ 403111 w 428924"/>
              <a:gd name="T1" fmla="*/ 0 h 544838"/>
              <a:gd name="T2" fmla="*/ 4114 w 428924"/>
              <a:gd name="T3" fmla="*/ 113552 h 544838"/>
              <a:gd name="T4" fmla="*/ 157577 w 428924"/>
              <a:gd name="T5" fmla="*/ 516136 h 544838"/>
              <a:gd name="T6" fmla="*/ 0 60000 65536"/>
              <a:gd name="T7" fmla="*/ 0 60000 65536"/>
              <a:gd name="T8" fmla="*/ 0 60000 65536"/>
              <a:gd name="T9" fmla="*/ 0 w 428924"/>
              <a:gd name="T10" fmla="*/ 0 h 544838"/>
              <a:gd name="T11" fmla="*/ 428924 w 428924"/>
              <a:gd name="T12" fmla="*/ 544838 h 544838"/>
            </a:gdLst>
            <a:ahLst/>
            <a:cxnLst>
              <a:cxn ang="T6">
                <a:pos x="T0" y="T1"/>
              </a:cxn>
              <a:cxn ang="T7">
                <a:pos x="T2" y="T3"/>
              </a:cxn>
              <a:cxn ang="T8">
                <a:pos x="T4" y="T5"/>
              </a:cxn>
            </a:cxnLst>
            <a:rect l="T9" t="T10" r="T11" b="T12"/>
            <a:pathLst>
              <a:path w="428924" h="544838">
                <a:moveTo>
                  <a:pt x="428924" y="0"/>
                </a:moveTo>
                <a:cubicBezTo>
                  <a:pt x="238424" y="14514"/>
                  <a:pt x="47924" y="29029"/>
                  <a:pt x="4381" y="119743"/>
                </a:cubicBezTo>
                <a:cubicBezTo>
                  <a:pt x="-39162" y="210457"/>
                  <a:pt x="258381" y="560615"/>
                  <a:pt x="167667" y="544286"/>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52" name="Freeform 10251"/>
          <p:cNvSpPr>
            <a:spLocks/>
          </p:cNvSpPr>
          <p:nvPr/>
        </p:nvSpPr>
        <p:spPr bwMode="auto">
          <a:xfrm>
            <a:off x="8131175" y="1425575"/>
            <a:ext cx="239713" cy="654050"/>
          </a:xfrm>
          <a:custGeom>
            <a:avLst/>
            <a:gdLst>
              <a:gd name="T0" fmla="*/ 0 w 239485"/>
              <a:gd name="T1" fmla="*/ 0 h 653142"/>
              <a:gd name="T2" fmla="*/ 260650 w 239485"/>
              <a:gd name="T3" fmla="*/ 320277 h 653142"/>
              <a:gd name="T4" fmla="*/ 0 w 239485"/>
              <a:gd name="T5" fmla="*/ 739105 h 653142"/>
              <a:gd name="T6" fmla="*/ 0 60000 65536"/>
              <a:gd name="T7" fmla="*/ 0 60000 65536"/>
              <a:gd name="T8" fmla="*/ 0 60000 65536"/>
              <a:gd name="T9" fmla="*/ 0 w 239485"/>
              <a:gd name="T10" fmla="*/ 0 h 653142"/>
              <a:gd name="T11" fmla="*/ 239485 w 239485"/>
              <a:gd name="T12" fmla="*/ 653142 h 653142"/>
            </a:gdLst>
            <a:ahLst/>
            <a:cxnLst>
              <a:cxn ang="T6">
                <a:pos x="T0" y="T1"/>
              </a:cxn>
              <a:cxn ang="T7">
                <a:pos x="T2" y="T3"/>
              </a:cxn>
              <a:cxn ang="T8">
                <a:pos x="T4" y="T5"/>
              </a:cxn>
            </a:cxnLst>
            <a:rect l="T9" t="T10" r="T11" b="T12"/>
            <a:pathLst>
              <a:path w="239485" h="653142">
                <a:moveTo>
                  <a:pt x="0" y="0"/>
                </a:moveTo>
                <a:cubicBezTo>
                  <a:pt x="119742" y="87085"/>
                  <a:pt x="239485" y="174171"/>
                  <a:pt x="239485" y="283028"/>
                </a:cubicBezTo>
                <a:cubicBezTo>
                  <a:pt x="239485" y="391885"/>
                  <a:pt x="119742" y="522513"/>
                  <a:pt x="0" y="653142"/>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Tree>
    <p:extLst>
      <p:ext uri="{BB962C8B-B14F-4D97-AF65-F5344CB8AC3E}">
        <p14:creationId xmlns:p14="http://schemas.microsoft.com/office/powerpoint/2010/main" val="296114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53" presetClass="entr" presetSubtype="16"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par>
                                <p:cTn id="55" presetID="53" presetClass="entr" presetSubtype="16"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fltVal val="0"/>
                                          </p:val>
                                        </p:tav>
                                        <p:tav tm="100000">
                                          <p:val>
                                            <p:strVal val="#ppt_w"/>
                                          </p:val>
                                        </p:tav>
                                      </p:tavLst>
                                    </p:anim>
                                    <p:anim calcmode="lin" valueType="num">
                                      <p:cBhvr>
                                        <p:cTn id="73" dur="500" fill="hold"/>
                                        <p:tgtEl>
                                          <p:spTgt spid="2"/>
                                        </p:tgtEl>
                                        <p:attrNameLst>
                                          <p:attrName>ppt_h</p:attrName>
                                        </p:attrNameLst>
                                      </p:cBhvr>
                                      <p:tavLst>
                                        <p:tav tm="0">
                                          <p:val>
                                            <p:fltVal val="0"/>
                                          </p:val>
                                        </p:tav>
                                        <p:tav tm="100000">
                                          <p:val>
                                            <p:strVal val="#ppt_h"/>
                                          </p:val>
                                        </p:tav>
                                      </p:tavLst>
                                    </p:anim>
                                    <p:animEffect transition="in" filter="fade">
                                      <p:cBhvr>
                                        <p:cTn id="74" dur="500"/>
                                        <p:tgtEl>
                                          <p:spTgt spid="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0250"/>
                                        </p:tgtEl>
                                        <p:attrNameLst>
                                          <p:attrName>style.visibility</p:attrName>
                                        </p:attrNameLst>
                                      </p:cBhvr>
                                      <p:to>
                                        <p:strVal val="visible"/>
                                      </p:to>
                                    </p:set>
                                    <p:anim calcmode="lin" valueType="num">
                                      <p:cBhvr>
                                        <p:cTn id="77" dur="500" fill="hold"/>
                                        <p:tgtEl>
                                          <p:spTgt spid="10250"/>
                                        </p:tgtEl>
                                        <p:attrNameLst>
                                          <p:attrName>ppt_w</p:attrName>
                                        </p:attrNameLst>
                                      </p:cBhvr>
                                      <p:tavLst>
                                        <p:tav tm="0">
                                          <p:val>
                                            <p:fltVal val="0"/>
                                          </p:val>
                                        </p:tav>
                                        <p:tav tm="100000">
                                          <p:val>
                                            <p:strVal val="#ppt_w"/>
                                          </p:val>
                                        </p:tav>
                                      </p:tavLst>
                                    </p:anim>
                                    <p:anim calcmode="lin" valueType="num">
                                      <p:cBhvr>
                                        <p:cTn id="78" dur="500" fill="hold"/>
                                        <p:tgtEl>
                                          <p:spTgt spid="10250"/>
                                        </p:tgtEl>
                                        <p:attrNameLst>
                                          <p:attrName>ppt_h</p:attrName>
                                        </p:attrNameLst>
                                      </p:cBhvr>
                                      <p:tavLst>
                                        <p:tav tm="0">
                                          <p:val>
                                            <p:fltVal val="0"/>
                                          </p:val>
                                        </p:tav>
                                        <p:tav tm="100000">
                                          <p:val>
                                            <p:strVal val="#ppt_h"/>
                                          </p:val>
                                        </p:tav>
                                      </p:tavLst>
                                    </p:anim>
                                    <p:animEffect transition="in" filter="fade">
                                      <p:cBhvr>
                                        <p:cTn id="79" dur="500"/>
                                        <p:tgtEl>
                                          <p:spTgt spid="1025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0246"/>
                                        </p:tgtEl>
                                        <p:attrNameLst>
                                          <p:attrName>style.visibility</p:attrName>
                                        </p:attrNameLst>
                                      </p:cBhvr>
                                      <p:to>
                                        <p:strVal val="visible"/>
                                      </p:to>
                                    </p:set>
                                    <p:anim calcmode="lin" valueType="num">
                                      <p:cBhvr>
                                        <p:cTn id="82" dur="500" fill="hold"/>
                                        <p:tgtEl>
                                          <p:spTgt spid="10246"/>
                                        </p:tgtEl>
                                        <p:attrNameLst>
                                          <p:attrName>ppt_w</p:attrName>
                                        </p:attrNameLst>
                                      </p:cBhvr>
                                      <p:tavLst>
                                        <p:tav tm="0">
                                          <p:val>
                                            <p:fltVal val="0"/>
                                          </p:val>
                                        </p:tav>
                                        <p:tav tm="100000">
                                          <p:val>
                                            <p:strVal val="#ppt_w"/>
                                          </p:val>
                                        </p:tav>
                                      </p:tavLst>
                                    </p:anim>
                                    <p:anim calcmode="lin" valueType="num">
                                      <p:cBhvr>
                                        <p:cTn id="83" dur="500" fill="hold"/>
                                        <p:tgtEl>
                                          <p:spTgt spid="10246"/>
                                        </p:tgtEl>
                                        <p:attrNameLst>
                                          <p:attrName>ppt_h</p:attrName>
                                        </p:attrNameLst>
                                      </p:cBhvr>
                                      <p:tavLst>
                                        <p:tav tm="0">
                                          <p:val>
                                            <p:fltVal val="0"/>
                                          </p:val>
                                        </p:tav>
                                        <p:tav tm="100000">
                                          <p:val>
                                            <p:strVal val="#ppt_h"/>
                                          </p:val>
                                        </p:tav>
                                      </p:tavLst>
                                    </p:anim>
                                    <p:animEffect transition="in" filter="fade">
                                      <p:cBhvr>
                                        <p:cTn id="84" dur="500"/>
                                        <p:tgtEl>
                                          <p:spTgt spid="1024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0240"/>
                                        </p:tgtEl>
                                        <p:attrNameLst>
                                          <p:attrName>style.visibility</p:attrName>
                                        </p:attrNameLst>
                                      </p:cBhvr>
                                      <p:to>
                                        <p:strVal val="visible"/>
                                      </p:to>
                                    </p:set>
                                    <p:anim calcmode="lin" valueType="num">
                                      <p:cBhvr>
                                        <p:cTn id="87" dur="500" fill="hold"/>
                                        <p:tgtEl>
                                          <p:spTgt spid="10240"/>
                                        </p:tgtEl>
                                        <p:attrNameLst>
                                          <p:attrName>ppt_w</p:attrName>
                                        </p:attrNameLst>
                                      </p:cBhvr>
                                      <p:tavLst>
                                        <p:tav tm="0">
                                          <p:val>
                                            <p:fltVal val="0"/>
                                          </p:val>
                                        </p:tav>
                                        <p:tav tm="100000">
                                          <p:val>
                                            <p:strVal val="#ppt_w"/>
                                          </p:val>
                                        </p:tav>
                                      </p:tavLst>
                                    </p:anim>
                                    <p:anim calcmode="lin" valueType="num">
                                      <p:cBhvr>
                                        <p:cTn id="88" dur="500" fill="hold"/>
                                        <p:tgtEl>
                                          <p:spTgt spid="10240"/>
                                        </p:tgtEl>
                                        <p:attrNameLst>
                                          <p:attrName>ppt_h</p:attrName>
                                        </p:attrNameLst>
                                      </p:cBhvr>
                                      <p:tavLst>
                                        <p:tav tm="0">
                                          <p:val>
                                            <p:fltVal val="0"/>
                                          </p:val>
                                        </p:tav>
                                        <p:tav tm="100000">
                                          <p:val>
                                            <p:strVal val="#ppt_h"/>
                                          </p:val>
                                        </p:tav>
                                      </p:tavLst>
                                    </p:anim>
                                    <p:animEffect transition="in" filter="fade">
                                      <p:cBhvr>
                                        <p:cTn id="89" dur="500"/>
                                        <p:tgtEl>
                                          <p:spTgt spid="10240"/>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p:cTn id="97" dur="500" fill="hold"/>
                                        <p:tgtEl>
                                          <p:spTgt spid="29"/>
                                        </p:tgtEl>
                                        <p:attrNameLst>
                                          <p:attrName>ppt_w</p:attrName>
                                        </p:attrNameLst>
                                      </p:cBhvr>
                                      <p:tavLst>
                                        <p:tav tm="0">
                                          <p:val>
                                            <p:fltVal val="0"/>
                                          </p:val>
                                        </p:tav>
                                        <p:tav tm="100000">
                                          <p:val>
                                            <p:strVal val="#ppt_w"/>
                                          </p:val>
                                        </p:tav>
                                      </p:tavLst>
                                    </p:anim>
                                    <p:anim calcmode="lin" valueType="num">
                                      <p:cBhvr>
                                        <p:cTn id="98" dur="500" fill="hold"/>
                                        <p:tgtEl>
                                          <p:spTgt spid="29"/>
                                        </p:tgtEl>
                                        <p:attrNameLst>
                                          <p:attrName>ppt_h</p:attrName>
                                        </p:attrNameLst>
                                      </p:cBhvr>
                                      <p:tavLst>
                                        <p:tav tm="0">
                                          <p:val>
                                            <p:fltVal val="0"/>
                                          </p:val>
                                        </p:tav>
                                        <p:tav tm="100000">
                                          <p:val>
                                            <p:strVal val="#ppt_h"/>
                                          </p:val>
                                        </p:tav>
                                      </p:tavLst>
                                    </p:anim>
                                    <p:animEffect transition="in" filter="fade">
                                      <p:cBhvr>
                                        <p:cTn id="99" dur="500"/>
                                        <p:tgtEl>
                                          <p:spTgt spid="2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anim calcmode="lin" valueType="num">
                                      <p:cBhvr>
                                        <p:cTn id="102" dur="500" fill="hold"/>
                                        <p:tgtEl>
                                          <p:spTgt spid="28"/>
                                        </p:tgtEl>
                                        <p:attrNameLst>
                                          <p:attrName>ppt_w</p:attrName>
                                        </p:attrNameLst>
                                      </p:cBhvr>
                                      <p:tavLst>
                                        <p:tav tm="0">
                                          <p:val>
                                            <p:fltVal val="0"/>
                                          </p:val>
                                        </p:tav>
                                        <p:tav tm="100000">
                                          <p:val>
                                            <p:strVal val="#ppt_w"/>
                                          </p:val>
                                        </p:tav>
                                      </p:tavLst>
                                    </p:anim>
                                    <p:anim calcmode="lin" valueType="num">
                                      <p:cBhvr>
                                        <p:cTn id="103" dur="500" fill="hold"/>
                                        <p:tgtEl>
                                          <p:spTgt spid="28"/>
                                        </p:tgtEl>
                                        <p:attrNameLst>
                                          <p:attrName>ppt_h</p:attrName>
                                        </p:attrNameLst>
                                      </p:cBhvr>
                                      <p:tavLst>
                                        <p:tav tm="0">
                                          <p:val>
                                            <p:fltVal val="0"/>
                                          </p:val>
                                        </p:tav>
                                        <p:tav tm="100000">
                                          <p:val>
                                            <p:strVal val="#ppt_h"/>
                                          </p:val>
                                        </p:tav>
                                      </p:tavLst>
                                    </p:anim>
                                    <p:animEffect transition="in" filter="fade">
                                      <p:cBhvr>
                                        <p:cTn id="104" dur="500"/>
                                        <p:tgtEl>
                                          <p:spTgt spid="2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500" fill="hold"/>
                                        <p:tgtEl>
                                          <p:spTgt spid="27"/>
                                        </p:tgtEl>
                                        <p:attrNameLst>
                                          <p:attrName>ppt_w</p:attrName>
                                        </p:attrNameLst>
                                      </p:cBhvr>
                                      <p:tavLst>
                                        <p:tav tm="0">
                                          <p:val>
                                            <p:fltVal val="0"/>
                                          </p:val>
                                        </p:tav>
                                        <p:tav tm="100000">
                                          <p:val>
                                            <p:strVal val="#ppt_w"/>
                                          </p:val>
                                        </p:tav>
                                      </p:tavLst>
                                    </p:anim>
                                    <p:anim calcmode="lin" valueType="num">
                                      <p:cBhvr>
                                        <p:cTn id="108" dur="500" fill="hold"/>
                                        <p:tgtEl>
                                          <p:spTgt spid="27"/>
                                        </p:tgtEl>
                                        <p:attrNameLst>
                                          <p:attrName>ppt_h</p:attrName>
                                        </p:attrNameLst>
                                      </p:cBhvr>
                                      <p:tavLst>
                                        <p:tav tm="0">
                                          <p:val>
                                            <p:fltVal val="0"/>
                                          </p:val>
                                        </p:tav>
                                        <p:tav tm="100000">
                                          <p:val>
                                            <p:strVal val="#ppt_h"/>
                                          </p:val>
                                        </p:tav>
                                      </p:tavLst>
                                    </p:anim>
                                    <p:animEffect transition="in" filter="fade">
                                      <p:cBhvr>
                                        <p:cTn id="109" dur="500"/>
                                        <p:tgtEl>
                                          <p:spTgt spid="2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p:cTn id="112" dur="500" fill="hold"/>
                                        <p:tgtEl>
                                          <p:spTgt spid="26"/>
                                        </p:tgtEl>
                                        <p:attrNameLst>
                                          <p:attrName>ppt_w</p:attrName>
                                        </p:attrNameLst>
                                      </p:cBhvr>
                                      <p:tavLst>
                                        <p:tav tm="0">
                                          <p:val>
                                            <p:fltVal val="0"/>
                                          </p:val>
                                        </p:tav>
                                        <p:tav tm="100000">
                                          <p:val>
                                            <p:strVal val="#ppt_w"/>
                                          </p:val>
                                        </p:tav>
                                      </p:tavLst>
                                    </p:anim>
                                    <p:anim calcmode="lin" valueType="num">
                                      <p:cBhvr>
                                        <p:cTn id="113" dur="500" fill="hold"/>
                                        <p:tgtEl>
                                          <p:spTgt spid="26"/>
                                        </p:tgtEl>
                                        <p:attrNameLst>
                                          <p:attrName>ppt_h</p:attrName>
                                        </p:attrNameLst>
                                      </p:cBhvr>
                                      <p:tavLst>
                                        <p:tav tm="0">
                                          <p:val>
                                            <p:fltVal val="0"/>
                                          </p:val>
                                        </p:tav>
                                        <p:tav tm="100000">
                                          <p:val>
                                            <p:strVal val="#ppt_h"/>
                                          </p:val>
                                        </p:tav>
                                      </p:tavLst>
                                    </p:anim>
                                    <p:animEffect transition="in" filter="fade">
                                      <p:cBhvr>
                                        <p:cTn id="114" dur="500"/>
                                        <p:tgtEl>
                                          <p:spTgt spid="2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5"/>
                                        </p:tgtEl>
                                        <p:attrNameLst>
                                          <p:attrName>style.visibility</p:attrName>
                                        </p:attrNameLst>
                                      </p:cBhvr>
                                      <p:to>
                                        <p:strVal val="visible"/>
                                      </p:to>
                                    </p:set>
                                    <p:anim calcmode="lin" valueType="num">
                                      <p:cBhvr>
                                        <p:cTn id="117" dur="500" fill="hold"/>
                                        <p:tgtEl>
                                          <p:spTgt spid="25"/>
                                        </p:tgtEl>
                                        <p:attrNameLst>
                                          <p:attrName>ppt_w</p:attrName>
                                        </p:attrNameLst>
                                      </p:cBhvr>
                                      <p:tavLst>
                                        <p:tav tm="0">
                                          <p:val>
                                            <p:fltVal val="0"/>
                                          </p:val>
                                        </p:tav>
                                        <p:tav tm="100000">
                                          <p:val>
                                            <p:strVal val="#ppt_w"/>
                                          </p:val>
                                        </p:tav>
                                      </p:tavLst>
                                    </p:anim>
                                    <p:anim calcmode="lin" valueType="num">
                                      <p:cBhvr>
                                        <p:cTn id="118" dur="500" fill="hold"/>
                                        <p:tgtEl>
                                          <p:spTgt spid="25"/>
                                        </p:tgtEl>
                                        <p:attrNameLst>
                                          <p:attrName>ppt_h</p:attrName>
                                        </p:attrNameLst>
                                      </p:cBhvr>
                                      <p:tavLst>
                                        <p:tav tm="0">
                                          <p:val>
                                            <p:fltVal val="0"/>
                                          </p:val>
                                        </p:tav>
                                        <p:tav tm="100000">
                                          <p:val>
                                            <p:strVal val="#ppt_h"/>
                                          </p:val>
                                        </p:tav>
                                      </p:tavLst>
                                    </p:anim>
                                    <p:animEffect transition="in" filter="fade">
                                      <p:cBhvr>
                                        <p:cTn id="119" dur="500"/>
                                        <p:tgtEl>
                                          <p:spTgt spid="25"/>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fltVal val="0"/>
                                          </p:val>
                                        </p:tav>
                                        <p:tav tm="100000">
                                          <p:val>
                                            <p:strVal val="#ppt_h"/>
                                          </p:val>
                                        </p:tav>
                                      </p:tavLst>
                                    </p:anim>
                                    <p:animEffect transition="in" filter="fade">
                                      <p:cBhvr>
                                        <p:cTn id="129" dur="500"/>
                                        <p:tgtEl>
                                          <p:spTgt spid="2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p:cTn id="132" dur="500" fill="hold"/>
                                        <p:tgtEl>
                                          <p:spTgt spid="21"/>
                                        </p:tgtEl>
                                        <p:attrNameLst>
                                          <p:attrName>ppt_w</p:attrName>
                                        </p:attrNameLst>
                                      </p:cBhvr>
                                      <p:tavLst>
                                        <p:tav tm="0">
                                          <p:val>
                                            <p:fltVal val="0"/>
                                          </p:val>
                                        </p:tav>
                                        <p:tav tm="100000">
                                          <p:val>
                                            <p:strVal val="#ppt_w"/>
                                          </p:val>
                                        </p:tav>
                                      </p:tavLst>
                                    </p:anim>
                                    <p:anim calcmode="lin" valueType="num">
                                      <p:cBhvr>
                                        <p:cTn id="133" dur="500" fill="hold"/>
                                        <p:tgtEl>
                                          <p:spTgt spid="21"/>
                                        </p:tgtEl>
                                        <p:attrNameLst>
                                          <p:attrName>ppt_h</p:attrName>
                                        </p:attrNameLst>
                                      </p:cBhvr>
                                      <p:tavLst>
                                        <p:tav tm="0">
                                          <p:val>
                                            <p:fltVal val="0"/>
                                          </p:val>
                                        </p:tav>
                                        <p:tav tm="100000">
                                          <p:val>
                                            <p:strVal val="#ppt_h"/>
                                          </p:val>
                                        </p:tav>
                                      </p:tavLst>
                                    </p:anim>
                                    <p:animEffect transition="in" filter="fade">
                                      <p:cBhvr>
                                        <p:cTn id="134" dur="500"/>
                                        <p:tgtEl>
                                          <p:spTgt spid="21"/>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0251"/>
                                        </p:tgtEl>
                                        <p:attrNameLst>
                                          <p:attrName>style.visibility</p:attrName>
                                        </p:attrNameLst>
                                      </p:cBhvr>
                                      <p:to>
                                        <p:strVal val="visible"/>
                                      </p:to>
                                    </p:set>
                                    <p:anim calcmode="lin" valueType="num">
                                      <p:cBhvr>
                                        <p:cTn id="137" dur="500" fill="hold"/>
                                        <p:tgtEl>
                                          <p:spTgt spid="10251"/>
                                        </p:tgtEl>
                                        <p:attrNameLst>
                                          <p:attrName>ppt_w</p:attrName>
                                        </p:attrNameLst>
                                      </p:cBhvr>
                                      <p:tavLst>
                                        <p:tav tm="0">
                                          <p:val>
                                            <p:fltVal val="0"/>
                                          </p:val>
                                        </p:tav>
                                        <p:tav tm="100000">
                                          <p:val>
                                            <p:strVal val="#ppt_w"/>
                                          </p:val>
                                        </p:tav>
                                      </p:tavLst>
                                    </p:anim>
                                    <p:anim calcmode="lin" valueType="num">
                                      <p:cBhvr>
                                        <p:cTn id="138" dur="500" fill="hold"/>
                                        <p:tgtEl>
                                          <p:spTgt spid="10251"/>
                                        </p:tgtEl>
                                        <p:attrNameLst>
                                          <p:attrName>ppt_h</p:attrName>
                                        </p:attrNameLst>
                                      </p:cBhvr>
                                      <p:tavLst>
                                        <p:tav tm="0">
                                          <p:val>
                                            <p:fltVal val="0"/>
                                          </p:val>
                                        </p:tav>
                                        <p:tav tm="100000">
                                          <p:val>
                                            <p:strVal val="#ppt_h"/>
                                          </p:val>
                                        </p:tav>
                                      </p:tavLst>
                                    </p:anim>
                                    <p:animEffect transition="in" filter="fade">
                                      <p:cBhvr>
                                        <p:cTn id="139" dur="500"/>
                                        <p:tgtEl>
                                          <p:spTgt spid="10251"/>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10252"/>
                                        </p:tgtEl>
                                        <p:attrNameLst>
                                          <p:attrName>style.visibility</p:attrName>
                                        </p:attrNameLst>
                                      </p:cBhvr>
                                      <p:to>
                                        <p:strVal val="visible"/>
                                      </p:to>
                                    </p:set>
                                    <p:anim calcmode="lin" valueType="num">
                                      <p:cBhvr>
                                        <p:cTn id="142" dur="500" fill="hold"/>
                                        <p:tgtEl>
                                          <p:spTgt spid="10252"/>
                                        </p:tgtEl>
                                        <p:attrNameLst>
                                          <p:attrName>ppt_w</p:attrName>
                                        </p:attrNameLst>
                                      </p:cBhvr>
                                      <p:tavLst>
                                        <p:tav tm="0">
                                          <p:val>
                                            <p:fltVal val="0"/>
                                          </p:val>
                                        </p:tav>
                                        <p:tav tm="100000">
                                          <p:val>
                                            <p:strVal val="#ppt_w"/>
                                          </p:val>
                                        </p:tav>
                                      </p:tavLst>
                                    </p:anim>
                                    <p:anim calcmode="lin" valueType="num">
                                      <p:cBhvr>
                                        <p:cTn id="143" dur="500" fill="hold"/>
                                        <p:tgtEl>
                                          <p:spTgt spid="10252"/>
                                        </p:tgtEl>
                                        <p:attrNameLst>
                                          <p:attrName>ppt_h</p:attrName>
                                        </p:attrNameLst>
                                      </p:cBhvr>
                                      <p:tavLst>
                                        <p:tav tm="0">
                                          <p:val>
                                            <p:fltVal val="0"/>
                                          </p:val>
                                        </p:tav>
                                        <p:tav tm="100000">
                                          <p:val>
                                            <p:strVal val="#ppt_h"/>
                                          </p:val>
                                        </p:tav>
                                      </p:tavLst>
                                    </p:anim>
                                    <p:animEffect transition="in" filter="fade">
                                      <p:cBhvr>
                                        <p:cTn id="144" dur="500"/>
                                        <p:tgtEl>
                                          <p:spTgt spid="10252"/>
                                        </p:tgtEl>
                                      </p:cBhvr>
                                    </p:animEffect>
                                  </p:childTnLst>
                                </p:cTn>
                              </p:par>
                            </p:childTnLst>
                          </p:cTn>
                        </p:par>
                        <p:par>
                          <p:cTn id="145" fill="hold" nodeType="afterGroup">
                            <p:stCondLst>
                              <p:cond delay="500"/>
                            </p:stCondLst>
                            <p:childTnLst>
                              <p:par>
                                <p:cTn id="146" presetID="16" presetClass="entr" presetSubtype="21" fill="hold" grpId="0" nodeType="afterEffect">
                                  <p:stCondLst>
                                    <p:cond delay="0"/>
                                  </p:stCondLst>
                                  <p:childTnLst>
                                    <p:set>
                                      <p:cBhvr>
                                        <p:cTn id="147" dur="1" fill="hold">
                                          <p:stCondLst>
                                            <p:cond delay="0"/>
                                          </p:stCondLst>
                                        </p:cTn>
                                        <p:tgtEl>
                                          <p:spTgt spid="22"/>
                                        </p:tgtEl>
                                        <p:attrNameLst>
                                          <p:attrName>style.visibility</p:attrName>
                                        </p:attrNameLst>
                                      </p:cBhvr>
                                      <p:to>
                                        <p:strVal val="visible"/>
                                      </p:to>
                                    </p:set>
                                    <p:animEffect transition="in" filter="barn(inVertical)">
                                      <p:cBhvr>
                                        <p:cTn id="14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animBg="1"/>
      <p:bldP spid="23" grpId="0" animBg="1"/>
      <p:bldP spid="24" grpId="0" animBg="1"/>
      <p:bldP spid="25" grpId="0" animBg="1"/>
      <p:bldP spid="26" grpId="0" animBg="1"/>
      <p:bldP spid="27" grpId="0" animBg="1"/>
      <p:bldP spid="28" grpId="0" animBg="1"/>
      <p:bldP spid="29" grpId="0" animBg="1"/>
      <p:bldP spid="31" grpId="0" animBg="1"/>
      <p:bldP spid="10240" grpId="0" animBg="1"/>
      <p:bldP spid="10246" grpId="0" animBg="1"/>
      <p:bldP spid="10250" grpId="0" animBg="1"/>
      <p:bldP spid="10251" grpId="0" animBg="1"/>
      <p:bldP spid="102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99392"/>
            <a:ext cx="7772400" cy="1143000"/>
          </a:xfrm>
        </p:spPr>
        <p:txBody>
          <a:bodyPr/>
          <a:lstStyle/>
          <a:p>
            <a:r>
              <a:rPr lang="pt-BR" altLang="en-US" dirty="0"/>
              <a:t>Um Laboratório Completo em um Disco</a:t>
            </a:r>
            <a:br>
              <a:rPr lang="pt-BR" altLang="en-US" dirty="0"/>
            </a:br>
            <a:r>
              <a:rPr lang="pt-BR" altLang="en-US" sz="2000" dirty="0"/>
              <a:t>Unidade de Física</a:t>
            </a:r>
            <a:endParaRPr lang="pt-BR" altLang="en-US" dirty="0"/>
          </a:p>
        </p:txBody>
      </p:sp>
      <p:pic>
        <p:nvPicPr>
          <p:cNvPr id="256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582738"/>
            <a:ext cx="5257800" cy="38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4888" y="1268413"/>
            <a:ext cx="40830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 y="3621088"/>
            <a:ext cx="4159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9175" y="4699000"/>
            <a:ext cx="5207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4375" y="3438525"/>
            <a:ext cx="29686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00963" y="935038"/>
            <a:ext cx="4826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9425" y="4578350"/>
            <a:ext cx="4794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3563" y="1341438"/>
            <a:ext cx="296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225" y="4073525"/>
            <a:ext cx="4667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125" y="4579938"/>
            <a:ext cx="5603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auto">
          <a:xfrm>
            <a:off x="484188" y="5278438"/>
            <a:ext cx="85523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pt-BR" altLang="en-US" sz="1400" u="sng" dirty="0"/>
              <a:t>Sensores Incorporados</a:t>
            </a:r>
          </a:p>
          <a:p>
            <a:pPr eaLnBrk="1" hangingPunct="1">
              <a:spcBef>
                <a:spcPct val="0"/>
              </a:spcBef>
              <a:buFontTx/>
              <a:buNone/>
            </a:pPr>
            <a:r>
              <a:rPr lang="pt-BR" altLang="en-US" sz="1400" b="0" i="0" dirty="0"/>
              <a:t>Pressão do Ar, Voltagem, Baixo Voltagem, Luz, Entrada Universal, Temperatura do Ambiente, Temperatura, Corrente</a:t>
            </a:r>
            <a:r>
              <a:rPr lang="pt-BR" altLang="en-US" sz="1400" b="0" i="0" dirty="0" smtClean="0"/>
              <a:t>, </a:t>
            </a:r>
            <a:r>
              <a:rPr lang="pt-BR" altLang="en-US" sz="1400" b="0" i="0" dirty="0"/>
              <a:t>Distância, Microfone, Acelerômetro</a:t>
            </a:r>
            <a:endParaRPr lang="en-US" altLang="en-US" sz="1400" b="0" i="0" dirty="0"/>
          </a:p>
        </p:txBody>
      </p:sp>
      <p:sp>
        <p:nvSpPr>
          <p:cNvPr id="2" name="Freeform 1"/>
          <p:cNvSpPr>
            <a:spLocks/>
          </p:cNvSpPr>
          <p:nvPr/>
        </p:nvSpPr>
        <p:spPr bwMode="auto">
          <a:xfrm>
            <a:off x="374650" y="3379788"/>
            <a:ext cx="376238" cy="179387"/>
          </a:xfrm>
          <a:custGeom>
            <a:avLst/>
            <a:gdLst>
              <a:gd name="T0" fmla="*/ 5962 w 376610"/>
              <a:gd name="T1" fmla="*/ 202212 h 179143"/>
              <a:gd name="T2" fmla="*/ 45827 w 376610"/>
              <a:gd name="T3" fmla="*/ 5606 h 179143"/>
              <a:gd name="T4" fmla="*/ 344901 w 376610"/>
              <a:gd name="T5" fmla="*/ 54760 h 179143"/>
              <a:gd name="T6" fmla="*/ 0 60000 65536"/>
              <a:gd name="T7" fmla="*/ 0 60000 65536"/>
              <a:gd name="T8" fmla="*/ 0 60000 65536"/>
              <a:gd name="T9" fmla="*/ 0 w 376610"/>
              <a:gd name="T10" fmla="*/ 0 h 179143"/>
              <a:gd name="T11" fmla="*/ 376610 w 376610"/>
              <a:gd name="T12" fmla="*/ 179143 h 179143"/>
            </a:gdLst>
            <a:ahLst/>
            <a:cxnLst>
              <a:cxn ang="T6">
                <a:pos x="T0" y="T1"/>
              </a:cxn>
              <a:cxn ang="T7">
                <a:pos x="T2" y="T3"/>
              </a:cxn>
              <a:cxn ang="T8">
                <a:pos x="T4" y="T5"/>
              </a:cxn>
            </a:cxnLst>
            <a:rect l="T9" t="T10" r="T11" b="T12"/>
            <a:pathLst>
              <a:path w="376610" h="179143">
                <a:moveTo>
                  <a:pt x="6496" y="179143"/>
                </a:moveTo>
                <a:cubicBezTo>
                  <a:pt x="-2576" y="102942"/>
                  <a:pt x="-11647" y="26742"/>
                  <a:pt x="50039" y="4971"/>
                </a:cubicBezTo>
                <a:cubicBezTo>
                  <a:pt x="111725" y="-16801"/>
                  <a:pt x="309482" y="39443"/>
                  <a:pt x="376610" y="48514"/>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 name="Freeform 2"/>
          <p:cNvSpPr>
            <a:spLocks/>
          </p:cNvSpPr>
          <p:nvPr/>
        </p:nvSpPr>
        <p:spPr bwMode="auto">
          <a:xfrm>
            <a:off x="957263" y="3570288"/>
            <a:ext cx="187325" cy="598487"/>
          </a:xfrm>
          <a:custGeom>
            <a:avLst/>
            <a:gdLst>
              <a:gd name="T0" fmla="*/ 0 w 186754"/>
              <a:gd name="T1" fmla="*/ 578759 h 598715"/>
              <a:gd name="T2" fmla="*/ 242829 w 186754"/>
              <a:gd name="T3" fmla="*/ 273595 h 598715"/>
              <a:gd name="T4" fmla="*/ 99988 w 186754"/>
              <a:gd name="T5" fmla="*/ 0 h 598715"/>
              <a:gd name="T6" fmla="*/ 0 60000 65536"/>
              <a:gd name="T7" fmla="*/ 0 60000 65536"/>
              <a:gd name="T8" fmla="*/ 0 60000 65536"/>
              <a:gd name="T9" fmla="*/ 0 w 186754"/>
              <a:gd name="T10" fmla="*/ 0 h 598715"/>
              <a:gd name="T11" fmla="*/ 186754 w 186754"/>
              <a:gd name="T12" fmla="*/ 598715 h 598715"/>
            </a:gdLst>
            <a:ahLst/>
            <a:cxnLst>
              <a:cxn ang="T6">
                <a:pos x="T0" y="T1"/>
              </a:cxn>
              <a:cxn ang="T7">
                <a:pos x="T2" y="T3"/>
              </a:cxn>
              <a:cxn ang="T8">
                <a:pos x="T4" y="T5"/>
              </a:cxn>
            </a:cxnLst>
            <a:rect l="T9" t="T10" r="T11" b="T12"/>
            <a:pathLst>
              <a:path w="186754" h="598715">
                <a:moveTo>
                  <a:pt x="0" y="598715"/>
                </a:moveTo>
                <a:cubicBezTo>
                  <a:pt x="86178" y="490765"/>
                  <a:pt x="172357" y="382815"/>
                  <a:pt x="185057" y="283029"/>
                </a:cubicBezTo>
                <a:cubicBezTo>
                  <a:pt x="197757" y="183243"/>
                  <a:pt x="136978" y="91621"/>
                  <a:pt x="7620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8" name="Freeform 27"/>
          <p:cNvSpPr>
            <a:spLocks/>
          </p:cNvSpPr>
          <p:nvPr/>
        </p:nvSpPr>
        <p:spPr bwMode="auto">
          <a:xfrm>
            <a:off x="1316038" y="3852863"/>
            <a:ext cx="376237" cy="566737"/>
          </a:xfrm>
          <a:custGeom>
            <a:avLst/>
            <a:gdLst>
              <a:gd name="T0" fmla="*/ 0 w 500743"/>
              <a:gd name="T1" fmla="*/ 2147483647 h 489857"/>
              <a:gd name="T2" fmla="*/ 2 w 500743"/>
              <a:gd name="T3" fmla="*/ 2147483647 h 489857"/>
              <a:gd name="T4" fmla="*/ 2 w 500743"/>
              <a:gd name="T5" fmla="*/ 2147483647 h 489857"/>
              <a:gd name="T6" fmla="*/ 2 w 500743"/>
              <a:gd name="T7" fmla="*/ 0 h 489857"/>
              <a:gd name="T8" fmla="*/ 0 60000 65536"/>
              <a:gd name="T9" fmla="*/ 0 60000 65536"/>
              <a:gd name="T10" fmla="*/ 0 60000 65536"/>
              <a:gd name="T11" fmla="*/ 0 60000 65536"/>
              <a:gd name="T12" fmla="*/ 0 w 500743"/>
              <a:gd name="T13" fmla="*/ 0 h 489857"/>
              <a:gd name="T14" fmla="*/ 500743 w 500743"/>
              <a:gd name="T15" fmla="*/ 489857 h 489857"/>
            </a:gdLst>
            <a:ahLst/>
            <a:cxnLst>
              <a:cxn ang="T8">
                <a:pos x="T0" y="T1"/>
              </a:cxn>
              <a:cxn ang="T9">
                <a:pos x="T2" y="T3"/>
              </a:cxn>
              <a:cxn ang="T10">
                <a:pos x="T4" y="T5"/>
              </a:cxn>
              <a:cxn ang="T11">
                <a:pos x="T6" y="T7"/>
              </a:cxn>
            </a:cxnLst>
            <a:rect l="T12" t="T13" r="T14" b="T15"/>
            <a:pathLst>
              <a:path w="500743" h="489857">
                <a:moveTo>
                  <a:pt x="0" y="489857"/>
                </a:moveTo>
                <a:cubicBezTo>
                  <a:pt x="20864" y="413657"/>
                  <a:pt x="41729" y="337457"/>
                  <a:pt x="97972" y="304800"/>
                </a:cubicBezTo>
                <a:cubicBezTo>
                  <a:pt x="154215" y="272143"/>
                  <a:pt x="270329" y="344714"/>
                  <a:pt x="337457" y="293914"/>
                </a:cubicBezTo>
                <a:cubicBezTo>
                  <a:pt x="404586" y="243114"/>
                  <a:pt x="473529" y="59872"/>
                  <a:pt x="500743"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 name="Freeform 28"/>
          <p:cNvSpPr>
            <a:spLocks/>
          </p:cNvSpPr>
          <p:nvPr/>
        </p:nvSpPr>
        <p:spPr bwMode="auto">
          <a:xfrm>
            <a:off x="1858963" y="3852863"/>
            <a:ext cx="503237" cy="654050"/>
          </a:xfrm>
          <a:custGeom>
            <a:avLst/>
            <a:gdLst>
              <a:gd name="T0" fmla="*/ 63440 w 503648"/>
              <a:gd name="T1" fmla="*/ 739003 h 653143"/>
              <a:gd name="T2" fmla="*/ 33071 w 503648"/>
              <a:gd name="T3" fmla="*/ 541931 h 653143"/>
              <a:gd name="T4" fmla="*/ 468353 w 503648"/>
              <a:gd name="T5" fmla="*/ 0 h 653143"/>
              <a:gd name="T6" fmla="*/ 0 60000 65536"/>
              <a:gd name="T7" fmla="*/ 0 60000 65536"/>
              <a:gd name="T8" fmla="*/ 0 60000 65536"/>
              <a:gd name="T9" fmla="*/ 0 w 503648"/>
              <a:gd name="T10" fmla="*/ 0 h 653143"/>
              <a:gd name="T11" fmla="*/ 503648 w 503648"/>
              <a:gd name="T12" fmla="*/ 653143 h 653143"/>
            </a:gdLst>
            <a:ahLst/>
            <a:cxnLst>
              <a:cxn ang="T6">
                <a:pos x="T0" y="T1"/>
              </a:cxn>
              <a:cxn ang="T7">
                <a:pos x="T2" y="T3"/>
              </a:cxn>
              <a:cxn ang="T8">
                <a:pos x="T4" y="T5"/>
              </a:cxn>
            </a:cxnLst>
            <a:rect l="T9" t="T10" r="T11" b="T12"/>
            <a:pathLst>
              <a:path w="503648" h="653143">
                <a:moveTo>
                  <a:pt x="68219" y="653143"/>
                </a:moveTo>
                <a:cubicBezTo>
                  <a:pt x="15605" y="620485"/>
                  <a:pt x="-37009" y="587828"/>
                  <a:pt x="35562" y="478971"/>
                </a:cubicBezTo>
                <a:cubicBezTo>
                  <a:pt x="108133" y="370114"/>
                  <a:pt x="305890" y="185057"/>
                  <a:pt x="503648"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1" name="Freeform 30"/>
          <p:cNvSpPr>
            <a:spLocks/>
          </p:cNvSpPr>
          <p:nvPr/>
        </p:nvSpPr>
        <p:spPr bwMode="auto">
          <a:xfrm>
            <a:off x="2392363" y="3897313"/>
            <a:ext cx="666750" cy="762000"/>
          </a:xfrm>
          <a:custGeom>
            <a:avLst/>
            <a:gdLst>
              <a:gd name="T0" fmla="*/ 126464 w 667171"/>
              <a:gd name="T1" fmla="*/ 762000 h 762000"/>
              <a:gd name="T2" fmla="*/ 33844 w 667171"/>
              <a:gd name="T3" fmla="*/ 468085 h 762000"/>
              <a:gd name="T4" fmla="*/ 630721 w 667171"/>
              <a:gd name="T5" fmla="*/ 0 h 762000"/>
              <a:gd name="T6" fmla="*/ 0 60000 65536"/>
              <a:gd name="T7" fmla="*/ 0 60000 65536"/>
              <a:gd name="T8" fmla="*/ 0 60000 65536"/>
              <a:gd name="T9" fmla="*/ 0 w 667171"/>
              <a:gd name="T10" fmla="*/ 0 h 762000"/>
              <a:gd name="T11" fmla="*/ 667171 w 667171"/>
              <a:gd name="T12" fmla="*/ 762000 h 762000"/>
            </a:gdLst>
            <a:ahLst/>
            <a:cxnLst>
              <a:cxn ang="T6">
                <a:pos x="T0" y="T1"/>
              </a:cxn>
              <a:cxn ang="T7">
                <a:pos x="T2" y="T3"/>
              </a:cxn>
              <a:cxn ang="T8">
                <a:pos x="T4" y="T5"/>
              </a:cxn>
            </a:cxnLst>
            <a:rect l="T9" t="T10" r="T11" b="T12"/>
            <a:pathLst>
              <a:path w="667171" h="762000">
                <a:moveTo>
                  <a:pt x="133771" y="762000"/>
                </a:moveTo>
                <a:cubicBezTo>
                  <a:pt x="40335" y="678542"/>
                  <a:pt x="-53101" y="595085"/>
                  <a:pt x="35799" y="468085"/>
                </a:cubicBezTo>
                <a:cubicBezTo>
                  <a:pt x="124699" y="341085"/>
                  <a:pt x="395935" y="170542"/>
                  <a:pt x="667171"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264" name="Freeform 11263"/>
          <p:cNvSpPr>
            <a:spLocks/>
          </p:cNvSpPr>
          <p:nvPr/>
        </p:nvSpPr>
        <p:spPr bwMode="auto">
          <a:xfrm>
            <a:off x="3178175" y="3679825"/>
            <a:ext cx="296863" cy="838200"/>
          </a:xfrm>
          <a:custGeom>
            <a:avLst/>
            <a:gdLst>
              <a:gd name="T0" fmla="*/ 0 w 296544"/>
              <a:gd name="T1" fmla="*/ 838200 h 838200"/>
              <a:gd name="T2" fmla="*/ 323429 w 296544"/>
              <a:gd name="T3" fmla="*/ 598715 h 838200"/>
              <a:gd name="T4" fmla="*/ 131765 w 296544"/>
              <a:gd name="T5" fmla="*/ 0 h 838200"/>
              <a:gd name="T6" fmla="*/ 0 60000 65536"/>
              <a:gd name="T7" fmla="*/ 0 60000 65536"/>
              <a:gd name="T8" fmla="*/ 0 60000 65536"/>
              <a:gd name="T9" fmla="*/ 0 w 296544"/>
              <a:gd name="T10" fmla="*/ 0 h 838200"/>
              <a:gd name="T11" fmla="*/ 296544 w 296544"/>
              <a:gd name="T12" fmla="*/ 838200 h 838200"/>
            </a:gdLst>
            <a:ahLst/>
            <a:cxnLst>
              <a:cxn ang="T6">
                <a:pos x="T0" y="T1"/>
              </a:cxn>
              <a:cxn ang="T7">
                <a:pos x="T2" y="T3"/>
              </a:cxn>
              <a:cxn ang="T8">
                <a:pos x="T4" y="T5"/>
              </a:cxn>
            </a:cxnLst>
            <a:rect l="T9" t="T10" r="T11" b="T12"/>
            <a:pathLst>
              <a:path w="296544" h="838200">
                <a:moveTo>
                  <a:pt x="0" y="838200"/>
                </a:moveTo>
                <a:cubicBezTo>
                  <a:pt x="136978" y="788307"/>
                  <a:pt x="273957" y="738415"/>
                  <a:pt x="293914" y="598715"/>
                </a:cubicBezTo>
                <a:cubicBezTo>
                  <a:pt x="313871" y="459015"/>
                  <a:pt x="216806" y="229507"/>
                  <a:pt x="119742"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265" name="Freeform 11264"/>
          <p:cNvSpPr>
            <a:spLocks/>
          </p:cNvSpPr>
          <p:nvPr/>
        </p:nvSpPr>
        <p:spPr bwMode="auto">
          <a:xfrm>
            <a:off x="3590925" y="3668713"/>
            <a:ext cx="165100" cy="750887"/>
          </a:xfrm>
          <a:custGeom>
            <a:avLst/>
            <a:gdLst>
              <a:gd name="T0" fmla="*/ 124255 w 164686"/>
              <a:gd name="T1" fmla="*/ 731177 h 751114"/>
              <a:gd name="T2" fmla="*/ 1757 w 164686"/>
              <a:gd name="T3" fmla="*/ 476854 h 751114"/>
              <a:gd name="T4" fmla="*/ 205922 w 164686"/>
              <a:gd name="T5" fmla="*/ 0 h 751114"/>
              <a:gd name="T6" fmla="*/ 0 60000 65536"/>
              <a:gd name="T7" fmla="*/ 0 60000 65536"/>
              <a:gd name="T8" fmla="*/ 0 60000 65536"/>
              <a:gd name="T9" fmla="*/ 0 w 164686"/>
              <a:gd name="T10" fmla="*/ 0 h 751114"/>
              <a:gd name="T11" fmla="*/ 164686 w 164686"/>
              <a:gd name="T12" fmla="*/ 751114 h 751114"/>
            </a:gdLst>
            <a:ahLst/>
            <a:cxnLst>
              <a:cxn ang="T6">
                <a:pos x="T0" y="T1"/>
              </a:cxn>
              <a:cxn ang="T7">
                <a:pos x="T2" y="T3"/>
              </a:cxn>
              <a:cxn ang="T8">
                <a:pos x="T4" y="T5"/>
              </a:cxn>
            </a:cxnLst>
            <a:rect l="T9" t="T10" r="T11" b="T12"/>
            <a:pathLst>
              <a:path w="164686" h="751114">
                <a:moveTo>
                  <a:pt x="99372" y="751114"/>
                </a:moveTo>
                <a:cubicBezTo>
                  <a:pt x="44943" y="683078"/>
                  <a:pt x="-9485" y="615043"/>
                  <a:pt x="1401" y="489857"/>
                </a:cubicBezTo>
                <a:cubicBezTo>
                  <a:pt x="12287" y="364671"/>
                  <a:pt x="88486" y="182335"/>
                  <a:pt x="16468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270" name="Freeform 11269"/>
          <p:cNvSpPr>
            <a:spLocks/>
          </p:cNvSpPr>
          <p:nvPr/>
        </p:nvSpPr>
        <p:spPr bwMode="auto">
          <a:xfrm>
            <a:off x="4081463" y="3330575"/>
            <a:ext cx="436562" cy="425450"/>
          </a:xfrm>
          <a:custGeom>
            <a:avLst/>
            <a:gdLst>
              <a:gd name="T0" fmla="*/ 543989 w 435472"/>
              <a:gd name="T1" fmla="*/ 513464 h 424542"/>
              <a:gd name="T2" fmla="*/ 68043 w 435472"/>
              <a:gd name="T3" fmla="*/ 276476 h 424542"/>
              <a:gd name="T4" fmla="*/ 13653 w 435472"/>
              <a:gd name="T5" fmla="*/ 0 h 424542"/>
              <a:gd name="T6" fmla="*/ 0 60000 65536"/>
              <a:gd name="T7" fmla="*/ 0 60000 65536"/>
              <a:gd name="T8" fmla="*/ 0 60000 65536"/>
              <a:gd name="T9" fmla="*/ 0 w 435472"/>
              <a:gd name="T10" fmla="*/ 0 h 424542"/>
              <a:gd name="T11" fmla="*/ 435472 w 435472"/>
              <a:gd name="T12" fmla="*/ 424542 h 424542"/>
            </a:gdLst>
            <a:ahLst/>
            <a:cxnLst>
              <a:cxn ang="T6">
                <a:pos x="T0" y="T1"/>
              </a:cxn>
              <a:cxn ang="T7">
                <a:pos x="T2" y="T3"/>
              </a:cxn>
              <a:cxn ang="T8">
                <a:pos x="T4" y="T5"/>
              </a:cxn>
            </a:cxnLst>
            <a:rect l="T9" t="T10" r="T11" b="T12"/>
            <a:pathLst>
              <a:path w="435472" h="424542">
                <a:moveTo>
                  <a:pt x="435472" y="424542"/>
                </a:moveTo>
                <a:cubicBezTo>
                  <a:pt x="280350" y="361949"/>
                  <a:pt x="125229" y="299357"/>
                  <a:pt x="54472" y="228600"/>
                </a:cubicBezTo>
                <a:cubicBezTo>
                  <a:pt x="-16285" y="157843"/>
                  <a:pt x="-2678" y="78921"/>
                  <a:pt x="1093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271" name="Freeform 11270"/>
          <p:cNvSpPr>
            <a:spLocks/>
          </p:cNvSpPr>
          <p:nvPr/>
        </p:nvSpPr>
        <p:spPr bwMode="auto">
          <a:xfrm>
            <a:off x="6378575" y="1087438"/>
            <a:ext cx="1274763" cy="708025"/>
          </a:xfrm>
          <a:custGeom>
            <a:avLst/>
            <a:gdLst>
              <a:gd name="T0" fmla="*/ 1378705 w 1273628"/>
              <a:gd name="T1" fmla="*/ 157120 h 708370"/>
              <a:gd name="T2" fmla="*/ 978057 w 1273628"/>
              <a:gd name="T3" fmla="*/ 32032 h 708370"/>
              <a:gd name="T4" fmla="*/ 0 w 1273628"/>
              <a:gd name="T5" fmla="*/ 678315 h 708370"/>
              <a:gd name="T6" fmla="*/ 0 60000 65536"/>
              <a:gd name="T7" fmla="*/ 0 60000 65536"/>
              <a:gd name="T8" fmla="*/ 0 60000 65536"/>
              <a:gd name="T9" fmla="*/ 0 w 1273628"/>
              <a:gd name="T10" fmla="*/ 0 h 708370"/>
              <a:gd name="T11" fmla="*/ 1273628 w 1273628"/>
              <a:gd name="T12" fmla="*/ 708370 h 708370"/>
            </a:gdLst>
            <a:ahLst/>
            <a:cxnLst>
              <a:cxn ang="T6">
                <a:pos x="T0" y="T1"/>
              </a:cxn>
              <a:cxn ang="T7">
                <a:pos x="T2" y="T3"/>
              </a:cxn>
              <a:cxn ang="T8">
                <a:pos x="T4" y="T5"/>
              </a:cxn>
            </a:cxnLst>
            <a:rect l="T9" t="T10" r="T11" b="T12"/>
            <a:pathLst>
              <a:path w="1273628" h="708370">
                <a:moveTo>
                  <a:pt x="1273628" y="164084"/>
                </a:moveTo>
                <a:cubicBezTo>
                  <a:pt x="1194706" y="53413"/>
                  <a:pt x="1115785" y="-57258"/>
                  <a:pt x="903514" y="33456"/>
                </a:cubicBezTo>
                <a:cubicBezTo>
                  <a:pt x="691243" y="124170"/>
                  <a:pt x="345621" y="416270"/>
                  <a:pt x="0" y="70837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272" name="Freeform 11271"/>
          <p:cNvSpPr>
            <a:spLocks/>
          </p:cNvSpPr>
          <p:nvPr/>
        </p:nvSpPr>
        <p:spPr bwMode="auto">
          <a:xfrm>
            <a:off x="7043738" y="1958975"/>
            <a:ext cx="1670050" cy="1077913"/>
          </a:xfrm>
          <a:custGeom>
            <a:avLst/>
            <a:gdLst>
              <a:gd name="T0" fmla="*/ 1262758 w 1670529"/>
              <a:gd name="T1" fmla="*/ 0 h 1077685"/>
              <a:gd name="T2" fmla="*/ 1549263 w 1670529"/>
              <a:gd name="T3" fmla="*/ 354965 h 1077685"/>
              <a:gd name="T4" fmla="*/ 0 w 1670529"/>
              <a:gd name="T5" fmla="*/ 1098165 h 1077685"/>
              <a:gd name="T6" fmla="*/ 0 60000 65536"/>
              <a:gd name="T7" fmla="*/ 0 60000 65536"/>
              <a:gd name="T8" fmla="*/ 0 60000 65536"/>
              <a:gd name="T9" fmla="*/ 0 w 1670529"/>
              <a:gd name="T10" fmla="*/ 0 h 1077685"/>
              <a:gd name="T11" fmla="*/ 1670529 w 1670529"/>
              <a:gd name="T12" fmla="*/ 1077685 h 1077685"/>
            </a:gdLst>
            <a:ahLst/>
            <a:cxnLst>
              <a:cxn ang="T6">
                <a:pos x="T0" y="T1"/>
              </a:cxn>
              <a:cxn ang="T7">
                <a:pos x="T2" y="T3"/>
              </a:cxn>
              <a:cxn ang="T8">
                <a:pos x="T4" y="T5"/>
              </a:cxn>
            </a:cxnLst>
            <a:rect l="T9" t="T10" r="T11" b="T12"/>
            <a:pathLst>
              <a:path w="1670529" h="1077685">
                <a:moveTo>
                  <a:pt x="1295400" y="0"/>
                </a:moveTo>
                <a:cubicBezTo>
                  <a:pt x="1550307" y="84364"/>
                  <a:pt x="1805214" y="168728"/>
                  <a:pt x="1589314" y="348342"/>
                </a:cubicBezTo>
                <a:cubicBezTo>
                  <a:pt x="1373414" y="527956"/>
                  <a:pt x="686707" y="802820"/>
                  <a:pt x="0" y="1077685"/>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 name="Freeform 3"/>
          <p:cNvSpPr>
            <a:spLocks/>
          </p:cNvSpPr>
          <p:nvPr/>
        </p:nvSpPr>
        <p:spPr bwMode="auto">
          <a:xfrm>
            <a:off x="3848100" y="3648075"/>
            <a:ext cx="334963" cy="542925"/>
          </a:xfrm>
          <a:custGeom>
            <a:avLst/>
            <a:gdLst>
              <a:gd name="T0" fmla="*/ 286447 w 335541"/>
              <a:gd name="T1" fmla="*/ 490522 h 543331"/>
              <a:gd name="T2" fmla="*/ 130947 w 335541"/>
              <a:gd name="T3" fmla="*/ 481606 h 543331"/>
              <a:gd name="T4" fmla="*/ 286447 w 335541"/>
              <a:gd name="T5" fmla="*/ 231882 h 543331"/>
              <a:gd name="T6" fmla="*/ 0 w 335541"/>
              <a:gd name="T7" fmla="*/ 0 h 543331"/>
              <a:gd name="T8" fmla="*/ 0 60000 65536"/>
              <a:gd name="T9" fmla="*/ 0 60000 65536"/>
              <a:gd name="T10" fmla="*/ 0 60000 65536"/>
              <a:gd name="T11" fmla="*/ 0 60000 65536"/>
              <a:gd name="T12" fmla="*/ 0 w 335541"/>
              <a:gd name="T13" fmla="*/ 0 h 543331"/>
              <a:gd name="T14" fmla="*/ 335541 w 335541"/>
              <a:gd name="T15" fmla="*/ 543331 h 543331"/>
            </a:gdLst>
            <a:ahLst/>
            <a:cxnLst>
              <a:cxn ang="T8">
                <a:pos x="T0" y="T1"/>
              </a:cxn>
              <a:cxn ang="T9">
                <a:pos x="T2" y="T3"/>
              </a:cxn>
              <a:cxn ang="T10">
                <a:pos x="T4" y="T5"/>
              </a:cxn>
              <a:cxn ang="T11">
                <a:pos x="T6" y="T7"/>
              </a:cxn>
            </a:cxnLst>
            <a:rect l="T12" t="T13" r="T14" b="T15"/>
            <a:pathLst>
              <a:path w="335541" h="543331">
                <a:moveTo>
                  <a:pt x="333375" y="523875"/>
                </a:moveTo>
                <a:cubicBezTo>
                  <a:pt x="242887" y="542131"/>
                  <a:pt x="152400" y="560387"/>
                  <a:pt x="152400" y="514350"/>
                </a:cubicBezTo>
                <a:cubicBezTo>
                  <a:pt x="152400" y="468313"/>
                  <a:pt x="358775" y="333375"/>
                  <a:pt x="333375" y="247650"/>
                </a:cubicBezTo>
                <a:cubicBezTo>
                  <a:pt x="307975" y="161925"/>
                  <a:pt x="153987" y="80962"/>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pic>
        <p:nvPicPr>
          <p:cNvPr id="7" name="Picture 6"/>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1238" y="4318000"/>
            <a:ext cx="5095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9175" y="4352925"/>
            <a:ext cx="5143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800" y="3984625"/>
            <a:ext cx="5016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95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264"/>
                                        </p:tgtEl>
                                        <p:attrNameLst>
                                          <p:attrName>style.visibility</p:attrName>
                                        </p:attrNameLst>
                                      </p:cBhvr>
                                      <p:to>
                                        <p:strVal val="visible"/>
                                      </p:to>
                                    </p:set>
                                    <p:anim calcmode="lin" valueType="num">
                                      <p:cBhvr>
                                        <p:cTn id="47" dur="500" fill="hold"/>
                                        <p:tgtEl>
                                          <p:spTgt spid="11264"/>
                                        </p:tgtEl>
                                        <p:attrNameLst>
                                          <p:attrName>ppt_w</p:attrName>
                                        </p:attrNameLst>
                                      </p:cBhvr>
                                      <p:tavLst>
                                        <p:tav tm="0">
                                          <p:val>
                                            <p:fltVal val="0"/>
                                          </p:val>
                                        </p:tav>
                                        <p:tav tm="100000">
                                          <p:val>
                                            <p:strVal val="#ppt_w"/>
                                          </p:val>
                                        </p:tav>
                                      </p:tavLst>
                                    </p:anim>
                                    <p:anim calcmode="lin" valueType="num">
                                      <p:cBhvr>
                                        <p:cTn id="48" dur="500" fill="hold"/>
                                        <p:tgtEl>
                                          <p:spTgt spid="11264"/>
                                        </p:tgtEl>
                                        <p:attrNameLst>
                                          <p:attrName>ppt_h</p:attrName>
                                        </p:attrNameLst>
                                      </p:cBhvr>
                                      <p:tavLst>
                                        <p:tav tm="0">
                                          <p:val>
                                            <p:fltVal val="0"/>
                                          </p:val>
                                        </p:tav>
                                        <p:tav tm="100000">
                                          <p:val>
                                            <p:strVal val="#ppt_h"/>
                                          </p:val>
                                        </p:tav>
                                      </p:tavLst>
                                    </p:anim>
                                    <p:animEffect transition="in" filter="fade">
                                      <p:cBhvr>
                                        <p:cTn id="49" dur="500"/>
                                        <p:tgtEl>
                                          <p:spTgt spid="1126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265"/>
                                        </p:tgtEl>
                                        <p:attrNameLst>
                                          <p:attrName>style.visibility</p:attrName>
                                        </p:attrNameLst>
                                      </p:cBhvr>
                                      <p:to>
                                        <p:strVal val="visible"/>
                                      </p:to>
                                    </p:set>
                                    <p:anim calcmode="lin" valueType="num">
                                      <p:cBhvr>
                                        <p:cTn id="52" dur="500" fill="hold"/>
                                        <p:tgtEl>
                                          <p:spTgt spid="11265"/>
                                        </p:tgtEl>
                                        <p:attrNameLst>
                                          <p:attrName>ppt_w</p:attrName>
                                        </p:attrNameLst>
                                      </p:cBhvr>
                                      <p:tavLst>
                                        <p:tav tm="0">
                                          <p:val>
                                            <p:fltVal val="0"/>
                                          </p:val>
                                        </p:tav>
                                        <p:tav tm="100000">
                                          <p:val>
                                            <p:strVal val="#ppt_w"/>
                                          </p:val>
                                        </p:tav>
                                      </p:tavLst>
                                    </p:anim>
                                    <p:anim calcmode="lin" valueType="num">
                                      <p:cBhvr>
                                        <p:cTn id="53" dur="500" fill="hold"/>
                                        <p:tgtEl>
                                          <p:spTgt spid="11265"/>
                                        </p:tgtEl>
                                        <p:attrNameLst>
                                          <p:attrName>ppt_h</p:attrName>
                                        </p:attrNameLst>
                                      </p:cBhvr>
                                      <p:tavLst>
                                        <p:tav tm="0">
                                          <p:val>
                                            <p:fltVal val="0"/>
                                          </p:val>
                                        </p:tav>
                                        <p:tav tm="100000">
                                          <p:val>
                                            <p:strVal val="#ppt_h"/>
                                          </p:val>
                                        </p:tav>
                                      </p:tavLst>
                                    </p:anim>
                                    <p:animEffect transition="in" filter="fade">
                                      <p:cBhvr>
                                        <p:cTn id="54" dur="500"/>
                                        <p:tgtEl>
                                          <p:spTgt spid="1126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270"/>
                                        </p:tgtEl>
                                        <p:attrNameLst>
                                          <p:attrName>style.visibility</p:attrName>
                                        </p:attrNameLst>
                                      </p:cBhvr>
                                      <p:to>
                                        <p:strVal val="visible"/>
                                      </p:to>
                                    </p:set>
                                    <p:anim calcmode="lin" valueType="num">
                                      <p:cBhvr>
                                        <p:cTn id="57" dur="500" fill="hold"/>
                                        <p:tgtEl>
                                          <p:spTgt spid="11270"/>
                                        </p:tgtEl>
                                        <p:attrNameLst>
                                          <p:attrName>ppt_w</p:attrName>
                                        </p:attrNameLst>
                                      </p:cBhvr>
                                      <p:tavLst>
                                        <p:tav tm="0">
                                          <p:val>
                                            <p:fltVal val="0"/>
                                          </p:val>
                                        </p:tav>
                                        <p:tav tm="100000">
                                          <p:val>
                                            <p:strVal val="#ppt_w"/>
                                          </p:val>
                                        </p:tav>
                                      </p:tavLst>
                                    </p:anim>
                                    <p:anim calcmode="lin" valueType="num">
                                      <p:cBhvr>
                                        <p:cTn id="58" dur="500" fill="hold"/>
                                        <p:tgtEl>
                                          <p:spTgt spid="11270"/>
                                        </p:tgtEl>
                                        <p:attrNameLst>
                                          <p:attrName>ppt_h</p:attrName>
                                        </p:attrNameLst>
                                      </p:cBhvr>
                                      <p:tavLst>
                                        <p:tav tm="0">
                                          <p:val>
                                            <p:fltVal val="0"/>
                                          </p:val>
                                        </p:tav>
                                        <p:tav tm="100000">
                                          <p:val>
                                            <p:strVal val="#ppt_h"/>
                                          </p:val>
                                        </p:tav>
                                      </p:tavLst>
                                    </p:anim>
                                    <p:animEffect transition="in" filter="fade">
                                      <p:cBhvr>
                                        <p:cTn id="59" dur="500"/>
                                        <p:tgtEl>
                                          <p:spTgt spid="1127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500" fill="hold"/>
                                        <p:tgtEl>
                                          <p:spTgt spid="28"/>
                                        </p:tgtEl>
                                        <p:attrNameLst>
                                          <p:attrName>ppt_w</p:attrName>
                                        </p:attrNameLst>
                                      </p:cBhvr>
                                      <p:tavLst>
                                        <p:tav tm="0">
                                          <p:val>
                                            <p:fltVal val="0"/>
                                          </p:val>
                                        </p:tav>
                                        <p:tav tm="100000">
                                          <p:val>
                                            <p:strVal val="#ppt_w"/>
                                          </p:val>
                                        </p:tav>
                                      </p:tavLst>
                                    </p:anim>
                                    <p:anim calcmode="lin" valueType="num">
                                      <p:cBhvr>
                                        <p:cTn id="73" dur="500" fill="hold"/>
                                        <p:tgtEl>
                                          <p:spTgt spid="28"/>
                                        </p:tgtEl>
                                        <p:attrNameLst>
                                          <p:attrName>ppt_h</p:attrName>
                                        </p:attrNameLst>
                                      </p:cBhvr>
                                      <p:tavLst>
                                        <p:tav tm="0">
                                          <p:val>
                                            <p:fltVal val="0"/>
                                          </p:val>
                                        </p:tav>
                                        <p:tav tm="100000">
                                          <p:val>
                                            <p:strVal val="#ppt_h"/>
                                          </p:val>
                                        </p:tav>
                                      </p:tavLst>
                                    </p:anim>
                                    <p:animEffect transition="in" filter="fade">
                                      <p:cBhvr>
                                        <p:cTn id="74" dur="5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p:cTn id="77" dur="500" fill="hold"/>
                                        <p:tgtEl>
                                          <p:spTgt spid="3"/>
                                        </p:tgtEl>
                                        <p:attrNameLst>
                                          <p:attrName>ppt_w</p:attrName>
                                        </p:attrNameLst>
                                      </p:cBhvr>
                                      <p:tavLst>
                                        <p:tav tm="0">
                                          <p:val>
                                            <p:fltVal val="0"/>
                                          </p:val>
                                        </p:tav>
                                        <p:tav tm="100000">
                                          <p:val>
                                            <p:strVal val="#ppt_w"/>
                                          </p:val>
                                        </p:tav>
                                      </p:tavLst>
                                    </p:anim>
                                    <p:anim calcmode="lin" valueType="num">
                                      <p:cBhvr>
                                        <p:cTn id="78" dur="500" fill="hold"/>
                                        <p:tgtEl>
                                          <p:spTgt spid="3"/>
                                        </p:tgtEl>
                                        <p:attrNameLst>
                                          <p:attrName>ppt_h</p:attrName>
                                        </p:attrNameLst>
                                      </p:cBhvr>
                                      <p:tavLst>
                                        <p:tav tm="0">
                                          <p:val>
                                            <p:fltVal val="0"/>
                                          </p:val>
                                        </p:tav>
                                        <p:tav tm="100000">
                                          <p:val>
                                            <p:strVal val="#ppt_h"/>
                                          </p:val>
                                        </p:tav>
                                      </p:tavLst>
                                    </p:anim>
                                    <p:animEffect transition="in" filter="fade">
                                      <p:cBhvr>
                                        <p:cTn id="79" dur="500"/>
                                        <p:tgtEl>
                                          <p:spTgt spid="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p:cTn id="82" dur="500" fill="hold"/>
                                        <p:tgtEl>
                                          <p:spTgt spid="2"/>
                                        </p:tgtEl>
                                        <p:attrNameLst>
                                          <p:attrName>ppt_w</p:attrName>
                                        </p:attrNameLst>
                                      </p:cBhvr>
                                      <p:tavLst>
                                        <p:tav tm="0">
                                          <p:val>
                                            <p:fltVal val="0"/>
                                          </p:val>
                                        </p:tav>
                                        <p:tav tm="100000">
                                          <p:val>
                                            <p:strVal val="#ppt_w"/>
                                          </p:val>
                                        </p:tav>
                                      </p:tavLst>
                                    </p:anim>
                                    <p:anim calcmode="lin" valueType="num">
                                      <p:cBhvr>
                                        <p:cTn id="83" dur="500" fill="hold"/>
                                        <p:tgtEl>
                                          <p:spTgt spid="2"/>
                                        </p:tgtEl>
                                        <p:attrNameLst>
                                          <p:attrName>ppt_h</p:attrName>
                                        </p:attrNameLst>
                                      </p:cBhvr>
                                      <p:tavLst>
                                        <p:tav tm="0">
                                          <p:val>
                                            <p:fltVal val="0"/>
                                          </p:val>
                                        </p:tav>
                                        <p:tav tm="100000">
                                          <p:val>
                                            <p:strVal val="#ppt_h"/>
                                          </p:val>
                                        </p:tav>
                                      </p:tavLst>
                                    </p:anim>
                                    <p:animEffect transition="in" filter="fade">
                                      <p:cBhvr>
                                        <p:cTn id="84" dur="500"/>
                                        <p:tgtEl>
                                          <p:spTgt spid="2"/>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1271"/>
                                        </p:tgtEl>
                                        <p:attrNameLst>
                                          <p:attrName>style.visibility</p:attrName>
                                        </p:attrNameLst>
                                      </p:cBhvr>
                                      <p:to>
                                        <p:strVal val="visible"/>
                                      </p:to>
                                    </p:set>
                                    <p:anim calcmode="lin" valueType="num">
                                      <p:cBhvr>
                                        <p:cTn id="87" dur="500" fill="hold"/>
                                        <p:tgtEl>
                                          <p:spTgt spid="11271"/>
                                        </p:tgtEl>
                                        <p:attrNameLst>
                                          <p:attrName>ppt_w</p:attrName>
                                        </p:attrNameLst>
                                      </p:cBhvr>
                                      <p:tavLst>
                                        <p:tav tm="0">
                                          <p:val>
                                            <p:fltVal val="0"/>
                                          </p:val>
                                        </p:tav>
                                        <p:tav tm="100000">
                                          <p:val>
                                            <p:strVal val="#ppt_w"/>
                                          </p:val>
                                        </p:tav>
                                      </p:tavLst>
                                    </p:anim>
                                    <p:anim calcmode="lin" valueType="num">
                                      <p:cBhvr>
                                        <p:cTn id="88" dur="500" fill="hold"/>
                                        <p:tgtEl>
                                          <p:spTgt spid="11271"/>
                                        </p:tgtEl>
                                        <p:attrNameLst>
                                          <p:attrName>ppt_h</p:attrName>
                                        </p:attrNameLst>
                                      </p:cBhvr>
                                      <p:tavLst>
                                        <p:tav tm="0">
                                          <p:val>
                                            <p:fltVal val="0"/>
                                          </p:val>
                                        </p:tav>
                                        <p:tav tm="100000">
                                          <p:val>
                                            <p:strVal val="#ppt_h"/>
                                          </p:val>
                                        </p:tav>
                                      </p:tavLst>
                                    </p:anim>
                                    <p:animEffect transition="in" filter="fade">
                                      <p:cBhvr>
                                        <p:cTn id="89" dur="500"/>
                                        <p:tgtEl>
                                          <p:spTgt spid="1127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1272"/>
                                        </p:tgtEl>
                                        <p:attrNameLst>
                                          <p:attrName>style.visibility</p:attrName>
                                        </p:attrNameLst>
                                      </p:cBhvr>
                                      <p:to>
                                        <p:strVal val="visible"/>
                                      </p:to>
                                    </p:set>
                                    <p:anim calcmode="lin" valueType="num">
                                      <p:cBhvr>
                                        <p:cTn id="92" dur="500" fill="hold"/>
                                        <p:tgtEl>
                                          <p:spTgt spid="11272"/>
                                        </p:tgtEl>
                                        <p:attrNameLst>
                                          <p:attrName>ppt_w</p:attrName>
                                        </p:attrNameLst>
                                      </p:cBhvr>
                                      <p:tavLst>
                                        <p:tav tm="0">
                                          <p:val>
                                            <p:fltVal val="0"/>
                                          </p:val>
                                        </p:tav>
                                        <p:tav tm="100000">
                                          <p:val>
                                            <p:strVal val="#ppt_w"/>
                                          </p:val>
                                        </p:tav>
                                      </p:tavLst>
                                    </p:anim>
                                    <p:anim calcmode="lin" valueType="num">
                                      <p:cBhvr>
                                        <p:cTn id="93" dur="500" fill="hold"/>
                                        <p:tgtEl>
                                          <p:spTgt spid="11272"/>
                                        </p:tgtEl>
                                        <p:attrNameLst>
                                          <p:attrName>ppt_h</p:attrName>
                                        </p:attrNameLst>
                                      </p:cBhvr>
                                      <p:tavLst>
                                        <p:tav tm="0">
                                          <p:val>
                                            <p:fltVal val="0"/>
                                          </p:val>
                                        </p:tav>
                                        <p:tav tm="100000">
                                          <p:val>
                                            <p:strVal val="#ppt_h"/>
                                          </p:val>
                                        </p:tav>
                                      </p:tavLst>
                                    </p:anim>
                                    <p:animEffect transition="in" filter="fade">
                                      <p:cBhvr>
                                        <p:cTn id="94" dur="500"/>
                                        <p:tgtEl>
                                          <p:spTgt spid="11272"/>
                                        </p:tgtEl>
                                      </p:cBhvr>
                                    </p:animEffect>
                                  </p:childTnLst>
                                </p:cTn>
                              </p:par>
                              <p:par>
                                <p:cTn id="95" presetID="53" presetClass="entr" presetSubtype="16" fill="hold" nodeType="with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p:cTn id="97" dur="500" fill="hold"/>
                                        <p:tgtEl>
                                          <p:spTgt spid="10"/>
                                        </p:tgtEl>
                                        <p:attrNameLst>
                                          <p:attrName>ppt_w</p:attrName>
                                        </p:attrNameLst>
                                      </p:cBhvr>
                                      <p:tavLst>
                                        <p:tav tm="0">
                                          <p:val>
                                            <p:fltVal val="0"/>
                                          </p:val>
                                        </p:tav>
                                        <p:tav tm="100000">
                                          <p:val>
                                            <p:strVal val="#ppt_w"/>
                                          </p:val>
                                        </p:tav>
                                      </p:tavLst>
                                    </p:anim>
                                    <p:anim calcmode="lin" valueType="num">
                                      <p:cBhvr>
                                        <p:cTn id="98" dur="500" fill="hold"/>
                                        <p:tgtEl>
                                          <p:spTgt spid="10"/>
                                        </p:tgtEl>
                                        <p:attrNameLst>
                                          <p:attrName>ppt_h</p:attrName>
                                        </p:attrNameLst>
                                      </p:cBhvr>
                                      <p:tavLst>
                                        <p:tav tm="0">
                                          <p:val>
                                            <p:fltVal val="0"/>
                                          </p:val>
                                        </p:tav>
                                        <p:tav tm="100000">
                                          <p:val>
                                            <p:strVal val="#ppt_h"/>
                                          </p:val>
                                        </p:tav>
                                      </p:tavLst>
                                    </p:anim>
                                    <p:animEffect transition="in" filter="fade">
                                      <p:cBhvr>
                                        <p:cTn id="99" dur="500"/>
                                        <p:tgtEl>
                                          <p:spTgt spid="10"/>
                                        </p:tgtEl>
                                      </p:cBhvr>
                                    </p:animEffect>
                                  </p:childTnLst>
                                </p:cTn>
                              </p:par>
                              <p:par>
                                <p:cTn id="100" presetID="53" presetClass="entr" presetSubtype="16"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p:cTn id="102" dur="500" fill="hold"/>
                                        <p:tgtEl>
                                          <p:spTgt spid="7"/>
                                        </p:tgtEl>
                                        <p:attrNameLst>
                                          <p:attrName>ppt_w</p:attrName>
                                        </p:attrNameLst>
                                      </p:cBhvr>
                                      <p:tavLst>
                                        <p:tav tm="0">
                                          <p:val>
                                            <p:fltVal val="0"/>
                                          </p:val>
                                        </p:tav>
                                        <p:tav tm="100000">
                                          <p:val>
                                            <p:strVal val="#ppt_w"/>
                                          </p:val>
                                        </p:tav>
                                      </p:tavLst>
                                    </p:anim>
                                    <p:anim calcmode="lin" valueType="num">
                                      <p:cBhvr>
                                        <p:cTn id="103" dur="500" fill="hold"/>
                                        <p:tgtEl>
                                          <p:spTgt spid="7"/>
                                        </p:tgtEl>
                                        <p:attrNameLst>
                                          <p:attrName>ppt_h</p:attrName>
                                        </p:attrNameLst>
                                      </p:cBhvr>
                                      <p:tavLst>
                                        <p:tav tm="0">
                                          <p:val>
                                            <p:fltVal val="0"/>
                                          </p:val>
                                        </p:tav>
                                        <p:tav tm="100000">
                                          <p:val>
                                            <p:strVal val="#ppt_h"/>
                                          </p:val>
                                        </p:tav>
                                      </p:tavLst>
                                    </p:anim>
                                    <p:animEffect transition="in" filter="fade">
                                      <p:cBhvr>
                                        <p:cTn id="104" dur="500"/>
                                        <p:tgtEl>
                                          <p:spTgt spid="7"/>
                                        </p:tgtEl>
                                      </p:cBhvr>
                                    </p:animEffect>
                                  </p:childTnLst>
                                </p:cTn>
                              </p:par>
                              <p:par>
                                <p:cTn id="105" presetID="53" presetClass="entr" presetSubtype="16" fill="hold" nodeType="with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p:cTn id="107" dur="500" fill="hold"/>
                                        <p:tgtEl>
                                          <p:spTgt spid="8"/>
                                        </p:tgtEl>
                                        <p:attrNameLst>
                                          <p:attrName>ppt_w</p:attrName>
                                        </p:attrNameLst>
                                      </p:cBhvr>
                                      <p:tavLst>
                                        <p:tav tm="0">
                                          <p:val>
                                            <p:fltVal val="0"/>
                                          </p:val>
                                        </p:tav>
                                        <p:tav tm="100000">
                                          <p:val>
                                            <p:strVal val="#ppt_w"/>
                                          </p:val>
                                        </p:tav>
                                      </p:tavLst>
                                    </p:anim>
                                    <p:anim calcmode="lin" valueType="num">
                                      <p:cBhvr>
                                        <p:cTn id="108" dur="500" fill="hold"/>
                                        <p:tgtEl>
                                          <p:spTgt spid="8"/>
                                        </p:tgtEl>
                                        <p:attrNameLst>
                                          <p:attrName>ppt_h</p:attrName>
                                        </p:attrNameLst>
                                      </p:cBhvr>
                                      <p:tavLst>
                                        <p:tav tm="0">
                                          <p:val>
                                            <p:fltVal val="0"/>
                                          </p:val>
                                        </p:tav>
                                        <p:tav tm="100000">
                                          <p:val>
                                            <p:strVal val="#ppt_h"/>
                                          </p:val>
                                        </p:tav>
                                      </p:tavLst>
                                    </p:anim>
                                    <p:animEffect transition="in" filter="fade">
                                      <p:cBhvr>
                                        <p:cTn id="109" dur="500"/>
                                        <p:tgtEl>
                                          <p:spTgt spid="8"/>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cTn>
                              </p:par>
                            </p:childTnLst>
                          </p:cTn>
                        </p:par>
                        <p:par>
                          <p:cTn id="115" fill="hold" nodeType="afterGroup">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barn(inVertical)">
                                      <p:cBhvr>
                                        <p:cTn id="11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3" grpId="0" animBg="1"/>
      <p:bldP spid="28" grpId="0" animBg="1"/>
      <p:bldP spid="29" grpId="0" animBg="1"/>
      <p:bldP spid="31" grpId="0" animBg="1"/>
      <p:bldP spid="11264" grpId="0" animBg="1"/>
      <p:bldP spid="11265" grpId="0" animBg="1"/>
      <p:bldP spid="11270" grpId="0" animBg="1"/>
      <p:bldP spid="11271" grpId="0" animBg="1"/>
      <p:bldP spid="1127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392"/>
            <a:ext cx="7772400" cy="1143000"/>
          </a:xfrm>
        </p:spPr>
        <p:txBody>
          <a:bodyPr/>
          <a:lstStyle/>
          <a:p>
            <a:pPr eaLnBrk="1" hangingPunct="1"/>
            <a:r>
              <a:rPr lang="en-US" altLang="en-US" dirty="0" err="1"/>
              <a:t>Conteúdo</a:t>
            </a:r>
            <a:r>
              <a:rPr lang="en-US" altLang="en-US" dirty="0"/>
              <a:t> de </a:t>
            </a:r>
            <a:r>
              <a:rPr lang="en-US" altLang="en-US" dirty="0" err="1"/>
              <a:t>Ciencias</a:t>
            </a:r>
            <a:r>
              <a:rPr lang="en-US" altLang="en-US" dirty="0"/>
              <a:t> da </a:t>
            </a:r>
            <a:r>
              <a:rPr lang="en-US" altLang="en-US" dirty="0" err="1"/>
              <a:t>Globisens</a:t>
            </a:r>
            <a:r>
              <a:rPr lang="en-US" altLang="en-US" sz="2400" dirty="0"/>
              <a:t/>
            </a:r>
            <a:br>
              <a:rPr lang="en-US" altLang="en-US" sz="2400" dirty="0"/>
            </a:br>
            <a:r>
              <a:rPr lang="en-US" altLang="en-US" sz="2000" dirty="0"/>
              <a:t>Software de </a:t>
            </a:r>
            <a:r>
              <a:rPr lang="en-US" altLang="en-US" sz="2000" dirty="0" err="1"/>
              <a:t>analise</a:t>
            </a:r>
            <a:r>
              <a:rPr lang="en-US" altLang="en-US" sz="2000" dirty="0"/>
              <a:t>, </a:t>
            </a:r>
            <a:r>
              <a:rPr lang="en-US" altLang="en-US" sz="2000" dirty="0" err="1"/>
              <a:t>Guia</a:t>
            </a:r>
            <a:r>
              <a:rPr lang="en-US" altLang="en-US" sz="2000" dirty="0"/>
              <a:t> de </a:t>
            </a:r>
            <a:r>
              <a:rPr lang="en-US" altLang="en-US" sz="2000" dirty="0" err="1"/>
              <a:t>Experimentos</a:t>
            </a:r>
            <a:r>
              <a:rPr lang="en-US" altLang="en-US" sz="2000" dirty="0"/>
              <a:t>, </a:t>
            </a:r>
            <a:r>
              <a:rPr lang="en-US" altLang="en-US" sz="2000" dirty="0" err="1"/>
              <a:t>Simulações</a:t>
            </a:r>
            <a:endParaRPr lang="en-US" altLang="en-US" sz="2000" dirty="0"/>
          </a:p>
        </p:txBody>
      </p:sp>
      <p:sp>
        <p:nvSpPr>
          <p:cNvPr id="9219" name="Content Placeholder 16"/>
          <p:cNvSpPr>
            <a:spLocks noGrp="1"/>
          </p:cNvSpPr>
          <p:nvPr>
            <p:ph idx="1"/>
          </p:nvPr>
        </p:nvSpPr>
        <p:spPr>
          <a:xfrm>
            <a:off x="658813" y="4941888"/>
            <a:ext cx="7772400" cy="1131887"/>
          </a:xfrm>
        </p:spPr>
        <p:txBody>
          <a:bodyPr/>
          <a:lstStyle/>
          <a:p>
            <a:r>
              <a:rPr lang="en-US" altLang="en-US" sz="1800" dirty="0" err="1"/>
              <a:t>Mais</a:t>
            </a:r>
            <a:r>
              <a:rPr lang="en-US" altLang="en-US" sz="1800" dirty="0"/>
              <a:t> de 100 </a:t>
            </a:r>
            <a:r>
              <a:rPr lang="en-US" altLang="en-US" sz="1800" dirty="0" err="1"/>
              <a:t>unidades</a:t>
            </a:r>
            <a:r>
              <a:rPr lang="en-US" altLang="en-US" sz="1800" dirty="0"/>
              <a:t> de Ensino e </a:t>
            </a:r>
            <a:r>
              <a:rPr lang="en-US" altLang="en-US" sz="1800" dirty="0" err="1"/>
              <a:t>simulações</a:t>
            </a:r>
            <a:r>
              <a:rPr lang="en-US" altLang="en-US" sz="1800" dirty="0"/>
              <a:t> </a:t>
            </a:r>
            <a:r>
              <a:rPr lang="en-US" altLang="en-US" sz="1800" dirty="0" err="1"/>
              <a:t>em</a:t>
            </a:r>
            <a:r>
              <a:rPr lang="en-US" altLang="en-US" sz="1800" dirty="0"/>
              <a:t> </a:t>
            </a:r>
            <a:r>
              <a:rPr lang="en-US" altLang="en-US" sz="1800" dirty="0" err="1"/>
              <a:t>ciências</a:t>
            </a:r>
            <a:endParaRPr lang="en-US" altLang="en-US" sz="1800" dirty="0"/>
          </a:p>
          <a:p>
            <a:r>
              <a:rPr lang="en-US" altLang="en-US" sz="1800" dirty="0"/>
              <a:t>Software </a:t>
            </a:r>
            <a:r>
              <a:rPr lang="en-US" altLang="en-US" sz="1800" dirty="0" err="1"/>
              <a:t>multiplataforma</a:t>
            </a:r>
            <a:r>
              <a:rPr lang="en-US" altLang="en-US" sz="1800" dirty="0"/>
              <a:t> de </a:t>
            </a:r>
            <a:r>
              <a:rPr lang="en-US" altLang="en-US" sz="1800" dirty="0" err="1"/>
              <a:t>análise</a:t>
            </a:r>
            <a:endParaRPr lang="en-US" altLang="en-US" sz="1800" dirty="0"/>
          </a:p>
          <a:p>
            <a:r>
              <a:rPr lang="en-US" altLang="en-US" sz="1800" dirty="0"/>
              <a:t>1300 </a:t>
            </a:r>
            <a:r>
              <a:rPr lang="en-US" altLang="en-US" sz="1800" dirty="0" err="1"/>
              <a:t>guias</a:t>
            </a:r>
            <a:r>
              <a:rPr lang="en-US" altLang="en-US" sz="1800" dirty="0"/>
              <a:t> de </a:t>
            </a:r>
            <a:r>
              <a:rPr lang="en-US" altLang="en-US" sz="1800" dirty="0" err="1"/>
              <a:t>experimentos</a:t>
            </a:r>
            <a:r>
              <a:rPr lang="en-US" altLang="en-US" sz="1800" dirty="0"/>
              <a:t> </a:t>
            </a:r>
            <a:r>
              <a:rPr lang="en-US" altLang="en-US" sz="1800" dirty="0" err="1"/>
              <a:t>em</a:t>
            </a:r>
            <a:r>
              <a:rPr lang="en-US" altLang="en-US" sz="1800" dirty="0"/>
              <a:t> </a:t>
            </a:r>
            <a:r>
              <a:rPr lang="en-US" altLang="en-US" sz="1800" dirty="0" err="1"/>
              <a:t>Fisica</a:t>
            </a:r>
            <a:r>
              <a:rPr lang="en-US" altLang="en-US" sz="1800" dirty="0"/>
              <a:t>, </a:t>
            </a:r>
            <a:r>
              <a:rPr lang="en-US" altLang="en-US" sz="1800" dirty="0" err="1"/>
              <a:t>Quimica</a:t>
            </a:r>
            <a:r>
              <a:rPr lang="en-US" altLang="en-US" sz="1800" dirty="0"/>
              <a:t> e </a:t>
            </a:r>
            <a:r>
              <a:rPr lang="en-US" altLang="en-US" sz="1800" dirty="0" err="1"/>
              <a:t>Biologia</a:t>
            </a:r>
            <a:endParaRPr lang="en-US" altLang="en-US" sz="1800" dirty="0"/>
          </a:p>
        </p:txBody>
      </p:sp>
      <p:grpSp>
        <p:nvGrpSpPr>
          <p:cNvPr id="9220" name="Group 4"/>
          <p:cNvGrpSpPr>
            <a:grpSpLocks/>
          </p:cNvGrpSpPr>
          <p:nvPr/>
        </p:nvGrpSpPr>
        <p:grpSpPr bwMode="auto">
          <a:xfrm>
            <a:off x="5792788" y="1454150"/>
            <a:ext cx="2095500" cy="3275013"/>
            <a:chOff x="6875463" y="1120775"/>
            <a:chExt cx="2095500" cy="3275013"/>
          </a:xfrm>
        </p:grpSpPr>
        <p:pic>
          <p:nvPicPr>
            <p:cNvPr id="9229" name="Picture 2"/>
            <p:cNvPicPr>
              <a:picLocks noChangeAspect="1" noChangeArrowheads="1"/>
            </p:cNvPicPr>
            <p:nvPr/>
          </p:nvPicPr>
          <p:blipFill>
            <a:blip r:embed="rId4">
              <a:extLst>
                <a:ext uri="{28A0092B-C50C-407E-A947-70E740481C1C}">
                  <a14:useLocalDpi xmlns:a14="http://schemas.microsoft.com/office/drawing/2010/main" val="0"/>
                </a:ext>
              </a:extLst>
            </a:blip>
            <a:srcRect l="5273" t="8789" r="3320" b="5518"/>
            <a:stretch>
              <a:fillRect/>
            </a:stretch>
          </p:blipFill>
          <p:spPr bwMode="auto">
            <a:xfrm>
              <a:off x="7305675" y="3181350"/>
              <a:ext cx="1665288" cy="12144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30" name="Picture 4"/>
            <p:cNvPicPr>
              <a:picLocks noChangeAspect="1" noChangeArrowheads="1"/>
            </p:cNvPicPr>
            <p:nvPr/>
          </p:nvPicPr>
          <p:blipFill>
            <a:blip r:embed="rId5">
              <a:extLst>
                <a:ext uri="{28A0092B-C50C-407E-A947-70E740481C1C}">
                  <a14:useLocalDpi xmlns:a14="http://schemas.microsoft.com/office/drawing/2010/main" val="0"/>
                </a:ext>
              </a:extLst>
            </a:blip>
            <a:srcRect l="5469" t="8984" r="3711" b="6055"/>
            <a:stretch>
              <a:fillRect/>
            </a:stretch>
          </p:blipFill>
          <p:spPr bwMode="auto">
            <a:xfrm>
              <a:off x="7380288" y="1120775"/>
              <a:ext cx="1590675" cy="1214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31" name="Picture 2"/>
            <p:cNvPicPr>
              <a:picLocks noChangeAspect="1" noChangeArrowheads="1"/>
            </p:cNvPicPr>
            <p:nvPr/>
          </p:nvPicPr>
          <p:blipFill>
            <a:blip r:embed="rId6">
              <a:extLst>
                <a:ext uri="{28A0092B-C50C-407E-A947-70E740481C1C}">
                  <a14:useLocalDpi xmlns:a14="http://schemas.microsoft.com/office/drawing/2010/main" val="0"/>
                </a:ext>
              </a:extLst>
            </a:blip>
            <a:srcRect l="5273" t="9521" r="3320" b="5518"/>
            <a:stretch>
              <a:fillRect/>
            </a:stretch>
          </p:blipFill>
          <p:spPr bwMode="auto">
            <a:xfrm>
              <a:off x="6875463" y="2117725"/>
              <a:ext cx="1665154" cy="126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9221" name="Group 2"/>
          <p:cNvGrpSpPr>
            <a:grpSpLocks/>
          </p:cNvGrpSpPr>
          <p:nvPr/>
        </p:nvGrpSpPr>
        <p:grpSpPr bwMode="auto">
          <a:xfrm>
            <a:off x="660400" y="1358900"/>
            <a:ext cx="2498725" cy="3457575"/>
            <a:chOff x="144069" y="1784060"/>
            <a:chExt cx="2498016" cy="3457322"/>
          </a:xfrm>
        </p:grpSpPr>
        <p:pic>
          <p:nvPicPr>
            <p:cNvPr id="9226" name="Picture 10"/>
            <p:cNvPicPr>
              <a:picLocks noChangeAspect="1" noChangeArrowheads="1"/>
            </p:cNvPicPr>
            <p:nvPr/>
          </p:nvPicPr>
          <p:blipFill>
            <a:blip r:embed="rId7">
              <a:extLst>
                <a:ext uri="{28A0092B-C50C-407E-A947-70E740481C1C}">
                  <a14:useLocalDpi xmlns:a14="http://schemas.microsoft.com/office/drawing/2010/main" val="0"/>
                </a:ext>
              </a:extLst>
            </a:blip>
            <a:srcRect l="5360" r="65131" b="57234"/>
            <a:stretch>
              <a:fillRect/>
            </a:stretch>
          </p:blipFill>
          <p:spPr bwMode="auto">
            <a:xfrm>
              <a:off x="179512" y="1784060"/>
              <a:ext cx="1944216" cy="144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7" name="Picture 12"/>
            <p:cNvPicPr>
              <a:picLocks noChangeAspect="1" noChangeArrowheads="1"/>
            </p:cNvPicPr>
            <p:nvPr/>
          </p:nvPicPr>
          <p:blipFill>
            <a:blip r:embed="rId7">
              <a:extLst>
                <a:ext uri="{28A0092B-C50C-407E-A947-70E740481C1C}">
                  <a14:useLocalDpi xmlns:a14="http://schemas.microsoft.com/office/drawing/2010/main" val="0"/>
                </a:ext>
              </a:extLst>
            </a:blip>
            <a:srcRect l="51674" t="52576" r="17410" b="4201"/>
            <a:stretch>
              <a:fillRect/>
            </a:stretch>
          </p:blipFill>
          <p:spPr bwMode="auto">
            <a:xfrm>
              <a:off x="683568" y="2813057"/>
              <a:ext cx="1958517" cy="140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8" name="Picture 10"/>
            <p:cNvPicPr>
              <a:picLocks noChangeAspect="1" noChangeArrowheads="1"/>
            </p:cNvPicPr>
            <p:nvPr/>
          </p:nvPicPr>
          <p:blipFill>
            <a:blip r:embed="rId7">
              <a:extLst>
                <a:ext uri="{28A0092B-C50C-407E-A947-70E740481C1C}">
                  <a14:useLocalDpi xmlns:a14="http://schemas.microsoft.com/office/drawing/2010/main" val="0"/>
                </a:ext>
              </a:extLst>
            </a:blip>
            <a:srcRect l="17297" t="50000" r="50000" b="3578"/>
            <a:stretch>
              <a:fillRect/>
            </a:stretch>
          </p:blipFill>
          <p:spPr bwMode="auto">
            <a:xfrm>
              <a:off x="144069" y="3689988"/>
              <a:ext cx="2126502" cy="155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222" name="Group 3"/>
          <p:cNvGrpSpPr>
            <a:grpSpLocks/>
          </p:cNvGrpSpPr>
          <p:nvPr/>
        </p:nvGrpSpPr>
        <p:grpSpPr bwMode="auto">
          <a:xfrm>
            <a:off x="3419475" y="1422400"/>
            <a:ext cx="2079625" cy="3333750"/>
            <a:chOff x="4644008" y="1134269"/>
            <a:chExt cx="2079849" cy="3332956"/>
          </a:xfrm>
        </p:grpSpPr>
        <p:pic>
          <p:nvPicPr>
            <p:cNvPr id="9223" name="Picture 9" descr="Frequency.bmp"/>
            <p:cNvPicPr>
              <a:picLocks noChangeAspect="1"/>
            </p:cNvPicPr>
            <p:nvPr/>
          </p:nvPicPr>
          <p:blipFill>
            <a:blip r:embed="rId8">
              <a:extLst>
                <a:ext uri="{28A0092B-C50C-407E-A947-70E740481C1C}">
                  <a14:useLocalDpi xmlns:a14="http://schemas.microsoft.com/office/drawing/2010/main" val="0"/>
                </a:ext>
              </a:extLst>
            </a:blip>
            <a:srcRect l="1834" t="3317" r="1836" b="1762"/>
            <a:stretch>
              <a:fillRect/>
            </a:stretch>
          </p:blipFill>
          <p:spPr bwMode="auto">
            <a:xfrm>
              <a:off x="4969669" y="1134269"/>
              <a:ext cx="1598612" cy="1187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008" y="2117725"/>
              <a:ext cx="1743075" cy="131445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225" name="Picture 12"/>
            <p:cNvPicPr>
              <a:picLocks noChangeAspect="1" noChangeArrowheads="1"/>
            </p:cNvPicPr>
            <p:nvPr/>
          </p:nvPicPr>
          <p:blipFill>
            <a:blip r:embed="rId10">
              <a:extLst>
                <a:ext uri="{28A0092B-C50C-407E-A947-70E740481C1C}">
                  <a14:useLocalDpi xmlns:a14="http://schemas.microsoft.com/office/drawing/2010/main" val="0"/>
                </a:ext>
              </a:extLst>
            </a:blip>
            <a:srcRect t="2599" r="32939" b="5141"/>
            <a:stretch>
              <a:fillRect/>
            </a:stretch>
          </p:blipFill>
          <p:spPr bwMode="auto">
            <a:xfrm>
              <a:off x="4969669" y="3109912"/>
              <a:ext cx="1754188" cy="1357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custDataLst>
      <p:tags r:id="rId1"/>
    </p:custDataLst>
    <p:extLst>
      <p:ext uri="{BB962C8B-B14F-4D97-AF65-F5344CB8AC3E}">
        <p14:creationId xmlns:p14="http://schemas.microsoft.com/office/powerpoint/2010/main" val="427000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3|2|1.2|1.1"/>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1.4|1.8|2|1.3|1.2"/>
</p:tagLst>
</file>

<file path=ppt/tags/tag4.xml><?xml version="1.0" encoding="utf-8"?>
<p:tagLst xmlns:a="http://schemas.openxmlformats.org/drawingml/2006/main" xmlns:r="http://schemas.openxmlformats.org/officeDocument/2006/relationships" xmlns:p="http://schemas.openxmlformats.org/presentationml/2006/main">
  <p:tag name="TIMING" val="|0.7|1.6|1.6|1.5|1.7|1.4|1.6|1.4|1.7|1.7"/>
</p:tagLst>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חרמון"/>
        <a:ea typeface="חרמון"/>
        <a:cs typeface="חרמון"/>
      </a:majorFont>
      <a:minorFont>
        <a:latin typeface="חרמון"/>
        <a:ea typeface="חרמון"/>
        <a:cs typeface="חרמון"/>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a:ln>
              <a:noFill/>
            </a:ln>
            <a:solidFill>
              <a:schemeClr val="tx1"/>
            </a:solidFill>
            <a:effectLst/>
            <a:latin typeface="חרמון" charset="0"/>
            <a:ea typeface="חרמון" charset="0"/>
            <a:cs typeface="חרמון"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a:ln>
              <a:noFill/>
            </a:ln>
            <a:solidFill>
              <a:schemeClr val="tx1"/>
            </a:solidFill>
            <a:effectLst/>
            <a:latin typeface="חרמון" charset="0"/>
            <a:ea typeface="חרמון" charset="0"/>
            <a:cs typeface="חרמון"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3029</TotalTime>
  <Words>1796</Words>
  <Application>Microsoft Office PowerPoint</Application>
  <PresentationFormat>On-screen Show (4:3)</PresentationFormat>
  <Paragraphs>225</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Blank</vt:lpstr>
      <vt:lpstr>PowerPoint Presentation</vt:lpstr>
      <vt:lpstr>Porque Ciencias? Porque STEM?</vt:lpstr>
      <vt:lpstr>PowerPoint Presentation</vt:lpstr>
      <vt:lpstr>PowerPoint Presentation</vt:lpstr>
      <vt:lpstr>PowerPoint Presentation</vt:lpstr>
      <vt:lpstr>O laboratorio completo em um disco Unidade de Ciencias Gerais</vt:lpstr>
      <vt:lpstr>Um Laboratório Completo em um Disco Unidade de Biologia e Química</vt:lpstr>
      <vt:lpstr>Um Laboratório Completo em um Disco Unidade de Física</vt:lpstr>
      <vt:lpstr>Conteúdo de Ciencias da Globisens Software de analise, Guia de Experimentos, Simulações</vt:lpstr>
      <vt:lpstr>Carrinho de transporte Labdisc  Solução completa para a sala de aula</vt:lpstr>
      <vt:lpstr>Ensino Medio Chile</vt:lpstr>
      <vt:lpstr>PowerPoint Presentation</vt:lpstr>
      <vt:lpstr>  </vt:lpstr>
      <vt:lpstr>PowerPoint Presentation</vt:lpstr>
      <vt:lpstr>O que as pesquisas dizem?</vt:lpstr>
      <vt:lpstr>Globisens Ltd</vt:lpstr>
    </vt:vector>
  </TitlesOfParts>
  <Company>Dekel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Doron</dc:creator>
  <cp:lastModifiedBy>Dov Bruker</cp:lastModifiedBy>
  <cp:revision>295</cp:revision>
  <cp:lastPrinted>2017-10-15T13:07:14Z</cp:lastPrinted>
  <dcterms:created xsi:type="dcterms:W3CDTF">2001-09-11T17:55:02Z</dcterms:created>
  <dcterms:modified xsi:type="dcterms:W3CDTF">2017-10-29T08:21:21Z</dcterms:modified>
</cp:coreProperties>
</file>