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61" r:id="rId5"/>
    <p:sldId id="291" r:id="rId6"/>
    <p:sldId id="294" r:id="rId7"/>
    <p:sldId id="260" r:id="rId8"/>
    <p:sldId id="265" r:id="rId9"/>
    <p:sldId id="268" r:id="rId10"/>
    <p:sldId id="295" r:id="rId11"/>
    <p:sldId id="296" r:id="rId12"/>
    <p:sldId id="297" r:id="rId13"/>
    <p:sldId id="298" r:id="rId14"/>
    <p:sldId id="300" r:id="rId15"/>
    <p:sldId id="301" r:id="rId16"/>
    <p:sldId id="302" r:id="rId17"/>
    <p:sldId id="306" r:id="rId18"/>
    <p:sldId id="307" r:id="rId19"/>
    <p:sldId id="304" r:id="rId20"/>
    <p:sldId id="305" r:id="rId21"/>
    <p:sldId id="279"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AA0"/>
    <a:srgbClr val="34A6A1"/>
    <a:srgbClr val="F7B047"/>
    <a:srgbClr val="29B19A"/>
    <a:srgbClr val="3490A6"/>
    <a:srgbClr val="4194A5"/>
    <a:srgbClr val="39818F"/>
    <a:srgbClr val="22B89B"/>
    <a:srgbClr val="FFFF66"/>
    <a:srgbClr val="47A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802" autoAdjust="0"/>
    <p:restoredTop sz="94660"/>
  </p:normalViewPr>
  <p:slideViewPr>
    <p:cSldViewPr>
      <p:cViewPr>
        <p:scale>
          <a:sx n="100" d="100"/>
          <a:sy n="100" d="100"/>
        </p:scale>
        <p:origin x="-1758" y="360"/>
      </p:cViewPr>
      <p:guideLst>
        <p:guide orient="horz" pos="2160"/>
        <p:guide pos="2880"/>
      </p:guideLst>
    </p:cSldViewPr>
  </p:slideViewPr>
  <p:notesTextViewPr>
    <p:cViewPr>
      <p:scale>
        <a:sx n="1" d="1"/>
        <a:sy n="1" d="1"/>
      </p:scale>
      <p:origin x="0" y="0"/>
    </p:cViewPr>
  </p:notesTextViewPr>
  <p:sorterViewPr>
    <p:cViewPr>
      <p:scale>
        <a:sx n="150" d="100"/>
        <a:sy n="150" d="100"/>
      </p:scale>
      <p:origin x="0" y="6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79EE9-0E48-4DE2-A5B1-B89B832F8AF5}" type="datetimeFigureOut">
              <a:rPr lang="es-CL" smtClean="0"/>
              <a:pPr/>
              <a:t>05-10-2017</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F9BF20-EC3D-4BD5-A2C4-4EDAC8B87D21}" type="slidenum">
              <a:rPr lang="es-CL" smtClean="0"/>
              <a:pPr/>
              <a:t>‹#›</a:t>
            </a:fld>
            <a:endParaRPr lang="es-CL" dirty="0"/>
          </a:p>
        </p:txBody>
      </p:sp>
    </p:spTree>
    <p:extLst>
      <p:ext uri="{BB962C8B-B14F-4D97-AF65-F5344CB8AC3E}">
        <p14:creationId xmlns:p14="http://schemas.microsoft.com/office/powerpoint/2010/main" val="293885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250016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2C0B172-BA4C-40E0-B9B8-78A352B98980}" type="datetimeFigureOut">
              <a:rPr lang="es-CL"/>
              <a:pPr>
                <a:defRPr/>
              </a:pPr>
              <a:t>05-10-2017</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dirty="0"/>
          </a:p>
        </p:txBody>
      </p:sp>
      <p:sp>
        <p:nvSpPr>
          <p:cNvPr id="6" name="5 Marcador de número de diapositiva"/>
          <p:cNvSpPr>
            <a:spLocks noGrp="1"/>
          </p:cNvSpPr>
          <p:nvPr>
            <p:ph type="sldNum" sz="quarter" idx="12"/>
          </p:nvPr>
        </p:nvSpPr>
        <p:spPr/>
        <p:txBody>
          <a:bodyPr/>
          <a:lstStyle>
            <a:lvl1pPr>
              <a:defRPr/>
            </a:lvl1pPr>
          </a:lstStyle>
          <a:p>
            <a:pPr>
              <a:defRPr/>
            </a:pPr>
            <a:fld id="{26709FF4-4A49-49BC-9BE4-747846384E2A}" type="slidenum">
              <a:rPr lang="es-CL"/>
              <a:pPr>
                <a:defRPr/>
              </a:pPr>
              <a:t>‹#›</a:t>
            </a:fld>
            <a:endParaRPr lang="es-CL" dirty="0"/>
          </a:p>
        </p:txBody>
      </p:sp>
    </p:spTree>
    <p:extLst>
      <p:ext uri="{BB962C8B-B14F-4D97-AF65-F5344CB8AC3E}">
        <p14:creationId xmlns:p14="http://schemas.microsoft.com/office/powerpoint/2010/main" val="303220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
        <p:nvSpPr>
          <p:cNvPr id="7" name="2 Subtítulo"/>
          <p:cNvSpPr>
            <a:spLocks noGrp="1"/>
          </p:cNvSpPr>
          <p:nvPr>
            <p:ph type="subTitle" idx="13"/>
          </p:nvPr>
        </p:nvSpPr>
        <p:spPr>
          <a:xfrm>
            <a:off x="5364088" y="1052736"/>
            <a:ext cx="3996444" cy="432048"/>
          </a:xfrm>
        </p:spPr>
        <p:txBody>
          <a:bodyPr>
            <a:normAutofit/>
          </a:bodyPr>
          <a:lstStyle>
            <a:lvl1pPr marL="0" indent="0">
              <a:buNone/>
              <a:defRPr/>
            </a:lvl1pPr>
          </a:lstStyle>
          <a:p>
            <a:pPr algn="l"/>
            <a:r>
              <a:rPr lang="en-US" sz="2000" b="1" dirty="0" smtClean="0">
                <a:solidFill>
                  <a:schemeClr val="bg1"/>
                </a:solidFill>
                <a:latin typeface="+mj-lt"/>
              </a:rPr>
              <a:t>Earth Green lungs</a:t>
            </a:r>
            <a:endParaRPr lang="es-ES_tradnl" sz="2000" baseline="30000" dirty="0">
              <a:solidFill>
                <a:schemeClr val="bg1"/>
              </a:solidFill>
              <a:latin typeface="Frutiger 55 Roman" pitchFamily="34" charset="0"/>
            </a:endParaRPr>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05-10-2017</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05-10-2017</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dirty="0"/>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9"/>
            <a:ext cx="3996444" cy="432048"/>
          </a:xfrm>
        </p:spPr>
        <p:txBody>
          <a:bodyPr>
            <a:normAutofit/>
          </a:bodyPr>
          <a:lstStyle/>
          <a:p>
            <a:pPr algn="l"/>
            <a:r>
              <a:rPr lang="en-US" sz="2000" b="1" dirty="0" smtClean="0">
                <a:solidFill>
                  <a:schemeClr val="bg1"/>
                </a:solidFill>
                <a:latin typeface="+mj-lt"/>
              </a:rPr>
              <a:t>Earth green lungs</a:t>
            </a:r>
            <a:endParaRPr lang="es-ES_tradnl" sz="2000" baseline="30000" dirty="0">
              <a:solidFill>
                <a:schemeClr val="bg1"/>
              </a:solidFill>
              <a:latin typeface="Frutiger 55 Roman" pitchFamily="34" charset="0"/>
            </a:endParaRPr>
          </a:p>
        </p:txBody>
      </p:sp>
      <p:sp>
        <p:nvSpPr>
          <p:cNvPr id="8" name="7 CuadroTexto"/>
          <p:cNvSpPr txBox="1"/>
          <p:nvPr/>
        </p:nvSpPr>
        <p:spPr>
          <a:xfrm>
            <a:off x="5004048" y="2132856"/>
            <a:ext cx="4032448" cy="276999"/>
          </a:xfrm>
          <a:prstGeom prst="rect">
            <a:avLst/>
          </a:prstGeom>
          <a:noFill/>
        </p:spPr>
        <p:txBody>
          <a:bodyPr wrap="square" rtlCol="0">
            <a:spAutoFit/>
          </a:bodyPr>
          <a:lstStyle/>
          <a:p>
            <a:r>
              <a:rPr lang="en-US" sz="1200" dirty="0" smtClean="0">
                <a:solidFill>
                  <a:srgbClr val="FFFF66"/>
                </a:solidFill>
              </a:rPr>
              <a:t>Measuring Carbon Dioxide  level in different urban areas</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94" t="9307" r="8656" b="8024"/>
          <a:stretch/>
        </p:blipFill>
        <p:spPr bwMode="auto">
          <a:xfrm>
            <a:off x="3807783" y="5035528"/>
            <a:ext cx="1268273" cy="141780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6 CuadroTexto"/>
          <p:cNvSpPr txBox="1">
            <a:spLocks noChangeArrowheads="1"/>
          </p:cNvSpPr>
          <p:nvPr/>
        </p:nvSpPr>
        <p:spPr bwMode="auto">
          <a:xfrm>
            <a:off x="1187450" y="2924175"/>
            <a:ext cx="6840538" cy="2354491"/>
          </a:xfrm>
          <a:prstGeom prst="rect">
            <a:avLst/>
          </a:prstGeom>
          <a:noFill/>
          <a:ln w="9525">
            <a:noFill/>
            <a:miter lim="800000"/>
            <a:headEnd/>
            <a:tailEnd/>
          </a:ln>
        </p:spPr>
        <p:txBody>
          <a:bodyPr>
            <a:spAutoFit/>
          </a:bodyPr>
          <a:lstStyle/>
          <a:p>
            <a:r>
              <a:rPr lang="en-US" sz="1400" dirty="0">
                <a:latin typeface="+mj-lt"/>
              </a:rPr>
              <a:t>To perform measurements with the carbon dioxide </a:t>
            </a:r>
            <a:r>
              <a:rPr lang="en-US" sz="1400" dirty="0" smtClean="0">
                <a:latin typeface="+mj-lt"/>
              </a:rPr>
              <a:t>probe </a:t>
            </a:r>
            <a:r>
              <a:rPr lang="en-US" sz="1400" dirty="0">
                <a:latin typeface="+mj-lt"/>
              </a:rPr>
              <a:t>follow these steps</a:t>
            </a:r>
            <a:r>
              <a:rPr lang="en-US" sz="1600" dirty="0">
                <a:latin typeface="+mj-lt"/>
              </a:rPr>
              <a:t>:</a:t>
            </a:r>
          </a:p>
          <a:p>
            <a:endParaRPr lang="en-US" sz="1600" dirty="0">
              <a:latin typeface="+mj-lt"/>
            </a:endParaRPr>
          </a:p>
          <a:p>
            <a:r>
              <a:rPr lang="en-US" sz="1400" dirty="0" smtClean="0">
                <a:latin typeface="+mj-lt"/>
              </a:rPr>
              <a:t>Turn on the Labdisc.</a:t>
            </a:r>
            <a:endParaRPr lang="en-US" sz="1400" dirty="0">
              <a:latin typeface="+mj-lt"/>
            </a:endParaRPr>
          </a:p>
          <a:p>
            <a:endParaRPr lang="en-US" sz="1400" dirty="0">
              <a:latin typeface="+mj-lt"/>
            </a:endParaRPr>
          </a:p>
          <a:p>
            <a:r>
              <a:rPr lang="en-US" sz="1400" dirty="0" smtClean="0">
                <a:latin typeface="+mj-lt"/>
              </a:rPr>
              <a:t>Connect </a:t>
            </a:r>
            <a:r>
              <a:rPr lang="en-US" sz="1400" dirty="0">
                <a:latin typeface="+mj-lt"/>
              </a:rPr>
              <a:t>the </a:t>
            </a:r>
            <a:r>
              <a:rPr lang="en-US" sz="1400" dirty="0">
                <a:latin typeface="+mj-lt"/>
                <a:cs typeface="Arial" pitchFamily="34" charset="0"/>
              </a:rPr>
              <a:t>CO₂ </a:t>
            </a:r>
            <a:r>
              <a:rPr lang="en-US" sz="1400" dirty="0" smtClean="0">
                <a:latin typeface="+mj-lt"/>
              </a:rPr>
              <a:t>probe </a:t>
            </a:r>
            <a:r>
              <a:rPr lang="en-US" sz="1400" dirty="0">
                <a:latin typeface="+mj-lt"/>
              </a:rPr>
              <a:t>to the Labdisc universal output</a:t>
            </a:r>
            <a:r>
              <a:rPr lang="en-US" sz="1400" dirty="0" smtClean="0">
                <a:latin typeface="+mj-lt"/>
              </a:rPr>
              <a:t>.</a:t>
            </a:r>
          </a:p>
          <a:p>
            <a:endParaRPr lang="en-US" sz="1400" dirty="0" smtClean="0">
              <a:latin typeface="+mj-lt"/>
            </a:endParaRPr>
          </a:p>
          <a:p>
            <a:r>
              <a:rPr lang="en-US" sz="1400" dirty="0" smtClean="0">
                <a:latin typeface="+mj-lt"/>
                <a:cs typeface="Arial" pitchFamily="34" charset="0"/>
              </a:rPr>
              <a:t>If this is the first time you are using the CO₂ probe, connect the Labdisc to its AC/DC adapter and let the probe warm-up over a 24-hour period in order to reach optimal accuracy.</a:t>
            </a:r>
            <a:endParaRPr lang="en-US" sz="1400" dirty="0">
              <a:latin typeface="+mj-lt"/>
              <a:cs typeface="Arial" pitchFamily="34" charset="0"/>
            </a:endParaRPr>
          </a:p>
          <a:p>
            <a:endParaRPr lang="en-US" sz="1600" dirty="0">
              <a:latin typeface="+mj-lt"/>
            </a:endParaRPr>
          </a:p>
          <a:p>
            <a:endParaRPr lang="es-CL" sz="1500" dirty="0">
              <a:latin typeface="Calibri" pitchFamily="34" charset="0"/>
            </a:endParaRPr>
          </a:p>
        </p:txBody>
      </p:sp>
      <p:pic>
        <p:nvPicPr>
          <p:cNvPr id="39943" name="12 Imagen"/>
          <p:cNvPicPr>
            <a:picLocks noChangeAspect="1"/>
          </p:cNvPicPr>
          <p:nvPr/>
        </p:nvPicPr>
        <p:blipFill>
          <a:blip r:embed="rId2" cstate="print"/>
          <a:srcRect/>
          <a:stretch>
            <a:fillRect/>
          </a:stretch>
        </p:blipFill>
        <p:spPr bwMode="auto">
          <a:xfrm>
            <a:off x="1042988" y="2276475"/>
            <a:ext cx="2800350" cy="323850"/>
          </a:xfrm>
          <a:prstGeom prst="rect">
            <a:avLst/>
          </a:prstGeom>
          <a:noFill/>
          <a:ln w="9525">
            <a:noFill/>
            <a:miter lim="800000"/>
            <a:headEnd/>
            <a:tailEnd/>
          </a:ln>
        </p:spPr>
      </p:pic>
      <p:sp>
        <p:nvSpPr>
          <p:cNvPr id="14" name="2 Subtítulo"/>
          <p:cNvSpPr txBox="1">
            <a:spLocks/>
          </p:cNvSpPr>
          <p:nvPr/>
        </p:nvSpPr>
        <p:spPr>
          <a:xfrm>
            <a:off x="1241425" y="2349500"/>
            <a:ext cx="3474591" cy="3587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the probe</a:t>
            </a:r>
            <a:endParaRPr lang="es-ES_tradnl" sz="2400" b="1" baseline="30000" dirty="0">
              <a:solidFill>
                <a:schemeClr val="bg1"/>
              </a:solidFill>
              <a:latin typeface="+mj-lt"/>
            </a:endParaRPr>
          </a:p>
        </p:txBody>
      </p:sp>
      <p:sp>
        <p:nvSpPr>
          <p:cNvPr id="15"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20"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the 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2" name="Oval 11"/>
          <p:cNvSpPr/>
          <p:nvPr/>
        </p:nvSpPr>
        <p:spPr>
          <a:xfrm>
            <a:off x="898972" y="340120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1</a:t>
            </a:r>
            <a:endParaRPr lang="en-US" sz="1500" dirty="0">
              <a:solidFill>
                <a:schemeClr val="tx1"/>
              </a:solidFill>
            </a:endParaRPr>
          </a:p>
        </p:txBody>
      </p:sp>
      <p:sp>
        <p:nvSpPr>
          <p:cNvPr id="18" name="Oval 17"/>
          <p:cNvSpPr/>
          <p:nvPr/>
        </p:nvSpPr>
        <p:spPr>
          <a:xfrm>
            <a:off x="898972" y="386104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2</a:t>
            </a:r>
            <a:endParaRPr lang="en-US" sz="1500" dirty="0">
              <a:solidFill>
                <a:schemeClr val="tx1"/>
              </a:solidFill>
            </a:endParaRPr>
          </a:p>
        </p:txBody>
      </p:sp>
      <p:sp>
        <p:nvSpPr>
          <p:cNvPr id="21" name="Oval 20"/>
          <p:cNvSpPr/>
          <p:nvPr/>
        </p:nvSpPr>
        <p:spPr>
          <a:xfrm>
            <a:off x="898972" y="4293096"/>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3</a:t>
            </a:r>
            <a:endParaRPr lang="en-US" sz="1500" dirty="0">
              <a:solidFill>
                <a:schemeClr val="tx1"/>
              </a:solidFill>
            </a:endParaRPr>
          </a:p>
        </p:txBody>
      </p:sp>
      <p:sp>
        <p:nvSpPr>
          <p:cNvPr id="13"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7"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50601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187624" y="2309971"/>
            <a:ext cx="3096344" cy="2523768"/>
          </a:xfrm>
          <a:prstGeom prst="rect">
            <a:avLst/>
          </a:prstGeom>
          <a:noFill/>
        </p:spPr>
        <p:txBody>
          <a:bodyPr wrap="square" rtlCol="0">
            <a:spAutoFit/>
          </a:bodyPr>
          <a:lstStyle/>
          <a:p>
            <a:r>
              <a:rPr lang="en-US" sz="1400" dirty="0" smtClean="0"/>
              <a:t>Open the GlobiLab software and connect to the Labdisc through the USB cable, or via Bluetooth wireless communication.</a:t>
            </a:r>
          </a:p>
          <a:p>
            <a:endParaRPr lang="en-US" sz="1400" dirty="0"/>
          </a:p>
          <a:p>
            <a:r>
              <a:rPr lang="en-US" sz="1400" dirty="0" smtClean="0"/>
              <a:t>Click            to setup </a:t>
            </a:r>
            <a:r>
              <a:rPr lang="en-US" sz="1400" dirty="0"/>
              <a:t>the Labdisc. </a:t>
            </a:r>
            <a:r>
              <a:rPr lang="en-US" sz="1400" dirty="0" smtClean="0"/>
              <a:t>Configure the sensor to measure </a:t>
            </a:r>
            <a:r>
              <a:rPr lang="es-CL" sz="1400" b="1" dirty="0"/>
              <a:t>CO</a:t>
            </a:r>
            <a:r>
              <a:rPr lang="es-CL" sz="1400" b="1" dirty="0" smtClean="0"/>
              <a:t>₂ and GPS</a:t>
            </a:r>
            <a:r>
              <a:rPr lang="en-US" sz="1400" dirty="0" smtClean="0"/>
              <a:t> at a rate of </a:t>
            </a:r>
            <a:r>
              <a:rPr lang="en-US" sz="1400" b="1" dirty="0" smtClean="0"/>
              <a:t>one sample per second</a:t>
            </a:r>
            <a:r>
              <a:rPr lang="en-US" sz="1400" dirty="0" smtClean="0"/>
              <a:t> (1/s) while collecting  a total of </a:t>
            </a:r>
            <a:r>
              <a:rPr lang="en-US" sz="1400" b="1" dirty="0" smtClean="0"/>
              <a:t>1000 samples</a:t>
            </a:r>
            <a:r>
              <a:rPr lang="en-US" sz="1600" dirty="0" smtClean="0">
                <a:latin typeface="+mj-lt"/>
              </a:rPr>
              <a:t>.</a:t>
            </a:r>
          </a:p>
          <a:p>
            <a:pPr lvl="0"/>
            <a:endParaRPr lang="es-CL" sz="1600" dirty="0">
              <a:latin typeface="+mj-lt"/>
            </a:endParaRPr>
          </a:p>
        </p:txBody>
      </p:sp>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5387" y="3282105"/>
            <a:ext cx="386333" cy="362919"/>
          </a:xfrm>
          <a:prstGeom prst="rect">
            <a:avLst/>
          </a:prstGeom>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rPr>
              <a:t>Using </a:t>
            </a:r>
            <a:r>
              <a:rPr lang="es-ES_tradnl" sz="2400" b="1" baseline="30000" dirty="0">
                <a:solidFill>
                  <a:schemeClr val="bg1"/>
                </a:solidFill>
              </a:rPr>
              <a:t>the Labdisc</a:t>
            </a: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Oval 14"/>
          <p:cNvSpPr/>
          <p:nvPr/>
        </p:nvSpPr>
        <p:spPr>
          <a:xfrm>
            <a:off x="897310" y="2378597"/>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4</a:t>
            </a:r>
            <a:endParaRPr lang="en-US" sz="1500" dirty="0">
              <a:solidFill>
                <a:schemeClr val="tx1"/>
              </a:solidFill>
            </a:endParaRPr>
          </a:p>
        </p:txBody>
      </p:sp>
      <p:sp>
        <p:nvSpPr>
          <p:cNvPr id="16" name="Oval 15"/>
          <p:cNvSpPr/>
          <p:nvPr/>
        </p:nvSpPr>
        <p:spPr>
          <a:xfrm>
            <a:off x="899592" y="3356992"/>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5</a:t>
            </a:r>
            <a:endParaRPr lang="en-US" sz="1500"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864"/>
            <a:ext cx="3456384" cy="407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2"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3137287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6 CuadroTexto"/>
          <p:cNvSpPr txBox="1">
            <a:spLocks noChangeArrowheads="1"/>
          </p:cNvSpPr>
          <p:nvPr/>
        </p:nvSpPr>
        <p:spPr bwMode="auto">
          <a:xfrm>
            <a:off x="1187624" y="2781300"/>
            <a:ext cx="7489825" cy="2462213"/>
          </a:xfrm>
          <a:prstGeom prst="rect">
            <a:avLst/>
          </a:prstGeom>
          <a:noFill/>
          <a:ln w="9525">
            <a:noFill/>
            <a:miter lim="800000"/>
            <a:headEnd/>
            <a:tailEnd/>
          </a:ln>
        </p:spPr>
        <p:txBody>
          <a:bodyPr>
            <a:spAutoFit/>
          </a:bodyPr>
          <a:lstStyle/>
          <a:p>
            <a:r>
              <a:rPr lang="en-US" sz="1400" dirty="0">
                <a:latin typeface="Calibri" pitchFamily="34" charset="0"/>
              </a:rPr>
              <a:t>Once you have completed </a:t>
            </a:r>
            <a:r>
              <a:rPr lang="en-US" sz="1400" dirty="0" smtClean="0">
                <a:latin typeface="Calibri" pitchFamily="34" charset="0"/>
              </a:rPr>
              <a:t>the sensor setup, you may disconnect the Labdisc from the computer, turn it off and had to your trip in the neighborhood. </a:t>
            </a:r>
          </a:p>
          <a:p>
            <a:endParaRPr lang="en-US" sz="1400" dirty="0">
              <a:latin typeface="Calibri" pitchFamily="34" charset="0"/>
            </a:endParaRPr>
          </a:p>
          <a:p>
            <a:r>
              <a:rPr lang="en-US" sz="1400" dirty="0" smtClean="0">
                <a:latin typeface="Calibri" pitchFamily="34" charset="0"/>
              </a:rPr>
              <a:t>When you are ready to start recording – turn on the Labdisc and press                 . </a:t>
            </a:r>
          </a:p>
          <a:p>
            <a:endParaRPr lang="en-US" sz="1400" dirty="0">
              <a:latin typeface="Calibri" pitchFamily="34" charset="0"/>
            </a:endParaRPr>
          </a:p>
          <a:p>
            <a:r>
              <a:rPr lang="en-US" sz="1400" dirty="0" smtClean="0">
                <a:latin typeface="Calibri" pitchFamily="34" charset="0"/>
              </a:rPr>
              <a:t>To stop recording either wait for the Labdisc to collect 1000 samples, or press                  followed by immediate pressing                  .</a:t>
            </a:r>
          </a:p>
          <a:p>
            <a:endParaRPr lang="en-US" sz="1400" dirty="0">
              <a:latin typeface="Calibri" pitchFamily="34" charset="0"/>
            </a:endParaRPr>
          </a:p>
          <a:p>
            <a:r>
              <a:rPr lang="en-US" sz="1400" dirty="0" smtClean="0">
                <a:latin typeface="Calibri" pitchFamily="34" charset="0"/>
              </a:rPr>
              <a:t>The Labdisc keeps the SENSORS, SAMPLE-RATE and SAMPLES setup, and can store up to 127 recordings in its memory. Thus you may perform the same recording in different locations in your city. </a:t>
            </a:r>
            <a:endParaRPr lang="es-CL" sz="1400" dirty="0">
              <a:latin typeface="Calibri" pitchFamily="34" charset="0"/>
            </a:endParaRPr>
          </a:p>
        </p:txBody>
      </p:sp>
      <p:sp>
        <p:nvSpPr>
          <p:cNvPr id="13" name="2 Subtítulo"/>
          <p:cNvSpPr txBox="1">
            <a:spLocks/>
          </p:cNvSpPr>
          <p:nvPr/>
        </p:nvSpPr>
        <p:spPr bwMode="auto">
          <a:xfrm>
            <a:off x="5508104"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9"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Using the Labdisc</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3" name="Oval 2"/>
          <p:cNvSpPr/>
          <p:nvPr/>
        </p:nvSpPr>
        <p:spPr>
          <a:xfrm>
            <a:off x="899592" y="340120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7</a:t>
            </a:r>
            <a:endParaRPr lang="en-US" sz="1500" dirty="0">
              <a:solidFill>
                <a:schemeClr val="tx1"/>
              </a:solidFill>
            </a:endParaRPr>
          </a:p>
        </p:txBody>
      </p:sp>
      <p:sp>
        <p:nvSpPr>
          <p:cNvPr id="12" name="Oval 11"/>
          <p:cNvSpPr/>
          <p:nvPr/>
        </p:nvSpPr>
        <p:spPr>
          <a:xfrm>
            <a:off x="899592" y="278092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6</a:t>
            </a:r>
            <a:endParaRPr lang="en-US" sz="1500" dirty="0">
              <a:solidFill>
                <a:schemeClr val="tx1"/>
              </a:solidFill>
            </a:endParaRPr>
          </a:p>
        </p:txBody>
      </p:sp>
      <p:sp>
        <p:nvSpPr>
          <p:cNvPr id="22" name="Oval 21"/>
          <p:cNvSpPr/>
          <p:nvPr/>
        </p:nvSpPr>
        <p:spPr>
          <a:xfrm>
            <a:off x="899592" y="447045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8</a:t>
            </a:r>
            <a:endParaRPr lang="en-US" sz="1500" dirty="0">
              <a:solidFill>
                <a:schemeClr val="tx1"/>
              </a:solidFill>
            </a:endParaRPr>
          </a:p>
        </p:txBody>
      </p:sp>
      <p:pic>
        <p:nvPicPr>
          <p:cNvPr id="25"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41595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861686"/>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77072"/>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6"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111111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11 CuadroTexto"/>
          <p:cNvSpPr txBox="1">
            <a:spLocks noChangeArrowheads="1"/>
          </p:cNvSpPr>
          <p:nvPr/>
        </p:nvSpPr>
        <p:spPr bwMode="auto">
          <a:xfrm>
            <a:off x="1187624" y="2702847"/>
            <a:ext cx="7128792" cy="2954655"/>
          </a:xfrm>
          <a:prstGeom prst="rect">
            <a:avLst/>
          </a:prstGeom>
          <a:noFill/>
          <a:ln w="9525">
            <a:noFill/>
            <a:miter lim="800000"/>
            <a:headEnd/>
            <a:tailEnd/>
          </a:ln>
        </p:spPr>
        <p:txBody>
          <a:bodyPr wrap="square">
            <a:spAutoFit/>
          </a:bodyPr>
          <a:lstStyle/>
          <a:p>
            <a:pPr lvl="0"/>
            <a:r>
              <a:rPr lang="en-US" sz="1400" dirty="0" smtClean="0">
                <a:latin typeface="+mj-lt"/>
              </a:rPr>
              <a:t>Place the </a:t>
            </a:r>
            <a:r>
              <a:rPr lang="en-US" sz="1400" dirty="0">
                <a:latin typeface="+mj-lt"/>
              </a:rPr>
              <a:t>L</a:t>
            </a:r>
            <a:r>
              <a:rPr lang="en-US" sz="1400" dirty="0" smtClean="0">
                <a:latin typeface="+mj-lt"/>
              </a:rPr>
              <a:t>abdisc in a back pack with the </a:t>
            </a:r>
            <a:r>
              <a:rPr lang="es-CL" sz="1400" dirty="0"/>
              <a:t>CO₂</a:t>
            </a:r>
            <a:r>
              <a:rPr lang="en-US" sz="1400" dirty="0" smtClean="0">
                <a:latin typeface="+mj-lt"/>
              </a:rPr>
              <a:t> probe sticking out. Go to a nearby forest or park. Walk into a woody area and start recording. Walk from this point to a close by urban street. Stop recording after one or two minutes from reaching the street.</a:t>
            </a:r>
          </a:p>
          <a:p>
            <a:pPr lvl="0"/>
            <a:endParaRPr lang="en-US" sz="1400" dirty="0">
              <a:latin typeface="+mj-lt"/>
            </a:endParaRPr>
          </a:p>
          <a:p>
            <a:pPr lvl="0"/>
            <a:r>
              <a:rPr lang="en-US" sz="1400" dirty="0" smtClean="0">
                <a:latin typeface="+mj-lt"/>
              </a:rPr>
              <a:t>Perform another recording in a car or on your bicycle. Again </a:t>
            </a:r>
            <a:r>
              <a:rPr lang="en-US" sz="1400" dirty="0" smtClean="0"/>
              <a:t>place </a:t>
            </a:r>
            <a:r>
              <a:rPr lang="en-US" sz="1400" dirty="0"/>
              <a:t>the L</a:t>
            </a:r>
            <a:r>
              <a:rPr lang="en-US" sz="1400" dirty="0" smtClean="0"/>
              <a:t>abdisc </a:t>
            </a:r>
            <a:r>
              <a:rPr lang="en-US" sz="1400" dirty="0"/>
              <a:t>in a back pack with the </a:t>
            </a:r>
            <a:r>
              <a:rPr lang="es-CL" sz="1400" dirty="0"/>
              <a:t>CO₂</a:t>
            </a:r>
            <a:r>
              <a:rPr lang="en-US" sz="1400" dirty="0" smtClean="0"/>
              <a:t> </a:t>
            </a:r>
            <a:r>
              <a:rPr lang="en-US" sz="1400" dirty="0"/>
              <a:t>probe sticking out. </a:t>
            </a:r>
            <a:r>
              <a:rPr lang="en-US" sz="1400" dirty="0" smtClean="0"/>
              <a:t>Start recording and drive from a park to a busy road or highway. You don’t need to drive on the highway, but just get very close to it. </a:t>
            </a:r>
          </a:p>
          <a:p>
            <a:pPr lvl="0"/>
            <a:endParaRPr lang="en-US" sz="1400" dirty="0" smtClean="0">
              <a:latin typeface="+mj-lt"/>
            </a:endParaRPr>
          </a:p>
          <a:p>
            <a:pPr lvl="0"/>
            <a:r>
              <a:rPr lang="en-US" sz="1400" dirty="0" smtClean="0">
                <a:latin typeface="+mj-lt"/>
              </a:rPr>
              <a:t>Check accumulation of </a:t>
            </a:r>
            <a:r>
              <a:rPr lang="es-CL" sz="1400" dirty="0"/>
              <a:t>CO₂</a:t>
            </a:r>
            <a:r>
              <a:rPr lang="en-US" sz="1400" dirty="0" smtClean="0">
                <a:latin typeface="+mj-lt"/>
              </a:rPr>
              <a:t> in your classroom. Make sure there are at least 20 students in the classroom. Start recording in the morning after the classroom was ventilated (windows were opened). Close all windows and record the full 1000 sampling points (about 20 minutes). </a:t>
            </a:r>
            <a:endParaRPr lang="en-US" sz="1400" dirty="0">
              <a:latin typeface="+mj-lt"/>
            </a:endParaRPr>
          </a:p>
          <a:p>
            <a:pPr lvl="0"/>
            <a:endParaRPr lang="es-CL" sz="1600" dirty="0" smtClean="0">
              <a:latin typeface="+mj-lt"/>
            </a:endParaRPr>
          </a:p>
          <a:p>
            <a:endParaRPr lang="es-CL" sz="1600" dirty="0">
              <a:latin typeface="+mj-lt"/>
            </a:endParaRPr>
          </a:p>
        </p:txBody>
      </p:sp>
      <p:sp>
        <p:nvSpPr>
          <p:cNvPr id="10"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Experiment</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5" name="Oval 14"/>
          <p:cNvSpPr/>
          <p:nvPr/>
        </p:nvSpPr>
        <p:spPr>
          <a:xfrm>
            <a:off x="916360" y="2753136"/>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1</a:t>
            </a:r>
            <a:endParaRPr lang="en-US" sz="1500" dirty="0">
              <a:solidFill>
                <a:schemeClr val="tx1"/>
              </a:solidFill>
            </a:endParaRPr>
          </a:p>
        </p:txBody>
      </p:sp>
      <p:sp>
        <p:nvSpPr>
          <p:cNvPr id="16" name="Oval 15"/>
          <p:cNvSpPr/>
          <p:nvPr/>
        </p:nvSpPr>
        <p:spPr>
          <a:xfrm>
            <a:off x="916360" y="3617232"/>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2</a:t>
            </a:r>
            <a:endParaRPr lang="en-US" sz="1500" dirty="0">
              <a:solidFill>
                <a:schemeClr val="tx1"/>
              </a:solidFill>
            </a:endParaRPr>
          </a:p>
        </p:txBody>
      </p:sp>
      <p:sp>
        <p:nvSpPr>
          <p:cNvPr id="17" name="Oval 16"/>
          <p:cNvSpPr/>
          <p:nvPr/>
        </p:nvSpPr>
        <p:spPr>
          <a:xfrm>
            <a:off x="916360" y="448132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3</a:t>
            </a:r>
            <a:endParaRPr lang="en-US" sz="1500" dirty="0">
              <a:solidFill>
                <a:schemeClr val="tx1"/>
              </a:solidFill>
            </a:endParaRPr>
          </a:p>
        </p:txBody>
      </p:sp>
      <p:sp>
        <p:nvSpPr>
          <p:cNvPr id="12"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8"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367836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4 CuadroTexto"/>
          <p:cNvSpPr txBox="1">
            <a:spLocks noChangeArrowheads="1"/>
          </p:cNvSpPr>
          <p:nvPr/>
        </p:nvSpPr>
        <p:spPr bwMode="auto">
          <a:xfrm>
            <a:off x="1187624" y="2492375"/>
            <a:ext cx="7453335" cy="3139321"/>
          </a:xfrm>
          <a:prstGeom prst="rect">
            <a:avLst/>
          </a:prstGeom>
          <a:noFill/>
          <a:ln w="9525">
            <a:noFill/>
            <a:miter lim="800000"/>
            <a:headEnd/>
            <a:tailEnd/>
          </a:ln>
        </p:spPr>
        <p:txBody>
          <a:bodyPr wrap="square">
            <a:spAutoFit/>
          </a:bodyPr>
          <a:lstStyle/>
          <a:p>
            <a:pPr algn="just"/>
            <a:r>
              <a:rPr lang="es-CL" sz="1400" dirty="0" smtClean="0">
                <a:latin typeface="+mj-lt"/>
              </a:rPr>
              <a:t>Open the GlobiLab software. </a:t>
            </a:r>
            <a:r>
              <a:rPr lang="es-CL" sz="1400" dirty="0">
                <a:latin typeface="+mj-lt"/>
              </a:rPr>
              <a:t>C</a:t>
            </a:r>
            <a:r>
              <a:rPr lang="es-CL" sz="1400" dirty="0" smtClean="0">
                <a:latin typeface="+mj-lt"/>
              </a:rPr>
              <a:t>onnect the Labdisc and use the download button           to download each of the 3 recordings.</a:t>
            </a:r>
            <a:endParaRPr lang="es-CL" sz="1400" dirty="0">
              <a:latin typeface="+mj-lt"/>
            </a:endParaRPr>
          </a:p>
          <a:p>
            <a:pPr algn="just"/>
            <a:endParaRPr lang="en-US" sz="1400" dirty="0">
              <a:latin typeface="Calibri" pitchFamily="34" charset="0"/>
            </a:endParaRPr>
          </a:p>
          <a:p>
            <a:pPr algn="just"/>
            <a:r>
              <a:rPr lang="en-US" sz="1400" dirty="0" smtClean="0">
                <a:latin typeface="+mj-lt"/>
              </a:rPr>
              <a:t>For each recording observe the change in the </a:t>
            </a:r>
            <a:r>
              <a:rPr lang="es-CL" sz="1400" dirty="0"/>
              <a:t>CO₂</a:t>
            </a:r>
            <a:r>
              <a:rPr lang="en-US" sz="1400" dirty="0" smtClean="0">
                <a:latin typeface="+mj-lt"/>
              </a:rPr>
              <a:t> level. Use the markers to mark the minimum and maximum of the </a:t>
            </a:r>
            <a:r>
              <a:rPr lang="es-CL" sz="1400" dirty="0"/>
              <a:t>CO₂</a:t>
            </a:r>
            <a:r>
              <a:rPr lang="en-US" sz="1400" dirty="0" smtClean="0">
                <a:latin typeface="+mj-lt"/>
              </a:rPr>
              <a:t> graph. Get the rate of </a:t>
            </a:r>
            <a:r>
              <a:rPr lang="es-CL" sz="1400" dirty="0"/>
              <a:t>CO₂</a:t>
            </a:r>
            <a:r>
              <a:rPr lang="en-US" sz="1400" dirty="0" smtClean="0">
                <a:latin typeface="+mj-lt"/>
              </a:rPr>
              <a:t> increase by using the </a:t>
            </a:r>
          </a:p>
          <a:p>
            <a:pPr algn="just"/>
            <a:endParaRPr lang="en-US" sz="1400" dirty="0" smtClean="0">
              <a:latin typeface="+mj-lt"/>
            </a:endParaRPr>
          </a:p>
          <a:p>
            <a:pPr algn="just"/>
            <a:r>
              <a:rPr lang="en-US" sz="1400" dirty="0" smtClean="0">
                <a:latin typeface="+mj-lt"/>
              </a:rPr>
              <a:t>linear regression button            from Globilab function menu.  </a:t>
            </a:r>
          </a:p>
          <a:p>
            <a:pPr algn="just"/>
            <a:endParaRPr lang="en-US" sz="1400" dirty="0">
              <a:latin typeface="+mj-lt"/>
            </a:endParaRPr>
          </a:p>
          <a:p>
            <a:pPr algn="just"/>
            <a:r>
              <a:rPr lang="en-US" sz="1400" dirty="0" smtClean="0">
                <a:latin typeface="+mj-lt"/>
              </a:rPr>
              <a:t>You may annotate the graph with text and photos using the Annotation button            .</a:t>
            </a:r>
            <a:endParaRPr lang="en-US" sz="1400" dirty="0">
              <a:latin typeface="+mj-lt"/>
            </a:endParaRPr>
          </a:p>
          <a:p>
            <a:pPr algn="just"/>
            <a:endParaRPr lang="en-US" sz="1400" dirty="0" smtClean="0">
              <a:latin typeface="+mj-lt"/>
            </a:endParaRPr>
          </a:p>
          <a:p>
            <a:pPr algn="just"/>
            <a:r>
              <a:rPr lang="en-US" sz="1400" dirty="0" smtClean="0">
                <a:latin typeface="+mj-lt"/>
              </a:rPr>
              <a:t>For the trip you’ve made walking or driving from the park – use the map view          to see your trip as a layer of colors over Google Map and observe the change of </a:t>
            </a:r>
            <a:r>
              <a:rPr lang="es-CL" sz="1400" dirty="0"/>
              <a:t>CO₂</a:t>
            </a:r>
            <a:r>
              <a:rPr lang="en-US" sz="1400" dirty="0" smtClean="0">
                <a:latin typeface="+mj-lt"/>
              </a:rPr>
              <a:t> using the color legend to the right of the map. </a:t>
            </a:r>
          </a:p>
          <a:p>
            <a:pPr algn="just"/>
            <a:endParaRPr lang="en-US" sz="1600" dirty="0">
              <a:latin typeface="+mj-lt"/>
            </a:endParaRPr>
          </a:p>
        </p:txBody>
      </p:sp>
      <p:sp>
        <p:nvSpPr>
          <p:cNvPr id="10"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pic>
        <p:nvPicPr>
          <p:cNvPr id="12" name="7 Imagen"/>
          <p:cNvPicPr>
            <a:picLocks noChangeAspect="1"/>
          </p:cNvPicPr>
          <p:nvPr/>
        </p:nvPicPr>
        <p:blipFill>
          <a:blip r:embed="rId2" cstate="print"/>
          <a:srcRect/>
          <a:stretch>
            <a:fillRect/>
          </a:stretch>
        </p:blipFill>
        <p:spPr bwMode="auto">
          <a:xfrm>
            <a:off x="6996486" y="4084687"/>
            <a:ext cx="371475" cy="352425"/>
          </a:xfrm>
          <a:prstGeom prst="rect">
            <a:avLst/>
          </a:prstGeom>
          <a:noFill/>
          <a:ln w="3175">
            <a:solidFill>
              <a:schemeClr val="tx1"/>
            </a:solidFill>
            <a:miter lim="800000"/>
            <a:headEnd/>
            <a:tailEnd/>
          </a:ln>
        </p:spPr>
      </p:pic>
      <p:sp>
        <p:nvSpPr>
          <p:cNvPr id="18"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5" name="Oval 14"/>
          <p:cNvSpPr/>
          <p:nvPr/>
        </p:nvSpPr>
        <p:spPr>
          <a:xfrm>
            <a:off x="917551" y="2492375"/>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1</a:t>
            </a:r>
            <a:endParaRPr lang="en-US" sz="1500" dirty="0">
              <a:solidFill>
                <a:schemeClr val="tx1"/>
              </a:solidFill>
            </a:endParaRPr>
          </a:p>
        </p:txBody>
      </p:sp>
      <p:sp>
        <p:nvSpPr>
          <p:cNvPr id="17" name="Oval 16"/>
          <p:cNvSpPr/>
          <p:nvPr/>
        </p:nvSpPr>
        <p:spPr>
          <a:xfrm>
            <a:off x="917551" y="3140968"/>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2</a:t>
            </a:r>
            <a:endParaRPr lang="en-US" sz="1500" dirty="0">
              <a:solidFill>
                <a:schemeClr val="tx1"/>
              </a:solidFill>
            </a:endParaRPr>
          </a:p>
        </p:txBody>
      </p:sp>
      <p:sp>
        <p:nvSpPr>
          <p:cNvPr id="19" name="Oval 18"/>
          <p:cNvSpPr/>
          <p:nvPr/>
        </p:nvSpPr>
        <p:spPr>
          <a:xfrm>
            <a:off x="917551" y="4181276"/>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3</a:t>
            </a:r>
            <a:endParaRPr lang="en-US" sz="1500" dirty="0">
              <a:solidFill>
                <a:schemeClr val="tx1"/>
              </a:solidFill>
            </a:endParaRPr>
          </a:p>
        </p:txBody>
      </p:sp>
      <p:sp>
        <p:nvSpPr>
          <p:cNvPr id="20" name="Oval 19"/>
          <p:cNvSpPr/>
          <p:nvPr/>
        </p:nvSpPr>
        <p:spPr>
          <a:xfrm>
            <a:off x="917551" y="4580924"/>
            <a:ext cx="288032" cy="315824"/>
          </a:xfrm>
          <a:prstGeom prst="ellipse">
            <a:avLst/>
          </a:prstGeom>
          <a:solidFill>
            <a:srgbClr val="35BAA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solidFill>
              </a:rPr>
              <a:t>4</a:t>
            </a:r>
            <a:endParaRPr lang="en-US" sz="15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394650"/>
            <a:ext cx="357188" cy="333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634228"/>
            <a:ext cx="370031" cy="3461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570" y="4537069"/>
            <a:ext cx="346742" cy="332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22"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133074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5" name="20 Imagen"/>
          <p:cNvPicPr>
            <a:picLocks noChangeAspect="1"/>
          </p:cNvPicPr>
          <p:nvPr/>
        </p:nvPicPr>
        <p:blipFill>
          <a:blip r:embed="rId2" cstate="print"/>
          <a:srcRect/>
          <a:stretch>
            <a:fillRect/>
          </a:stretch>
        </p:blipFill>
        <p:spPr bwMode="auto">
          <a:xfrm>
            <a:off x="1609725" y="4724400"/>
            <a:ext cx="6267450" cy="648816"/>
          </a:xfrm>
          <a:prstGeom prst="rect">
            <a:avLst/>
          </a:prstGeom>
          <a:noFill/>
          <a:ln w="9525">
            <a:noFill/>
            <a:miter lim="800000"/>
            <a:headEnd/>
            <a:tailEnd/>
          </a:ln>
        </p:spPr>
      </p:pic>
      <p:pic>
        <p:nvPicPr>
          <p:cNvPr id="45066" name="21 Imagen"/>
          <p:cNvPicPr>
            <a:picLocks noChangeAspect="1"/>
          </p:cNvPicPr>
          <p:nvPr/>
        </p:nvPicPr>
        <p:blipFill>
          <a:blip r:embed="rId3" cstate="print"/>
          <a:srcRect/>
          <a:stretch>
            <a:fillRect/>
          </a:stretch>
        </p:blipFill>
        <p:spPr bwMode="auto">
          <a:xfrm>
            <a:off x="1331913" y="4652962"/>
            <a:ext cx="503237" cy="447675"/>
          </a:xfrm>
          <a:prstGeom prst="rect">
            <a:avLst/>
          </a:prstGeom>
          <a:noFill/>
          <a:ln w="9525">
            <a:noFill/>
            <a:miter lim="800000"/>
            <a:headEnd/>
            <a:tailEnd/>
          </a:ln>
        </p:spPr>
      </p:pic>
      <p:pic>
        <p:nvPicPr>
          <p:cNvPr id="18" name="17 Imagen"/>
          <p:cNvPicPr>
            <a:picLocks noChangeAspect="1"/>
          </p:cNvPicPr>
          <p:nvPr/>
        </p:nvPicPr>
        <p:blipFill>
          <a:blip r:embed="rId2" cstate="print"/>
          <a:srcRect/>
          <a:stretch>
            <a:fillRect/>
          </a:stretch>
        </p:blipFill>
        <p:spPr bwMode="auto">
          <a:xfrm>
            <a:off x="1627188" y="3716338"/>
            <a:ext cx="6267450" cy="649288"/>
          </a:xfrm>
          <a:prstGeom prst="rect">
            <a:avLst/>
          </a:prstGeom>
          <a:noFill/>
          <a:ln w="9525">
            <a:noFill/>
            <a:miter lim="800000"/>
            <a:headEnd/>
            <a:tailEnd/>
          </a:ln>
        </p:spPr>
      </p:pic>
      <p:pic>
        <p:nvPicPr>
          <p:cNvPr id="21" name="18 Imagen"/>
          <p:cNvPicPr>
            <a:picLocks noChangeAspect="1"/>
          </p:cNvPicPr>
          <p:nvPr/>
        </p:nvPicPr>
        <p:blipFill>
          <a:blip r:embed="rId3" cstate="print"/>
          <a:srcRect/>
          <a:stretch>
            <a:fillRect/>
          </a:stretch>
        </p:blipFill>
        <p:spPr bwMode="auto">
          <a:xfrm>
            <a:off x="1349375" y="3644901"/>
            <a:ext cx="504825" cy="447675"/>
          </a:xfrm>
          <a:prstGeom prst="rect">
            <a:avLst/>
          </a:prstGeom>
          <a:noFill/>
          <a:ln w="9525">
            <a:noFill/>
            <a:miter lim="800000"/>
            <a:headEnd/>
            <a:tailEnd/>
          </a:ln>
        </p:spPr>
      </p:pic>
      <p:pic>
        <p:nvPicPr>
          <p:cNvPr id="16" name="17 Imagen"/>
          <p:cNvPicPr>
            <a:picLocks noChangeAspect="1"/>
          </p:cNvPicPr>
          <p:nvPr/>
        </p:nvPicPr>
        <p:blipFill>
          <a:blip r:embed="rId2" cstate="print"/>
          <a:srcRect/>
          <a:stretch>
            <a:fillRect/>
          </a:stretch>
        </p:blipFill>
        <p:spPr bwMode="auto">
          <a:xfrm>
            <a:off x="1627188" y="2779712"/>
            <a:ext cx="6267450" cy="649288"/>
          </a:xfrm>
          <a:prstGeom prst="rect">
            <a:avLst/>
          </a:prstGeom>
          <a:noFill/>
          <a:ln w="9525">
            <a:noFill/>
            <a:miter lim="800000"/>
            <a:headEnd/>
            <a:tailEnd/>
          </a:ln>
        </p:spPr>
      </p:pic>
      <p:pic>
        <p:nvPicPr>
          <p:cNvPr id="17" name="18 Imagen"/>
          <p:cNvPicPr>
            <a:picLocks noChangeAspect="1"/>
          </p:cNvPicPr>
          <p:nvPr/>
        </p:nvPicPr>
        <p:blipFill>
          <a:blip r:embed="rId3" cstate="print"/>
          <a:srcRect/>
          <a:stretch>
            <a:fillRect/>
          </a:stretch>
        </p:blipFill>
        <p:spPr bwMode="auto">
          <a:xfrm>
            <a:off x="1349375" y="2708275"/>
            <a:ext cx="504825" cy="447675"/>
          </a:xfrm>
          <a:prstGeom prst="rect">
            <a:avLst/>
          </a:prstGeom>
          <a:noFill/>
          <a:ln w="9525">
            <a:noFill/>
            <a:miter lim="800000"/>
            <a:headEnd/>
            <a:tailEnd/>
          </a:ln>
        </p:spPr>
      </p:pic>
      <p:sp>
        <p:nvSpPr>
          <p:cNvPr id="45061" name="10 CuadroTexto"/>
          <p:cNvSpPr txBox="1">
            <a:spLocks noChangeArrowheads="1"/>
          </p:cNvSpPr>
          <p:nvPr/>
        </p:nvSpPr>
        <p:spPr bwMode="auto">
          <a:xfrm>
            <a:off x="1835150" y="2833772"/>
            <a:ext cx="5729288" cy="307777"/>
          </a:xfrm>
          <a:prstGeom prst="rect">
            <a:avLst/>
          </a:prstGeom>
          <a:noFill/>
          <a:ln w="9525">
            <a:noFill/>
            <a:miter lim="800000"/>
            <a:headEnd/>
            <a:tailEnd/>
          </a:ln>
        </p:spPr>
        <p:txBody>
          <a:bodyPr>
            <a:spAutoFit/>
          </a:bodyPr>
          <a:lstStyle/>
          <a:p>
            <a:pPr algn="just"/>
            <a:r>
              <a:rPr lang="en-US" sz="1400" b="1" dirty="0" smtClean="0">
                <a:latin typeface="+mj-lt"/>
              </a:rPr>
              <a:t>Where did you find higher </a:t>
            </a:r>
            <a:r>
              <a:rPr lang="es-CL" sz="1400" b="1" dirty="0"/>
              <a:t>CO₂ </a:t>
            </a:r>
            <a:r>
              <a:rPr lang="es-CL" sz="1400" b="1" dirty="0" smtClean="0"/>
              <a:t>level? In the park? or at the busy street </a:t>
            </a:r>
            <a:r>
              <a:rPr lang="en-US" sz="1400" b="1" dirty="0" smtClean="0">
                <a:latin typeface="+mj-lt"/>
              </a:rPr>
              <a:t>?</a:t>
            </a:r>
            <a:endParaRPr lang="es-CL" sz="1400" b="1" dirty="0">
              <a:latin typeface="+mj-lt"/>
            </a:endParaRPr>
          </a:p>
        </p:txBody>
      </p:sp>
      <p:sp>
        <p:nvSpPr>
          <p:cNvPr id="45064" name="19 CuadroTexto"/>
          <p:cNvSpPr txBox="1">
            <a:spLocks noChangeArrowheads="1"/>
          </p:cNvSpPr>
          <p:nvPr/>
        </p:nvSpPr>
        <p:spPr bwMode="auto">
          <a:xfrm>
            <a:off x="1854200" y="4777442"/>
            <a:ext cx="5967413" cy="523220"/>
          </a:xfrm>
          <a:prstGeom prst="rect">
            <a:avLst/>
          </a:prstGeom>
          <a:noFill/>
          <a:ln w="9525">
            <a:noFill/>
            <a:miter lim="800000"/>
            <a:headEnd/>
            <a:tailEnd/>
          </a:ln>
        </p:spPr>
        <p:txBody>
          <a:bodyPr>
            <a:spAutoFit/>
          </a:bodyPr>
          <a:lstStyle/>
          <a:p>
            <a:pPr algn="just"/>
            <a:r>
              <a:rPr lang="en-US" sz="1400" b="1" dirty="0" smtClean="0">
                <a:latin typeface="+mj-lt"/>
              </a:rPr>
              <a:t>At what rate did the CO₂ level rise in the closed classroom? How can you decrease the level of CO₂ in your classroom?</a:t>
            </a:r>
            <a:endParaRPr lang="es-CL" sz="1400" b="1" dirty="0">
              <a:latin typeface="+mj-lt"/>
            </a:endParaRPr>
          </a:p>
        </p:txBody>
      </p:sp>
      <p:sp>
        <p:nvSpPr>
          <p:cNvPr id="45067" name="24 CuadroTexto"/>
          <p:cNvSpPr txBox="1">
            <a:spLocks noChangeArrowheads="1"/>
          </p:cNvSpPr>
          <p:nvPr/>
        </p:nvSpPr>
        <p:spPr bwMode="auto">
          <a:xfrm>
            <a:off x="1835150" y="3779372"/>
            <a:ext cx="5729288" cy="523220"/>
          </a:xfrm>
          <a:prstGeom prst="rect">
            <a:avLst/>
          </a:prstGeom>
          <a:noFill/>
          <a:ln w="9525">
            <a:noFill/>
            <a:miter lim="800000"/>
            <a:headEnd/>
            <a:tailEnd/>
          </a:ln>
        </p:spPr>
        <p:txBody>
          <a:bodyPr wrap="square">
            <a:spAutoFit/>
          </a:bodyPr>
          <a:lstStyle/>
          <a:p>
            <a:pPr algn="just"/>
            <a:r>
              <a:rPr lang="en-US" sz="1400" b="1" dirty="0" smtClean="0">
                <a:latin typeface="+mj-lt"/>
              </a:rPr>
              <a:t>What was the CO₂ source in the two outdoor experiments? and what was the CO₂ sink (consumer)?</a:t>
            </a:r>
            <a:endParaRPr lang="es-CL" sz="1400" b="1" dirty="0">
              <a:latin typeface="+mj-lt"/>
            </a:endParaRPr>
          </a:p>
        </p:txBody>
      </p:sp>
      <p:sp>
        <p:nvSpPr>
          <p:cNvPr id="14"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20"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25"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26"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925688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Subtítulo"/>
          <p:cNvSpPr txBox="1">
            <a:spLocks/>
          </p:cNvSpPr>
          <p:nvPr/>
        </p:nvSpPr>
        <p:spPr>
          <a:xfrm>
            <a:off x="5508625" y="1176338"/>
            <a:ext cx="4319588" cy="412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s-ES_tradnl" sz="2400" b="1" baseline="30000" dirty="0">
              <a:solidFill>
                <a:schemeClr val="bg1"/>
              </a:solidFill>
              <a:latin typeface="+mj-lt"/>
              <a:cs typeface="Calibri" pitchFamily="34" charset="0"/>
            </a:endParaRPr>
          </a:p>
        </p:txBody>
      </p:sp>
      <p:sp>
        <p:nvSpPr>
          <p:cNvPr id="1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2" name="1 Rectángulo redondeado"/>
          <p:cNvSpPr/>
          <p:nvPr/>
        </p:nvSpPr>
        <p:spPr>
          <a:xfrm>
            <a:off x="1167334" y="2276475"/>
            <a:ext cx="6507559"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13" name="2 CuadroTexto"/>
          <p:cNvSpPr txBox="1">
            <a:spLocks noChangeArrowheads="1"/>
          </p:cNvSpPr>
          <p:nvPr/>
        </p:nvSpPr>
        <p:spPr bwMode="auto">
          <a:xfrm>
            <a:off x="1205558" y="2374998"/>
            <a:ext cx="6469335" cy="307777"/>
          </a:xfrm>
          <a:prstGeom prst="rect">
            <a:avLst/>
          </a:prstGeom>
          <a:noFill/>
          <a:ln w="9525">
            <a:noFill/>
            <a:miter lim="800000"/>
            <a:headEnd/>
            <a:tailEnd/>
          </a:ln>
        </p:spPr>
        <p:txBody>
          <a:bodyPr wrap="none">
            <a:spAutoFit/>
          </a:bodyPr>
          <a:lstStyle/>
          <a:p>
            <a:r>
              <a:rPr lang="en-US" sz="1400" b="1" dirty="0" smtClean="0">
                <a:solidFill>
                  <a:srgbClr val="F7B047"/>
                </a:solidFill>
                <a:latin typeface="Calibri" pitchFamily="34" charset="0"/>
              </a:rPr>
              <a:t>When recording in a closed classroom – you should get a graph similar to the below: </a:t>
            </a:r>
            <a:endParaRPr lang="en-US" sz="1400" b="1" dirty="0">
              <a:solidFill>
                <a:srgbClr val="F7B047"/>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242" y="3068960"/>
            <a:ext cx="6888142" cy="29897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727303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redondeado"/>
          <p:cNvSpPr/>
          <p:nvPr/>
        </p:nvSpPr>
        <p:spPr>
          <a:xfrm>
            <a:off x="1167334" y="2276475"/>
            <a:ext cx="6507559"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5" name="2 CuadroTexto"/>
          <p:cNvSpPr txBox="1">
            <a:spLocks noChangeArrowheads="1"/>
          </p:cNvSpPr>
          <p:nvPr/>
        </p:nvSpPr>
        <p:spPr bwMode="auto">
          <a:xfrm>
            <a:off x="1205558" y="2374998"/>
            <a:ext cx="6326219" cy="307777"/>
          </a:xfrm>
          <a:prstGeom prst="rect">
            <a:avLst/>
          </a:prstGeom>
          <a:noFill/>
          <a:ln w="9525">
            <a:noFill/>
            <a:miter lim="800000"/>
            <a:headEnd/>
            <a:tailEnd/>
          </a:ln>
        </p:spPr>
        <p:txBody>
          <a:bodyPr wrap="none">
            <a:spAutoFit/>
          </a:bodyPr>
          <a:lstStyle/>
          <a:p>
            <a:r>
              <a:rPr lang="en-US" sz="1400" b="1" dirty="0" smtClean="0">
                <a:solidFill>
                  <a:srgbClr val="F7B047"/>
                </a:solidFill>
                <a:latin typeface="Calibri" pitchFamily="34" charset="0"/>
              </a:rPr>
              <a:t>When walking from the park to a street – you should get data similar to the below: </a:t>
            </a:r>
            <a:endParaRPr lang="en-US" sz="1400" b="1" dirty="0">
              <a:solidFill>
                <a:srgbClr val="F7B047"/>
              </a:solidFill>
              <a:latin typeface="Calibri" pitchFamily="34" charset="0"/>
            </a:endParaRPr>
          </a:p>
        </p:txBody>
      </p:sp>
      <p:sp>
        <p:nvSpPr>
          <p:cNvPr id="6"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634" y="2996952"/>
            <a:ext cx="6445259" cy="3085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476491" y="5301208"/>
            <a:ext cx="1334660" cy="461665"/>
          </a:xfrm>
          <a:prstGeom prst="rect">
            <a:avLst/>
          </a:prstGeom>
          <a:noFill/>
        </p:spPr>
        <p:txBody>
          <a:bodyPr wrap="none" rtlCol="0">
            <a:spAutoFit/>
          </a:bodyPr>
          <a:lstStyle/>
          <a:p>
            <a:pPr algn="ctr"/>
            <a:r>
              <a:rPr lang="en-US" sz="1200" b="1" dirty="0" smtClean="0">
                <a:solidFill>
                  <a:schemeClr val="bg1"/>
                </a:solidFill>
              </a:rPr>
              <a:t>360ppm </a:t>
            </a:r>
            <a:r>
              <a:rPr lang="es-CL" sz="1200" b="1" dirty="0">
                <a:solidFill>
                  <a:schemeClr val="bg1"/>
                </a:solidFill>
              </a:rPr>
              <a:t>CO₂</a:t>
            </a:r>
            <a:r>
              <a:rPr lang="en-US" sz="1200" b="1" dirty="0" smtClean="0">
                <a:solidFill>
                  <a:schemeClr val="bg1"/>
                </a:solidFill>
              </a:rPr>
              <a:t> </a:t>
            </a:r>
          </a:p>
          <a:p>
            <a:pPr algn="ctr"/>
            <a:r>
              <a:rPr lang="en-US" sz="1200" b="1" dirty="0" smtClean="0">
                <a:solidFill>
                  <a:schemeClr val="bg1"/>
                </a:solidFill>
              </a:rPr>
              <a:t>in the small forest</a:t>
            </a:r>
            <a:endParaRPr lang="en-US" sz="1200" b="1" dirty="0">
              <a:solidFill>
                <a:schemeClr val="bg1"/>
              </a:solidFill>
            </a:endParaRPr>
          </a:p>
        </p:txBody>
      </p:sp>
      <p:sp>
        <p:nvSpPr>
          <p:cNvPr id="9" name="TextBox 8"/>
          <p:cNvSpPr txBox="1"/>
          <p:nvPr/>
        </p:nvSpPr>
        <p:spPr>
          <a:xfrm>
            <a:off x="2123728" y="4524858"/>
            <a:ext cx="1338315" cy="461665"/>
          </a:xfrm>
          <a:prstGeom prst="rect">
            <a:avLst/>
          </a:prstGeom>
          <a:noFill/>
        </p:spPr>
        <p:txBody>
          <a:bodyPr wrap="none" rtlCol="0">
            <a:spAutoFit/>
          </a:bodyPr>
          <a:lstStyle/>
          <a:p>
            <a:pPr algn="ctr"/>
            <a:r>
              <a:rPr lang="en-US" sz="1200" b="1" dirty="0" smtClean="0">
                <a:solidFill>
                  <a:schemeClr val="bg1"/>
                </a:solidFill>
              </a:rPr>
              <a:t>420ppm CO₂ </a:t>
            </a:r>
          </a:p>
          <a:p>
            <a:pPr algn="ctr"/>
            <a:r>
              <a:rPr lang="en-US" sz="1200" b="1" dirty="0" smtClean="0">
                <a:solidFill>
                  <a:schemeClr val="bg1"/>
                </a:solidFill>
              </a:rPr>
              <a:t>in a near by street</a:t>
            </a:r>
            <a:endParaRPr lang="en-US" sz="1200" b="1" dirty="0">
              <a:solidFill>
                <a:schemeClr val="bg1"/>
              </a:solidFill>
            </a:endParaRPr>
          </a:p>
        </p:txBody>
      </p:sp>
      <p:sp>
        <p:nvSpPr>
          <p:cNvPr id="8" name="Freeform 7"/>
          <p:cNvSpPr/>
          <p:nvPr/>
        </p:nvSpPr>
        <p:spPr>
          <a:xfrm>
            <a:off x="5124450" y="5029200"/>
            <a:ext cx="730009" cy="400050"/>
          </a:xfrm>
          <a:custGeom>
            <a:avLst/>
            <a:gdLst>
              <a:gd name="connsiteX0" fmla="*/ 561975 w 730009"/>
              <a:gd name="connsiteY0" fmla="*/ 400050 h 400050"/>
              <a:gd name="connsiteX1" fmla="*/ 695325 w 730009"/>
              <a:gd name="connsiteY1" fmla="*/ 180975 h 400050"/>
              <a:gd name="connsiteX2" fmla="*/ 0 w 730009"/>
              <a:gd name="connsiteY2" fmla="*/ 0 h 400050"/>
            </a:gdLst>
            <a:ahLst/>
            <a:cxnLst>
              <a:cxn ang="0">
                <a:pos x="connsiteX0" y="connsiteY0"/>
              </a:cxn>
              <a:cxn ang="0">
                <a:pos x="connsiteX1" y="connsiteY1"/>
              </a:cxn>
              <a:cxn ang="0">
                <a:pos x="connsiteX2" y="connsiteY2"/>
              </a:cxn>
            </a:cxnLst>
            <a:rect l="l" t="t" r="r" b="b"/>
            <a:pathLst>
              <a:path w="730009" h="400050">
                <a:moveTo>
                  <a:pt x="561975" y="400050"/>
                </a:moveTo>
                <a:cubicBezTo>
                  <a:pt x="675481" y="323850"/>
                  <a:pt x="788988" y="247650"/>
                  <a:pt x="695325" y="180975"/>
                </a:cubicBezTo>
                <a:cubicBezTo>
                  <a:pt x="601662" y="114300"/>
                  <a:pt x="120650" y="30163"/>
                  <a:pt x="0" y="0"/>
                </a:cubicBezTo>
              </a:path>
            </a:pathLst>
          </a:custGeom>
          <a:noFill/>
          <a:ln w="190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951641" y="4295775"/>
            <a:ext cx="1715484" cy="371475"/>
          </a:xfrm>
          <a:custGeom>
            <a:avLst/>
            <a:gdLst>
              <a:gd name="connsiteX0" fmla="*/ 286734 w 1715484"/>
              <a:gd name="connsiteY0" fmla="*/ 371475 h 371475"/>
              <a:gd name="connsiteX1" fmla="*/ 105759 w 1715484"/>
              <a:gd name="connsiteY1" fmla="*/ 123825 h 371475"/>
              <a:gd name="connsiteX2" fmla="*/ 1715484 w 1715484"/>
              <a:gd name="connsiteY2" fmla="*/ 0 h 371475"/>
            </a:gdLst>
            <a:ahLst/>
            <a:cxnLst>
              <a:cxn ang="0">
                <a:pos x="connsiteX0" y="connsiteY0"/>
              </a:cxn>
              <a:cxn ang="0">
                <a:pos x="connsiteX1" y="connsiteY1"/>
              </a:cxn>
              <a:cxn ang="0">
                <a:pos x="connsiteX2" y="connsiteY2"/>
              </a:cxn>
            </a:cxnLst>
            <a:rect l="l" t="t" r="r" b="b"/>
            <a:pathLst>
              <a:path w="1715484" h="371475">
                <a:moveTo>
                  <a:pt x="286734" y="371475"/>
                </a:moveTo>
                <a:cubicBezTo>
                  <a:pt x="77184" y="278606"/>
                  <a:pt x="-132366" y="185738"/>
                  <a:pt x="105759" y="123825"/>
                </a:cubicBezTo>
                <a:cubicBezTo>
                  <a:pt x="343884" y="61912"/>
                  <a:pt x="1029684" y="30956"/>
                  <a:pt x="1715484"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3"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288885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Results  and analysis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86103"/>
            <a:ext cx="6501010" cy="3243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1 Rectángulo redondeado"/>
          <p:cNvSpPr/>
          <p:nvPr/>
        </p:nvSpPr>
        <p:spPr>
          <a:xfrm>
            <a:off x="1167334" y="2276475"/>
            <a:ext cx="6507559" cy="504825"/>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s-CL" dirty="0"/>
          </a:p>
        </p:txBody>
      </p:sp>
      <p:sp>
        <p:nvSpPr>
          <p:cNvPr id="7" name="2 CuadroTexto"/>
          <p:cNvSpPr txBox="1">
            <a:spLocks noChangeArrowheads="1"/>
          </p:cNvSpPr>
          <p:nvPr/>
        </p:nvSpPr>
        <p:spPr bwMode="auto">
          <a:xfrm>
            <a:off x="1205558" y="2374998"/>
            <a:ext cx="6290312" cy="307777"/>
          </a:xfrm>
          <a:prstGeom prst="rect">
            <a:avLst/>
          </a:prstGeom>
          <a:noFill/>
          <a:ln w="9525">
            <a:noFill/>
            <a:miter lim="800000"/>
            <a:headEnd/>
            <a:tailEnd/>
          </a:ln>
        </p:spPr>
        <p:txBody>
          <a:bodyPr wrap="none">
            <a:spAutoFit/>
          </a:bodyPr>
          <a:lstStyle/>
          <a:p>
            <a:r>
              <a:rPr lang="en-US" sz="1400" b="1" dirty="0" smtClean="0">
                <a:solidFill>
                  <a:srgbClr val="F7B047"/>
                </a:solidFill>
                <a:latin typeface="Calibri" pitchFamily="34" charset="0"/>
              </a:rPr>
              <a:t>When driving from a park to a highway – you should get data similar to the below: </a:t>
            </a:r>
            <a:endParaRPr lang="en-US" sz="1400" b="1" dirty="0">
              <a:solidFill>
                <a:srgbClr val="F7B047"/>
              </a:solidFill>
              <a:latin typeface="Calibri" pitchFamily="34" charset="0"/>
            </a:endParaRPr>
          </a:p>
        </p:txBody>
      </p:sp>
      <p:sp>
        <p:nvSpPr>
          <p:cNvPr id="8" name="TextBox 7"/>
          <p:cNvSpPr txBox="1"/>
          <p:nvPr/>
        </p:nvSpPr>
        <p:spPr>
          <a:xfrm>
            <a:off x="4476491" y="5661248"/>
            <a:ext cx="1334661" cy="461665"/>
          </a:xfrm>
          <a:prstGeom prst="rect">
            <a:avLst/>
          </a:prstGeom>
          <a:noFill/>
        </p:spPr>
        <p:txBody>
          <a:bodyPr wrap="none" rtlCol="0">
            <a:spAutoFit/>
          </a:bodyPr>
          <a:lstStyle/>
          <a:p>
            <a:pPr algn="ctr"/>
            <a:r>
              <a:rPr lang="en-US" sz="1200" b="1" dirty="0" smtClean="0">
                <a:solidFill>
                  <a:schemeClr val="bg1"/>
                </a:solidFill>
              </a:rPr>
              <a:t>360ppm CO₂ </a:t>
            </a:r>
          </a:p>
          <a:p>
            <a:pPr algn="ctr"/>
            <a:r>
              <a:rPr lang="en-US" sz="1200" b="1" dirty="0" smtClean="0">
                <a:solidFill>
                  <a:schemeClr val="bg1"/>
                </a:solidFill>
              </a:rPr>
              <a:t>in the small forest</a:t>
            </a:r>
            <a:endParaRPr lang="en-US" sz="1200" b="1" dirty="0">
              <a:solidFill>
                <a:schemeClr val="bg1"/>
              </a:solidFill>
            </a:endParaRPr>
          </a:p>
        </p:txBody>
      </p:sp>
      <p:sp>
        <p:nvSpPr>
          <p:cNvPr id="9" name="TextBox 8"/>
          <p:cNvSpPr txBox="1"/>
          <p:nvPr/>
        </p:nvSpPr>
        <p:spPr>
          <a:xfrm>
            <a:off x="4627147" y="3331136"/>
            <a:ext cx="1516056" cy="461665"/>
          </a:xfrm>
          <a:prstGeom prst="rect">
            <a:avLst/>
          </a:prstGeom>
          <a:noFill/>
        </p:spPr>
        <p:txBody>
          <a:bodyPr wrap="none" rtlCol="0">
            <a:spAutoFit/>
          </a:bodyPr>
          <a:lstStyle/>
          <a:p>
            <a:pPr algn="ctr"/>
            <a:r>
              <a:rPr lang="en-US" sz="1200" b="1" dirty="0" smtClean="0">
                <a:solidFill>
                  <a:schemeClr val="bg1"/>
                </a:solidFill>
              </a:rPr>
              <a:t>620ppm CO₂ </a:t>
            </a:r>
          </a:p>
          <a:p>
            <a:pPr algn="ctr"/>
            <a:r>
              <a:rPr lang="en-US" sz="1200" b="1" dirty="0" smtClean="0">
                <a:solidFill>
                  <a:schemeClr val="bg1"/>
                </a:solidFill>
              </a:rPr>
              <a:t>Close to the highway</a:t>
            </a:r>
            <a:endParaRPr lang="en-US" sz="1200" b="1" dirty="0">
              <a:solidFill>
                <a:schemeClr val="bg1"/>
              </a:solidFill>
            </a:endParaRPr>
          </a:p>
        </p:txBody>
      </p:sp>
      <p:sp>
        <p:nvSpPr>
          <p:cNvPr id="12" name="TextBox 11"/>
          <p:cNvSpPr txBox="1"/>
          <p:nvPr/>
        </p:nvSpPr>
        <p:spPr>
          <a:xfrm>
            <a:off x="3283069" y="3583508"/>
            <a:ext cx="720838" cy="461665"/>
          </a:xfrm>
          <a:prstGeom prst="rect">
            <a:avLst/>
          </a:prstGeom>
          <a:noFill/>
        </p:spPr>
        <p:txBody>
          <a:bodyPr wrap="none" rtlCol="0">
            <a:spAutoFit/>
          </a:bodyPr>
          <a:lstStyle/>
          <a:p>
            <a:pPr algn="ctr"/>
            <a:r>
              <a:rPr lang="en-US" sz="1200" b="1" dirty="0" smtClean="0">
                <a:solidFill>
                  <a:schemeClr val="bg1"/>
                </a:solidFill>
              </a:rPr>
              <a:t>6 lane </a:t>
            </a:r>
          </a:p>
          <a:p>
            <a:pPr algn="ctr"/>
            <a:r>
              <a:rPr lang="en-US" sz="1200" b="1" dirty="0">
                <a:solidFill>
                  <a:schemeClr val="bg1"/>
                </a:solidFill>
              </a:rPr>
              <a:t>h</a:t>
            </a:r>
            <a:r>
              <a:rPr lang="en-US" sz="1200" b="1" dirty="0" smtClean="0">
                <a:solidFill>
                  <a:schemeClr val="bg1"/>
                </a:solidFill>
              </a:rPr>
              <a:t>ighway</a:t>
            </a:r>
            <a:endParaRPr lang="en-US" sz="1200" b="1" dirty="0">
              <a:solidFill>
                <a:schemeClr val="bg1"/>
              </a:solidFill>
            </a:endParaRPr>
          </a:p>
        </p:txBody>
      </p:sp>
      <p:sp>
        <p:nvSpPr>
          <p:cNvPr id="5" name="Freeform 4"/>
          <p:cNvSpPr/>
          <p:nvPr/>
        </p:nvSpPr>
        <p:spPr>
          <a:xfrm>
            <a:off x="4343400" y="3425447"/>
            <a:ext cx="457200" cy="327403"/>
          </a:xfrm>
          <a:custGeom>
            <a:avLst/>
            <a:gdLst>
              <a:gd name="connsiteX0" fmla="*/ 457200 w 457200"/>
              <a:gd name="connsiteY0" fmla="*/ 89278 h 327403"/>
              <a:gd name="connsiteX1" fmla="*/ 238125 w 457200"/>
              <a:gd name="connsiteY1" fmla="*/ 13078 h 327403"/>
              <a:gd name="connsiteX2" fmla="*/ 0 w 457200"/>
              <a:gd name="connsiteY2" fmla="*/ 327403 h 327403"/>
              <a:gd name="connsiteX3" fmla="*/ 0 w 457200"/>
              <a:gd name="connsiteY3" fmla="*/ 327403 h 327403"/>
            </a:gdLst>
            <a:ahLst/>
            <a:cxnLst>
              <a:cxn ang="0">
                <a:pos x="connsiteX0" y="connsiteY0"/>
              </a:cxn>
              <a:cxn ang="0">
                <a:pos x="connsiteX1" y="connsiteY1"/>
              </a:cxn>
              <a:cxn ang="0">
                <a:pos x="connsiteX2" y="connsiteY2"/>
              </a:cxn>
              <a:cxn ang="0">
                <a:pos x="connsiteX3" y="connsiteY3"/>
              </a:cxn>
            </a:cxnLst>
            <a:rect l="l" t="t" r="r" b="b"/>
            <a:pathLst>
              <a:path w="457200" h="327403">
                <a:moveTo>
                  <a:pt x="457200" y="89278"/>
                </a:moveTo>
                <a:cubicBezTo>
                  <a:pt x="385762" y="31334"/>
                  <a:pt x="314325" y="-26609"/>
                  <a:pt x="238125" y="13078"/>
                </a:cubicBezTo>
                <a:cubicBezTo>
                  <a:pt x="161925" y="52765"/>
                  <a:pt x="0" y="327403"/>
                  <a:pt x="0" y="327403"/>
                </a:cubicBezTo>
                <a:lnTo>
                  <a:pt x="0" y="327403"/>
                </a:ln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240577" y="4057650"/>
            <a:ext cx="588473" cy="409575"/>
          </a:xfrm>
          <a:custGeom>
            <a:avLst/>
            <a:gdLst>
              <a:gd name="connsiteX0" fmla="*/ 312248 w 588473"/>
              <a:gd name="connsiteY0" fmla="*/ 0 h 409575"/>
              <a:gd name="connsiteX1" fmla="*/ 7448 w 588473"/>
              <a:gd name="connsiteY1" fmla="*/ 257175 h 409575"/>
              <a:gd name="connsiteX2" fmla="*/ 588473 w 588473"/>
              <a:gd name="connsiteY2" fmla="*/ 409575 h 409575"/>
            </a:gdLst>
            <a:ahLst/>
            <a:cxnLst>
              <a:cxn ang="0">
                <a:pos x="connsiteX0" y="connsiteY0"/>
              </a:cxn>
              <a:cxn ang="0">
                <a:pos x="connsiteX1" y="connsiteY1"/>
              </a:cxn>
              <a:cxn ang="0">
                <a:pos x="connsiteX2" y="connsiteY2"/>
              </a:cxn>
            </a:cxnLst>
            <a:rect l="l" t="t" r="r" b="b"/>
            <a:pathLst>
              <a:path w="588473" h="409575">
                <a:moveTo>
                  <a:pt x="312248" y="0"/>
                </a:moveTo>
                <a:cubicBezTo>
                  <a:pt x="136829" y="94456"/>
                  <a:pt x="-38589" y="188913"/>
                  <a:pt x="7448" y="257175"/>
                </a:cubicBezTo>
                <a:cubicBezTo>
                  <a:pt x="53485" y="325437"/>
                  <a:pt x="320979" y="367506"/>
                  <a:pt x="588473" y="409575"/>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648325" y="5448300"/>
            <a:ext cx="203257" cy="361950"/>
          </a:xfrm>
          <a:custGeom>
            <a:avLst/>
            <a:gdLst>
              <a:gd name="connsiteX0" fmla="*/ 0 w 203257"/>
              <a:gd name="connsiteY0" fmla="*/ 361950 h 361950"/>
              <a:gd name="connsiteX1" fmla="*/ 200025 w 203257"/>
              <a:gd name="connsiteY1" fmla="*/ 161925 h 361950"/>
              <a:gd name="connsiteX2" fmla="*/ 104775 w 203257"/>
              <a:gd name="connsiteY2" fmla="*/ 0 h 361950"/>
            </a:gdLst>
            <a:ahLst/>
            <a:cxnLst>
              <a:cxn ang="0">
                <a:pos x="connsiteX0" y="connsiteY0"/>
              </a:cxn>
              <a:cxn ang="0">
                <a:pos x="connsiteX1" y="connsiteY1"/>
              </a:cxn>
              <a:cxn ang="0">
                <a:pos x="connsiteX2" y="connsiteY2"/>
              </a:cxn>
            </a:cxnLst>
            <a:rect l="l" t="t" r="r" b="b"/>
            <a:pathLst>
              <a:path w="203257" h="361950">
                <a:moveTo>
                  <a:pt x="0" y="361950"/>
                </a:moveTo>
                <a:cubicBezTo>
                  <a:pt x="91281" y="292100"/>
                  <a:pt x="182563" y="222250"/>
                  <a:pt x="200025" y="161925"/>
                </a:cubicBezTo>
                <a:cubicBezTo>
                  <a:pt x="217487" y="101600"/>
                  <a:pt x="161131" y="50800"/>
                  <a:pt x="104775" y="0"/>
                </a:cubicBezTo>
              </a:path>
            </a:pathLst>
          </a:custGeom>
          <a:noFill/>
          <a:ln>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7"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4103706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redondeado"/>
          <p:cNvSpPr/>
          <p:nvPr/>
        </p:nvSpPr>
        <p:spPr>
          <a:xfrm>
            <a:off x="1330324" y="2594207"/>
            <a:ext cx="6554044" cy="1340009"/>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2 Rectángulo redondeado"/>
          <p:cNvSpPr/>
          <p:nvPr/>
        </p:nvSpPr>
        <p:spPr>
          <a:xfrm>
            <a:off x="1330324" y="4596475"/>
            <a:ext cx="6554044" cy="1802277"/>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18 Rectángulo redondeado"/>
          <p:cNvSpPr/>
          <p:nvPr/>
        </p:nvSpPr>
        <p:spPr>
          <a:xfrm>
            <a:off x="1331913" y="4596475"/>
            <a:ext cx="6549063" cy="6327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7108" name="8 CuadroTexto"/>
          <p:cNvSpPr txBox="1">
            <a:spLocks noChangeArrowheads="1"/>
          </p:cNvSpPr>
          <p:nvPr/>
        </p:nvSpPr>
        <p:spPr bwMode="auto">
          <a:xfrm>
            <a:off x="1494447" y="4653136"/>
            <a:ext cx="6173897" cy="523220"/>
          </a:xfrm>
          <a:prstGeom prst="rect">
            <a:avLst/>
          </a:prstGeom>
          <a:noFill/>
          <a:ln w="9525">
            <a:noFill/>
            <a:miter lim="800000"/>
            <a:headEnd/>
            <a:tailEnd/>
          </a:ln>
        </p:spPr>
        <p:txBody>
          <a:bodyPr wrap="square">
            <a:spAutoFit/>
          </a:bodyPr>
          <a:lstStyle/>
          <a:p>
            <a:pPr algn="just"/>
            <a:r>
              <a:rPr lang="en-US" sz="1400" b="1" dirty="0" smtClean="0">
                <a:latin typeface="+mj-lt"/>
              </a:rPr>
              <a:t>How do you expect the level of CO₂ to vary in the park on a sunny  day compared to a cloudy day?</a:t>
            </a:r>
            <a:endParaRPr lang="es-CL" sz="1400" dirty="0">
              <a:latin typeface="+mj-lt"/>
            </a:endParaRPr>
          </a:p>
        </p:txBody>
      </p:sp>
      <p:sp>
        <p:nvSpPr>
          <p:cNvPr id="16" name="15 Rectángulo redondeado"/>
          <p:cNvSpPr/>
          <p:nvPr/>
        </p:nvSpPr>
        <p:spPr>
          <a:xfrm>
            <a:off x="1331913" y="2309775"/>
            <a:ext cx="6549063" cy="7224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dirty="0"/>
          </a:p>
        </p:txBody>
      </p:sp>
      <p:sp>
        <p:nvSpPr>
          <p:cNvPr id="47114" name="17 CuadroTexto"/>
          <p:cNvSpPr txBox="1">
            <a:spLocks noChangeArrowheads="1"/>
          </p:cNvSpPr>
          <p:nvPr/>
        </p:nvSpPr>
        <p:spPr bwMode="auto">
          <a:xfrm>
            <a:off x="1494447" y="2409387"/>
            <a:ext cx="6173897" cy="307777"/>
          </a:xfrm>
          <a:prstGeom prst="rect">
            <a:avLst/>
          </a:prstGeom>
          <a:noFill/>
          <a:ln w="9525">
            <a:noFill/>
            <a:miter lim="800000"/>
            <a:headEnd/>
            <a:tailEnd/>
          </a:ln>
        </p:spPr>
        <p:txBody>
          <a:bodyPr wrap="square">
            <a:spAutoFit/>
          </a:bodyPr>
          <a:lstStyle/>
          <a:p>
            <a:pPr algn="just"/>
            <a:r>
              <a:rPr lang="en-US" sz="1400" b="1" dirty="0" smtClean="0">
                <a:latin typeface="+mj-lt"/>
              </a:rPr>
              <a:t>How can forests helps us  fighting global warming?</a:t>
            </a:r>
          </a:p>
        </p:txBody>
      </p:sp>
      <p:sp>
        <p:nvSpPr>
          <p:cNvPr id="13" name="2 Subtítulo"/>
          <p:cNvSpPr txBox="1">
            <a:spLocks/>
          </p:cNvSpPr>
          <p:nvPr/>
        </p:nvSpPr>
        <p:spPr bwMode="auto">
          <a:xfrm>
            <a:off x="5508625" y="1126261"/>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5"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Conclusions</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2" name="1 CuadroTexto"/>
          <p:cNvSpPr txBox="1"/>
          <p:nvPr/>
        </p:nvSpPr>
        <p:spPr>
          <a:xfrm>
            <a:off x="1494447" y="2980109"/>
            <a:ext cx="6173897" cy="954107"/>
          </a:xfrm>
          <a:prstGeom prst="rect">
            <a:avLst/>
          </a:prstGeom>
          <a:noFill/>
        </p:spPr>
        <p:txBody>
          <a:bodyPr wrap="square" rtlCol="0">
            <a:spAutoFit/>
          </a:bodyPr>
          <a:lstStyle/>
          <a:p>
            <a:pPr algn="just"/>
            <a:r>
              <a:rPr lang="en-US" sz="1400" dirty="0">
                <a:latin typeface="+mn-lt"/>
              </a:rPr>
              <a:t>Students </a:t>
            </a:r>
            <a:r>
              <a:rPr lang="en-US" sz="1400" dirty="0"/>
              <a:t> </a:t>
            </a:r>
            <a:r>
              <a:rPr lang="en-US" sz="1400" dirty="0" smtClean="0"/>
              <a:t>should make the connection between plants and trees consuming CO₂ as part of Photosynthesis, and the reduction of CO₂ level in our atmosphere. A reduction which leads to more heat being able to escape the Earth surface – reducing global warming.</a:t>
            </a:r>
            <a:endParaRPr lang="es-CL" sz="1400" dirty="0">
              <a:latin typeface="+mn-lt"/>
            </a:endParaRPr>
          </a:p>
        </p:txBody>
      </p:sp>
      <p:pic>
        <p:nvPicPr>
          <p:cNvPr id="18" name="15 Imagen"/>
          <p:cNvPicPr>
            <a:picLocks noChangeAspect="1"/>
          </p:cNvPicPr>
          <p:nvPr/>
        </p:nvPicPr>
        <p:blipFill>
          <a:blip r:embed="rId2" cstate="print"/>
          <a:srcRect/>
          <a:stretch>
            <a:fillRect/>
          </a:stretch>
        </p:blipFill>
        <p:spPr bwMode="auto">
          <a:xfrm>
            <a:off x="1117600" y="2156057"/>
            <a:ext cx="428625" cy="438150"/>
          </a:xfrm>
          <a:prstGeom prst="rect">
            <a:avLst/>
          </a:prstGeom>
          <a:noFill/>
          <a:ln w="9525">
            <a:noFill/>
            <a:miter lim="800000"/>
            <a:headEnd/>
            <a:tailEnd/>
          </a:ln>
        </p:spPr>
      </p:pic>
      <p:sp>
        <p:nvSpPr>
          <p:cNvPr id="20" name="19 CuadroTexto"/>
          <p:cNvSpPr txBox="1"/>
          <p:nvPr/>
        </p:nvSpPr>
        <p:spPr>
          <a:xfrm>
            <a:off x="1494447" y="5229201"/>
            <a:ext cx="6173897" cy="1169551"/>
          </a:xfrm>
          <a:prstGeom prst="rect">
            <a:avLst/>
          </a:prstGeom>
          <a:noFill/>
        </p:spPr>
        <p:txBody>
          <a:bodyPr wrap="square" rtlCol="0">
            <a:spAutoFit/>
          </a:bodyPr>
          <a:lstStyle/>
          <a:p>
            <a:pPr algn="just"/>
            <a:r>
              <a:rPr lang="en-US" sz="1400" dirty="0" smtClean="0"/>
              <a:t>It is advisable to measure CO₂ level in the park on cloudy days (or at night), and compare them to measurements done on sunny days.  Student should  be able to point out that Photosynthesis  requires sunlight, and as such - there will be higher rate of CO₂ consumption on sunny days – translating to lower CO₂ reading  during these days.</a:t>
            </a:r>
            <a:endParaRPr lang="es-CL" sz="1400" dirty="0">
              <a:latin typeface="+mn-lt"/>
            </a:endParaRPr>
          </a:p>
        </p:txBody>
      </p:sp>
      <p:pic>
        <p:nvPicPr>
          <p:cNvPr id="21" name="15 Imagen"/>
          <p:cNvPicPr>
            <a:picLocks noChangeAspect="1"/>
          </p:cNvPicPr>
          <p:nvPr/>
        </p:nvPicPr>
        <p:blipFill>
          <a:blip r:embed="rId2" cstate="print"/>
          <a:srcRect/>
          <a:stretch>
            <a:fillRect/>
          </a:stretch>
        </p:blipFill>
        <p:spPr bwMode="auto">
          <a:xfrm>
            <a:off x="1116012" y="4453956"/>
            <a:ext cx="428625" cy="438150"/>
          </a:xfrm>
          <a:prstGeom prst="rect">
            <a:avLst/>
          </a:prstGeom>
          <a:noFill/>
          <a:ln w="9525">
            <a:noFill/>
            <a:miter lim="800000"/>
            <a:headEnd/>
            <a:tailEnd/>
          </a:ln>
        </p:spPr>
      </p:pic>
      <p:sp>
        <p:nvSpPr>
          <p:cNvPr id="23"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24"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2967764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4 Rectángulo redondeado"/>
          <p:cNvSpPr/>
          <p:nvPr/>
        </p:nvSpPr>
        <p:spPr>
          <a:xfrm>
            <a:off x="1403648" y="2626567"/>
            <a:ext cx="6004715" cy="136815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dirty="0"/>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The purpose of this activity is to study the </a:t>
            </a:r>
            <a:r>
              <a:rPr lang="en-US" sz="1600" dirty="0" smtClean="0"/>
              <a:t>effect plants and parks have on reducing the CO₂  gas level in urban areas. Students will create a hypothesis which will be tested during an experiential activity using the Labdisc’s external CO₂  probe. </a:t>
            </a:r>
            <a:endParaRPr lang="en-US" sz="1600" baseline="300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8921" y="4221088"/>
            <a:ext cx="3397339" cy="228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2" name="14 CuadroTexto"/>
          <p:cNvSpPr txBox="1"/>
          <p:nvPr/>
        </p:nvSpPr>
        <p:spPr>
          <a:xfrm>
            <a:off x="5652120" y="1484784"/>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1323316" y="4680938"/>
            <a:ext cx="6554044" cy="1470346"/>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z</a:t>
            </a:r>
            <a:endParaRPr lang="es-CL" dirty="0"/>
          </a:p>
        </p:txBody>
      </p:sp>
      <p:sp>
        <p:nvSpPr>
          <p:cNvPr id="22" name="21 Rectángulo redondeado"/>
          <p:cNvSpPr/>
          <p:nvPr/>
        </p:nvSpPr>
        <p:spPr>
          <a:xfrm>
            <a:off x="1331640" y="4437112"/>
            <a:ext cx="6554043" cy="725443"/>
          </a:xfrm>
          <a:prstGeom prst="roundRect">
            <a:avLst>
              <a:gd name="adj" fmla="val 88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a:t>
            </a:r>
            <a:endParaRPr lang="es-CL" dirty="0"/>
          </a:p>
        </p:txBody>
      </p:sp>
      <p:sp>
        <p:nvSpPr>
          <p:cNvPr id="17" name="16 Rectángulo redondeado"/>
          <p:cNvSpPr/>
          <p:nvPr/>
        </p:nvSpPr>
        <p:spPr>
          <a:xfrm>
            <a:off x="1330324" y="2794346"/>
            <a:ext cx="6554044" cy="1354734"/>
          </a:xfrm>
          <a:prstGeom prst="roundRect">
            <a:avLst>
              <a:gd name="adj" fmla="val 6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1 Rectángulo redondeado"/>
          <p:cNvSpPr/>
          <p:nvPr/>
        </p:nvSpPr>
        <p:spPr>
          <a:xfrm>
            <a:off x="1339924" y="2306465"/>
            <a:ext cx="6544443" cy="975763"/>
          </a:xfrm>
          <a:prstGeom prst="roundRect">
            <a:avLst>
              <a:gd name="adj" fmla="val 885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48133" name="13 Imagen"/>
          <p:cNvPicPr>
            <a:picLocks noChangeAspect="1"/>
          </p:cNvPicPr>
          <p:nvPr/>
        </p:nvPicPr>
        <p:blipFill>
          <a:blip r:embed="rId2" cstate="print"/>
          <a:srcRect/>
          <a:stretch>
            <a:fillRect/>
          </a:stretch>
        </p:blipFill>
        <p:spPr bwMode="auto">
          <a:xfrm>
            <a:off x="1042518" y="4365104"/>
            <a:ext cx="6841850" cy="657225"/>
          </a:xfrm>
          <a:prstGeom prst="rect">
            <a:avLst/>
          </a:prstGeom>
          <a:noFill/>
          <a:ln w="9525">
            <a:noFill/>
            <a:miter lim="800000"/>
            <a:headEnd/>
            <a:tailEnd/>
          </a:ln>
        </p:spPr>
      </p:pic>
      <p:pic>
        <p:nvPicPr>
          <p:cNvPr id="48134" name="19 Imagen"/>
          <p:cNvPicPr>
            <a:picLocks noChangeAspect="1"/>
          </p:cNvPicPr>
          <p:nvPr/>
        </p:nvPicPr>
        <p:blipFill>
          <a:blip r:embed="rId2" cstate="print"/>
          <a:srcRect/>
          <a:stretch>
            <a:fillRect/>
          </a:stretch>
        </p:blipFill>
        <p:spPr bwMode="auto">
          <a:xfrm>
            <a:off x="1055688" y="2204864"/>
            <a:ext cx="6543675" cy="657225"/>
          </a:xfrm>
          <a:prstGeom prst="rect">
            <a:avLst/>
          </a:prstGeom>
          <a:noFill/>
          <a:ln w="9525">
            <a:noFill/>
            <a:miter lim="800000"/>
            <a:headEnd/>
            <a:tailEnd/>
          </a:ln>
        </p:spPr>
      </p:pic>
      <p:sp>
        <p:nvSpPr>
          <p:cNvPr id="3" name="2 Rectángulo"/>
          <p:cNvSpPr/>
          <p:nvPr/>
        </p:nvSpPr>
        <p:spPr>
          <a:xfrm>
            <a:off x="7020272" y="2306465"/>
            <a:ext cx="720079" cy="3304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8136" name="23 CuadroTexto"/>
          <p:cNvSpPr txBox="1">
            <a:spLocks noChangeArrowheads="1"/>
          </p:cNvSpPr>
          <p:nvPr/>
        </p:nvSpPr>
        <p:spPr bwMode="auto">
          <a:xfrm>
            <a:off x="1547813" y="2330877"/>
            <a:ext cx="6192539" cy="738664"/>
          </a:xfrm>
          <a:prstGeom prst="rect">
            <a:avLst/>
          </a:prstGeom>
          <a:noFill/>
          <a:ln w="9525">
            <a:noFill/>
            <a:miter lim="800000"/>
            <a:headEnd/>
            <a:tailEnd/>
          </a:ln>
        </p:spPr>
        <p:txBody>
          <a:bodyPr wrap="square">
            <a:spAutoFit/>
          </a:bodyPr>
          <a:lstStyle/>
          <a:p>
            <a:pPr algn="just"/>
            <a:r>
              <a:rPr lang="en-US" sz="1400" b="1" dirty="0" smtClean="0">
                <a:latin typeface="+mj-lt"/>
              </a:rPr>
              <a:t>The Amazon forest in Brazil is the largest forest in the world. Since 1970 this forest shrinked in 20% due to deforestation.  What effect does it have on global warming? </a:t>
            </a:r>
          </a:p>
        </p:txBody>
      </p:sp>
      <p:sp>
        <p:nvSpPr>
          <p:cNvPr id="24" name="23 Rectángulo"/>
          <p:cNvSpPr/>
          <p:nvPr/>
        </p:nvSpPr>
        <p:spPr>
          <a:xfrm>
            <a:off x="7020272" y="4831992"/>
            <a:ext cx="720079" cy="3304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 name="2 Subtítulo"/>
          <p:cNvSpPr txBox="1">
            <a:spLocks/>
          </p:cNvSpPr>
          <p:nvPr/>
        </p:nvSpPr>
        <p:spPr bwMode="auto">
          <a:xfrm>
            <a:off x="5508625" y="1176338"/>
            <a:ext cx="1367631" cy="206375"/>
          </a:xfrm>
          <a:prstGeom prst="rect">
            <a:avLst/>
          </a:prstGeom>
          <a:noFill/>
          <a:ln w="9525">
            <a:noFill/>
            <a:miter lim="800000"/>
            <a:headEnd/>
            <a:tailEnd/>
          </a:ln>
        </p:spPr>
        <p:txBody>
          <a:bodyPr/>
          <a:lstStyle/>
          <a:p>
            <a:pPr>
              <a:spcBef>
                <a:spcPct val="20000"/>
              </a:spcBef>
              <a:buFont typeface="Arial" charset="0"/>
              <a:buNone/>
            </a:pPr>
            <a:endParaRPr lang="es-ES_tradnl" sz="2400" b="1" baseline="30000" dirty="0">
              <a:solidFill>
                <a:schemeClr val="bg1"/>
              </a:solidFill>
              <a:latin typeface="Calibri" pitchFamily="34" charset="0"/>
            </a:endParaRPr>
          </a:p>
        </p:txBody>
      </p:sp>
      <p:sp>
        <p:nvSpPr>
          <p:cNvPr id="14" name="2 Subtítulo"/>
          <p:cNvSpPr txBox="1">
            <a:spLocks/>
          </p:cNvSpPr>
          <p:nvPr/>
        </p:nvSpPr>
        <p:spPr bwMode="auto">
          <a:xfrm>
            <a:off x="5688632" y="1115385"/>
            <a:ext cx="3707904" cy="264718"/>
          </a:xfrm>
          <a:prstGeom prst="rect">
            <a:avLst/>
          </a:prstGeom>
          <a:noFill/>
          <a:ln w="9525">
            <a:noFill/>
            <a:miter lim="800000"/>
            <a:headEnd/>
            <a:tailEnd/>
          </a:ln>
        </p:spPr>
        <p:txBody>
          <a:bodyPr/>
          <a:lstStyle/>
          <a:p>
            <a:pPr marL="342900" indent="-342900">
              <a:lnSpc>
                <a:spcPct val="90000"/>
              </a:lnSpc>
              <a:spcBef>
                <a:spcPct val="20000"/>
              </a:spcBef>
            </a:pPr>
            <a:endParaRPr lang="es-ES_tradnl" sz="1600" baseline="30000" dirty="0">
              <a:solidFill>
                <a:schemeClr val="bg1"/>
              </a:solidFill>
              <a:latin typeface="Frutiger 55 Roman"/>
            </a:endParaRPr>
          </a:p>
        </p:txBody>
      </p:sp>
      <p:sp>
        <p:nvSpPr>
          <p:cNvPr id="16" name="2 Subtítulo"/>
          <p:cNvSpPr txBox="1">
            <a:spLocks/>
          </p:cNvSpPr>
          <p:nvPr/>
        </p:nvSpPr>
        <p:spPr>
          <a:xfrm>
            <a:off x="5688632" y="1863725"/>
            <a:ext cx="2952327" cy="4127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ES_tradnl" sz="2400" b="1" baseline="30000" dirty="0" smtClean="0">
                <a:solidFill>
                  <a:schemeClr val="bg1"/>
                </a:solidFill>
                <a:latin typeface="+mj-lt"/>
              </a:rPr>
              <a:t>Activistas foro fuerte aplicación</a:t>
            </a:r>
            <a:endParaRPr lang="es-ES_tradnl" sz="2400" b="1" baseline="30000" dirty="0">
              <a:solidFill>
                <a:schemeClr val="bg1"/>
              </a:solidFill>
              <a:latin typeface="+mj-lt"/>
            </a:endParaRPr>
          </a:p>
          <a:p>
            <a:pPr marL="0" indent="0" fontAlgn="auto">
              <a:spcAft>
                <a:spcPts val="0"/>
              </a:spcAft>
              <a:buFont typeface="Arial" pitchFamily="34" charset="0"/>
              <a:buNone/>
              <a:defRPr/>
            </a:pPr>
            <a:endParaRPr lang="es-ES_tradnl" sz="2000" baseline="30000" dirty="0">
              <a:solidFill>
                <a:schemeClr val="bg1"/>
              </a:solidFill>
              <a:latin typeface="Frutiger 45 Light" pitchFamily="34" charset="0"/>
            </a:endParaRPr>
          </a:p>
        </p:txBody>
      </p:sp>
      <p:sp>
        <p:nvSpPr>
          <p:cNvPr id="19" name="23 CuadroTexto"/>
          <p:cNvSpPr txBox="1">
            <a:spLocks noChangeArrowheads="1"/>
          </p:cNvSpPr>
          <p:nvPr/>
        </p:nvSpPr>
        <p:spPr bwMode="auto">
          <a:xfrm>
            <a:off x="1547813" y="3308309"/>
            <a:ext cx="6192539" cy="738664"/>
          </a:xfrm>
          <a:prstGeom prst="rect">
            <a:avLst/>
          </a:prstGeom>
          <a:noFill/>
          <a:ln w="9525">
            <a:noFill/>
            <a:miter lim="800000"/>
            <a:headEnd/>
            <a:tailEnd/>
          </a:ln>
        </p:spPr>
        <p:txBody>
          <a:bodyPr wrap="square">
            <a:spAutoFit/>
          </a:bodyPr>
          <a:lstStyle/>
          <a:p>
            <a:pPr algn="just"/>
            <a:r>
              <a:rPr lang="en-US" sz="1400" dirty="0">
                <a:latin typeface="+mj-lt"/>
              </a:rPr>
              <a:t>Students should </a:t>
            </a:r>
            <a:r>
              <a:rPr lang="en-US" sz="1400" dirty="0" smtClean="0">
                <a:latin typeface="+mj-lt"/>
              </a:rPr>
              <a:t>learn the term “green lungs” which refers to forests and parks and understand the bad effect of deforestation on reducing the effectiveness of these lungs in the production of oxygen and in protecting us against global warming.</a:t>
            </a:r>
          </a:p>
        </p:txBody>
      </p:sp>
      <p:sp>
        <p:nvSpPr>
          <p:cNvPr id="20" name="23 CuadroTexto"/>
          <p:cNvSpPr txBox="1">
            <a:spLocks noChangeArrowheads="1"/>
          </p:cNvSpPr>
          <p:nvPr/>
        </p:nvSpPr>
        <p:spPr bwMode="auto">
          <a:xfrm>
            <a:off x="1547813" y="5197177"/>
            <a:ext cx="6192539" cy="954107"/>
          </a:xfrm>
          <a:prstGeom prst="rect">
            <a:avLst/>
          </a:prstGeom>
          <a:noFill/>
          <a:ln w="9525">
            <a:noFill/>
            <a:miter lim="800000"/>
            <a:headEnd/>
            <a:tailEnd/>
          </a:ln>
        </p:spPr>
        <p:txBody>
          <a:bodyPr wrap="square">
            <a:spAutoFit/>
          </a:bodyPr>
          <a:lstStyle/>
          <a:p>
            <a:pPr algn="just"/>
            <a:r>
              <a:rPr lang="en-US" sz="1400" dirty="0">
                <a:latin typeface="+mj-lt"/>
              </a:rPr>
              <a:t>Students </a:t>
            </a:r>
            <a:r>
              <a:rPr lang="en-US" sz="1400" dirty="0" smtClean="0">
                <a:latin typeface="+mj-lt"/>
              </a:rPr>
              <a:t>should design experiments where they will record both Sound level and GPS position in different section of the city, producing valuable municipal data on the noise level measured in residential areas on different days and different times of day. </a:t>
            </a:r>
          </a:p>
        </p:txBody>
      </p:sp>
      <p:sp>
        <p:nvSpPr>
          <p:cNvPr id="23" name="23 CuadroTexto"/>
          <p:cNvSpPr txBox="1">
            <a:spLocks noChangeArrowheads="1"/>
          </p:cNvSpPr>
          <p:nvPr/>
        </p:nvSpPr>
        <p:spPr bwMode="auto">
          <a:xfrm>
            <a:off x="1547664" y="4542546"/>
            <a:ext cx="6192539" cy="523220"/>
          </a:xfrm>
          <a:prstGeom prst="rect">
            <a:avLst/>
          </a:prstGeom>
          <a:noFill/>
          <a:ln w="9525">
            <a:noFill/>
            <a:miter lim="800000"/>
            <a:headEnd/>
            <a:tailEnd/>
          </a:ln>
        </p:spPr>
        <p:txBody>
          <a:bodyPr wrap="square">
            <a:spAutoFit/>
          </a:bodyPr>
          <a:lstStyle/>
          <a:p>
            <a:pPr algn="just"/>
            <a:r>
              <a:rPr lang="en-US" sz="1400" b="1" dirty="0" smtClean="0">
                <a:latin typeface="+mj-lt"/>
              </a:rPr>
              <a:t>Repeat the experiment recording the sound level sensor in the Labdisc, together with a GPS to create a noise level map of your city.</a:t>
            </a:r>
          </a:p>
        </p:txBody>
      </p:sp>
      <p:sp>
        <p:nvSpPr>
          <p:cNvPr id="25"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26"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2346564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Introduction </a:t>
            </a:r>
            <a:r>
              <a:rPr lang="es-ES_tradnl" sz="2400" b="1" baseline="30000" dirty="0">
                <a:solidFill>
                  <a:schemeClr val="bg1"/>
                </a:solidFill>
                <a:latin typeface="+mj-lt"/>
              </a:rPr>
              <a:t>and theory</a:t>
            </a: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dirty="0"/>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916794"/>
            <a:ext cx="6429772" cy="1169551"/>
          </a:xfrm>
          <a:prstGeom prst="rect">
            <a:avLst/>
          </a:prstGeom>
          <a:noFill/>
          <a:ln>
            <a:noFill/>
          </a:ln>
        </p:spPr>
        <p:txBody>
          <a:bodyPr wrap="square" rtlCol="0">
            <a:spAutoFit/>
          </a:bodyPr>
          <a:lstStyle/>
          <a:p>
            <a:r>
              <a:rPr lang="en-US" sz="1400" dirty="0" smtClean="0"/>
              <a:t>CO₂  </a:t>
            </a:r>
            <a:r>
              <a:rPr lang="en-US" sz="1400" dirty="0"/>
              <a:t>is a colorless gas molecule consists of one carbon atom bonded with two oxygen atoms. This gas exists naturally in Earth's atmosphere at a concentration of about 0.04 percent (400 ppm). This gas together with </a:t>
            </a:r>
            <a:r>
              <a:rPr lang="en-US" sz="1400" dirty="0" smtClean="0"/>
              <a:t>Methane, Ozone, </a:t>
            </a:r>
            <a:r>
              <a:rPr lang="en-US" sz="1400" dirty="0"/>
              <a:t>Nitrous Oxide and other greenhouse gasses act like a big </a:t>
            </a:r>
            <a:r>
              <a:rPr lang="en-US" sz="1400" dirty="0" smtClean="0"/>
              <a:t>blanket, </a:t>
            </a:r>
            <a:r>
              <a:rPr lang="en-US" sz="1400" dirty="0"/>
              <a:t>preventing the </a:t>
            </a:r>
            <a:r>
              <a:rPr lang="en-US" sz="1400" dirty="0" smtClean="0"/>
              <a:t>sun heat from </a:t>
            </a:r>
            <a:r>
              <a:rPr lang="en-US" sz="1400" dirty="0"/>
              <a:t>escaping to the atmosphere during night time – </a:t>
            </a:r>
            <a:r>
              <a:rPr lang="en-US" sz="1400" dirty="0" smtClean="0"/>
              <a:t>keeping </a:t>
            </a:r>
            <a:r>
              <a:rPr lang="en-US" sz="1400" dirty="0"/>
              <a:t>the average temperature of the Earth</a:t>
            </a:r>
            <a:r>
              <a:rPr lang="en-US" sz="1400" dirty="0" smtClean="0"/>
              <a:t>.</a:t>
            </a:r>
            <a:endParaRPr lang="es-CL" sz="1400" dirty="0"/>
          </a:p>
        </p:txBody>
      </p:sp>
      <p:sp>
        <p:nvSpPr>
          <p:cNvPr id="10"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2" name="14 CuadroTexto"/>
          <p:cNvSpPr txBox="1"/>
          <p:nvPr/>
        </p:nvSpPr>
        <p:spPr>
          <a:xfrm>
            <a:off x="5652120" y="1484784"/>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Theoretical </a:t>
            </a:r>
            <a:endParaRPr lang="es-ES_tradnl" sz="2400" b="1" baseline="30000" dirty="0">
              <a:solidFill>
                <a:schemeClr val="bg1"/>
              </a:solidFill>
              <a:latin typeface="+mj-lt"/>
            </a:endParaRPr>
          </a:p>
        </p:txBody>
      </p:sp>
      <p:sp>
        <p:nvSpPr>
          <p:cNvPr id="12" name="11 CuadroTexto"/>
          <p:cNvSpPr txBox="1"/>
          <p:nvPr/>
        </p:nvSpPr>
        <p:spPr>
          <a:xfrm>
            <a:off x="1411610" y="3068960"/>
            <a:ext cx="2967384" cy="2677656"/>
          </a:xfrm>
          <a:prstGeom prst="rect">
            <a:avLst/>
          </a:prstGeom>
          <a:noFill/>
        </p:spPr>
        <p:txBody>
          <a:bodyPr wrap="square" rtlCol="0">
            <a:spAutoFit/>
          </a:bodyPr>
          <a:lstStyle/>
          <a:p>
            <a:r>
              <a:rPr lang="en-US" sz="1400" dirty="0"/>
              <a:t>However, </a:t>
            </a:r>
            <a:r>
              <a:rPr lang="en-US" sz="1400" dirty="0" smtClean="0"/>
              <a:t>CO₂  </a:t>
            </a:r>
            <a:r>
              <a:rPr lang="en-US" sz="1400" dirty="0"/>
              <a:t>is also produced by combustion of wood and other organic materials and fossil fuels such as coal, peat, petroleum and natural gas. Human activities since the beginning of the Industrial Revolution have produced a 40% increase in the atmospheric concentration of </a:t>
            </a:r>
            <a:r>
              <a:rPr lang="es-CL" sz="1400" dirty="0"/>
              <a:t>CO₂</a:t>
            </a:r>
            <a:r>
              <a:rPr lang="en-US" sz="1400" dirty="0" smtClean="0"/>
              <a:t>, </a:t>
            </a:r>
            <a:r>
              <a:rPr lang="en-US" sz="1400" dirty="0"/>
              <a:t>from 280 ppm in 1750 to 406 ppm in 2017. </a:t>
            </a:r>
            <a:r>
              <a:rPr lang="en-US" sz="1400" dirty="0" smtClean="0"/>
              <a:t>The rising of CO₂  concentration in the Atmosphere is </a:t>
            </a:r>
            <a:r>
              <a:rPr lang="en-US" sz="1400" dirty="0"/>
              <a:t>the main reason for Global warming.</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Introduction </a:t>
            </a:r>
            <a:r>
              <a:rPr lang="es-ES_tradnl" sz="2400" b="1" baseline="30000" dirty="0">
                <a:solidFill>
                  <a:schemeClr val="bg1"/>
                </a:solidFill>
                <a:latin typeface="+mj-lt"/>
              </a:rPr>
              <a:t>and theory</a:t>
            </a:r>
          </a:p>
          <a:p>
            <a:pPr marL="0" indent="0">
              <a:buNone/>
            </a:pPr>
            <a:endParaRPr lang="es-ES_tradnl" sz="2000" baseline="30000" dirty="0">
              <a:solidFill>
                <a:schemeClr val="bg1"/>
              </a:solidFill>
              <a:latin typeface="Frutiger 45 Light" pitchFamily="34" charset="0"/>
            </a:endParaRPr>
          </a:p>
        </p:txBody>
      </p:sp>
      <p:sp>
        <p:nvSpPr>
          <p:cNvPr id="15"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946389"/>
            <a:ext cx="4104456" cy="28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Introduction </a:t>
            </a:r>
            <a:r>
              <a:rPr lang="es-ES_tradnl" sz="2400" b="1" baseline="30000" dirty="0">
                <a:solidFill>
                  <a:schemeClr val="bg1"/>
                </a:solidFill>
                <a:latin typeface="+mj-lt"/>
              </a:rPr>
              <a:t>and theory</a:t>
            </a: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2351"/>
            <a:ext cx="6313686" cy="2031325"/>
          </a:xfrm>
          <a:prstGeom prst="rect">
            <a:avLst/>
          </a:prstGeom>
          <a:noFill/>
          <a:ln>
            <a:noFill/>
          </a:ln>
        </p:spPr>
        <p:txBody>
          <a:bodyPr wrap="square" rtlCol="0">
            <a:spAutoFit/>
          </a:bodyPr>
          <a:lstStyle/>
          <a:p>
            <a:r>
              <a:rPr lang="en-US" sz="1400" dirty="0"/>
              <a:t>Global warming is a concept that refers to the rise in average global atmospheric and sea temperature. </a:t>
            </a:r>
            <a:endParaRPr lang="en-US" sz="1400" dirty="0" smtClean="0"/>
          </a:p>
          <a:p>
            <a:endParaRPr lang="en-US" sz="1400" dirty="0"/>
          </a:p>
          <a:p>
            <a:r>
              <a:rPr lang="en-US" sz="1400" dirty="0" smtClean="0"/>
              <a:t>As </a:t>
            </a:r>
            <a:r>
              <a:rPr lang="en-US" sz="1400" dirty="0"/>
              <a:t>a result the Earth’s surface has continuously risen in temperature. This rise in average temperature reaches actually around </a:t>
            </a:r>
            <a:r>
              <a:rPr lang="en-US" sz="1400" dirty="0" smtClean="0"/>
              <a:t>8°C. </a:t>
            </a:r>
            <a:r>
              <a:rPr lang="en-US" sz="1400" dirty="0"/>
              <a:t>Some consequences of this are the melting of the poles, the rise in sea level and other problems like an increase in hurricane, tornado and storm frequency, hotter summers and colder and longer winter seasons. </a:t>
            </a:r>
            <a:endParaRPr lang="es-CL" sz="1400" dirty="0"/>
          </a:p>
          <a:p>
            <a:endParaRPr lang="es-CL" sz="1400" dirty="0"/>
          </a:p>
        </p:txBody>
      </p:sp>
      <p:sp>
        <p:nvSpPr>
          <p:cNvPr id="14" name="13 CuadroTexto"/>
          <p:cNvSpPr txBox="1"/>
          <p:nvPr/>
        </p:nvSpPr>
        <p:spPr>
          <a:xfrm>
            <a:off x="5652120" y="1484784"/>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p>
        </p:txBody>
      </p:sp>
      <p:sp>
        <p:nvSpPr>
          <p:cNvPr id="6"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Tree>
    <p:extLst>
      <p:ext uri="{BB962C8B-B14F-4D97-AF65-F5344CB8AC3E}">
        <p14:creationId xmlns:p14="http://schemas.microsoft.com/office/powerpoint/2010/main" val="464292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5616" y="2348880"/>
            <a:ext cx="7128792" cy="800219"/>
          </a:xfrm>
          <a:prstGeom prst="rect">
            <a:avLst/>
          </a:prstGeom>
        </p:spPr>
        <p:txBody>
          <a:bodyPr wrap="square">
            <a:spAutoFit/>
          </a:bodyPr>
          <a:lstStyle/>
          <a:p>
            <a:r>
              <a:rPr lang="en-US" sz="1400" dirty="0" smtClean="0"/>
              <a:t>Yet - there </a:t>
            </a:r>
            <a:r>
              <a:rPr lang="en-US" sz="1400" dirty="0"/>
              <a:t>is one main consumer of </a:t>
            </a:r>
            <a:r>
              <a:rPr lang="en-US" sz="1400" dirty="0" smtClean="0"/>
              <a:t>CO₂  on Earth; </a:t>
            </a:r>
            <a:r>
              <a:rPr lang="en-US" sz="1400" dirty="0"/>
              <a:t>It’s the plants </a:t>
            </a:r>
            <a:r>
              <a:rPr lang="en-US" sz="1400" dirty="0" smtClean="0"/>
              <a:t>and forests around </a:t>
            </a:r>
            <a:r>
              <a:rPr lang="en-US" sz="1400" dirty="0"/>
              <a:t>us, which during </a:t>
            </a:r>
            <a:r>
              <a:rPr lang="en-US" sz="1400" dirty="0" smtClean="0"/>
              <a:t>Photosynthesis </a:t>
            </a:r>
            <a:r>
              <a:rPr lang="en-US" sz="1400" dirty="0"/>
              <a:t>– convert </a:t>
            </a:r>
            <a:r>
              <a:rPr lang="en-US" sz="1400" dirty="0" smtClean="0"/>
              <a:t>CO₂  </a:t>
            </a:r>
            <a:r>
              <a:rPr lang="en-US" sz="1400" dirty="0"/>
              <a:t>molecules to G</a:t>
            </a:r>
            <a:r>
              <a:rPr lang="en-US" sz="1400" dirty="0" smtClean="0"/>
              <a:t>lucose and 6 Oxygen atoms:</a:t>
            </a:r>
            <a:endParaRPr lang="en-US" sz="1400" dirty="0"/>
          </a:p>
          <a:p>
            <a:pPr algn="just"/>
            <a:endParaRPr lang="en-US" dirty="0"/>
          </a:p>
        </p:txBody>
      </p:sp>
      <p:grpSp>
        <p:nvGrpSpPr>
          <p:cNvPr id="6" name="3 Grupo"/>
          <p:cNvGrpSpPr/>
          <p:nvPr/>
        </p:nvGrpSpPr>
        <p:grpSpPr>
          <a:xfrm>
            <a:off x="2180541" y="3389186"/>
            <a:ext cx="5040560" cy="3032483"/>
            <a:chOff x="1331640" y="637976"/>
            <a:chExt cx="7668344" cy="5848856"/>
          </a:xfrm>
        </p:grpSpPr>
        <p:pic>
          <p:nvPicPr>
            <p:cNvPr id="7" name="Picture 2"/>
            <p:cNvPicPr>
              <a:picLocks noChangeAspect="1" noChangeArrowheads="1"/>
            </p:cNvPicPr>
            <p:nvPr/>
          </p:nvPicPr>
          <p:blipFill>
            <a:blip r:embed="rId2" cstate="print"/>
            <a:srcRect/>
            <a:stretch>
              <a:fillRect/>
            </a:stretch>
          </p:blipFill>
          <p:spPr bwMode="auto">
            <a:xfrm>
              <a:off x="1619672" y="1268760"/>
              <a:ext cx="5848350" cy="4371975"/>
            </a:xfrm>
            <a:prstGeom prst="rect">
              <a:avLst/>
            </a:prstGeom>
            <a:noFill/>
            <a:ln w="9525">
              <a:noFill/>
              <a:miter lim="800000"/>
              <a:headEnd/>
              <a:tailEnd/>
            </a:ln>
          </p:spPr>
        </p:pic>
        <p:sp>
          <p:nvSpPr>
            <p:cNvPr id="8" name="5 Flecha curvada hacia abajo"/>
            <p:cNvSpPr/>
            <p:nvPr/>
          </p:nvSpPr>
          <p:spPr>
            <a:xfrm rot="18498584">
              <a:off x="2418022" y="1141963"/>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9" name="6 Flecha curvada hacia abajo"/>
            <p:cNvSpPr/>
            <p:nvPr/>
          </p:nvSpPr>
          <p:spPr>
            <a:xfrm rot="2520840">
              <a:off x="5218748" y="1158232"/>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0" name="7 Flecha curvada hacia abajo"/>
            <p:cNvSpPr/>
            <p:nvPr/>
          </p:nvSpPr>
          <p:spPr>
            <a:xfrm rot="7681903">
              <a:off x="4720101" y="4455590"/>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1" name="8 Flecha curvada hacia abajo"/>
            <p:cNvSpPr/>
            <p:nvPr/>
          </p:nvSpPr>
          <p:spPr>
            <a:xfrm rot="14057368">
              <a:off x="1964946" y="4393314"/>
              <a:ext cx="1629910" cy="621936"/>
            </a:xfrm>
            <a:prstGeom prst="curved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sp>
          <p:nvSpPr>
            <p:cNvPr id="12" name="9 CuadroTexto"/>
            <p:cNvSpPr txBox="1"/>
            <p:nvPr/>
          </p:nvSpPr>
          <p:spPr>
            <a:xfrm>
              <a:off x="3630210" y="4941167"/>
              <a:ext cx="1124628" cy="593620"/>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s-CL" sz="1400" b="1" dirty="0" smtClean="0">
                  <a:solidFill>
                    <a:schemeClr val="tx1"/>
                  </a:solidFill>
                </a:rPr>
                <a:t>Oxygen</a:t>
              </a:r>
            </a:p>
          </p:txBody>
        </p:sp>
        <p:sp>
          <p:nvSpPr>
            <p:cNvPr id="13" name="10 CuadroTexto"/>
            <p:cNvSpPr txBox="1"/>
            <p:nvPr/>
          </p:nvSpPr>
          <p:spPr>
            <a:xfrm>
              <a:off x="4089756" y="908720"/>
              <a:ext cx="1018329" cy="86471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s-CL" sz="1400" b="1" dirty="0" smtClean="0">
                  <a:solidFill>
                    <a:schemeClr val="tx1"/>
                  </a:solidFill>
                </a:rPr>
                <a:t>Carbon </a:t>
              </a:r>
            </a:p>
            <a:p>
              <a:pPr algn="ctr"/>
              <a:r>
                <a:rPr lang="es-CL" sz="1400" b="1" dirty="0" smtClean="0">
                  <a:solidFill>
                    <a:schemeClr val="tx1"/>
                  </a:solidFill>
                </a:rPr>
                <a:t>Dioxide</a:t>
              </a:r>
              <a:endParaRPr lang="es-CL" sz="1400" b="1" dirty="0">
                <a:solidFill>
                  <a:schemeClr val="tx1"/>
                </a:solidFill>
              </a:endParaRPr>
            </a:p>
          </p:txBody>
        </p:sp>
        <p:sp>
          <p:nvSpPr>
            <p:cNvPr id="14" name="11 CuadroTexto"/>
            <p:cNvSpPr txBox="1"/>
            <p:nvPr/>
          </p:nvSpPr>
          <p:spPr>
            <a:xfrm>
              <a:off x="1331640" y="5877274"/>
              <a:ext cx="2566727" cy="609558"/>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CL" sz="1600" dirty="0" smtClean="0"/>
                <a:t>Cellular respiration </a:t>
              </a:r>
              <a:endParaRPr lang="es-CL" sz="1600" dirty="0"/>
            </a:p>
          </p:txBody>
        </p:sp>
        <p:sp>
          <p:nvSpPr>
            <p:cNvPr id="15" name="12 CuadroTexto"/>
            <p:cNvSpPr txBox="1"/>
            <p:nvPr/>
          </p:nvSpPr>
          <p:spPr>
            <a:xfrm>
              <a:off x="5436096" y="5877273"/>
              <a:ext cx="1933666" cy="559520"/>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s-CL" sz="1600" dirty="0" smtClean="0"/>
                <a:t>Photosynthesis</a:t>
              </a:r>
              <a:endParaRPr lang="es-CL" sz="1600" dirty="0"/>
            </a:p>
          </p:txBody>
        </p:sp>
        <p:sp>
          <p:nvSpPr>
            <p:cNvPr id="16" name="13 Sol"/>
            <p:cNvSpPr/>
            <p:nvPr/>
          </p:nvSpPr>
          <p:spPr>
            <a:xfrm>
              <a:off x="7884368" y="980728"/>
              <a:ext cx="1115616" cy="1296144"/>
            </a:xfrm>
            <a:prstGeom prst="su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17" name="19 Forma"/>
            <p:cNvCxnSpPr/>
            <p:nvPr/>
          </p:nvCxnSpPr>
          <p:spPr>
            <a:xfrm rot="10800000" flipV="1">
              <a:off x="6732240" y="2132856"/>
              <a:ext cx="1224136" cy="936104"/>
            </a:xfrm>
            <a:prstGeom prst="curvedConnector3">
              <a:avLst>
                <a:gd name="adj1" fmla="val 50000"/>
              </a:avLst>
            </a:prstGeom>
            <a:ln w="50800">
              <a:solidFill>
                <a:schemeClr val="accent6">
                  <a:lumMod val="75000"/>
                </a:schemeClr>
              </a:solidFill>
              <a:prstDash val="sysDot"/>
              <a:round/>
              <a:tailEnd type="stealth"/>
            </a:ln>
          </p:spPr>
          <p:style>
            <a:lnRef idx="1">
              <a:schemeClr val="accent1"/>
            </a:lnRef>
            <a:fillRef idx="0">
              <a:schemeClr val="accent1"/>
            </a:fillRef>
            <a:effectRef idx="0">
              <a:schemeClr val="accent1"/>
            </a:effectRef>
            <a:fontRef idx="minor">
              <a:schemeClr val="tx1"/>
            </a:fontRef>
          </p:style>
        </p:cxnSp>
        <p:cxnSp>
          <p:nvCxnSpPr>
            <p:cNvPr id="18" name="19 Forma"/>
            <p:cNvCxnSpPr/>
            <p:nvPr/>
          </p:nvCxnSpPr>
          <p:spPr>
            <a:xfrm rot="10800000" flipV="1">
              <a:off x="6588224" y="1916832"/>
              <a:ext cx="1224136" cy="936104"/>
            </a:xfrm>
            <a:prstGeom prst="curvedConnector3">
              <a:avLst>
                <a:gd name="adj1" fmla="val 50000"/>
              </a:avLst>
            </a:prstGeom>
            <a:ln w="50800">
              <a:solidFill>
                <a:schemeClr val="accent6">
                  <a:lumMod val="75000"/>
                </a:schemeClr>
              </a:solidFill>
              <a:prstDash val="sysDot"/>
              <a:round/>
              <a:tailEnd type="stealth"/>
            </a:ln>
          </p:spPr>
          <p:style>
            <a:lnRef idx="1">
              <a:schemeClr val="accent1"/>
            </a:lnRef>
            <a:fillRef idx="0">
              <a:schemeClr val="accent1"/>
            </a:fillRef>
            <a:effectRef idx="0">
              <a:schemeClr val="accent1"/>
            </a:effectRef>
            <a:fontRef idx="minor">
              <a:schemeClr val="tx1"/>
            </a:fontRef>
          </p:style>
        </p:cxnSp>
        <p:cxnSp>
          <p:nvCxnSpPr>
            <p:cNvPr id="19" name="19 Forma"/>
            <p:cNvCxnSpPr/>
            <p:nvPr/>
          </p:nvCxnSpPr>
          <p:spPr>
            <a:xfrm rot="10800000" flipV="1">
              <a:off x="6884640" y="2285256"/>
              <a:ext cx="1224136" cy="936104"/>
            </a:xfrm>
            <a:prstGeom prst="curvedConnector3">
              <a:avLst>
                <a:gd name="adj1" fmla="val 50000"/>
              </a:avLst>
            </a:prstGeom>
            <a:ln w="50800">
              <a:solidFill>
                <a:schemeClr val="accent6">
                  <a:lumMod val="75000"/>
                </a:schemeClr>
              </a:solidFill>
              <a:prstDash val="sysDot"/>
              <a:round/>
              <a:tailEnd type="stealth"/>
            </a:ln>
          </p:spPr>
          <p:style>
            <a:lnRef idx="1">
              <a:schemeClr val="accent1"/>
            </a:lnRef>
            <a:fillRef idx="0">
              <a:schemeClr val="accent1"/>
            </a:fillRef>
            <a:effectRef idx="0">
              <a:schemeClr val="accent1"/>
            </a:effectRef>
            <a:fontRef idx="minor">
              <a:schemeClr val="tx1"/>
            </a:fontRef>
          </p:style>
        </p:cxnSp>
        <p:sp>
          <p:nvSpPr>
            <p:cNvPr id="20" name="17 CuadroTexto"/>
            <p:cNvSpPr txBox="1"/>
            <p:nvPr/>
          </p:nvSpPr>
          <p:spPr>
            <a:xfrm>
              <a:off x="7799070" y="2564903"/>
              <a:ext cx="1022625" cy="86471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s-CL" sz="1400" b="1" dirty="0" smtClean="0">
                  <a:solidFill>
                    <a:schemeClr val="tx1"/>
                  </a:solidFill>
                </a:rPr>
                <a:t>Luminic</a:t>
              </a:r>
            </a:p>
            <a:p>
              <a:pPr algn="ctr"/>
              <a:r>
                <a:rPr lang="es-CL" sz="1400" b="1" dirty="0" smtClean="0">
                  <a:solidFill>
                    <a:schemeClr val="tx1"/>
                  </a:solidFill>
                </a:rPr>
                <a:t>Energy</a:t>
              </a:r>
              <a:endParaRPr lang="es-CL" sz="1400" b="1" dirty="0">
                <a:solidFill>
                  <a:schemeClr val="tx1"/>
                </a:solidFill>
              </a:endParaRPr>
            </a:p>
          </p:txBody>
        </p:sp>
      </p:grpSp>
      <p:pic>
        <p:nvPicPr>
          <p:cNvPr id="2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025" y="2968074"/>
            <a:ext cx="5172075"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23"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
        <p:nvSpPr>
          <p:cNvPr id="2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Introduction </a:t>
            </a:r>
            <a:r>
              <a:rPr lang="es-ES_tradnl" sz="2400" b="1" baseline="30000" dirty="0">
                <a:solidFill>
                  <a:schemeClr val="bg1"/>
                </a:solidFill>
                <a:latin typeface="+mj-lt"/>
              </a:rPr>
              <a:t>and theory</a:t>
            </a:r>
          </a:p>
          <a:p>
            <a:pPr marL="0" indent="0">
              <a:buNone/>
            </a:pPr>
            <a:endParaRPr lang="es-ES_tradnl" sz="2000" baseline="30000" dirty="0">
              <a:solidFill>
                <a:schemeClr val="bg1"/>
              </a:solidFill>
              <a:latin typeface="Frutiger 45 Light" pitchFamily="34" charset="0"/>
            </a:endParaRPr>
          </a:p>
        </p:txBody>
      </p:sp>
    </p:spTree>
    <p:extLst>
      <p:ext uri="{BB962C8B-B14F-4D97-AF65-F5344CB8AC3E}">
        <p14:creationId xmlns:p14="http://schemas.microsoft.com/office/powerpoint/2010/main" val="2113276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1115616" y="3585059"/>
            <a:ext cx="6869782" cy="705701"/>
            <a:chOff x="1115616" y="3154766"/>
            <a:chExt cx="6869782" cy="705701"/>
          </a:xfrm>
        </p:grpSpPr>
        <p:pic>
          <p:nvPicPr>
            <p:cNvPr id="20" name="1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563516"/>
            </a:xfrm>
            <a:prstGeom prst="rect">
              <a:avLst/>
            </a:prstGeom>
          </p:spPr>
        </p:pic>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Introduction </a:t>
            </a:r>
            <a:r>
              <a:rPr lang="es-ES_tradnl" sz="2400" b="1" baseline="30000" dirty="0">
                <a:solidFill>
                  <a:schemeClr val="bg1"/>
                </a:solidFill>
                <a:latin typeface="+mj-lt"/>
              </a:rPr>
              <a:t>and theory</a:t>
            </a: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427000" y="2430760"/>
            <a:ext cx="6313686" cy="307777"/>
          </a:xfrm>
          <a:prstGeom prst="rect">
            <a:avLst/>
          </a:prstGeom>
          <a:noFill/>
          <a:ln>
            <a:noFill/>
          </a:ln>
        </p:spPr>
        <p:txBody>
          <a:bodyPr wrap="square" rtlCol="0">
            <a:spAutoFit/>
          </a:bodyPr>
          <a:lstStyle/>
          <a:p>
            <a:r>
              <a:rPr lang="en-US" sz="1400" dirty="0"/>
              <a:t>At the end of this class you will be able to answer following </a:t>
            </a:r>
            <a:r>
              <a:rPr lang="en-US" sz="1400" dirty="0" smtClean="0"/>
              <a:t>question: </a:t>
            </a:r>
            <a:endParaRPr lang="en-US" sz="1400" dirty="0"/>
          </a:p>
        </p:txBody>
      </p:sp>
      <p:grpSp>
        <p:nvGrpSpPr>
          <p:cNvPr id="2" name="1 Grupo"/>
          <p:cNvGrpSpPr/>
          <p:nvPr/>
        </p:nvGrpSpPr>
        <p:grpSpPr>
          <a:xfrm>
            <a:off x="1115616" y="445091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4633391"/>
            <a:ext cx="4975465" cy="307777"/>
          </a:xfrm>
          <a:prstGeom prst="rect">
            <a:avLst/>
          </a:prstGeom>
          <a:noFill/>
        </p:spPr>
        <p:txBody>
          <a:bodyPr wrap="none" rtlCol="0">
            <a:spAutoFit/>
          </a:bodyPr>
          <a:lstStyle/>
          <a:p>
            <a:r>
              <a:rPr lang="en-US" sz="1400" b="1" dirty="0" smtClean="0"/>
              <a:t>What role have the parks and forests in fighting global warming?</a:t>
            </a:r>
            <a:endParaRPr lang="es-CL" sz="1400" dirty="0"/>
          </a:p>
        </p:txBody>
      </p:sp>
      <p:grpSp>
        <p:nvGrpSpPr>
          <p:cNvPr id="12" name="11 Grupo"/>
          <p:cNvGrpSpPr/>
          <p:nvPr/>
        </p:nvGrpSpPr>
        <p:grpSpPr>
          <a:xfrm>
            <a:off x="1115616" y="2786911"/>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15" name="14 CuadroTexto"/>
          <p:cNvSpPr txBox="1"/>
          <p:nvPr/>
        </p:nvSpPr>
        <p:spPr>
          <a:xfrm>
            <a:off x="1574639" y="2985247"/>
            <a:ext cx="5182188" cy="307777"/>
          </a:xfrm>
          <a:prstGeom prst="rect">
            <a:avLst/>
          </a:prstGeom>
          <a:noFill/>
        </p:spPr>
        <p:txBody>
          <a:bodyPr wrap="none" rtlCol="0">
            <a:spAutoFit/>
          </a:bodyPr>
          <a:lstStyle/>
          <a:p>
            <a:r>
              <a:rPr lang="en-US" sz="1400" b="1" dirty="0"/>
              <a:t>In which places </a:t>
            </a:r>
            <a:r>
              <a:rPr lang="en-US" sz="1400" b="1" dirty="0" smtClean="0"/>
              <a:t>in your city  there is a higher concentration of CO₂? </a:t>
            </a:r>
            <a:endParaRPr lang="es-CL" sz="1200" dirty="0"/>
          </a:p>
        </p:txBody>
      </p:sp>
      <p:sp>
        <p:nvSpPr>
          <p:cNvPr id="22" name="21 CuadroTexto"/>
          <p:cNvSpPr txBox="1"/>
          <p:nvPr/>
        </p:nvSpPr>
        <p:spPr>
          <a:xfrm>
            <a:off x="1574639" y="3747392"/>
            <a:ext cx="6166047" cy="523220"/>
          </a:xfrm>
          <a:prstGeom prst="rect">
            <a:avLst/>
          </a:prstGeom>
          <a:noFill/>
        </p:spPr>
        <p:txBody>
          <a:bodyPr wrap="none" rtlCol="0">
            <a:spAutoFit/>
          </a:bodyPr>
          <a:lstStyle/>
          <a:p>
            <a:r>
              <a:rPr lang="en-US" sz="1400" b="1" dirty="0"/>
              <a:t>Do you think there is a relationship between what happens in a greenhouse and </a:t>
            </a:r>
            <a:endParaRPr lang="en-US" sz="1400" b="1" dirty="0" smtClean="0"/>
          </a:p>
          <a:p>
            <a:r>
              <a:rPr lang="en-US" sz="1400" b="1" dirty="0" smtClean="0"/>
              <a:t>global </a:t>
            </a:r>
            <a:r>
              <a:rPr lang="en-US" sz="1400" b="1" dirty="0"/>
              <a:t>warming? </a:t>
            </a:r>
            <a:endParaRPr lang="es-CL" sz="1400" dirty="0"/>
          </a:p>
        </p:txBody>
      </p:sp>
      <p:sp>
        <p:nvSpPr>
          <p:cNvPr id="24"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25"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dirty="0"/>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rPr>
              <a:t>Activity </a:t>
            </a:r>
            <a:r>
              <a:rPr lang="es-ES_tradnl" sz="2400" b="1" baseline="30000" dirty="0">
                <a:solidFill>
                  <a:schemeClr val="bg1"/>
                </a:solidFill>
              </a:rPr>
              <a:t>description</a:t>
            </a: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077218"/>
          </a:xfrm>
          <a:prstGeom prst="rect">
            <a:avLst/>
          </a:prstGeom>
          <a:noFill/>
        </p:spPr>
        <p:txBody>
          <a:bodyPr wrap="square" rtlCol="0">
            <a:spAutoFit/>
          </a:bodyPr>
          <a:lstStyle/>
          <a:p>
            <a:r>
              <a:rPr lang="en-US" sz="1600" dirty="0"/>
              <a:t>Students will </a:t>
            </a:r>
            <a:r>
              <a:rPr lang="en-US" sz="1600" dirty="0" smtClean="0"/>
              <a:t>use the Labdisc external CO₂  probe to map the CO₂  level in their city. They will collect measurements, graph them on their computer, add a layer of CO₂  data over google map and draw conclusion on the level of CO₂ , parameters effecting high CO₂  level and ways to reduce it. </a:t>
            </a:r>
            <a:endParaRPr lang="es-CL" sz="1600" dirty="0"/>
          </a:p>
        </p:txBody>
      </p:sp>
      <p:sp>
        <p:nvSpPr>
          <p:cNvPr id="8"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1"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141"/>
          <a:stretch/>
        </p:blipFill>
        <p:spPr bwMode="auto">
          <a:xfrm>
            <a:off x="4067944" y="2268883"/>
            <a:ext cx="4320877" cy="310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619672" y="2276872"/>
            <a:ext cx="2736304" cy="307777"/>
          </a:xfrm>
          <a:prstGeom prst="rect">
            <a:avLst/>
          </a:prstGeom>
          <a:noFill/>
        </p:spPr>
        <p:txBody>
          <a:bodyPr wrap="square" rtlCol="0">
            <a:spAutoFit/>
          </a:bodyPr>
          <a:lstStyle/>
          <a:p>
            <a:pPr lvl="0"/>
            <a:r>
              <a:rPr lang="en-US" sz="1400" dirty="0" smtClean="0"/>
              <a:t>Labdisc (any model)</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rPr>
              <a:t>Resources and </a:t>
            </a:r>
            <a:r>
              <a:rPr lang="es-ES_tradnl" sz="2400" b="1" baseline="30000" dirty="0">
                <a:solidFill>
                  <a:schemeClr val="bg1"/>
                </a:solidFill>
              </a:rPr>
              <a:t>materials</a:t>
            </a: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29661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269885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619672" y="2674007"/>
            <a:ext cx="2736304" cy="307777"/>
          </a:xfrm>
          <a:prstGeom prst="rect">
            <a:avLst/>
          </a:prstGeom>
          <a:noFill/>
        </p:spPr>
        <p:txBody>
          <a:bodyPr wrap="square" rtlCol="0">
            <a:spAutoFit/>
          </a:bodyPr>
          <a:lstStyle/>
          <a:p>
            <a:pPr lvl="0"/>
            <a:r>
              <a:rPr lang="es-CL" sz="1400" dirty="0"/>
              <a:t>External </a:t>
            </a:r>
            <a:r>
              <a:rPr lang="es-CL" sz="1400" dirty="0" smtClean="0"/>
              <a:t>CO₂  </a:t>
            </a:r>
            <a:r>
              <a:rPr lang="es-CL" sz="1400" dirty="0"/>
              <a:t>probe </a:t>
            </a:r>
          </a:p>
        </p:txBody>
      </p:sp>
      <p:sp>
        <p:nvSpPr>
          <p:cNvPr id="28" name="27 CuadroTexto"/>
          <p:cNvSpPr txBox="1"/>
          <p:nvPr/>
        </p:nvSpPr>
        <p:spPr>
          <a:xfrm>
            <a:off x="1619672" y="3071142"/>
            <a:ext cx="2736304" cy="307777"/>
          </a:xfrm>
          <a:prstGeom prst="rect">
            <a:avLst/>
          </a:prstGeom>
          <a:noFill/>
        </p:spPr>
        <p:txBody>
          <a:bodyPr wrap="square" rtlCol="0">
            <a:spAutoFit/>
          </a:bodyPr>
          <a:lstStyle/>
          <a:p>
            <a:pPr lvl="0"/>
            <a:r>
              <a:rPr lang="en-US" sz="1400" dirty="0" smtClean="0"/>
              <a:t>USB communication cable</a:t>
            </a:r>
            <a:endParaRPr lang="es-CL" sz="1400" dirty="0"/>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09" y="241310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537093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C:\Users\Efecto13\Desktop\CLASES TRADUCCION\Clases Globisens\Tienen metabolismo las semillas\Clase-Metabolismo-de-las-semillas.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5786915" y="4387323"/>
            <a:ext cx="1512168" cy="25387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5816" y="4835028"/>
            <a:ext cx="1943425" cy="135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9" cstate="print"/>
          <a:srcRect/>
          <a:stretch>
            <a:fillRect/>
          </a:stretch>
        </p:blipFill>
        <p:spPr bwMode="auto">
          <a:xfrm>
            <a:off x="1331640" y="3116931"/>
            <a:ext cx="285750" cy="287559"/>
          </a:xfrm>
          <a:prstGeom prst="rect">
            <a:avLst/>
          </a:prstGeom>
          <a:noFill/>
          <a:ln w="9525">
            <a:noFill/>
            <a:miter lim="800000"/>
            <a:headEnd/>
            <a:tailEnd/>
          </a:ln>
        </p:spPr>
      </p:pic>
      <p:pic>
        <p:nvPicPr>
          <p:cNvPr id="33" name="Picture 4"/>
          <p:cNvPicPr>
            <a:picLocks noChangeAspect="1" noChangeArrowheads="1"/>
          </p:cNvPicPr>
          <p:nvPr/>
        </p:nvPicPr>
        <p:blipFill>
          <a:blip r:embed="rId9" cstate="print"/>
          <a:srcRect/>
          <a:stretch>
            <a:fillRect/>
          </a:stretch>
        </p:blipFill>
        <p:spPr bwMode="auto">
          <a:xfrm>
            <a:off x="3925069" y="4756819"/>
            <a:ext cx="285750" cy="287559"/>
          </a:xfrm>
          <a:prstGeom prst="rect">
            <a:avLst/>
          </a:prstGeom>
          <a:noFill/>
          <a:ln w="9525">
            <a:noFill/>
            <a:miter lim="800000"/>
            <a:headEnd/>
            <a:tailEnd/>
          </a:ln>
        </p:spPr>
      </p:pic>
      <p:sp>
        <p:nvSpPr>
          <p:cNvPr id="17" name="2 Subtítulo"/>
          <p:cNvSpPr txBox="1">
            <a:spLocks/>
          </p:cNvSpPr>
          <p:nvPr/>
        </p:nvSpPr>
        <p:spPr>
          <a:xfrm>
            <a:off x="5580112" y="1063769"/>
            <a:ext cx="2268252" cy="35452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latin typeface="+mj-lt"/>
              </a:rPr>
              <a:t> Earth green lungs</a:t>
            </a:r>
            <a:endParaRPr lang="es-ES_tradnl" sz="2000" baseline="30000" dirty="0">
              <a:solidFill>
                <a:schemeClr val="bg1"/>
              </a:solidFill>
              <a:latin typeface="Frutiger 55 Roman" pitchFamily="34" charset="0"/>
            </a:endParaRPr>
          </a:p>
        </p:txBody>
      </p:sp>
      <p:sp>
        <p:nvSpPr>
          <p:cNvPr id="18" name="14 CuadroTexto"/>
          <p:cNvSpPr txBox="1"/>
          <p:nvPr/>
        </p:nvSpPr>
        <p:spPr>
          <a:xfrm>
            <a:off x="5652120" y="1446892"/>
            <a:ext cx="3816424" cy="253916"/>
          </a:xfrm>
          <a:prstGeom prst="rect">
            <a:avLst/>
          </a:prstGeom>
          <a:noFill/>
        </p:spPr>
        <p:txBody>
          <a:bodyPr wrap="square" rtlCol="0" anchor="b">
            <a:spAutoFit/>
          </a:bodyPr>
          <a:lstStyle/>
          <a:p>
            <a:r>
              <a:rPr lang="en-US" sz="1050" dirty="0" smtClean="0">
                <a:solidFill>
                  <a:schemeClr val="bg1">
                    <a:lumMod val="50000"/>
                  </a:schemeClr>
                </a:solidFill>
              </a:rPr>
              <a:t>Measuring Carbon Dioxide level in different urban areas</a:t>
            </a:r>
            <a:endParaRPr lang="es-CL" sz="1050" dirty="0">
              <a:solidFill>
                <a:schemeClr val="bg1">
                  <a:lumMod val="50000"/>
                </a:schemeClr>
              </a:solidFill>
            </a:endParaRPr>
          </a:p>
        </p:txBody>
      </p:sp>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TotalTime>
  <Words>1768</Words>
  <Application>Microsoft Office PowerPoint</Application>
  <PresentationFormat>On-screen Show (4:3)</PresentationFormat>
  <Paragraphs>159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Dov Bruker</cp:lastModifiedBy>
  <cp:revision>188</cp:revision>
  <dcterms:created xsi:type="dcterms:W3CDTF">2012-09-11T15:34:37Z</dcterms:created>
  <dcterms:modified xsi:type="dcterms:W3CDTF">2017-10-05T18:50:22Z</dcterms:modified>
</cp:coreProperties>
</file>