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98" r:id="rId3"/>
    <p:sldId id="299" r:id="rId4"/>
    <p:sldId id="300" r:id="rId5"/>
    <p:sldId id="301" r:id="rId6"/>
    <p:sldId id="257" r:id="rId7"/>
    <p:sldId id="259" r:id="rId8"/>
    <p:sldId id="287" r:id="rId9"/>
    <p:sldId id="261" r:id="rId10"/>
    <p:sldId id="262" r:id="rId11"/>
    <p:sldId id="265" r:id="rId12"/>
    <p:sldId id="268" r:id="rId13"/>
    <p:sldId id="269" r:id="rId14"/>
    <p:sldId id="270" r:id="rId15"/>
    <p:sldId id="272" r:id="rId16"/>
    <p:sldId id="297" r:id="rId17"/>
    <p:sldId id="273" r:id="rId18"/>
    <p:sldId id="280" r:id="rId19"/>
    <p:sldId id="283" r:id="rId20"/>
    <p:sldId id="276" r:id="rId21"/>
    <p:sldId id="278" r:id="rId22"/>
    <p:sldId id="296" r:id="rId23"/>
    <p:sldId id="277" r:id="rId24"/>
    <p:sldId id="285" r:id="rId25"/>
    <p:sldId id="279" r:id="rId26"/>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490A6"/>
    <a:srgbClr val="29B19A"/>
    <a:srgbClr val="F7B047"/>
    <a:srgbClr val="4194A5"/>
    <a:srgbClr val="39818F"/>
    <a:srgbClr val="22B89B"/>
    <a:srgbClr val="34A6A1"/>
    <a:srgbClr val="FFFF66"/>
    <a:srgbClr val="47A1B3"/>
    <a:srgbClr val="F68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94660"/>
  </p:normalViewPr>
  <p:slideViewPr>
    <p:cSldViewPr>
      <p:cViewPr varScale="1">
        <p:scale>
          <a:sx n="101" d="100"/>
          <a:sy n="101" d="100"/>
        </p:scale>
        <p:origin x="-25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89217A-00BC-4D21-9DCF-6317BBB6FF6D}" type="datetimeFigureOut">
              <a:rPr lang="es-CL" smtClean="0"/>
              <a:pPr/>
              <a:t>17-09-2016</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808E2C-BDF1-4481-ABB2-ADA2DD6DBB10}" type="slidenum">
              <a:rPr lang="es-CL" smtClean="0"/>
              <a:pPr/>
              <a:t>‹#›</a:t>
            </a:fld>
            <a:endParaRPr lang="es-CL"/>
          </a:p>
        </p:txBody>
      </p:sp>
    </p:spTree>
    <p:extLst>
      <p:ext uri="{BB962C8B-B14F-4D97-AF65-F5344CB8AC3E}">
        <p14:creationId xmlns:p14="http://schemas.microsoft.com/office/powerpoint/2010/main" val="61455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79808E2C-BDF1-4481-ABB2-ADA2DD6DBB10}" type="slidenum">
              <a:rPr lang="es-CL" smtClean="0"/>
              <a:pPr/>
              <a:t>8</a:t>
            </a:fld>
            <a:endParaRPr lang="es-CL"/>
          </a:p>
        </p:txBody>
      </p:sp>
    </p:spTree>
    <p:extLst>
      <p:ext uri="{BB962C8B-B14F-4D97-AF65-F5344CB8AC3E}">
        <p14:creationId xmlns:p14="http://schemas.microsoft.com/office/powerpoint/2010/main" val="1732293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001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a:p>
        </p:txBody>
      </p:sp>
    </p:spTree>
    <p:extLst>
      <p:ext uri="{BB962C8B-B14F-4D97-AF65-F5344CB8AC3E}">
        <p14:creationId xmlns:p14="http://schemas.microsoft.com/office/powerpoint/2010/main"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0.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jpeg"/><Relationship Id="rId4" Type="http://schemas.openxmlformats.org/officeDocument/2006/relationships/image" Target="../media/image11.png"/><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004048" y="1772816"/>
            <a:ext cx="4104456" cy="576064"/>
          </a:xfrm>
        </p:spPr>
        <p:txBody>
          <a:bodyPr>
            <a:normAutofit/>
          </a:bodyPr>
          <a:lstStyle/>
          <a:p>
            <a:pPr algn="l"/>
            <a:r>
              <a:rPr lang="en-US" sz="1600" b="1" dirty="0">
                <a:solidFill>
                  <a:schemeClr val="bg1"/>
                </a:solidFill>
                <a:latin typeface="+mj-lt"/>
              </a:rPr>
              <a:t>Temperature variation between day and night</a:t>
            </a:r>
            <a:endParaRPr lang="es-ES_tradnl" sz="1600" baseline="30000" dirty="0">
              <a:solidFill>
                <a:schemeClr val="bg1"/>
              </a:solidFill>
              <a:latin typeface="Frutiger 55 Roman" pitchFamily="34" charset="0"/>
            </a:endParaRPr>
          </a:p>
        </p:txBody>
      </p:sp>
      <p:sp>
        <p:nvSpPr>
          <p:cNvPr id="8" name="7 CuadroTexto"/>
          <p:cNvSpPr txBox="1"/>
          <p:nvPr/>
        </p:nvSpPr>
        <p:spPr>
          <a:xfrm>
            <a:off x="5004048" y="2132856"/>
            <a:ext cx="4139952" cy="276999"/>
          </a:xfrm>
          <a:prstGeom prst="rect">
            <a:avLst/>
          </a:prstGeom>
          <a:noFill/>
        </p:spPr>
        <p:txBody>
          <a:bodyPr wrap="square" rtlCol="0">
            <a:spAutoFit/>
          </a:bodyPr>
          <a:lstStyle/>
          <a:p>
            <a:r>
              <a:rPr lang="en-US" sz="1200" dirty="0">
                <a:solidFill>
                  <a:srgbClr val="FFFF66"/>
                </a:solidFill>
              </a:rPr>
              <a:t>Measuring thermal oscillation and luminosity during a full day</a:t>
            </a:r>
            <a:endParaRPr lang="es-CL" sz="1200" dirty="0">
              <a:solidFill>
                <a:srgbClr val="FFFF66"/>
              </a:solidFill>
            </a:endParaRP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007" t="3596" r="11718" b="3174"/>
          <a:stretch/>
        </p:blipFill>
        <p:spPr bwMode="auto">
          <a:xfrm>
            <a:off x="3707904" y="4855643"/>
            <a:ext cx="1406269" cy="1741709"/>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310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555626" y="2132856"/>
            <a:ext cx="6313686" cy="1815882"/>
          </a:xfrm>
          <a:prstGeom prst="rect">
            <a:avLst/>
          </a:prstGeom>
          <a:noFill/>
          <a:ln>
            <a:noFill/>
          </a:ln>
        </p:spPr>
        <p:txBody>
          <a:bodyPr wrap="square" rtlCol="0">
            <a:spAutoFit/>
          </a:bodyPr>
          <a:lstStyle/>
          <a:p>
            <a:r>
              <a:rPr lang="en-US" sz="1400" dirty="0"/>
              <a:t>Some of the adaptations that plants have generated in order to live in the desert are very small leaves covered with wax, long roots and specialized tissues to accumulate water; all this in order to increase absorption, diminish perspiration and avoid dehydration. Animals also have adaptations which allow them to live in this kind of environment. For example, they increase their internal temperature to avoid losing water through perspiration; these animals excrete very concentrated urine to eliminate waste in the smallest possible volume. They also have habits adapted to weather conditions like hunting at night and hiding during the day. </a:t>
            </a:r>
            <a:endParaRPr lang="es-CL" sz="1400" dirty="0"/>
          </a:p>
        </p:txBody>
      </p:sp>
      <p:sp>
        <p:nvSpPr>
          <p:cNvPr id="7"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b="1" dirty="0">
                <a:solidFill>
                  <a:schemeClr val="bg1"/>
                </a:solidFill>
              </a:rPr>
              <a:t>Temperature variation between day and night</a:t>
            </a:r>
            <a:endParaRPr lang="es-ES_tradnl" sz="1350" baseline="30000" dirty="0">
              <a:solidFill>
                <a:schemeClr val="bg1"/>
              </a:solidFill>
              <a:latin typeface="Frutiger 55 Roman" pitchFamily="34" charset="0"/>
            </a:endParaRPr>
          </a:p>
        </p:txBody>
      </p:sp>
      <p:sp>
        <p:nvSpPr>
          <p:cNvPr id="8" name="7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thermal oscillation and luminosity during a full day</a:t>
            </a:r>
            <a:endParaRPr lang="es-CL" sz="1000" dirty="0">
              <a:solidFill>
                <a:schemeClr val="bg1">
                  <a:lumMod val="50000"/>
                </a:schemeClr>
              </a:solidFill>
            </a:endParaRPr>
          </a:p>
        </p:txBody>
      </p:sp>
      <p:sp>
        <p:nvSpPr>
          <p:cNvPr id="12" name="11 CuadroTexto"/>
          <p:cNvSpPr txBox="1"/>
          <p:nvPr/>
        </p:nvSpPr>
        <p:spPr>
          <a:xfrm>
            <a:off x="1555625" y="4077072"/>
            <a:ext cx="6544767" cy="523220"/>
          </a:xfrm>
          <a:prstGeom prst="rect">
            <a:avLst/>
          </a:prstGeom>
          <a:noFill/>
          <a:ln>
            <a:noFill/>
          </a:ln>
        </p:spPr>
        <p:txBody>
          <a:bodyPr wrap="square" rtlCol="0">
            <a:spAutoFit/>
          </a:bodyPr>
          <a:lstStyle/>
          <a:p>
            <a:r>
              <a:rPr lang="en-US" sz="1400" dirty="0" smtClean="0">
                <a:solidFill>
                  <a:srgbClr val="22B89B"/>
                </a:solidFill>
              </a:rPr>
              <a:t>Now students are encouraged to raise a hypothesis which must be tested with an experiment. </a:t>
            </a:r>
            <a:endParaRPr lang="es-CL" sz="1400" dirty="0">
              <a:solidFill>
                <a:srgbClr val="22B89B"/>
              </a:solidFill>
            </a:endParaRPr>
          </a:p>
        </p:txBody>
      </p:sp>
      <p:sp>
        <p:nvSpPr>
          <p:cNvPr id="14" name="13 Rectángulo redondeado"/>
          <p:cNvSpPr/>
          <p:nvPr/>
        </p:nvSpPr>
        <p:spPr>
          <a:xfrm>
            <a:off x="1403647" y="4077073"/>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15" name="1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9927" y="5025143"/>
            <a:ext cx="6665153" cy="636105"/>
          </a:xfrm>
          <a:prstGeom prst="rect">
            <a:avLst/>
          </a:prstGeom>
        </p:spPr>
      </p:pic>
      <p:pic>
        <p:nvPicPr>
          <p:cNvPr id="16" name="1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4882958"/>
            <a:ext cx="428625" cy="438150"/>
          </a:xfrm>
          <a:prstGeom prst="ellipse">
            <a:avLst/>
          </a:prstGeom>
        </p:spPr>
      </p:pic>
      <p:sp>
        <p:nvSpPr>
          <p:cNvPr id="17" name="16 CuadroTexto"/>
          <p:cNvSpPr txBox="1"/>
          <p:nvPr/>
        </p:nvSpPr>
        <p:spPr>
          <a:xfrm>
            <a:off x="1555626" y="5085184"/>
            <a:ext cx="6258765" cy="523220"/>
          </a:xfrm>
          <a:prstGeom prst="rect">
            <a:avLst/>
          </a:prstGeom>
          <a:noFill/>
        </p:spPr>
        <p:txBody>
          <a:bodyPr wrap="none" rtlCol="0">
            <a:spAutoFit/>
          </a:bodyPr>
          <a:lstStyle/>
          <a:p>
            <a:r>
              <a:rPr lang="en-US" sz="1400" b="1" dirty="0"/>
              <a:t>If you had to establish a temperature range variation during a complete day in </a:t>
            </a:r>
            <a:r>
              <a:rPr lang="en-US" sz="1400" b="1" dirty="0" smtClean="0"/>
              <a:t>the</a:t>
            </a:r>
          </a:p>
          <a:p>
            <a:r>
              <a:rPr lang="en-US" sz="1400" b="1" dirty="0" smtClean="0"/>
              <a:t>place </a:t>
            </a:r>
            <a:r>
              <a:rPr lang="en-US" sz="1400" b="1" dirty="0"/>
              <a:t>where you live, what do you think that variation would be? </a:t>
            </a:r>
            <a:endParaRPr lang="es-CL" sz="1400" dirty="0"/>
          </a:p>
        </p:txBody>
      </p:sp>
    </p:spTree>
    <p:extLst>
      <p:ext uri="{BB962C8B-B14F-4D97-AF65-F5344CB8AC3E}">
        <p14:creationId xmlns:p14="http://schemas.microsoft.com/office/powerpoint/2010/main" val="4130916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08009" y="2617457"/>
            <a:ext cx="7344816" cy="1603631"/>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Activity</a:t>
            </a:r>
            <a:r>
              <a:rPr lang="es-ES_tradnl" sz="2400" b="1" baseline="30000" dirty="0" smtClean="0">
                <a:solidFill>
                  <a:schemeClr val="bg1"/>
                </a:solidFill>
              </a:rPr>
              <a:t> </a:t>
            </a:r>
            <a:r>
              <a:rPr lang="es-ES_tradnl" sz="2400" b="1" baseline="30000" dirty="0" err="1">
                <a:solidFill>
                  <a:schemeClr val="bg1"/>
                </a:solidFill>
              </a:rPr>
              <a:t>description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260444" y="2780928"/>
            <a:ext cx="6911956" cy="1323439"/>
          </a:xfrm>
          <a:prstGeom prst="rect">
            <a:avLst/>
          </a:prstGeom>
          <a:noFill/>
        </p:spPr>
        <p:txBody>
          <a:bodyPr wrap="square" rtlCol="0">
            <a:spAutoFit/>
          </a:bodyPr>
          <a:lstStyle/>
          <a:p>
            <a:r>
              <a:rPr lang="en-US" sz="1600" dirty="0"/>
              <a:t>Students will perform a measurement of room temperature and luminosity inside their schools over a 24 hour period, using the built-in </a:t>
            </a:r>
            <a:r>
              <a:rPr lang="en-US" sz="1600" dirty="0" err="1"/>
              <a:t>Labdisc</a:t>
            </a:r>
            <a:r>
              <a:rPr lang="en-US" sz="1600" dirty="0"/>
              <a:t> temperature and light sensors. They will then draw a graphic to observe the existing correlation between the thermal oscillation of their areas and the quantity of light in the environment, in order to compare the hypothesis with the results. </a:t>
            </a:r>
            <a:endParaRPr lang="es-CL" sz="1600" dirty="0"/>
          </a:p>
        </p:txBody>
      </p:sp>
      <p:sp>
        <p:nvSpPr>
          <p:cNvPr id="7"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b="1" dirty="0">
                <a:solidFill>
                  <a:schemeClr val="bg1"/>
                </a:solidFill>
              </a:rPr>
              <a:t>Temperature variation between day and night</a:t>
            </a:r>
            <a:endParaRPr lang="es-ES_tradnl" sz="1350" baseline="30000" dirty="0">
              <a:solidFill>
                <a:schemeClr val="bg1"/>
              </a:solidFill>
              <a:latin typeface="Frutiger 55 Roman" pitchFamily="34" charset="0"/>
            </a:endParaRPr>
          </a:p>
        </p:txBody>
      </p:sp>
      <p:sp>
        <p:nvSpPr>
          <p:cNvPr id="8" name="7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thermal oscillation and luminosity during a full day</a:t>
            </a:r>
            <a:endParaRPr lang="es-CL" sz="1000" dirty="0">
              <a:solidFill>
                <a:schemeClr val="bg1">
                  <a:lumMod val="50000"/>
                </a:schemeClr>
              </a:solidFill>
            </a:endParaRPr>
          </a:p>
        </p:txBody>
      </p:sp>
    </p:spTree>
    <p:extLst>
      <p:ext uri="{BB962C8B-B14F-4D97-AF65-F5344CB8AC3E}">
        <p14:creationId xmlns:p14="http://schemas.microsoft.com/office/powerpoint/2010/main" val="2615786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2343568"/>
            <a:ext cx="3813697" cy="418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827584" y="2399977"/>
            <a:ext cx="4464496" cy="307777"/>
          </a:xfrm>
          <a:prstGeom prst="rect">
            <a:avLst/>
          </a:prstGeom>
          <a:noFill/>
        </p:spPr>
        <p:txBody>
          <a:bodyPr wrap="square" rtlCol="0">
            <a:spAutoFit/>
          </a:bodyPr>
          <a:lstStyle/>
          <a:p>
            <a:pPr lvl="0"/>
            <a:r>
              <a:rPr lang="en-US" sz="1400" dirty="0" err="1" smtClean="0"/>
              <a:t>Labdisc</a:t>
            </a:r>
            <a:endParaRPr lang="es-CL" sz="1400" dirty="0"/>
          </a:p>
        </p:txBody>
      </p:sp>
      <p:sp>
        <p:nvSpPr>
          <p:cNvPr id="11"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Resources</a:t>
            </a:r>
            <a:r>
              <a:rPr lang="es-ES_tradnl" sz="2400" b="1" baseline="30000" dirty="0" smtClean="0">
                <a:solidFill>
                  <a:schemeClr val="bg1"/>
                </a:solidFill>
              </a:rPr>
              <a:t> and </a:t>
            </a:r>
            <a:r>
              <a:rPr lang="es-ES_tradnl" sz="2400" b="1" baseline="30000" dirty="0" err="1">
                <a:solidFill>
                  <a:schemeClr val="bg1"/>
                </a:solidFill>
              </a:rPr>
              <a:t>materials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000" b="1" baseline="30000" dirty="0">
              <a:solidFill>
                <a:schemeClr val="bg1"/>
              </a:solidFill>
              <a:latin typeface="Frutiger 45 Light" pitchFamily="34" charset="0"/>
            </a:endParaRPr>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1093" y="256487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904" y="243735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28 CuadroTexto"/>
          <p:cNvSpPr txBox="1"/>
          <p:nvPr/>
        </p:nvSpPr>
        <p:spPr>
          <a:xfrm>
            <a:off x="827584" y="2757537"/>
            <a:ext cx="4464496" cy="307777"/>
          </a:xfrm>
          <a:prstGeom prst="rect">
            <a:avLst/>
          </a:prstGeom>
          <a:noFill/>
        </p:spPr>
        <p:txBody>
          <a:bodyPr wrap="square" rtlCol="0">
            <a:spAutoFit/>
          </a:bodyPr>
          <a:lstStyle/>
          <a:p>
            <a:pPr lvl="0"/>
            <a:r>
              <a:rPr lang="es-CL" sz="1400" dirty="0"/>
              <a:t>USB </a:t>
            </a:r>
            <a:r>
              <a:rPr lang="es-CL" sz="1400" dirty="0" err="1"/>
              <a:t>connector</a:t>
            </a:r>
            <a:r>
              <a:rPr lang="es-CL" sz="1400" dirty="0"/>
              <a:t> cable </a:t>
            </a:r>
          </a:p>
        </p:txBody>
      </p:sp>
      <p:sp>
        <p:nvSpPr>
          <p:cNvPr id="38"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b="1" dirty="0">
                <a:solidFill>
                  <a:schemeClr val="bg1"/>
                </a:solidFill>
              </a:rPr>
              <a:t>Temperature variation between day and night</a:t>
            </a:r>
            <a:endParaRPr lang="es-ES_tradnl" sz="1350" baseline="30000" dirty="0">
              <a:solidFill>
                <a:schemeClr val="bg1"/>
              </a:solidFill>
              <a:latin typeface="Frutiger 55 Roman" pitchFamily="34" charset="0"/>
            </a:endParaRPr>
          </a:p>
        </p:txBody>
      </p:sp>
      <p:sp>
        <p:nvSpPr>
          <p:cNvPr id="40" name="39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thermal oscillation and luminosity during a full day</a:t>
            </a:r>
            <a:endParaRPr lang="es-CL" sz="1000" dirty="0">
              <a:solidFill>
                <a:schemeClr val="bg1">
                  <a:lumMod val="50000"/>
                </a:schemeClr>
              </a:solidFill>
            </a:endParaRPr>
          </a:p>
        </p:txBody>
      </p:sp>
      <p:pic>
        <p:nvPicPr>
          <p:cNvPr id="4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6908" y="277956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8578" y="256487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4260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2204864"/>
            <a:ext cx="2800350" cy="323850"/>
          </a:xfrm>
          <a:prstGeom prst="rect">
            <a:avLst/>
          </a:prstGeom>
        </p:spPr>
      </p:pic>
      <p:sp>
        <p:nvSpPr>
          <p:cNvPr id="14" name="2 Subtítulo"/>
          <p:cNvSpPr txBox="1">
            <a:spLocks/>
          </p:cNvSpPr>
          <p:nvPr/>
        </p:nvSpPr>
        <p:spPr>
          <a:xfrm>
            <a:off x="1187624" y="2276872"/>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smtClean="0">
                <a:solidFill>
                  <a:schemeClr val="bg1"/>
                </a:solidFill>
                <a:latin typeface="+mj-lt"/>
              </a:rPr>
              <a:t>a. </a:t>
            </a:r>
            <a:r>
              <a:rPr lang="es-ES_tradnl" sz="2400" b="1" baseline="30000" dirty="0" err="1">
                <a:solidFill>
                  <a:schemeClr val="bg1"/>
                </a:solidFill>
              </a:rPr>
              <a:t>Using</a:t>
            </a:r>
            <a:r>
              <a:rPr lang="es-ES_tradnl" sz="2400" b="1" baseline="30000" dirty="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p:txBody>
      </p:sp>
      <p:sp>
        <p:nvSpPr>
          <p:cNvPr id="19"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b="1" dirty="0">
                <a:solidFill>
                  <a:schemeClr val="bg1"/>
                </a:solidFill>
              </a:rPr>
              <a:t>Temperature variation between day and night</a:t>
            </a:r>
            <a:endParaRPr lang="es-ES_tradnl" sz="1350" baseline="30000" dirty="0">
              <a:solidFill>
                <a:schemeClr val="bg1"/>
              </a:solidFill>
              <a:latin typeface="Frutiger 55 Roman" pitchFamily="34" charset="0"/>
            </a:endParaRPr>
          </a:p>
        </p:txBody>
      </p:sp>
      <p:sp>
        <p:nvSpPr>
          <p:cNvPr id="20" name="19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thermal oscillation and luminosity during a full day</a:t>
            </a:r>
            <a:endParaRPr lang="es-CL" sz="1000" dirty="0">
              <a:solidFill>
                <a:schemeClr val="bg1">
                  <a:lumMod val="50000"/>
                </a:schemeClr>
              </a:solidFill>
            </a:endParaRPr>
          </a:p>
        </p:txBody>
      </p:sp>
      <p:sp>
        <p:nvSpPr>
          <p:cNvPr id="21" name="20 CuadroTexto"/>
          <p:cNvSpPr txBox="1"/>
          <p:nvPr/>
        </p:nvSpPr>
        <p:spPr>
          <a:xfrm>
            <a:off x="1187624" y="2492896"/>
            <a:ext cx="6624736" cy="523220"/>
          </a:xfrm>
          <a:prstGeom prst="rect">
            <a:avLst/>
          </a:prstGeom>
          <a:noFill/>
        </p:spPr>
        <p:txBody>
          <a:bodyPr wrap="square" rtlCol="0">
            <a:spAutoFit/>
          </a:bodyPr>
          <a:lstStyle/>
          <a:p>
            <a:r>
              <a:rPr lang="en-US" sz="1400" dirty="0"/>
              <a:t>To collect measurements with the </a:t>
            </a:r>
            <a:r>
              <a:rPr lang="en-US" sz="1400" dirty="0" err="1"/>
              <a:t>Labdisc</a:t>
            </a:r>
            <a:r>
              <a:rPr lang="en-US" sz="1400" dirty="0"/>
              <a:t> built-in temperature and light sensor, the </a:t>
            </a:r>
            <a:r>
              <a:rPr lang="en-US" sz="1400" dirty="0" err="1"/>
              <a:t>Labdisc</a:t>
            </a:r>
            <a:r>
              <a:rPr lang="en-US" sz="1400" dirty="0"/>
              <a:t> must be configured according to the following steps: </a:t>
            </a:r>
            <a:endParaRPr lang="en-US" sz="1500" dirty="0" smtClean="0"/>
          </a:p>
        </p:txBody>
      </p:sp>
      <p:sp>
        <p:nvSpPr>
          <p:cNvPr id="22" name="21 CuadroTexto"/>
          <p:cNvSpPr txBox="1"/>
          <p:nvPr/>
        </p:nvSpPr>
        <p:spPr>
          <a:xfrm>
            <a:off x="1187624" y="3068960"/>
            <a:ext cx="6624736" cy="307777"/>
          </a:xfrm>
          <a:prstGeom prst="rect">
            <a:avLst/>
          </a:prstGeom>
          <a:noFill/>
        </p:spPr>
        <p:txBody>
          <a:bodyPr wrap="square" rtlCol="0">
            <a:spAutoFit/>
          </a:bodyPr>
          <a:lstStyle/>
          <a:p>
            <a:r>
              <a:rPr lang="en-US" sz="1400" dirty="0"/>
              <a:t>Turn on the </a:t>
            </a:r>
            <a:r>
              <a:rPr lang="en-US" sz="1400" dirty="0" err="1"/>
              <a:t>Labdisc</a:t>
            </a:r>
            <a:r>
              <a:rPr lang="en-US" sz="1400" dirty="0"/>
              <a:t> by pushing the </a:t>
            </a:r>
            <a:r>
              <a:rPr lang="en-US" sz="1400" dirty="0" smtClean="0"/>
              <a:t>               button. </a:t>
            </a:r>
            <a:endParaRPr lang="en-US" sz="1500" dirty="0" smtClean="0"/>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3958" y="3104156"/>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23 CuadroTexto"/>
          <p:cNvSpPr txBox="1"/>
          <p:nvPr/>
        </p:nvSpPr>
        <p:spPr>
          <a:xfrm>
            <a:off x="1187624" y="3475618"/>
            <a:ext cx="6624736" cy="307777"/>
          </a:xfrm>
          <a:prstGeom prst="rect">
            <a:avLst/>
          </a:prstGeom>
          <a:noFill/>
        </p:spPr>
        <p:txBody>
          <a:bodyPr wrap="square" rtlCol="0">
            <a:spAutoFit/>
          </a:bodyPr>
          <a:lstStyle/>
          <a:p>
            <a:r>
              <a:rPr lang="en-US" sz="1400" dirty="0"/>
              <a:t>Push </a:t>
            </a:r>
            <a:r>
              <a:rPr lang="en-US" sz="1400" dirty="0" smtClean="0"/>
              <a:t>the                 </a:t>
            </a:r>
            <a:r>
              <a:rPr lang="en-US" sz="1400" dirty="0"/>
              <a:t>button, and select “SETUP” with </a:t>
            </a:r>
            <a:r>
              <a:rPr lang="en-US" sz="1400" dirty="0" smtClean="0"/>
              <a:t>the                  button. </a:t>
            </a:r>
            <a:endParaRPr lang="en-US" sz="1500" dirty="0" smtClean="0"/>
          </a:p>
        </p:txBody>
      </p:sp>
      <p:sp>
        <p:nvSpPr>
          <p:cNvPr id="25" name="24 CuadroTexto"/>
          <p:cNvSpPr txBox="1"/>
          <p:nvPr/>
        </p:nvSpPr>
        <p:spPr>
          <a:xfrm>
            <a:off x="1187624" y="3898606"/>
            <a:ext cx="6624736" cy="307777"/>
          </a:xfrm>
          <a:prstGeom prst="rect">
            <a:avLst/>
          </a:prstGeom>
          <a:noFill/>
        </p:spPr>
        <p:txBody>
          <a:bodyPr wrap="square" rtlCol="0">
            <a:spAutoFit/>
          </a:bodyPr>
          <a:lstStyle/>
          <a:p>
            <a:r>
              <a:rPr lang="en-US" sz="1400" dirty="0"/>
              <a:t>Select “SET SENSORS” option with the </a:t>
            </a:r>
            <a:r>
              <a:rPr lang="en-US" sz="1400" dirty="0" smtClean="0"/>
              <a:t>                 button. </a:t>
            </a:r>
            <a:endParaRPr lang="en-US" sz="1500" dirty="0"/>
          </a:p>
        </p:txBody>
      </p:sp>
      <p:sp>
        <p:nvSpPr>
          <p:cNvPr id="26" name="25 CuadroTexto"/>
          <p:cNvSpPr txBox="1"/>
          <p:nvPr/>
        </p:nvSpPr>
        <p:spPr>
          <a:xfrm>
            <a:off x="1187624" y="4359459"/>
            <a:ext cx="6624736" cy="307777"/>
          </a:xfrm>
          <a:prstGeom prst="rect">
            <a:avLst/>
          </a:prstGeom>
          <a:noFill/>
        </p:spPr>
        <p:txBody>
          <a:bodyPr wrap="square" rtlCol="0">
            <a:spAutoFit/>
          </a:bodyPr>
          <a:lstStyle/>
          <a:p>
            <a:r>
              <a:rPr lang="en-US" sz="1400" dirty="0"/>
              <a:t>Select only the room temperature and light sensors and then push </a:t>
            </a:r>
            <a:endParaRPr lang="en-US" sz="1500" dirty="0" smtClean="0"/>
          </a:p>
        </p:txBody>
      </p:sp>
      <p:sp>
        <p:nvSpPr>
          <p:cNvPr id="27" name="26 CuadroTexto"/>
          <p:cNvSpPr txBox="1"/>
          <p:nvPr/>
        </p:nvSpPr>
        <p:spPr>
          <a:xfrm>
            <a:off x="1187624" y="4836013"/>
            <a:ext cx="6624736" cy="523220"/>
          </a:xfrm>
          <a:prstGeom prst="rect">
            <a:avLst/>
          </a:prstGeom>
          <a:noFill/>
        </p:spPr>
        <p:txBody>
          <a:bodyPr wrap="square" rtlCol="0">
            <a:spAutoFit/>
          </a:bodyPr>
          <a:lstStyle/>
          <a:p>
            <a:r>
              <a:rPr lang="en-US" sz="1400" dirty="0"/>
              <a:t>Once you have done this, push </a:t>
            </a:r>
            <a:r>
              <a:rPr lang="en-US" sz="1400" dirty="0" smtClean="0"/>
              <a:t>the                  </a:t>
            </a:r>
            <a:r>
              <a:rPr lang="en-US" sz="1400" dirty="0"/>
              <a:t>button once and select “SAMPLING RATE” with </a:t>
            </a:r>
            <a:r>
              <a:rPr lang="en-US" sz="1400" dirty="0" smtClean="0"/>
              <a:t>the                    button. </a:t>
            </a:r>
            <a:endParaRPr lang="en-US" sz="1500" dirty="0" smtClean="0"/>
          </a:p>
        </p:txBody>
      </p:sp>
      <p:sp>
        <p:nvSpPr>
          <p:cNvPr id="28" name="27 CuadroTexto"/>
          <p:cNvSpPr txBox="1"/>
          <p:nvPr/>
        </p:nvSpPr>
        <p:spPr>
          <a:xfrm>
            <a:off x="1187624" y="5302198"/>
            <a:ext cx="6624736" cy="307777"/>
          </a:xfrm>
          <a:prstGeom prst="rect">
            <a:avLst/>
          </a:prstGeom>
          <a:noFill/>
        </p:spPr>
        <p:txBody>
          <a:bodyPr wrap="square" rtlCol="0">
            <a:spAutoFit/>
          </a:bodyPr>
          <a:lstStyle/>
          <a:p>
            <a:r>
              <a:rPr lang="en-US" sz="1400" dirty="0"/>
              <a:t>Select “1/min” with the </a:t>
            </a:r>
            <a:r>
              <a:rPr lang="en-US" sz="1400" dirty="0" smtClean="0"/>
              <a:t>                 button </a:t>
            </a:r>
            <a:r>
              <a:rPr lang="en-US" sz="1400" dirty="0"/>
              <a:t>then press the </a:t>
            </a:r>
            <a:r>
              <a:rPr lang="en-US" sz="1400" dirty="0" smtClean="0"/>
              <a:t>                  button.</a:t>
            </a:r>
            <a:endParaRPr lang="en-US" sz="1500" dirty="0" smtClean="0"/>
          </a:p>
        </p:txBody>
      </p:sp>
      <p:pic>
        <p:nvPicPr>
          <p:cNvPr id="2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4964" y="3476613"/>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332" y="3476613"/>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05204" y="3914003"/>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4393024"/>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9712" y="5057793"/>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309786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600" y="349230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600" y="390527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1600" y="438148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1600" y="485804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1600" y="5313211"/>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2658" y="5295563"/>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0888" y="4858040"/>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71600" y="5727611"/>
            <a:ext cx="285750" cy="2857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43 CuadroTexto"/>
          <p:cNvSpPr txBox="1"/>
          <p:nvPr/>
        </p:nvSpPr>
        <p:spPr>
          <a:xfrm>
            <a:off x="1187624" y="5713511"/>
            <a:ext cx="6624736" cy="307777"/>
          </a:xfrm>
          <a:prstGeom prst="rect">
            <a:avLst/>
          </a:prstGeom>
          <a:noFill/>
        </p:spPr>
        <p:txBody>
          <a:bodyPr wrap="square" rtlCol="0">
            <a:spAutoFit/>
          </a:bodyPr>
          <a:lstStyle/>
          <a:p>
            <a:r>
              <a:rPr lang="en-US" sz="1400" dirty="0"/>
              <a:t>Press </a:t>
            </a:r>
            <a:r>
              <a:rPr lang="en-US" sz="1400" dirty="0" smtClean="0"/>
              <a:t>the                  </a:t>
            </a:r>
            <a:r>
              <a:rPr lang="en-US" sz="1400" dirty="0"/>
              <a:t>button and select “NUMBER OF SAMPLES” pushing </a:t>
            </a:r>
            <a:endParaRPr lang="en-US" sz="1500" dirty="0" smtClean="0"/>
          </a:p>
        </p:txBody>
      </p:sp>
      <p:pic>
        <p:nvPicPr>
          <p:cNvPr id="4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5084" y="5322777"/>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5638" y="5731545"/>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8037" y="5739478"/>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2324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b="1" dirty="0">
                <a:solidFill>
                  <a:schemeClr val="bg1"/>
                </a:solidFill>
              </a:rPr>
              <a:t>Temperature variation between day and night</a:t>
            </a:r>
            <a:endParaRPr lang="es-ES_tradnl" sz="1350" baseline="30000" dirty="0">
              <a:solidFill>
                <a:schemeClr val="bg1"/>
              </a:solidFill>
              <a:latin typeface="Frutiger 55 Roman" pitchFamily="34" charset="0"/>
            </a:endParaRPr>
          </a:p>
        </p:txBody>
      </p:sp>
      <p:sp>
        <p:nvSpPr>
          <p:cNvPr id="11" name="10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thermal oscillation and luminosity during a full day</a:t>
            </a:r>
            <a:endParaRPr lang="es-CL" sz="1000" dirty="0">
              <a:solidFill>
                <a:schemeClr val="bg1">
                  <a:lumMod val="50000"/>
                </a:schemeClr>
              </a:solidFill>
            </a:endParaRPr>
          </a:p>
        </p:txBody>
      </p:sp>
      <p:sp>
        <p:nvSpPr>
          <p:cNvPr id="8" name="7 CuadroTexto"/>
          <p:cNvSpPr txBox="1"/>
          <p:nvPr/>
        </p:nvSpPr>
        <p:spPr>
          <a:xfrm>
            <a:off x="1187624" y="2408044"/>
            <a:ext cx="6624736" cy="307777"/>
          </a:xfrm>
          <a:prstGeom prst="rect">
            <a:avLst/>
          </a:prstGeom>
          <a:noFill/>
        </p:spPr>
        <p:txBody>
          <a:bodyPr wrap="square" rtlCol="0">
            <a:spAutoFit/>
          </a:bodyPr>
          <a:lstStyle/>
          <a:p>
            <a:r>
              <a:rPr lang="en-US" sz="1400" dirty="0"/>
              <a:t>Select “10000” with </a:t>
            </a:r>
            <a:r>
              <a:rPr lang="en-US" sz="1400" dirty="0" smtClean="0"/>
              <a:t>the                  </a:t>
            </a:r>
            <a:r>
              <a:rPr lang="en-US" sz="1400" dirty="0"/>
              <a:t>button and, then, push </a:t>
            </a:r>
            <a:r>
              <a:rPr lang="en-US" sz="1400" dirty="0" smtClean="0"/>
              <a:t>the                  button.</a:t>
            </a:r>
            <a:endParaRPr lang="en-US" sz="1500" dirty="0" smtClean="0"/>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2443240"/>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CuadroTexto"/>
          <p:cNvSpPr txBox="1"/>
          <p:nvPr/>
        </p:nvSpPr>
        <p:spPr>
          <a:xfrm>
            <a:off x="1187624" y="2814702"/>
            <a:ext cx="6624736" cy="307777"/>
          </a:xfrm>
          <a:prstGeom prst="rect">
            <a:avLst/>
          </a:prstGeom>
          <a:noFill/>
        </p:spPr>
        <p:txBody>
          <a:bodyPr wrap="square" rtlCol="0">
            <a:spAutoFit/>
          </a:bodyPr>
          <a:lstStyle/>
          <a:p>
            <a:r>
              <a:rPr lang="en-US" sz="1400" dirty="0"/>
              <a:t>To go back to measuring press three times </a:t>
            </a:r>
            <a:r>
              <a:rPr lang="en-US" sz="1400" dirty="0" smtClean="0"/>
              <a:t>the                 button. </a:t>
            </a:r>
            <a:endParaRPr lang="en-US" sz="1500" dirty="0" smtClean="0"/>
          </a:p>
        </p:txBody>
      </p:sp>
      <p:sp>
        <p:nvSpPr>
          <p:cNvPr id="14" name="13 CuadroTexto"/>
          <p:cNvSpPr txBox="1"/>
          <p:nvPr/>
        </p:nvSpPr>
        <p:spPr>
          <a:xfrm>
            <a:off x="1187624" y="3237690"/>
            <a:ext cx="6624736" cy="307777"/>
          </a:xfrm>
          <a:prstGeom prst="rect">
            <a:avLst/>
          </a:prstGeom>
          <a:noFill/>
        </p:spPr>
        <p:txBody>
          <a:bodyPr wrap="square" rtlCol="0">
            <a:spAutoFit/>
          </a:bodyPr>
          <a:lstStyle/>
          <a:p>
            <a:r>
              <a:rPr lang="en-US" sz="1400" dirty="0"/>
              <a:t>Then, push the </a:t>
            </a:r>
            <a:r>
              <a:rPr lang="en-US" sz="1400" dirty="0" err="1" smtClean="0"/>
              <a:t>Labdisc</a:t>
            </a:r>
            <a:r>
              <a:rPr lang="en-US" sz="1400" dirty="0" smtClean="0"/>
              <a:t>                   </a:t>
            </a:r>
            <a:r>
              <a:rPr lang="en-US" sz="1400" dirty="0"/>
              <a:t>button to start </a:t>
            </a:r>
            <a:r>
              <a:rPr lang="en-US" sz="1400" dirty="0" smtClean="0"/>
              <a:t>measuring.</a:t>
            </a:r>
            <a:endParaRPr lang="en-US" sz="1500" dirty="0"/>
          </a:p>
        </p:txBody>
      </p:sp>
      <p:sp>
        <p:nvSpPr>
          <p:cNvPr id="15" name="14 CuadroTexto"/>
          <p:cNvSpPr txBox="1"/>
          <p:nvPr/>
        </p:nvSpPr>
        <p:spPr>
          <a:xfrm>
            <a:off x="1187624" y="3698543"/>
            <a:ext cx="6624736" cy="738664"/>
          </a:xfrm>
          <a:prstGeom prst="rect">
            <a:avLst/>
          </a:prstGeom>
          <a:noFill/>
        </p:spPr>
        <p:txBody>
          <a:bodyPr wrap="square" rtlCol="0">
            <a:spAutoFit/>
          </a:bodyPr>
          <a:lstStyle/>
          <a:p>
            <a:r>
              <a:rPr lang="en-US" sz="1400" dirty="0"/>
              <a:t>Once you have finished measuring, stop the </a:t>
            </a:r>
            <a:r>
              <a:rPr lang="en-US" sz="1400" dirty="0" err="1"/>
              <a:t>Labdisc</a:t>
            </a:r>
            <a:r>
              <a:rPr lang="en-US" sz="1400" dirty="0"/>
              <a:t>. To do this, push the </a:t>
            </a:r>
            <a:r>
              <a:rPr lang="en-US" sz="1400" dirty="0" smtClean="0"/>
              <a:t>                  button </a:t>
            </a:r>
            <a:r>
              <a:rPr lang="en-US" sz="1400" dirty="0"/>
              <a:t>(the instruction “Press SCROLL key to STOP” will appear on the screen), then press </a:t>
            </a:r>
            <a:r>
              <a:rPr lang="en-US" sz="1400" dirty="0" smtClean="0"/>
              <a:t>the                  </a:t>
            </a:r>
            <a:r>
              <a:rPr lang="en-US" sz="1400" dirty="0"/>
              <a:t>button. </a:t>
            </a:r>
            <a:endParaRPr lang="en-US" sz="1500" dirty="0" smtClean="0"/>
          </a:p>
        </p:txBody>
      </p:sp>
      <p:pic>
        <p:nvPicPr>
          <p:cNvPr id="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8793" y="2414381"/>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2843017"/>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3693866"/>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0883" y="3244354"/>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8037" y="4166775"/>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2430071"/>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282345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600" y="324435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600" y="370955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669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7" name="16 CuadroTexto"/>
          <p:cNvSpPr txBox="1"/>
          <p:nvPr/>
        </p:nvSpPr>
        <p:spPr>
          <a:xfrm>
            <a:off x="1555625" y="2473150"/>
            <a:ext cx="6544767" cy="307777"/>
          </a:xfrm>
          <a:prstGeom prst="rect">
            <a:avLst/>
          </a:prstGeom>
          <a:noFill/>
          <a:ln>
            <a:noFill/>
          </a:ln>
        </p:spPr>
        <p:txBody>
          <a:bodyPr wrap="square" rtlCol="0">
            <a:spAutoFit/>
          </a:bodyPr>
          <a:lstStyle/>
          <a:p>
            <a:r>
              <a:rPr lang="en-US" sz="1400" dirty="0">
                <a:solidFill>
                  <a:srgbClr val="3490A6"/>
                </a:solidFill>
              </a:rPr>
              <a:t>The following steps explain how to perform the experiment: </a:t>
            </a:r>
            <a:endParaRPr lang="es-CL" sz="1400" dirty="0">
              <a:solidFill>
                <a:srgbClr val="3490A6"/>
              </a:solidFill>
            </a:endParaRPr>
          </a:p>
        </p:txBody>
      </p:sp>
      <p:sp>
        <p:nvSpPr>
          <p:cNvPr id="18" name="17 Rectángulo redondeado"/>
          <p:cNvSpPr/>
          <p:nvPr/>
        </p:nvSpPr>
        <p:spPr>
          <a:xfrm>
            <a:off x="1403647" y="2348880"/>
            <a:ext cx="6581751" cy="582371"/>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9" name="18 CuadroTexto"/>
          <p:cNvSpPr txBox="1"/>
          <p:nvPr/>
        </p:nvSpPr>
        <p:spPr>
          <a:xfrm>
            <a:off x="1187624" y="2996951"/>
            <a:ext cx="6624736" cy="523220"/>
          </a:xfrm>
          <a:prstGeom prst="rect">
            <a:avLst/>
          </a:prstGeom>
          <a:noFill/>
        </p:spPr>
        <p:txBody>
          <a:bodyPr wrap="square" rtlCol="0">
            <a:spAutoFit/>
          </a:bodyPr>
          <a:lstStyle/>
          <a:p>
            <a:r>
              <a:rPr lang="en-US" sz="1400" dirty="0"/>
              <a:t>Find a location in your school where the </a:t>
            </a:r>
            <a:r>
              <a:rPr lang="en-US" sz="1400" dirty="0" err="1"/>
              <a:t>Labdisc</a:t>
            </a:r>
            <a:r>
              <a:rPr lang="en-US" sz="1400" dirty="0"/>
              <a:t> can be placed without danger of interference during a whole </a:t>
            </a:r>
            <a:r>
              <a:rPr lang="en-US" sz="1400" dirty="0" smtClean="0"/>
              <a:t>day. </a:t>
            </a:r>
            <a:endParaRPr lang="en-US" sz="1500" dirty="0" smtClean="0"/>
          </a:p>
        </p:txBody>
      </p:sp>
      <p:pic>
        <p:nvPicPr>
          <p:cNvPr id="2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02585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b="1" dirty="0">
                <a:solidFill>
                  <a:schemeClr val="bg1"/>
                </a:solidFill>
              </a:rPr>
              <a:t>Temperature variation between day and night</a:t>
            </a:r>
            <a:endParaRPr lang="es-ES_tradnl" sz="1350" baseline="30000" dirty="0">
              <a:solidFill>
                <a:schemeClr val="bg1"/>
              </a:solidFill>
              <a:latin typeface="Frutiger 55 Roman" pitchFamily="34" charset="0"/>
            </a:endParaRPr>
          </a:p>
        </p:txBody>
      </p:sp>
      <p:sp>
        <p:nvSpPr>
          <p:cNvPr id="23" name="22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thermal oscillation and luminosity during a full day</a:t>
            </a:r>
            <a:endParaRPr lang="es-CL" sz="1000" dirty="0">
              <a:solidFill>
                <a:schemeClr val="bg1">
                  <a:lumMod val="50000"/>
                </a:schemeClr>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2138" y="3525118"/>
            <a:ext cx="2231950" cy="3332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669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6"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b="1" dirty="0">
                <a:solidFill>
                  <a:schemeClr val="bg1"/>
                </a:solidFill>
              </a:rPr>
              <a:t>Temperature variation between day and night</a:t>
            </a:r>
            <a:endParaRPr lang="es-ES_tradnl" sz="1350" baseline="30000" dirty="0">
              <a:solidFill>
                <a:schemeClr val="bg1"/>
              </a:solidFill>
              <a:latin typeface="Frutiger 55 Roman" pitchFamily="34" charset="0"/>
            </a:endParaRPr>
          </a:p>
        </p:txBody>
      </p:sp>
      <p:sp>
        <p:nvSpPr>
          <p:cNvPr id="23" name="22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thermal oscillation and luminosity during a full day</a:t>
            </a:r>
            <a:endParaRPr lang="es-CL" sz="1000" dirty="0">
              <a:solidFill>
                <a:schemeClr val="bg1">
                  <a:lumMod val="50000"/>
                </a:schemeClr>
              </a:solidFill>
            </a:endParaRPr>
          </a:p>
        </p:txBody>
      </p:sp>
      <p:sp>
        <p:nvSpPr>
          <p:cNvPr id="9" name="8 CuadroTexto"/>
          <p:cNvSpPr txBox="1"/>
          <p:nvPr/>
        </p:nvSpPr>
        <p:spPr>
          <a:xfrm>
            <a:off x="1187624" y="2420265"/>
            <a:ext cx="6624736" cy="523220"/>
          </a:xfrm>
          <a:prstGeom prst="rect">
            <a:avLst/>
          </a:prstGeom>
          <a:noFill/>
        </p:spPr>
        <p:txBody>
          <a:bodyPr wrap="square" rtlCol="0">
            <a:spAutoFit/>
          </a:bodyPr>
          <a:lstStyle/>
          <a:p>
            <a:r>
              <a:rPr lang="en-US" sz="1400" dirty="0"/>
              <a:t>Put the </a:t>
            </a:r>
            <a:r>
              <a:rPr lang="en-US" sz="1400" dirty="0" err="1"/>
              <a:t>Labdisc</a:t>
            </a:r>
            <a:r>
              <a:rPr lang="en-US" sz="1400" dirty="0"/>
              <a:t> in the previously selected location and activate it to register the temperature </a:t>
            </a:r>
            <a:r>
              <a:rPr lang="en-US" sz="1400" dirty="0" smtClean="0"/>
              <a:t>data.</a:t>
            </a:r>
            <a:endParaRPr lang="en-US" sz="1500" dirty="0" smtClean="0"/>
          </a:p>
        </p:txBody>
      </p:sp>
      <p:sp>
        <p:nvSpPr>
          <p:cNvPr id="10" name="9 CuadroTexto"/>
          <p:cNvSpPr txBox="1"/>
          <p:nvPr/>
        </p:nvSpPr>
        <p:spPr>
          <a:xfrm>
            <a:off x="1187624" y="2977165"/>
            <a:ext cx="6624736" cy="307777"/>
          </a:xfrm>
          <a:prstGeom prst="rect">
            <a:avLst/>
          </a:prstGeom>
          <a:noFill/>
        </p:spPr>
        <p:txBody>
          <a:bodyPr wrap="square" rtlCol="0">
            <a:spAutoFit/>
          </a:bodyPr>
          <a:lstStyle/>
          <a:p>
            <a:r>
              <a:rPr lang="en-US" sz="1400" dirty="0"/>
              <a:t>Register the sensor activation time (be sure it is on the hour so for example, 9:00 am</a:t>
            </a:r>
            <a:r>
              <a:rPr lang="en-US" sz="1400" dirty="0" smtClean="0"/>
              <a:t>).</a:t>
            </a:r>
            <a:endParaRPr lang="en-US" sz="1500" dirty="0"/>
          </a:p>
        </p:txBody>
      </p:sp>
      <p:pic>
        <p:nvPicPr>
          <p:cNvPr id="1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43586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2998611"/>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CuadroTexto"/>
          <p:cNvSpPr txBox="1"/>
          <p:nvPr/>
        </p:nvSpPr>
        <p:spPr>
          <a:xfrm>
            <a:off x="1187624" y="3572393"/>
            <a:ext cx="6624736" cy="307777"/>
          </a:xfrm>
          <a:prstGeom prst="rect">
            <a:avLst/>
          </a:prstGeom>
          <a:noFill/>
        </p:spPr>
        <p:txBody>
          <a:bodyPr wrap="square" rtlCol="0">
            <a:spAutoFit/>
          </a:bodyPr>
          <a:lstStyle/>
          <a:p>
            <a:r>
              <a:rPr lang="en-US" sz="1400" dirty="0"/>
              <a:t>After measuring for a period of 24 hours stop the </a:t>
            </a:r>
            <a:r>
              <a:rPr lang="en-US" sz="1400" dirty="0" smtClean="0"/>
              <a:t>sensor.</a:t>
            </a:r>
            <a:endParaRPr lang="en-US" sz="1500" dirty="0" smtClean="0"/>
          </a:p>
        </p:txBody>
      </p:sp>
      <p:pic>
        <p:nvPicPr>
          <p:cNvPr id="14"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357239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59462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1" name="20 CuadroTexto"/>
          <p:cNvSpPr txBox="1"/>
          <p:nvPr/>
        </p:nvSpPr>
        <p:spPr>
          <a:xfrm>
            <a:off x="1555625" y="2401142"/>
            <a:ext cx="6544767" cy="307777"/>
          </a:xfrm>
          <a:prstGeom prst="rect">
            <a:avLst/>
          </a:prstGeom>
          <a:noFill/>
          <a:ln>
            <a:noFill/>
          </a:ln>
        </p:spPr>
        <p:txBody>
          <a:bodyPr wrap="square" rtlCol="0">
            <a:spAutoFit/>
          </a:bodyPr>
          <a:lstStyle/>
          <a:p>
            <a:r>
              <a:rPr lang="en-US" sz="1400" dirty="0">
                <a:solidFill>
                  <a:srgbClr val="F7B047"/>
                </a:solidFill>
              </a:rPr>
              <a:t>The following steps explain how to analyze the experiment results: </a:t>
            </a:r>
            <a:endParaRPr lang="es-CL" sz="1400" dirty="0">
              <a:solidFill>
                <a:srgbClr val="F7B047"/>
              </a:solidFill>
            </a:endParaRPr>
          </a:p>
        </p:txBody>
      </p:sp>
      <p:sp>
        <p:nvSpPr>
          <p:cNvPr id="22" name="21 Rectángulo redondeado"/>
          <p:cNvSpPr/>
          <p:nvPr/>
        </p:nvSpPr>
        <p:spPr>
          <a:xfrm>
            <a:off x="1403647" y="2276872"/>
            <a:ext cx="6581751" cy="582371"/>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23" name="22 CuadroTexto"/>
          <p:cNvSpPr txBox="1"/>
          <p:nvPr/>
        </p:nvSpPr>
        <p:spPr>
          <a:xfrm>
            <a:off x="1187624" y="2996952"/>
            <a:ext cx="6624736" cy="523220"/>
          </a:xfrm>
          <a:prstGeom prst="rect">
            <a:avLst/>
          </a:prstGeom>
          <a:noFill/>
        </p:spPr>
        <p:txBody>
          <a:bodyPr wrap="square" rtlCol="0">
            <a:spAutoFit/>
          </a:bodyPr>
          <a:lstStyle/>
          <a:p>
            <a:r>
              <a:rPr lang="en-US" sz="1400" dirty="0"/>
              <a:t>Connect the </a:t>
            </a:r>
            <a:r>
              <a:rPr lang="en-US" sz="1400" dirty="0" err="1"/>
              <a:t>Labdisc</a:t>
            </a:r>
            <a:r>
              <a:rPr lang="en-US" sz="1400" dirty="0"/>
              <a:t> to the computer using the USB communication cable or via the Bluetooth wireless communication </a:t>
            </a:r>
            <a:r>
              <a:rPr lang="en-US" sz="1400" dirty="0" smtClean="0"/>
              <a:t>channel.</a:t>
            </a:r>
            <a:endParaRPr lang="en-US" sz="1500" dirty="0" smtClean="0"/>
          </a:p>
        </p:txBody>
      </p:sp>
      <p:pic>
        <p:nvPicPr>
          <p:cNvPr id="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01704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353148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401607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16 CuadroTexto"/>
          <p:cNvSpPr txBox="1"/>
          <p:nvPr/>
        </p:nvSpPr>
        <p:spPr>
          <a:xfrm>
            <a:off x="1187624" y="3520172"/>
            <a:ext cx="6624736" cy="307777"/>
          </a:xfrm>
          <a:prstGeom prst="rect">
            <a:avLst/>
          </a:prstGeom>
          <a:noFill/>
        </p:spPr>
        <p:txBody>
          <a:bodyPr wrap="square" rtlCol="0">
            <a:spAutoFit/>
          </a:bodyPr>
          <a:lstStyle/>
          <a:p>
            <a:r>
              <a:rPr lang="en-US" sz="1400" dirty="0"/>
              <a:t>In the top menu click on the </a:t>
            </a:r>
            <a:r>
              <a:rPr lang="en-US" sz="1400" dirty="0" smtClean="0"/>
              <a:t>               button </a:t>
            </a:r>
            <a:r>
              <a:rPr lang="en-US" sz="1400" dirty="0"/>
              <a:t>and select the </a:t>
            </a:r>
            <a:r>
              <a:rPr lang="en-US" sz="1400" dirty="0" smtClean="0"/>
              <a:t>           button.</a:t>
            </a:r>
            <a:endParaRPr lang="en-US" sz="1500" dirty="0" smtClean="0"/>
          </a:p>
        </p:txBody>
      </p:sp>
      <p:sp>
        <p:nvSpPr>
          <p:cNvPr id="18"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b="1" dirty="0">
                <a:solidFill>
                  <a:schemeClr val="bg1"/>
                </a:solidFill>
              </a:rPr>
              <a:t>Temperature variation between day and night</a:t>
            </a:r>
            <a:endParaRPr lang="es-ES_tradnl" sz="1350" baseline="30000" dirty="0">
              <a:solidFill>
                <a:schemeClr val="bg1"/>
              </a:solidFill>
              <a:latin typeface="Frutiger 55 Roman" pitchFamily="34" charset="0"/>
            </a:endParaRPr>
          </a:p>
        </p:txBody>
      </p:sp>
      <p:sp>
        <p:nvSpPr>
          <p:cNvPr id="19" name="18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thermal oscillation and luminosity during a full day</a:t>
            </a:r>
            <a:endParaRPr lang="es-CL" sz="1000" dirty="0">
              <a:solidFill>
                <a:schemeClr val="bg1">
                  <a:lumMod val="50000"/>
                </a:schemeClr>
              </a:solidFill>
            </a:endParaRPr>
          </a:p>
        </p:txBody>
      </p:sp>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444812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600" y="487144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600" y="528146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19 CuadroTexto"/>
          <p:cNvSpPr txBox="1"/>
          <p:nvPr/>
        </p:nvSpPr>
        <p:spPr>
          <a:xfrm>
            <a:off x="1187624" y="4005064"/>
            <a:ext cx="6624736" cy="307777"/>
          </a:xfrm>
          <a:prstGeom prst="rect">
            <a:avLst/>
          </a:prstGeom>
          <a:noFill/>
        </p:spPr>
        <p:txBody>
          <a:bodyPr wrap="square" rtlCol="0">
            <a:spAutoFit/>
          </a:bodyPr>
          <a:lstStyle/>
          <a:p>
            <a:r>
              <a:rPr lang="en-US" sz="1400" dirty="0"/>
              <a:t>From the measurements list that will appear, select the last experiment </a:t>
            </a:r>
            <a:r>
              <a:rPr lang="en-US" sz="1400" dirty="0" smtClean="0"/>
              <a:t>made.</a:t>
            </a:r>
            <a:endParaRPr lang="en-US" sz="1500" dirty="0"/>
          </a:p>
        </p:txBody>
      </p:sp>
      <p:sp>
        <p:nvSpPr>
          <p:cNvPr id="26" name="25 CuadroTexto"/>
          <p:cNvSpPr txBox="1"/>
          <p:nvPr/>
        </p:nvSpPr>
        <p:spPr>
          <a:xfrm>
            <a:off x="1187624" y="4437112"/>
            <a:ext cx="6624736" cy="307777"/>
          </a:xfrm>
          <a:prstGeom prst="rect">
            <a:avLst/>
          </a:prstGeom>
          <a:noFill/>
        </p:spPr>
        <p:txBody>
          <a:bodyPr wrap="square" rtlCol="0">
            <a:spAutoFit/>
          </a:bodyPr>
          <a:lstStyle/>
          <a:p>
            <a:r>
              <a:rPr lang="en-US" sz="1400" dirty="0"/>
              <a:t>Observe the graph building on the </a:t>
            </a:r>
            <a:r>
              <a:rPr lang="en-US" sz="1400" dirty="0" smtClean="0"/>
              <a:t>screen.</a:t>
            </a:r>
            <a:endParaRPr lang="en-US" sz="1500" dirty="0"/>
          </a:p>
        </p:txBody>
      </p:sp>
      <p:sp>
        <p:nvSpPr>
          <p:cNvPr id="28" name="27 CuadroTexto"/>
          <p:cNvSpPr txBox="1"/>
          <p:nvPr/>
        </p:nvSpPr>
        <p:spPr>
          <a:xfrm>
            <a:off x="1187624" y="4849415"/>
            <a:ext cx="6624736" cy="523220"/>
          </a:xfrm>
          <a:prstGeom prst="rect">
            <a:avLst/>
          </a:prstGeom>
          <a:noFill/>
        </p:spPr>
        <p:txBody>
          <a:bodyPr wrap="square" rtlCol="0">
            <a:spAutoFit/>
          </a:bodyPr>
          <a:lstStyle/>
          <a:p>
            <a:r>
              <a:rPr lang="en-US" sz="1400" dirty="0"/>
              <a:t>Push </a:t>
            </a:r>
            <a:r>
              <a:rPr lang="en-US" sz="1400" dirty="0" smtClean="0"/>
              <a:t>the              </a:t>
            </a:r>
            <a:r>
              <a:rPr lang="en-US" sz="1400" dirty="0"/>
              <a:t>button and put notes on the graph specifying the date and time of data </a:t>
            </a:r>
            <a:r>
              <a:rPr lang="en-US" sz="1400" dirty="0" smtClean="0"/>
              <a:t>taken.</a:t>
            </a:r>
            <a:endParaRPr lang="en-US" sz="1500" dirty="0"/>
          </a:p>
        </p:txBody>
      </p:sp>
      <p:sp>
        <p:nvSpPr>
          <p:cNvPr id="30" name="29 CuadroTexto"/>
          <p:cNvSpPr txBox="1"/>
          <p:nvPr/>
        </p:nvSpPr>
        <p:spPr>
          <a:xfrm>
            <a:off x="1197288" y="5281463"/>
            <a:ext cx="6624736" cy="523220"/>
          </a:xfrm>
          <a:prstGeom prst="rect">
            <a:avLst/>
          </a:prstGeom>
          <a:noFill/>
        </p:spPr>
        <p:txBody>
          <a:bodyPr wrap="square" rtlCol="0">
            <a:spAutoFit/>
          </a:bodyPr>
          <a:lstStyle/>
          <a:p>
            <a:r>
              <a:rPr lang="en-US" sz="1400" dirty="0"/>
              <a:t>Click on the </a:t>
            </a:r>
            <a:r>
              <a:rPr lang="en-US" sz="1400" dirty="0" smtClean="0"/>
              <a:t>           button </a:t>
            </a:r>
            <a:r>
              <a:rPr lang="en-US" sz="1400" dirty="0"/>
              <a:t>to select points within the graph and choose a representative point for each shift (morning, noon, afternoon, night, midnight, dawn</a:t>
            </a:r>
            <a:r>
              <a:rPr lang="en-US" sz="1400" dirty="0" smtClean="0"/>
              <a:t>).</a:t>
            </a:r>
            <a:endParaRPr lang="en-US" sz="1500" dirty="0"/>
          </a:p>
        </p:txBody>
      </p:sp>
      <p:pic>
        <p:nvPicPr>
          <p:cNvPr id="3077"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96623" y="3509887"/>
            <a:ext cx="455297" cy="328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69814" y="3495374"/>
            <a:ext cx="370338" cy="313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79712" y="4758175"/>
            <a:ext cx="381230" cy="32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187755" y="5216305"/>
            <a:ext cx="346374" cy="326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2050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grpSp>
        <p:nvGrpSpPr>
          <p:cNvPr id="2" name="1 Grupo"/>
          <p:cNvGrpSpPr/>
          <p:nvPr/>
        </p:nvGrpSpPr>
        <p:grpSpPr>
          <a:xfrm>
            <a:off x="1132910" y="2254524"/>
            <a:ext cx="6852488" cy="775497"/>
            <a:chOff x="1132910" y="2254524"/>
            <a:chExt cx="6852488" cy="775497"/>
          </a:xfrm>
        </p:grpSpPr>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48072"/>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12 Grupo"/>
          <p:cNvGrpSpPr/>
          <p:nvPr/>
        </p:nvGrpSpPr>
        <p:grpSpPr>
          <a:xfrm>
            <a:off x="1132910" y="3429000"/>
            <a:ext cx="6852488" cy="775497"/>
            <a:chOff x="1132910" y="2254524"/>
            <a:chExt cx="6852488" cy="775497"/>
          </a:xfrm>
        </p:grpSpPr>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48072"/>
            </a:xfrm>
            <a:prstGeom prst="rect">
              <a:avLst/>
            </a:prstGeom>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22 CuadroTexto"/>
          <p:cNvSpPr txBox="1"/>
          <p:nvPr/>
        </p:nvSpPr>
        <p:spPr>
          <a:xfrm>
            <a:off x="1555626" y="3625860"/>
            <a:ext cx="6498061" cy="523220"/>
          </a:xfrm>
          <a:prstGeom prst="rect">
            <a:avLst/>
          </a:prstGeom>
          <a:noFill/>
        </p:spPr>
        <p:txBody>
          <a:bodyPr wrap="none" rtlCol="0">
            <a:spAutoFit/>
          </a:bodyPr>
          <a:lstStyle/>
          <a:p>
            <a:r>
              <a:rPr lang="en-US" sz="1400" b="1" dirty="0"/>
              <a:t>If you compare the place where you live with a desert (like the Arizona desert), what </a:t>
            </a:r>
            <a:endParaRPr lang="en-US" sz="1400" b="1" dirty="0" smtClean="0"/>
          </a:p>
          <a:p>
            <a:r>
              <a:rPr lang="en-US" sz="1400" b="1" dirty="0" smtClean="0"/>
              <a:t>differences </a:t>
            </a:r>
            <a:r>
              <a:rPr lang="en-US" sz="1400" b="1" dirty="0"/>
              <a:t>exist at the level of thermal range and luminosity? Explain. </a:t>
            </a:r>
            <a:endParaRPr lang="es-CL" sz="1400" dirty="0"/>
          </a:p>
        </p:txBody>
      </p:sp>
      <p:sp>
        <p:nvSpPr>
          <p:cNvPr id="24" name="23 CuadroTexto"/>
          <p:cNvSpPr txBox="1"/>
          <p:nvPr/>
        </p:nvSpPr>
        <p:spPr>
          <a:xfrm>
            <a:off x="1555626" y="2473732"/>
            <a:ext cx="5968702" cy="523220"/>
          </a:xfrm>
          <a:prstGeom prst="rect">
            <a:avLst/>
          </a:prstGeom>
          <a:noFill/>
        </p:spPr>
        <p:txBody>
          <a:bodyPr wrap="square" rtlCol="0">
            <a:spAutoFit/>
          </a:bodyPr>
          <a:lstStyle/>
          <a:p>
            <a:r>
              <a:rPr lang="en-US" sz="1400" b="1" dirty="0"/>
              <a:t>Did you find differences between what you registered with the </a:t>
            </a:r>
            <a:r>
              <a:rPr lang="en-US" sz="1400" b="1" dirty="0" err="1"/>
              <a:t>Labdisc</a:t>
            </a:r>
            <a:r>
              <a:rPr lang="en-US" sz="1400" b="1" dirty="0"/>
              <a:t> and what you had predicted in the hypothesis? What were they? </a:t>
            </a:r>
            <a:endParaRPr lang="es-CL" sz="1400" dirty="0"/>
          </a:p>
        </p:txBody>
      </p:sp>
      <p:sp>
        <p:nvSpPr>
          <p:cNvPr id="22"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b="1" dirty="0">
                <a:solidFill>
                  <a:schemeClr val="bg1"/>
                </a:solidFill>
              </a:rPr>
              <a:t>Temperature variation between day and night</a:t>
            </a:r>
            <a:endParaRPr lang="es-ES_tradnl" sz="1350" baseline="30000" dirty="0">
              <a:solidFill>
                <a:schemeClr val="bg1"/>
              </a:solidFill>
              <a:latin typeface="Frutiger 55 Roman" pitchFamily="34" charset="0"/>
            </a:endParaRPr>
          </a:p>
        </p:txBody>
      </p:sp>
      <p:sp>
        <p:nvSpPr>
          <p:cNvPr id="25" name="24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thermal oscillation and luminosity during a full day</a:t>
            </a:r>
            <a:endParaRPr lang="es-CL" sz="1000" dirty="0">
              <a:solidFill>
                <a:schemeClr val="bg1">
                  <a:lumMod val="50000"/>
                </a:schemeClr>
              </a:solidFill>
            </a:endParaRPr>
          </a:p>
        </p:txBody>
      </p:sp>
    </p:spTree>
    <p:extLst>
      <p:ext uri="{BB962C8B-B14F-4D97-AF65-F5344CB8AC3E}">
        <p14:creationId xmlns:p14="http://schemas.microsoft.com/office/powerpoint/2010/main" val="2040537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2" name="21 CuadroTexto"/>
          <p:cNvSpPr txBox="1"/>
          <p:nvPr/>
        </p:nvSpPr>
        <p:spPr>
          <a:xfrm>
            <a:off x="1555625" y="2401143"/>
            <a:ext cx="6544767" cy="307777"/>
          </a:xfrm>
          <a:prstGeom prst="rect">
            <a:avLst/>
          </a:prstGeom>
          <a:noFill/>
          <a:ln>
            <a:noFill/>
          </a:ln>
        </p:spPr>
        <p:txBody>
          <a:bodyPr wrap="square" rtlCol="0">
            <a:spAutoFit/>
          </a:bodyPr>
          <a:lstStyle/>
          <a:p>
            <a:r>
              <a:rPr lang="en-US" sz="1400" dirty="0" smtClean="0">
                <a:solidFill>
                  <a:srgbClr val="F7B047"/>
                </a:solidFill>
              </a:rPr>
              <a:t>The graph below should be similar to the one the students came up with. </a:t>
            </a:r>
            <a:endParaRPr lang="es-CL" sz="1400" dirty="0">
              <a:solidFill>
                <a:srgbClr val="F7B047"/>
              </a:solidFill>
            </a:endParaRPr>
          </a:p>
        </p:txBody>
      </p:sp>
      <p:sp>
        <p:nvSpPr>
          <p:cNvPr id="27" name="26 Rectángulo redondeado"/>
          <p:cNvSpPr/>
          <p:nvPr/>
        </p:nvSpPr>
        <p:spPr>
          <a:xfrm>
            <a:off x="1403647" y="2348881"/>
            <a:ext cx="6581751" cy="432047"/>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1"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b="1" dirty="0">
                <a:solidFill>
                  <a:schemeClr val="bg1"/>
                </a:solidFill>
              </a:rPr>
              <a:t>Temperature variation between day and night</a:t>
            </a:r>
            <a:endParaRPr lang="es-ES_tradnl" sz="1350" baseline="30000" dirty="0">
              <a:solidFill>
                <a:schemeClr val="bg1"/>
              </a:solidFill>
              <a:latin typeface="Frutiger 55 Roman" pitchFamily="34" charset="0"/>
            </a:endParaRPr>
          </a:p>
        </p:txBody>
      </p:sp>
      <p:sp>
        <p:nvSpPr>
          <p:cNvPr id="12" name="11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thermal oscillation and luminosity during a full day</a:t>
            </a:r>
            <a:endParaRPr lang="es-CL" sz="1000" dirty="0">
              <a:solidFill>
                <a:schemeClr val="bg1">
                  <a:lumMod val="50000"/>
                </a:schemeClr>
              </a:solidFill>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7470" y="2852936"/>
            <a:ext cx="5366818"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0767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5" name="מלבן 4"/>
          <p:cNvSpPr/>
          <p:nvPr/>
        </p:nvSpPr>
        <p:spPr>
          <a:xfrm>
            <a:off x="683568" y="2281698"/>
            <a:ext cx="6318448" cy="369332"/>
          </a:xfrm>
          <a:prstGeom prst="rect">
            <a:avLst/>
          </a:prstGeom>
        </p:spPr>
        <p:txBody>
          <a:bodyPr wrap="square">
            <a:spAutoFit/>
          </a:bodyPr>
          <a:lstStyle/>
          <a:p>
            <a:r>
              <a:rPr lang="en-US" dirty="0" smtClean="0"/>
              <a:t>FRAMEWORK </a:t>
            </a:r>
            <a:r>
              <a:rPr lang="en-US" dirty="0"/>
              <a:t>FOR K-12 SCIENCE EDUCATION © 2012</a:t>
            </a:r>
          </a:p>
        </p:txBody>
      </p:sp>
      <p:sp>
        <p:nvSpPr>
          <p:cNvPr id="6" name="מלבן 5"/>
          <p:cNvSpPr/>
          <p:nvPr/>
        </p:nvSpPr>
        <p:spPr>
          <a:xfrm>
            <a:off x="611560" y="2646565"/>
            <a:ext cx="7344816" cy="307777"/>
          </a:xfrm>
          <a:prstGeom prst="rect">
            <a:avLst/>
          </a:prstGeom>
        </p:spPr>
        <p:txBody>
          <a:bodyPr wrap="square">
            <a:spAutoFit/>
          </a:bodyPr>
          <a:lstStyle/>
          <a:p>
            <a:pPr lvl="0"/>
            <a:r>
              <a:rPr lang="en-US" sz="1400" dirty="0"/>
              <a:t>The Dimension I practices listed below are called out as </a:t>
            </a:r>
            <a:r>
              <a:rPr lang="en-US" sz="1400" b="1" dirty="0"/>
              <a:t>bold </a:t>
            </a:r>
            <a:r>
              <a:rPr lang="en-US" sz="1400" dirty="0"/>
              <a:t>words throughout the activity.</a:t>
            </a:r>
          </a:p>
        </p:txBody>
      </p:sp>
      <p:graphicFrame>
        <p:nvGraphicFramePr>
          <p:cNvPr id="9" name="טבלה 8"/>
          <p:cNvGraphicFramePr>
            <a:graphicFrameLocks noGrp="1"/>
          </p:cNvGraphicFramePr>
          <p:nvPr>
            <p:extLst>
              <p:ext uri="{D42A27DB-BD31-4B8C-83A1-F6EECF244321}">
                <p14:modId xmlns:p14="http://schemas.microsoft.com/office/powerpoint/2010/main" val="3547904318"/>
              </p:ext>
            </p:extLst>
          </p:nvPr>
        </p:nvGraphicFramePr>
        <p:xfrm>
          <a:off x="683567" y="3068960"/>
          <a:ext cx="7704857" cy="1615440"/>
        </p:xfrm>
        <a:graphic>
          <a:graphicData uri="http://schemas.openxmlformats.org/drawingml/2006/table">
            <a:tbl>
              <a:tblPr firstRow="1" firstCol="1" lastRow="1" lastCol="1" bandRow="1" bandCol="1"/>
              <a:tblGrid>
                <a:gridCol w="771352"/>
                <a:gridCol w="452785"/>
                <a:gridCol w="2376264"/>
                <a:gridCol w="432048"/>
                <a:gridCol w="3672408"/>
              </a:tblGrid>
              <a:tr h="263889">
                <a:tc rowSpan="4">
                  <a:txBody>
                    <a:bodyPr/>
                    <a:lstStyle/>
                    <a:p>
                      <a:pPr marL="124460" marR="48260" algn="ctr">
                        <a:lnSpc>
                          <a:spcPct val="100000"/>
                        </a:lnSpc>
                        <a:spcBef>
                          <a:spcPts val="80"/>
                        </a:spcBef>
                        <a:spcAft>
                          <a:spcPts val="0"/>
                        </a:spcAft>
                      </a:pPr>
                      <a:r>
                        <a:rPr lang="en-US" sz="1100" b="1" dirty="0">
                          <a:solidFill>
                            <a:srgbClr val="231F20"/>
                          </a:solidFill>
                          <a:effectLst/>
                          <a:latin typeface="Calibri"/>
                          <a:ea typeface="Calibri"/>
                          <a:cs typeface="Calibri"/>
                        </a:rPr>
                        <a:t>Dimension</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1</a:t>
                      </a:r>
                      <a:endParaRPr lang="en-US" sz="1100" b="1" dirty="0">
                        <a:effectLst/>
                        <a:latin typeface="Calibri"/>
                        <a:ea typeface="Calibri"/>
                        <a:cs typeface="Calibri"/>
                      </a:endParaRPr>
                    </a:p>
                    <a:p>
                      <a:pPr marL="125730" marR="48260" algn="ctr">
                        <a:lnSpc>
                          <a:spcPct val="100000"/>
                        </a:lnSpc>
                        <a:spcAft>
                          <a:spcPts val="0"/>
                        </a:spcAft>
                      </a:pPr>
                      <a:r>
                        <a:rPr lang="en-US" sz="1100" b="1" dirty="0">
                          <a:solidFill>
                            <a:srgbClr val="231F20"/>
                          </a:solidFill>
                          <a:effectLst/>
                          <a:latin typeface="Calibri"/>
                          <a:ea typeface="Calibri"/>
                          <a:cs typeface="Calibri"/>
                        </a:rPr>
                        <a:t>Scien</a:t>
                      </a:r>
                      <a:r>
                        <a:rPr lang="en-US" sz="1100" b="1" spc="-5"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e</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and</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En</a:t>
                      </a:r>
                      <a:r>
                        <a:rPr lang="en-US" sz="1100" b="1" spc="-5" dirty="0">
                          <a:solidFill>
                            <a:srgbClr val="231F20"/>
                          </a:solidFill>
                          <a:effectLst/>
                          <a:latin typeface="Calibri"/>
                          <a:ea typeface="Calibri"/>
                          <a:cs typeface="Calibri"/>
                        </a:rPr>
                        <a:t>g</a:t>
                      </a:r>
                      <a:r>
                        <a:rPr lang="en-US" sz="1100" b="1" dirty="0">
                          <a:solidFill>
                            <a:srgbClr val="231F20"/>
                          </a:solidFill>
                          <a:effectLst/>
                          <a:latin typeface="Calibri"/>
                          <a:ea typeface="Calibri"/>
                          <a:cs typeface="Calibri"/>
                        </a:rPr>
                        <a:t>ineering </a:t>
                      </a:r>
                      <a:r>
                        <a:rPr lang="en-US" sz="1100" b="1" spc="-15" dirty="0">
                          <a:solidFill>
                            <a:srgbClr val="231F20"/>
                          </a:solidFill>
                          <a:effectLst/>
                          <a:latin typeface="Calibri"/>
                          <a:ea typeface="Calibri"/>
                          <a:cs typeface="Calibri"/>
                        </a:rPr>
                        <a:t>P</a:t>
                      </a:r>
                      <a:r>
                        <a:rPr lang="en-US" sz="1100" b="1" spc="-5" dirty="0">
                          <a:solidFill>
                            <a:srgbClr val="231F20"/>
                          </a:solidFill>
                          <a:effectLst/>
                          <a:latin typeface="Calibri"/>
                          <a:ea typeface="Calibri"/>
                          <a:cs typeface="Calibri"/>
                        </a:rPr>
                        <a:t>r</a:t>
                      </a:r>
                      <a:r>
                        <a:rPr lang="en-US" sz="1100" b="1" dirty="0">
                          <a:solidFill>
                            <a:srgbClr val="231F20"/>
                          </a:solidFill>
                          <a:effectLst/>
                          <a:latin typeface="Calibri"/>
                          <a:ea typeface="Calibri"/>
                          <a:cs typeface="Calibri"/>
                        </a:rPr>
                        <a:t>a</a:t>
                      </a:r>
                      <a:r>
                        <a:rPr lang="en-US" sz="1100" b="1" spc="10"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ti</a:t>
                      </a:r>
                      <a:r>
                        <a:rPr lang="en-US" sz="1100" b="1" spc="-5"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es</a:t>
                      </a: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49225" algn="ctr">
                        <a:lnSpc>
                          <a:spcPct val="100000"/>
                        </a:lnSpc>
                        <a:spcBef>
                          <a:spcPts val="64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0" marR="121285" indent="0">
                        <a:lnSpc>
                          <a:spcPct val="100000"/>
                        </a:lnSpc>
                        <a:spcBef>
                          <a:spcPts val="140"/>
                        </a:spcBef>
                        <a:spcAft>
                          <a:spcPts val="0"/>
                        </a:spcAft>
                      </a:pPr>
                      <a:r>
                        <a:rPr lang="en-US" sz="1100" dirty="0">
                          <a:solidFill>
                            <a:srgbClr val="231F20"/>
                          </a:solidFill>
                          <a:effectLst/>
                          <a:latin typeface="Calibri"/>
                          <a:ea typeface="Calibri"/>
                          <a:cs typeface="Calibri"/>
                        </a:rPr>
                        <a:t>Asking questions (for science) and defining problems (for engineering)</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lnSpc>
                          <a:spcPct val="100000"/>
                        </a:lnSpc>
                        <a:spcBef>
                          <a:spcPts val="64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0" marR="116840" indent="0">
                        <a:lnSpc>
                          <a:spcPct val="100000"/>
                        </a:lnSpc>
                        <a:spcBef>
                          <a:spcPts val="625"/>
                        </a:spcBef>
                        <a:spcAft>
                          <a:spcPts val="0"/>
                        </a:spcAft>
                      </a:pPr>
                      <a:r>
                        <a:rPr lang="en-US" sz="1100" dirty="0">
                          <a:solidFill>
                            <a:srgbClr val="231F20"/>
                          </a:solidFill>
                          <a:effectLst/>
                          <a:latin typeface="Calibri"/>
                          <a:ea typeface="Calibri"/>
                          <a:cs typeface="Calibri"/>
                        </a:rPr>
                        <a:t>Use mathematics and computational thinking</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3889">
                <a:tc vMerge="1">
                  <a:txBody>
                    <a:bodyPr/>
                    <a:lstStyle/>
                    <a:p>
                      <a:endParaRPr lang="en-US"/>
                    </a:p>
                  </a:txBody>
                  <a:tcPr/>
                </a:tc>
                <a:tc>
                  <a:txBody>
                    <a:bodyPr/>
                    <a:lstStyle/>
                    <a:p>
                      <a:pPr marR="14922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a:effectLst/>
                          <a:latin typeface="Calibri"/>
                          <a:ea typeface="Calibri"/>
                          <a:cs typeface="Calibri"/>
                        </a:rPr>
                        <a:t> </a:t>
                      </a:r>
                      <a:r>
                        <a:rPr lang="en-US" sz="1100" dirty="0" smtClean="0">
                          <a:solidFill>
                            <a:srgbClr val="231F20"/>
                          </a:solidFill>
                          <a:effectLst/>
                          <a:latin typeface="Calibri"/>
                          <a:ea typeface="Calibri"/>
                          <a:cs typeface="Calibri"/>
                        </a:rPr>
                        <a:t>Developing </a:t>
                      </a:r>
                      <a:r>
                        <a:rPr lang="en-US" sz="1100" dirty="0">
                          <a:solidFill>
                            <a:srgbClr val="231F20"/>
                          </a:solidFill>
                          <a:effectLst/>
                          <a:latin typeface="Calibri"/>
                          <a:ea typeface="Calibri"/>
                          <a:cs typeface="Calibri"/>
                        </a:rPr>
                        <a:t>and using models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lnSpc>
                          <a:spcPct val="100000"/>
                        </a:lnSpc>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16840" indent="0">
                        <a:lnSpc>
                          <a:spcPct val="100000"/>
                        </a:lnSpc>
                        <a:spcBef>
                          <a:spcPts val="240"/>
                        </a:spcBef>
                        <a:spcAft>
                          <a:spcPts val="0"/>
                        </a:spcAft>
                      </a:pPr>
                      <a:r>
                        <a:rPr lang="en-US" sz="1100" dirty="0">
                          <a:solidFill>
                            <a:srgbClr val="231F20"/>
                          </a:solidFill>
                          <a:effectLst/>
                          <a:latin typeface="Calibri"/>
                          <a:ea typeface="Calibri"/>
                          <a:cs typeface="Calibri"/>
                        </a:rPr>
                        <a:t>Constructing explanations (for science) and designing solutions (for engineering)</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3889">
                <a:tc vMerge="1">
                  <a:txBody>
                    <a:bodyPr/>
                    <a:lstStyle/>
                    <a:p>
                      <a:endParaRPr lang="en-US"/>
                    </a:p>
                  </a:txBody>
                  <a:tcPr/>
                </a:tc>
                <a:tc>
                  <a:txBody>
                    <a:bodyPr/>
                    <a:lstStyle/>
                    <a:p>
                      <a:pPr marR="14922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a:effectLst/>
                          <a:latin typeface="Calibri"/>
                          <a:ea typeface="Calibri"/>
                          <a:cs typeface="Calibri"/>
                        </a:rPr>
                        <a:t> </a:t>
                      </a:r>
                      <a:r>
                        <a:rPr lang="en-US" sz="1100" dirty="0" smtClean="0">
                          <a:solidFill>
                            <a:srgbClr val="231F20"/>
                          </a:solidFill>
                          <a:effectLst/>
                          <a:latin typeface="Calibri"/>
                          <a:ea typeface="Calibri"/>
                          <a:cs typeface="Calibri"/>
                        </a:rPr>
                        <a:t>Planning </a:t>
                      </a:r>
                      <a:r>
                        <a:rPr lang="en-US" sz="1100" dirty="0">
                          <a:solidFill>
                            <a:srgbClr val="231F20"/>
                          </a:solidFill>
                          <a:effectLst/>
                          <a:latin typeface="Calibri"/>
                          <a:ea typeface="Calibri"/>
                          <a:cs typeface="Calibri"/>
                        </a:rPr>
                        <a:t>and carrying out investigations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smtClean="0">
                          <a:solidFill>
                            <a:srgbClr val="231F20"/>
                          </a:solidFill>
                          <a:effectLst/>
                          <a:latin typeface="Calibri"/>
                          <a:ea typeface="Calibri"/>
                          <a:cs typeface="Calibri"/>
                        </a:rPr>
                        <a:t>Engaging </a:t>
                      </a:r>
                      <a:r>
                        <a:rPr lang="en-US" sz="1100" dirty="0">
                          <a:solidFill>
                            <a:srgbClr val="231F20"/>
                          </a:solidFill>
                          <a:effectLst/>
                          <a:latin typeface="Calibri"/>
                          <a:ea typeface="Calibri"/>
                          <a:cs typeface="Calibri"/>
                        </a:rPr>
                        <a:t>in argument from evidence</a:t>
                      </a:r>
                      <a:endParaRPr lang="en-US" sz="1100" dirty="0">
                        <a:effectLst/>
                        <a:latin typeface="Calibri"/>
                        <a:ea typeface="Calibri"/>
                        <a:cs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3889">
                <a:tc vMerge="1">
                  <a:txBody>
                    <a:bodyPr/>
                    <a:lstStyle/>
                    <a:p>
                      <a:endParaRPr lang="en-US"/>
                    </a:p>
                  </a:txBody>
                  <a:tcPr/>
                </a:tc>
                <a:tc>
                  <a:txBody>
                    <a:bodyPr/>
                    <a:lstStyle/>
                    <a:p>
                      <a:pPr algn="ctr">
                        <a:lnSpc>
                          <a:spcPct val="100000"/>
                        </a:lnSpc>
                        <a:spcBef>
                          <a:spcPts val="10"/>
                        </a:spcBef>
                        <a:spcAft>
                          <a:spcPts val="0"/>
                        </a:spcAft>
                      </a:pPr>
                      <a:r>
                        <a:rPr lang="en-US" sz="1100" dirty="0">
                          <a:effectLst/>
                          <a:latin typeface="Calibri"/>
                          <a:ea typeface="Calibri"/>
                          <a:cs typeface="Calibri"/>
                        </a:rPr>
                        <a:t> </a:t>
                      </a:r>
                    </a:p>
                    <a:p>
                      <a:pPr marR="149225" algn="ctr">
                        <a:lnSpc>
                          <a:spcPct val="100000"/>
                        </a:lnSpc>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a:effectLst/>
                          <a:latin typeface="Calibri"/>
                          <a:ea typeface="Calibri"/>
                          <a:cs typeface="Calibri"/>
                        </a:rPr>
                        <a:t> </a:t>
                      </a:r>
                      <a:r>
                        <a:rPr lang="en-US" sz="1100" dirty="0" smtClean="0">
                          <a:solidFill>
                            <a:srgbClr val="231F20"/>
                          </a:solidFill>
                          <a:effectLst/>
                          <a:latin typeface="Calibri"/>
                          <a:ea typeface="Calibri"/>
                          <a:cs typeface="Calibri"/>
                        </a:rPr>
                        <a:t>Analyzing </a:t>
                      </a:r>
                      <a:r>
                        <a:rPr lang="en-US" sz="1100" dirty="0">
                          <a:solidFill>
                            <a:srgbClr val="231F20"/>
                          </a:solidFill>
                          <a:effectLst/>
                          <a:latin typeface="Calibri"/>
                          <a:ea typeface="Calibri"/>
                          <a:cs typeface="Calibri"/>
                        </a:rPr>
                        <a:t>and interpreting data</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3525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smtClean="0">
                          <a:solidFill>
                            <a:srgbClr val="231F20"/>
                          </a:solidFill>
                          <a:effectLst/>
                          <a:latin typeface="Calibri"/>
                          <a:ea typeface="Calibri"/>
                          <a:cs typeface="Calibri"/>
                        </a:rPr>
                        <a:t>Obtaining</a:t>
                      </a:r>
                      <a:r>
                        <a:rPr lang="en-US" sz="1100" dirty="0">
                          <a:solidFill>
                            <a:srgbClr val="231F20"/>
                          </a:solidFill>
                          <a:effectLst/>
                          <a:latin typeface="Calibri"/>
                          <a:ea typeface="Calibri"/>
                          <a:cs typeface="Calibri"/>
                        </a:rPr>
                        <a:t>, evaluating, and communicating information</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1" name="טבלה 10"/>
          <p:cNvGraphicFramePr>
            <a:graphicFrameLocks noGrp="1"/>
          </p:cNvGraphicFramePr>
          <p:nvPr>
            <p:extLst>
              <p:ext uri="{D42A27DB-BD31-4B8C-83A1-F6EECF244321}">
                <p14:modId xmlns:p14="http://schemas.microsoft.com/office/powerpoint/2010/main" val="4231735570"/>
              </p:ext>
            </p:extLst>
          </p:nvPr>
        </p:nvGraphicFramePr>
        <p:xfrm>
          <a:off x="720890" y="4885408"/>
          <a:ext cx="7667534" cy="1279896"/>
        </p:xfrm>
        <a:graphic>
          <a:graphicData uri="http://schemas.openxmlformats.org/drawingml/2006/table">
            <a:tbl>
              <a:tblPr firstRow="1" firstCol="1" lastRow="1" lastCol="1" bandRow="1" bandCol="1"/>
              <a:tblGrid>
                <a:gridCol w="754766"/>
                <a:gridCol w="432048"/>
                <a:gridCol w="2376264"/>
                <a:gridCol w="432048"/>
                <a:gridCol w="3672408"/>
              </a:tblGrid>
              <a:tr h="283530">
                <a:tc rowSpan="4">
                  <a:txBody>
                    <a:bodyPr/>
                    <a:lstStyle/>
                    <a:p>
                      <a:pPr marL="285115" marR="0" indent="0" algn="l" defTabSz="914400" rtl="0" eaLnBrk="1" fontAlgn="auto" latinLnBrk="0" hangingPunct="1">
                        <a:lnSpc>
                          <a:spcPct val="100000"/>
                        </a:lnSpc>
                        <a:spcBef>
                          <a:spcPts val="560"/>
                        </a:spcBef>
                        <a:spcAft>
                          <a:spcPts val="0"/>
                        </a:spcAft>
                        <a:buClrTx/>
                        <a:buSzTx/>
                        <a:buFontTx/>
                        <a:buNone/>
                        <a:tabLst/>
                        <a:defRPr/>
                      </a:pPr>
                      <a:r>
                        <a:rPr lang="en-US" sz="1100" b="1" dirty="0">
                          <a:solidFill>
                            <a:srgbClr val="231F20"/>
                          </a:solidFill>
                          <a:effectLst/>
                          <a:latin typeface="Calibri"/>
                          <a:ea typeface="Calibri"/>
                          <a:cs typeface="Calibri"/>
                        </a:rPr>
                        <a:t>Dimension</a:t>
                      </a:r>
                      <a:r>
                        <a:rPr lang="en-US" sz="1100" b="1" spc="-15" dirty="0">
                          <a:solidFill>
                            <a:srgbClr val="231F20"/>
                          </a:solidFill>
                          <a:effectLst/>
                          <a:latin typeface="Calibri"/>
                          <a:ea typeface="Calibri"/>
                          <a:cs typeface="Calibri"/>
                        </a:rPr>
                        <a:t> </a:t>
                      </a:r>
                      <a:r>
                        <a:rPr lang="en-US" sz="1100" b="1" dirty="0" smtClean="0">
                          <a:solidFill>
                            <a:srgbClr val="231F20"/>
                          </a:solidFill>
                          <a:effectLst/>
                          <a:latin typeface="Calibri"/>
                          <a:ea typeface="Calibri"/>
                          <a:cs typeface="Calibri"/>
                        </a:rPr>
                        <a:t>2 </a:t>
                      </a:r>
                      <a:r>
                        <a:rPr lang="en-US" sz="1100" b="1" kern="1200" dirty="0" smtClean="0">
                          <a:solidFill>
                            <a:schemeClr val="tx1"/>
                          </a:solidFill>
                          <a:effectLst/>
                          <a:latin typeface="+mn-lt"/>
                          <a:ea typeface="+mn-ea"/>
                          <a:cs typeface="+mn-cs"/>
                        </a:rPr>
                        <a:t>Cross Cutting Concepts</a:t>
                      </a: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49225" algn="ctr">
                        <a:spcBef>
                          <a:spcPts val="5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588" marR="121285" indent="0">
                        <a:spcBef>
                          <a:spcPts val="565"/>
                        </a:spcBef>
                        <a:spcAft>
                          <a:spcPts val="0"/>
                        </a:spcAft>
                      </a:pPr>
                      <a:r>
                        <a:rPr lang="en-US" sz="1100" dirty="0">
                          <a:solidFill>
                            <a:srgbClr val="231F20"/>
                          </a:solidFill>
                          <a:effectLst/>
                          <a:latin typeface="Calibri"/>
                          <a:ea typeface="Calibri"/>
                          <a:cs typeface="Calibri"/>
                        </a:rPr>
                        <a:t>Patterns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spcBef>
                          <a:spcPts val="5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0" marR="116840" indent="0">
                        <a:spcBef>
                          <a:spcPts val="565"/>
                        </a:spcBef>
                        <a:spcAft>
                          <a:spcPts val="0"/>
                        </a:spcAft>
                      </a:pPr>
                      <a:r>
                        <a:rPr lang="en-US" sz="1100" dirty="0">
                          <a:solidFill>
                            <a:srgbClr val="231F20"/>
                          </a:solidFill>
                          <a:effectLst/>
                          <a:latin typeface="Calibri"/>
                          <a:ea typeface="Calibri"/>
                          <a:cs typeface="Calibri"/>
                        </a:rPr>
                        <a:t>Energy and matter: Flows, cycles, and  conservation</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429306">
                <a:tc vMerge="1">
                  <a:txBody>
                    <a:bodyPr/>
                    <a:lstStyle/>
                    <a:p>
                      <a:endParaRPr lang="en-US"/>
                    </a:p>
                  </a:txBody>
                  <a:tcPr/>
                </a:tc>
                <a:tc>
                  <a:txBody>
                    <a:bodyPr/>
                    <a:lstStyle/>
                    <a:p>
                      <a:pPr marR="149225" algn="ctr">
                        <a:spcBef>
                          <a:spcPts val="6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0" marR="116840" indent="0" algn="l" defTabSz="914400" rtl="0" eaLnBrk="1" latinLnBrk="0" hangingPunct="1">
                        <a:lnSpc>
                          <a:spcPts val="960"/>
                        </a:lnSpc>
                        <a:spcBef>
                          <a:spcPts val="565"/>
                        </a:spcBef>
                        <a:spcAft>
                          <a:spcPts val="0"/>
                        </a:spcAft>
                      </a:pPr>
                      <a:r>
                        <a:rPr lang="en-US" sz="1100" kern="1200" smtClean="0">
                          <a:solidFill>
                            <a:srgbClr val="231F20"/>
                          </a:solidFill>
                          <a:effectLst/>
                          <a:latin typeface="+mn-lt"/>
                          <a:ea typeface="Calibri"/>
                          <a:cs typeface="Calibri"/>
                        </a:rPr>
                        <a:t>Cause and effect: Mechanism and  explanation</a:t>
                      </a:r>
                      <a:endParaRPr lang="en-US" sz="1100" kern="1200" dirty="0">
                        <a:solidFill>
                          <a:srgbClr val="231F20"/>
                        </a:solidFill>
                        <a:effectLst/>
                        <a:latin typeface="+mn-lt"/>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spcBef>
                          <a:spcPts val="68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16840" indent="0">
                        <a:spcBef>
                          <a:spcPts val="665"/>
                        </a:spcBef>
                        <a:spcAft>
                          <a:spcPts val="0"/>
                        </a:spcAft>
                      </a:pPr>
                      <a:r>
                        <a:rPr lang="en-US" sz="1100" dirty="0">
                          <a:solidFill>
                            <a:srgbClr val="231F20"/>
                          </a:solidFill>
                          <a:effectLst/>
                          <a:latin typeface="Calibri"/>
                          <a:ea typeface="Calibri"/>
                          <a:cs typeface="Calibri"/>
                        </a:rPr>
                        <a:t>Structure and function</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530">
                <a:tc vMerge="1">
                  <a:txBody>
                    <a:bodyPr/>
                    <a:lstStyle/>
                    <a:p>
                      <a:endParaRPr lang="en-US"/>
                    </a:p>
                  </a:txBody>
                  <a:tcPr/>
                </a:tc>
                <a:tc>
                  <a:txBody>
                    <a:bodyPr/>
                    <a:lstStyle/>
                    <a:p>
                      <a:pPr marR="149225" algn="ctr">
                        <a:spcBef>
                          <a:spcPts val="68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588" marR="121285" indent="0">
                        <a:spcBef>
                          <a:spcPts val="665"/>
                        </a:spcBef>
                        <a:spcAft>
                          <a:spcPts val="0"/>
                        </a:spcAft>
                      </a:pPr>
                      <a:r>
                        <a:rPr lang="en-US" sz="1100" dirty="0">
                          <a:solidFill>
                            <a:srgbClr val="231F20"/>
                          </a:solidFill>
                          <a:effectLst/>
                          <a:latin typeface="Calibri"/>
                          <a:ea typeface="Calibri"/>
                          <a:cs typeface="Calibri"/>
                        </a:rPr>
                        <a:t>Scale, proportion, and  quantity</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spcBef>
                          <a:spcPts val="685"/>
                        </a:spcBef>
                        <a:spcAft>
                          <a:spcPts val="0"/>
                        </a:spcAft>
                      </a:pP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116840" indent="0">
                        <a:spcBef>
                          <a:spcPts val="665"/>
                        </a:spcBef>
                        <a:spcAft>
                          <a:spcPts val="0"/>
                        </a:spcAft>
                      </a:pPr>
                      <a:r>
                        <a:rPr lang="en-US" sz="1100" dirty="0">
                          <a:solidFill>
                            <a:srgbClr val="231F20"/>
                          </a:solidFill>
                          <a:effectLst/>
                          <a:latin typeface="Calibri"/>
                          <a:ea typeface="Calibri"/>
                          <a:cs typeface="Calibri"/>
                        </a:rPr>
                        <a:t>Stability and change</a:t>
                      </a:r>
                      <a:endParaRPr lang="en-US" sz="1100" dirty="0">
                        <a:effectLst/>
                        <a:latin typeface="Calibri"/>
                        <a:ea typeface="Calibri"/>
                        <a:cs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530">
                <a:tc vMerge="1">
                  <a:txBody>
                    <a:bodyPr/>
                    <a:lstStyle/>
                    <a:p>
                      <a:endParaRPr lang="en-US"/>
                    </a:p>
                  </a:txBody>
                  <a:tcPr/>
                </a:tc>
                <a:tc>
                  <a:txBody>
                    <a:bodyPr/>
                    <a:lstStyle/>
                    <a:p>
                      <a:pPr marR="149225" algn="ctr">
                        <a:spcBef>
                          <a:spcPts val="6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1588" marR="121285" indent="0">
                        <a:spcBef>
                          <a:spcPts val="665"/>
                        </a:spcBef>
                        <a:spcAft>
                          <a:spcPts val="0"/>
                        </a:spcAft>
                      </a:pPr>
                      <a:r>
                        <a:rPr lang="en-US" sz="1100" dirty="0">
                          <a:solidFill>
                            <a:srgbClr val="231F20"/>
                          </a:solidFill>
                          <a:effectLst/>
                          <a:latin typeface="Calibri"/>
                          <a:ea typeface="Calibri"/>
                          <a:cs typeface="Calibri"/>
                        </a:rPr>
                        <a:t>Systems and system models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100" dirty="0">
                          <a:effectLst/>
                          <a:latin typeface="Calibri"/>
                          <a:ea typeface="Calibri"/>
                          <a:cs typeface="Calibri"/>
                        </a:rPr>
                        <a:t>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1100" dirty="0">
                          <a:effectLst/>
                          <a:latin typeface="Calibri"/>
                          <a:ea typeface="Calibri"/>
                          <a:cs typeface="Calibri"/>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2 Subtítulo"/>
          <p:cNvSpPr txBox="1">
            <a:spLocks/>
          </p:cNvSpPr>
          <p:nvPr/>
        </p:nvSpPr>
        <p:spPr>
          <a:xfrm>
            <a:off x="5652120" y="1101690"/>
            <a:ext cx="3491880"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b="1" dirty="0">
                <a:solidFill>
                  <a:schemeClr val="bg1"/>
                </a:solidFill>
              </a:rPr>
              <a:t>Temperature variation between day and night</a:t>
            </a:r>
            <a:endParaRPr lang="es-ES_tradnl" sz="1350" baseline="30000" dirty="0">
              <a:solidFill>
                <a:schemeClr val="bg1"/>
              </a:solidFill>
              <a:latin typeface="Frutiger 55 Roman" pitchFamily="34" charset="0"/>
            </a:endParaRPr>
          </a:p>
        </p:txBody>
      </p:sp>
      <p:sp>
        <p:nvSpPr>
          <p:cNvPr id="8" name="7 CuadroTexto"/>
          <p:cNvSpPr txBox="1"/>
          <p:nvPr/>
        </p:nvSpPr>
        <p:spPr>
          <a:xfrm>
            <a:off x="5652120" y="1484784"/>
            <a:ext cx="3491880" cy="253916"/>
          </a:xfrm>
          <a:prstGeom prst="rect">
            <a:avLst/>
          </a:prstGeom>
          <a:noFill/>
        </p:spPr>
        <p:txBody>
          <a:bodyPr wrap="square" rtlCol="0" anchor="b">
            <a:spAutoFit/>
          </a:bodyPr>
          <a:lstStyle/>
          <a:p>
            <a:r>
              <a:rPr lang="en-US" sz="1000" dirty="0">
                <a:solidFill>
                  <a:schemeClr val="bg1">
                    <a:lumMod val="50000"/>
                  </a:schemeClr>
                </a:solidFill>
              </a:rPr>
              <a:t>Measuring thermal oscillation and luminosity during a full day</a:t>
            </a:r>
            <a:endParaRPr lang="es-CL" sz="1000" dirty="0">
              <a:solidFill>
                <a:schemeClr val="bg1">
                  <a:lumMod val="50000"/>
                </a:schemeClr>
              </a:solidFill>
            </a:endParaRPr>
          </a:p>
        </p:txBody>
      </p:sp>
    </p:spTree>
    <p:extLst>
      <p:ext uri="{BB962C8B-B14F-4D97-AF65-F5344CB8AC3E}">
        <p14:creationId xmlns:p14="http://schemas.microsoft.com/office/powerpoint/2010/main" val="2277489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21 Grupo"/>
          <p:cNvGrpSpPr/>
          <p:nvPr/>
        </p:nvGrpSpPr>
        <p:grpSpPr>
          <a:xfrm>
            <a:off x="1316070" y="4725144"/>
            <a:ext cx="6663160" cy="1457002"/>
            <a:chOff x="1321109" y="3224939"/>
            <a:chExt cx="6664289" cy="1699058"/>
          </a:xfrm>
        </p:grpSpPr>
        <p:pic>
          <p:nvPicPr>
            <p:cNvPr id="3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558650"/>
              <a:ext cx="6664289" cy="1365347"/>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39"/>
              <a:ext cx="6664289" cy="71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21 Grupo"/>
          <p:cNvGrpSpPr/>
          <p:nvPr/>
        </p:nvGrpSpPr>
        <p:grpSpPr>
          <a:xfrm>
            <a:off x="1320245" y="3099291"/>
            <a:ext cx="6663160" cy="1265814"/>
            <a:chOff x="1321109" y="3224939"/>
            <a:chExt cx="6664289" cy="1476107"/>
          </a:xfrm>
        </p:grpSpPr>
        <p:pic>
          <p:nvPicPr>
            <p:cNvPr id="3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523282"/>
              <a:ext cx="6664289" cy="1177764"/>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39"/>
              <a:ext cx="6664289" cy="71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2" name="2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934" y="2957104"/>
            <a:ext cx="428625" cy="438150"/>
          </a:xfrm>
          <a:prstGeom prst="ellipse">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3" name="12 CuadroTexto"/>
          <p:cNvSpPr txBox="1"/>
          <p:nvPr/>
        </p:nvSpPr>
        <p:spPr>
          <a:xfrm>
            <a:off x="1555624" y="3138934"/>
            <a:ext cx="7048823" cy="1154162"/>
          </a:xfrm>
          <a:prstGeom prst="rect">
            <a:avLst/>
          </a:prstGeom>
          <a:noFill/>
        </p:spPr>
        <p:txBody>
          <a:bodyPr wrap="square" rtlCol="0">
            <a:spAutoFit/>
          </a:bodyPr>
          <a:lstStyle/>
          <a:p>
            <a:r>
              <a:rPr lang="en-US" sz="1400" b="1" dirty="0"/>
              <a:t>Did you observe temperature differences during the different shifts of the day? </a:t>
            </a:r>
            <a:endParaRPr lang="en-US" sz="1400" dirty="0"/>
          </a:p>
          <a:p>
            <a:r>
              <a:rPr lang="es-CL" sz="1400" b="1" dirty="0" err="1"/>
              <a:t>Which</a:t>
            </a:r>
            <a:r>
              <a:rPr lang="es-CL" sz="1400" b="1" dirty="0"/>
              <a:t> </a:t>
            </a:r>
            <a:r>
              <a:rPr lang="es-CL" sz="1400" b="1" dirty="0" err="1"/>
              <a:t>ones</a:t>
            </a:r>
            <a:r>
              <a:rPr lang="es-CL" sz="1400" b="1" dirty="0"/>
              <a:t>? </a:t>
            </a:r>
            <a:endParaRPr lang="es-CL" sz="1400" b="1" dirty="0" smtClean="0"/>
          </a:p>
          <a:p>
            <a:endParaRPr lang="en-US" sz="1300" dirty="0"/>
          </a:p>
          <a:p>
            <a:r>
              <a:rPr lang="en-US" sz="1400" dirty="0"/>
              <a:t>It is intended that students interpret the graph and observe that in fact room </a:t>
            </a:r>
            <a:endParaRPr lang="en-US" sz="1400" dirty="0" smtClean="0"/>
          </a:p>
          <a:p>
            <a:r>
              <a:rPr lang="en-US" sz="1400" dirty="0" smtClean="0"/>
              <a:t>temperature </a:t>
            </a:r>
            <a:r>
              <a:rPr lang="en-US" sz="1400" dirty="0"/>
              <a:t>changes as a full day passes</a:t>
            </a:r>
            <a:r>
              <a:rPr lang="en-US" sz="1400" dirty="0" smtClean="0"/>
              <a:t>.</a:t>
            </a:r>
            <a:endParaRPr lang="es-CL" sz="1400" dirty="0"/>
          </a:p>
        </p:txBody>
      </p:sp>
      <p:sp>
        <p:nvSpPr>
          <p:cNvPr id="16" name="15 CuadroTexto"/>
          <p:cNvSpPr txBox="1"/>
          <p:nvPr/>
        </p:nvSpPr>
        <p:spPr>
          <a:xfrm>
            <a:off x="1555625" y="2381182"/>
            <a:ext cx="6544767" cy="523220"/>
          </a:xfrm>
          <a:prstGeom prst="rect">
            <a:avLst/>
          </a:prstGeom>
          <a:noFill/>
          <a:ln>
            <a:noFill/>
          </a:ln>
        </p:spPr>
        <p:txBody>
          <a:bodyPr wrap="square" rtlCol="0">
            <a:spAutoFit/>
          </a:bodyPr>
          <a:lstStyle/>
          <a:p>
            <a:r>
              <a:rPr lang="en-US" sz="1400" dirty="0">
                <a:solidFill>
                  <a:srgbClr val="29B19A"/>
                </a:solidFill>
              </a:rPr>
              <a:t>Following are some questions and answers which should be developed by students in order to elaborate on their conclusions</a:t>
            </a:r>
            <a:r>
              <a:rPr lang="en-US" sz="1400" dirty="0" smtClean="0">
                <a:solidFill>
                  <a:srgbClr val="29B19A"/>
                </a:solidFill>
              </a:rPr>
              <a:t>.</a:t>
            </a:r>
            <a:endParaRPr lang="es-CL" sz="1400" dirty="0">
              <a:solidFill>
                <a:srgbClr val="29B19A"/>
              </a:solidFill>
            </a:endParaRPr>
          </a:p>
        </p:txBody>
      </p:sp>
      <p:sp>
        <p:nvSpPr>
          <p:cNvPr id="17" name="16 Rectángulo redondeado"/>
          <p:cNvSpPr/>
          <p:nvPr/>
        </p:nvSpPr>
        <p:spPr>
          <a:xfrm>
            <a:off x="1403647" y="2348881"/>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28" name="2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934" y="4581128"/>
            <a:ext cx="428625" cy="438150"/>
          </a:xfrm>
          <a:prstGeom prst="ellipse">
            <a:avLst/>
          </a:prstGeom>
        </p:spPr>
      </p:pic>
      <p:sp>
        <p:nvSpPr>
          <p:cNvPr id="29" name="28 CuadroTexto"/>
          <p:cNvSpPr txBox="1"/>
          <p:nvPr/>
        </p:nvSpPr>
        <p:spPr>
          <a:xfrm>
            <a:off x="1555624" y="4797152"/>
            <a:ext cx="6688783" cy="1384995"/>
          </a:xfrm>
          <a:prstGeom prst="rect">
            <a:avLst/>
          </a:prstGeom>
          <a:noFill/>
        </p:spPr>
        <p:txBody>
          <a:bodyPr wrap="square" rtlCol="0">
            <a:spAutoFit/>
          </a:bodyPr>
          <a:lstStyle/>
          <a:p>
            <a:r>
              <a:rPr lang="en-US" sz="1400" b="1" dirty="0"/>
              <a:t>Did you observe any relation between luminosity and room temperature? </a:t>
            </a:r>
            <a:endParaRPr lang="en-US" sz="1400" dirty="0"/>
          </a:p>
          <a:p>
            <a:r>
              <a:rPr lang="es-CL" sz="1400" b="1" dirty="0" err="1"/>
              <a:t>What</a:t>
            </a:r>
            <a:r>
              <a:rPr lang="es-CL" sz="1400" b="1" dirty="0"/>
              <a:t> </a:t>
            </a:r>
            <a:r>
              <a:rPr lang="es-CL" sz="1400" b="1" dirty="0" err="1"/>
              <a:t>was</a:t>
            </a:r>
            <a:r>
              <a:rPr lang="es-CL" sz="1400" b="1" dirty="0"/>
              <a:t> </a:t>
            </a:r>
            <a:r>
              <a:rPr lang="es-CL" sz="1400" b="1" dirty="0" err="1"/>
              <a:t>it</a:t>
            </a:r>
            <a:r>
              <a:rPr lang="es-CL" sz="1400" b="1" dirty="0" smtClean="0"/>
              <a:t>?</a:t>
            </a:r>
          </a:p>
          <a:p>
            <a:r>
              <a:rPr lang="es-CL" sz="1400" b="1" dirty="0" smtClean="0"/>
              <a:t> </a:t>
            </a:r>
            <a:endParaRPr lang="en-US" sz="1300" dirty="0"/>
          </a:p>
          <a:p>
            <a:r>
              <a:rPr lang="en-US" sz="1400" dirty="0"/>
              <a:t>It is intended that students observe and analyze the graph, and from this establish that there is a correlation between luminosity and temperature, and that the higher luminosity, the higher temperature</a:t>
            </a:r>
            <a:r>
              <a:rPr lang="en-US" sz="1400" dirty="0" smtClean="0"/>
              <a:t>.</a:t>
            </a:r>
            <a:endParaRPr lang="es-CL" sz="1400" dirty="0"/>
          </a:p>
        </p:txBody>
      </p:sp>
      <p:sp>
        <p:nvSpPr>
          <p:cNvPr id="19"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b="1" dirty="0">
                <a:solidFill>
                  <a:schemeClr val="bg1"/>
                </a:solidFill>
              </a:rPr>
              <a:t>Temperature variation between day and night</a:t>
            </a:r>
            <a:endParaRPr lang="es-ES_tradnl" sz="1350" baseline="30000" dirty="0">
              <a:solidFill>
                <a:schemeClr val="bg1"/>
              </a:solidFill>
              <a:latin typeface="Frutiger 55 Roman" pitchFamily="34" charset="0"/>
            </a:endParaRPr>
          </a:p>
        </p:txBody>
      </p:sp>
      <p:sp>
        <p:nvSpPr>
          <p:cNvPr id="23" name="22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thermal oscillation and luminosity during a full day</a:t>
            </a:r>
            <a:endParaRPr lang="es-CL" sz="1000" dirty="0">
              <a:solidFill>
                <a:schemeClr val="bg1">
                  <a:lumMod val="50000"/>
                </a:schemeClr>
              </a:solidFill>
            </a:endParaRPr>
          </a:p>
        </p:txBody>
      </p:sp>
    </p:spTree>
    <p:extLst>
      <p:ext uri="{BB962C8B-B14F-4D97-AF65-F5344CB8AC3E}">
        <p14:creationId xmlns:p14="http://schemas.microsoft.com/office/powerpoint/2010/main" val="1806922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21 Grupo"/>
          <p:cNvGrpSpPr/>
          <p:nvPr/>
        </p:nvGrpSpPr>
        <p:grpSpPr>
          <a:xfrm>
            <a:off x="1320245" y="4221088"/>
            <a:ext cx="6663160" cy="1584176"/>
            <a:chOff x="1321109" y="3224939"/>
            <a:chExt cx="6664289" cy="1847360"/>
          </a:xfrm>
        </p:grpSpPr>
        <p:pic>
          <p:nvPicPr>
            <p:cNvPr id="2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642622"/>
              <a:ext cx="6664289" cy="1429677"/>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39"/>
              <a:ext cx="6664289" cy="71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21 Grupo"/>
          <p:cNvGrpSpPr/>
          <p:nvPr/>
        </p:nvGrpSpPr>
        <p:grpSpPr>
          <a:xfrm>
            <a:off x="1320245" y="2313537"/>
            <a:ext cx="6663160" cy="1265814"/>
            <a:chOff x="1321109" y="3224939"/>
            <a:chExt cx="6664289" cy="1476107"/>
          </a:xfrm>
        </p:grpSpPr>
        <p:pic>
          <p:nvPicPr>
            <p:cNvPr id="1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523282"/>
              <a:ext cx="6664289" cy="1177764"/>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39"/>
              <a:ext cx="6664289" cy="71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pic>
        <p:nvPicPr>
          <p:cNvPr id="13" name="1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934" y="2165016"/>
            <a:ext cx="428625" cy="438150"/>
          </a:xfrm>
          <a:prstGeom prst="ellipse">
            <a:avLst/>
          </a:prstGeom>
        </p:spPr>
      </p:pic>
      <p:sp>
        <p:nvSpPr>
          <p:cNvPr id="14" name="13 CuadroTexto"/>
          <p:cNvSpPr txBox="1"/>
          <p:nvPr/>
        </p:nvSpPr>
        <p:spPr>
          <a:xfrm>
            <a:off x="1555625" y="2346846"/>
            <a:ext cx="6328744" cy="1169551"/>
          </a:xfrm>
          <a:prstGeom prst="rect">
            <a:avLst/>
          </a:prstGeom>
          <a:noFill/>
        </p:spPr>
        <p:txBody>
          <a:bodyPr wrap="square" rtlCol="0">
            <a:spAutoFit/>
          </a:bodyPr>
          <a:lstStyle/>
          <a:p>
            <a:r>
              <a:rPr lang="en-US" sz="1400" b="1" dirty="0"/>
              <a:t>If you had to classify the thermal oscillation of the place where you live into high, medium or low, how would you do it and why</a:t>
            </a:r>
            <a:r>
              <a:rPr lang="en-US" sz="1400" b="1" dirty="0" smtClean="0"/>
              <a:t>?</a:t>
            </a:r>
          </a:p>
          <a:p>
            <a:r>
              <a:rPr lang="en-US" sz="1400" b="1" dirty="0" smtClean="0"/>
              <a:t> </a:t>
            </a:r>
            <a:endParaRPr lang="en-US" sz="1300" dirty="0"/>
          </a:p>
          <a:p>
            <a:r>
              <a:rPr lang="en-US" sz="1400" dirty="0"/>
              <a:t>Students should classify the thermal oscillation obtained in their schools. They should indicate why and according to which factors they made this classification</a:t>
            </a:r>
            <a:r>
              <a:rPr lang="en-US" sz="1400" dirty="0" smtClean="0"/>
              <a:t>. </a:t>
            </a:r>
            <a:endParaRPr lang="es-CL" sz="1400" dirty="0"/>
          </a:p>
        </p:txBody>
      </p:sp>
      <p:pic>
        <p:nvPicPr>
          <p:cNvPr id="24" name="2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223" y="4109812"/>
            <a:ext cx="428625" cy="438150"/>
          </a:xfrm>
          <a:prstGeom prst="ellipse">
            <a:avLst/>
          </a:prstGeom>
        </p:spPr>
      </p:pic>
      <p:sp>
        <p:nvSpPr>
          <p:cNvPr id="27" name="26 CuadroTexto"/>
          <p:cNvSpPr txBox="1"/>
          <p:nvPr/>
        </p:nvSpPr>
        <p:spPr>
          <a:xfrm>
            <a:off x="1555913" y="4291642"/>
            <a:ext cx="7048823" cy="1369606"/>
          </a:xfrm>
          <a:prstGeom prst="rect">
            <a:avLst/>
          </a:prstGeom>
          <a:noFill/>
        </p:spPr>
        <p:txBody>
          <a:bodyPr wrap="square" rtlCol="0">
            <a:spAutoFit/>
          </a:bodyPr>
          <a:lstStyle/>
          <a:p>
            <a:r>
              <a:rPr lang="en-US" sz="1400" b="1" dirty="0"/>
              <a:t>Do you think it is important to know the weather forecast of the highest and lowest temperature registered in a day? Why? </a:t>
            </a:r>
            <a:r>
              <a:rPr lang="en-US" sz="1400" b="1" dirty="0" smtClean="0"/>
              <a:t> </a:t>
            </a:r>
          </a:p>
          <a:p>
            <a:endParaRPr lang="en-US" sz="1300" dirty="0"/>
          </a:p>
          <a:p>
            <a:r>
              <a:rPr lang="en-US" sz="1400" dirty="0"/>
              <a:t>It is intended that students use their experience and indicate if at any moment they </a:t>
            </a:r>
            <a:endParaRPr lang="en-US" sz="1400" dirty="0" smtClean="0"/>
          </a:p>
          <a:p>
            <a:r>
              <a:rPr lang="en-US" sz="1400" dirty="0" smtClean="0"/>
              <a:t>have </a:t>
            </a:r>
            <a:r>
              <a:rPr lang="en-US" sz="1400" dirty="0"/>
              <a:t>given importance to highest and lowest temperature predictions from their areas, </a:t>
            </a:r>
            <a:endParaRPr lang="en-US" sz="1400" dirty="0" smtClean="0"/>
          </a:p>
          <a:p>
            <a:r>
              <a:rPr lang="en-US" sz="1400" dirty="0" smtClean="0"/>
              <a:t>for </a:t>
            </a:r>
            <a:r>
              <a:rPr lang="en-US" sz="1400" dirty="0"/>
              <a:t>example at the moment of choosing what to wear the following day. </a:t>
            </a:r>
            <a:endParaRPr lang="es-CL" sz="1400" dirty="0"/>
          </a:p>
        </p:txBody>
      </p:sp>
      <p:sp>
        <p:nvSpPr>
          <p:cNvPr id="15"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b="1" dirty="0">
                <a:solidFill>
                  <a:schemeClr val="bg1"/>
                </a:solidFill>
              </a:rPr>
              <a:t>Temperature variation between day and night</a:t>
            </a:r>
            <a:endParaRPr lang="es-ES_tradnl" sz="1350" baseline="30000" dirty="0">
              <a:solidFill>
                <a:schemeClr val="bg1"/>
              </a:solidFill>
              <a:latin typeface="Frutiger 55 Roman" pitchFamily="34" charset="0"/>
            </a:endParaRPr>
          </a:p>
        </p:txBody>
      </p:sp>
      <p:sp>
        <p:nvSpPr>
          <p:cNvPr id="16" name="15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thermal oscillation and luminosity during a full day</a:t>
            </a:r>
            <a:endParaRPr lang="es-CL" sz="1000" dirty="0">
              <a:solidFill>
                <a:schemeClr val="bg1">
                  <a:lumMod val="50000"/>
                </a:schemeClr>
              </a:solidFill>
            </a:endParaRPr>
          </a:p>
        </p:txBody>
      </p:sp>
    </p:spTree>
    <p:extLst>
      <p:ext uri="{BB962C8B-B14F-4D97-AF65-F5344CB8AC3E}">
        <p14:creationId xmlns:p14="http://schemas.microsoft.com/office/powerpoint/2010/main" val="2692753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21 Grupo"/>
          <p:cNvGrpSpPr/>
          <p:nvPr/>
        </p:nvGrpSpPr>
        <p:grpSpPr>
          <a:xfrm>
            <a:off x="1320245" y="2298713"/>
            <a:ext cx="6663160" cy="1490325"/>
            <a:chOff x="1321109" y="3224939"/>
            <a:chExt cx="6664289" cy="1737917"/>
          </a:xfrm>
        </p:grpSpPr>
        <p:pic>
          <p:nvPicPr>
            <p:cNvPr id="1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617151"/>
              <a:ext cx="6664289" cy="134570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39"/>
              <a:ext cx="6664289" cy="71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7"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b="1" dirty="0">
                <a:solidFill>
                  <a:schemeClr val="bg1"/>
                </a:solidFill>
              </a:rPr>
              <a:t>Temperature variation between day and night</a:t>
            </a:r>
            <a:endParaRPr lang="es-ES_tradnl" sz="1350" baseline="30000" dirty="0">
              <a:solidFill>
                <a:schemeClr val="bg1"/>
              </a:solidFill>
              <a:latin typeface="Frutiger 55 Roman" pitchFamily="34" charset="0"/>
            </a:endParaRPr>
          </a:p>
        </p:txBody>
      </p:sp>
      <p:sp>
        <p:nvSpPr>
          <p:cNvPr id="8" name="7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thermal oscillation and luminosity during a full day</a:t>
            </a:r>
            <a:endParaRPr lang="es-CL" sz="1000" dirty="0">
              <a:solidFill>
                <a:schemeClr val="bg1">
                  <a:lumMod val="50000"/>
                </a:schemeClr>
              </a:solidFill>
            </a:endParaRPr>
          </a:p>
        </p:txBody>
      </p:sp>
      <p:pic>
        <p:nvPicPr>
          <p:cNvPr id="11" name="1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934" y="2165016"/>
            <a:ext cx="428625" cy="438150"/>
          </a:xfrm>
          <a:prstGeom prst="ellipse">
            <a:avLst/>
          </a:prstGeom>
        </p:spPr>
      </p:pic>
      <p:sp>
        <p:nvSpPr>
          <p:cNvPr id="12" name="11 CuadroTexto"/>
          <p:cNvSpPr txBox="1"/>
          <p:nvPr/>
        </p:nvSpPr>
        <p:spPr>
          <a:xfrm>
            <a:off x="1555625" y="2346846"/>
            <a:ext cx="6328744" cy="1384995"/>
          </a:xfrm>
          <a:prstGeom prst="rect">
            <a:avLst/>
          </a:prstGeom>
          <a:noFill/>
        </p:spPr>
        <p:txBody>
          <a:bodyPr wrap="square" rtlCol="0">
            <a:spAutoFit/>
          </a:bodyPr>
          <a:lstStyle/>
          <a:p>
            <a:r>
              <a:rPr lang="en-US" sz="1400" b="1" dirty="0"/>
              <a:t>What environmental and geographical factors do you think are involved in the thermal variations found in your area</a:t>
            </a:r>
            <a:r>
              <a:rPr lang="en-US" sz="1400" b="1" dirty="0" smtClean="0"/>
              <a:t>?</a:t>
            </a:r>
          </a:p>
          <a:p>
            <a:r>
              <a:rPr lang="en-US" sz="1400" b="1" dirty="0" smtClean="0"/>
              <a:t>  </a:t>
            </a:r>
            <a:endParaRPr lang="en-US" sz="1300" dirty="0"/>
          </a:p>
          <a:p>
            <a:r>
              <a:rPr lang="en-US" sz="1400" dirty="0"/>
              <a:t>Students should analyze the place where they are and mention the factors they believe could be important at the moment of establishing a thermal oscillation of a given place, like the presence of mountains or hills, water masses, clouds, etc</a:t>
            </a:r>
            <a:r>
              <a:rPr lang="en-US" sz="1400" dirty="0" smtClean="0"/>
              <a:t>. </a:t>
            </a:r>
            <a:endParaRPr lang="es-CL" sz="1400" dirty="0"/>
          </a:p>
        </p:txBody>
      </p:sp>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0246" y="4005064"/>
            <a:ext cx="6665152"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CuadroTexto"/>
          <p:cNvSpPr txBox="1"/>
          <p:nvPr/>
        </p:nvSpPr>
        <p:spPr>
          <a:xfrm>
            <a:off x="1555624" y="4077072"/>
            <a:ext cx="6328744" cy="2031325"/>
          </a:xfrm>
          <a:prstGeom prst="rect">
            <a:avLst/>
          </a:prstGeom>
          <a:noFill/>
        </p:spPr>
        <p:txBody>
          <a:bodyPr wrap="square" rtlCol="0">
            <a:spAutoFit/>
          </a:bodyPr>
          <a:lstStyle/>
          <a:p>
            <a:r>
              <a:rPr lang="en-US" sz="1400" b="1" dirty="0"/>
              <a:t>It is intended that students achieve the following conclusions. </a:t>
            </a:r>
            <a:endParaRPr lang="en-US" sz="1400" b="1" dirty="0" smtClean="0"/>
          </a:p>
          <a:p>
            <a:r>
              <a:rPr lang="en-US" sz="1400" b="1" dirty="0" smtClean="0"/>
              <a:t>  </a:t>
            </a:r>
            <a:endParaRPr lang="en-US" sz="1300" dirty="0"/>
          </a:p>
          <a:p>
            <a:r>
              <a:rPr lang="en-US" sz="1400" dirty="0"/>
              <a:t>To establish that the difference between the highest and the lowest temperature registered in a full day corresponds to the thermal range and it is given by the geography of the place, season of the year, etc. Between day and night there are differences in temperature, thus, during the day the sunlight shines directly on the area, increasing the ambient temperature, while at night, when the sun rays fall on the opposite face of the earth, temperature is lower. Therefore, there is a correlation between the luminosity of a place and the temperature it presents. </a:t>
            </a:r>
            <a:endParaRPr lang="es-CL" sz="1400" dirty="0"/>
          </a:p>
        </p:txBody>
      </p:sp>
    </p:spTree>
    <p:extLst>
      <p:ext uri="{BB962C8B-B14F-4D97-AF65-F5344CB8AC3E}">
        <p14:creationId xmlns:p14="http://schemas.microsoft.com/office/powerpoint/2010/main" val="3572623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1" name="21 Grupo"/>
          <p:cNvGrpSpPr/>
          <p:nvPr/>
        </p:nvGrpSpPr>
        <p:grpSpPr>
          <a:xfrm>
            <a:off x="1320245" y="4155844"/>
            <a:ext cx="6663160" cy="1289382"/>
            <a:chOff x="1321109" y="3224940"/>
            <a:chExt cx="6664289" cy="1503590"/>
          </a:xfrm>
        </p:grpSpPr>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550766"/>
              <a:ext cx="6664289" cy="1177764"/>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40"/>
              <a:ext cx="6664289" cy="57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4024575"/>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4275673"/>
            <a:ext cx="6383712" cy="1169551"/>
          </a:xfrm>
          <a:prstGeom prst="rect">
            <a:avLst/>
          </a:prstGeom>
          <a:noFill/>
        </p:spPr>
        <p:txBody>
          <a:bodyPr wrap="square" rtlCol="0">
            <a:spAutoFit/>
          </a:bodyPr>
          <a:lstStyle/>
          <a:p>
            <a:r>
              <a:rPr lang="en-US" sz="1400" b="1" dirty="0"/>
              <a:t>Do you believe that at the Poles there is a big thermal range? Justify. </a:t>
            </a:r>
            <a:endParaRPr lang="en-US" sz="1400" b="1" dirty="0" smtClean="0"/>
          </a:p>
          <a:p>
            <a:endParaRPr lang="en-US" sz="1400" dirty="0" smtClean="0"/>
          </a:p>
          <a:p>
            <a:r>
              <a:rPr lang="en-US" sz="1400" dirty="0"/>
              <a:t>It is intended that students understand that there should not be a big thermal range at the Poles, because there is not a big difference between the highest and the lowest temperature registered in a day, due to the earth’s positioning regarding the sun. </a:t>
            </a:r>
            <a:endParaRPr lang="es-CL" sz="1300" dirty="0"/>
          </a:p>
        </p:txBody>
      </p:sp>
      <p:sp>
        <p:nvSpPr>
          <p:cNvPr id="17" name="16 CuadroTexto"/>
          <p:cNvSpPr txBox="1"/>
          <p:nvPr/>
        </p:nvSpPr>
        <p:spPr>
          <a:xfrm>
            <a:off x="1555625" y="2420888"/>
            <a:ext cx="6328743" cy="1384995"/>
          </a:xfrm>
          <a:prstGeom prst="rect">
            <a:avLst/>
          </a:prstGeom>
          <a:noFill/>
          <a:ln>
            <a:noFill/>
          </a:ln>
        </p:spPr>
        <p:txBody>
          <a:bodyPr wrap="square" rtlCol="0">
            <a:spAutoFit/>
          </a:bodyPr>
          <a:lstStyle/>
          <a:p>
            <a:r>
              <a:rPr lang="en-US" sz="1400" dirty="0">
                <a:solidFill>
                  <a:srgbClr val="3490A6"/>
                </a:solidFill>
              </a:rPr>
              <a:t>The aim of this section is for students to extrapolate the acquired knowledge during this class through its application in different contexts and situations. Furthermore, it is intended that students question and present possible explanations to the experimentally observed phenomena</a:t>
            </a:r>
            <a:r>
              <a:rPr lang="en-US" sz="1400" dirty="0" smtClean="0">
                <a:solidFill>
                  <a:srgbClr val="3490A6"/>
                </a:solidFill>
              </a:rPr>
              <a:t>.</a:t>
            </a:r>
          </a:p>
          <a:p>
            <a:r>
              <a:rPr lang="en-US" sz="1400" dirty="0" smtClean="0"/>
              <a:t> </a:t>
            </a:r>
            <a:endParaRPr lang="es-CL" sz="1400" dirty="0" smtClean="0">
              <a:solidFill>
                <a:srgbClr val="3490A6"/>
              </a:solidFill>
            </a:endParaRPr>
          </a:p>
          <a:p>
            <a:r>
              <a:rPr lang="es-CL" sz="1400" dirty="0" err="1" smtClean="0">
                <a:solidFill>
                  <a:srgbClr val="3490A6"/>
                </a:solidFill>
              </a:rPr>
              <a:t>Further</a:t>
            </a:r>
            <a:r>
              <a:rPr lang="es-CL" sz="1400" dirty="0" smtClean="0">
                <a:solidFill>
                  <a:srgbClr val="3490A6"/>
                </a:solidFill>
              </a:rPr>
              <a:t> </a:t>
            </a:r>
            <a:r>
              <a:rPr lang="es-CL" sz="1400" dirty="0" err="1">
                <a:solidFill>
                  <a:srgbClr val="3490A6"/>
                </a:solidFill>
              </a:rPr>
              <a:t>questions</a:t>
            </a:r>
            <a:r>
              <a:rPr lang="es-CL" sz="1400" dirty="0">
                <a:solidFill>
                  <a:srgbClr val="3490A6"/>
                </a:solidFill>
              </a:rPr>
              <a:t>: </a:t>
            </a:r>
          </a:p>
        </p:txBody>
      </p:sp>
      <p:sp>
        <p:nvSpPr>
          <p:cNvPr id="18" name="17 Rectángulo redondeado"/>
          <p:cNvSpPr/>
          <p:nvPr/>
        </p:nvSpPr>
        <p:spPr>
          <a:xfrm>
            <a:off x="1403647" y="2348880"/>
            <a:ext cx="6581751" cy="1080120"/>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3"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b="1" dirty="0">
                <a:solidFill>
                  <a:schemeClr val="bg1"/>
                </a:solidFill>
              </a:rPr>
              <a:t>Temperature variation between day and night</a:t>
            </a:r>
            <a:endParaRPr lang="es-ES_tradnl" sz="1350" baseline="30000" dirty="0">
              <a:solidFill>
                <a:schemeClr val="bg1"/>
              </a:solidFill>
              <a:latin typeface="Frutiger 55 Roman" pitchFamily="34" charset="0"/>
            </a:endParaRPr>
          </a:p>
        </p:txBody>
      </p:sp>
      <p:sp>
        <p:nvSpPr>
          <p:cNvPr id="14" name="13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thermal oscillation and luminosity during a full day</a:t>
            </a:r>
            <a:endParaRPr lang="es-CL" sz="1000" dirty="0">
              <a:solidFill>
                <a:schemeClr val="bg1">
                  <a:lumMod val="50000"/>
                </a:schemeClr>
              </a:solidFill>
            </a:endParaRPr>
          </a:p>
        </p:txBody>
      </p:sp>
    </p:spTree>
    <p:extLst>
      <p:ext uri="{BB962C8B-B14F-4D97-AF65-F5344CB8AC3E}">
        <p14:creationId xmlns:p14="http://schemas.microsoft.com/office/powerpoint/2010/main" val="12577484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8" name="21 Grupo"/>
          <p:cNvGrpSpPr/>
          <p:nvPr/>
        </p:nvGrpSpPr>
        <p:grpSpPr>
          <a:xfrm>
            <a:off x="1320245" y="4367603"/>
            <a:ext cx="6663160" cy="1490325"/>
            <a:chOff x="1321109" y="3224939"/>
            <a:chExt cx="6664289" cy="1737917"/>
          </a:xfrm>
        </p:grpSpPr>
        <p:pic>
          <p:nvPicPr>
            <p:cNvPr id="2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523282"/>
              <a:ext cx="6664289" cy="1439574"/>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39"/>
              <a:ext cx="6664289" cy="71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21 Grupo"/>
          <p:cNvGrpSpPr/>
          <p:nvPr/>
        </p:nvGrpSpPr>
        <p:grpSpPr>
          <a:xfrm>
            <a:off x="1320245" y="2298713"/>
            <a:ext cx="6663160" cy="1490325"/>
            <a:chOff x="1321109" y="3224939"/>
            <a:chExt cx="6664289" cy="1737917"/>
          </a:xfrm>
        </p:grpSpPr>
        <p:pic>
          <p:nvPicPr>
            <p:cNvPr id="2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523282"/>
              <a:ext cx="6664289" cy="1439574"/>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39"/>
              <a:ext cx="6664289" cy="71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2258288"/>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2348880"/>
            <a:ext cx="6282682" cy="1384995"/>
          </a:xfrm>
          <a:prstGeom prst="rect">
            <a:avLst/>
          </a:prstGeom>
          <a:noFill/>
        </p:spPr>
        <p:txBody>
          <a:bodyPr wrap="square" rtlCol="0">
            <a:spAutoFit/>
          </a:bodyPr>
          <a:lstStyle/>
          <a:p>
            <a:r>
              <a:rPr lang="en-US" sz="1400" b="1" dirty="0"/>
              <a:t>If you had to forecast the weather, what factors would you consider to make </a:t>
            </a:r>
            <a:endParaRPr lang="en-US" sz="1400" dirty="0"/>
          </a:p>
          <a:p>
            <a:r>
              <a:rPr lang="es-CL" sz="1400" b="1" dirty="0" err="1"/>
              <a:t>the</a:t>
            </a:r>
            <a:r>
              <a:rPr lang="es-CL" sz="1400" b="1" dirty="0"/>
              <a:t> </a:t>
            </a:r>
            <a:r>
              <a:rPr lang="es-CL" sz="1400" b="1" dirty="0" err="1"/>
              <a:t>prediction</a:t>
            </a:r>
            <a:r>
              <a:rPr lang="es-CL" sz="1400" b="1" dirty="0" smtClean="0"/>
              <a:t>?</a:t>
            </a:r>
          </a:p>
          <a:p>
            <a:r>
              <a:rPr lang="es-CL" sz="1400" b="1" dirty="0" smtClean="0"/>
              <a:t> </a:t>
            </a:r>
            <a:endParaRPr lang="en-US" sz="1400" b="1" dirty="0"/>
          </a:p>
          <a:p>
            <a:r>
              <a:rPr lang="en-US" sz="1400" dirty="0"/>
              <a:t>Students should point out that factors such as humidity, geography, height, </a:t>
            </a:r>
          </a:p>
          <a:p>
            <a:r>
              <a:rPr lang="en-US" sz="1400" dirty="0"/>
              <a:t>presence or absence of water, atmospheric pressure, season of the year, etc., </a:t>
            </a:r>
          </a:p>
          <a:p>
            <a:r>
              <a:rPr lang="es-CL" sz="1400" dirty="0" err="1"/>
              <a:t>should</a:t>
            </a:r>
            <a:r>
              <a:rPr lang="es-CL" sz="1400" dirty="0"/>
              <a:t> be </a:t>
            </a:r>
            <a:r>
              <a:rPr lang="es-CL" sz="1400" dirty="0" err="1"/>
              <a:t>considered</a:t>
            </a:r>
            <a:r>
              <a:rPr lang="es-CL" sz="1400" dirty="0" smtClean="0"/>
              <a:t>. </a:t>
            </a:r>
            <a:endParaRPr lang="es-CL" sz="1300" dirty="0"/>
          </a:p>
        </p:txBody>
      </p:sp>
      <p:sp>
        <p:nvSpPr>
          <p:cNvPr id="17"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b="1" dirty="0">
                <a:solidFill>
                  <a:schemeClr val="bg1"/>
                </a:solidFill>
              </a:rPr>
              <a:t>Temperature variation between day and night</a:t>
            </a:r>
            <a:endParaRPr lang="es-ES_tradnl" sz="1350" baseline="30000" dirty="0">
              <a:solidFill>
                <a:schemeClr val="bg1"/>
              </a:solidFill>
              <a:latin typeface="Frutiger 55 Roman" pitchFamily="34" charset="0"/>
            </a:endParaRPr>
          </a:p>
        </p:txBody>
      </p:sp>
      <p:sp>
        <p:nvSpPr>
          <p:cNvPr id="18" name="17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thermal oscillation and luminosity during a full day</a:t>
            </a:r>
            <a:endParaRPr lang="es-CL" sz="1000" dirty="0">
              <a:solidFill>
                <a:schemeClr val="bg1">
                  <a:lumMod val="50000"/>
                </a:schemeClr>
              </a:solidFill>
            </a:endParaRPr>
          </a:p>
        </p:txBody>
      </p:sp>
      <p:pic>
        <p:nvPicPr>
          <p:cNvPr id="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4214055"/>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23 CuadroTexto"/>
          <p:cNvSpPr txBox="1"/>
          <p:nvPr/>
        </p:nvSpPr>
        <p:spPr>
          <a:xfrm>
            <a:off x="1601686" y="4420269"/>
            <a:ext cx="6282682" cy="1384995"/>
          </a:xfrm>
          <a:prstGeom prst="rect">
            <a:avLst/>
          </a:prstGeom>
          <a:noFill/>
        </p:spPr>
        <p:txBody>
          <a:bodyPr wrap="square" rtlCol="0">
            <a:spAutoFit/>
          </a:bodyPr>
          <a:lstStyle/>
          <a:p>
            <a:r>
              <a:rPr lang="en-US" sz="1400" b="1" dirty="0"/>
              <a:t>Do you believe there are places on the earth where it is hotter at night than during the day</a:t>
            </a:r>
            <a:r>
              <a:rPr lang="en-US" sz="1400" b="1" dirty="0" smtClean="0"/>
              <a:t>?</a:t>
            </a:r>
          </a:p>
          <a:p>
            <a:r>
              <a:rPr lang="en-US" sz="1400" b="1" dirty="0" smtClean="0"/>
              <a:t> </a:t>
            </a:r>
            <a:r>
              <a:rPr lang="es-CL" sz="1400" b="1" dirty="0" smtClean="0"/>
              <a:t> </a:t>
            </a:r>
            <a:endParaRPr lang="en-US" sz="1400" b="1" dirty="0"/>
          </a:p>
          <a:p>
            <a:r>
              <a:rPr lang="en-US" sz="1400" dirty="0"/>
              <a:t>It is intended that students answer that in general there should not be places on the earth where it is hotter at night than in the day, because during the day the sun heats the atmosphere</a:t>
            </a:r>
            <a:r>
              <a:rPr lang="en-US" sz="1400" dirty="0" smtClean="0"/>
              <a:t>. </a:t>
            </a:r>
            <a:endParaRPr lang="es-CL" sz="1300" dirty="0"/>
          </a:p>
        </p:txBody>
      </p:sp>
    </p:spTree>
    <p:extLst>
      <p:ext uri="{BB962C8B-B14F-4D97-AF65-F5344CB8AC3E}">
        <p14:creationId xmlns:p14="http://schemas.microsoft.com/office/powerpoint/2010/main" val="31861113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999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p:cNvGraphicFramePr>
            <a:graphicFrameLocks noGrp="1"/>
          </p:cNvGraphicFramePr>
          <p:nvPr>
            <p:extLst>
              <p:ext uri="{D42A27DB-BD31-4B8C-83A1-F6EECF244321}">
                <p14:modId xmlns:p14="http://schemas.microsoft.com/office/powerpoint/2010/main" val="2670123443"/>
              </p:ext>
            </p:extLst>
          </p:nvPr>
        </p:nvGraphicFramePr>
        <p:xfrm>
          <a:off x="395536" y="2492894"/>
          <a:ext cx="7128792" cy="1642266"/>
        </p:xfrm>
        <a:graphic>
          <a:graphicData uri="http://schemas.openxmlformats.org/drawingml/2006/table">
            <a:tbl>
              <a:tblPr firstRow="1" firstCol="1" lastRow="1" lastCol="1" bandRow="1" bandCol="1"/>
              <a:tblGrid>
                <a:gridCol w="720080"/>
                <a:gridCol w="3312368"/>
                <a:gridCol w="3096344"/>
              </a:tblGrid>
              <a:tr h="273711">
                <a:tc rowSpan="6">
                  <a:txBody>
                    <a:bodyPr/>
                    <a:lstStyle/>
                    <a:p>
                      <a:pPr marL="196215" algn="ctr">
                        <a:lnSpc>
                          <a:spcPts val="1185"/>
                        </a:lnSpc>
                        <a:spcBef>
                          <a:spcPts val="695"/>
                        </a:spcBef>
                        <a:spcAft>
                          <a:spcPts val="0"/>
                        </a:spcAft>
                      </a:pPr>
                      <a:r>
                        <a:rPr lang="en-US" sz="1100" b="1" dirty="0">
                          <a:solidFill>
                            <a:srgbClr val="231F20"/>
                          </a:solidFill>
                          <a:effectLst/>
                          <a:latin typeface="Calibri"/>
                          <a:ea typeface="Calibri"/>
                          <a:cs typeface="Calibri"/>
                        </a:rPr>
                        <a:t>Dimension</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3</a:t>
                      </a:r>
                      <a:endParaRPr lang="en-US" sz="1100" b="1" dirty="0">
                        <a:effectLst/>
                        <a:latin typeface="Calibri"/>
                        <a:ea typeface="Calibri"/>
                        <a:cs typeface="Calibri"/>
                      </a:endParaRPr>
                    </a:p>
                    <a:p>
                      <a:pPr marL="221615" algn="ctr">
                        <a:lnSpc>
                          <a:spcPts val="940"/>
                        </a:lnSpc>
                        <a:spcAft>
                          <a:spcPts val="0"/>
                        </a:spcAft>
                      </a:pPr>
                      <a:r>
                        <a:rPr lang="en-US" sz="1100" b="1" spc="-10"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o</a:t>
                      </a:r>
                      <a:r>
                        <a:rPr lang="en-US" sz="1100" b="1" spc="-10" dirty="0">
                          <a:solidFill>
                            <a:srgbClr val="231F20"/>
                          </a:solidFill>
                          <a:effectLst/>
                          <a:latin typeface="Calibri"/>
                          <a:ea typeface="Calibri"/>
                          <a:cs typeface="Calibri"/>
                        </a:rPr>
                        <a:t>r</a:t>
                      </a:r>
                      <a:r>
                        <a:rPr lang="en-US" sz="1100" b="1" dirty="0">
                          <a:solidFill>
                            <a:srgbClr val="231F20"/>
                          </a:solidFill>
                          <a:effectLst/>
                          <a:latin typeface="Calibri"/>
                          <a:ea typeface="Calibri"/>
                          <a:cs typeface="Calibri"/>
                        </a:rPr>
                        <a:t>e</a:t>
                      </a:r>
                      <a:r>
                        <a:rPr lang="en-US" sz="1100" b="1" spc="-15" dirty="0">
                          <a:solidFill>
                            <a:srgbClr val="231F20"/>
                          </a:solidFill>
                          <a:effectLst/>
                          <a:latin typeface="Calibri"/>
                          <a:ea typeface="Calibri"/>
                          <a:cs typeface="Calibri"/>
                        </a:rPr>
                        <a:t> </a:t>
                      </a:r>
                      <a:r>
                        <a:rPr lang="en-US" sz="1100" b="1" spc="-10"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on</a:t>
                      </a:r>
                      <a:r>
                        <a:rPr lang="en-US" sz="1100" b="1" spc="-5"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epts</a:t>
                      </a: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650">
                        <a:spcBef>
                          <a:spcPts val="200"/>
                        </a:spcBef>
                        <a:spcAft>
                          <a:spcPts val="0"/>
                        </a:spcAft>
                      </a:pPr>
                      <a:r>
                        <a:rPr lang="en-US" sz="1100" b="1" dirty="0">
                          <a:solidFill>
                            <a:srgbClr val="231F20"/>
                          </a:solidFill>
                          <a:effectLst/>
                          <a:latin typeface="Trebuchet MS"/>
                          <a:ea typeface="Calibri"/>
                          <a:cs typeface="Calibri"/>
                        </a:rPr>
                        <a:t>Discipline</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0AD49"/>
                    </a:solidFill>
                  </a:tcPr>
                </a:tc>
                <a:tc>
                  <a:txBody>
                    <a:bodyPr/>
                    <a:lstStyle/>
                    <a:p>
                      <a:pPr marL="120015">
                        <a:spcBef>
                          <a:spcPts val="200"/>
                        </a:spcBef>
                        <a:spcAft>
                          <a:spcPts val="0"/>
                        </a:spcAft>
                      </a:pPr>
                      <a:r>
                        <a:rPr lang="en-US" sz="1100" b="1" dirty="0">
                          <a:solidFill>
                            <a:srgbClr val="231F20"/>
                          </a:solidFill>
                          <a:effectLst/>
                          <a:latin typeface="Trebuchet MS"/>
                          <a:ea typeface="Calibri"/>
                          <a:cs typeface="Calibri"/>
                        </a:rPr>
                        <a:t>Core Idea Focus</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0AD49"/>
                    </a:solidFill>
                  </a:tcPr>
                </a:tc>
              </a:tr>
              <a:tr h="273711">
                <a:tc vMerge="1">
                  <a:txBody>
                    <a:bodyPr/>
                    <a:lstStyle/>
                    <a:p>
                      <a:endParaRPr lang="en-US"/>
                    </a:p>
                  </a:txBody>
                  <a:tcPr/>
                </a:tc>
                <a:tc rowSpan="5">
                  <a:txBody>
                    <a:bodyPr/>
                    <a:lstStyle/>
                    <a:p>
                      <a:pPr>
                        <a:spcAft>
                          <a:spcPts val="0"/>
                        </a:spcAft>
                      </a:pPr>
                      <a:r>
                        <a:rPr lang="en-US" sz="1100">
                          <a:effectLst/>
                          <a:latin typeface="Calibri"/>
                          <a:ea typeface="Calibri"/>
                          <a:cs typeface="Calibri"/>
                        </a:rPr>
                        <a:t> </a:t>
                      </a:r>
                    </a:p>
                    <a:p>
                      <a:pPr>
                        <a:spcAft>
                          <a:spcPts val="0"/>
                        </a:spcAft>
                      </a:pPr>
                      <a:r>
                        <a:rPr lang="en-US" sz="1100">
                          <a:effectLst/>
                          <a:latin typeface="Calibri"/>
                          <a:ea typeface="Calibri"/>
                          <a:cs typeface="Calibri"/>
                        </a:rPr>
                        <a:t> </a:t>
                      </a:r>
                    </a:p>
                    <a:p>
                      <a:pPr>
                        <a:spcBef>
                          <a:spcPts val="40"/>
                        </a:spcBef>
                        <a:spcAft>
                          <a:spcPts val="0"/>
                        </a:spcAft>
                      </a:pPr>
                      <a:r>
                        <a:rPr lang="en-US" sz="1100">
                          <a:effectLst/>
                          <a:latin typeface="Calibri"/>
                          <a:ea typeface="Calibri"/>
                          <a:cs typeface="Calibri"/>
                        </a:rPr>
                        <a:t> </a:t>
                      </a:r>
                    </a:p>
                    <a:p>
                      <a:pPr marL="120650">
                        <a:spcAft>
                          <a:spcPts val="0"/>
                        </a:spcAft>
                      </a:pPr>
                      <a:r>
                        <a:rPr lang="en-US" sz="1100">
                          <a:solidFill>
                            <a:srgbClr val="231F20"/>
                          </a:solidFill>
                          <a:effectLst/>
                          <a:latin typeface="Calibri"/>
                          <a:ea typeface="Calibri"/>
                          <a:cs typeface="Calibri"/>
                        </a:rPr>
                        <a:t>Earth and Space Science</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015">
                        <a:spcBef>
                          <a:spcPts val="210"/>
                        </a:spcBef>
                        <a:spcAft>
                          <a:spcPts val="0"/>
                        </a:spcAft>
                      </a:pPr>
                      <a:r>
                        <a:rPr lang="en-US" sz="1100">
                          <a:solidFill>
                            <a:srgbClr val="231F20"/>
                          </a:solidFill>
                          <a:effectLst/>
                          <a:latin typeface="Calibri"/>
                          <a:ea typeface="Calibri"/>
                          <a:cs typeface="Calibri"/>
                        </a:rPr>
                        <a:t>ESS1: Earth’s Place in the Universe</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endParaRPr lang="en-US"/>
                    </a:p>
                  </a:txBody>
                  <a:tcPr/>
                </a:tc>
                <a:tc vMerge="1">
                  <a:txBody>
                    <a:bodyPr/>
                    <a:lstStyle/>
                    <a:p>
                      <a:endParaRPr lang="en-US"/>
                    </a:p>
                  </a:txBody>
                  <a:tcPr/>
                </a:tc>
                <a:tc>
                  <a:txBody>
                    <a:bodyPr/>
                    <a:lstStyle/>
                    <a:p>
                      <a:pPr marL="227965">
                        <a:spcBef>
                          <a:spcPts val="210"/>
                        </a:spcBef>
                        <a:spcAft>
                          <a:spcPts val="0"/>
                        </a:spcAft>
                      </a:pPr>
                      <a:r>
                        <a:rPr lang="en-US" sz="1100">
                          <a:solidFill>
                            <a:srgbClr val="231F20"/>
                          </a:solidFill>
                          <a:effectLst/>
                          <a:latin typeface="Calibri"/>
                          <a:ea typeface="Calibri"/>
                          <a:cs typeface="Calibri"/>
                        </a:rPr>
                        <a:t>ESS1.B: Earth and the Solar System</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endParaRPr lang="en-US"/>
                    </a:p>
                  </a:txBody>
                  <a:tcPr/>
                </a:tc>
                <a:tc vMerge="1">
                  <a:txBody>
                    <a:bodyPr/>
                    <a:lstStyle/>
                    <a:p>
                      <a:endParaRPr lang="en-US"/>
                    </a:p>
                  </a:txBody>
                  <a:tcPr/>
                </a:tc>
                <a:tc>
                  <a:txBody>
                    <a:bodyPr/>
                    <a:lstStyle/>
                    <a:p>
                      <a:pPr marL="120015">
                        <a:spcBef>
                          <a:spcPts val="210"/>
                        </a:spcBef>
                        <a:spcAft>
                          <a:spcPts val="0"/>
                        </a:spcAft>
                      </a:pPr>
                      <a:r>
                        <a:rPr lang="en-US" sz="1100">
                          <a:solidFill>
                            <a:srgbClr val="231F20"/>
                          </a:solidFill>
                          <a:effectLst/>
                          <a:latin typeface="Calibri"/>
                          <a:ea typeface="Calibri"/>
                          <a:cs typeface="Calibri"/>
                        </a:rPr>
                        <a:t>ESS2: Earth’s Systems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endParaRPr lang="en-US"/>
                    </a:p>
                  </a:txBody>
                  <a:tcPr/>
                </a:tc>
                <a:tc vMerge="1">
                  <a:txBody>
                    <a:bodyPr/>
                    <a:lstStyle/>
                    <a:p>
                      <a:endParaRPr lang="en-US"/>
                    </a:p>
                  </a:txBody>
                  <a:tcPr/>
                </a:tc>
                <a:tc>
                  <a:txBody>
                    <a:bodyPr/>
                    <a:lstStyle/>
                    <a:p>
                      <a:pPr marL="227965">
                        <a:spcBef>
                          <a:spcPts val="210"/>
                        </a:spcBef>
                        <a:spcAft>
                          <a:spcPts val="0"/>
                        </a:spcAft>
                      </a:pPr>
                      <a:r>
                        <a:rPr lang="en-US" sz="1100">
                          <a:solidFill>
                            <a:srgbClr val="231F20"/>
                          </a:solidFill>
                          <a:effectLst/>
                          <a:latin typeface="Calibri"/>
                          <a:ea typeface="Calibri"/>
                          <a:cs typeface="Calibri"/>
                        </a:rPr>
                        <a:t>ESS2.A: Earth Materials and Systems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endParaRPr lang="en-US"/>
                    </a:p>
                  </a:txBody>
                  <a:tcPr/>
                </a:tc>
                <a:tc vMerge="1">
                  <a:txBody>
                    <a:bodyPr/>
                    <a:lstStyle/>
                    <a:p>
                      <a:endParaRPr lang="en-US"/>
                    </a:p>
                  </a:txBody>
                  <a:tcPr/>
                </a:tc>
                <a:tc>
                  <a:txBody>
                    <a:bodyPr/>
                    <a:lstStyle/>
                    <a:p>
                      <a:pPr marL="227965">
                        <a:spcBef>
                          <a:spcPts val="210"/>
                        </a:spcBef>
                        <a:spcAft>
                          <a:spcPts val="0"/>
                        </a:spcAft>
                      </a:pPr>
                      <a:r>
                        <a:rPr lang="en-US" sz="1100">
                          <a:solidFill>
                            <a:srgbClr val="231F20"/>
                          </a:solidFill>
                          <a:effectLst/>
                          <a:latin typeface="Calibri"/>
                          <a:ea typeface="Calibri"/>
                          <a:cs typeface="Calibri"/>
                        </a:rPr>
                        <a:t>ESS2.D: Weather and Climate</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 name="טבלה 2"/>
          <p:cNvGraphicFramePr>
            <a:graphicFrameLocks noGrp="1"/>
          </p:cNvGraphicFramePr>
          <p:nvPr>
            <p:extLst>
              <p:ext uri="{D42A27DB-BD31-4B8C-83A1-F6EECF244321}">
                <p14:modId xmlns:p14="http://schemas.microsoft.com/office/powerpoint/2010/main" val="2087548037"/>
              </p:ext>
            </p:extLst>
          </p:nvPr>
        </p:nvGraphicFramePr>
        <p:xfrm>
          <a:off x="395536" y="4365104"/>
          <a:ext cx="7128792" cy="1584174"/>
        </p:xfrm>
        <a:graphic>
          <a:graphicData uri="http://schemas.openxmlformats.org/drawingml/2006/table">
            <a:tbl>
              <a:tblPr firstRow="1" firstCol="1" lastRow="1" lastCol="1" bandRow="1" bandCol="1"/>
              <a:tblGrid>
                <a:gridCol w="720080"/>
                <a:gridCol w="3312368"/>
                <a:gridCol w="3096344"/>
              </a:tblGrid>
              <a:tr h="264029">
                <a:tc rowSpan="6">
                  <a:txBody>
                    <a:bodyPr/>
                    <a:lstStyle/>
                    <a:p>
                      <a:pPr marL="89535" marR="89535" algn="ctr">
                        <a:lnSpc>
                          <a:spcPts val="1210"/>
                        </a:lnSpc>
                        <a:spcBef>
                          <a:spcPts val="575"/>
                        </a:spcBef>
                        <a:spcAft>
                          <a:spcPts val="0"/>
                        </a:spcAft>
                      </a:pPr>
                      <a:r>
                        <a:rPr lang="en-US" sz="1100" b="1" dirty="0">
                          <a:solidFill>
                            <a:srgbClr val="231F20"/>
                          </a:solidFill>
                          <a:effectLst/>
                          <a:latin typeface="Calibri"/>
                          <a:ea typeface="Calibri"/>
                          <a:cs typeface="Calibri"/>
                        </a:rPr>
                        <a:t>NGSS</a:t>
                      </a:r>
                      <a:endParaRPr lang="en-US" sz="1100" b="1" dirty="0">
                        <a:effectLst/>
                        <a:latin typeface="Calibri"/>
                        <a:ea typeface="Calibri"/>
                        <a:cs typeface="Calibri"/>
                      </a:endParaRPr>
                    </a:p>
                    <a:p>
                      <a:pPr marL="89535" marR="89535" algn="ctr">
                        <a:lnSpc>
                          <a:spcPts val="1210"/>
                        </a:lnSpc>
                        <a:spcAft>
                          <a:spcPts val="0"/>
                        </a:spcAft>
                      </a:pPr>
                      <a:r>
                        <a:rPr lang="en-US" sz="1100" b="1" spc="-5" dirty="0">
                          <a:solidFill>
                            <a:srgbClr val="231F20"/>
                          </a:solidFill>
                          <a:effectLst/>
                          <a:latin typeface="Calibri"/>
                          <a:ea typeface="Calibri"/>
                          <a:cs typeface="Calibri"/>
                        </a:rPr>
                        <a:t>S</a:t>
                      </a:r>
                      <a:r>
                        <a:rPr lang="en-US" sz="1100" b="1" dirty="0">
                          <a:solidFill>
                            <a:srgbClr val="231F20"/>
                          </a:solidFill>
                          <a:effectLst/>
                          <a:latin typeface="Calibri"/>
                          <a:ea typeface="Calibri"/>
                          <a:cs typeface="Calibri"/>
                        </a:rPr>
                        <a:t>tanda</a:t>
                      </a:r>
                      <a:r>
                        <a:rPr lang="en-US" sz="1100" b="1" spc="-10" dirty="0">
                          <a:solidFill>
                            <a:srgbClr val="231F20"/>
                          </a:solidFill>
                          <a:effectLst/>
                          <a:latin typeface="Calibri"/>
                          <a:ea typeface="Calibri"/>
                          <a:cs typeface="Calibri"/>
                        </a:rPr>
                        <a:t>r</a:t>
                      </a:r>
                      <a:r>
                        <a:rPr lang="en-US" sz="1100" b="1" dirty="0">
                          <a:solidFill>
                            <a:srgbClr val="231F20"/>
                          </a:solidFill>
                          <a:effectLst/>
                          <a:latin typeface="Calibri"/>
                          <a:ea typeface="Calibri"/>
                          <a:cs typeface="Calibri"/>
                        </a:rPr>
                        <a:t>ds</a:t>
                      </a: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015">
                        <a:spcBef>
                          <a:spcPts val="415"/>
                        </a:spcBef>
                        <a:spcAft>
                          <a:spcPts val="0"/>
                        </a:spcAft>
                      </a:pPr>
                      <a:r>
                        <a:rPr lang="en-US" sz="1100" b="1" dirty="0">
                          <a:solidFill>
                            <a:srgbClr val="231F20"/>
                          </a:solidFill>
                          <a:effectLst/>
                          <a:latin typeface="Trebuchet MS"/>
                          <a:ea typeface="Calibri"/>
                          <a:cs typeface="Calibri"/>
                        </a:rPr>
                        <a:t>Middle School Standards Covered</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0AEEF"/>
                    </a:solidFill>
                  </a:tcPr>
                </a:tc>
                <a:tc>
                  <a:txBody>
                    <a:bodyPr/>
                    <a:lstStyle/>
                    <a:p>
                      <a:pPr marL="120015">
                        <a:spcBef>
                          <a:spcPts val="415"/>
                        </a:spcBef>
                        <a:spcAft>
                          <a:spcPts val="0"/>
                        </a:spcAft>
                      </a:pPr>
                      <a:r>
                        <a:rPr lang="en-US" sz="1100" b="1" dirty="0">
                          <a:solidFill>
                            <a:srgbClr val="231F20"/>
                          </a:solidFill>
                          <a:effectLst/>
                          <a:latin typeface="Trebuchet MS"/>
                          <a:ea typeface="Calibri"/>
                          <a:cs typeface="Calibri"/>
                        </a:rPr>
                        <a:t>High School Standards Covered</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0AEEF"/>
                    </a:solidFill>
                  </a:tcPr>
                </a:tc>
              </a:tr>
              <a:tr h="264029">
                <a:tc vMerge="1">
                  <a:txBody>
                    <a:bodyPr/>
                    <a:lstStyle/>
                    <a:p>
                      <a:endParaRPr lang="en-US"/>
                    </a:p>
                  </a:txBody>
                  <a:tcPr/>
                </a:tc>
                <a:tc>
                  <a:txBody>
                    <a:bodyPr/>
                    <a:lstStyle/>
                    <a:p>
                      <a:pPr marL="120015">
                        <a:spcBef>
                          <a:spcPts val="225"/>
                        </a:spcBef>
                        <a:spcAft>
                          <a:spcPts val="0"/>
                        </a:spcAft>
                      </a:pPr>
                      <a:r>
                        <a:rPr lang="en-US" sz="1100">
                          <a:solidFill>
                            <a:srgbClr val="231F20"/>
                          </a:solidFill>
                          <a:effectLst/>
                          <a:latin typeface="Calibri"/>
                          <a:ea typeface="Calibri"/>
                          <a:cs typeface="Calibri"/>
                        </a:rPr>
                        <a:t>MS.ESS-SS: Space Systems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20015">
                        <a:spcBef>
                          <a:spcPts val="225"/>
                        </a:spcBef>
                        <a:spcAft>
                          <a:spcPts val="0"/>
                        </a:spcAft>
                      </a:pPr>
                      <a:r>
                        <a:rPr lang="en-US" sz="1100">
                          <a:solidFill>
                            <a:srgbClr val="231F20"/>
                          </a:solidFill>
                          <a:effectLst/>
                          <a:latin typeface="Calibri"/>
                          <a:ea typeface="Calibri"/>
                          <a:cs typeface="Calibri"/>
                        </a:rPr>
                        <a:t>HS.ESS-SS: Space Systems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4029">
                <a:tc vMerge="1">
                  <a:txBody>
                    <a:bodyPr/>
                    <a:lstStyle/>
                    <a:p>
                      <a:endParaRPr lang="en-US"/>
                    </a:p>
                  </a:txBody>
                  <a:tcPr/>
                </a:tc>
                <a:tc>
                  <a:txBody>
                    <a:bodyPr/>
                    <a:lstStyle/>
                    <a:p>
                      <a:pPr marL="120015">
                        <a:spcBef>
                          <a:spcPts val="225"/>
                        </a:spcBef>
                        <a:spcAft>
                          <a:spcPts val="0"/>
                        </a:spcAft>
                      </a:pPr>
                      <a:r>
                        <a:rPr lang="en-US" sz="1100">
                          <a:solidFill>
                            <a:srgbClr val="231F20"/>
                          </a:solidFill>
                          <a:effectLst/>
                          <a:latin typeface="Calibri"/>
                          <a:ea typeface="Calibri"/>
                          <a:cs typeface="Calibri"/>
                        </a:rPr>
                        <a:t>MS.ESS-HE: The History of Earth</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20015">
                        <a:spcBef>
                          <a:spcPts val="225"/>
                        </a:spcBef>
                        <a:spcAft>
                          <a:spcPts val="0"/>
                        </a:spcAft>
                      </a:pPr>
                      <a:r>
                        <a:rPr lang="en-US" sz="1100">
                          <a:solidFill>
                            <a:srgbClr val="231F20"/>
                          </a:solidFill>
                          <a:effectLst/>
                          <a:latin typeface="Calibri"/>
                          <a:ea typeface="Calibri"/>
                          <a:cs typeface="Calibri"/>
                        </a:rPr>
                        <a:t>HS.ESS-ES: Earth Systems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4029">
                <a:tc vMerge="1">
                  <a:txBody>
                    <a:bodyPr/>
                    <a:lstStyle/>
                    <a:p>
                      <a:endParaRPr lang="en-US"/>
                    </a:p>
                  </a:txBody>
                  <a:tcPr/>
                </a:tc>
                <a:tc>
                  <a:txBody>
                    <a:bodyPr/>
                    <a:lstStyle/>
                    <a:p>
                      <a:pPr marL="120015">
                        <a:spcBef>
                          <a:spcPts val="225"/>
                        </a:spcBef>
                        <a:spcAft>
                          <a:spcPts val="0"/>
                        </a:spcAft>
                      </a:pPr>
                      <a:r>
                        <a:rPr lang="en-US" sz="1100">
                          <a:solidFill>
                            <a:srgbClr val="231F20"/>
                          </a:solidFill>
                          <a:effectLst/>
                          <a:latin typeface="Calibri"/>
                          <a:ea typeface="Calibri"/>
                          <a:cs typeface="Calibri"/>
                        </a:rPr>
                        <a:t>MS.ESS-EIP: Earth’s Interior Processes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20015">
                        <a:spcBef>
                          <a:spcPts val="225"/>
                        </a:spcBef>
                        <a:spcAft>
                          <a:spcPts val="0"/>
                        </a:spcAft>
                      </a:pPr>
                      <a:r>
                        <a:rPr lang="en-US" sz="1100">
                          <a:solidFill>
                            <a:srgbClr val="231F20"/>
                          </a:solidFill>
                          <a:effectLst/>
                          <a:latin typeface="Calibri"/>
                          <a:ea typeface="Calibri"/>
                          <a:cs typeface="Calibri"/>
                        </a:rPr>
                        <a:t>HS.ESS-CC: Climate Change</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029">
                <a:tc vMerge="1">
                  <a:txBody>
                    <a:bodyPr/>
                    <a:lstStyle/>
                    <a:p>
                      <a:endParaRPr lang="en-US"/>
                    </a:p>
                  </a:txBody>
                  <a:tcPr/>
                </a:tc>
                <a:tc>
                  <a:txBody>
                    <a:bodyPr/>
                    <a:lstStyle/>
                    <a:p>
                      <a:pPr marL="120015">
                        <a:spcBef>
                          <a:spcPts val="225"/>
                        </a:spcBef>
                        <a:spcAft>
                          <a:spcPts val="0"/>
                        </a:spcAft>
                      </a:pPr>
                      <a:r>
                        <a:rPr lang="en-US" sz="1100">
                          <a:solidFill>
                            <a:srgbClr val="231F20"/>
                          </a:solidFill>
                          <a:effectLst/>
                          <a:latin typeface="Calibri"/>
                          <a:ea typeface="Calibri"/>
                          <a:cs typeface="Calibri"/>
                        </a:rPr>
                        <a:t>MS.ESS-ESP: Earth’s Surface Processes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20015">
                        <a:spcBef>
                          <a:spcPts val="505"/>
                        </a:spcBef>
                        <a:spcAft>
                          <a:spcPts val="0"/>
                        </a:spcAft>
                      </a:pP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64029">
                <a:tc vMerge="1">
                  <a:txBody>
                    <a:bodyPr/>
                    <a:lstStyle/>
                    <a:p>
                      <a:endParaRPr lang="en-US"/>
                    </a:p>
                  </a:txBody>
                  <a:tcPr/>
                </a:tc>
                <a:tc>
                  <a:txBody>
                    <a:bodyPr/>
                    <a:lstStyle/>
                    <a:p>
                      <a:pPr marL="120015">
                        <a:spcBef>
                          <a:spcPts val="225"/>
                        </a:spcBef>
                        <a:spcAft>
                          <a:spcPts val="0"/>
                        </a:spcAft>
                      </a:pPr>
                      <a:r>
                        <a:rPr lang="en-US" sz="1100">
                          <a:solidFill>
                            <a:srgbClr val="231F20"/>
                          </a:solidFill>
                          <a:effectLst/>
                          <a:latin typeface="Calibri"/>
                          <a:ea typeface="Calibri"/>
                          <a:cs typeface="Calibri"/>
                        </a:rPr>
                        <a:t>MS.ESS-WC: Weather and Climate Systems</a:t>
                      </a:r>
                      <a:endParaRPr lang="en-US" sz="110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015">
                        <a:spcBef>
                          <a:spcPts val="505"/>
                        </a:spcBef>
                        <a:spcAft>
                          <a:spcPts val="0"/>
                        </a:spcAft>
                      </a:pP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9"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5" name="2 Subtítulo"/>
          <p:cNvSpPr txBox="1">
            <a:spLocks/>
          </p:cNvSpPr>
          <p:nvPr/>
        </p:nvSpPr>
        <p:spPr>
          <a:xfrm>
            <a:off x="5652120" y="1101690"/>
            <a:ext cx="3491880"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b="1" dirty="0">
                <a:solidFill>
                  <a:schemeClr val="bg1"/>
                </a:solidFill>
              </a:rPr>
              <a:t>Temperature variation between day and night</a:t>
            </a:r>
            <a:endParaRPr lang="es-ES_tradnl" sz="1350" baseline="30000" dirty="0">
              <a:solidFill>
                <a:schemeClr val="bg1"/>
              </a:solidFill>
              <a:latin typeface="Frutiger 55 Roman" pitchFamily="34" charset="0"/>
            </a:endParaRPr>
          </a:p>
        </p:txBody>
      </p:sp>
      <p:sp>
        <p:nvSpPr>
          <p:cNvPr id="6" name="7 CuadroTexto"/>
          <p:cNvSpPr txBox="1"/>
          <p:nvPr/>
        </p:nvSpPr>
        <p:spPr>
          <a:xfrm>
            <a:off x="5652120" y="1484784"/>
            <a:ext cx="3491880" cy="253916"/>
          </a:xfrm>
          <a:prstGeom prst="rect">
            <a:avLst/>
          </a:prstGeom>
          <a:noFill/>
        </p:spPr>
        <p:txBody>
          <a:bodyPr wrap="square" rtlCol="0" anchor="b">
            <a:spAutoFit/>
          </a:bodyPr>
          <a:lstStyle/>
          <a:p>
            <a:r>
              <a:rPr lang="en-US" sz="1000" dirty="0">
                <a:solidFill>
                  <a:schemeClr val="bg1">
                    <a:lumMod val="50000"/>
                  </a:schemeClr>
                </a:solidFill>
              </a:rPr>
              <a:t>Measuring thermal oscillation and luminosity during a full day</a:t>
            </a:r>
            <a:endParaRPr lang="es-CL" sz="1000" dirty="0">
              <a:solidFill>
                <a:schemeClr val="bg1">
                  <a:lumMod val="50000"/>
                </a:schemeClr>
              </a:solidFill>
            </a:endParaRPr>
          </a:p>
        </p:txBody>
      </p:sp>
    </p:spTree>
    <p:extLst>
      <p:ext uri="{BB962C8B-B14F-4D97-AF65-F5344CB8AC3E}">
        <p14:creationId xmlns:p14="http://schemas.microsoft.com/office/powerpoint/2010/main" val="2781214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11560" y="2380846"/>
            <a:ext cx="6246440" cy="369332"/>
          </a:xfrm>
          <a:prstGeom prst="rect">
            <a:avLst/>
          </a:prstGeom>
        </p:spPr>
        <p:txBody>
          <a:bodyPr wrap="square">
            <a:spAutoFit/>
          </a:bodyPr>
          <a:lstStyle/>
          <a:p>
            <a:r>
              <a:rPr lang="en-US" dirty="0"/>
              <a:t>NATIONAL SCIENCE EDUCATION STANDARDS © 2002</a:t>
            </a:r>
          </a:p>
        </p:txBody>
      </p:sp>
      <p:sp>
        <p:nvSpPr>
          <p:cNvPr id="9"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graphicFrame>
        <p:nvGraphicFramePr>
          <p:cNvPr id="13" name="טבלה 12"/>
          <p:cNvGraphicFramePr>
            <a:graphicFrameLocks noGrp="1"/>
          </p:cNvGraphicFramePr>
          <p:nvPr>
            <p:extLst>
              <p:ext uri="{D42A27DB-BD31-4B8C-83A1-F6EECF244321}">
                <p14:modId xmlns:p14="http://schemas.microsoft.com/office/powerpoint/2010/main" val="2805445135"/>
              </p:ext>
            </p:extLst>
          </p:nvPr>
        </p:nvGraphicFramePr>
        <p:xfrm>
          <a:off x="689805" y="4365104"/>
          <a:ext cx="6592180" cy="1225833"/>
        </p:xfrm>
        <a:graphic>
          <a:graphicData uri="http://schemas.openxmlformats.org/drawingml/2006/table">
            <a:tbl>
              <a:tblPr firstRow="1" firstCol="1" lastRow="1" lastCol="1" bandRow="1" bandCol="1"/>
              <a:tblGrid>
                <a:gridCol w="565799"/>
                <a:gridCol w="2801190"/>
                <a:gridCol w="456670"/>
                <a:gridCol w="2768521"/>
              </a:tblGrid>
              <a:tr h="221456">
                <a:tc gridSpan="2">
                  <a:txBody>
                    <a:bodyPr/>
                    <a:lstStyle/>
                    <a:p>
                      <a:pPr marL="436880">
                        <a:spcBef>
                          <a:spcPts val="100"/>
                        </a:spcBef>
                        <a:spcAft>
                          <a:spcPts val="0"/>
                        </a:spcAft>
                      </a:pPr>
                      <a:r>
                        <a:rPr lang="en-US" sz="1100" b="1" dirty="0">
                          <a:solidFill>
                            <a:srgbClr val="231F20"/>
                          </a:solidFill>
                          <a:effectLst/>
                          <a:latin typeface="Trebuchet MS"/>
                          <a:ea typeface="Calibri"/>
                          <a:cs typeface="Calibri"/>
                        </a:rPr>
                        <a:t>Earth and Space Science Standards Middle School</a:t>
                      </a: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200"/>
                    </a:solidFill>
                  </a:tcPr>
                </a:tc>
                <a:tc hMerge="1">
                  <a:txBody>
                    <a:bodyPr/>
                    <a:lstStyle/>
                    <a:p>
                      <a:endParaRPr lang="en-US"/>
                    </a:p>
                  </a:txBody>
                  <a:tcPr/>
                </a:tc>
                <a:tc gridSpan="2">
                  <a:txBody>
                    <a:bodyPr/>
                    <a:lstStyle/>
                    <a:p>
                      <a:pPr marL="436245">
                        <a:spcBef>
                          <a:spcPts val="100"/>
                        </a:spcBef>
                        <a:spcAft>
                          <a:spcPts val="0"/>
                        </a:spcAft>
                      </a:pPr>
                      <a:r>
                        <a:rPr lang="en-US" sz="1100" b="1" dirty="0">
                          <a:solidFill>
                            <a:srgbClr val="231F20"/>
                          </a:solidFill>
                          <a:effectLst/>
                          <a:latin typeface="Trebuchet MS"/>
                          <a:ea typeface="Calibri"/>
                          <a:cs typeface="Calibri"/>
                        </a:rPr>
                        <a:t>Earth and Space Science Standards High School</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200"/>
                    </a:solidFill>
                  </a:tcPr>
                </a:tc>
                <a:tc hMerge="1">
                  <a:txBody>
                    <a:bodyPr/>
                    <a:lstStyle/>
                    <a:p>
                      <a:endParaRPr lang="en-US"/>
                    </a:p>
                  </a:txBody>
                  <a:tcPr/>
                </a:tc>
              </a:tr>
              <a:tr h="226185">
                <a:tc>
                  <a:txBody>
                    <a:bodyPr/>
                    <a:lstStyle/>
                    <a:p>
                      <a:pPr marL="148590">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24460">
                        <a:spcBef>
                          <a:spcPts val="190"/>
                        </a:spcBef>
                        <a:spcAft>
                          <a:spcPts val="0"/>
                        </a:spcAft>
                      </a:pPr>
                      <a:r>
                        <a:rPr lang="en-US" sz="1100" dirty="0">
                          <a:solidFill>
                            <a:srgbClr val="231F20"/>
                          </a:solidFill>
                          <a:effectLst/>
                          <a:latin typeface="Calibri"/>
                          <a:ea typeface="Calibri"/>
                          <a:cs typeface="Calibri"/>
                        </a:rPr>
                        <a:t>Structure of the Earth System</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48590">
                        <a:spcBef>
                          <a:spcPts val="185"/>
                        </a:spcBef>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lumMod val="75000"/>
                      </a:schemeClr>
                    </a:solidFill>
                  </a:tcPr>
                </a:tc>
                <a:tc>
                  <a:txBody>
                    <a:bodyPr/>
                    <a:lstStyle/>
                    <a:p>
                      <a:pPr marL="124460">
                        <a:spcBef>
                          <a:spcPts val="190"/>
                        </a:spcBef>
                        <a:spcAft>
                          <a:spcPts val="0"/>
                        </a:spcAft>
                      </a:pPr>
                      <a:r>
                        <a:rPr lang="en-US" sz="1100" dirty="0">
                          <a:solidFill>
                            <a:srgbClr val="231F20"/>
                          </a:solidFill>
                          <a:effectLst/>
                          <a:latin typeface="Calibri"/>
                          <a:ea typeface="Calibri"/>
                          <a:cs typeface="Calibri"/>
                        </a:rPr>
                        <a:t>Energy in the Earth System</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L="148590">
                        <a:spcBef>
                          <a:spcPts val="185"/>
                        </a:spcBef>
                        <a:spcAft>
                          <a:spcPts val="0"/>
                        </a:spcAft>
                      </a:pP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4460">
                        <a:spcBef>
                          <a:spcPts val="190"/>
                        </a:spcBef>
                        <a:spcAft>
                          <a:spcPts val="0"/>
                        </a:spcAft>
                      </a:pPr>
                      <a:r>
                        <a:rPr lang="en-US" sz="1100" dirty="0">
                          <a:solidFill>
                            <a:srgbClr val="231F20"/>
                          </a:solidFill>
                          <a:effectLst/>
                          <a:latin typeface="Calibri"/>
                          <a:ea typeface="Calibri"/>
                          <a:cs typeface="Calibri"/>
                        </a:rPr>
                        <a:t>Earth’s History</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48590">
                        <a:spcBef>
                          <a:spcPts val="18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4460">
                        <a:spcBef>
                          <a:spcPts val="190"/>
                        </a:spcBef>
                        <a:spcAft>
                          <a:spcPts val="0"/>
                        </a:spcAft>
                      </a:pPr>
                      <a:r>
                        <a:rPr lang="en-US" sz="1100" dirty="0">
                          <a:solidFill>
                            <a:srgbClr val="231F20"/>
                          </a:solidFill>
                          <a:effectLst/>
                          <a:latin typeface="Calibri"/>
                          <a:ea typeface="Calibri"/>
                          <a:cs typeface="Calibri"/>
                        </a:rPr>
                        <a:t>Geochemical Cycles</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L="148590">
                        <a:spcBef>
                          <a:spcPts val="185"/>
                        </a:spcBef>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124460">
                        <a:spcBef>
                          <a:spcPts val="190"/>
                        </a:spcBef>
                        <a:spcAft>
                          <a:spcPts val="0"/>
                        </a:spcAft>
                      </a:pPr>
                      <a:r>
                        <a:rPr lang="en-US" sz="1100" dirty="0">
                          <a:solidFill>
                            <a:srgbClr val="231F20"/>
                          </a:solidFill>
                          <a:effectLst/>
                          <a:latin typeface="Calibri"/>
                          <a:ea typeface="Calibri"/>
                          <a:cs typeface="Calibri"/>
                        </a:rPr>
                        <a:t>Earth in the Solar System</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8590">
                        <a:spcBef>
                          <a:spcPts val="18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4460">
                        <a:spcBef>
                          <a:spcPts val="190"/>
                        </a:spcBef>
                        <a:spcAft>
                          <a:spcPts val="0"/>
                        </a:spcAft>
                      </a:pPr>
                      <a:r>
                        <a:rPr lang="en-US" sz="1100" dirty="0">
                          <a:solidFill>
                            <a:srgbClr val="231F20"/>
                          </a:solidFill>
                          <a:effectLst/>
                          <a:latin typeface="Calibri"/>
                          <a:ea typeface="Calibri"/>
                          <a:cs typeface="Calibri"/>
                        </a:rPr>
                        <a:t>Origin and Evolution of the Earth System</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a:spcAft>
                          <a:spcPts val="0"/>
                        </a:spcAft>
                      </a:pPr>
                      <a:r>
                        <a:rPr lang="en-US" sz="1100" dirty="0">
                          <a:effectLst/>
                          <a:latin typeface="Calibri"/>
                          <a:ea typeface="Calibri"/>
                          <a:cs typeface="Calibri"/>
                        </a:rPr>
                        <a:t>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1100" dirty="0">
                          <a:effectLst/>
                          <a:latin typeface="Calibri"/>
                          <a:ea typeface="Calibri"/>
                          <a:cs typeface="Calibri"/>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8590">
                        <a:spcBef>
                          <a:spcPts val="185"/>
                        </a:spcBef>
                        <a:spcAft>
                          <a:spcPts val="0"/>
                        </a:spcAft>
                      </a:pP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24460">
                        <a:spcBef>
                          <a:spcPts val="190"/>
                        </a:spcBef>
                        <a:spcAft>
                          <a:spcPts val="0"/>
                        </a:spcAft>
                      </a:pPr>
                      <a:r>
                        <a:rPr lang="en-US" sz="1100" dirty="0">
                          <a:solidFill>
                            <a:srgbClr val="231F20"/>
                          </a:solidFill>
                          <a:effectLst/>
                          <a:latin typeface="Calibri"/>
                          <a:ea typeface="Calibri"/>
                          <a:cs typeface="Calibri"/>
                        </a:rPr>
                        <a:t>Origin and Evolution of the Universe</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4" name="טבלה 13"/>
          <p:cNvGraphicFramePr>
            <a:graphicFrameLocks noGrp="1"/>
          </p:cNvGraphicFramePr>
          <p:nvPr>
            <p:extLst>
              <p:ext uri="{D42A27DB-BD31-4B8C-83A1-F6EECF244321}">
                <p14:modId xmlns:p14="http://schemas.microsoft.com/office/powerpoint/2010/main" val="913085175"/>
              </p:ext>
            </p:extLst>
          </p:nvPr>
        </p:nvGraphicFramePr>
        <p:xfrm>
          <a:off x="727737" y="2924944"/>
          <a:ext cx="6616571" cy="1296144"/>
        </p:xfrm>
        <a:graphic>
          <a:graphicData uri="http://schemas.openxmlformats.org/drawingml/2006/table">
            <a:tbl>
              <a:tblPr firstRow="1" firstCol="1" lastRow="1" lastCol="1" bandRow="1" bandCol="1"/>
              <a:tblGrid>
                <a:gridCol w="531645"/>
                <a:gridCol w="2807729"/>
                <a:gridCol w="430346"/>
                <a:gridCol w="2846851"/>
              </a:tblGrid>
              <a:tr h="482286">
                <a:tc gridSpan="4">
                  <a:txBody>
                    <a:bodyPr/>
                    <a:lstStyle/>
                    <a:p>
                      <a:pPr marL="2383790" marR="2307590" algn="ctr">
                        <a:spcBef>
                          <a:spcPts val="140"/>
                        </a:spcBef>
                        <a:spcAft>
                          <a:spcPts val="0"/>
                        </a:spcAft>
                      </a:pPr>
                      <a:r>
                        <a:rPr lang="en-US" sz="1100" b="1" dirty="0">
                          <a:solidFill>
                            <a:srgbClr val="231F20"/>
                          </a:solidFill>
                          <a:effectLst/>
                          <a:latin typeface="Trebuchet MS"/>
                          <a:ea typeface="Calibri"/>
                          <a:cs typeface="Calibri"/>
                        </a:rPr>
                        <a:t>Content Standards (K-12)</a:t>
                      </a: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E104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71286">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20015">
                        <a:spcBef>
                          <a:spcPts val="315"/>
                        </a:spcBef>
                        <a:spcAft>
                          <a:spcPts val="0"/>
                        </a:spcAft>
                      </a:pPr>
                      <a:r>
                        <a:rPr lang="en-US" sz="1100">
                          <a:solidFill>
                            <a:srgbClr val="231F20"/>
                          </a:solidFill>
                          <a:effectLst/>
                          <a:latin typeface="Calibri"/>
                          <a:ea typeface="Calibri"/>
                          <a:cs typeface="Calibri"/>
                        </a:rPr>
                        <a:t>Systems, order, and organization</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noFill/>
                  </a:tcPr>
                </a:tc>
                <a:tc>
                  <a:txBody>
                    <a:bodyPr/>
                    <a:lstStyle/>
                    <a:p>
                      <a:pPr marL="120650">
                        <a:spcBef>
                          <a:spcPts val="315"/>
                        </a:spcBef>
                        <a:spcAft>
                          <a:spcPts val="0"/>
                        </a:spcAft>
                      </a:pPr>
                      <a:r>
                        <a:rPr lang="en-US" sz="1100">
                          <a:solidFill>
                            <a:srgbClr val="231F20"/>
                          </a:solidFill>
                          <a:effectLst/>
                          <a:latin typeface="Calibri"/>
                          <a:ea typeface="Calibri"/>
                          <a:cs typeface="Calibri"/>
                        </a:rPr>
                        <a:t>Evolution and equilibrium</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1286">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20015">
                        <a:spcBef>
                          <a:spcPts val="315"/>
                        </a:spcBef>
                        <a:spcAft>
                          <a:spcPts val="0"/>
                        </a:spcAft>
                      </a:pPr>
                      <a:r>
                        <a:rPr lang="en-US" sz="1100">
                          <a:solidFill>
                            <a:srgbClr val="231F20"/>
                          </a:solidFill>
                          <a:effectLst/>
                          <a:latin typeface="Calibri"/>
                          <a:ea typeface="Calibri"/>
                          <a:cs typeface="Calibri"/>
                        </a:rPr>
                        <a:t>Evidence, models, and explanation</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120650">
                        <a:spcBef>
                          <a:spcPts val="315"/>
                        </a:spcBef>
                        <a:spcAft>
                          <a:spcPts val="0"/>
                        </a:spcAft>
                      </a:pPr>
                      <a:r>
                        <a:rPr lang="en-US" sz="1100">
                          <a:solidFill>
                            <a:srgbClr val="231F20"/>
                          </a:solidFill>
                          <a:effectLst/>
                          <a:latin typeface="Calibri"/>
                          <a:ea typeface="Calibri"/>
                          <a:cs typeface="Calibri"/>
                        </a:rPr>
                        <a:t>Form and Function</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286">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120015">
                        <a:spcBef>
                          <a:spcPts val="300"/>
                        </a:spcBef>
                        <a:spcAft>
                          <a:spcPts val="0"/>
                        </a:spcAft>
                      </a:pPr>
                      <a:r>
                        <a:rPr lang="en-US" sz="1100">
                          <a:solidFill>
                            <a:srgbClr val="231F20"/>
                          </a:solidFill>
                          <a:effectLst/>
                          <a:latin typeface="Calibri"/>
                          <a:ea typeface="Calibri"/>
                          <a:cs typeface="Calibri"/>
                        </a:rPr>
                        <a:t>Constancy, change, and measurement</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endParaRPr lang="en-US" sz="1100" dirty="0">
                        <a:effectLst/>
                        <a:latin typeface="Calibri"/>
                        <a:ea typeface="Calibri"/>
                        <a:cs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2 Subtítulo"/>
          <p:cNvSpPr txBox="1">
            <a:spLocks/>
          </p:cNvSpPr>
          <p:nvPr/>
        </p:nvSpPr>
        <p:spPr>
          <a:xfrm>
            <a:off x="5652120" y="1101690"/>
            <a:ext cx="3491880"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b="1" dirty="0">
                <a:solidFill>
                  <a:schemeClr val="bg1"/>
                </a:solidFill>
              </a:rPr>
              <a:t>Temperature variation between day and night</a:t>
            </a:r>
            <a:endParaRPr lang="es-ES_tradnl" sz="1350" baseline="30000" dirty="0">
              <a:solidFill>
                <a:schemeClr val="bg1"/>
              </a:solidFill>
              <a:latin typeface="Frutiger 55 Roman" pitchFamily="34" charset="0"/>
            </a:endParaRPr>
          </a:p>
        </p:txBody>
      </p:sp>
      <p:sp>
        <p:nvSpPr>
          <p:cNvPr id="7" name="7 CuadroTexto"/>
          <p:cNvSpPr txBox="1"/>
          <p:nvPr/>
        </p:nvSpPr>
        <p:spPr>
          <a:xfrm>
            <a:off x="5652120" y="1484784"/>
            <a:ext cx="3491880" cy="253916"/>
          </a:xfrm>
          <a:prstGeom prst="rect">
            <a:avLst/>
          </a:prstGeom>
          <a:noFill/>
        </p:spPr>
        <p:txBody>
          <a:bodyPr wrap="square" rtlCol="0" anchor="b">
            <a:spAutoFit/>
          </a:bodyPr>
          <a:lstStyle/>
          <a:p>
            <a:r>
              <a:rPr lang="en-US" sz="1000" dirty="0">
                <a:solidFill>
                  <a:schemeClr val="bg1">
                    <a:lumMod val="50000"/>
                  </a:schemeClr>
                </a:solidFill>
              </a:rPr>
              <a:t>Measuring thermal oscillation and luminosity during a full day</a:t>
            </a:r>
            <a:endParaRPr lang="es-CL" sz="1000" dirty="0">
              <a:solidFill>
                <a:schemeClr val="bg1">
                  <a:lumMod val="50000"/>
                </a:schemeClr>
              </a:solidFill>
            </a:endParaRPr>
          </a:p>
        </p:txBody>
      </p:sp>
    </p:spTree>
    <p:extLst>
      <p:ext uri="{BB962C8B-B14F-4D97-AF65-F5344CB8AC3E}">
        <p14:creationId xmlns:p14="http://schemas.microsoft.com/office/powerpoint/2010/main" val="3452805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67544" y="2092206"/>
            <a:ext cx="2351028" cy="369332"/>
          </a:xfrm>
          <a:prstGeom prst="rect">
            <a:avLst/>
          </a:prstGeom>
        </p:spPr>
        <p:txBody>
          <a:bodyPr wrap="none">
            <a:spAutoFit/>
          </a:bodyPr>
          <a:lstStyle/>
          <a:p>
            <a:r>
              <a:rPr lang="en-US" b="1" dirty="0"/>
              <a:t>LEARNING OBJECTIVES</a:t>
            </a:r>
          </a:p>
        </p:txBody>
      </p:sp>
      <p:sp>
        <p:nvSpPr>
          <p:cNvPr id="5" name="מלבן 4"/>
          <p:cNvSpPr/>
          <p:nvPr/>
        </p:nvSpPr>
        <p:spPr>
          <a:xfrm>
            <a:off x="467544" y="2636912"/>
            <a:ext cx="7776864" cy="3323987"/>
          </a:xfrm>
          <a:prstGeom prst="rect">
            <a:avLst/>
          </a:prstGeom>
        </p:spPr>
        <p:txBody>
          <a:bodyPr wrap="square">
            <a:spAutoFit/>
          </a:bodyPr>
          <a:lstStyle/>
          <a:p>
            <a:r>
              <a:rPr lang="en-US" sz="1400" b="1" dirty="0"/>
              <a:t>Core Objectives (National Standards):</a:t>
            </a:r>
          </a:p>
          <a:p>
            <a:pPr marL="285750" lvl="0" indent="-285750">
              <a:buFont typeface="Arial" panose="020B0604020202020204" pitchFamily="34" charset="0"/>
              <a:buChar char="•"/>
            </a:pPr>
            <a:r>
              <a:rPr lang="en-US" sz="1400"/>
              <a:t>Develop the ability to refine ill-defined questions and direct to phenomena that can be described, explained, or predicted through scientific </a:t>
            </a:r>
            <a:r>
              <a:rPr lang="en-US" sz="1400" smtClean="0"/>
              <a:t>means</a:t>
            </a:r>
            <a:r>
              <a:rPr lang="en-US" sz="1400"/>
              <a:t>.</a:t>
            </a:r>
          </a:p>
          <a:p>
            <a:pPr marL="285750" lvl="0" indent="-285750">
              <a:buFont typeface="Arial" panose="020B0604020202020204" pitchFamily="34" charset="0"/>
              <a:buChar char="•"/>
            </a:pPr>
            <a:r>
              <a:rPr lang="en-US" sz="1400"/>
              <a:t>Develop the ability to observe, measure accurately, identify and control  variables.</a:t>
            </a:r>
          </a:p>
          <a:p>
            <a:pPr marL="285750" lvl="0" indent="-285750">
              <a:buFont typeface="Arial" panose="020B0604020202020204" pitchFamily="34" charset="0"/>
              <a:buChar char="•"/>
            </a:pPr>
            <a:r>
              <a:rPr lang="en-US" sz="1400"/>
              <a:t>Decide what evidence can be used to support or refute a </a:t>
            </a:r>
            <a:r>
              <a:rPr lang="en-US" sz="1400" smtClean="0"/>
              <a:t>hypothesis</a:t>
            </a:r>
            <a:r>
              <a:rPr lang="en-US" sz="1400"/>
              <a:t>.</a:t>
            </a:r>
          </a:p>
          <a:p>
            <a:pPr marL="285750" lvl="0" indent="-285750">
              <a:buFont typeface="Arial" panose="020B0604020202020204" pitchFamily="34" charset="0"/>
              <a:buChar char="•"/>
            </a:pPr>
            <a:r>
              <a:rPr lang="en-US" sz="1400"/>
              <a:t>Gather, store, retrieve, and analyze data.</a:t>
            </a:r>
          </a:p>
          <a:p>
            <a:pPr marL="285750" lvl="0" indent="-285750">
              <a:buFont typeface="Arial" panose="020B0604020202020204" pitchFamily="34" charset="0"/>
              <a:buChar char="•"/>
            </a:pPr>
            <a:r>
              <a:rPr lang="en-US" sz="1400"/>
              <a:t>Become confident at communicating methods, instructions, </a:t>
            </a:r>
            <a:r>
              <a:rPr lang="en-US" sz="1400" smtClean="0"/>
              <a:t>observations </a:t>
            </a:r>
            <a:r>
              <a:rPr lang="en-US" sz="1400"/>
              <a:t>and results with others.</a:t>
            </a:r>
          </a:p>
          <a:p>
            <a:pPr lvl="0"/>
            <a:r>
              <a:rPr lang="en-US" sz="1400" smtClean="0"/>
              <a:t> </a:t>
            </a:r>
            <a:r>
              <a:rPr lang="en-US" sz="1400" dirty="0"/>
              <a:t> </a:t>
            </a:r>
          </a:p>
          <a:p>
            <a:r>
              <a:rPr lang="en-US" sz="1400" b="1" dirty="0"/>
              <a:t>Activity Objectives:</a:t>
            </a:r>
          </a:p>
          <a:p>
            <a:r>
              <a:rPr lang="en-US" sz="1400"/>
              <a:t>The purpose of this activity is to study the temperature and luminosity changes produced during the day and night in a given area, by formulating a hypothesis and proceeding to check it using the Globisens </a:t>
            </a:r>
            <a:r>
              <a:rPr lang="en-US" sz="1400" smtClean="0"/>
              <a:t>Labdisc </a:t>
            </a:r>
            <a:r>
              <a:rPr lang="en-US" sz="1400"/>
              <a:t>light and temperature sensors.</a:t>
            </a:r>
          </a:p>
          <a:p>
            <a:r>
              <a:rPr lang="en-US" sz="1400"/>
              <a:t> </a:t>
            </a:r>
          </a:p>
          <a:p>
            <a:r>
              <a:rPr lang="en-US" sz="1400" b="1" smtClean="0"/>
              <a:t>Time Requirement: </a:t>
            </a:r>
            <a:br>
              <a:rPr lang="en-US" sz="1400" b="1" smtClean="0"/>
            </a:br>
            <a:r>
              <a:rPr lang="en-US" sz="1400"/>
              <a:t>20 – 30 </a:t>
            </a:r>
            <a:r>
              <a:rPr lang="en-US" sz="1400" smtClean="0"/>
              <a:t> minutes </a:t>
            </a:r>
            <a:r>
              <a:rPr lang="en-US" sz="1400"/>
              <a:t>to set up, 24 hours to collect data, 30-45 minutes to analyze  dataminutes</a:t>
            </a:r>
          </a:p>
        </p:txBody>
      </p:sp>
      <p:sp>
        <p:nvSpPr>
          <p:cNvPr id="9"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a:solidFill>
                  <a:schemeClr val="bg1"/>
                </a:solidFill>
                <a:latin typeface="+mj-lt"/>
                <a:cs typeface="Calibri" pitchFamily="34" charset="0"/>
              </a:rPr>
              <a:t>USA </a:t>
            </a:r>
            <a:r>
              <a:rPr lang="en-US" b="1" baseline="30000" smtClean="0">
                <a:solidFill>
                  <a:schemeClr val="bg1"/>
                </a:solidFill>
                <a:latin typeface="+mj-lt"/>
                <a:cs typeface="Calibri" pitchFamily="34" charset="0"/>
              </a:rPr>
              <a:t>Standards </a:t>
            </a:r>
            <a:r>
              <a:rPr lang="en-US" b="1" baseline="3000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6" name="2 Subtítulo"/>
          <p:cNvSpPr txBox="1">
            <a:spLocks/>
          </p:cNvSpPr>
          <p:nvPr/>
        </p:nvSpPr>
        <p:spPr>
          <a:xfrm>
            <a:off x="5652120" y="1101690"/>
            <a:ext cx="3491880"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b="1" dirty="0">
                <a:solidFill>
                  <a:schemeClr val="bg1"/>
                </a:solidFill>
              </a:rPr>
              <a:t>Temperature variation between day and night</a:t>
            </a:r>
            <a:endParaRPr lang="es-ES_tradnl" sz="1350" baseline="30000" dirty="0">
              <a:solidFill>
                <a:schemeClr val="bg1"/>
              </a:solidFill>
              <a:latin typeface="Frutiger 55 Roman" pitchFamily="34" charset="0"/>
            </a:endParaRPr>
          </a:p>
        </p:txBody>
      </p:sp>
      <p:sp>
        <p:nvSpPr>
          <p:cNvPr id="7" name="7 CuadroTexto"/>
          <p:cNvSpPr txBox="1"/>
          <p:nvPr/>
        </p:nvSpPr>
        <p:spPr>
          <a:xfrm>
            <a:off x="5652120" y="1484784"/>
            <a:ext cx="3491880" cy="253916"/>
          </a:xfrm>
          <a:prstGeom prst="rect">
            <a:avLst/>
          </a:prstGeom>
          <a:noFill/>
        </p:spPr>
        <p:txBody>
          <a:bodyPr wrap="square" rtlCol="0" anchor="b">
            <a:spAutoFit/>
          </a:bodyPr>
          <a:lstStyle/>
          <a:p>
            <a:r>
              <a:rPr lang="en-US" sz="1000" dirty="0">
                <a:solidFill>
                  <a:schemeClr val="bg1">
                    <a:lumMod val="50000"/>
                  </a:schemeClr>
                </a:solidFill>
              </a:rPr>
              <a:t>Measuring thermal oscillation and luminosity during a full day</a:t>
            </a:r>
            <a:endParaRPr lang="es-CL" sz="1000" dirty="0">
              <a:solidFill>
                <a:schemeClr val="bg1">
                  <a:lumMod val="50000"/>
                </a:schemeClr>
              </a:solidFill>
            </a:endParaRPr>
          </a:p>
        </p:txBody>
      </p:sp>
    </p:spTree>
    <p:extLst>
      <p:ext uri="{BB962C8B-B14F-4D97-AF65-F5344CB8AC3E}">
        <p14:creationId xmlns:p14="http://schemas.microsoft.com/office/powerpoint/2010/main" val="1170410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8 Rectángulo redondeado"/>
          <p:cNvSpPr/>
          <p:nvPr/>
        </p:nvSpPr>
        <p:spPr>
          <a:xfrm>
            <a:off x="1403648" y="3213292"/>
            <a:ext cx="6004715" cy="791772"/>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5" name="4 Rectángulo redondeado"/>
          <p:cNvSpPr/>
          <p:nvPr/>
        </p:nvSpPr>
        <p:spPr>
          <a:xfrm>
            <a:off x="1403648" y="2636912"/>
            <a:ext cx="6004715" cy="1224136"/>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7" name="2 Subtítulo"/>
          <p:cNvSpPr txBox="1">
            <a:spLocks/>
          </p:cNvSpPr>
          <p:nvPr/>
        </p:nvSpPr>
        <p:spPr>
          <a:xfrm>
            <a:off x="5652120" y="1101690"/>
            <a:ext cx="3491880"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b="1" dirty="0">
                <a:solidFill>
                  <a:schemeClr val="bg1"/>
                </a:solidFill>
              </a:rPr>
              <a:t>Temperature variation between day and night</a:t>
            </a:r>
            <a:endParaRPr lang="es-ES_tradnl" sz="1350" baseline="30000" dirty="0">
              <a:solidFill>
                <a:schemeClr val="bg1"/>
              </a:solidFill>
              <a:latin typeface="Frutiger 55 Roman" pitchFamily="34" charset="0"/>
            </a:endParaRPr>
          </a:p>
        </p:txBody>
      </p:sp>
      <p:sp>
        <p:nvSpPr>
          <p:cNvPr id="8" name="7 CuadroTexto"/>
          <p:cNvSpPr txBox="1"/>
          <p:nvPr/>
        </p:nvSpPr>
        <p:spPr>
          <a:xfrm>
            <a:off x="5652120" y="1484784"/>
            <a:ext cx="3491880" cy="253916"/>
          </a:xfrm>
          <a:prstGeom prst="rect">
            <a:avLst/>
          </a:prstGeom>
          <a:noFill/>
        </p:spPr>
        <p:txBody>
          <a:bodyPr wrap="square" rtlCol="0" anchor="b">
            <a:spAutoFit/>
          </a:bodyPr>
          <a:lstStyle/>
          <a:p>
            <a:r>
              <a:rPr lang="en-US" sz="1000" dirty="0">
                <a:solidFill>
                  <a:schemeClr val="bg1">
                    <a:lumMod val="50000"/>
                  </a:schemeClr>
                </a:solidFill>
              </a:rPr>
              <a:t>Measuring thermal oscillation and luminosity during a full day</a:t>
            </a:r>
            <a:endParaRPr lang="es-CL" sz="1000" dirty="0">
              <a:solidFill>
                <a:schemeClr val="bg1">
                  <a:lumMod val="50000"/>
                </a:schemeClr>
              </a:solidFill>
            </a:endParaRPr>
          </a:p>
        </p:txBody>
      </p:sp>
      <p:sp>
        <p:nvSpPr>
          <p:cNvPr id="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Objective</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3" name="2 CuadroTexto"/>
          <p:cNvSpPr txBox="1"/>
          <p:nvPr/>
        </p:nvSpPr>
        <p:spPr>
          <a:xfrm>
            <a:off x="1614812" y="2814027"/>
            <a:ext cx="5865559" cy="1077218"/>
          </a:xfrm>
          <a:prstGeom prst="rect">
            <a:avLst/>
          </a:prstGeom>
          <a:noFill/>
        </p:spPr>
        <p:txBody>
          <a:bodyPr wrap="square" rtlCol="0">
            <a:spAutoFit/>
          </a:bodyPr>
          <a:lstStyle/>
          <a:p>
            <a:r>
              <a:rPr lang="en-US" sz="1600" dirty="0"/>
              <a:t>To study the temperature and luminosity changes produced during the day and night in a given area, by formulating a hypothesis and proceeding to check it using the </a:t>
            </a:r>
            <a:r>
              <a:rPr lang="en-US" sz="1600" dirty="0" err="1"/>
              <a:t>Labdisc</a:t>
            </a:r>
            <a:r>
              <a:rPr lang="en-US" sz="1600" dirty="0"/>
              <a:t> light and temperature sensors. </a:t>
            </a:r>
            <a:endParaRPr lang="en-US" sz="1600" baseline="30000" dirty="0"/>
          </a:p>
        </p:txBody>
      </p:sp>
    </p:spTree>
    <p:extLst>
      <p:ext uri="{BB962C8B-B14F-4D97-AF65-F5344CB8AC3E}">
        <p14:creationId xmlns:p14="http://schemas.microsoft.com/office/powerpoint/2010/main" val="890106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555626" y="2276872"/>
            <a:ext cx="6309100" cy="954107"/>
          </a:xfrm>
          <a:prstGeom prst="rect">
            <a:avLst/>
          </a:prstGeom>
          <a:noFill/>
          <a:ln>
            <a:noFill/>
          </a:ln>
        </p:spPr>
        <p:txBody>
          <a:bodyPr wrap="square" rtlCol="0">
            <a:spAutoFit/>
          </a:bodyPr>
          <a:lstStyle/>
          <a:p>
            <a:r>
              <a:rPr lang="en-US" sz="1400" dirty="0">
                <a:solidFill>
                  <a:srgbClr val="29B19A"/>
                </a:solidFill>
              </a:rPr>
              <a:t>The aim of the introduction is to focus students on the lesson subject by refreshing acquired knowledge and asking questions which encourage research development. Key concepts from the theoretical framework</a:t>
            </a:r>
            <a:r>
              <a:rPr lang="en-US" sz="1400" dirty="0" smtClean="0">
                <a:solidFill>
                  <a:srgbClr val="29B19A"/>
                </a:solidFill>
              </a:rPr>
              <a:t>, applied </a:t>
            </a:r>
            <a:r>
              <a:rPr lang="en-US" sz="1400" dirty="0">
                <a:solidFill>
                  <a:srgbClr val="29B19A"/>
                </a:solidFill>
              </a:rPr>
              <a:t>by the students during the lesson, </a:t>
            </a:r>
            <a:r>
              <a:rPr lang="en-US" sz="1400" dirty="0" smtClean="0">
                <a:solidFill>
                  <a:srgbClr val="29B19A"/>
                </a:solidFill>
              </a:rPr>
              <a:t>are </a:t>
            </a:r>
            <a:r>
              <a:rPr lang="en-US" sz="1400" dirty="0">
                <a:solidFill>
                  <a:srgbClr val="29B19A"/>
                </a:solidFill>
              </a:rPr>
              <a:t>taught. </a:t>
            </a:r>
            <a:endParaRPr lang="es-CL" sz="1400" dirty="0">
              <a:solidFill>
                <a:srgbClr val="29B19A"/>
              </a:solidFill>
            </a:endParaRPr>
          </a:p>
        </p:txBody>
      </p:sp>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9" name="8 Rectángulo redondeado"/>
          <p:cNvSpPr/>
          <p:nvPr/>
        </p:nvSpPr>
        <p:spPr>
          <a:xfrm>
            <a:off x="1403647" y="2276872"/>
            <a:ext cx="6581751" cy="954107"/>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11" name="10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610" y="3356992"/>
            <a:ext cx="2800350" cy="323850"/>
          </a:xfrm>
          <a:prstGeom prst="rect">
            <a:avLst/>
          </a:prstGeom>
        </p:spPr>
      </p:pic>
      <p:sp>
        <p:nvSpPr>
          <p:cNvPr id="15" name="2 Subtítulo"/>
          <p:cNvSpPr txBox="1">
            <a:spLocks/>
          </p:cNvSpPr>
          <p:nvPr/>
        </p:nvSpPr>
        <p:spPr>
          <a:xfrm>
            <a:off x="1555626" y="3445605"/>
            <a:ext cx="1497112" cy="3434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endParaRPr lang="es-ES_tradnl" sz="2400" b="1" baseline="30000" dirty="0">
              <a:solidFill>
                <a:schemeClr val="bg1"/>
              </a:solidFill>
              <a:latin typeface="+mj-lt"/>
            </a:endParaRPr>
          </a:p>
        </p:txBody>
      </p:sp>
      <p:sp>
        <p:nvSpPr>
          <p:cNvPr id="16" name="15 CuadroTexto"/>
          <p:cNvSpPr txBox="1"/>
          <p:nvPr/>
        </p:nvSpPr>
        <p:spPr>
          <a:xfrm>
            <a:off x="1555626" y="3699029"/>
            <a:ext cx="6832798" cy="1169551"/>
          </a:xfrm>
          <a:prstGeom prst="rect">
            <a:avLst/>
          </a:prstGeom>
          <a:noFill/>
          <a:ln>
            <a:noFill/>
          </a:ln>
        </p:spPr>
        <p:txBody>
          <a:bodyPr wrap="square" rtlCol="0">
            <a:spAutoFit/>
          </a:bodyPr>
          <a:lstStyle/>
          <a:p>
            <a:r>
              <a:rPr lang="en-US" sz="1400" dirty="0"/>
              <a:t>During the day we can observe different changes in the environment: humidity, atmospheric pressure, noise, luminosity and other factors are constantly changing as the hours pass, and we can even predict how some of them will change during a full day. Thus we can say, for example, that temperature at 7 am is lower than at 3 pm, and as night approaches, temperature falls again. </a:t>
            </a:r>
            <a:endParaRPr lang="es-CL" sz="1400" dirty="0"/>
          </a:p>
        </p:txBody>
      </p:sp>
      <p:sp>
        <p:nvSpPr>
          <p:cNvPr id="13"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b="1" dirty="0">
                <a:solidFill>
                  <a:schemeClr val="bg1"/>
                </a:solidFill>
              </a:rPr>
              <a:t>Temperature variation between day and night</a:t>
            </a:r>
            <a:endParaRPr lang="es-ES_tradnl" sz="1350" baseline="30000" dirty="0">
              <a:solidFill>
                <a:schemeClr val="bg1"/>
              </a:solidFill>
              <a:latin typeface="Frutiger 55 Roman" pitchFamily="34" charset="0"/>
            </a:endParaRPr>
          </a:p>
        </p:txBody>
      </p:sp>
      <p:sp>
        <p:nvSpPr>
          <p:cNvPr id="17" name="16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thermal oscillation and luminosity during a full day</a:t>
            </a:r>
            <a:endParaRPr lang="es-CL" sz="1000" dirty="0">
              <a:solidFill>
                <a:schemeClr val="bg1">
                  <a:lumMod val="50000"/>
                </a:schemeClr>
              </a:solidFill>
            </a:endParaRPr>
          </a:p>
        </p:txBody>
      </p:sp>
      <p:grpSp>
        <p:nvGrpSpPr>
          <p:cNvPr id="18" name="17 Grupo"/>
          <p:cNvGrpSpPr/>
          <p:nvPr/>
        </p:nvGrpSpPr>
        <p:grpSpPr>
          <a:xfrm>
            <a:off x="1115616" y="4725144"/>
            <a:ext cx="6879464" cy="576064"/>
            <a:chOff x="1115616" y="2434686"/>
            <a:chExt cx="6879464" cy="576064"/>
          </a:xfrm>
        </p:grpSpPr>
        <p:pic>
          <p:nvPicPr>
            <p:cNvPr id="20" name="1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7" y="2576871"/>
              <a:ext cx="6665153" cy="433879"/>
            </a:xfrm>
            <a:prstGeom prst="rect">
              <a:avLst/>
            </a:prstGeom>
          </p:spPr>
        </p:pic>
        <p:pic>
          <p:nvPicPr>
            <p:cNvPr id="21" name="2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2434686"/>
              <a:ext cx="428625" cy="438150"/>
            </a:xfrm>
            <a:prstGeom prst="ellipse">
              <a:avLst/>
            </a:prstGeom>
          </p:spPr>
        </p:pic>
        <p:sp>
          <p:nvSpPr>
            <p:cNvPr id="22" name="21 CuadroTexto"/>
            <p:cNvSpPr txBox="1"/>
            <p:nvPr/>
          </p:nvSpPr>
          <p:spPr>
            <a:xfrm>
              <a:off x="1555626" y="2650710"/>
              <a:ext cx="6028510" cy="307777"/>
            </a:xfrm>
            <a:prstGeom prst="rect">
              <a:avLst/>
            </a:prstGeom>
            <a:noFill/>
          </p:spPr>
          <p:txBody>
            <a:bodyPr wrap="none" rtlCol="0">
              <a:spAutoFit/>
            </a:bodyPr>
            <a:lstStyle/>
            <a:p>
              <a:r>
                <a:rPr lang="en-US" sz="1400" b="1" dirty="0"/>
                <a:t>Why do you think fluctuations in temperature during a full day occur? Explain. </a:t>
              </a:r>
              <a:endParaRPr lang="es-CL" sz="1400" dirty="0"/>
            </a:p>
          </p:txBody>
        </p:sp>
      </p:grpSp>
      <p:grpSp>
        <p:nvGrpSpPr>
          <p:cNvPr id="23" name="22 Grupo"/>
          <p:cNvGrpSpPr/>
          <p:nvPr/>
        </p:nvGrpSpPr>
        <p:grpSpPr>
          <a:xfrm>
            <a:off x="1115616" y="5354632"/>
            <a:ext cx="6879464" cy="954688"/>
            <a:chOff x="1115616" y="2560118"/>
            <a:chExt cx="6879464" cy="954688"/>
          </a:xfrm>
        </p:grpSpPr>
        <p:pic>
          <p:nvPicPr>
            <p:cNvPr id="24" name="2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7" y="2702303"/>
              <a:ext cx="6665153" cy="812503"/>
            </a:xfrm>
            <a:prstGeom prst="roundRect">
              <a:avLst/>
            </a:prstGeom>
          </p:spPr>
        </p:pic>
        <p:pic>
          <p:nvPicPr>
            <p:cNvPr id="25" name="2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2560118"/>
              <a:ext cx="428625" cy="438150"/>
            </a:xfrm>
            <a:prstGeom prst="ellipse">
              <a:avLst/>
            </a:prstGeom>
          </p:spPr>
        </p:pic>
        <p:sp>
          <p:nvSpPr>
            <p:cNvPr id="26" name="25 CuadroTexto"/>
            <p:cNvSpPr txBox="1"/>
            <p:nvPr/>
          </p:nvSpPr>
          <p:spPr>
            <a:xfrm>
              <a:off x="1555626" y="2776142"/>
              <a:ext cx="6309099" cy="738664"/>
            </a:xfrm>
            <a:prstGeom prst="rect">
              <a:avLst/>
            </a:prstGeom>
            <a:noFill/>
          </p:spPr>
          <p:txBody>
            <a:bodyPr wrap="none" rtlCol="0">
              <a:spAutoFit/>
            </a:bodyPr>
            <a:lstStyle/>
            <a:p>
              <a:r>
                <a:rPr lang="en-US" sz="1400" b="1" dirty="0"/>
                <a:t>Thermal oscillations cause us to wrap up or uncover, according to how we feel, </a:t>
              </a:r>
              <a:r>
                <a:rPr lang="en-US" sz="1400" b="1" dirty="0" smtClean="0"/>
                <a:t>but</a:t>
              </a:r>
            </a:p>
            <a:p>
              <a:r>
                <a:rPr lang="en-US" sz="1400" b="1" dirty="0" smtClean="0"/>
                <a:t> </a:t>
              </a:r>
              <a:r>
                <a:rPr lang="en-US" sz="1400" b="1" dirty="0"/>
                <a:t>have you ever thought how animals and plants adapt to daily temperature </a:t>
              </a:r>
              <a:endParaRPr lang="en-US" sz="1400" b="1" dirty="0" smtClean="0"/>
            </a:p>
            <a:p>
              <a:r>
                <a:rPr lang="en-US" sz="1400" b="1" dirty="0" smtClean="0"/>
                <a:t>fluctuations</a:t>
              </a:r>
              <a:r>
                <a:rPr lang="en-US" sz="1400" b="1" dirty="0"/>
                <a:t>? Explain. </a:t>
              </a:r>
              <a:endParaRPr lang="es-CL" sz="1400" dirty="0"/>
            </a:p>
          </p:txBody>
        </p:sp>
      </p:grpSp>
    </p:spTree>
    <p:extLst>
      <p:ext uri="{BB962C8B-B14F-4D97-AF65-F5344CB8AC3E}">
        <p14:creationId xmlns:p14="http://schemas.microsoft.com/office/powerpoint/2010/main" val="1978667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8" name="17 CuadroTexto"/>
          <p:cNvSpPr txBox="1"/>
          <p:nvPr/>
        </p:nvSpPr>
        <p:spPr>
          <a:xfrm>
            <a:off x="1555626" y="2420888"/>
            <a:ext cx="6616774" cy="523220"/>
          </a:xfrm>
          <a:prstGeom prst="rect">
            <a:avLst/>
          </a:prstGeom>
          <a:noFill/>
          <a:ln>
            <a:noFill/>
          </a:ln>
        </p:spPr>
        <p:txBody>
          <a:bodyPr wrap="square" rtlCol="0">
            <a:spAutoFit/>
          </a:bodyPr>
          <a:lstStyle/>
          <a:p>
            <a:r>
              <a:rPr lang="en-US" sz="1400" dirty="0"/>
              <a:t>Carry out the experiment activity with your class so that at the end you’ll be able to answer the following question: </a:t>
            </a:r>
            <a:endParaRPr lang="es-CL" sz="1400" dirty="0"/>
          </a:p>
        </p:txBody>
      </p:sp>
      <p:pic>
        <p:nvPicPr>
          <p:cNvPr id="19" name="1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1312" y="3080927"/>
            <a:ext cx="6665153" cy="636105"/>
          </a:xfrm>
          <a:prstGeom prst="rect">
            <a:avLst/>
          </a:prstGeom>
        </p:spPr>
      </p:pic>
      <p:pic>
        <p:nvPicPr>
          <p:cNvPr id="20" name="1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001" y="2938742"/>
            <a:ext cx="428625" cy="438150"/>
          </a:xfrm>
          <a:prstGeom prst="ellipse">
            <a:avLst/>
          </a:prstGeom>
        </p:spPr>
      </p:pic>
      <p:sp>
        <p:nvSpPr>
          <p:cNvPr id="21" name="20 CuadroTexto"/>
          <p:cNvSpPr txBox="1"/>
          <p:nvPr/>
        </p:nvSpPr>
        <p:spPr>
          <a:xfrm>
            <a:off x="1567011" y="3140968"/>
            <a:ext cx="6158032" cy="523220"/>
          </a:xfrm>
          <a:prstGeom prst="rect">
            <a:avLst/>
          </a:prstGeom>
          <a:noFill/>
        </p:spPr>
        <p:txBody>
          <a:bodyPr wrap="none" rtlCol="0">
            <a:spAutoFit/>
          </a:bodyPr>
          <a:lstStyle/>
          <a:p>
            <a:r>
              <a:rPr lang="en-US" sz="1400" b="1" dirty="0"/>
              <a:t>What differences in temperature and luminosity are produced between day and </a:t>
            </a:r>
            <a:endParaRPr lang="en-US" sz="1400" b="1" dirty="0" smtClean="0"/>
          </a:p>
          <a:p>
            <a:r>
              <a:rPr lang="en-US" sz="1400" b="1" dirty="0" smtClean="0"/>
              <a:t>night </a:t>
            </a:r>
            <a:r>
              <a:rPr lang="en-US" sz="1400" b="1" dirty="0"/>
              <a:t>in the area where you live? </a:t>
            </a:r>
            <a:endParaRPr lang="es-CL" sz="1400" dirty="0"/>
          </a:p>
        </p:txBody>
      </p:sp>
      <p:sp>
        <p:nvSpPr>
          <p:cNvPr id="25"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b="1" dirty="0">
                <a:solidFill>
                  <a:schemeClr val="bg1"/>
                </a:solidFill>
              </a:rPr>
              <a:t>Temperature variation between day and night</a:t>
            </a:r>
            <a:endParaRPr lang="es-ES_tradnl" sz="1350" baseline="30000" dirty="0">
              <a:solidFill>
                <a:schemeClr val="bg1"/>
              </a:solidFill>
              <a:latin typeface="Frutiger 55 Roman" pitchFamily="34" charset="0"/>
            </a:endParaRPr>
          </a:p>
        </p:txBody>
      </p:sp>
      <p:sp>
        <p:nvSpPr>
          <p:cNvPr id="26" name="25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thermal oscillation and luminosity during a full day</a:t>
            </a:r>
            <a:endParaRPr lang="es-CL" sz="1000" dirty="0">
              <a:solidFill>
                <a:schemeClr val="bg1">
                  <a:lumMod val="50000"/>
                </a:schemeClr>
              </a:solidFill>
            </a:endParaRPr>
          </a:p>
        </p:txBody>
      </p:sp>
    </p:spTree>
    <p:extLst>
      <p:ext uri="{BB962C8B-B14F-4D97-AF65-F5344CB8AC3E}">
        <p14:creationId xmlns:p14="http://schemas.microsoft.com/office/powerpoint/2010/main" val="885285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610" y="2454568"/>
            <a:ext cx="2800350" cy="323850"/>
          </a:xfrm>
          <a:prstGeom prst="rect">
            <a:avLst/>
          </a:prstGeom>
        </p:spPr>
      </p:pic>
      <p:sp>
        <p:nvSpPr>
          <p:cNvPr id="10" name="2 Subtítulo"/>
          <p:cNvSpPr txBox="1">
            <a:spLocks/>
          </p:cNvSpPr>
          <p:nvPr/>
        </p:nvSpPr>
        <p:spPr>
          <a:xfrm>
            <a:off x="1555626" y="2543181"/>
            <a:ext cx="1497112"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Theoretical</a:t>
            </a:r>
            <a:r>
              <a:rPr lang="es-ES_tradnl" sz="2400" b="1" baseline="30000" dirty="0" smtClean="0">
                <a:solidFill>
                  <a:schemeClr val="bg1"/>
                </a:solidFill>
                <a:latin typeface="+mj-lt"/>
              </a:rPr>
              <a:t> </a:t>
            </a:r>
            <a:endParaRPr lang="es-ES_tradnl" sz="2400" b="1" baseline="30000" dirty="0">
              <a:solidFill>
                <a:schemeClr val="bg1"/>
              </a:solidFill>
              <a:latin typeface="+mj-lt"/>
            </a:endParaRPr>
          </a:p>
        </p:txBody>
      </p:sp>
      <p:sp>
        <p:nvSpPr>
          <p:cNvPr id="12" name="11 CuadroTexto"/>
          <p:cNvSpPr txBox="1"/>
          <p:nvPr/>
        </p:nvSpPr>
        <p:spPr>
          <a:xfrm>
            <a:off x="1532608" y="2982431"/>
            <a:ext cx="6351760" cy="2246769"/>
          </a:xfrm>
          <a:prstGeom prst="rect">
            <a:avLst/>
          </a:prstGeom>
          <a:noFill/>
        </p:spPr>
        <p:txBody>
          <a:bodyPr wrap="square" rtlCol="0">
            <a:spAutoFit/>
          </a:bodyPr>
          <a:lstStyle/>
          <a:p>
            <a:r>
              <a:rPr lang="en-US" sz="1400" dirty="0"/>
              <a:t>Thermal oscillation (or thermal range) is the difference between the highest and the lowest temperature registered in a place during a given period of time. Its value is given mainly by the geography of the place and its effect determines many of the activities that living organisms do in a certain territory. </a:t>
            </a:r>
          </a:p>
          <a:p>
            <a:r>
              <a:rPr lang="en-US" sz="1400" dirty="0"/>
              <a:t>An example is life in the desert, where few clouds are formed, the heat of the sun directly affects the soil, and therefore temperature can reach very high values. However, at night temperature falls abruptly even below 0 ºC, </a:t>
            </a:r>
            <a:r>
              <a:rPr lang="en-US" sz="1400" dirty="0" smtClean="0"/>
              <a:t>there </a:t>
            </a:r>
            <a:r>
              <a:rPr lang="en-US" sz="1400" dirty="0"/>
              <a:t>are extremely big thermal oscillations. For example, in the Arizona desert located in the United States, there can be thermal oscillations of up to 56º C, meaning that the local species must present adaptations in order to withstand the weather. </a:t>
            </a:r>
            <a:endParaRPr lang="en-US" sz="1400" dirty="0" smtClean="0"/>
          </a:p>
        </p:txBody>
      </p:sp>
      <p:sp>
        <p:nvSpPr>
          <p:cNvPr id="1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b="1" dirty="0">
                <a:solidFill>
                  <a:schemeClr val="bg1"/>
                </a:solidFill>
              </a:rPr>
              <a:t>Temperature variation between day and night</a:t>
            </a:r>
            <a:endParaRPr lang="es-ES_tradnl" sz="1350" baseline="30000" dirty="0">
              <a:solidFill>
                <a:schemeClr val="bg1"/>
              </a:solidFill>
              <a:latin typeface="Frutiger 55 Roman" pitchFamily="34" charset="0"/>
            </a:endParaRPr>
          </a:p>
        </p:txBody>
      </p:sp>
      <p:sp>
        <p:nvSpPr>
          <p:cNvPr id="14" name="13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thermal oscillation and luminosity during a full day</a:t>
            </a:r>
            <a:endParaRPr lang="es-CL" sz="1000" dirty="0">
              <a:solidFill>
                <a:schemeClr val="bg1">
                  <a:lumMod val="50000"/>
                </a:schemeClr>
              </a:solidFill>
            </a:endParaRPr>
          </a:p>
        </p:txBody>
      </p:sp>
    </p:spTree>
    <p:extLst>
      <p:ext uri="{BB962C8B-B14F-4D97-AF65-F5344CB8AC3E}">
        <p14:creationId xmlns:p14="http://schemas.microsoft.com/office/powerpoint/2010/main" val="1762985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1769</TotalTime>
  <Words>2499</Words>
  <Application>Microsoft Office PowerPoint</Application>
  <PresentationFormat>‫הצגה על המסך (4:3)</PresentationFormat>
  <Paragraphs>266</Paragraphs>
  <Slides>25</Slides>
  <Notes>1</Notes>
  <HiddenSlides>0</HiddenSlides>
  <MMClips>0</MMClips>
  <ScaleCrop>false</ScaleCrop>
  <HeadingPairs>
    <vt:vector size="4" baseType="variant">
      <vt:variant>
        <vt:lpstr>ערכת נושא</vt:lpstr>
      </vt:variant>
      <vt:variant>
        <vt:i4>1</vt:i4>
      </vt:variant>
      <vt:variant>
        <vt:lpstr>כותרות שקופיות</vt:lpstr>
      </vt:variant>
      <vt:variant>
        <vt:i4>25</vt:i4>
      </vt:variant>
    </vt:vector>
  </HeadingPairs>
  <TitlesOfParts>
    <vt:vector size="26" baseType="lpstr">
      <vt:lpstr>Tema de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Jen</cp:lastModifiedBy>
  <cp:revision>162</cp:revision>
  <dcterms:created xsi:type="dcterms:W3CDTF">2012-09-11T15:34:37Z</dcterms:created>
  <dcterms:modified xsi:type="dcterms:W3CDTF">2016-09-17T18:52:35Z</dcterms:modified>
</cp:coreProperties>
</file>