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9" r:id="rId4"/>
    <p:sldId id="300" r:id="rId5"/>
    <p:sldId id="301" r:id="rId6"/>
    <p:sldId id="257" r:id="rId7"/>
    <p:sldId id="259" r:id="rId8"/>
    <p:sldId id="290" r:id="rId9"/>
    <p:sldId id="260" r:id="rId10"/>
    <p:sldId id="261" r:id="rId11"/>
    <p:sldId id="264" r:id="rId12"/>
    <p:sldId id="291" r:id="rId13"/>
    <p:sldId id="292" r:id="rId14"/>
    <p:sldId id="265" r:id="rId15"/>
    <p:sldId id="268" r:id="rId16"/>
    <p:sldId id="269" r:id="rId17"/>
    <p:sldId id="270" r:id="rId18"/>
    <p:sldId id="272" r:id="rId19"/>
    <p:sldId id="289" r:id="rId20"/>
    <p:sldId id="273" r:id="rId21"/>
    <p:sldId id="293" r:id="rId22"/>
    <p:sldId id="294" r:id="rId23"/>
    <p:sldId id="280" r:id="rId24"/>
    <p:sldId id="283" r:id="rId25"/>
    <p:sldId id="295" r:id="rId26"/>
    <p:sldId id="276" r:id="rId27"/>
    <p:sldId id="278" r:id="rId28"/>
    <p:sldId id="296" r:id="rId29"/>
    <p:sldId id="277" r:id="rId30"/>
    <p:sldId id="285" r:id="rId31"/>
    <p:sldId id="297" r:id="rId32"/>
    <p:sldId id="279" r:id="rId3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B047"/>
    <a:srgbClr val="29B19A"/>
    <a:srgbClr val="3490A6"/>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101" d="100"/>
          <a:sy n="101" d="100"/>
        </p:scale>
        <p:origin x="-2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5.png"/><Relationship Id="rId7"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15.png"/><Relationship Id="rId4" Type="http://schemas.openxmlformats.org/officeDocument/2006/relationships/image" Target="../media/image26.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72816"/>
            <a:ext cx="3996444" cy="360040"/>
          </a:xfrm>
        </p:spPr>
        <p:txBody>
          <a:bodyPr>
            <a:normAutofit lnSpcReduction="10000"/>
          </a:bodyPr>
          <a:lstStyle/>
          <a:p>
            <a:pPr algn="l"/>
            <a:r>
              <a:rPr lang="en-US" sz="1800" b="1" dirty="0">
                <a:solidFill>
                  <a:schemeClr val="bg1"/>
                </a:solidFill>
                <a:latin typeface="+mj-lt"/>
              </a:rPr>
              <a:t>How does atmospheric pressure vary?</a:t>
            </a:r>
            <a:endParaRPr lang="es-ES_tradnl" sz="1800" baseline="30000" dirty="0">
              <a:solidFill>
                <a:schemeClr val="bg1"/>
              </a:solidFill>
              <a:latin typeface="Frutiger 55 Roman" pitchFamily="34" charset="0"/>
            </a:endParaRPr>
          </a:p>
        </p:txBody>
      </p:sp>
      <p:sp>
        <p:nvSpPr>
          <p:cNvPr id="8" name="7 CuadroTexto"/>
          <p:cNvSpPr txBox="1"/>
          <p:nvPr/>
        </p:nvSpPr>
        <p:spPr>
          <a:xfrm>
            <a:off x="5004048" y="2132856"/>
            <a:ext cx="3888432" cy="461665"/>
          </a:xfrm>
          <a:prstGeom prst="rect">
            <a:avLst/>
          </a:prstGeom>
          <a:noFill/>
        </p:spPr>
        <p:txBody>
          <a:bodyPr wrap="square" rtlCol="0">
            <a:spAutoFit/>
          </a:bodyPr>
          <a:lstStyle/>
          <a:p>
            <a:r>
              <a:rPr lang="en-US" sz="1200" dirty="0">
                <a:solidFill>
                  <a:srgbClr val="FFFF66"/>
                </a:solidFill>
              </a:rPr>
              <a:t>Measuring atmospheric pressure at different altitudes above sea </a:t>
            </a:r>
            <a:r>
              <a:rPr lang="en-US" sz="1200" dirty="0" smtClean="0">
                <a:solidFill>
                  <a:srgbClr val="FFFF66"/>
                </a:solidFill>
              </a:rPr>
              <a:t>level</a:t>
            </a:r>
            <a:endParaRPr lang="es-CL" sz="1200" dirty="0">
              <a:solidFill>
                <a:srgbClr val="FFFF66"/>
              </a:solidFill>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48" t="2601" r="5925" b="2758"/>
          <a:stretch/>
        </p:blipFill>
        <p:spPr bwMode="auto">
          <a:xfrm>
            <a:off x="3596351" y="4981808"/>
            <a:ext cx="1479705" cy="15435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5278544"/>
            <a:ext cx="5619224" cy="131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610" y="2420888"/>
            <a:ext cx="2800350" cy="323850"/>
          </a:xfrm>
          <a:prstGeom prst="rect">
            <a:avLst/>
          </a:prstGeom>
        </p:spPr>
      </p:pic>
      <p:sp>
        <p:nvSpPr>
          <p:cNvPr id="10" name="2 Subtítulo"/>
          <p:cNvSpPr txBox="1">
            <a:spLocks/>
          </p:cNvSpPr>
          <p:nvPr/>
        </p:nvSpPr>
        <p:spPr>
          <a:xfrm>
            <a:off x="1555626" y="2509501"/>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780928"/>
            <a:ext cx="6351760" cy="2462213"/>
          </a:xfrm>
          <a:prstGeom prst="rect">
            <a:avLst/>
          </a:prstGeom>
          <a:noFill/>
        </p:spPr>
        <p:txBody>
          <a:bodyPr wrap="square" rtlCol="0">
            <a:spAutoFit/>
          </a:bodyPr>
          <a:lstStyle/>
          <a:p>
            <a:r>
              <a:rPr lang="en-US" sz="1400" dirty="0"/>
              <a:t>Atmospheric pressure is defined as the pressure exerted by atmospheric air on the surface area of earth, due to the force of gravitational attraction. Therefore, it is related to the weight of the air column on the earth’s surface. However, air is a gas mixture and expands to use the entire volume available, exerting pressure, not only on the ground, but in all directions. </a:t>
            </a:r>
            <a:endParaRPr lang="en-US" sz="1400" dirty="0" smtClean="0"/>
          </a:p>
          <a:p>
            <a:endParaRPr lang="en-US" sz="1400" dirty="0"/>
          </a:p>
          <a:p>
            <a:r>
              <a:rPr lang="en-US" sz="1400" dirty="0"/>
              <a:t>Normal atmospheric pressure is equal to the pressure exerted by a mercury column at a sea level of 76 cm, at </a:t>
            </a:r>
            <a:r>
              <a:rPr lang="en-US" sz="1400" dirty="0" smtClean="0"/>
              <a:t>0 °</a:t>
            </a:r>
            <a:r>
              <a:rPr lang="en-US" sz="1400" dirty="0"/>
              <a:t>C. We call this value atmosphere (atm.) and use it as a relative unit for pressure. Besides atmospheres, other pressure units are the mercury millimeters (mmHg), </a:t>
            </a:r>
            <a:r>
              <a:rPr lang="en-US" sz="1400" dirty="0" err="1"/>
              <a:t>milibars</a:t>
            </a:r>
            <a:r>
              <a:rPr lang="en-US" sz="1400" dirty="0"/>
              <a:t> (mbar) and kilopascals (</a:t>
            </a:r>
            <a:r>
              <a:rPr lang="en-US" sz="1400" dirty="0" err="1"/>
              <a:t>kPa</a:t>
            </a:r>
            <a:r>
              <a:rPr lang="en-US" sz="1400" dirty="0"/>
              <a:t>). </a:t>
            </a:r>
          </a:p>
          <a:p>
            <a:r>
              <a:rPr lang="es-CL" sz="1400" dirty="0"/>
              <a:t>So </a:t>
            </a:r>
            <a:r>
              <a:rPr lang="es-CL" sz="1400" dirty="0" err="1"/>
              <a:t>we</a:t>
            </a:r>
            <a:r>
              <a:rPr lang="es-CL" sz="1400" dirty="0"/>
              <a:t> </a:t>
            </a:r>
            <a:r>
              <a:rPr lang="es-CL" sz="1400" dirty="0" err="1"/>
              <a:t>have</a:t>
            </a:r>
            <a:r>
              <a:rPr lang="es-CL" sz="1400" dirty="0"/>
              <a:t>: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3" name="12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a:xfrm>
            <a:off x="1329928" y="3455131"/>
            <a:ext cx="6655470"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a:solidFill>
                  <a:srgbClr val="29B19A"/>
                </a:solidFill>
              </a:rPr>
              <a:t>Carry out the experiment activity with your class so that at the end you’ll be able to answer the following question: </a:t>
            </a:r>
            <a:endParaRPr lang="es-CL" sz="1400" dirty="0">
              <a:solidFill>
                <a:srgbClr val="29B19A"/>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3" name="2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3278882"/>
            <a:ext cx="428625" cy="438150"/>
          </a:xfrm>
          <a:prstGeom prst="ellipse">
            <a:avLst/>
          </a:prstGeom>
        </p:spPr>
      </p:pic>
      <p:sp>
        <p:nvSpPr>
          <p:cNvPr id="24" name="23 CuadroTexto"/>
          <p:cNvSpPr txBox="1"/>
          <p:nvPr/>
        </p:nvSpPr>
        <p:spPr>
          <a:xfrm>
            <a:off x="1555626" y="3481263"/>
            <a:ext cx="5595763" cy="307777"/>
          </a:xfrm>
          <a:prstGeom prst="rect">
            <a:avLst/>
          </a:prstGeom>
          <a:noFill/>
        </p:spPr>
        <p:txBody>
          <a:bodyPr wrap="none" rtlCol="0">
            <a:spAutoFit/>
          </a:bodyPr>
          <a:lstStyle/>
          <a:p>
            <a:r>
              <a:rPr lang="en-US" sz="1400" b="1" dirty="0"/>
              <a:t>How does atmospheric pressure vary in response to changes in altitude? </a:t>
            </a:r>
            <a:endParaRPr lang="es-CL" sz="1400" b="1" dirty="0"/>
          </a:p>
        </p:txBody>
      </p:sp>
      <p:sp>
        <p:nvSpPr>
          <p:cNvPr id="14"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5" name="14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4"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5" name="14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
        <p:nvSpPr>
          <p:cNvPr id="11" name="10 CuadroTexto"/>
          <p:cNvSpPr txBox="1"/>
          <p:nvPr/>
        </p:nvSpPr>
        <p:spPr>
          <a:xfrm>
            <a:off x="1532608" y="2348880"/>
            <a:ext cx="6351760" cy="1815882"/>
          </a:xfrm>
          <a:prstGeom prst="rect">
            <a:avLst/>
          </a:prstGeom>
          <a:noFill/>
        </p:spPr>
        <p:txBody>
          <a:bodyPr wrap="square" rtlCol="0">
            <a:spAutoFit/>
          </a:bodyPr>
          <a:lstStyle/>
          <a:p>
            <a:r>
              <a:rPr lang="en-US" sz="1400" dirty="0"/>
              <a:t>Gravity force attracts air molecules toward the earth. It is therefore logical to assume that closer to the earth´s surface there are more air particles than found at higher altitudes. This leads to a greater particle density as we approach the earth’s surface, causing the existence of layers or stratus. Lower layers receive pressure from upper layers, creating yet further air density difference. This is similar to what we observed when we stirred earth into a glass of water. We found a greater concentration of earth next to the bottom of the glass, and therefore that in the water close to the surface was thinner than the suspension at the bottom. </a:t>
            </a:r>
            <a:endParaRPr lang="en-US" sz="1400"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365104"/>
            <a:ext cx="3312368" cy="21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821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3573016"/>
            <a:ext cx="6544767" cy="523220"/>
          </a:xfrm>
          <a:prstGeom prst="rect">
            <a:avLst/>
          </a:prstGeom>
          <a:noFill/>
          <a:ln>
            <a:noFill/>
          </a:ln>
        </p:spPr>
        <p:txBody>
          <a:bodyPr wrap="square" rtlCol="0">
            <a:spAutoFit/>
          </a:bodyPr>
          <a:lstStyle/>
          <a:p>
            <a:r>
              <a:rPr lang="en-US" sz="1400" dirty="0">
                <a:solidFill>
                  <a:srgbClr val="29B19A"/>
                </a:solidFill>
              </a:rPr>
              <a:t>Now students are encouraged to raise a hypothesis which must be tested with an experiment.</a:t>
            </a:r>
            <a:endParaRPr lang="es-CL" sz="1400" dirty="0">
              <a:solidFill>
                <a:srgbClr val="29B19A"/>
              </a:solidFill>
            </a:endParaRPr>
          </a:p>
        </p:txBody>
      </p:sp>
      <p:sp>
        <p:nvSpPr>
          <p:cNvPr id="21" name="20 Rectángulo redondeado"/>
          <p:cNvSpPr/>
          <p:nvPr/>
        </p:nvSpPr>
        <p:spPr>
          <a:xfrm>
            <a:off x="1403647" y="3573017"/>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4521087"/>
            <a:ext cx="6665153" cy="1068153"/>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4378902"/>
            <a:ext cx="428625" cy="438150"/>
          </a:xfrm>
          <a:prstGeom prst="ellipse">
            <a:avLst/>
          </a:prstGeom>
        </p:spPr>
      </p:pic>
      <p:sp>
        <p:nvSpPr>
          <p:cNvPr id="24" name="23 CuadroTexto"/>
          <p:cNvSpPr txBox="1"/>
          <p:nvPr/>
        </p:nvSpPr>
        <p:spPr>
          <a:xfrm>
            <a:off x="1555626" y="4705399"/>
            <a:ext cx="6391237" cy="738664"/>
          </a:xfrm>
          <a:prstGeom prst="rect">
            <a:avLst/>
          </a:prstGeom>
          <a:noFill/>
        </p:spPr>
        <p:txBody>
          <a:bodyPr wrap="none" rtlCol="0">
            <a:spAutoFit/>
          </a:bodyPr>
          <a:lstStyle/>
          <a:p>
            <a:r>
              <a:rPr lang="en-US" sz="1400" b="1" dirty="0"/>
              <a:t>Suppose you measure atmospheric pressure at the place you are right now. Do you </a:t>
            </a:r>
            <a:endParaRPr lang="en-US" sz="1400" b="1" dirty="0" smtClean="0"/>
          </a:p>
          <a:p>
            <a:r>
              <a:rPr lang="en-US" sz="1400" b="1" dirty="0" smtClean="0"/>
              <a:t>think </a:t>
            </a:r>
            <a:r>
              <a:rPr lang="en-US" sz="1400" b="1" dirty="0"/>
              <a:t>you could obtain your altitude? Assuming that you could, can you guess what </a:t>
            </a:r>
            <a:endParaRPr lang="en-US" sz="1400" b="1" dirty="0" smtClean="0"/>
          </a:p>
          <a:p>
            <a:r>
              <a:rPr lang="en-US" sz="1400" b="1" dirty="0" smtClean="0"/>
              <a:t>altitude </a:t>
            </a:r>
            <a:r>
              <a:rPr lang="en-US" sz="1400" b="1" dirty="0"/>
              <a:t>over sea level you would find? </a:t>
            </a:r>
            <a:endParaRPr lang="es-CL" sz="1400" b="1" dirty="0"/>
          </a:p>
        </p:txBody>
      </p:sp>
      <p:sp>
        <p:nvSpPr>
          <p:cNvPr id="14"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5" name="14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
        <p:nvSpPr>
          <p:cNvPr id="11" name="10 CuadroTexto"/>
          <p:cNvSpPr txBox="1"/>
          <p:nvPr/>
        </p:nvSpPr>
        <p:spPr>
          <a:xfrm>
            <a:off x="1532608" y="2348880"/>
            <a:ext cx="6351760" cy="954107"/>
          </a:xfrm>
          <a:prstGeom prst="rect">
            <a:avLst/>
          </a:prstGeom>
          <a:noFill/>
        </p:spPr>
        <p:txBody>
          <a:bodyPr wrap="square" rtlCol="0">
            <a:spAutoFit/>
          </a:bodyPr>
          <a:lstStyle/>
          <a:p>
            <a:r>
              <a:rPr lang="en-US" sz="1400" dirty="0"/>
              <a:t>We can therefore conclude that as we approach sea level, the greater the air density and the greater the atmospheric pressure. As we gain altitude the amount of air particles per unit area decreases. Therefore, the air is less dense and the pressure will decrease. </a:t>
            </a:r>
            <a:endParaRPr lang="en-US" sz="1400" dirty="0" smtClean="0"/>
          </a:p>
        </p:txBody>
      </p:sp>
    </p:spTree>
    <p:extLst>
      <p:ext uri="{BB962C8B-B14F-4D97-AF65-F5344CB8AC3E}">
        <p14:creationId xmlns:p14="http://schemas.microsoft.com/office/powerpoint/2010/main" val="2495575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459615"/>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83964" cy="1077218"/>
          </a:xfrm>
          <a:prstGeom prst="rect">
            <a:avLst/>
          </a:prstGeom>
          <a:noFill/>
        </p:spPr>
        <p:txBody>
          <a:bodyPr wrap="square" rtlCol="0">
            <a:spAutoFit/>
          </a:bodyPr>
          <a:lstStyle/>
          <a:p>
            <a:r>
              <a:rPr lang="en-US" sz="1600" dirty="0"/>
              <a:t>Students will evaluate air pressure variations at different altitudes on a field trip</a:t>
            </a:r>
            <a:r>
              <a:rPr lang="en-US" sz="1600" dirty="0" smtClean="0"/>
              <a:t>. They </a:t>
            </a:r>
            <a:r>
              <a:rPr lang="en-US" sz="1600" dirty="0"/>
              <a:t>will use the barometer (or air pressure sensor) and GPS to register atmospheric pressure and altitude data at different points along the trip. Based on the results, students will relate both variables with their hypothesis. </a:t>
            </a:r>
            <a:endParaRPr lang="es-CL" sz="1600" dirty="0"/>
          </a:p>
        </p:txBody>
      </p:sp>
      <p:sp>
        <p:nvSpPr>
          <p:cNvPr id="7"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8" name="7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272" y="2403982"/>
            <a:ext cx="3456136" cy="368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331640" y="2492896"/>
            <a:ext cx="2736304"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251264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291487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331640" y="2890031"/>
            <a:ext cx="2736304"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pic>
        <p:nvPicPr>
          <p:cNvPr id="3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314" y="24208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4602" y="24208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48" name="47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r>
              <a:rPr lang="es-ES_tradnl" sz="2400" b="1" baseline="30000" dirty="0" smtClean="0">
                <a:solidFill>
                  <a:schemeClr val="bg1"/>
                </a:solidFill>
              </a:rPr>
              <a:t> and sensor</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492896"/>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air pressure and GPS sensors, the </a:t>
            </a:r>
            <a:r>
              <a:rPr lang="en-US" sz="1400" dirty="0" err="1"/>
              <a:t>Labdisc</a:t>
            </a:r>
            <a:r>
              <a:rPr lang="en-US" sz="1400" dirty="0"/>
              <a:t> must be set up according to the following steps</a:t>
            </a:r>
            <a:r>
              <a:rPr lang="en-US" sz="1400" dirty="0" smtClean="0"/>
              <a:t>:</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30" name="29 CuadroTexto"/>
          <p:cNvSpPr txBox="1"/>
          <p:nvPr/>
        </p:nvSpPr>
        <p:spPr>
          <a:xfrm>
            <a:off x="1187624" y="3140968"/>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a:t>
            </a:r>
            <a:r>
              <a:rPr lang="en-US" sz="1400" dirty="0" smtClean="0"/>
              <a:t>pressing                </a:t>
            </a:r>
            <a:endParaRPr lang="en-US" sz="15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513" y="3140968"/>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1187624" y="3472100"/>
            <a:ext cx="6624736" cy="307777"/>
          </a:xfrm>
          <a:prstGeom prst="rect">
            <a:avLst/>
          </a:prstGeom>
          <a:noFill/>
        </p:spPr>
        <p:txBody>
          <a:bodyPr wrap="square" rtlCol="0">
            <a:spAutoFit/>
          </a:bodyPr>
          <a:lstStyle/>
          <a:p>
            <a:r>
              <a:rPr lang="en-US" sz="1400" dirty="0" smtClean="0"/>
              <a:t>Press                   and </a:t>
            </a:r>
            <a:r>
              <a:rPr lang="en-US" sz="1400" dirty="0"/>
              <a:t>select </a:t>
            </a:r>
            <a:r>
              <a:rPr lang="en-US" sz="1400" dirty="0" smtClean="0"/>
              <a:t>“SETUP” </a:t>
            </a:r>
            <a:r>
              <a:rPr lang="en-US" sz="1400" dirty="0"/>
              <a:t>by </a:t>
            </a:r>
            <a:r>
              <a:rPr lang="en-US" sz="1400" dirty="0" smtClean="0"/>
              <a:t>pressing                 </a:t>
            </a:r>
            <a:endParaRPr lang="en-US" sz="1500" dirty="0" smtClean="0"/>
          </a:p>
        </p:txBody>
      </p:sp>
      <p:sp>
        <p:nvSpPr>
          <p:cNvPr id="33" name="32 CuadroTexto"/>
          <p:cNvSpPr txBox="1"/>
          <p:nvPr/>
        </p:nvSpPr>
        <p:spPr>
          <a:xfrm>
            <a:off x="1187624" y="3884076"/>
            <a:ext cx="6624736" cy="523220"/>
          </a:xfrm>
          <a:prstGeom prst="rect">
            <a:avLst/>
          </a:prstGeom>
          <a:noFill/>
        </p:spPr>
        <p:txBody>
          <a:bodyPr wrap="square" rtlCol="0">
            <a:spAutoFit/>
          </a:bodyPr>
          <a:lstStyle/>
          <a:p>
            <a:r>
              <a:rPr lang="en-US" sz="1400" dirty="0"/>
              <a:t>Using </a:t>
            </a:r>
            <a:r>
              <a:rPr lang="en-US" sz="1400" dirty="0" smtClean="0"/>
              <a:t>                 go </a:t>
            </a:r>
            <a:r>
              <a:rPr lang="en-US" sz="1400" dirty="0"/>
              <a:t>to the GPS Configuration Menu, pressing </a:t>
            </a:r>
            <a:r>
              <a:rPr lang="en-US" sz="1400" dirty="0" smtClean="0"/>
              <a:t>                to </a:t>
            </a:r>
            <a:r>
              <a:rPr lang="en-US" sz="1400" dirty="0"/>
              <a:t>enter and selecting the “Activate GPS” option by </a:t>
            </a:r>
            <a:r>
              <a:rPr lang="en-US" sz="1400" dirty="0" smtClean="0"/>
              <a:t>pressing                 </a:t>
            </a:r>
            <a:endParaRPr lang="en-US" sz="1500" dirty="0"/>
          </a:p>
        </p:txBody>
      </p:sp>
      <p:sp>
        <p:nvSpPr>
          <p:cNvPr id="34" name="33 CuadroTexto"/>
          <p:cNvSpPr txBox="1"/>
          <p:nvPr/>
        </p:nvSpPr>
        <p:spPr>
          <a:xfrm>
            <a:off x="1187624" y="4581128"/>
            <a:ext cx="6624736" cy="307777"/>
          </a:xfrm>
          <a:prstGeom prst="rect">
            <a:avLst/>
          </a:prstGeom>
          <a:noFill/>
        </p:spPr>
        <p:txBody>
          <a:bodyPr wrap="square" rtlCol="0">
            <a:spAutoFit/>
          </a:bodyPr>
          <a:lstStyle/>
          <a:p>
            <a:r>
              <a:rPr lang="en-US" sz="1400" dirty="0"/>
              <a:t>Press </a:t>
            </a:r>
            <a:r>
              <a:rPr lang="en-US" sz="1400" dirty="0" smtClean="0"/>
              <a:t>               two </a:t>
            </a:r>
            <a:r>
              <a:rPr lang="en-US" sz="1400" dirty="0"/>
              <a:t>times to go back to the </a:t>
            </a:r>
            <a:r>
              <a:rPr lang="en-US" sz="1400" dirty="0" smtClean="0"/>
              <a:t>menu. </a:t>
            </a:r>
            <a:endParaRPr lang="en-US" sz="1500" dirty="0" smtClean="0"/>
          </a:p>
        </p:txBody>
      </p:sp>
      <p:sp>
        <p:nvSpPr>
          <p:cNvPr id="35" name="34 CuadroTexto"/>
          <p:cNvSpPr txBox="1"/>
          <p:nvPr/>
        </p:nvSpPr>
        <p:spPr>
          <a:xfrm>
            <a:off x="1187624" y="4941168"/>
            <a:ext cx="6624736" cy="307777"/>
          </a:xfrm>
          <a:prstGeom prst="rect">
            <a:avLst/>
          </a:prstGeom>
          <a:noFill/>
        </p:spPr>
        <p:txBody>
          <a:bodyPr wrap="square" rtlCol="0">
            <a:spAutoFit/>
          </a:bodyPr>
          <a:lstStyle/>
          <a:p>
            <a:r>
              <a:rPr lang="en-US" sz="1400" dirty="0"/>
              <a:t>Go to SETUP using the </a:t>
            </a:r>
            <a:r>
              <a:rPr lang="en-US" sz="1400" dirty="0" smtClean="0"/>
              <a:t>                 button </a:t>
            </a:r>
            <a:r>
              <a:rPr lang="en-US" sz="1400" dirty="0"/>
              <a:t>and select it with </a:t>
            </a:r>
            <a:endParaRPr lang="en-US" sz="1500" dirty="0" smtClean="0"/>
          </a:p>
        </p:txBody>
      </p:sp>
      <p:sp>
        <p:nvSpPr>
          <p:cNvPr id="36" name="35 CuadroTexto"/>
          <p:cNvSpPr txBox="1"/>
          <p:nvPr/>
        </p:nvSpPr>
        <p:spPr>
          <a:xfrm>
            <a:off x="1187624" y="5337684"/>
            <a:ext cx="6624736" cy="307777"/>
          </a:xfrm>
          <a:prstGeom prst="rect">
            <a:avLst/>
          </a:prstGeom>
          <a:noFill/>
        </p:spPr>
        <p:txBody>
          <a:bodyPr wrap="square" rtlCol="0">
            <a:spAutoFit/>
          </a:bodyPr>
          <a:lstStyle/>
          <a:p>
            <a:r>
              <a:rPr lang="en-US" sz="1400" dirty="0"/>
              <a:t>Now select option “SET SENSORS” with </a:t>
            </a:r>
            <a:endParaRPr lang="en-US" sz="15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780" y="3488799"/>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488799"/>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262" y="4614693"/>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4948302"/>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5437" y="5359808"/>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14096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50448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38907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460315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600" y="496319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534869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3890740"/>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40" name="39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780" y="3882983"/>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4145686"/>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1348" y="4966508"/>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r>
              <a:rPr lang="es-ES_tradnl" sz="2400" b="1" baseline="30000" dirty="0">
                <a:solidFill>
                  <a:schemeClr val="bg1"/>
                </a:solidFill>
              </a:rPr>
              <a:t> and sensor</a:t>
            </a: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3501597"/>
            <a:ext cx="5968094" cy="523220"/>
          </a:xfrm>
          <a:prstGeom prst="rect">
            <a:avLst/>
          </a:prstGeom>
          <a:noFill/>
        </p:spPr>
        <p:txBody>
          <a:bodyPr wrap="square" rtlCol="0">
            <a:spAutoFit/>
          </a:bodyPr>
          <a:lstStyle/>
          <a:p>
            <a:r>
              <a:rPr lang="en-US" sz="1400" dirty="0"/>
              <a:t>Press </a:t>
            </a:r>
            <a:r>
              <a:rPr lang="en-US" sz="1400" dirty="0" smtClean="0"/>
              <a:t>the                 button </a:t>
            </a:r>
            <a:r>
              <a:rPr lang="en-US" sz="1400" dirty="0"/>
              <a:t>and select “NUMBER OF SAMPLES” </a:t>
            </a:r>
            <a:r>
              <a:rPr lang="en-US" sz="1400" dirty="0" smtClean="0"/>
              <a:t>pushing                  . </a:t>
            </a:r>
            <a:r>
              <a:rPr lang="en-US" sz="1400" dirty="0"/>
              <a:t>Select “1000” with </a:t>
            </a:r>
            <a:r>
              <a:rPr lang="en-US" sz="1400" dirty="0" smtClean="0"/>
              <a:t>the                  button</a:t>
            </a:r>
            <a:r>
              <a:rPr lang="en-US" sz="1400" dirty="0"/>
              <a:t>. </a:t>
            </a:r>
            <a:endParaRPr lang="en-US" sz="1500" dirty="0" smtClean="0"/>
          </a:p>
        </p:txBody>
      </p:sp>
      <p:sp>
        <p:nvSpPr>
          <p:cNvPr id="48" name="47 CuadroTexto"/>
          <p:cNvSpPr txBox="1"/>
          <p:nvPr/>
        </p:nvSpPr>
        <p:spPr>
          <a:xfrm>
            <a:off x="1187624" y="4057327"/>
            <a:ext cx="6624736" cy="307777"/>
          </a:xfrm>
          <a:prstGeom prst="rect">
            <a:avLst/>
          </a:prstGeom>
          <a:noFill/>
        </p:spPr>
        <p:txBody>
          <a:bodyPr wrap="square" rtlCol="0">
            <a:spAutoFit/>
          </a:bodyPr>
          <a:lstStyle/>
          <a:p>
            <a:r>
              <a:rPr lang="en-US" sz="1400" dirty="0"/>
              <a:t>To return to the measurements </a:t>
            </a:r>
            <a:r>
              <a:rPr lang="en-US" sz="1400" dirty="0" smtClean="0"/>
              <a:t>press                  </a:t>
            </a:r>
            <a:r>
              <a:rPr lang="en-US" sz="1400" dirty="0"/>
              <a:t>two </a:t>
            </a:r>
            <a:r>
              <a:rPr lang="en-US" sz="1400" dirty="0" smtClean="0"/>
              <a:t>times. </a:t>
            </a:r>
            <a:endParaRPr lang="en-US" sz="1500" dirty="0" smtClean="0"/>
          </a:p>
        </p:txBody>
      </p:sp>
      <p:sp>
        <p:nvSpPr>
          <p:cNvPr id="49" name="48 CuadroTexto"/>
          <p:cNvSpPr txBox="1"/>
          <p:nvPr/>
        </p:nvSpPr>
        <p:spPr>
          <a:xfrm>
            <a:off x="1187624" y="4512030"/>
            <a:ext cx="6624736" cy="307777"/>
          </a:xfrm>
          <a:prstGeom prst="rect">
            <a:avLst/>
          </a:prstGeom>
          <a:noFill/>
        </p:spPr>
        <p:txBody>
          <a:bodyPr wrap="square" rtlCol="0">
            <a:spAutoFit/>
          </a:bodyPr>
          <a:lstStyle/>
          <a:p>
            <a:r>
              <a:rPr lang="en-US" sz="1400" dirty="0"/>
              <a:t>Then </a:t>
            </a:r>
            <a:r>
              <a:rPr lang="en-US" sz="1400" dirty="0" smtClean="0"/>
              <a:t>press                 to </a:t>
            </a:r>
            <a:r>
              <a:rPr lang="en-US" sz="1400" dirty="0"/>
              <a:t>start </a:t>
            </a:r>
            <a:r>
              <a:rPr lang="en-US" sz="1400" dirty="0" smtClean="0"/>
              <a:t>measuring. </a:t>
            </a:r>
            <a:endParaRPr lang="en-US" sz="1500" dirty="0" smtClean="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37" y="453119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52959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04961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8" name="17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
        <p:nvSpPr>
          <p:cNvPr id="21" name="20 CuadroTexto"/>
          <p:cNvSpPr txBox="1"/>
          <p:nvPr/>
        </p:nvSpPr>
        <p:spPr>
          <a:xfrm>
            <a:off x="1187624" y="2348880"/>
            <a:ext cx="6624736" cy="307777"/>
          </a:xfrm>
          <a:prstGeom prst="rect">
            <a:avLst/>
          </a:prstGeom>
          <a:noFill/>
        </p:spPr>
        <p:txBody>
          <a:bodyPr wrap="square" rtlCol="0">
            <a:spAutoFit/>
          </a:bodyPr>
          <a:lstStyle/>
          <a:p>
            <a:r>
              <a:rPr lang="en-US" sz="1400" dirty="0"/>
              <a:t>Select only the barometer (or air pressure sensor) and GPS sensors and press </a:t>
            </a:r>
            <a:endParaRPr lang="en-US" sz="1500" dirty="0" smtClean="0"/>
          </a:p>
        </p:txBody>
      </p:sp>
      <p:sp>
        <p:nvSpPr>
          <p:cNvPr id="22" name="21 CuadroTexto"/>
          <p:cNvSpPr txBox="1"/>
          <p:nvPr/>
        </p:nvSpPr>
        <p:spPr>
          <a:xfrm>
            <a:off x="1187624" y="2744452"/>
            <a:ext cx="6624736" cy="523220"/>
          </a:xfrm>
          <a:prstGeom prst="rect">
            <a:avLst/>
          </a:prstGeom>
          <a:noFill/>
        </p:spPr>
        <p:txBody>
          <a:bodyPr wrap="square" rtlCol="0">
            <a:spAutoFit/>
          </a:bodyPr>
          <a:lstStyle/>
          <a:p>
            <a:r>
              <a:rPr lang="en-US" sz="1400" dirty="0"/>
              <a:t>Having done that you will return to setup, press </a:t>
            </a:r>
            <a:r>
              <a:rPr lang="en-US" sz="1400" dirty="0" smtClean="0"/>
              <a:t>                one </a:t>
            </a:r>
            <a:r>
              <a:rPr lang="en-US" sz="1400" dirty="0"/>
              <a:t>time and select “SAMPLING RATE” with </a:t>
            </a:r>
            <a:r>
              <a:rPr lang="en-US" sz="1400" dirty="0" smtClean="0"/>
              <a:t>                  the </a:t>
            </a:r>
            <a:r>
              <a:rPr lang="en-US" sz="1400" dirty="0"/>
              <a:t>button, then select “1/min” with </a:t>
            </a:r>
            <a:r>
              <a:rPr lang="en-US" sz="1400" dirty="0" smtClean="0"/>
              <a:t>                button </a:t>
            </a:r>
            <a:r>
              <a:rPr lang="en-US" sz="1400" dirty="0"/>
              <a:t>and press </a:t>
            </a:r>
            <a:endParaRPr lang="en-US" sz="1500" dirty="0" smtClean="0"/>
          </a:p>
        </p:txBody>
      </p:sp>
      <p:pic>
        <p:nvPicPr>
          <p:cNvPr id="2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235989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2748159"/>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3728" y="300606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1183187" y="5130851"/>
            <a:ext cx="6624736" cy="523220"/>
          </a:xfrm>
          <a:prstGeom prst="rect">
            <a:avLst/>
          </a:prstGeom>
          <a:noFill/>
        </p:spPr>
        <p:txBody>
          <a:bodyPr wrap="square" rtlCol="0">
            <a:spAutoFit/>
          </a:bodyPr>
          <a:lstStyle/>
          <a:p>
            <a:r>
              <a:rPr lang="en-US" sz="1400" dirty="0"/>
              <a:t>Once you’ve finished measuring stop the </a:t>
            </a:r>
            <a:r>
              <a:rPr lang="en-US" sz="1400" dirty="0" err="1"/>
              <a:t>Labdisc</a:t>
            </a:r>
            <a:r>
              <a:rPr lang="en-US" sz="1400" dirty="0"/>
              <a:t> by pressing </a:t>
            </a:r>
            <a:r>
              <a:rPr lang="en-US" sz="1400" dirty="0" smtClean="0"/>
              <a:t>                 (</a:t>
            </a:r>
            <a:r>
              <a:rPr lang="en-US" sz="1400" dirty="0"/>
              <a:t>you will see the instruction “Press SCROLL key to STOP”) and press </a:t>
            </a:r>
            <a:endParaRPr lang="en-US" sz="1500" dirty="0" smtClean="0"/>
          </a:p>
        </p:txBody>
      </p:sp>
      <p:pic>
        <p:nvPicPr>
          <p:cNvPr id="3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9380" y="513184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7603" y="5367741"/>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513968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6256" y="2377195"/>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9034" y="2708920"/>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3482" y="300606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5180" y="298821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9712" y="3501597"/>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349366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3076" y="373501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8494" y="4071484"/>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3416" y="4519164"/>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en-US" sz="1400" dirty="0"/>
              <a:t>Define a path to ensure a significant elevation difference between the end and the start of the </a:t>
            </a:r>
            <a:r>
              <a:rPr lang="en-US" sz="1400" dirty="0" smtClean="0"/>
              <a:t>trail.</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7" name="26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931" y="3501008"/>
            <a:ext cx="2232149" cy="314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6"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7" name="26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
        <p:nvSpPr>
          <p:cNvPr id="29" name="28 CuadroTexto"/>
          <p:cNvSpPr txBox="1"/>
          <p:nvPr/>
        </p:nvSpPr>
        <p:spPr>
          <a:xfrm>
            <a:off x="1187624" y="2348880"/>
            <a:ext cx="6624736" cy="523220"/>
          </a:xfrm>
          <a:prstGeom prst="rect">
            <a:avLst/>
          </a:prstGeom>
          <a:noFill/>
        </p:spPr>
        <p:txBody>
          <a:bodyPr wrap="square" rtlCol="0">
            <a:spAutoFit/>
          </a:bodyPr>
          <a:lstStyle/>
          <a:p>
            <a:r>
              <a:rPr lang="en-US" sz="1400" dirty="0"/>
              <a:t>At intervals during the trip measure the air pressure, especially at each sensible altitude </a:t>
            </a:r>
            <a:r>
              <a:rPr lang="en-US" sz="1400" dirty="0" smtClean="0"/>
              <a:t>difference.</a:t>
            </a:r>
            <a:endParaRPr lang="en-US" sz="1500" dirty="0" smtClean="0"/>
          </a:p>
        </p:txBody>
      </p:sp>
      <p:sp>
        <p:nvSpPr>
          <p:cNvPr id="30" name="29 CuadroTexto"/>
          <p:cNvSpPr txBox="1"/>
          <p:nvPr/>
        </p:nvSpPr>
        <p:spPr>
          <a:xfrm>
            <a:off x="1187624" y="2924944"/>
            <a:ext cx="6624736" cy="307777"/>
          </a:xfrm>
          <a:prstGeom prst="rect">
            <a:avLst/>
          </a:prstGeom>
          <a:noFill/>
        </p:spPr>
        <p:txBody>
          <a:bodyPr wrap="square" rtlCol="0">
            <a:spAutoFit/>
          </a:bodyPr>
          <a:lstStyle/>
          <a:p>
            <a:r>
              <a:rPr lang="en-US" sz="1400" dirty="0"/>
              <a:t>Once you have finished measuring turn the </a:t>
            </a:r>
            <a:r>
              <a:rPr lang="en-US" sz="1400" dirty="0" err="1"/>
              <a:t>Labdisc</a:t>
            </a:r>
            <a:r>
              <a:rPr lang="en-US" sz="1400" dirty="0"/>
              <a:t> </a:t>
            </a:r>
            <a:r>
              <a:rPr lang="en-US" sz="1400" dirty="0" smtClean="0"/>
              <a:t>off.</a:t>
            </a:r>
            <a:endParaRPr lang="en-US" sz="1500" dirty="0"/>
          </a:p>
        </p:txBody>
      </p:sp>
      <p:pic>
        <p:nvPicPr>
          <p:cNvPr id="3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37113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94053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856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1674358436"/>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טבלה 9"/>
          <p:cNvGraphicFramePr>
            <a:graphicFrameLocks noGrp="1"/>
          </p:cNvGraphicFramePr>
          <p:nvPr>
            <p:extLst>
              <p:ext uri="{D42A27DB-BD31-4B8C-83A1-F6EECF244321}">
                <p14:modId xmlns:p14="http://schemas.microsoft.com/office/powerpoint/2010/main" val="3889622755"/>
              </p:ext>
            </p:extLst>
          </p:nvPr>
        </p:nvGraphicFramePr>
        <p:xfrm>
          <a:off x="720890" y="4797152"/>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2 Subtítulo"/>
          <p:cNvSpPr txBox="1">
            <a:spLocks/>
          </p:cNvSpPr>
          <p:nvPr/>
        </p:nvSpPr>
        <p:spPr>
          <a:xfrm>
            <a:off x="5652120" y="1071322"/>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2" name="8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824323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9" name="28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USB communication cable or via the Bluetooth wireless communication </a:t>
            </a:r>
            <a:r>
              <a:rPr lang="en-US" sz="1400" dirty="0" smtClean="0"/>
              <a:t>channel.</a:t>
            </a:r>
            <a:endParaRPr lang="en-US" sz="1500" dirty="0" smtClean="0"/>
          </a:p>
        </p:txBody>
      </p:sp>
      <p:sp>
        <p:nvSpPr>
          <p:cNvPr id="30" name="29 CuadroTexto"/>
          <p:cNvSpPr txBox="1"/>
          <p:nvPr/>
        </p:nvSpPr>
        <p:spPr>
          <a:xfrm>
            <a:off x="1187624" y="3520172"/>
            <a:ext cx="6624736" cy="307777"/>
          </a:xfrm>
          <a:prstGeom prst="rect">
            <a:avLst/>
          </a:prstGeom>
          <a:noFill/>
        </p:spPr>
        <p:txBody>
          <a:bodyPr wrap="square" rtlCol="0">
            <a:spAutoFit/>
          </a:bodyPr>
          <a:lstStyle/>
          <a:p>
            <a:r>
              <a:rPr lang="en-US" sz="1400" dirty="0"/>
              <a:t>In the top menu click in </a:t>
            </a:r>
            <a:r>
              <a:rPr lang="en-US" sz="1400" dirty="0" smtClean="0"/>
              <a:t>the               button. </a:t>
            </a:r>
            <a:endParaRPr lang="en-US" sz="1500" dirty="0" smtClean="0"/>
          </a:p>
        </p:txBody>
      </p:sp>
      <p:sp>
        <p:nvSpPr>
          <p:cNvPr id="31" name="30 CuadroTexto"/>
          <p:cNvSpPr txBox="1"/>
          <p:nvPr/>
        </p:nvSpPr>
        <p:spPr>
          <a:xfrm>
            <a:off x="1187624" y="4034911"/>
            <a:ext cx="6624736" cy="307777"/>
          </a:xfrm>
          <a:prstGeom prst="rect">
            <a:avLst/>
          </a:prstGeom>
          <a:noFill/>
        </p:spPr>
        <p:txBody>
          <a:bodyPr wrap="square" rtlCol="0">
            <a:spAutoFit/>
          </a:bodyPr>
          <a:lstStyle/>
          <a:p>
            <a:r>
              <a:rPr lang="en-US" sz="1400" dirty="0"/>
              <a:t>Select the last experiment of the </a:t>
            </a:r>
            <a:r>
              <a:rPr lang="en-US" sz="1400" dirty="0" smtClean="0"/>
              <a:t>list.</a:t>
            </a:r>
            <a:endParaRPr lang="en-US" sz="1500" dirty="0"/>
          </a:p>
        </p:txBody>
      </p:sp>
      <p:sp>
        <p:nvSpPr>
          <p:cNvPr id="32" name="31 CuadroTexto"/>
          <p:cNvSpPr txBox="1"/>
          <p:nvPr/>
        </p:nvSpPr>
        <p:spPr>
          <a:xfrm>
            <a:off x="1187624" y="4509120"/>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04592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5201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94143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55172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46 CuadroTexto"/>
          <p:cNvSpPr txBox="1"/>
          <p:nvPr/>
        </p:nvSpPr>
        <p:spPr>
          <a:xfrm>
            <a:off x="1187624" y="4932653"/>
            <a:ext cx="6624736" cy="523220"/>
          </a:xfrm>
          <a:prstGeom prst="rect">
            <a:avLst/>
          </a:prstGeom>
          <a:noFill/>
        </p:spPr>
        <p:txBody>
          <a:bodyPr wrap="square" rtlCol="0">
            <a:spAutoFit/>
          </a:bodyPr>
          <a:lstStyle/>
          <a:p>
            <a:r>
              <a:rPr lang="en-US" sz="1400" dirty="0"/>
              <a:t>Press the </a:t>
            </a:r>
            <a:r>
              <a:rPr lang="en-US" sz="1400" dirty="0" smtClean="0"/>
              <a:t>            button </a:t>
            </a:r>
            <a:r>
              <a:rPr lang="en-US" sz="1400" dirty="0"/>
              <a:t>and write notes on the graph, specifying your observations according to the moment you registered the </a:t>
            </a:r>
            <a:r>
              <a:rPr lang="en-US" sz="1400" dirty="0" smtClean="0"/>
              <a:t>data.</a:t>
            </a:r>
            <a:endParaRPr lang="en-US" sz="1500" dirty="0" smtClean="0"/>
          </a:p>
        </p:txBody>
      </p:sp>
      <p:sp>
        <p:nvSpPr>
          <p:cNvPr id="48" name="47 CuadroTexto"/>
          <p:cNvSpPr txBox="1"/>
          <p:nvPr/>
        </p:nvSpPr>
        <p:spPr>
          <a:xfrm>
            <a:off x="1187624" y="5517232"/>
            <a:ext cx="6624736" cy="738664"/>
          </a:xfrm>
          <a:prstGeom prst="rect">
            <a:avLst/>
          </a:prstGeom>
          <a:noFill/>
        </p:spPr>
        <p:txBody>
          <a:bodyPr wrap="square" rtlCol="0">
            <a:spAutoFit/>
          </a:bodyPr>
          <a:lstStyle/>
          <a:p>
            <a:r>
              <a:rPr lang="en-US" sz="1400" dirty="0"/>
              <a:t>Right click the y axis and set the minimum and maximum value according to your measurements. Round your minimum value down and your maximum value up, and enter these numbers into “minimum” and “maximum”. </a:t>
            </a:r>
            <a:endParaRPr lang="en-US" sz="1500" dirty="0" smtClean="0"/>
          </a:p>
        </p:txBody>
      </p:sp>
      <p:pic>
        <p:nvPicPr>
          <p:cNvPr id="4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1043" y="3501008"/>
            <a:ext cx="502556" cy="36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9712" y="4797152"/>
            <a:ext cx="432470" cy="37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4" name="23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9" name="28 CuadroTexto"/>
          <p:cNvSpPr txBox="1"/>
          <p:nvPr/>
        </p:nvSpPr>
        <p:spPr>
          <a:xfrm>
            <a:off x="1187623" y="2258288"/>
            <a:ext cx="6732749" cy="738664"/>
          </a:xfrm>
          <a:prstGeom prst="rect">
            <a:avLst/>
          </a:prstGeom>
          <a:noFill/>
        </p:spPr>
        <p:txBody>
          <a:bodyPr wrap="square" rtlCol="0">
            <a:spAutoFit/>
          </a:bodyPr>
          <a:lstStyle/>
          <a:p>
            <a:r>
              <a:rPr lang="en-US" sz="1400" dirty="0"/>
              <a:t>To see the map, make sure your computer is connected to the Internet, then click on the button which is in the top-right corner of the </a:t>
            </a:r>
            <a:r>
              <a:rPr lang="en-US" sz="1400" dirty="0" err="1"/>
              <a:t>GlobiLab</a:t>
            </a:r>
            <a:r>
              <a:rPr lang="en-US" sz="1400" dirty="0"/>
              <a:t> screen and </a:t>
            </a:r>
            <a:r>
              <a:rPr lang="en-US" sz="1400" dirty="0" smtClean="0"/>
              <a:t>then</a:t>
            </a:r>
          </a:p>
          <a:p>
            <a:r>
              <a:rPr lang="en-US" sz="1400" dirty="0" smtClean="0"/>
              <a:t>click </a:t>
            </a:r>
            <a:r>
              <a:rPr lang="en-US" sz="1400" dirty="0"/>
              <a:t>on the </a:t>
            </a:r>
            <a:r>
              <a:rPr lang="en-US" sz="1400" dirty="0" smtClean="0"/>
              <a:t>           button. </a:t>
            </a:r>
            <a:endParaRPr lang="en-US" sz="1500" dirty="0" smtClean="0"/>
          </a:p>
        </p:txBody>
      </p:sp>
      <p:sp>
        <p:nvSpPr>
          <p:cNvPr id="30" name="29 CuadroTexto"/>
          <p:cNvSpPr txBox="1"/>
          <p:nvPr/>
        </p:nvSpPr>
        <p:spPr>
          <a:xfrm>
            <a:off x="1187624" y="3069540"/>
            <a:ext cx="6624736" cy="954107"/>
          </a:xfrm>
          <a:prstGeom prst="rect">
            <a:avLst/>
          </a:prstGeom>
          <a:noFill/>
        </p:spPr>
        <p:txBody>
          <a:bodyPr wrap="square" rtlCol="0">
            <a:spAutoFit/>
          </a:bodyPr>
          <a:lstStyle/>
          <a:p>
            <a:r>
              <a:rPr lang="en-US" sz="1400" dirty="0"/>
              <a:t>In the top-right corner of the map, you´ll see the words “map” and “satellite”. </a:t>
            </a:r>
          </a:p>
          <a:p>
            <a:r>
              <a:rPr lang="en-US" sz="1400" dirty="0"/>
              <a:t>If you click on map, you´ll see only street names. </a:t>
            </a:r>
          </a:p>
          <a:p>
            <a:r>
              <a:rPr lang="en-US" sz="1400" dirty="0"/>
              <a:t>If you click on satellite, you´ll see only the satellite image. </a:t>
            </a:r>
          </a:p>
          <a:p>
            <a:r>
              <a:rPr lang="en-US" sz="1400" dirty="0"/>
              <a:t>If you click on satellite/label, you´ll see the satellite image with the name of the streets. </a:t>
            </a:r>
            <a:endParaRPr lang="en-US" sz="1500" dirty="0" smtClean="0"/>
          </a:p>
        </p:txBody>
      </p:sp>
      <p:sp>
        <p:nvSpPr>
          <p:cNvPr id="31" name="30 CuadroTexto"/>
          <p:cNvSpPr txBox="1"/>
          <p:nvPr/>
        </p:nvSpPr>
        <p:spPr>
          <a:xfrm>
            <a:off x="1187624" y="4088335"/>
            <a:ext cx="6624736" cy="523220"/>
          </a:xfrm>
          <a:prstGeom prst="rect">
            <a:avLst/>
          </a:prstGeom>
          <a:noFill/>
        </p:spPr>
        <p:txBody>
          <a:bodyPr wrap="square" rtlCol="0">
            <a:spAutoFit/>
          </a:bodyPr>
          <a:lstStyle/>
          <a:p>
            <a:r>
              <a:rPr lang="en-US" sz="1400" dirty="0"/>
              <a:t>If you want to see the exact value of each point, place the mouse´s arrow at the desired point on the map and a label with the values will </a:t>
            </a:r>
            <a:r>
              <a:rPr lang="en-US" sz="1400" dirty="0" smtClean="0"/>
              <a:t>appear.</a:t>
            </a:r>
            <a:endParaRPr lang="en-US" sz="1500" dirty="0"/>
          </a:p>
        </p:txBody>
      </p:sp>
      <p:sp>
        <p:nvSpPr>
          <p:cNvPr id="32" name="31 CuadroTexto"/>
          <p:cNvSpPr txBox="1"/>
          <p:nvPr/>
        </p:nvSpPr>
        <p:spPr>
          <a:xfrm>
            <a:off x="1187624" y="4653136"/>
            <a:ext cx="6624736" cy="307777"/>
          </a:xfrm>
          <a:prstGeom prst="rect">
            <a:avLst/>
          </a:prstGeom>
          <a:noFill/>
        </p:spPr>
        <p:txBody>
          <a:bodyPr wrap="square" rtlCol="0">
            <a:spAutoFit/>
          </a:bodyPr>
          <a:lstStyle/>
          <a:p>
            <a:r>
              <a:rPr lang="en-US" sz="1400" dirty="0"/>
              <a:t>On the top-left corner of the map, you´ll see the zoom and the cardinal </a:t>
            </a:r>
            <a:r>
              <a:rPr lang="en-US" sz="1400" dirty="0" smtClean="0"/>
              <a:t>points.</a:t>
            </a:r>
            <a:endParaRPr lang="en-US" sz="1500" dirty="0" smtClean="0"/>
          </a:p>
        </p:txBody>
      </p:sp>
      <p:sp>
        <p:nvSpPr>
          <p:cNvPr id="23"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4" name="23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764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0693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09934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6549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46" t="3434" r="3205" b="3532"/>
          <a:stretch/>
        </p:blipFill>
        <p:spPr bwMode="auto">
          <a:xfrm>
            <a:off x="7687651" y="2221540"/>
            <a:ext cx="465442" cy="34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06" t="3328" r="3245" b="3298"/>
          <a:stretch/>
        </p:blipFill>
        <p:spPr bwMode="auto">
          <a:xfrm>
            <a:off x="2120437" y="2695655"/>
            <a:ext cx="386083" cy="37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721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9" name="28 CuadroTexto"/>
          <p:cNvSpPr txBox="1"/>
          <p:nvPr/>
        </p:nvSpPr>
        <p:spPr>
          <a:xfrm>
            <a:off x="1187623" y="2258288"/>
            <a:ext cx="6732749" cy="523220"/>
          </a:xfrm>
          <a:prstGeom prst="rect">
            <a:avLst/>
          </a:prstGeom>
          <a:noFill/>
        </p:spPr>
        <p:txBody>
          <a:bodyPr wrap="square" rtlCol="0">
            <a:spAutoFit/>
          </a:bodyPr>
          <a:lstStyle/>
          <a:p>
            <a:r>
              <a:rPr lang="en-US" sz="1400" dirty="0"/>
              <a:t>On the right side of the map you´ll see the color code scale. Right click the scale and use the “set range” to fill in the minimum and maximum air pressure values on the map. </a:t>
            </a:r>
            <a:endParaRPr lang="en-US" sz="1500" dirty="0" smtClean="0"/>
          </a:p>
        </p:txBody>
      </p:sp>
      <p:sp>
        <p:nvSpPr>
          <p:cNvPr id="30" name="29 CuadroTexto"/>
          <p:cNvSpPr txBox="1"/>
          <p:nvPr/>
        </p:nvSpPr>
        <p:spPr>
          <a:xfrm>
            <a:off x="1187624" y="3069540"/>
            <a:ext cx="6624736" cy="307777"/>
          </a:xfrm>
          <a:prstGeom prst="rect">
            <a:avLst/>
          </a:prstGeom>
          <a:noFill/>
        </p:spPr>
        <p:txBody>
          <a:bodyPr wrap="square" rtlCol="0">
            <a:spAutoFit/>
          </a:bodyPr>
          <a:lstStyle/>
          <a:p>
            <a:r>
              <a:rPr lang="en-US" sz="1400" dirty="0"/>
              <a:t>To move the map, click on it and move the mouse´s </a:t>
            </a:r>
            <a:r>
              <a:rPr lang="en-US" sz="1400" dirty="0" smtClean="0"/>
              <a:t>arrow.</a:t>
            </a:r>
            <a:endParaRPr lang="en-US" sz="1500" dirty="0" smtClean="0"/>
          </a:p>
        </p:txBody>
      </p:sp>
      <p:sp>
        <p:nvSpPr>
          <p:cNvPr id="23"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4" name="23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764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963" y="30695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794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598412"/>
            <a:chOff x="1132910" y="2254524"/>
            <a:chExt cx="6852488" cy="598412"/>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47098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2996952"/>
            <a:ext cx="6852488" cy="728867"/>
            <a:chOff x="1132910" y="2254524"/>
            <a:chExt cx="6852488" cy="72886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0144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15 Grupo"/>
          <p:cNvGrpSpPr/>
          <p:nvPr/>
        </p:nvGrpSpPr>
        <p:grpSpPr>
          <a:xfrm>
            <a:off x="1132910" y="3805631"/>
            <a:ext cx="6852488" cy="775497"/>
            <a:chOff x="1132910" y="2254524"/>
            <a:chExt cx="6852488" cy="775497"/>
          </a:xfrm>
        </p:grpSpPr>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163488"/>
            <a:ext cx="6306342" cy="523220"/>
          </a:xfrm>
          <a:prstGeom prst="rect">
            <a:avLst/>
          </a:prstGeom>
          <a:noFill/>
        </p:spPr>
        <p:txBody>
          <a:bodyPr wrap="none" rtlCol="0">
            <a:spAutoFit/>
          </a:bodyPr>
          <a:lstStyle/>
          <a:p>
            <a:r>
              <a:rPr lang="en-US" sz="1400" b="1" dirty="0"/>
              <a:t>At which point did you find the maximum atmospheric pressure value? Where did </a:t>
            </a:r>
            <a:endParaRPr lang="en-US" sz="1400" b="1" dirty="0" smtClean="0"/>
          </a:p>
          <a:p>
            <a:r>
              <a:rPr lang="en-US" sz="1400" b="1" dirty="0" smtClean="0"/>
              <a:t>you </a:t>
            </a:r>
            <a:r>
              <a:rPr lang="en-US" sz="1400" b="1" dirty="0"/>
              <a:t>find the minimum pressure values? </a:t>
            </a:r>
            <a:endParaRPr lang="es-CL" sz="1400" b="1" dirty="0"/>
          </a:p>
        </p:txBody>
      </p:sp>
      <p:sp>
        <p:nvSpPr>
          <p:cNvPr id="24" name="23 CuadroTexto"/>
          <p:cNvSpPr txBox="1"/>
          <p:nvPr/>
        </p:nvSpPr>
        <p:spPr>
          <a:xfrm>
            <a:off x="1555626" y="2473151"/>
            <a:ext cx="5968702" cy="307777"/>
          </a:xfrm>
          <a:prstGeom prst="rect">
            <a:avLst/>
          </a:prstGeom>
          <a:noFill/>
        </p:spPr>
        <p:txBody>
          <a:bodyPr wrap="square" rtlCol="0">
            <a:spAutoFit/>
          </a:bodyPr>
          <a:lstStyle/>
          <a:p>
            <a:r>
              <a:rPr lang="en-US" sz="1400" b="1" dirty="0"/>
              <a:t>How do the results relate to your initial hypothesis</a:t>
            </a:r>
            <a:r>
              <a:rPr lang="en-US" sz="1400" b="1" dirty="0" smtClean="0"/>
              <a:t>?</a:t>
            </a:r>
            <a:endParaRPr lang="es-CL" sz="1400" b="1" dirty="0"/>
          </a:p>
        </p:txBody>
      </p:sp>
      <p:sp>
        <p:nvSpPr>
          <p:cNvPr id="25" name="24 CuadroTexto"/>
          <p:cNvSpPr txBox="1"/>
          <p:nvPr/>
        </p:nvSpPr>
        <p:spPr>
          <a:xfrm>
            <a:off x="1555626" y="4021655"/>
            <a:ext cx="6181436" cy="523220"/>
          </a:xfrm>
          <a:prstGeom prst="rect">
            <a:avLst/>
          </a:prstGeom>
          <a:noFill/>
        </p:spPr>
        <p:txBody>
          <a:bodyPr wrap="none" rtlCol="0">
            <a:spAutoFit/>
          </a:bodyPr>
          <a:lstStyle/>
          <a:p>
            <a:r>
              <a:rPr lang="en-US" sz="1400" b="1" dirty="0"/>
              <a:t>What is the difference in pressure between the maximum and minimum values? </a:t>
            </a:r>
            <a:endParaRPr lang="en-US" sz="1400" b="1" dirty="0" smtClean="0"/>
          </a:p>
          <a:p>
            <a:r>
              <a:rPr lang="en-US" sz="1400" b="1" dirty="0" smtClean="0"/>
              <a:t>Do </a:t>
            </a:r>
            <a:r>
              <a:rPr lang="en-US" sz="1400" b="1" dirty="0"/>
              <a:t>you think it is statistically significant? </a:t>
            </a:r>
            <a:endParaRPr lang="es-CL" sz="1400" b="1" dirty="0"/>
          </a:p>
        </p:txBody>
      </p:sp>
      <p:sp>
        <p:nvSpPr>
          <p:cNvPr id="19"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0" name="19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1" name="10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625" y="2924944"/>
            <a:ext cx="570431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1" name="10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
        <p:nvSpPr>
          <p:cNvPr id="8" name="7 CuadroTexto"/>
          <p:cNvSpPr txBox="1"/>
          <p:nvPr/>
        </p:nvSpPr>
        <p:spPr>
          <a:xfrm>
            <a:off x="1187623" y="2258288"/>
            <a:ext cx="6732749" cy="738664"/>
          </a:xfrm>
          <a:prstGeom prst="rect">
            <a:avLst/>
          </a:prstGeom>
          <a:noFill/>
        </p:spPr>
        <p:txBody>
          <a:bodyPr wrap="square" rtlCol="0">
            <a:spAutoFit/>
          </a:bodyPr>
          <a:lstStyle/>
          <a:p>
            <a:r>
              <a:rPr lang="en-US" sz="1400" dirty="0"/>
              <a:t>The measurements began at 1400 </a:t>
            </a:r>
            <a:r>
              <a:rPr lang="en-US" sz="1400" dirty="0" err="1"/>
              <a:t>m.a.s.l</a:t>
            </a:r>
            <a:r>
              <a:rPr lang="en-US" sz="1400" dirty="0"/>
              <a:t>. on a mountain where the </a:t>
            </a:r>
            <a:r>
              <a:rPr lang="en-US" sz="1400" dirty="0" err="1"/>
              <a:t>experimentors</a:t>
            </a:r>
            <a:r>
              <a:rPr lang="en-US" sz="1400" dirty="0"/>
              <a:t> recorded the minimum air pressure value. The altitude decreased during the trip towards the valley, causing an air pressure increase to a maximum of 750 </a:t>
            </a:r>
            <a:r>
              <a:rPr lang="en-US" sz="1400" dirty="0" err="1"/>
              <a:t>m.a.s.l</a:t>
            </a:r>
            <a:r>
              <a:rPr lang="en-US" sz="1400" dirty="0"/>
              <a:t>. (see line graph).</a:t>
            </a:r>
            <a:endParaRPr lang="en-US" sz="1500" dirty="0" smtClean="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140968"/>
            <a:ext cx="5534107" cy="285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110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21 Grupo"/>
          <p:cNvGrpSpPr/>
          <p:nvPr/>
        </p:nvGrpSpPr>
        <p:grpSpPr>
          <a:xfrm>
            <a:off x="1240420" y="5059445"/>
            <a:ext cx="6663160" cy="1128981"/>
            <a:chOff x="1321109" y="3224939"/>
            <a:chExt cx="6664289" cy="1316542"/>
          </a:xfrm>
        </p:grpSpPr>
        <p:pic>
          <p:nvPicPr>
            <p:cNvPr id="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2"/>
              <a:ext cx="6664289" cy="101819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21 Grupo"/>
          <p:cNvGrpSpPr/>
          <p:nvPr/>
        </p:nvGrpSpPr>
        <p:grpSpPr>
          <a:xfrm>
            <a:off x="1240420" y="3224942"/>
            <a:ext cx="6663160" cy="1607474"/>
            <a:chOff x="1321109" y="3224939"/>
            <a:chExt cx="6664289" cy="1874529"/>
          </a:xfrm>
        </p:grpSpPr>
        <p:pic>
          <p:nvPicPr>
            <p:cNvPr id="2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2"/>
              <a:ext cx="6664289" cy="157618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65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4972747"/>
            <a:ext cx="428625" cy="438150"/>
          </a:xfrm>
          <a:prstGeom prst="ellipse">
            <a:avLst/>
          </a:prstGeom>
        </p:spPr>
      </p:pic>
      <p:pic>
        <p:nvPicPr>
          <p:cNvPr id="19" name="1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308275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555624" y="3247369"/>
            <a:ext cx="6256735" cy="1585049"/>
          </a:xfrm>
          <a:prstGeom prst="rect">
            <a:avLst/>
          </a:prstGeom>
          <a:noFill/>
        </p:spPr>
        <p:txBody>
          <a:bodyPr wrap="square" rtlCol="0">
            <a:spAutoFit/>
          </a:bodyPr>
          <a:lstStyle/>
          <a:p>
            <a:r>
              <a:rPr lang="en-US" sz="1400" b="1" dirty="0"/>
              <a:t>Observe the chart from the theoretical background. How would you explain the relationship between atmospheric pressure and altitude? Explain. </a:t>
            </a:r>
            <a:r>
              <a:rPr lang="en-US" sz="1400" b="1" dirty="0" smtClean="0"/>
              <a:t> </a:t>
            </a:r>
          </a:p>
          <a:p>
            <a:endParaRPr lang="en-US" sz="1300" dirty="0"/>
          </a:p>
          <a:p>
            <a:r>
              <a:rPr lang="en-US" sz="1400" dirty="0"/>
              <a:t>Students should establish that the chart shows an inverse relationship between altitude and pressure. At an altitude of 1400 m the environmental pressure obtained was 88 </a:t>
            </a:r>
            <a:r>
              <a:rPr lang="en-US" sz="1400" dirty="0" err="1"/>
              <a:t>kPa</a:t>
            </a:r>
            <a:r>
              <a:rPr lang="en-US" sz="1400" dirty="0"/>
              <a:t>, and at an altitude of 750 meters above sea level the pressure was 95 </a:t>
            </a:r>
            <a:r>
              <a:rPr lang="en-US" sz="1400" dirty="0" err="1"/>
              <a:t>kPa</a:t>
            </a:r>
            <a:r>
              <a:rPr lang="en-US" sz="1400" dirty="0"/>
              <a:t>, approximately. </a:t>
            </a:r>
            <a:endParaRPr lang="es-CL" sz="1400" dirty="0"/>
          </a:p>
        </p:txBody>
      </p:sp>
      <p:sp>
        <p:nvSpPr>
          <p:cNvPr id="13" name="12 CuadroTexto"/>
          <p:cNvSpPr txBox="1"/>
          <p:nvPr/>
        </p:nvSpPr>
        <p:spPr>
          <a:xfrm>
            <a:off x="1555625" y="5154577"/>
            <a:ext cx="5729266" cy="938719"/>
          </a:xfrm>
          <a:prstGeom prst="rect">
            <a:avLst/>
          </a:prstGeom>
          <a:noFill/>
        </p:spPr>
        <p:txBody>
          <a:bodyPr wrap="square" rtlCol="0">
            <a:spAutoFit/>
          </a:bodyPr>
          <a:lstStyle/>
          <a:p>
            <a:r>
              <a:rPr lang="en-US" sz="1400" b="1" dirty="0"/>
              <a:t>How did the pressure vary in response to changes in altitude? </a:t>
            </a:r>
            <a:endParaRPr lang="en-US" sz="1400" b="1" dirty="0" smtClean="0"/>
          </a:p>
          <a:p>
            <a:endParaRPr lang="en-US" sz="1300" dirty="0"/>
          </a:p>
          <a:p>
            <a:r>
              <a:rPr lang="en-US" sz="1400" dirty="0"/>
              <a:t>Students should describe the chart they obtained and explain the differences in air pressure</a:t>
            </a:r>
            <a:r>
              <a:rPr lang="en-US" sz="1400" dirty="0" smtClean="0"/>
              <a:t>.</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smtClean="0">
                <a:solidFill>
                  <a:srgbClr val="29B19A"/>
                </a:solidFill>
              </a:rPr>
              <a:t>Following are some questions and answers which should be developed by the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5"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5" name="24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21 Grupo"/>
          <p:cNvGrpSpPr/>
          <p:nvPr/>
        </p:nvGrpSpPr>
        <p:grpSpPr>
          <a:xfrm>
            <a:off x="1240420" y="3933056"/>
            <a:ext cx="6663160" cy="1584175"/>
            <a:chOff x="1321109" y="3224939"/>
            <a:chExt cx="6664289" cy="1847359"/>
          </a:xfrm>
        </p:grpSpPr>
        <p:pic>
          <p:nvPicPr>
            <p:cNvPr id="3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2"/>
              <a:ext cx="6664289" cy="154901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7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21 Grupo"/>
          <p:cNvGrpSpPr/>
          <p:nvPr/>
        </p:nvGrpSpPr>
        <p:grpSpPr>
          <a:xfrm>
            <a:off x="1240420" y="2432417"/>
            <a:ext cx="6663160" cy="1214205"/>
            <a:chOff x="1321109" y="3224939"/>
            <a:chExt cx="6664289" cy="1415925"/>
          </a:xfrm>
        </p:grpSpPr>
        <p:pic>
          <p:nvPicPr>
            <p:cNvPr id="2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4"/>
              <a:ext cx="6664289" cy="111758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8" name="17 CuadroTexto"/>
          <p:cNvSpPr txBox="1"/>
          <p:nvPr/>
        </p:nvSpPr>
        <p:spPr>
          <a:xfrm>
            <a:off x="1555625" y="2492459"/>
            <a:ext cx="5729266" cy="1154162"/>
          </a:xfrm>
          <a:prstGeom prst="rect">
            <a:avLst/>
          </a:prstGeom>
          <a:noFill/>
        </p:spPr>
        <p:txBody>
          <a:bodyPr wrap="square" rtlCol="0">
            <a:spAutoFit/>
          </a:bodyPr>
          <a:lstStyle/>
          <a:p>
            <a:r>
              <a:rPr lang="en-US" sz="1400" b="1" dirty="0" smtClean="0"/>
              <a:t>What </a:t>
            </a:r>
            <a:r>
              <a:rPr lang="en-US" sz="1400" b="1" dirty="0"/>
              <a:t>could you say about the molecular arrangement of air at altitude? </a:t>
            </a:r>
            <a:endParaRPr lang="en-US" sz="1400" b="1" dirty="0" smtClean="0"/>
          </a:p>
          <a:p>
            <a:endParaRPr lang="en-US" sz="1300" dirty="0"/>
          </a:p>
          <a:p>
            <a:r>
              <a:rPr lang="en-US" sz="1400" dirty="0"/>
              <a:t>Students should establish that at high altitude there are fewer molecules per volume unit, and thus less air pressure pressing down on earth. Therefore, the atmospheric pressure decreases</a:t>
            </a:r>
            <a:r>
              <a:rPr lang="en-US" sz="1400" dirty="0" smtClean="0"/>
              <a:t>.</a:t>
            </a:r>
            <a:endParaRPr lang="es-CL" sz="1400" dirty="0"/>
          </a:p>
        </p:txBody>
      </p:sp>
      <p:sp>
        <p:nvSpPr>
          <p:cNvPr id="11"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2" name="11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3789040"/>
            <a:ext cx="428625" cy="438150"/>
          </a:xfrm>
          <a:prstGeom prst="ellipse">
            <a:avLst/>
          </a:prstGeom>
        </p:spPr>
      </p:pic>
      <p:sp>
        <p:nvSpPr>
          <p:cNvPr id="23" name="22 CuadroTexto"/>
          <p:cNvSpPr txBox="1"/>
          <p:nvPr/>
        </p:nvSpPr>
        <p:spPr>
          <a:xfrm>
            <a:off x="1555625" y="3991266"/>
            <a:ext cx="5729266" cy="1369606"/>
          </a:xfrm>
          <a:prstGeom prst="rect">
            <a:avLst/>
          </a:prstGeom>
          <a:noFill/>
        </p:spPr>
        <p:txBody>
          <a:bodyPr wrap="square" rtlCol="0">
            <a:spAutoFit/>
          </a:bodyPr>
          <a:lstStyle/>
          <a:p>
            <a:r>
              <a:rPr lang="en-US" sz="1400" b="1" dirty="0"/>
              <a:t>Is </a:t>
            </a:r>
            <a:r>
              <a:rPr lang="en-US" sz="1400" b="1" dirty="0" smtClean="0"/>
              <a:t>it </a:t>
            </a:r>
            <a:r>
              <a:rPr lang="en-US" sz="1400" b="1" dirty="0"/>
              <a:t>possible to establish your altitude at a given location by measuring atmospheric pressure? </a:t>
            </a:r>
            <a:endParaRPr lang="en-US" sz="1400" b="1" dirty="0" smtClean="0"/>
          </a:p>
          <a:p>
            <a:endParaRPr lang="en-US" sz="1300" dirty="0"/>
          </a:p>
          <a:p>
            <a:r>
              <a:rPr lang="en-US" sz="1400" dirty="0"/>
              <a:t>Students should conclude that this is only possible if you have a point of reference to compare your results with. In this case, we were able to compare our results with the data given in the theoretical background. </a:t>
            </a:r>
            <a:endParaRPr lang="es-CL" sz="1400" dirty="0"/>
          </a:p>
        </p:txBody>
      </p:sp>
      <p:pic>
        <p:nvPicPr>
          <p:cNvPr id="29" name="2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2273384"/>
            <a:ext cx="428625" cy="438150"/>
          </a:xfrm>
          <a:prstGeom prst="ellipse">
            <a:avLst/>
          </a:prstGeom>
        </p:spPr>
      </p:pic>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348880"/>
            <a:ext cx="606703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8" name="17 CuadroTexto"/>
          <p:cNvSpPr txBox="1"/>
          <p:nvPr/>
        </p:nvSpPr>
        <p:spPr>
          <a:xfrm>
            <a:off x="1555625" y="2492459"/>
            <a:ext cx="5729266" cy="1800493"/>
          </a:xfrm>
          <a:prstGeom prst="rect">
            <a:avLst/>
          </a:prstGeom>
          <a:noFill/>
        </p:spPr>
        <p:txBody>
          <a:bodyPr wrap="square" rtlCol="0">
            <a:spAutoFit/>
          </a:bodyPr>
          <a:lstStyle/>
          <a:p>
            <a:r>
              <a:rPr lang="en-US" sz="1400" b="1" dirty="0"/>
              <a:t>Students should reach the following </a:t>
            </a:r>
            <a:r>
              <a:rPr lang="en-US" sz="1400" b="1" dirty="0" smtClean="0"/>
              <a:t>conclusions: </a:t>
            </a:r>
          </a:p>
          <a:p>
            <a:endParaRPr lang="en-US" sz="1300" dirty="0"/>
          </a:p>
          <a:p>
            <a:r>
              <a:rPr lang="en-US" sz="1400" dirty="0"/>
              <a:t>Atmospheric pressure has an inverse relationship with altitude, i.e. as air goes up in altitude, pressure decreases. We may explain this equation by remembering that air next to sea level is being pressed down by the upper air layers, and is also attracted by a greater force towards the center of the earth. The air at sea level is much denser than air at altitude, and therefore a greater number of particles are exerting pressure on the earth’s surface. </a:t>
            </a:r>
            <a:endParaRPr lang="es-CL" sz="1400" dirty="0"/>
          </a:p>
        </p:txBody>
      </p:sp>
      <p:sp>
        <p:nvSpPr>
          <p:cNvPr id="11"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2" name="11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2892820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1" name="21 Grupo"/>
          <p:cNvGrpSpPr/>
          <p:nvPr/>
        </p:nvGrpSpPr>
        <p:grpSpPr>
          <a:xfrm>
            <a:off x="1240420" y="3973476"/>
            <a:ext cx="6663160" cy="1543754"/>
            <a:chOff x="1321109" y="3224939"/>
            <a:chExt cx="6664289" cy="1800223"/>
          </a:xfrm>
        </p:grpSpPr>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150188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smtClean="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 </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1" name="10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3842464"/>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1601686" y="4048678"/>
            <a:ext cx="6383712" cy="1384995"/>
          </a:xfrm>
          <a:prstGeom prst="rect">
            <a:avLst/>
          </a:prstGeom>
          <a:noFill/>
        </p:spPr>
        <p:txBody>
          <a:bodyPr wrap="square" rtlCol="0">
            <a:spAutoFit/>
          </a:bodyPr>
          <a:lstStyle/>
          <a:p>
            <a:r>
              <a:rPr lang="en-US" sz="1400" b="1" dirty="0"/>
              <a:t>How would you explain the clogged feeling in the ears at altitude? </a:t>
            </a:r>
            <a:endParaRPr lang="en-US" sz="1400" b="1" dirty="0" smtClean="0"/>
          </a:p>
          <a:p>
            <a:endParaRPr lang="en-US" sz="1400" b="1" dirty="0"/>
          </a:p>
          <a:p>
            <a:r>
              <a:rPr lang="en-US" sz="1400" dirty="0"/>
              <a:t>Students should associate the feeling of fullness or clogging in the ears with a response to altitude changes. At altitude the atmospheric pressure decreases causing a difference in pressure between the inside and outside of the middle ear, which is responsible for the blocked ear sensation</a:t>
            </a:r>
            <a:r>
              <a:rPr lang="en-US" sz="1400" dirty="0" smtClean="0"/>
              <a:t>.</a:t>
            </a:r>
            <a:endParaRPr lang="es-CL" sz="1300" dirty="0"/>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3330245250"/>
              </p:ext>
            </p:extLst>
          </p:nvPr>
        </p:nvGraphicFramePr>
        <p:xfrm>
          <a:off x="395536" y="2276872"/>
          <a:ext cx="7128792" cy="2256060"/>
        </p:xfrm>
        <a:graphic>
          <a:graphicData uri="http://schemas.openxmlformats.org/drawingml/2006/table">
            <a:tbl>
              <a:tblPr firstRow="1" firstCol="1" lastRow="1" lastCol="1" bandRow="1" bandCol="1"/>
              <a:tblGrid>
                <a:gridCol w="720080"/>
                <a:gridCol w="2232248"/>
                <a:gridCol w="4176464"/>
              </a:tblGrid>
              <a:tr h="273711">
                <a:tc rowSpan="7">
                  <a:txBody>
                    <a:bodyPr/>
                    <a:lstStyle/>
                    <a:p>
                      <a:pPr marL="196215">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374361">
                <a:tc vMerge="1">
                  <a:txBody>
                    <a:bodyPr/>
                    <a:lstStyle/>
                    <a:p>
                      <a:endParaRPr lang="en-US"/>
                    </a:p>
                  </a:txBody>
                  <a:tcPr/>
                </a:tc>
                <a:tc rowSpan="2">
                  <a:txBody>
                    <a:bodyPr/>
                    <a:lstStyle/>
                    <a:p>
                      <a:pPr>
                        <a:spcBef>
                          <a:spcPts val="20"/>
                        </a:spcBef>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Engineering</a:t>
                      </a:r>
                      <a:r>
                        <a:rPr lang="en-US" sz="1100">
                          <a:solidFill>
                            <a:srgbClr val="231F20"/>
                          </a:solidFill>
                          <a:effectLst/>
                          <a:latin typeface="Calibri"/>
                          <a:ea typeface="Calibri"/>
                          <a:cs typeface="Calibri"/>
                        </a:rPr>
                        <a:t>, Technology, and Applications of 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650">
                        <a:spcBef>
                          <a:spcPts val="490"/>
                        </a:spcBef>
                        <a:spcAft>
                          <a:spcPts val="0"/>
                        </a:spcAft>
                      </a:pPr>
                      <a:r>
                        <a:rPr lang="en-US" sz="1100">
                          <a:solidFill>
                            <a:srgbClr val="231F20"/>
                          </a:solidFill>
                          <a:effectLst/>
                          <a:latin typeface="Calibri"/>
                          <a:ea typeface="Calibri"/>
                          <a:cs typeface="Calibri"/>
                        </a:rPr>
                        <a:t>ETS2: Links Among Engineering, Technology, Science, and Society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88682">
                <a:tc vMerge="1">
                  <a:txBody>
                    <a:bodyPr/>
                    <a:lstStyle/>
                    <a:p>
                      <a:endParaRPr lang="en-US"/>
                    </a:p>
                  </a:txBody>
                  <a:tcPr/>
                </a:tc>
                <a:tc vMerge="1">
                  <a:txBody>
                    <a:bodyPr/>
                    <a:lstStyle/>
                    <a:p>
                      <a:endParaRPr lang="en-US"/>
                    </a:p>
                  </a:txBody>
                  <a:tcPr/>
                </a:tc>
                <a:tc>
                  <a:txBody>
                    <a:bodyPr/>
                    <a:lstStyle/>
                    <a:p>
                      <a:pPr marL="268288" marR="387985" indent="0">
                        <a:lnSpc>
                          <a:spcPts val="960"/>
                        </a:lnSpc>
                        <a:spcBef>
                          <a:spcPts val="0"/>
                        </a:spcBef>
                        <a:spcAft>
                          <a:spcPts val="0"/>
                        </a:spcAft>
                      </a:pPr>
                      <a:endParaRPr lang="en-US" sz="1100" smtClean="0">
                        <a:effectLst/>
                        <a:latin typeface="Calibri"/>
                        <a:ea typeface="Calibri"/>
                        <a:cs typeface="Calibri"/>
                      </a:endParaRPr>
                    </a:p>
                    <a:p>
                      <a:pPr marL="268288" marR="387985" indent="0" algn="l" defTabSz="914400" rtl="0" eaLnBrk="1" fontAlgn="auto" latinLnBrk="0" hangingPunct="1">
                        <a:lnSpc>
                          <a:spcPts val="960"/>
                        </a:lnSpc>
                        <a:spcBef>
                          <a:spcPts val="0"/>
                        </a:spcBef>
                        <a:spcAft>
                          <a:spcPts val="0"/>
                        </a:spcAft>
                        <a:buClrTx/>
                        <a:buSzTx/>
                        <a:buFontTx/>
                        <a:buNone/>
                        <a:tabLst/>
                        <a:defRPr/>
                      </a:pPr>
                      <a:r>
                        <a:rPr lang="en-US" sz="1100" smtClean="0">
                          <a:solidFill>
                            <a:srgbClr val="231F20"/>
                          </a:solidFill>
                          <a:effectLst/>
                          <a:latin typeface="+mn-lt"/>
                          <a:ea typeface="Calibri"/>
                          <a:cs typeface="Calibri"/>
                        </a:rPr>
                        <a:t>ETS2.B:</a:t>
                      </a:r>
                      <a:r>
                        <a:rPr lang="en-US" sz="1100" spc="-90" smtClean="0">
                          <a:solidFill>
                            <a:srgbClr val="231F20"/>
                          </a:solidFill>
                          <a:effectLst/>
                          <a:latin typeface="+mn-lt"/>
                          <a:ea typeface="Calibri"/>
                          <a:cs typeface="Calibri"/>
                        </a:rPr>
                        <a:t> </a:t>
                      </a:r>
                      <a:r>
                        <a:rPr lang="en-US" sz="1100" smtClean="0">
                          <a:solidFill>
                            <a:srgbClr val="231F20"/>
                          </a:solidFill>
                          <a:effectLst/>
                          <a:latin typeface="+mn-lt"/>
                          <a:ea typeface="Calibri"/>
                          <a:cs typeface="Calibri"/>
                        </a:rPr>
                        <a:t>Influence</a:t>
                      </a:r>
                      <a:r>
                        <a:rPr lang="en-US" sz="1100" spc="-90" smtClean="0">
                          <a:solidFill>
                            <a:srgbClr val="231F20"/>
                          </a:solidFill>
                          <a:effectLst/>
                          <a:latin typeface="+mn-lt"/>
                          <a:ea typeface="Calibri"/>
                          <a:cs typeface="Calibri"/>
                        </a:rPr>
                        <a:t> </a:t>
                      </a:r>
                      <a:r>
                        <a:rPr lang="en-US" sz="1100" smtClean="0">
                          <a:solidFill>
                            <a:srgbClr val="231F20"/>
                          </a:solidFill>
                          <a:effectLst/>
                          <a:latin typeface="+mn-lt"/>
                          <a:ea typeface="Calibri"/>
                          <a:cs typeface="Calibri"/>
                        </a:rPr>
                        <a:t>of</a:t>
                      </a:r>
                      <a:r>
                        <a:rPr lang="en-US" sz="1100" spc="-90" smtClean="0">
                          <a:solidFill>
                            <a:srgbClr val="231F20"/>
                          </a:solidFill>
                          <a:effectLst/>
                          <a:latin typeface="+mn-lt"/>
                          <a:ea typeface="Calibri"/>
                          <a:cs typeface="Calibri"/>
                        </a:rPr>
                        <a:t> </a:t>
                      </a:r>
                      <a:r>
                        <a:rPr lang="en-US" sz="1100" smtClean="0">
                          <a:solidFill>
                            <a:srgbClr val="231F20"/>
                          </a:solidFill>
                          <a:effectLst/>
                          <a:latin typeface="+mn-lt"/>
                          <a:ea typeface="Calibri"/>
                          <a:cs typeface="Calibri"/>
                        </a:rPr>
                        <a:t>Engineering,</a:t>
                      </a:r>
                      <a:r>
                        <a:rPr lang="en-US" sz="1100" spc="-110" smtClean="0">
                          <a:solidFill>
                            <a:srgbClr val="231F20"/>
                          </a:solidFill>
                          <a:effectLst/>
                          <a:latin typeface="+mn-lt"/>
                          <a:ea typeface="Calibri"/>
                          <a:cs typeface="Calibri"/>
                        </a:rPr>
                        <a:t> </a:t>
                      </a:r>
                      <a:r>
                        <a:rPr lang="en-US" sz="1100" smtClean="0">
                          <a:solidFill>
                            <a:srgbClr val="231F20"/>
                          </a:solidFill>
                          <a:effectLst/>
                          <a:latin typeface="+mn-lt"/>
                          <a:ea typeface="Calibri"/>
                          <a:cs typeface="Calibri"/>
                        </a:rPr>
                        <a:t>Technology,</a:t>
                      </a:r>
                      <a:r>
                        <a:rPr lang="en-US" sz="1100" spc="-90" smtClean="0">
                          <a:solidFill>
                            <a:srgbClr val="231F20"/>
                          </a:solidFill>
                          <a:effectLst/>
                          <a:latin typeface="+mn-lt"/>
                          <a:ea typeface="Calibri"/>
                          <a:cs typeface="Calibri"/>
                        </a:rPr>
                        <a:t> </a:t>
                      </a:r>
                      <a:r>
                        <a:rPr lang="en-US" sz="1100" smtClean="0">
                          <a:solidFill>
                            <a:srgbClr val="231F20"/>
                          </a:solidFill>
                          <a:effectLst/>
                          <a:latin typeface="+mn-lt"/>
                          <a:ea typeface="Calibri"/>
                          <a:cs typeface="Calibri"/>
                        </a:rPr>
                        <a:t>and</a:t>
                      </a:r>
                      <a:r>
                        <a:rPr lang="en-US" sz="1100" spc="-90" smtClean="0">
                          <a:solidFill>
                            <a:srgbClr val="231F20"/>
                          </a:solidFill>
                          <a:effectLst/>
                          <a:latin typeface="+mn-lt"/>
                          <a:ea typeface="Calibri"/>
                          <a:cs typeface="Calibri"/>
                        </a:rPr>
                        <a:t>  </a:t>
                      </a:r>
                      <a:r>
                        <a:rPr lang="en-US" sz="1100" smtClean="0">
                          <a:solidFill>
                            <a:srgbClr val="231F20"/>
                          </a:solidFill>
                          <a:effectLst/>
                          <a:latin typeface="+mn-lt"/>
                          <a:ea typeface="Calibri"/>
                          <a:cs typeface="Calibri"/>
                        </a:rPr>
                        <a:t>Science</a:t>
                      </a:r>
                      <a:r>
                        <a:rPr lang="en-US" sz="1100" spc="-90" smtClean="0">
                          <a:solidFill>
                            <a:srgbClr val="231F20"/>
                          </a:solidFill>
                          <a:effectLst/>
                          <a:latin typeface="+mn-lt"/>
                          <a:ea typeface="Calibri"/>
                          <a:cs typeface="Calibri"/>
                        </a:rPr>
                        <a:t> </a:t>
                      </a:r>
                      <a:r>
                        <a:rPr lang="en-US" sz="1100" smtClean="0">
                          <a:solidFill>
                            <a:srgbClr val="231F20"/>
                          </a:solidFill>
                          <a:effectLst/>
                          <a:latin typeface="+mn-lt"/>
                          <a:ea typeface="Calibri"/>
                          <a:cs typeface="Calibri"/>
                        </a:rPr>
                        <a:t>on Society</a:t>
                      </a:r>
                      <a:r>
                        <a:rPr lang="en-US" sz="1100" spc="-105" smtClean="0">
                          <a:solidFill>
                            <a:srgbClr val="231F20"/>
                          </a:solidFill>
                          <a:effectLst/>
                          <a:latin typeface="+mn-lt"/>
                          <a:ea typeface="Calibri"/>
                          <a:cs typeface="Calibri"/>
                        </a:rPr>
                        <a:t> </a:t>
                      </a:r>
                      <a:r>
                        <a:rPr lang="en-US" sz="1100" smtClean="0">
                          <a:solidFill>
                            <a:srgbClr val="231F20"/>
                          </a:solidFill>
                          <a:effectLst/>
                          <a:latin typeface="+mn-lt"/>
                          <a:ea typeface="Calibri"/>
                          <a:cs typeface="Calibri"/>
                        </a:rPr>
                        <a:t>and</a:t>
                      </a:r>
                      <a:r>
                        <a:rPr lang="en-US" sz="1100" spc="-105" smtClean="0">
                          <a:solidFill>
                            <a:srgbClr val="231F20"/>
                          </a:solidFill>
                          <a:effectLst/>
                          <a:latin typeface="+mn-lt"/>
                          <a:ea typeface="Calibri"/>
                          <a:cs typeface="Calibri"/>
                        </a:rPr>
                        <a:t> </a:t>
                      </a:r>
                      <a:r>
                        <a:rPr lang="en-US" sz="1100" smtClean="0">
                          <a:solidFill>
                            <a:srgbClr val="231F20"/>
                          </a:solidFill>
                          <a:effectLst/>
                          <a:latin typeface="+mn-lt"/>
                          <a:ea typeface="Calibri"/>
                          <a:cs typeface="Calibri"/>
                        </a:rPr>
                        <a:t>the</a:t>
                      </a:r>
                      <a:r>
                        <a:rPr lang="en-US" sz="1100" spc="-105" smtClean="0">
                          <a:solidFill>
                            <a:srgbClr val="231F20"/>
                          </a:solidFill>
                          <a:effectLst/>
                          <a:latin typeface="+mn-lt"/>
                          <a:ea typeface="Calibri"/>
                          <a:cs typeface="Calibri"/>
                        </a:rPr>
                        <a:t> </a:t>
                      </a:r>
                      <a:r>
                        <a:rPr lang="en-US" sz="1100" smtClean="0">
                          <a:solidFill>
                            <a:srgbClr val="231F20"/>
                          </a:solidFill>
                          <a:effectLst/>
                          <a:latin typeface="+mn-lt"/>
                          <a:ea typeface="Calibri"/>
                          <a:cs typeface="Calibri"/>
                        </a:rPr>
                        <a:t>Natural</a:t>
                      </a:r>
                      <a:r>
                        <a:rPr lang="en-US" sz="1100" spc="-120" smtClean="0">
                          <a:solidFill>
                            <a:srgbClr val="231F20"/>
                          </a:solidFill>
                          <a:effectLst/>
                          <a:latin typeface="+mn-lt"/>
                          <a:ea typeface="Calibri"/>
                          <a:cs typeface="Calibri"/>
                        </a:rPr>
                        <a:t> </a:t>
                      </a:r>
                      <a:r>
                        <a:rPr lang="en-US" sz="1100" smtClean="0">
                          <a:solidFill>
                            <a:srgbClr val="231F20"/>
                          </a:solidFill>
                          <a:effectLst/>
                          <a:latin typeface="+mn-lt"/>
                          <a:ea typeface="Calibri"/>
                          <a:cs typeface="Calibri"/>
                        </a:rPr>
                        <a:t>World</a:t>
                      </a:r>
                      <a:endParaRPr lang="en-US" sz="1100" smtClean="0">
                        <a:effectLst/>
                        <a:latin typeface="+mn-lt"/>
                        <a:ea typeface="Calibri"/>
                        <a:cs typeface="Calibri"/>
                      </a:endParaRPr>
                    </a:p>
                    <a:p>
                      <a:pPr marL="108000" marR="387985">
                        <a:lnSpc>
                          <a:spcPts val="960"/>
                        </a:lnSpc>
                        <a:spcBef>
                          <a:spcPts val="0"/>
                        </a:spcBef>
                        <a:spcAft>
                          <a:spcPts val="0"/>
                        </a:spcAft>
                      </a:pP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Physical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15"/>
                        </a:spcBef>
                        <a:spcAft>
                          <a:spcPts val="0"/>
                        </a:spcAft>
                      </a:pPr>
                      <a:r>
                        <a:rPr lang="en-US" sz="1100">
                          <a:solidFill>
                            <a:srgbClr val="231F20"/>
                          </a:solidFill>
                          <a:effectLst/>
                          <a:latin typeface="Calibri"/>
                          <a:ea typeface="Calibri"/>
                          <a:cs typeface="Calibri"/>
                        </a:rPr>
                        <a:t>PS1: Matter and Its Interactions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63525" indent="0">
                        <a:spcBef>
                          <a:spcPts val="215"/>
                        </a:spcBef>
                        <a:spcAft>
                          <a:spcPts val="0"/>
                        </a:spcAft>
                      </a:pPr>
                      <a:r>
                        <a:rPr lang="en-US" sz="1100" smtClean="0">
                          <a:solidFill>
                            <a:srgbClr val="231F20"/>
                          </a:solidFill>
                          <a:effectLst/>
                          <a:latin typeface="Calibri"/>
                          <a:ea typeface="Calibri"/>
                          <a:cs typeface="Calibri"/>
                        </a:rPr>
                        <a:t> PS1.A</a:t>
                      </a:r>
                      <a:r>
                        <a:rPr lang="en-US" sz="1100">
                          <a:solidFill>
                            <a:srgbClr val="231F20"/>
                          </a:solidFill>
                          <a:effectLst/>
                          <a:latin typeface="Calibri"/>
                          <a:ea typeface="Calibri"/>
                          <a:cs typeface="Calibri"/>
                        </a:rPr>
                        <a:t>: Structure and Properties of Matter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650">
                        <a:spcBef>
                          <a:spcPts val="215"/>
                        </a:spcBef>
                        <a:spcAft>
                          <a:spcPts val="0"/>
                        </a:spcAft>
                      </a:pPr>
                      <a:r>
                        <a:rPr lang="en-US" sz="1100">
                          <a:solidFill>
                            <a:srgbClr val="231F20"/>
                          </a:solidFill>
                          <a:effectLst/>
                          <a:latin typeface="Calibri"/>
                          <a:ea typeface="Calibri"/>
                          <a:cs typeface="Calibri"/>
                        </a:rPr>
                        <a:t>PS2: Motion and Stability: Forces and Interactions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3525" indent="0">
                        <a:spcBef>
                          <a:spcPts val="215"/>
                        </a:spcBef>
                        <a:spcAft>
                          <a:spcPts val="0"/>
                        </a:spcAft>
                      </a:pPr>
                      <a:r>
                        <a:rPr lang="en-US" sz="1100" smtClean="0">
                          <a:solidFill>
                            <a:srgbClr val="231F20"/>
                          </a:solidFill>
                          <a:effectLst/>
                          <a:latin typeface="Calibri"/>
                          <a:ea typeface="Calibri"/>
                          <a:cs typeface="Calibri"/>
                        </a:rPr>
                        <a:t> PS2.A</a:t>
                      </a:r>
                      <a:r>
                        <a:rPr lang="en-US" sz="1100">
                          <a:solidFill>
                            <a:srgbClr val="231F20"/>
                          </a:solidFill>
                          <a:effectLst/>
                          <a:latin typeface="Calibri"/>
                          <a:ea typeface="Calibri"/>
                          <a:cs typeface="Calibri"/>
                        </a:rPr>
                        <a:t>: Forces and Motion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1671171144"/>
              </p:ext>
            </p:extLst>
          </p:nvPr>
        </p:nvGraphicFramePr>
        <p:xfrm>
          <a:off x="395536" y="4725144"/>
          <a:ext cx="7128792" cy="936105"/>
        </p:xfrm>
        <a:graphic>
          <a:graphicData uri="http://schemas.openxmlformats.org/drawingml/2006/table">
            <a:tbl>
              <a:tblPr firstRow="1" firstCol="1" lastRow="1" lastCol="1" bandRow="1" bandCol="1"/>
              <a:tblGrid>
                <a:gridCol w="720080"/>
                <a:gridCol w="3312368"/>
                <a:gridCol w="3096344"/>
              </a:tblGrid>
              <a:tr h="312035">
                <a:tc rowSpan="3">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312035">
                <a:tc vMerge="1">
                  <a:txBody>
                    <a:bodyPr/>
                    <a:lstStyle/>
                    <a:p>
                      <a:endParaRPr lang="en-US"/>
                    </a:p>
                  </a:txBody>
                  <a:tcPr/>
                </a:tc>
                <a:tc>
                  <a:txBody>
                    <a:bodyPr/>
                    <a:lstStyle/>
                    <a:p>
                      <a:pPr marL="120015">
                        <a:spcBef>
                          <a:spcPts val="230"/>
                        </a:spcBef>
                        <a:spcAft>
                          <a:spcPts val="0"/>
                        </a:spcAft>
                      </a:pPr>
                      <a:r>
                        <a:rPr lang="en-US" sz="1100">
                          <a:solidFill>
                            <a:srgbClr val="231F20"/>
                          </a:solidFill>
                          <a:effectLst/>
                          <a:latin typeface="Calibri"/>
                          <a:ea typeface="Calibri"/>
                          <a:cs typeface="Calibri"/>
                        </a:rPr>
                        <a:t>MS.PS-SPM: Structure and Properties of Matter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230"/>
                        </a:spcBef>
                        <a:spcAft>
                          <a:spcPts val="0"/>
                        </a:spcAft>
                      </a:pPr>
                      <a:r>
                        <a:rPr lang="en-US" sz="1100">
                          <a:solidFill>
                            <a:srgbClr val="231F20"/>
                          </a:solidFill>
                          <a:effectLst/>
                          <a:latin typeface="Calibri"/>
                          <a:ea typeface="Calibri"/>
                          <a:cs typeface="Calibri"/>
                        </a:rPr>
                        <a:t>HS.PS-SPM: Structure and Properties of Matter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12035">
                <a:tc vMerge="1">
                  <a:txBody>
                    <a:bodyPr/>
                    <a:lstStyle/>
                    <a:p>
                      <a:endParaRPr lang="en-US"/>
                    </a:p>
                  </a:txBody>
                  <a:tcPr/>
                </a:tc>
                <a:tc>
                  <a:txBody>
                    <a:bodyPr/>
                    <a:lstStyle/>
                    <a:p>
                      <a:pPr marL="120015">
                        <a:spcBef>
                          <a:spcPts val="585"/>
                        </a:spcBef>
                        <a:spcAft>
                          <a:spcPts val="0"/>
                        </a:spcAft>
                      </a:pPr>
                      <a:r>
                        <a:rPr lang="en-US" sz="1100">
                          <a:solidFill>
                            <a:srgbClr val="231F20"/>
                          </a:solidFill>
                          <a:effectLst/>
                          <a:latin typeface="Calibri"/>
                          <a:ea typeface="Calibri"/>
                          <a:cs typeface="Calibri"/>
                        </a:rPr>
                        <a:t>MS.PS-FM: Forces and Motion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585"/>
                        </a:spcBef>
                        <a:spcAft>
                          <a:spcPts val="0"/>
                        </a:spcAft>
                      </a:pPr>
                      <a:r>
                        <a:rPr lang="en-US" sz="1100">
                          <a:solidFill>
                            <a:srgbClr val="231F20"/>
                          </a:solidFill>
                          <a:effectLst/>
                          <a:latin typeface="Calibri"/>
                          <a:ea typeface="Calibri"/>
                          <a:cs typeface="Calibri"/>
                        </a:rPr>
                        <a:t>HS.PS-FM: Forces and Motion</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071322"/>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1" name="8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338689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4" name="21 Grupo"/>
          <p:cNvGrpSpPr/>
          <p:nvPr/>
        </p:nvGrpSpPr>
        <p:grpSpPr>
          <a:xfrm>
            <a:off x="1240420" y="4797153"/>
            <a:ext cx="6663160" cy="1296144"/>
            <a:chOff x="1321109" y="3224939"/>
            <a:chExt cx="6664289" cy="1511476"/>
          </a:xfrm>
        </p:grpSpPr>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121313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21 Grupo"/>
          <p:cNvGrpSpPr/>
          <p:nvPr/>
        </p:nvGrpSpPr>
        <p:grpSpPr>
          <a:xfrm>
            <a:off x="1240420" y="2437335"/>
            <a:ext cx="6663160" cy="2071785"/>
            <a:chOff x="1321109" y="3224940"/>
            <a:chExt cx="6664289" cy="2415977"/>
          </a:xfrm>
        </p:grpSpPr>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742392"/>
              <a:ext cx="6664289" cy="189852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0"/>
              <a:ext cx="6664289" cy="90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498706" cy="1815882"/>
          </a:xfrm>
          <a:prstGeom prst="rect">
            <a:avLst/>
          </a:prstGeom>
          <a:noFill/>
        </p:spPr>
        <p:txBody>
          <a:bodyPr wrap="square" rtlCol="0">
            <a:spAutoFit/>
          </a:bodyPr>
          <a:lstStyle/>
          <a:p>
            <a:r>
              <a:rPr lang="en-US" sz="1400" b="1" dirty="0"/>
              <a:t>Acute mountain sickness is a disease developed at high </a:t>
            </a:r>
            <a:r>
              <a:rPr lang="en-US" sz="1400" b="1" dirty="0" smtClean="0"/>
              <a:t>altitudes with symptoms that include vomiting</a:t>
            </a:r>
            <a:r>
              <a:rPr lang="en-US" sz="1400" b="1" dirty="0"/>
              <a:t>, dizziness and headache. How could you explain this reaction? </a:t>
            </a:r>
            <a:r>
              <a:rPr lang="en-US" sz="1400" b="1" dirty="0" smtClean="0"/>
              <a:t> </a:t>
            </a:r>
          </a:p>
          <a:p>
            <a:endParaRPr lang="en-US" sz="1400" b="1" dirty="0"/>
          </a:p>
          <a:p>
            <a:r>
              <a:rPr lang="en-US" sz="1400" dirty="0"/>
              <a:t>Students should relate the symptoms of sickness to atmospheric pressure at altitude. They should establish that pressure changes at altitude may be an important factor in developing acute mountain sickness. They should also think of the thinner air at altitude remembering that there is also less oxygen. Our organism is not adapted to a low oxygen environment, and therefore reacts accordingly. </a:t>
            </a:r>
            <a:endParaRPr lang="es-CL" sz="13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645523"/>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1601686" y="4851737"/>
            <a:ext cx="6383712" cy="1169551"/>
          </a:xfrm>
          <a:prstGeom prst="rect">
            <a:avLst/>
          </a:prstGeom>
          <a:noFill/>
        </p:spPr>
        <p:txBody>
          <a:bodyPr wrap="square" rtlCol="0">
            <a:spAutoFit/>
          </a:bodyPr>
          <a:lstStyle/>
          <a:p>
            <a:r>
              <a:rPr lang="en-US" sz="1400" b="1" dirty="0"/>
              <a:t>According to the theoretical background, explain how suction cups work. </a:t>
            </a:r>
            <a:endParaRPr lang="en-US" sz="1400" b="1" dirty="0" smtClean="0"/>
          </a:p>
          <a:p>
            <a:endParaRPr lang="en-US" sz="1400" b="1" dirty="0"/>
          </a:p>
          <a:p>
            <a:r>
              <a:rPr lang="en-US" sz="1400" dirty="0"/>
              <a:t>Students should point out that when we press a suction cup against a surface we empty it of air, forming an internal vacuum. The suction cup will remain attached to the surface because of the pressure created by the external air. </a:t>
            </a:r>
            <a:endParaRPr lang="es-CL" sz="1300" dirty="0"/>
          </a:p>
        </p:txBody>
      </p:sp>
      <p:sp>
        <p:nvSpPr>
          <p:cNvPr id="16"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0" name="19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9" name="21 Grupo"/>
          <p:cNvGrpSpPr/>
          <p:nvPr/>
        </p:nvGrpSpPr>
        <p:grpSpPr>
          <a:xfrm>
            <a:off x="1240420" y="2420887"/>
            <a:ext cx="6663160" cy="1656183"/>
            <a:chOff x="1321109" y="3224939"/>
            <a:chExt cx="6664289" cy="1931330"/>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163298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75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498706" cy="1384995"/>
          </a:xfrm>
          <a:prstGeom prst="rect">
            <a:avLst/>
          </a:prstGeom>
          <a:noFill/>
        </p:spPr>
        <p:txBody>
          <a:bodyPr wrap="square" rtlCol="0">
            <a:spAutoFit/>
          </a:bodyPr>
          <a:lstStyle/>
          <a:p>
            <a:r>
              <a:rPr lang="en-US" sz="1400" b="1" dirty="0"/>
              <a:t>If you take a plastic mineral water bottle on a trip to high altitude, what do you </a:t>
            </a:r>
            <a:endParaRPr lang="en-US" sz="1400" b="1" dirty="0" smtClean="0"/>
          </a:p>
          <a:p>
            <a:r>
              <a:rPr lang="en-US" sz="1400" b="1" dirty="0" smtClean="0"/>
              <a:t>think </a:t>
            </a:r>
            <a:r>
              <a:rPr lang="en-US" sz="1400" b="1" dirty="0"/>
              <a:t>will happen when you reach the top of the mountain? </a:t>
            </a:r>
            <a:endParaRPr lang="en-US" sz="1400" b="1" dirty="0" smtClean="0"/>
          </a:p>
          <a:p>
            <a:endParaRPr lang="en-US" sz="1400" b="1" dirty="0"/>
          </a:p>
          <a:p>
            <a:r>
              <a:rPr lang="en-US" sz="1400" dirty="0"/>
              <a:t>Students should conclude that the lower pressure at high altitude will cause the </a:t>
            </a:r>
            <a:endParaRPr lang="en-US" sz="1400" dirty="0" smtClean="0"/>
          </a:p>
          <a:p>
            <a:r>
              <a:rPr lang="en-US" sz="1400" dirty="0" smtClean="0"/>
              <a:t>bottle </a:t>
            </a:r>
            <a:r>
              <a:rPr lang="en-US" sz="1400" dirty="0"/>
              <a:t>to expand, or even explode because the pressure inside the bottle will be </a:t>
            </a:r>
            <a:endParaRPr lang="en-US" sz="1400" dirty="0" smtClean="0"/>
          </a:p>
          <a:p>
            <a:r>
              <a:rPr lang="en-US" sz="1400" dirty="0" smtClean="0"/>
              <a:t>higher </a:t>
            </a:r>
            <a:r>
              <a:rPr lang="en-US" sz="1400" dirty="0"/>
              <a:t>than the pressure outside it</a:t>
            </a:r>
            <a:r>
              <a:rPr lang="en-US" sz="1400" dirty="0" smtClean="0"/>
              <a:t>.</a:t>
            </a:r>
            <a:endParaRPr lang="es-CL" sz="1300" dirty="0"/>
          </a:p>
        </p:txBody>
      </p:sp>
      <p:sp>
        <p:nvSpPr>
          <p:cNvPr id="16"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0" name="19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1636554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graphicFrame>
        <p:nvGraphicFramePr>
          <p:cNvPr id="3" name="טבלה 2"/>
          <p:cNvGraphicFramePr>
            <a:graphicFrameLocks noGrp="1"/>
          </p:cNvGraphicFramePr>
          <p:nvPr>
            <p:extLst>
              <p:ext uri="{D42A27DB-BD31-4B8C-83A1-F6EECF244321}">
                <p14:modId xmlns:p14="http://schemas.microsoft.com/office/powerpoint/2010/main" val="415020727"/>
              </p:ext>
            </p:extLst>
          </p:nvPr>
        </p:nvGraphicFramePr>
        <p:xfrm>
          <a:off x="727737" y="2924944"/>
          <a:ext cx="6616571" cy="1080121"/>
        </p:xfrm>
        <a:graphic>
          <a:graphicData uri="http://schemas.openxmlformats.org/drawingml/2006/table">
            <a:tbl>
              <a:tblPr firstRow="1" firstCol="1" lastRow="1" lastCol="1" bandRow="1" bandCol="1"/>
              <a:tblGrid>
                <a:gridCol w="531645"/>
                <a:gridCol w="2807729"/>
                <a:gridCol w="430346"/>
                <a:gridCol w="2846851"/>
              </a:tblGrid>
              <a:tr h="401905">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6072">
                <a:tc>
                  <a:txBody>
                    <a:bodyPr/>
                    <a:lstStyle/>
                    <a:p>
                      <a:pPr marL="15240" algn="ctr">
                        <a:spcBef>
                          <a:spcPts val="230"/>
                        </a:spcBef>
                        <a:spcAft>
                          <a:spcPts val="0"/>
                        </a:spcAft>
                      </a:pPr>
                      <a:r>
                        <a:rPr lang="en-US" sz="1100">
                          <a:solidFill>
                            <a:srgbClr val="231F20"/>
                          </a:solidFill>
                          <a:effectLst/>
                          <a:latin typeface="Wingdings"/>
                          <a:ea typeface="Calibri"/>
                          <a:cs typeface="Calibri"/>
                        </a:rPr>
                        <a:t>ü</a:t>
                      </a:r>
                      <a:endParaRPr lang="en-US" sz="110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210"/>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0650">
                        <a:spcBef>
                          <a:spcPts val="210"/>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6072">
                <a:tc>
                  <a:txBody>
                    <a:bodyPr/>
                    <a:lstStyle/>
                    <a:p>
                      <a:pPr marL="15240" algn="ctr">
                        <a:spcBef>
                          <a:spcPts val="230"/>
                        </a:spcBef>
                        <a:spcAft>
                          <a:spcPts val="0"/>
                        </a:spcAft>
                      </a:pPr>
                      <a:r>
                        <a:rPr lang="en-US" sz="1100">
                          <a:solidFill>
                            <a:srgbClr val="231F20"/>
                          </a:solidFill>
                          <a:effectLst/>
                          <a:latin typeface="Wingdings"/>
                          <a:ea typeface="Calibri"/>
                          <a:cs typeface="Calibri"/>
                        </a:rPr>
                        <a:t>ü</a:t>
                      </a:r>
                      <a:endParaRPr lang="en-US" sz="110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210"/>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0650">
                        <a:spcBef>
                          <a:spcPts val="210"/>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072">
                <a:tc>
                  <a:txBody>
                    <a:bodyPr/>
                    <a:lstStyle/>
                    <a:p>
                      <a:pPr marL="15240" algn="ctr">
                        <a:spcBef>
                          <a:spcPts val="230"/>
                        </a:spcBef>
                        <a:spcAft>
                          <a:spcPts val="0"/>
                        </a:spcAft>
                      </a:pPr>
                      <a:r>
                        <a:rPr lang="en-US" sz="1100">
                          <a:solidFill>
                            <a:srgbClr val="231F20"/>
                          </a:solidFill>
                          <a:effectLst/>
                          <a:latin typeface="Wingdings"/>
                          <a:ea typeface="Calibri"/>
                          <a:cs typeface="Calibri"/>
                        </a:rPr>
                        <a:t>ü</a:t>
                      </a:r>
                      <a:endParaRPr lang="en-US" sz="110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21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3999130761"/>
              </p:ext>
            </p:extLst>
          </p:nvPr>
        </p:nvGraphicFramePr>
        <p:xfrm>
          <a:off x="689805" y="4365104"/>
          <a:ext cx="6592180" cy="1668745"/>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smtClean="0">
                          <a:solidFill>
                            <a:srgbClr val="231F20"/>
                          </a:solidFill>
                          <a:effectLst/>
                          <a:latin typeface="Trebuchet MS"/>
                          <a:ea typeface="Calibri"/>
                          <a:cs typeface="Calibri"/>
                        </a:rPr>
                        <a:t>Physical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smtClean="0">
                          <a:solidFill>
                            <a:srgbClr val="231F20"/>
                          </a:solidFill>
                          <a:effectLst/>
                          <a:latin typeface="Trebuchet MS"/>
                          <a:ea typeface="Calibri"/>
                          <a:cs typeface="Calibri"/>
                        </a:rPr>
                        <a:t>Physical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Properties and Changes of Properties in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of Atoms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and Properties of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Transfer of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Chemical Reactions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4460">
                        <a:spcBef>
                          <a:spcPts val="190"/>
                        </a:spcBef>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r>
                        <a:rPr lang="en-US" sz="1100" smtClean="0">
                          <a:solidFill>
                            <a:srgbClr val="231F20"/>
                          </a:solidFill>
                          <a:effectLst/>
                          <a:latin typeface="Wingdings"/>
                          <a:ea typeface="Calibri"/>
                          <a:cs typeface="Calibri"/>
                        </a:rPr>
                        <a:t>ü</a:t>
                      </a:r>
                      <a:endParaRPr lang="en-US" sz="1100" smtClean="0">
                        <a:effectLst/>
                        <a:latin typeface="+mn-lt"/>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4460">
                        <a:spcBef>
                          <a:spcPts val="190"/>
                        </a:spcBef>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Conservation of Energy and Increase in Disorder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Interactions of Energy and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71322"/>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2" name="8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2785438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636912"/>
            <a:ext cx="7776864" cy="3323987"/>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smtClean="0"/>
              <a:t>Develop </a:t>
            </a:r>
            <a:r>
              <a:rPr lang="en-US" sz="1400"/>
              <a:t>the ability to refine ill-defined questions and direct to phenomena that can be described, explained, or predicted through scientific </a:t>
            </a:r>
            <a:r>
              <a:rPr lang="en-US" sz="1400" smtClean="0"/>
              <a:t>means</a:t>
            </a:r>
            <a:r>
              <a:rPr lang="en-US" sz="1400"/>
              <a:t>.</a:t>
            </a:r>
          </a:p>
          <a:p>
            <a:pPr marL="285750" indent="-285750">
              <a:buFont typeface="Arial" panose="020B0604020202020204" pitchFamily="34" charset="0"/>
              <a:buChar char="•"/>
            </a:pPr>
            <a:r>
              <a:rPr lang="en-US" sz="1400" smtClean="0"/>
              <a:t>Develop </a:t>
            </a:r>
            <a:r>
              <a:rPr lang="en-US" sz="1400"/>
              <a:t>the ability to observe, measure accurately, identify and control  variables.</a:t>
            </a:r>
          </a:p>
          <a:p>
            <a:pPr marL="285750" lvl="0" indent="-285750">
              <a:buFont typeface="Arial" panose="020B0604020202020204" pitchFamily="34" charset="0"/>
              <a:buChar char="•"/>
            </a:pPr>
            <a:r>
              <a:rPr lang="en-US" sz="1400" smtClean="0"/>
              <a:t>Decide </a:t>
            </a:r>
            <a:r>
              <a:rPr lang="en-US" sz="1400"/>
              <a:t>what evidence can be used to support or refute a </a:t>
            </a:r>
            <a:r>
              <a:rPr lang="en-US" sz="1400" smtClean="0"/>
              <a:t>hypothesis</a:t>
            </a:r>
            <a:r>
              <a:rPr lang="en-US" sz="1400"/>
              <a:t>.</a:t>
            </a:r>
          </a:p>
          <a:p>
            <a:pPr marL="285750" lvl="0" indent="-285750">
              <a:buFont typeface="Arial" panose="020B0604020202020204" pitchFamily="34" charset="0"/>
              <a:buChar char="•"/>
            </a:pPr>
            <a:r>
              <a:rPr lang="en-US" sz="1400" smtClean="0"/>
              <a:t>Gather</a:t>
            </a:r>
            <a:r>
              <a:rPr lang="en-US" sz="1400"/>
              <a:t>, store, retrieve, and analyze data.</a:t>
            </a:r>
          </a:p>
          <a:p>
            <a:pPr marL="285750" lvl="0" indent="-285750">
              <a:buFont typeface="Arial" panose="020B0604020202020204" pitchFamily="34" charset="0"/>
              <a:buChar char="•"/>
            </a:pPr>
            <a:r>
              <a:rPr lang="en-US" sz="1400" smtClean="0"/>
              <a:t>Become </a:t>
            </a:r>
            <a:r>
              <a:rPr lang="en-US" sz="1400"/>
              <a:t>confident at communicating methods, instructions, observations, and results with others.</a:t>
            </a:r>
          </a:p>
          <a:p>
            <a:pPr lvl="0"/>
            <a:endParaRPr lang="en-US" sz="1400" dirty="0"/>
          </a:p>
          <a:p>
            <a:r>
              <a:rPr lang="en-US" sz="1400" b="1" smtClean="0"/>
              <a:t>Activity </a:t>
            </a:r>
            <a:r>
              <a:rPr lang="en-US" sz="1400" b="1" dirty="0"/>
              <a:t>Objectives:</a:t>
            </a:r>
          </a:p>
          <a:p>
            <a:r>
              <a:rPr lang="en-US" sz="1400"/>
              <a:t> The purpose of this activity is to study atmospheric pressure variations, as higher altitudes are reached, in order to create a hypothesis. The hypothesis will be tested using the Globisens Labdisc </a:t>
            </a:r>
            <a:r>
              <a:rPr lang="en-US" sz="1400" smtClean="0"/>
              <a:t>air </a:t>
            </a:r>
            <a:r>
              <a:rPr lang="en-US" sz="1400"/>
              <a:t>pressure and GPS sensors.</a:t>
            </a:r>
          </a:p>
          <a:p>
            <a:r>
              <a:rPr lang="en-US" sz="1400"/>
              <a:t> </a:t>
            </a:r>
          </a:p>
          <a:p>
            <a:r>
              <a:rPr lang="en-US" sz="1400" b="1"/>
              <a:t>Time Requirement</a:t>
            </a:r>
            <a:r>
              <a:rPr lang="en-US" sz="1400" b="1" smtClean="0"/>
              <a:t>: </a:t>
            </a:r>
            <a:br>
              <a:rPr lang="en-US" sz="1400" b="1" smtClean="0"/>
            </a:br>
            <a:r>
              <a:rPr lang="en-US" sz="1400" smtClean="0"/>
              <a:t>60 - 90 Minutes</a:t>
            </a:r>
            <a:endParaRPr lang="en-US" sz="1400"/>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071322"/>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0" name="8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2473786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403648" y="2636912"/>
            <a:ext cx="6004715" cy="129614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1077218"/>
          </a:xfrm>
          <a:prstGeom prst="rect">
            <a:avLst/>
          </a:prstGeom>
          <a:noFill/>
        </p:spPr>
        <p:txBody>
          <a:bodyPr wrap="square" rtlCol="0">
            <a:spAutoFit/>
          </a:bodyPr>
          <a:lstStyle/>
          <a:p>
            <a:r>
              <a:rPr lang="en-US" sz="1600" dirty="0"/>
              <a:t>The purpose of this activity is to study atmospheric pressure variations, as we reach higher </a:t>
            </a:r>
            <a:r>
              <a:rPr lang="en-US" sz="1600" dirty="0" smtClean="0"/>
              <a:t>altitudes, </a:t>
            </a:r>
            <a:r>
              <a:rPr lang="en-US" sz="1600" dirty="0"/>
              <a:t>in order to create a hypothesis. The hypothesis will be tested by using the </a:t>
            </a:r>
            <a:r>
              <a:rPr lang="en-US" sz="1600" dirty="0" err="1"/>
              <a:t>Labdisc</a:t>
            </a:r>
            <a:r>
              <a:rPr lang="en-US" sz="1600" dirty="0"/>
              <a:t> air pressure and GPS sensors. </a:t>
            </a:r>
            <a:endParaRPr lang="en-US" sz="1600" baseline="30000" dirty="0"/>
          </a:p>
        </p:txBody>
      </p:sp>
      <p:sp>
        <p:nvSpPr>
          <p:cNvPr id="9" name="8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492896"/>
            <a:ext cx="6544767" cy="954107"/>
          </a:xfrm>
          <a:prstGeom prst="rect">
            <a:avLst/>
          </a:prstGeom>
          <a:noFill/>
          <a:ln>
            <a:noFill/>
          </a:ln>
        </p:spPr>
        <p:txBody>
          <a:bodyPr wrap="square" rtlCol="0">
            <a:spAutoFit/>
          </a:bodyPr>
          <a:lstStyle/>
          <a:p>
            <a:r>
              <a:rPr lang="en-US" sz="1400" dirty="0" smtClean="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420888"/>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859887"/>
            <a:ext cx="2800350" cy="323850"/>
          </a:xfrm>
          <a:prstGeom prst="rect">
            <a:avLst/>
          </a:prstGeom>
        </p:spPr>
      </p:pic>
      <p:sp>
        <p:nvSpPr>
          <p:cNvPr id="15" name="2 Subtítulo"/>
          <p:cNvSpPr txBox="1">
            <a:spLocks/>
          </p:cNvSpPr>
          <p:nvPr/>
        </p:nvSpPr>
        <p:spPr>
          <a:xfrm>
            <a:off x="1555626" y="3948500"/>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4201924"/>
            <a:ext cx="6429772" cy="523220"/>
          </a:xfrm>
          <a:prstGeom prst="rect">
            <a:avLst/>
          </a:prstGeom>
          <a:noFill/>
          <a:ln>
            <a:noFill/>
          </a:ln>
        </p:spPr>
        <p:txBody>
          <a:bodyPr wrap="square" rtlCol="0">
            <a:spAutoFit/>
          </a:bodyPr>
          <a:lstStyle/>
          <a:p>
            <a:r>
              <a:rPr lang="en-US" sz="1400" dirty="0"/>
              <a:t>A 17</a:t>
            </a:r>
            <a:r>
              <a:rPr lang="en-US" sz="1400" baseline="30000" dirty="0"/>
              <a:t>th </a:t>
            </a:r>
            <a:r>
              <a:rPr lang="en-US" sz="1400" dirty="0"/>
              <a:t>century German lawyer, Otto von Guericke (1602-1686), interested in mathematics and engineering, conducted various experiments in vacuum systems. </a:t>
            </a:r>
            <a:endParaRPr lang="es-CL" sz="1400" dirty="0"/>
          </a:p>
        </p:txBody>
      </p:sp>
      <p:sp>
        <p:nvSpPr>
          <p:cNvPr id="13"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8" name="17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6" name="15 CuadroTexto"/>
          <p:cNvSpPr txBox="1"/>
          <p:nvPr/>
        </p:nvSpPr>
        <p:spPr>
          <a:xfrm>
            <a:off x="1555626" y="2348880"/>
            <a:ext cx="6429772" cy="1384995"/>
          </a:xfrm>
          <a:prstGeom prst="rect">
            <a:avLst/>
          </a:prstGeom>
          <a:noFill/>
          <a:ln>
            <a:noFill/>
          </a:ln>
        </p:spPr>
        <p:txBody>
          <a:bodyPr wrap="square" rtlCol="0">
            <a:spAutoFit/>
          </a:bodyPr>
          <a:lstStyle/>
          <a:p>
            <a:r>
              <a:rPr lang="en-US" sz="1400" dirty="0"/>
              <a:t>One of his most dramatic experiments was made at Magdeburg in 1657, known as the “Magdeburg hemispheres”. Guericke used a vacuum pump to suck the air inside a hollow sphere. This sphere was formed by two identical bronze hemispheres, which had been perfectly fitted together due to the vacuum. An eight horse team was tied to each hemisphere, and then the two teams tried to pull apart and divide the sphere. Despite the “sixteen horse-power” the hemispheres could not be separated! </a:t>
            </a:r>
            <a:endParaRPr lang="es-CL" sz="1400" dirty="0"/>
          </a:p>
        </p:txBody>
      </p:sp>
      <p:sp>
        <p:nvSpPr>
          <p:cNvPr id="13"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8" name="17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50" y="3789363"/>
            <a:ext cx="525462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163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redondeado"/>
          <p:cNvSpPr/>
          <p:nvPr/>
        </p:nvSpPr>
        <p:spPr>
          <a:xfrm>
            <a:off x="1344495" y="3903154"/>
            <a:ext cx="6655470" cy="5339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23 Rectángulo redondeado"/>
          <p:cNvSpPr/>
          <p:nvPr/>
        </p:nvSpPr>
        <p:spPr>
          <a:xfrm>
            <a:off x="1344495" y="3114255"/>
            <a:ext cx="6655470"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6" name="25 CuadroTexto"/>
          <p:cNvSpPr txBox="1"/>
          <p:nvPr/>
        </p:nvSpPr>
        <p:spPr>
          <a:xfrm>
            <a:off x="1555626" y="2420888"/>
            <a:ext cx="6313686" cy="523220"/>
          </a:xfrm>
          <a:prstGeom prst="rect">
            <a:avLst/>
          </a:prstGeom>
          <a:noFill/>
          <a:ln>
            <a:noFill/>
          </a:ln>
        </p:spPr>
        <p:txBody>
          <a:bodyPr wrap="square" rtlCol="0">
            <a:spAutoFit/>
          </a:bodyPr>
          <a:lstStyle/>
          <a:p>
            <a:r>
              <a:rPr lang="en-US" sz="1400" dirty="0"/>
              <a:t>This experiment shows the power of air pressure that kept the hemispheres together. </a:t>
            </a:r>
          </a:p>
        </p:txBody>
      </p:sp>
      <p:pic>
        <p:nvPicPr>
          <p:cNvPr id="28" name="2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957906"/>
            <a:ext cx="428625" cy="438150"/>
          </a:xfrm>
          <a:prstGeom prst="ellipse">
            <a:avLst/>
          </a:prstGeom>
        </p:spPr>
      </p:pic>
      <p:sp>
        <p:nvSpPr>
          <p:cNvPr id="29" name="28 CuadroTexto"/>
          <p:cNvSpPr txBox="1"/>
          <p:nvPr/>
        </p:nvSpPr>
        <p:spPr>
          <a:xfrm>
            <a:off x="1555626" y="3140387"/>
            <a:ext cx="5968429" cy="307777"/>
          </a:xfrm>
          <a:prstGeom prst="rect">
            <a:avLst/>
          </a:prstGeom>
          <a:noFill/>
        </p:spPr>
        <p:txBody>
          <a:bodyPr wrap="none" rtlCol="0">
            <a:spAutoFit/>
          </a:bodyPr>
          <a:lstStyle/>
          <a:p>
            <a:r>
              <a:rPr lang="en-US" sz="1400" b="1" dirty="0"/>
              <a:t>How would you explain what happened with the “Magdeburg hemispheres”? </a:t>
            </a:r>
            <a:endParaRPr lang="es-CL" sz="1400" b="1" dirty="0"/>
          </a:p>
        </p:txBody>
      </p:sp>
      <p:sp>
        <p:nvSpPr>
          <p:cNvPr id="16"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7" name="16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20" name="1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3717032"/>
            <a:ext cx="428625" cy="438150"/>
          </a:xfrm>
          <a:prstGeom prst="ellipse">
            <a:avLst/>
          </a:prstGeom>
        </p:spPr>
      </p:pic>
      <p:sp>
        <p:nvSpPr>
          <p:cNvPr id="21" name="20 CuadroTexto"/>
          <p:cNvSpPr txBox="1"/>
          <p:nvPr/>
        </p:nvSpPr>
        <p:spPr>
          <a:xfrm>
            <a:off x="1555626" y="3913892"/>
            <a:ext cx="6424644" cy="523220"/>
          </a:xfrm>
          <a:prstGeom prst="rect">
            <a:avLst/>
          </a:prstGeom>
          <a:noFill/>
        </p:spPr>
        <p:txBody>
          <a:bodyPr wrap="none" rtlCol="0">
            <a:spAutoFit/>
          </a:bodyPr>
          <a:lstStyle/>
          <a:p>
            <a:r>
              <a:rPr lang="en-US" sz="1400" b="1" dirty="0"/>
              <a:t>What is the relationship between the vacuum inside the sphere and the air </a:t>
            </a:r>
            <a:r>
              <a:rPr lang="en-US" sz="1400" b="1" dirty="0" smtClean="0"/>
              <a:t>pressure</a:t>
            </a:r>
          </a:p>
          <a:p>
            <a:r>
              <a:rPr lang="en-US" sz="1400" b="1" dirty="0" smtClean="0"/>
              <a:t> outside </a:t>
            </a:r>
            <a:r>
              <a:rPr lang="en-US" sz="1400" b="1" dirty="0"/>
              <a:t>the sphere? </a:t>
            </a:r>
            <a:endParaRPr lang="es-CL" sz="1400" b="1" dirty="0"/>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1727</TotalTime>
  <Words>3013</Words>
  <Application>Microsoft Office PowerPoint</Application>
  <PresentationFormat>‫הצגה על המסך (4:3)</PresentationFormat>
  <Paragraphs>299</Paragraphs>
  <Slides>32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32</vt:i4>
      </vt:variant>
    </vt:vector>
  </HeadingPairs>
  <TitlesOfParts>
    <vt:vector size="33"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161</cp:revision>
  <dcterms:created xsi:type="dcterms:W3CDTF">2012-09-11T15:34:37Z</dcterms:created>
  <dcterms:modified xsi:type="dcterms:W3CDTF">2016-09-17T18:30:54Z</dcterms:modified>
</cp:coreProperties>
</file>