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1" r:id="rId2"/>
    <p:sldId id="283" r:id="rId3"/>
    <p:sldId id="285" r:id="rId4"/>
    <p:sldId id="286" r:id="rId5"/>
    <p:sldId id="284" r:id="rId6"/>
    <p:sldId id="257" r:id="rId7"/>
    <p:sldId id="259" r:id="rId8"/>
    <p:sldId id="260" r:id="rId9"/>
    <p:sldId id="261" r:id="rId10"/>
    <p:sldId id="262" r:id="rId11"/>
    <p:sldId id="264" r:id="rId12"/>
    <p:sldId id="265" r:id="rId13"/>
    <p:sldId id="268" r:id="rId14"/>
    <p:sldId id="269" r:id="rId15"/>
    <p:sldId id="270" r:id="rId16"/>
    <p:sldId id="271" r:id="rId17"/>
    <p:sldId id="272" r:id="rId18"/>
    <p:sldId id="273" r:id="rId19"/>
    <p:sldId id="274" r:id="rId20"/>
    <p:sldId id="275" r:id="rId21"/>
    <p:sldId id="276" r:id="rId22"/>
    <p:sldId id="278" r:id="rId23"/>
    <p:sldId id="277" r:id="rId24"/>
    <p:sldId id="279" r:id="rId25"/>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initials="r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4194A5"/>
    <a:srgbClr val="39818F"/>
    <a:srgbClr val="47A1B3"/>
    <a:srgbClr val="3490A6"/>
    <a:srgbClr val="34A6A1"/>
    <a:srgbClr val="F7B047"/>
    <a:srgbClr val="F68426"/>
    <a:srgbClr val="ECA902"/>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2" autoAdjust="0"/>
    <p:restoredTop sz="92998" autoAdjust="0"/>
  </p:normalViewPr>
  <p:slideViewPr>
    <p:cSldViewPr>
      <p:cViewPr varScale="1">
        <p:scale>
          <a:sx n="96" d="100"/>
          <a:sy n="96" d="100"/>
        </p:scale>
        <p:origin x="-40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D85459-4FA9-444F-A599-DE91D716DBD5}" type="datetimeFigureOut">
              <a:rPr lang="es-CL" smtClean="0"/>
              <a:pPr/>
              <a:t>17-09-2016</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11CD9D-0D65-498A-9082-4944A21C7131}" type="slidenum">
              <a:rPr lang="es-CL" smtClean="0"/>
              <a:pPr/>
              <a:t>‹#›</a:t>
            </a:fld>
            <a:endParaRPr lang="es-CL"/>
          </a:p>
        </p:txBody>
      </p:sp>
    </p:spTree>
    <p:extLst>
      <p:ext uri="{BB962C8B-B14F-4D97-AF65-F5344CB8AC3E}">
        <p14:creationId xmlns:p14="http://schemas.microsoft.com/office/powerpoint/2010/main" val="4068286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7311CD9D-0D65-498A-9082-4944A21C7131}" type="slidenum">
              <a:rPr lang="es-CL" smtClean="0"/>
              <a:pPr/>
              <a:t>1</a:t>
            </a:fld>
            <a:endParaRPr lang="es-C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52839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6655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50016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80330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41123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192862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8395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08390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54120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56011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99565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4F7F0-D864-4D1F-9C06-B4C39C73B53B}" type="slidenum">
              <a:rPr lang="es-CL" smtClean="0"/>
              <a:pPr/>
              <a:t>‹#›</a:t>
            </a:fld>
            <a:endParaRPr lang="es-CL"/>
          </a:p>
        </p:txBody>
      </p:sp>
    </p:spTree>
    <p:extLst>
      <p:ext uri="{BB962C8B-B14F-4D97-AF65-F5344CB8AC3E}">
        <p14:creationId xmlns:p14="http://schemas.microsoft.com/office/powerpoint/2010/main" val="764538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ortada pH_Página_01.jpg"/>
          <p:cNvPicPr>
            <a:picLocks noChangeAspect="1"/>
          </p:cNvPicPr>
          <p:nvPr/>
        </p:nvPicPr>
        <p:blipFill>
          <a:blip r:embed="rId3" cstate="print"/>
          <a:stretch>
            <a:fillRect/>
          </a:stretch>
        </p:blipFill>
        <p:spPr>
          <a:xfrm>
            <a:off x="535" y="0"/>
            <a:ext cx="9142929" cy="6858000"/>
          </a:xfrm>
          <a:prstGeom prst="rect">
            <a:avLst/>
          </a:prstGeom>
        </p:spPr>
      </p:pic>
      <p:sp>
        <p:nvSpPr>
          <p:cNvPr id="6" name="2 Subtítulo"/>
          <p:cNvSpPr txBox="1">
            <a:spLocks/>
          </p:cNvSpPr>
          <p:nvPr/>
        </p:nvSpPr>
        <p:spPr>
          <a:xfrm>
            <a:off x="4716016" y="1700808"/>
            <a:ext cx="3600400" cy="576064"/>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CL" sz="2400" b="1" i="0" u="none" strike="noStrike" kern="1200" cap="none" spc="0" normalizeH="0" baseline="0" noProof="0" smtClean="0">
                <a:ln>
                  <a:noFill/>
                </a:ln>
                <a:solidFill>
                  <a:schemeClr val="bg1"/>
                </a:solidFill>
                <a:effectLst/>
                <a:uLnTx/>
                <a:uFillTx/>
                <a:latin typeface="+mj-lt"/>
                <a:ea typeface="+mn-ea"/>
                <a:cs typeface="+mn-cs"/>
              </a:rPr>
              <a:t>Acid Rain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2400" b="0" i="0" u="none" strike="noStrike" kern="1200" cap="none" spc="0" normalizeH="0" baseline="30000" noProof="0" dirty="0">
              <a:ln>
                <a:noFill/>
              </a:ln>
              <a:solidFill>
                <a:schemeClr val="bg1"/>
              </a:solidFill>
              <a:effectLst/>
              <a:uLnTx/>
              <a:uFillTx/>
              <a:latin typeface="Frutiger 55 Roman" pitchFamily="34" charset="0"/>
              <a:ea typeface="+mn-ea"/>
              <a:cs typeface="+mn-cs"/>
            </a:endParaRPr>
          </a:p>
        </p:txBody>
      </p:sp>
      <p:sp>
        <p:nvSpPr>
          <p:cNvPr id="7" name="6 CuadroTexto"/>
          <p:cNvSpPr txBox="1"/>
          <p:nvPr/>
        </p:nvSpPr>
        <p:spPr>
          <a:xfrm>
            <a:off x="5004048" y="2132856"/>
            <a:ext cx="3096344" cy="276999"/>
          </a:xfrm>
          <a:prstGeom prst="rect">
            <a:avLst/>
          </a:prstGeom>
          <a:noFill/>
        </p:spPr>
        <p:txBody>
          <a:bodyPr wrap="square" rtlCol="0">
            <a:spAutoFit/>
          </a:bodyPr>
          <a:lstStyle/>
          <a:p>
            <a:r>
              <a:rPr lang="en-US" sz="1200" dirty="0" smtClean="0">
                <a:solidFill>
                  <a:srgbClr val="FFFF66"/>
                </a:solidFill>
              </a:rPr>
              <a:t>Demonstrating the acid rain phenomenon</a:t>
            </a:r>
            <a:endParaRPr lang="es-CL" sz="1200" dirty="0" smtClean="0">
              <a:solidFill>
                <a:srgbClr val="FFFF6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2" name="1 Rectángulo"/>
          <p:cNvSpPr/>
          <p:nvPr/>
        </p:nvSpPr>
        <p:spPr>
          <a:xfrm>
            <a:off x="1043608" y="2276872"/>
            <a:ext cx="7128792" cy="1600438"/>
          </a:xfrm>
          <a:prstGeom prst="rect">
            <a:avLst/>
          </a:prstGeom>
        </p:spPr>
        <p:txBody>
          <a:bodyPr wrap="square">
            <a:spAutoFit/>
          </a:bodyPr>
          <a:lstStyle/>
          <a:p>
            <a:pPr algn="just"/>
            <a:r>
              <a:rPr lang="en-US" sz="1400" dirty="0" smtClean="0"/>
              <a:t>Many forests are highly sensitive to acid variation from soil and air humidity, resulting in detrimental effects such as the direct destruction of leaf tissue and even reduced growth of roots. Animals, fish and amphibians are affected mainly at the primary and juvenile stages with data showing that at pH 5 the majority of fish eggs cannot hatch and at lower pH adults die.</a:t>
            </a:r>
            <a:endParaRPr lang="es-CL" sz="1400" dirty="0" smtClean="0"/>
          </a:p>
          <a:p>
            <a:pPr algn="just"/>
            <a:r>
              <a:rPr lang="en-US" sz="1400" dirty="0" smtClean="0"/>
              <a:t/>
            </a:r>
            <a:br>
              <a:rPr lang="en-US" sz="1400" dirty="0" smtClean="0"/>
            </a:br>
            <a:r>
              <a:rPr lang="en-US" sz="1400" dirty="0" smtClean="0"/>
              <a:t>Acid rain also accelerates the decay of buildings of all types, which is of particular loss to mankind when culturally relevant sculptures and architectural monuments are affected.</a:t>
            </a:r>
          </a:p>
        </p:txBody>
      </p:sp>
      <p:sp>
        <p:nvSpPr>
          <p:cNvPr id="9" name="2 Subtítulo"/>
          <p:cNvSpPr txBox="1">
            <a:spLocks/>
          </p:cNvSpPr>
          <p:nvPr/>
        </p:nvSpPr>
        <p:spPr>
          <a:xfrm>
            <a:off x="5652120" y="1124744"/>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Acid</a:t>
            </a:r>
            <a:r>
              <a:rPr lang="es-ES_tradnl" sz="3000" b="1" baseline="30000" dirty="0" smtClean="0">
                <a:solidFill>
                  <a:schemeClr val="bg1"/>
                </a:solidFill>
                <a:latin typeface="+mj-lt"/>
                <a:cs typeface="Calibri" pitchFamily="34" charset="0"/>
              </a:rPr>
              <a:t> Rain</a:t>
            </a:r>
            <a:endParaRPr lang="es-ES_tradnl" sz="3000" b="1" baseline="30000" dirty="0">
              <a:solidFill>
                <a:schemeClr val="bg1"/>
              </a:solidFill>
              <a:latin typeface="+mj-lt"/>
              <a:cs typeface="Calibri" pitchFamily="34" charset="0"/>
            </a:endParaRPr>
          </a:p>
        </p:txBody>
      </p:sp>
      <p:sp>
        <p:nvSpPr>
          <p:cNvPr id="10" name="9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Demonstrating the acid rain phenomenon</a:t>
            </a:r>
            <a:endParaRPr lang="es-CL" sz="1050" dirty="0" smtClean="0">
              <a:solidFill>
                <a:schemeClr val="bg1">
                  <a:lumMod val="50000"/>
                </a:schemeClr>
              </a:solidFill>
            </a:endParaRPr>
          </a:p>
        </p:txBody>
      </p:sp>
      <p:pic>
        <p:nvPicPr>
          <p:cNvPr id="11" name="10 Imagen" descr="C:\Users\Reinaldo\Downloads\hoja-piedras-pez.jpg"/>
          <p:cNvPicPr/>
          <p:nvPr/>
        </p:nvPicPr>
        <p:blipFill>
          <a:blip r:embed="rId2" cstate="print"/>
          <a:srcRect/>
          <a:stretch>
            <a:fillRect/>
          </a:stretch>
        </p:blipFill>
        <p:spPr bwMode="auto">
          <a:xfrm>
            <a:off x="2627784" y="3933056"/>
            <a:ext cx="3456384" cy="2592288"/>
          </a:xfrm>
          <a:prstGeom prst="rect">
            <a:avLst/>
          </a:prstGeom>
          <a:noFill/>
          <a:ln w="9525">
            <a:noFill/>
            <a:miter lim="800000"/>
            <a:headEnd/>
            <a:tailEnd/>
          </a:ln>
        </p:spPr>
      </p:pic>
    </p:spTree>
    <p:extLst>
      <p:ext uri="{BB962C8B-B14F-4D97-AF65-F5344CB8AC3E}">
        <p14:creationId xmlns:p14="http://schemas.microsoft.com/office/powerpoint/2010/main" val="4130916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pic>
        <p:nvPicPr>
          <p:cNvPr id="13" name="1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7961" y="2420888"/>
            <a:ext cx="6267450" cy="648072"/>
          </a:xfrm>
          <a:prstGeom prst="rect">
            <a:avLst/>
          </a:prstGeom>
        </p:spPr>
      </p:pic>
      <p:sp>
        <p:nvSpPr>
          <p:cNvPr id="14" name="13 CuadroTexto"/>
          <p:cNvSpPr txBox="1"/>
          <p:nvPr/>
        </p:nvSpPr>
        <p:spPr>
          <a:xfrm>
            <a:off x="1913617" y="2564904"/>
            <a:ext cx="5826735" cy="502702"/>
          </a:xfrm>
          <a:prstGeom prst="rect">
            <a:avLst/>
          </a:prstGeom>
          <a:noFill/>
        </p:spPr>
        <p:txBody>
          <a:bodyPr wrap="square" rtlCol="0">
            <a:spAutoFit/>
          </a:bodyPr>
          <a:lstStyle/>
          <a:p>
            <a:r>
              <a:rPr lang="en-US" sz="2000" baseline="30000" dirty="0">
                <a:solidFill>
                  <a:srgbClr val="00CC99"/>
                </a:solidFill>
              </a:rPr>
              <a:t>Now students are encouraged to raise a hypothesis which must be tested with an experiment.</a:t>
            </a:r>
          </a:p>
        </p:txBody>
      </p:sp>
      <p:pic>
        <p:nvPicPr>
          <p:cNvPr id="15" name="1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7961" y="3499178"/>
            <a:ext cx="6267450" cy="433878"/>
          </a:xfrm>
          <a:prstGeom prst="rect">
            <a:avLst/>
          </a:prstGeom>
        </p:spPr>
      </p:pic>
      <p:pic>
        <p:nvPicPr>
          <p:cNvPr id="16" name="1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3356992"/>
            <a:ext cx="428625" cy="438150"/>
          </a:xfrm>
          <a:prstGeom prst="rect">
            <a:avLst/>
          </a:prstGeom>
        </p:spPr>
      </p:pic>
      <p:sp>
        <p:nvSpPr>
          <p:cNvPr id="17" name="16 CuadroTexto"/>
          <p:cNvSpPr txBox="1"/>
          <p:nvPr/>
        </p:nvSpPr>
        <p:spPr>
          <a:xfrm>
            <a:off x="1907704" y="3554432"/>
            <a:ext cx="5729266" cy="307777"/>
          </a:xfrm>
          <a:prstGeom prst="rect">
            <a:avLst/>
          </a:prstGeom>
          <a:noFill/>
        </p:spPr>
        <p:txBody>
          <a:bodyPr wrap="square" rtlCol="0">
            <a:spAutoFit/>
          </a:bodyPr>
          <a:lstStyle/>
          <a:p>
            <a:r>
              <a:rPr lang="en-US" sz="1400" b="1" dirty="0" smtClean="0"/>
              <a:t>How will the water pH change by direct CO</a:t>
            </a:r>
            <a:r>
              <a:rPr lang="en-US" sz="1400" b="1" baseline="-25000" dirty="0" smtClean="0"/>
              <a:t>2</a:t>
            </a:r>
            <a:r>
              <a:rPr lang="en-US" sz="1400" b="1" dirty="0" smtClean="0"/>
              <a:t> exposure? </a:t>
            </a:r>
            <a:endParaRPr lang="es-CL" sz="1400" dirty="0"/>
          </a:p>
        </p:txBody>
      </p:sp>
      <p:sp>
        <p:nvSpPr>
          <p:cNvPr id="18" name="2 Subtítulo"/>
          <p:cNvSpPr txBox="1">
            <a:spLocks/>
          </p:cNvSpPr>
          <p:nvPr/>
        </p:nvSpPr>
        <p:spPr>
          <a:xfrm>
            <a:off x="5652120" y="1124744"/>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Acid</a:t>
            </a:r>
            <a:r>
              <a:rPr lang="es-ES_tradnl" sz="3000" b="1" baseline="30000" dirty="0" smtClean="0">
                <a:solidFill>
                  <a:schemeClr val="bg1"/>
                </a:solidFill>
                <a:latin typeface="+mj-lt"/>
                <a:cs typeface="Calibri" pitchFamily="34" charset="0"/>
              </a:rPr>
              <a:t> Rain</a:t>
            </a:r>
            <a:endParaRPr lang="es-ES_tradnl" sz="3000" b="1" baseline="30000" dirty="0">
              <a:solidFill>
                <a:schemeClr val="bg1"/>
              </a:solidFill>
              <a:latin typeface="+mj-lt"/>
              <a:cs typeface="Calibri" pitchFamily="34" charset="0"/>
            </a:endParaRPr>
          </a:p>
        </p:txBody>
      </p:sp>
      <p:sp>
        <p:nvSpPr>
          <p:cNvPr id="19" name="18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Demonstrating the acid rain phenomenon</a:t>
            </a:r>
            <a:endParaRPr lang="es-CL" sz="1050" dirty="0" smtClean="0">
              <a:solidFill>
                <a:schemeClr val="bg1">
                  <a:lumMod val="50000"/>
                </a:schemeClr>
              </a:solidFill>
            </a:endParaRPr>
          </a:p>
        </p:txBody>
      </p:sp>
    </p:spTree>
    <p:extLst>
      <p:ext uri="{BB962C8B-B14F-4D97-AF65-F5344CB8AC3E}">
        <p14:creationId xmlns:p14="http://schemas.microsoft.com/office/powerpoint/2010/main" val="2930542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008009" y="2617457"/>
            <a:ext cx="7344816" cy="1387607"/>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Activity</a:t>
            </a:r>
            <a:r>
              <a:rPr lang="es-ES_tradnl" sz="2400" b="1" baseline="30000" dirty="0" smtClean="0">
                <a:solidFill>
                  <a:schemeClr val="bg1"/>
                </a:solidFill>
              </a:rPr>
              <a:t> </a:t>
            </a:r>
            <a:r>
              <a:rPr lang="es-ES_tradnl" sz="2400" b="1" baseline="30000" dirty="0" err="1">
                <a:solidFill>
                  <a:schemeClr val="bg1"/>
                </a:solidFill>
              </a:rPr>
              <a:t>description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9 CuadroTexto"/>
          <p:cNvSpPr txBox="1"/>
          <p:nvPr/>
        </p:nvSpPr>
        <p:spPr>
          <a:xfrm>
            <a:off x="1260444" y="2852936"/>
            <a:ext cx="6983964" cy="1077218"/>
          </a:xfrm>
          <a:prstGeom prst="rect">
            <a:avLst/>
          </a:prstGeom>
          <a:noFill/>
        </p:spPr>
        <p:txBody>
          <a:bodyPr wrap="square" rtlCol="0">
            <a:spAutoFit/>
          </a:bodyPr>
          <a:lstStyle/>
          <a:p>
            <a:pPr algn="just"/>
            <a:r>
              <a:rPr lang="en-US" sz="1600" dirty="0" smtClean="0"/>
              <a:t>Students will study the variation of water acidity due to carbon dioxide dissolution. They will blow into a volume of water with a straw and visualize their results in real time using </a:t>
            </a:r>
            <a:r>
              <a:rPr lang="en-US" sz="1600" dirty="0" err="1" smtClean="0"/>
              <a:t>GlobiLab</a:t>
            </a:r>
            <a:r>
              <a:rPr lang="en-US" sz="1600" dirty="0" smtClean="0"/>
              <a:t> software. After that, they will use tools for graph analysis to find out the results. </a:t>
            </a:r>
            <a:endParaRPr lang="es-CL" sz="1600" dirty="0"/>
          </a:p>
        </p:txBody>
      </p:sp>
      <p:sp>
        <p:nvSpPr>
          <p:cNvPr id="7" name="2 Subtítulo"/>
          <p:cNvSpPr txBox="1">
            <a:spLocks/>
          </p:cNvSpPr>
          <p:nvPr/>
        </p:nvSpPr>
        <p:spPr>
          <a:xfrm>
            <a:off x="5652120" y="1124744"/>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Acid</a:t>
            </a:r>
            <a:r>
              <a:rPr lang="es-ES_tradnl" sz="3000" b="1" baseline="30000" dirty="0" smtClean="0">
                <a:solidFill>
                  <a:schemeClr val="bg1"/>
                </a:solidFill>
                <a:latin typeface="+mj-lt"/>
                <a:cs typeface="Calibri" pitchFamily="34" charset="0"/>
              </a:rPr>
              <a:t> Rain</a:t>
            </a:r>
            <a:endParaRPr lang="es-ES_tradnl" sz="3000" b="1" baseline="30000" dirty="0">
              <a:solidFill>
                <a:schemeClr val="bg1"/>
              </a:solidFill>
              <a:latin typeface="+mj-lt"/>
              <a:cs typeface="Calibri" pitchFamily="34" charset="0"/>
            </a:endParaRPr>
          </a:p>
        </p:txBody>
      </p:sp>
      <p:sp>
        <p:nvSpPr>
          <p:cNvPr id="8" name="7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Demonstrating the acid rain phenomenon</a:t>
            </a:r>
            <a:endParaRPr lang="es-CL" sz="1050" dirty="0" smtClean="0">
              <a:solidFill>
                <a:schemeClr val="bg1">
                  <a:lumMod val="50000"/>
                </a:schemeClr>
              </a:solidFill>
            </a:endParaRPr>
          </a:p>
        </p:txBody>
      </p:sp>
    </p:spTree>
    <p:extLst>
      <p:ext uri="{BB962C8B-B14F-4D97-AF65-F5344CB8AC3E}">
        <p14:creationId xmlns:p14="http://schemas.microsoft.com/office/powerpoint/2010/main" val="2615786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6 CuadroTexto"/>
          <p:cNvSpPr txBox="1"/>
          <p:nvPr/>
        </p:nvSpPr>
        <p:spPr>
          <a:xfrm>
            <a:off x="827584" y="2399977"/>
            <a:ext cx="1800200" cy="1477328"/>
          </a:xfrm>
          <a:prstGeom prst="rect">
            <a:avLst/>
          </a:prstGeom>
          <a:noFill/>
        </p:spPr>
        <p:txBody>
          <a:bodyPr wrap="square" rtlCol="0">
            <a:spAutoFit/>
          </a:bodyPr>
          <a:lstStyle/>
          <a:p>
            <a:pPr lvl="0"/>
            <a:r>
              <a:rPr lang="en-US" dirty="0" err="1" smtClean="0"/>
              <a:t>Labdisc</a:t>
            </a:r>
            <a:r>
              <a:rPr lang="en-US" dirty="0" smtClean="0"/>
              <a:t> </a:t>
            </a:r>
            <a:r>
              <a:rPr lang="en-US" dirty="0" err="1" smtClean="0"/>
              <a:t>Biochem</a:t>
            </a:r>
            <a:endParaRPr lang="es-CL" dirty="0"/>
          </a:p>
          <a:p>
            <a:pPr lvl="0"/>
            <a:r>
              <a:rPr lang="en-US" dirty="0" smtClean="0"/>
              <a:t>Beaker</a:t>
            </a:r>
            <a:endParaRPr lang="es-CL" dirty="0"/>
          </a:p>
          <a:p>
            <a:pPr lvl="0"/>
            <a:r>
              <a:rPr lang="es-CL" dirty="0" smtClean="0"/>
              <a:t>pH-meter</a:t>
            </a:r>
            <a:endParaRPr lang="es-CL" dirty="0"/>
          </a:p>
          <a:p>
            <a:r>
              <a:rPr lang="es-CL" dirty="0" smtClean="0"/>
              <a:t>Straw</a:t>
            </a:r>
          </a:p>
          <a:p>
            <a:r>
              <a:rPr lang="es-CL" dirty="0" err="1" smtClean="0"/>
              <a:t>Distilled</a:t>
            </a:r>
            <a:r>
              <a:rPr lang="es-CL" dirty="0" smtClean="0"/>
              <a:t> </a:t>
            </a:r>
            <a:r>
              <a:rPr lang="es-CL" dirty="0" err="1" smtClean="0"/>
              <a:t>water</a:t>
            </a:r>
            <a:endParaRPr lang="es-CL" dirty="0"/>
          </a:p>
        </p:txBody>
      </p:sp>
      <p:sp>
        <p:nvSpPr>
          <p:cNvPr id="11"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Resources</a:t>
            </a:r>
            <a:r>
              <a:rPr lang="es-ES_tradnl" sz="2400" b="1" baseline="30000" dirty="0" smtClean="0">
                <a:solidFill>
                  <a:schemeClr val="bg1"/>
                </a:solidFill>
              </a:rPr>
              <a:t> and </a:t>
            </a:r>
            <a:r>
              <a:rPr lang="es-ES_tradnl" sz="2400" b="1" baseline="30000" dirty="0" err="1">
                <a:solidFill>
                  <a:schemeClr val="bg1"/>
                </a:solidFill>
              </a:rPr>
              <a:t>materials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4" name="13 Elipse"/>
          <p:cNvSpPr/>
          <p:nvPr/>
        </p:nvSpPr>
        <p:spPr>
          <a:xfrm>
            <a:off x="614968" y="2492896"/>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15" name="14 Elipse"/>
          <p:cNvSpPr/>
          <p:nvPr/>
        </p:nvSpPr>
        <p:spPr>
          <a:xfrm>
            <a:off x="614968" y="2766526"/>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16" name="15 Elipse"/>
          <p:cNvSpPr/>
          <p:nvPr/>
        </p:nvSpPr>
        <p:spPr>
          <a:xfrm>
            <a:off x="614968" y="3040156"/>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17" name="16 Elipse"/>
          <p:cNvSpPr/>
          <p:nvPr/>
        </p:nvSpPr>
        <p:spPr>
          <a:xfrm>
            <a:off x="614968" y="3313786"/>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sz="1200" dirty="0"/>
          </a:p>
        </p:txBody>
      </p:sp>
      <p:sp>
        <p:nvSpPr>
          <p:cNvPr id="26" name="25 CuadroTexto"/>
          <p:cNvSpPr txBox="1"/>
          <p:nvPr/>
        </p:nvSpPr>
        <p:spPr>
          <a:xfrm>
            <a:off x="585063" y="2442373"/>
            <a:ext cx="276038" cy="307777"/>
          </a:xfrm>
          <a:prstGeom prst="rect">
            <a:avLst/>
          </a:prstGeom>
          <a:noFill/>
        </p:spPr>
        <p:txBody>
          <a:bodyPr wrap="none" rtlCol="0">
            <a:spAutoFit/>
          </a:bodyPr>
          <a:lstStyle/>
          <a:p>
            <a:r>
              <a:rPr lang="es-CL" sz="1400" dirty="0" smtClean="0"/>
              <a:t>1</a:t>
            </a:r>
          </a:p>
        </p:txBody>
      </p:sp>
      <p:sp>
        <p:nvSpPr>
          <p:cNvPr id="27" name="26 CuadroTexto"/>
          <p:cNvSpPr txBox="1"/>
          <p:nvPr/>
        </p:nvSpPr>
        <p:spPr>
          <a:xfrm>
            <a:off x="580315" y="2716003"/>
            <a:ext cx="276038" cy="307777"/>
          </a:xfrm>
          <a:prstGeom prst="rect">
            <a:avLst/>
          </a:prstGeom>
          <a:noFill/>
        </p:spPr>
        <p:txBody>
          <a:bodyPr wrap="none" rtlCol="0">
            <a:spAutoFit/>
          </a:bodyPr>
          <a:lstStyle/>
          <a:p>
            <a:r>
              <a:rPr lang="es-CL" sz="1400" dirty="0" smtClean="0"/>
              <a:t>2</a:t>
            </a:r>
          </a:p>
        </p:txBody>
      </p:sp>
      <p:sp>
        <p:nvSpPr>
          <p:cNvPr id="28" name="27 CuadroTexto"/>
          <p:cNvSpPr txBox="1"/>
          <p:nvPr/>
        </p:nvSpPr>
        <p:spPr>
          <a:xfrm>
            <a:off x="580315" y="2989633"/>
            <a:ext cx="276038" cy="307777"/>
          </a:xfrm>
          <a:prstGeom prst="rect">
            <a:avLst/>
          </a:prstGeom>
          <a:noFill/>
        </p:spPr>
        <p:txBody>
          <a:bodyPr wrap="none" rtlCol="0">
            <a:spAutoFit/>
          </a:bodyPr>
          <a:lstStyle/>
          <a:p>
            <a:r>
              <a:rPr lang="es-CL" sz="1400" dirty="0" smtClean="0"/>
              <a:t>3</a:t>
            </a:r>
          </a:p>
        </p:txBody>
      </p:sp>
      <p:sp>
        <p:nvSpPr>
          <p:cNvPr id="30" name="29 Elipse"/>
          <p:cNvSpPr/>
          <p:nvPr/>
        </p:nvSpPr>
        <p:spPr>
          <a:xfrm>
            <a:off x="6219418" y="2542454"/>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31" name="30 CuadroTexto"/>
          <p:cNvSpPr txBox="1"/>
          <p:nvPr/>
        </p:nvSpPr>
        <p:spPr>
          <a:xfrm>
            <a:off x="6189513" y="2491931"/>
            <a:ext cx="276038" cy="307777"/>
          </a:xfrm>
          <a:prstGeom prst="rect">
            <a:avLst/>
          </a:prstGeom>
          <a:noFill/>
        </p:spPr>
        <p:txBody>
          <a:bodyPr wrap="none" rtlCol="0">
            <a:spAutoFit/>
          </a:bodyPr>
          <a:lstStyle/>
          <a:p>
            <a:r>
              <a:rPr lang="es-CL" sz="1400" dirty="0" smtClean="0"/>
              <a:t>1</a:t>
            </a:r>
          </a:p>
        </p:txBody>
      </p:sp>
      <p:sp>
        <p:nvSpPr>
          <p:cNvPr id="32" name="31 Elipse"/>
          <p:cNvSpPr/>
          <p:nvPr/>
        </p:nvSpPr>
        <p:spPr>
          <a:xfrm>
            <a:off x="3174774" y="2339057"/>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33" name="32 CuadroTexto"/>
          <p:cNvSpPr txBox="1"/>
          <p:nvPr/>
        </p:nvSpPr>
        <p:spPr>
          <a:xfrm>
            <a:off x="3144869" y="2288534"/>
            <a:ext cx="276038" cy="307777"/>
          </a:xfrm>
          <a:prstGeom prst="rect">
            <a:avLst/>
          </a:prstGeom>
          <a:noFill/>
        </p:spPr>
        <p:txBody>
          <a:bodyPr wrap="none" rtlCol="0">
            <a:spAutoFit/>
          </a:bodyPr>
          <a:lstStyle/>
          <a:p>
            <a:r>
              <a:rPr lang="es-CL" sz="1400" dirty="0" smtClean="0"/>
              <a:t>3</a:t>
            </a:r>
          </a:p>
        </p:txBody>
      </p:sp>
      <p:sp>
        <p:nvSpPr>
          <p:cNvPr id="34" name="33 Elipse"/>
          <p:cNvSpPr/>
          <p:nvPr/>
        </p:nvSpPr>
        <p:spPr>
          <a:xfrm>
            <a:off x="4932040" y="3933056"/>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35" name="34 CuadroTexto"/>
          <p:cNvSpPr txBox="1"/>
          <p:nvPr/>
        </p:nvSpPr>
        <p:spPr>
          <a:xfrm>
            <a:off x="4860032" y="3861048"/>
            <a:ext cx="348046" cy="307777"/>
          </a:xfrm>
          <a:prstGeom prst="rect">
            <a:avLst/>
          </a:prstGeom>
          <a:noFill/>
        </p:spPr>
        <p:txBody>
          <a:bodyPr wrap="square" rtlCol="0">
            <a:spAutoFit/>
          </a:bodyPr>
          <a:lstStyle/>
          <a:p>
            <a:r>
              <a:rPr lang="es-CL" sz="1400" dirty="0" smtClean="0"/>
              <a:t> 2</a:t>
            </a:r>
          </a:p>
        </p:txBody>
      </p:sp>
      <p:sp>
        <p:nvSpPr>
          <p:cNvPr id="22" name="21 CuadroTexto"/>
          <p:cNvSpPr txBox="1"/>
          <p:nvPr/>
        </p:nvSpPr>
        <p:spPr>
          <a:xfrm>
            <a:off x="467544" y="3284984"/>
            <a:ext cx="420054" cy="307777"/>
          </a:xfrm>
          <a:prstGeom prst="rect">
            <a:avLst/>
          </a:prstGeom>
          <a:noFill/>
        </p:spPr>
        <p:txBody>
          <a:bodyPr wrap="square" rtlCol="0">
            <a:spAutoFit/>
          </a:bodyPr>
          <a:lstStyle/>
          <a:p>
            <a:r>
              <a:rPr lang="es-CL" sz="1400" dirty="0" smtClean="0"/>
              <a:t>   4</a:t>
            </a:r>
          </a:p>
        </p:txBody>
      </p:sp>
      <p:sp>
        <p:nvSpPr>
          <p:cNvPr id="23" name="2 Subtítulo"/>
          <p:cNvSpPr txBox="1">
            <a:spLocks/>
          </p:cNvSpPr>
          <p:nvPr/>
        </p:nvSpPr>
        <p:spPr>
          <a:xfrm>
            <a:off x="5652120" y="1124744"/>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Acid</a:t>
            </a:r>
            <a:r>
              <a:rPr lang="es-ES_tradnl" sz="3000" b="1" baseline="30000" dirty="0" smtClean="0">
                <a:solidFill>
                  <a:schemeClr val="bg1"/>
                </a:solidFill>
                <a:latin typeface="+mj-lt"/>
                <a:cs typeface="Calibri" pitchFamily="34" charset="0"/>
              </a:rPr>
              <a:t> Rain</a:t>
            </a:r>
            <a:endParaRPr lang="es-ES_tradnl" sz="3000" b="1" baseline="30000" dirty="0">
              <a:solidFill>
                <a:schemeClr val="bg1"/>
              </a:solidFill>
              <a:latin typeface="+mj-lt"/>
              <a:cs typeface="Calibri" pitchFamily="34" charset="0"/>
            </a:endParaRPr>
          </a:p>
        </p:txBody>
      </p:sp>
      <p:sp>
        <p:nvSpPr>
          <p:cNvPr id="24" name="23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Demonstrating the acid rain phenomenon</a:t>
            </a:r>
            <a:endParaRPr lang="es-CL" sz="1050" dirty="0" smtClean="0">
              <a:solidFill>
                <a:schemeClr val="bg1">
                  <a:lumMod val="50000"/>
                </a:schemeClr>
              </a:solidFill>
            </a:endParaRPr>
          </a:p>
        </p:txBody>
      </p:sp>
      <p:pic>
        <p:nvPicPr>
          <p:cNvPr id="25" name="24 Imagen" descr="C:\Users\Reinaldo\Downloads\ph-metro.jpg"/>
          <p:cNvPicPr/>
          <p:nvPr/>
        </p:nvPicPr>
        <p:blipFill>
          <a:blip r:embed="rId3" cstate="print"/>
          <a:srcRect/>
          <a:stretch>
            <a:fillRect/>
          </a:stretch>
        </p:blipFill>
        <p:spPr bwMode="auto">
          <a:xfrm flipV="1">
            <a:off x="2699792" y="2924944"/>
            <a:ext cx="3277252" cy="461622"/>
          </a:xfrm>
          <a:prstGeom prst="rect">
            <a:avLst/>
          </a:prstGeom>
          <a:noFill/>
          <a:ln w="9525">
            <a:noFill/>
            <a:miter lim="800000"/>
            <a:headEnd/>
            <a:tailEnd/>
          </a:ln>
        </p:spPr>
      </p:pic>
      <p:pic>
        <p:nvPicPr>
          <p:cNvPr id="29" name="28 Imagen"/>
          <p:cNvPicPr/>
          <p:nvPr/>
        </p:nvPicPr>
        <p:blipFill>
          <a:blip r:embed="rId4" cstate="print"/>
          <a:srcRect/>
          <a:stretch>
            <a:fillRect/>
          </a:stretch>
        </p:blipFill>
        <p:spPr bwMode="auto">
          <a:xfrm>
            <a:off x="6444208" y="2636912"/>
            <a:ext cx="2218837" cy="1944216"/>
          </a:xfrm>
          <a:prstGeom prst="rect">
            <a:avLst/>
          </a:prstGeom>
          <a:noFill/>
          <a:ln w="9525">
            <a:noFill/>
            <a:miter lim="800000"/>
            <a:headEnd/>
            <a:tailEnd/>
          </a:ln>
        </p:spPr>
      </p:pic>
      <p:pic>
        <p:nvPicPr>
          <p:cNvPr id="36" name="35 Imagen" descr="C:\Users\Reinaldo\Downloads\vaso.jpg"/>
          <p:cNvPicPr/>
          <p:nvPr/>
        </p:nvPicPr>
        <p:blipFill>
          <a:blip r:embed="rId5" cstate="print"/>
          <a:srcRect/>
          <a:stretch>
            <a:fillRect/>
          </a:stretch>
        </p:blipFill>
        <p:spPr bwMode="auto">
          <a:xfrm>
            <a:off x="4355976" y="4293096"/>
            <a:ext cx="1284467" cy="1656184"/>
          </a:xfrm>
          <a:prstGeom prst="rect">
            <a:avLst/>
          </a:prstGeom>
          <a:noFill/>
          <a:ln w="9525">
            <a:noFill/>
            <a:miter lim="800000"/>
            <a:headEnd/>
            <a:tailEnd/>
          </a:ln>
        </p:spPr>
      </p:pic>
      <p:pic>
        <p:nvPicPr>
          <p:cNvPr id="39" name="38 Imagen" descr="C:\Users\Reinaldo\Downloads\bombilla.jpg"/>
          <p:cNvPicPr/>
          <p:nvPr/>
        </p:nvPicPr>
        <p:blipFill>
          <a:blip r:embed="rId6" cstate="print"/>
          <a:srcRect/>
          <a:stretch>
            <a:fillRect/>
          </a:stretch>
        </p:blipFill>
        <p:spPr bwMode="auto">
          <a:xfrm>
            <a:off x="3275856" y="3861048"/>
            <a:ext cx="567888" cy="2134519"/>
          </a:xfrm>
          <a:prstGeom prst="rect">
            <a:avLst/>
          </a:prstGeom>
          <a:noFill/>
          <a:ln w="9525">
            <a:noFill/>
            <a:miter lim="800000"/>
            <a:headEnd/>
            <a:tailEnd/>
          </a:ln>
        </p:spPr>
      </p:pic>
      <p:sp>
        <p:nvSpPr>
          <p:cNvPr id="45" name="44 Elipse"/>
          <p:cNvSpPr/>
          <p:nvPr/>
        </p:nvSpPr>
        <p:spPr>
          <a:xfrm>
            <a:off x="2915816" y="3861048"/>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sz="1200" dirty="0"/>
          </a:p>
        </p:txBody>
      </p:sp>
      <p:sp>
        <p:nvSpPr>
          <p:cNvPr id="46" name="45 CuadroTexto"/>
          <p:cNvSpPr txBox="1"/>
          <p:nvPr/>
        </p:nvSpPr>
        <p:spPr>
          <a:xfrm>
            <a:off x="2771800" y="3789040"/>
            <a:ext cx="420054" cy="307777"/>
          </a:xfrm>
          <a:prstGeom prst="rect">
            <a:avLst/>
          </a:prstGeom>
          <a:noFill/>
        </p:spPr>
        <p:txBody>
          <a:bodyPr wrap="square" rtlCol="0">
            <a:spAutoFit/>
          </a:bodyPr>
          <a:lstStyle/>
          <a:p>
            <a:r>
              <a:rPr lang="es-CL" sz="1400" dirty="0" smtClean="0"/>
              <a:t>   4</a:t>
            </a:r>
          </a:p>
        </p:txBody>
      </p:sp>
      <p:sp>
        <p:nvSpPr>
          <p:cNvPr id="47" name="46 Elipse"/>
          <p:cNvSpPr/>
          <p:nvPr/>
        </p:nvSpPr>
        <p:spPr>
          <a:xfrm>
            <a:off x="611560" y="3645024"/>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sz="1200" dirty="0"/>
          </a:p>
        </p:txBody>
      </p:sp>
      <p:sp>
        <p:nvSpPr>
          <p:cNvPr id="48" name="47 CuadroTexto"/>
          <p:cNvSpPr txBox="1"/>
          <p:nvPr/>
        </p:nvSpPr>
        <p:spPr>
          <a:xfrm>
            <a:off x="467544" y="3573016"/>
            <a:ext cx="420054" cy="307777"/>
          </a:xfrm>
          <a:prstGeom prst="rect">
            <a:avLst/>
          </a:prstGeom>
          <a:noFill/>
        </p:spPr>
        <p:txBody>
          <a:bodyPr wrap="square" rtlCol="0">
            <a:spAutoFit/>
          </a:bodyPr>
          <a:lstStyle/>
          <a:p>
            <a:r>
              <a:rPr lang="es-CL" sz="1400" dirty="0" smtClean="0"/>
              <a:t>   5</a:t>
            </a:r>
          </a:p>
        </p:txBody>
      </p:sp>
    </p:spTree>
    <p:extLst>
      <p:ext uri="{BB962C8B-B14F-4D97-AF65-F5344CB8AC3E}">
        <p14:creationId xmlns:p14="http://schemas.microsoft.com/office/powerpoint/2010/main" val="3484260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Elipse"/>
          <p:cNvSpPr/>
          <p:nvPr/>
        </p:nvSpPr>
        <p:spPr>
          <a:xfrm>
            <a:off x="995384" y="4142335"/>
            <a:ext cx="206732" cy="206732"/>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p>
        </p:txBody>
      </p:sp>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7" name="6 CuadroTexto"/>
          <p:cNvSpPr txBox="1"/>
          <p:nvPr/>
        </p:nvSpPr>
        <p:spPr>
          <a:xfrm>
            <a:off x="1187624" y="2708920"/>
            <a:ext cx="6624736" cy="2831544"/>
          </a:xfrm>
          <a:prstGeom prst="rect">
            <a:avLst/>
          </a:prstGeom>
          <a:noFill/>
        </p:spPr>
        <p:txBody>
          <a:bodyPr wrap="square" rtlCol="0">
            <a:spAutoFit/>
          </a:bodyPr>
          <a:lstStyle/>
          <a:p>
            <a:r>
              <a:rPr lang="en-US" sz="1400" dirty="0" smtClean="0"/>
              <a:t>To collect measurements with the </a:t>
            </a:r>
            <a:r>
              <a:rPr lang="en-US" sz="1400" dirty="0" err="1" smtClean="0"/>
              <a:t>Labdisc</a:t>
            </a:r>
            <a:r>
              <a:rPr lang="en-US" sz="1400" dirty="0" smtClean="0"/>
              <a:t> and pH sensor, the </a:t>
            </a:r>
            <a:r>
              <a:rPr lang="en-US" sz="1400" dirty="0" err="1" smtClean="0"/>
              <a:t>Labdisc</a:t>
            </a:r>
            <a:r>
              <a:rPr lang="en-US" sz="1400" dirty="0" smtClean="0"/>
              <a:t> must be configured according to the following steps:</a:t>
            </a:r>
            <a:endParaRPr lang="es-CL" sz="1400" dirty="0" smtClean="0"/>
          </a:p>
          <a:p>
            <a:r>
              <a:rPr lang="en-US" sz="1500" dirty="0" smtClean="0"/>
              <a:t> </a:t>
            </a:r>
          </a:p>
          <a:p>
            <a:endParaRPr lang="es-CL" sz="1500" dirty="0" smtClean="0"/>
          </a:p>
          <a:p>
            <a:pPr lvl="0"/>
            <a:r>
              <a:rPr lang="en-US" sz="1500" dirty="0" smtClean="0"/>
              <a:t>Open the </a:t>
            </a:r>
            <a:r>
              <a:rPr lang="en-US" sz="1500" dirty="0" err="1" smtClean="0"/>
              <a:t>GlobiLab</a:t>
            </a:r>
            <a:r>
              <a:rPr lang="en-US" sz="1500" dirty="0" smtClean="0"/>
              <a:t> software and turn on the </a:t>
            </a:r>
            <a:r>
              <a:rPr lang="en-US" sz="1500" dirty="0" err="1" smtClean="0"/>
              <a:t>Labdisc</a:t>
            </a:r>
            <a:endParaRPr lang="en-US" sz="1500" dirty="0" smtClean="0"/>
          </a:p>
          <a:p>
            <a:pPr lvl="0"/>
            <a:endParaRPr lang="es-CL" sz="1500" dirty="0" smtClean="0"/>
          </a:p>
          <a:p>
            <a:pPr lvl="0"/>
            <a:r>
              <a:rPr lang="en-US" sz="1500" dirty="0" smtClean="0"/>
              <a:t>Click on the Bluetooth icon in the bottom right corner of the </a:t>
            </a:r>
            <a:r>
              <a:rPr lang="en-US" sz="1500" dirty="0" err="1" smtClean="0"/>
              <a:t>GlobiLab</a:t>
            </a:r>
            <a:r>
              <a:rPr lang="en-US" sz="1500" dirty="0" smtClean="0"/>
              <a:t> screen. Select the </a:t>
            </a:r>
            <a:r>
              <a:rPr lang="en-US" sz="1500" dirty="0" err="1" smtClean="0"/>
              <a:t>Labdisc</a:t>
            </a:r>
            <a:r>
              <a:rPr lang="en-US" sz="1500" dirty="0" smtClean="0"/>
              <a:t> you are using currently. Once the </a:t>
            </a:r>
            <a:r>
              <a:rPr lang="en-US" sz="1500" dirty="0" err="1" smtClean="0"/>
              <a:t>Labdisc</a:t>
            </a:r>
            <a:r>
              <a:rPr lang="en-US" sz="1500" dirty="0" smtClean="0"/>
              <a:t> has been recognized by the software, the icon will change from a grey to blue color</a:t>
            </a:r>
            <a:r>
              <a:rPr lang="es-CL" sz="1500" dirty="0" smtClean="0"/>
              <a:t>             </a:t>
            </a:r>
            <a:r>
              <a:rPr lang="en-US" sz="1500" dirty="0" smtClean="0"/>
              <a:t>.  If you prefer a USB connection follow the previous instruction clicking on the USB icon. You will see the same color change when the </a:t>
            </a:r>
            <a:r>
              <a:rPr lang="en-US" sz="1500" dirty="0" err="1" smtClean="0"/>
              <a:t>Labdisc</a:t>
            </a:r>
            <a:r>
              <a:rPr lang="en-US" sz="1500" dirty="0" smtClean="0"/>
              <a:t> is recognized             </a:t>
            </a:r>
            <a:r>
              <a:rPr lang="es-CL" sz="1500" dirty="0" smtClean="0"/>
              <a:t> </a:t>
            </a:r>
            <a:r>
              <a:rPr lang="en-US" sz="1500" dirty="0" smtClean="0"/>
              <a:t>.</a:t>
            </a:r>
            <a:endParaRPr lang="es-CL" sz="1500" dirty="0" smtClean="0"/>
          </a:p>
          <a:p>
            <a:endParaRPr lang="es-CL" sz="1500" dirty="0"/>
          </a:p>
        </p:txBody>
      </p:sp>
      <p:sp>
        <p:nvSpPr>
          <p:cNvPr id="8" name="7 Elipse"/>
          <p:cNvSpPr/>
          <p:nvPr/>
        </p:nvSpPr>
        <p:spPr>
          <a:xfrm>
            <a:off x="995384" y="3682159"/>
            <a:ext cx="206732" cy="206732"/>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p>
        </p:txBody>
      </p:sp>
      <p:sp>
        <p:nvSpPr>
          <p:cNvPr id="9" name="8 CuadroTexto"/>
          <p:cNvSpPr txBox="1"/>
          <p:nvPr/>
        </p:nvSpPr>
        <p:spPr>
          <a:xfrm>
            <a:off x="965479" y="3625991"/>
            <a:ext cx="276038" cy="307777"/>
          </a:xfrm>
          <a:prstGeom prst="rect">
            <a:avLst/>
          </a:prstGeom>
          <a:noFill/>
        </p:spPr>
        <p:txBody>
          <a:bodyPr wrap="none" rtlCol="0">
            <a:spAutoFit/>
          </a:bodyPr>
          <a:lstStyle/>
          <a:p>
            <a:r>
              <a:rPr lang="es-CL" sz="1400" dirty="0" smtClean="0"/>
              <a:t>1</a:t>
            </a:r>
          </a:p>
        </p:txBody>
      </p:sp>
      <p:sp>
        <p:nvSpPr>
          <p:cNvPr id="11" name="10 CuadroTexto"/>
          <p:cNvSpPr txBox="1"/>
          <p:nvPr/>
        </p:nvSpPr>
        <p:spPr>
          <a:xfrm>
            <a:off x="965479" y="4091812"/>
            <a:ext cx="276038" cy="307777"/>
          </a:xfrm>
          <a:prstGeom prst="rect">
            <a:avLst/>
          </a:prstGeom>
          <a:noFill/>
        </p:spPr>
        <p:txBody>
          <a:bodyPr wrap="none" rtlCol="0">
            <a:spAutoFit/>
          </a:bodyPr>
          <a:lstStyle/>
          <a:p>
            <a:r>
              <a:rPr lang="es-CL" sz="1400" dirty="0" smtClean="0"/>
              <a:t>2</a:t>
            </a:r>
          </a:p>
        </p:txBody>
      </p:sp>
      <p:pic>
        <p:nvPicPr>
          <p:cNvPr id="13" name="1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2276872"/>
            <a:ext cx="2800350" cy="323850"/>
          </a:xfrm>
          <a:prstGeom prst="rect">
            <a:avLst/>
          </a:prstGeom>
        </p:spPr>
      </p:pic>
      <p:sp>
        <p:nvSpPr>
          <p:cNvPr id="14" name="2 Subtítulo"/>
          <p:cNvSpPr txBox="1">
            <a:spLocks/>
          </p:cNvSpPr>
          <p:nvPr/>
        </p:nvSpPr>
        <p:spPr>
          <a:xfrm>
            <a:off x="1241517" y="2348880"/>
            <a:ext cx="2826427"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Labdisc</a:t>
            </a:r>
            <a:r>
              <a:rPr lang="es-ES_tradnl" sz="2400" b="1" baseline="30000" dirty="0" smtClean="0">
                <a:solidFill>
                  <a:schemeClr val="bg1"/>
                </a:solidFill>
                <a:latin typeface="+mj-lt"/>
              </a:rPr>
              <a:t> </a:t>
            </a:r>
            <a:r>
              <a:rPr lang="es-ES_tradnl" sz="2400" b="1" baseline="30000" dirty="0" err="1" smtClean="0">
                <a:solidFill>
                  <a:schemeClr val="bg1"/>
                </a:solidFill>
                <a:latin typeface="+mj-lt"/>
              </a:rPr>
              <a:t>configuration</a:t>
            </a:r>
            <a:endParaRPr lang="es-ES_tradnl" sz="2400" b="1" baseline="30000" dirty="0">
              <a:solidFill>
                <a:schemeClr val="bg1"/>
              </a:solidFill>
              <a:latin typeface="+mj-lt"/>
            </a:endParaRPr>
          </a:p>
        </p:txBody>
      </p:sp>
      <p:pic>
        <p:nvPicPr>
          <p:cNvPr id="15" name="1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4604543"/>
            <a:ext cx="533400" cy="219075"/>
          </a:xfrm>
          <a:prstGeom prst="rect">
            <a:avLst/>
          </a:prstGeom>
        </p:spPr>
      </p:pic>
      <p:pic>
        <p:nvPicPr>
          <p:cNvPr id="16" name="1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6136" y="5082133"/>
            <a:ext cx="533400" cy="219075"/>
          </a:xfrm>
          <a:prstGeom prst="rect">
            <a:avLst/>
          </a:prstGeom>
        </p:spPr>
      </p:pic>
      <p:sp>
        <p:nvSpPr>
          <p:cNvPr id="19" name="2 Subtítulo"/>
          <p:cNvSpPr txBox="1">
            <a:spLocks/>
          </p:cNvSpPr>
          <p:nvPr/>
        </p:nvSpPr>
        <p:spPr>
          <a:xfrm>
            <a:off x="5652120" y="1124744"/>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Acid</a:t>
            </a:r>
            <a:r>
              <a:rPr lang="es-ES_tradnl" sz="3000" b="1" baseline="30000" dirty="0" smtClean="0">
                <a:solidFill>
                  <a:schemeClr val="bg1"/>
                </a:solidFill>
                <a:latin typeface="+mj-lt"/>
                <a:cs typeface="Calibri" pitchFamily="34" charset="0"/>
              </a:rPr>
              <a:t> Rain</a:t>
            </a:r>
            <a:endParaRPr lang="es-ES_tradnl" sz="3000" b="1" baseline="30000" dirty="0">
              <a:solidFill>
                <a:schemeClr val="bg1"/>
              </a:solidFill>
              <a:latin typeface="+mj-lt"/>
              <a:cs typeface="Calibri" pitchFamily="34" charset="0"/>
            </a:endParaRPr>
          </a:p>
        </p:txBody>
      </p:sp>
      <p:sp>
        <p:nvSpPr>
          <p:cNvPr id="20" name="19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Demonstrating the acid rain phenomenon</a:t>
            </a:r>
            <a:endParaRPr lang="es-CL" sz="1050" dirty="0" smtClean="0">
              <a:solidFill>
                <a:schemeClr val="bg1">
                  <a:lumMod val="50000"/>
                </a:schemeClr>
              </a:solidFill>
            </a:endParaRPr>
          </a:p>
        </p:txBody>
      </p:sp>
    </p:spTree>
    <p:extLst>
      <p:ext uri="{BB962C8B-B14F-4D97-AF65-F5344CB8AC3E}">
        <p14:creationId xmlns:p14="http://schemas.microsoft.com/office/powerpoint/2010/main" val="1242324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259756" y="2200500"/>
            <a:ext cx="6768752" cy="861774"/>
          </a:xfrm>
          <a:prstGeom prst="rect">
            <a:avLst/>
          </a:prstGeom>
          <a:noFill/>
        </p:spPr>
        <p:txBody>
          <a:bodyPr wrap="square" rtlCol="0">
            <a:spAutoFit/>
          </a:bodyPr>
          <a:lstStyle/>
          <a:p>
            <a:pPr lvl="0"/>
            <a:r>
              <a:rPr lang="en-US" sz="1600" dirty="0"/>
              <a:t>Click on </a:t>
            </a:r>
            <a:r>
              <a:rPr lang="en-US" sz="1600" dirty="0" smtClean="0"/>
              <a:t>       </a:t>
            </a:r>
            <a:r>
              <a:rPr lang="es-CL" sz="1600" dirty="0" smtClean="0"/>
              <a:t> </a:t>
            </a:r>
            <a:r>
              <a:rPr lang="en-US" sz="1600" dirty="0"/>
              <a:t>to configure the </a:t>
            </a:r>
            <a:r>
              <a:rPr lang="en-US" sz="1600" dirty="0" err="1"/>
              <a:t>Labdisc</a:t>
            </a:r>
            <a:r>
              <a:rPr lang="en-US" sz="1600" dirty="0"/>
              <a:t>. Select </a:t>
            </a:r>
            <a:r>
              <a:rPr lang="en-US" sz="1600" dirty="0" smtClean="0"/>
              <a:t>pH </a:t>
            </a:r>
            <a:r>
              <a:rPr lang="en-US" sz="1600" dirty="0"/>
              <a:t>in the “Logger Setup” window. </a:t>
            </a:r>
            <a:r>
              <a:rPr lang="en-US" sz="1600" dirty="0" smtClean="0"/>
              <a:t>Enter “1/Sec” for the sampling Rate and “1000” for Samples.</a:t>
            </a:r>
            <a:endParaRPr lang="es-CL" sz="1600" dirty="0"/>
          </a:p>
          <a:p>
            <a:endParaRPr lang="es-CL" sz="1600" dirty="0"/>
          </a:p>
        </p:txBody>
      </p:sp>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836" y="2132856"/>
            <a:ext cx="386333" cy="362919"/>
          </a:xfrm>
          <a:prstGeom prst="rect">
            <a:avLst/>
          </a:prstGeom>
        </p:spPr>
      </p:pic>
      <p:sp>
        <p:nvSpPr>
          <p:cNvPr id="10" name="9 Elipse"/>
          <p:cNvSpPr/>
          <p:nvPr/>
        </p:nvSpPr>
        <p:spPr>
          <a:xfrm>
            <a:off x="1073513" y="2256668"/>
            <a:ext cx="206732" cy="206732"/>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p>
        </p:txBody>
      </p:sp>
      <p:sp>
        <p:nvSpPr>
          <p:cNvPr id="11" name="10 CuadroTexto"/>
          <p:cNvSpPr txBox="1"/>
          <p:nvPr/>
        </p:nvSpPr>
        <p:spPr>
          <a:xfrm>
            <a:off x="1043608" y="2200500"/>
            <a:ext cx="276038" cy="307777"/>
          </a:xfrm>
          <a:prstGeom prst="rect">
            <a:avLst/>
          </a:prstGeom>
          <a:noFill/>
        </p:spPr>
        <p:txBody>
          <a:bodyPr wrap="none" rtlCol="0">
            <a:spAutoFit/>
          </a:bodyPr>
          <a:lstStyle/>
          <a:p>
            <a:r>
              <a:rPr lang="es-CL" sz="1400" dirty="0" smtClean="0"/>
              <a:t>3</a:t>
            </a:r>
          </a:p>
        </p:txBody>
      </p:sp>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2" name="2 Subtítulo"/>
          <p:cNvSpPr txBox="1">
            <a:spLocks/>
          </p:cNvSpPr>
          <p:nvPr/>
        </p:nvSpPr>
        <p:spPr>
          <a:xfrm>
            <a:off x="5652120" y="1124744"/>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Acid</a:t>
            </a:r>
            <a:r>
              <a:rPr lang="es-ES_tradnl" sz="3000" b="1" baseline="30000" dirty="0" smtClean="0">
                <a:solidFill>
                  <a:schemeClr val="bg1"/>
                </a:solidFill>
                <a:latin typeface="+mj-lt"/>
                <a:cs typeface="Calibri" pitchFamily="34" charset="0"/>
              </a:rPr>
              <a:t> Rain</a:t>
            </a:r>
            <a:endParaRPr lang="es-ES_tradnl" sz="3000" b="1" baseline="30000" dirty="0">
              <a:solidFill>
                <a:schemeClr val="bg1"/>
              </a:solidFill>
              <a:latin typeface="+mj-lt"/>
              <a:cs typeface="Calibri" pitchFamily="34" charset="0"/>
            </a:endParaRPr>
          </a:p>
        </p:txBody>
      </p:sp>
      <p:sp>
        <p:nvSpPr>
          <p:cNvPr id="16" name="15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Demonstrating the acid rain phenomenon</a:t>
            </a:r>
            <a:endParaRPr lang="es-CL" sz="1050" dirty="0" smtClean="0">
              <a:solidFill>
                <a:schemeClr val="bg1">
                  <a:lumMod val="50000"/>
                </a:schemeClr>
              </a:solidFill>
            </a:endParaRPr>
          </a:p>
        </p:txBody>
      </p:sp>
      <p:pic>
        <p:nvPicPr>
          <p:cNvPr id="21" name="20 Imagen" descr="Config.png"/>
          <p:cNvPicPr>
            <a:picLocks noChangeAspect="1"/>
          </p:cNvPicPr>
          <p:nvPr/>
        </p:nvPicPr>
        <p:blipFill>
          <a:blip r:embed="rId3" cstate="print"/>
          <a:stretch>
            <a:fillRect/>
          </a:stretch>
        </p:blipFill>
        <p:spPr>
          <a:xfrm>
            <a:off x="2627784" y="2852936"/>
            <a:ext cx="3384376" cy="3733410"/>
          </a:xfrm>
          <a:prstGeom prst="rect">
            <a:avLst/>
          </a:prstGeom>
        </p:spPr>
      </p:pic>
    </p:spTree>
    <p:extLst>
      <p:ext uri="{BB962C8B-B14F-4D97-AF65-F5344CB8AC3E}">
        <p14:creationId xmlns:p14="http://schemas.microsoft.com/office/powerpoint/2010/main" val="45669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259632" y="2780928"/>
            <a:ext cx="7488832" cy="830997"/>
          </a:xfrm>
          <a:prstGeom prst="rect">
            <a:avLst/>
          </a:prstGeom>
          <a:noFill/>
        </p:spPr>
        <p:txBody>
          <a:bodyPr wrap="square" rtlCol="0">
            <a:spAutoFit/>
          </a:bodyPr>
          <a:lstStyle/>
          <a:p>
            <a:pPr lvl="0"/>
            <a:r>
              <a:rPr lang="en-US" sz="1600" dirty="0"/>
              <a:t>Once you have finished the sensor configuration start measuring by </a:t>
            </a:r>
            <a:r>
              <a:rPr lang="en-US" sz="1600" dirty="0" smtClean="0"/>
              <a:t>clicking       </a:t>
            </a:r>
          </a:p>
          <a:p>
            <a:pPr lvl="0"/>
            <a:r>
              <a:rPr lang="en-US" sz="1600" dirty="0" smtClean="0"/>
              <a:t> </a:t>
            </a:r>
            <a:endParaRPr lang="es-CL" sz="1600" dirty="0"/>
          </a:p>
          <a:p>
            <a:r>
              <a:rPr lang="en-US" sz="1600" dirty="0"/>
              <a:t>Once you have finished measuring stop the </a:t>
            </a:r>
            <a:r>
              <a:rPr lang="en-US" sz="1600" dirty="0" err="1"/>
              <a:t>Labdisc</a:t>
            </a:r>
            <a:r>
              <a:rPr lang="en-US" sz="1600" dirty="0"/>
              <a:t> by </a:t>
            </a:r>
            <a:r>
              <a:rPr lang="en-US" sz="1600" dirty="0" smtClean="0"/>
              <a:t>clicking        </a:t>
            </a:r>
            <a:endParaRPr lang="es-CL" sz="1600" dirty="0"/>
          </a:p>
        </p:txBody>
      </p:sp>
      <p:pic>
        <p:nvPicPr>
          <p:cNvPr id="8" name="7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6728" y="2744250"/>
            <a:ext cx="289638" cy="352262"/>
          </a:xfrm>
          <a:prstGeom prst="rect">
            <a:avLst/>
          </a:prstGeom>
        </p:spPr>
      </p:pic>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9814" y="3220754"/>
            <a:ext cx="344434" cy="352262"/>
          </a:xfrm>
          <a:prstGeom prst="rect">
            <a:avLst/>
          </a:prstGeom>
        </p:spPr>
      </p:pic>
      <p:sp>
        <p:nvSpPr>
          <p:cNvPr id="10" name="9 Elipse"/>
          <p:cNvSpPr/>
          <p:nvPr/>
        </p:nvSpPr>
        <p:spPr>
          <a:xfrm>
            <a:off x="1037510" y="2817015"/>
            <a:ext cx="206732" cy="206732"/>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p>
        </p:txBody>
      </p:sp>
      <p:sp>
        <p:nvSpPr>
          <p:cNvPr id="11" name="10 CuadroTexto"/>
          <p:cNvSpPr txBox="1"/>
          <p:nvPr/>
        </p:nvSpPr>
        <p:spPr>
          <a:xfrm>
            <a:off x="1002857" y="2766492"/>
            <a:ext cx="276038" cy="307777"/>
          </a:xfrm>
          <a:prstGeom prst="rect">
            <a:avLst/>
          </a:prstGeom>
          <a:noFill/>
        </p:spPr>
        <p:txBody>
          <a:bodyPr wrap="none" rtlCol="0">
            <a:spAutoFit/>
          </a:bodyPr>
          <a:lstStyle/>
          <a:p>
            <a:r>
              <a:rPr lang="es-CL" sz="1400" dirty="0" smtClean="0"/>
              <a:t>4</a:t>
            </a:r>
          </a:p>
        </p:txBody>
      </p:sp>
      <p:sp>
        <p:nvSpPr>
          <p:cNvPr id="12" name="11 Elipse"/>
          <p:cNvSpPr/>
          <p:nvPr/>
        </p:nvSpPr>
        <p:spPr>
          <a:xfrm>
            <a:off x="1037510" y="3335508"/>
            <a:ext cx="206732" cy="206732"/>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p>
        </p:txBody>
      </p:sp>
      <p:sp>
        <p:nvSpPr>
          <p:cNvPr id="13" name="12 CuadroTexto"/>
          <p:cNvSpPr txBox="1"/>
          <p:nvPr/>
        </p:nvSpPr>
        <p:spPr>
          <a:xfrm>
            <a:off x="1002857" y="3284984"/>
            <a:ext cx="276038" cy="307777"/>
          </a:xfrm>
          <a:prstGeom prst="rect">
            <a:avLst/>
          </a:prstGeom>
          <a:noFill/>
        </p:spPr>
        <p:txBody>
          <a:bodyPr wrap="none" rtlCol="0">
            <a:spAutoFit/>
          </a:bodyPr>
          <a:lstStyle/>
          <a:p>
            <a:r>
              <a:rPr lang="es-CL" sz="1400" dirty="0" smtClean="0"/>
              <a:t>5</a:t>
            </a:r>
          </a:p>
        </p:txBody>
      </p:sp>
      <p:sp>
        <p:nvSpPr>
          <p:cNvPr id="14"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7" name="2 Subtítulo"/>
          <p:cNvSpPr txBox="1">
            <a:spLocks/>
          </p:cNvSpPr>
          <p:nvPr/>
        </p:nvSpPr>
        <p:spPr>
          <a:xfrm>
            <a:off x="5652120" y="1124744"/>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Acid</a:t>
            </a:r>
            <a:r>
              <a:rPr lang="es-ES_tradnl" sz="3000" b="1" baseline="30000" dirty="0" smtClean="0">
                <a:solidFill>
                  <a:schemeClr val="bg1"/>
                </a:solidFill>
                <a:latin typeface="+mj-lt"/>
                <a:cs typeface="Calibri" pitchFamily="34" charset="0"/>
              </a:rPr>
              <a:t> Rain</a:t>
            </a:r>
            <a:endParaRPr lang="es-ES_tradnl" sz="3000" b="1" baseline="30000" dirty="0">
              <a:solidFill>
                <a:schemeClr val="bg1"/>
              </a:solidFill>
              <a:latin typeface="+mj-lt"/>
              <a:cs typeface="Calibri" pitchFamily="34" charset="0"/>
            </a:endParaRPr>
          </a:p>
        </p:txBody>
      </p:sp>
      <p:sp>
        <p:nvSpPr>
          <p:cNvPr id="18" name="17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Demonstrating the acid rain phenomenon</a:t>
            </a:r>
            <a:endParaRPr lang="es-CL" sz="1050" dirty="0" smtClean="0">
              <a:solidFill>
                <a:schemeClr val="bg1">
                  <a:lumMod val="50000"/>
                </a:schemeClr>
              </a:solidFill>
            </a:endParaRPr>
          </a:p>
        </p:txBody>
      </p:sp>
    </p:spTree>
    <p:extLst>
      <p:ext uri="{BB962C8B-B14F-4D97-AF65-F5344CB8AC3E}">
        <p14:creationId xmlns:p14="http://schemas.microsoft.com/office/powerpoint/2010/main" val="38583389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 name="1 CuadroTexto"/>
          <p:cNvSpPr txBox="1"/>
          <p:nvPr/>
        </p:nvSpPr>
        <p:spPr>
          <a:xfrm>
            <a:off x="1331640" y="2492896"/>
            <a:ext cx="4547305" cy="3570208"/>
          </a:xfrm>
          <a:prstGeom prst="rect">
            <a:avLst/>
          </a:prstGeom>
          <a:noFill/>
        </p:spPr>
        <p:txBody>
          <a:bodyPr wrap="square" rtlCol="0">
            <a:spAutoFit/>
          </a:bodyPr>
          <a:lstStyle/>
          <a:p>
            <a:pPr lvl="0"/>
            <a:r>
              <a:rPr lang="en-US" sz="1600" dirty="0" smtClean="0"/>
              <a:t>Pour 50 </a:t>
            </a:r>
            <a:r>
              <a:rPr lang="en-US" sz="1600" dirty="0" err="1" smtClean="0"/>
              <a:t>mL.</a:t>
            </a:r>
            <a:r>
              <a:rPr lang="en-US" sz="1600" dirty="0" smtClean="0"/>
              <a:t> of distilled water in the beaker.</a:t>
            </a:r>
            <a:endParaRPr lang="es-CL" sz="1600" dirty="0" smtClean="0"/>
          </a:p>
          <a:p>
            <a:pPr lvl="0"/>
            <a:endParaRPr lang="en-US" sz="1600" dirty="0" smtClean="0"/>
          </a:p>
          <a:p>
            <a:pPr lvl="0"/>
            <a:r>
              <a:rPr lang="en-US" sz="1600" dirty="0" smtClean="0"/>
              <a:t>Enter the pH sensor without touching the sides or bottom of the beaker.</a:t>
            </a:r>
            <a:endParaRPr lang="es-CL" sz="1600" dirty="0" smtClean="0"/>
          </a:p>
          <a:p>
            <a:pPr lvl="0"/>
            <a:endParaRPr lang="en-US" sz="1600" dirty="0" smtClean="0"/>
          </a:p>
          <a:p>
            <a:pPr lvl="0"/>
            <a:r>
              <a:rPr lang="en-US" sz="1600" dirty="0" smtClean="0"/>
              <a:t>Start measurements and record the initial pH for a few seconds.</a:t>
            </a:r>
            <a:endParaRPr lang="es-CL" sz="1600" dirty="0" smtClean="0"/>
          </a:p>
          <a:p>
            <a:pPr lvl="0"/>
            <a:endParaRPr lang="en-US" sz="1600" dirty="0" smtClean="0"/>
          </a:p>
          <a:p>
            <a:pPr lvl="0"/>
            <a:r>
              <a:rPr lang="en-US" sz="1600" dirty="0" smtClean="0"/>
              <a:t>Blow into the water with the straw for one minute.</a:t>
            </a:r>
            <a:endParaRPr lang="es-CL" sz="1600" dirty="0" smtClean="0"/>
          </a:p>
          <a:p>
            <a:pPr lvl="0"/>
            <a:endParaRPr lang="en-US" sz="1600" dirty="0" smtClean="0"/>
          </a:p>
          <a:p>
            <a:pPr lvl="0"/>
            <a:r>
              <a:rPr lang="en-US" sz="1600" dirty="0" smtClean="0"/>
              <a:t>Continue measuring for one minute and then, stop </a:t>
            </a:r>
            <a:r>
              <a:rPr lang="en-US" sz="1600" dirty="0" err="1" smtClean="0"/>
              <a:t>Labdisc</a:t>
            </a:r>
            <a:r>
              <a:rPr lang="en-US" sz="1600" dirty="0" smtClean="0"/>
              <a:t>. </a:t>
            </a:r>
            <a:endParaRPr lang="es-CL" sz="1600" dirty="0" smtClean="0"/>
          </a:p>
          <a:p>
            <a:pPr lvl="0"/>
            <a:endParaRPr lang="es-CL" sz="1600" dirty="0"/>
          </a:p>
          <a:p>
            <a:endParaRPr lang="es-CL" dirty="0"/>
          </a:p>
        </p:txBody>
      </p:sp>
      <p:sp>
        <p:nvSpPr>
          <p:cNvPr id="7" name="6 Elipse"/>
          <p:cNvSpPr/>
          <p:nvPr/>
        </p:nvSpPr>
        <p:spPr>
          <a:xfrm>
            <a:off x="1115616" y="2564904"/>
            <a:ext cx="206732" cy="206732"/>
          </a:xfrm>
          <a:prstGeom prst="ellipse">
            <a:avLst/>
          </a:prstGeom>
          <a:solidFill>
            <a:schemeClr val="accent5">
              <a:lumMod val="60000"/>
              <a:lumOff val="40000"/>
            </a:schemeClr>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solidFill>
                <a:srgbClr val="0070C0"/>
              </a:solidFill>
            </a:endParaRPr>
          </a:p>
        </p:txBody>
      </p:sp>
      <p:sp>
        <p:nvSpPr>
          <p:cNvPr id="8" name="7 CuadroTexto"/>
          <p:cNvSpPr txBox="1"/>
          <p:nvPr/>
        </p:nvSpPr>
        <p:spPr>
          <a:xfrm>
            <a:off x="971600" y="2492896"/>
            <a:ext cx="420054" cy="307777"/>
          </a:xfrm>
          <a:prstGeom prst="rect">
            <a:avLst/>
          </a:prstGeom>
          <a:noFill/>
        </p:spPr>
        <p:txBody>
          <a:bodyPr wrap="square" rtlCol="0">
            <a:spAutoFit/>
          </a:bodyPr>
          <a:lstStyle/>
          <a:p>
            <a:r>
              <a:rPr lang="es-CL" sz="1400" dirty="0" smtClean="0"/>
              <a:t>   1</a:t>
            </a:r>
          </a:p>
        </p:txBody>
      </p:sp>
      <p:sp>
        <p:nvSpPr>
          <p:cNvPr id="9" name="8 Elipse"/>
          <p:cNvSpPr/>
          <p:nvPr/>
        </p:nvSpPr>
        <p:spPr>
          <a:xfrm>
            <a:off x="1115616" y="3068960"/>
            <a:ext cx="206732" cy="206732"/>
          </a:xfrm>
          <a:prstGeom prst="ellipse">
            <a:avLst/>
          </a:prstGeom>
          <a:solidFill>
            <a:schemeClr val="accent5">
              <a:lumMod val="60000"/>
              <a:lumOff val="40000"/>
            </a:schemeClr>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solidFill>
                <a:srgbClr val="0070C0"/>
              </a:solidFill>
            </a:endParaRPr>
          </a:p>
        </p:txBody>
      </p:sp>
      <p:sp>
        <p:nvSpPr>
          <p:cNvPr id="10" name="9 CuadroTexto"/>
          <p:cNvSpPr txBox="1"/>
          <p:nvPr/>
        </p:nvSpPr>
        <p:spPr>
          <a:xfrm>
            <a:off x="1043608" y="2996952"/>
            <a:ext cx="360040" cy="307777"/>
          </a:xfrm>
          <a:prstGeom prst="rect">
            <a:avLst/>
          </a:prstGeom>
          <a:noFill/>
        </p:spPr>
        <p:txBody>
          <a:bodyPr wrap="square" rtlCol="0">
            <a:spAutoFit/>
          </a:bodyPr>
          <a:lstStyle/>
          <a:p>
            <a:r>
              <a:rPr lang="es-CL" sz="1400" dirty="0" smtClean="0"/>
              <a:t> 2</a:t>
            </a:r>
          </a:p>
        </p:txBody>
      </p:sp>
      <p:sp>
        <p:nvSpPr>
          <p:cNvPr id="11" name="2 Subtítulo"/>
          <p:cNvSpPr txBox="1">
            <a:spLocks/>
          </p:cNvSpPr>
          <p:nvPr/>
        </p:nvSpPr>
        <p:spPr>
          <a:xfrm>
            <a:off x="5652120" y="1124744"/>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Acid</a:t>
            </a:r>
            <a:r>
              <a:rPr lang="es-ES_tradnl" sz="3000" b="1" baseline="30000" dirty="0" smtClean="0">
                <a:solidFill>
                  <a:schemeClr val="bg1"/>
                </a:solidFill>
                <a:latin typeface="+mj-lt"/>
                <a:cs typeface="Calibri" pitchFamily="34" charset="0"/>
              </a:rPr>
              <a:t> Rain</a:t>
            </a:r>
            <a:endParaRPr lang="es-ES_tradnl" sz="3000" b="1" baseline="30000" dirty="0">
              <a:solidFill>
                <a:schemeClr val="bg1"/>
              </a:solidFill>
              <a:latin typeface="+mj-lt"/>
              <a:cs typeface="Calibri" pitchFamily="34" charset="0"/>
            </a:endParaRPr>
          </a:p>
        </p:txBody>
      </p:sp>
      <p:sp>
        <p:nvSpPr>
          <p:cNvPr id="12" name="11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Demonstrating the acid rain phenomenon</a:t>
            </a:r>
            <a:endParaRPr lang="es-CL" sz="1050" dirty="0" smtClean="0">
              <a:solidFill>
                <a:schemeClr val="bg1">
                  <a:lumMod val="50000"/>
                </a:schemeClr>
              </a:solidFill>
            </a:endParaRPr>
          </a:p>
        </p:txBody>
      </p:sp>
      <p:sp>
        <p:nvSpPr>
          <p:cNvPr id="14" name="13 Elipse"/>
          <p:cNvSpPr/>
          <p:nvPr/>
        </p:nvSpPr>
        <p:spPr>
          <a:xfrm>
            <a:off x="1115616" y="3789040"/>
            <a:ext cx="206732" cy="206732"/>
          </a:xfrm>
          <a:prstGeom prst="ellipse">
            <a:avLst/>
          </a:prstGeom>
          <a:solidFill>
            <a:schemeClr val="accent5">
              <a:lumMod val="60000"/>
              <a:lumOff val="40000"/>
            </a:schemeClr>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solidFill>
                <a:srgbClr val="0070C0"/>
              </a:solidFill>
            </a:endParaRPr>
          </a:p>
        </p:txBody>
      </p:sp>
      <p:sp>
        <p:nvSpPr>
          <p:cNvPr id="18" name="17 Elipse"/>
          <p:cNvSpPr/>
          <p:nvPr/>
        </p:nvSpPr>
        <p:spPr>
          <a:xfrm>
            <a:off x="1115616" y="4509120"/>
            <a:ext cx="206732" cy="206732"/>
          </a:xfrm>
          <a:prstGeom prst="ellipse">
            <a:avLst/>
          </a:prstGeom>
          <a:solidFill>
            <a:schemeClr val="accent5">
              <a:lumMod val="60000"/>
              <a:lumOff val="40000"/>
            </a:schemeClr>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solidFill>
                <a:srgbClr val="0070C0"/>
              </a:solidFill>
            </a:endParaRPr>
          </a:p>
        </p:txBody>
      </p:sp>
      <p:sp>
        <p:nvSpPr>
          <p:cNvPr id="19" name="18 Elipse"/>
          <p:cNvSpPr/>
          <p:nvPr/>
        </p:nvSpPr>
        <p:spPr>
          <a:xfrm>
            <a:off x="1115616" y="5013176"/>
            <a:ext cx="206732" cy="206732"/>
          </a:xfrm>
          <a:prstGeom prst="ellipse">
            <a:avLst/>
          </a:prstGeom>
          <a:solidFill>
            <a:schemeClr val="accent5">
              <a:lumMod val="60000"/>
              <a:lumOff val="40000"/>
            </a:schemeClr>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solidFill>
                <a:srgbClr val="0070C0"/>
              </a:solidFill>
            </a:endParaRPr>
          </a:p>
        </p:txBody>
      </p:sp>
      <p:sp>
        <p:nvSpPr>
          <p:cNvPr id="20" name="19 CuadroTexto"/>
          <p:cNvSpPr txBox="1"/>
          <p:nvPr/>
        </p:nvSpPr>
        <p:spPr>
          <a:xfrm>
            <a:off x="1043608" y="3717032"/>
            <a:ext cx="360040" cy="307777"/>
          </a:xfrm>
          <a:prstGeom prst="rect">
            <a:avLst/>
          </a:prstGeom>
          <a:noFill/>
        </p:spPr>
        <p:txBody>
          <a:bodyPr wrap="square" rtlCol="0">
            <a:spAutoFit/>
          </a:bodyPr>
          <a:lstStyle/>
          <a:p>
            <a:r>
              <a:rPr lang="es-CL" sz="1400" dirty="0" smtClean="0"/>
              <a:t> 3</a:t>
            </a:r>
          </a:p>
        </p:txBody>
      </p:sp>
      <p:sp>
        <p:nvSpPr>
          <p:cNvPr id="21" name="20 CuadroTexto"/>
          <p:cNvSpPr txBox="1"/>
          <p:nvPr/>
        </p:nvSpPr>
        <p:spPr>
          <a:xfrm>
            <a:off x="1043608" y="4437112"/>
            <a:ext cx="360040" cy="307777"/>
          </a:xfrm>
          <a:prstGeom prst="rect">
            <a:avLst/>
          </a:prstGeom>
          <a:noFill/>
        </p:spPr>
        <p:txBody>
          <a:bodyPr wrap="square" rtlCol="0">
            <a:spAutoFit/>
          </a:bodyPr>
          <a:lstStyle/>
          <a:p>
            <a:r>
              <a:rPr lang="es-CL" sz="1400" dirty="0" smtClean="0"/>
              <a:t> 4</a:t>
            </a:r>
          </a:p>
        </p:txBody>
      </p:sp>
      <p:sp>
        <p:nvSpPr>
          <p:cNvPr id="22" name="21 CuadroTexto"/>
          <p:cNvSpPr txBox="1"/>
          <p:nvPr/>
        </p:nvSpPr>
        <p:spPr>
          <a:xfrm>
            <a:off x="1043608" y="4941168"/>
            <a:ext cx="360040" cy="307777"/>
          </a:xfrm>
          <a:prstGeom prst="rect">
            <a:avLst/>
          </a:prstGeom>
          <a:noFill/>
        </p:spPr>
        <p:txBody>
          <a:bodyPr wrap="square" rtlCol="0">
            <a:spAutoFit/>
          </a:bodyPr>
          <a:lstStyle/>
          <a:p>
            <a:r>
              <a:rPr lang="es-CL" sz="1400" dirty="0" smtClean="0"/>
              <a:t> 5</a:t>
            </a:r>
          </a:p>
        </p:txBody>
      </p:sp>
      <p:pic>
        <p:nvPicPr>
          <p:cNvPr id="3" name="Picture 2" descr="C:\Users\ciencias\Desktop\ilustracion 2.2.jpg"/>
          <p:cNvPicPr>
            <a:picLocks noChangeAspect="1" noChangeArrowheads="1"/>
          </p:cNvPicPr>
          <p:nvPr/>
        </p:nvPicPr>
        <p:blipFill>
          <a:blip r:embed="rId3" cstate="print"/>
          <a:srcRect/>
          <a:stretch>
            <a:fillRect/>
          </a:stretch>
        </p:blipFill>
        <p:spPr bwMode="auto">
          <a:xfrm>
            <a:off x="5796136" y="2204864"/>
            <a:ext cx="3347864" cy="4332530"/>
          </a:xfrm>
          <a:prstGeom prst="rect">
            <a:avLst/>
          </a:prstGeom>
          <a:noFill/>
        </p:spPr>
      </p:pic>
    </p:spTree>
    <p:extLst>
      <p:ext uri="{BB962C8B-B14F-4D97-AF65-F5344CB8AC3E}">
        <p14:creationId xmlns:p14="http://schemas.microsoft.com/office/powerpoint/2010/main" val="1440669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 name="1 CuadroTexto"/>
          <p:cNvSpPr txBox="1"/>
          <p:nvPr/>
        </p:nvSpPr>
        <p:spPr>
          <a:xfrm>
            <a:off x="1547664" y="2780928"/>
            <a:ext cx="6480720" cy="2031325"/>
          </a:xfrm>
          <a:prstGeom prst="rect">
            <a:avLst/>
          </a:prstGeom>
          <a:noFill/>
        </p:spPr>
        <p:txBody>
          <a:bodyPr wrap="square" rtlCol="0">
            <a:spAutoFit/>
          </a:bodyPr>
          <a:lstStyle/>
          <a:p>
            <a:r>
              <a:rPr lang="en-US" sz="1400" dirty="0" smtClean="0"/>
              <a:t>Select a line graph</a:t>
            </a:r>
            <a:r>
              <a:rPr lang="es-CL" sz="1400" dirty="0" smtClean="0"/>
              <a:t>              </a:t>
            </a:r>
            <a:r>
              <a:rPr lang="en-US" sz="1400" dirty="0" smtClean="0"/>
              <a:t>from the </a:t>
            </a:r>
            <a:r>
              <a:rPr lang="en-US" sz="1400" dirty="0" err="1" smtClean="0"/>
              <a:t>GlobiLab</a:t>
            </a:r>
            <a:r>
              <a:rPr lang="en-US" sz="1400" dirty="0" smtClean="0"/>
              <a:t> menu to show the experiment results.</a:t>
            </a:r>
          </a:p>
          <a:p>
            <a:endParaRPr lang="en-US" sz="1400" dirty="0" smtClean="0"/>
          </a:p>
          <a:p>
            <a:endParaRPr lang="es-CL" sz="1400" dirty="0" smtClean="0"/>
          </a:p>
          <a:p>
            <a:r>
              <a:rPr lang="en-US" sz="1400" dirty="0" smtClean="0"/>
              <a:t>Then, label parts of the curve according to the experimental stages with the  </a:t>
            </a:r>
            <a:r>
              <a:rPr lang="es-CL" sz="1400" dirty="0" smtClean="0"/>
              <a:t> </a:t>
            </a:r>
            <a:r>
              <a:rPr lang="en-US" sz="1400" dirty="0" smtClean="0"/>
              <a:t>       tool.</a:t>
            </a:r>
            <a:endParaRPr lang="es-CL" sz="1400" dirty="0" smtClean="0"/>
          </a:p>
          <a:p>
            <a:endParaRPr lang="en-US" sz="1400" dirty="0" smtClean="0"/>
          </a:p>
          <a:p>
            <a:endParaRPr lang="en-US" sz="1400" dirty="0" smtClean="0"/>
          </a:p>
          <a:p>
            <a:r>
              <a:rPr lang="en-US" sz="1400" dirty="0" smtClean="0"/>
              <a:t>After that, show pH values from the initial and final states with the markers, by  clicking on every section.     </a:t>
            </a:r>
            <a:endParaRPr lang="es-CL" sz="1400" dirty="0" smtClean="0"/>
          </a:p>
          <a:p>
            <a:endParaRPr lang="es-CL" sz="1400" dirty="0"/>
          </a:p>
        </p:txBody>
      </p:sp>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3356992"/>
            <a:ext cx="371475" cy="352425"/>
          </a:xfrm>
          <a:prstGeom prst="rect">
            <a:avLst/>
          </a:prstGeom>
        </p:spPr>
      </p:pic>
      <p:sp>
        <p:nvSpPr>
          <p:cNvPr id="11" name="10 Elipse"/>
          <p:cNvSpPr/>
          <p:nvPr/>
        </p:nvSpPr>
        <p:spPr>
          <a:xfrm>
            <a:off x="1302963" y="2831451"/>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12" name="11 CuadroTexto"/>
          <p:cNvSpPr txBox="1"/>
          <p:nvPr/>
        </p:nvSpPr>
        <p:spPr>
          <a:xfrm>
            <a:off x="1273058" y="2780928"/>
            <a:ext cx="276038" cy="307777"/>
          </a:xfrm>
          <a:prstGeom prst="rect">
            <a:avLst/>
          </a:prstGeom>
          <a:noFill/>
        </p:spPr>
        <p:txBody>
          <a:bodyPr wrap="none" rtlCol="0">
            <a:spAutoFit/>
          </a:bodyPr>
          <a:lstStyle/>
          <a:p>
            <a:r>
              <a:rPr lang="es-CL" sz="1400" dirty="0" smtClean="0"/>
              <a:t>1</a:t>
            </a:r>
          </a:p>
        </p:txBody>
      </p:sp>
      <p:sp>
        <p:nvSpPr>
          <p:cNvPr id="13" name="12 Elipse"/>
          <p:cNvSpPr/>
          <p:nvPr/>
        </p:nvSpPr>
        <p:spPr>
          <a:xfrm>
            <a:off x="1332868" y="3479523"/>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14" name="13 CuadroTexto"/>
          <p:cNvSpPr txBox="1"/>
          <p:nvPr/>
        </p:nvSpPr>
        <p:spPr>
          <a:xfrm>
            <a:off x="1302963" y="3429000"/>
            <a:ext cx="276038" cy="307777"/>
          </a:xfrm>
          <a:prstGeom prst="rect">
            <a:avLst/>
          </a:prstGeom>
          <a:noFill/>
        </p:spPr>
        <p:txBody>
          <a:bodyPr wrap="none" rtlCol="0">
            <a:spAutoFit/>
          </a:bodyPr>
          <a:lstStyle/>
          <a:p>
            <a:r>
              <a:rPr lang="es-CL" sz="1400" dirty="0" smtClean="0"/>
              <a:t>2</a:t>
            </a:r>
          </a:p>
        </p:txBody>
      </p:sp>
      <p:sp>
        <p:nvSpPr>
          <p:cNvPr id="15" name="14 Elipse"/>
          <p:cNvSpPr/>
          <p:nvPr/>
        </p:nvSpPr>
        <p:spPr>
          <a:xfrm>
            <a:off x="1331640" y="4077072"/>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16" name="15 CuadroTexto"/>
          <p:cNvSpPr txBox="1"/>
          <p:nvPr/>
        </p:nvSpPr>
        <p:spPr>
          <a:xfrm>
            <a:off x="1259632" y="4005064"/>
            <a:ext cx="348046" cy="307777"/>
          </a:xfrm>
          <a:prstGeom prst="rect">
            <a:avLst/>
          </a:prstGeom>
          <a:noFill/>
        </p:spPr>
        <p:txBody>
          <a:bodyPr wrap="square" rtlCol="0">
            <a:spAutoFit/>
          </a:bodyPr>
          <a:lstStyle/>
          <a:p>
            <a:r>
              <a:rPr lang="es-CL" sz="1400" dirty="0" smtClean="0"/>
              <a:t> 3</a:t>
            </a:r>
          </a:p>
        </p:txBody>
      </p:sp>
      <p:sp>
        <p:nvSpPr>
          <p:cNvPr id="19" name="2 Subtítulo"/>
          <p:cNvSpPr txBox="1">
            <a:spLocks/>
          </p:cNvSpPr>
          <p:nvPr/>
        </p:nvSpPr>
        <p:spPr>
          <a:xfrm>
            <a:off x="5652120" y="1124744"/>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Acid</a:t>
            </a:r>
            <a:r>
              <a:rPr lang="es-ES_tradnl" sz="3000" b="1" baseline="30000" dirty="0" smtClean="0">
                <a:solidFill>
                  <a:schemeClr val="bg1"/>
                </a:solidFill>
                <a:latin typeface="+mj-lt"/>
                <a:cs typeface="Calibri" pitchFamily="34" charset="0"/>
              </a:rPr>
              <a:t> Rain</a:t>
            </a:r>
            <a:endParaRPr lang="es-ES_tradnl" sz="3000" b="1" baseline="30000" dirty="0">
              <a:solidFill>
                <a:schemeClr val="bg1"/>
              </a:solidFill>
              <a:latin typeface="+mj-lt"/>
              <a:cs typeface="Calibri" pitchFamily="34" charset="0"/>
            </a:endParaRPr>
          </a:p>
        </p:txBody>
      </p:sp>
      <p:sp>
        <p:nvSpPr>
          <p:cNvPr id="20" name="19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Demonstrating the acid rain phenomenon</a:t>
            </a:r>
            <a:endParaRPr lang="es-CL" sz="1050" dirty="0" smtClean="0">
              <a:solidFill>
                <a:schemeClr val="bg1">
                  <a:lumMod val="50000"/>
                </a:schemeClr>
              </a:solidFill>
            </a:endParaRPr>
          </a:p>
        </p:txBody>
      </p:sp>
      <p:pic>
        <p:nvPicPr>
          <p:cNvPr id="21" name="20 Imagen"/>
          <p:cNvPicPr/>
          <p:nvPr/>
        </p:nvPicPr>
        <p:blipFill>
          <a:blip r:embed="rId4" cstate="print"/>
          <a:srcRect/>
          <a:stretch>
            <a:fillRect/>
          </a:stretch>
        </p:blipFill>
        <p:spPr bwMode="auto">
          <a:xfrm>
            <a:off x="2987824" y="2780928"/>
            <a:ext cx="498743" cy="347511"/>
          </a:xfrm>
          <a:prstGeom prst="rect">
            <a:avLst/>
          </a:prstGeom>
          <a:noFill/>
          <a:ln w="9525">
            <a:noFill/>
            <a:miter lim="800000"/>
            <a:headEnd/>
            <a:tailEnd/>
          </a:ln>
        </p:spPr>
      </p:pic>
      <p:pic>
        <p:nvPicPr>
          <p:cNvPr id="22" name="21 Imagen"/>
          <p:cNvPicPr/>
          <p:nvPr/>
        </p:nvPicPr>
        <p:blipFill>
          <a:blip r:embed="rId5" cstate="print"/>
          <a:srcRect/>
          <a:stretch>
            <a:fillRect/>
          </a:stretch>
        </p:blipFill>
        <p:spPr bwMode="auto">
          <a:xfrm>
            <a:off x="7380312" y="4005064"/>
            <a:ext cx="345212" cy="332687"/>
          </a:xfrm>
          <a:prstGeom prst="rect">
            <a:avLst/>
          </a:prstGeom>
          <a:noFill/>
          <a:ln w="9525">
            <a:noFill/>
            <a:miter lim="800000"/>
            <a:headEnd/>
            <a:tailEnd/>
          </a:ln>
        </p:spPr>
      </p:pic>
    </p:spTree>
    <p:extLst>
      <p:ext uri="{BB962C8B-B14F-4D97-AF65-F5344CB8AC3E}">
        <p14:creationId xmlns:p14="http://schemas.microsoft.com/office/powerpoint/2010/main" val="1311205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2708920"/>
            <a:ext cx="6267450" cy="432048"/>
          </a:xfrm>
          <a:prstGeom prst="rect">
            <a:avLst/>
          </a:prstGeom>
        </p:spPr>
      </p:pic>
      <p:pic>
        <p:nvPicPr>
          <p:cNvPr id="2" name="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2636912"/>
            <a:ext cx="519380" cy="432048"/>
          </a:xfrm>
          <a:prstGeom prst="rect">
            <a:avLst/>
          </a:prstGeom>
        </p:spPr>
      </p:pic>
      <p:sp>
        <p:nvSpPr>
          <p:cNvPr id="8"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1" name="10 CuadroTexto"/>
          <p:cNvSpPr txBox="1"/>
          <p:nvPr/>
        </p:nvSpPr>
        <p:spPr>
          <a:xfrm>
            <a:off x="1835696" y="2780928"/>
            <a:ext cx="5729266" cy="307777"/>
          </a:xfrm>
          <a:prstGeom prst="rect">
            <a:avLst/>
          </a:prstGeom>
          <a:noFill/>
        </p:spPr>
        <p:txBody>
          <a:bodyPr wrap="square" rtlCol="0">
            <a:spAutoFit/>
          </a:bodyPr>
          <a:lstStyle/>
          <a:p>
            <a:pPr lvl="0" fontAlgn="base">
              <a:spcBef>
                <a:spcPct val="0"/>
              </a:spcBef>
              <a:spcAft>
                <a:spcPct val="0"/>
              </a:spcAft>
            </a:pPr>
            <a:r>
              <a:rPr lang="en-US" sz="1400" b="1" dirty="0" smtClean="0">
                <a:latin typeface="Calibri" pitchFamily="34" charset="0"/>
                <a:ea typeface="Calibri" pitchFamily="34" charset="0"/>
                <a:cs typeface="Arial" pitchFamily="34" charset="0"/>
              </a:rPr>
              <a:t>Was your hypothesis proved? Explain.</a:t>
            </a:r>
            <a:endParaRPr lang="es-CL" sz="1050" dirty="0" smtClean="0">
              <a:latin typeface="Arial" pitchFamily="34" charset="0"/>
              <a:cs typeface="Arial" pitchFamily="34" charset="0"/>
            </a:endParaRPr>
          </a:p>
        </p:txBody>
      </p:sp>
      <p:pic>
        <p:nvPicPr>
          <p:cNvPr id="12" name="1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3645024"/>
            <a:ext cx="6267450" cy="432047"/>
          </a:xfrm>
          <a:prstGeom prst="rect">
            <a:avLst/>
          </a:prstGeom>
        </p:spPr>
      </p:pic>
      <p:pic>
        <p:nvPicPr>
          <p:cNvPr id="13" name="1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1640" y="3573016"/>
            <a:ext cx="504825" cy="447675"/>
          </a:xfrm>
          <a:prstGeom prst="rect">
            <a:avLst/>
          </a:prstGeom>
        </p:spPr>
      </p:pic>
      <p:sp>
        <p:nvSpPr>
          <p:cNvPr id="14" name="13 CuadroTexto"/>
          <p:cNvSpPr txBox="1"/>
          <p:nvPr/>
        </p:nvSpPr>
        <p:spPr>
          <a:xfrm>
            <a:off x="1835696" y="3717032"/>
            <a:ext cx="5977707" cy="307777"/>
          </a:xfrm>
          <a:prstGeom prst="rect">
            <a:avLst/>
          </a:prstGeom>
          <a:noFill/>
        </p:spPr>
        <p:txBody>
          <a:bodyPr wrap="square" rtlCol="0">
            <a:spAutoFit/>
          </a:bodyPr>
          <a:lstStyle/>
          <a:p>
            <a:pPr lvl="0" eaLnBrk="0" fontAlgn="base" hangingPunct="0">
              <a:spcBef>
                <a:spcPct val="0"/>
              </a:spcBef>
              <a:spcAft>
                <a:spcPct val="0"/>
              </a:spcAft>
            </a:pPr>
            <a:r>
              <a:rPr lang="en-US" sz="1400" b="1" dirty="0" smtClean="0">
                <a:latin typeface="Calibri" pitchFamily="34" charset="0"/>
                <a:ea typeface="Calibri" pitchFamily="34" charset="0"/>
                <a:cs typeface="Arial" pitchFamily="34" charset="0"/>
              </a:rPr>
              <a:t>What effect was caused by blowing air into the water? </a:t>
            </a:r>
            <a:endParaRPr lang="es-CL" sz="1050" dirty="0" smtClean="0">
              <a:latin typeface="Arial" pitchFamily="34" charset="0"/>
              <a:cs typeface="Arial" pitchFamily="34" charset="0"/>
            </a:endParaRPr>
          </a:p>
        </p:txBody>
      </p:sp>
      <p:pic>
        <p:nvPicPr>
          <p:cNvPr id="15" name="1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581128"/>
            <a:ext cx="6267450" cy="484311"/>
          </a:xfrm>
          <a:prstGeom prst="rect">
            <a:avLst/>
          </a:prstGeom>
        </p:spPr>
      </p:pic>
      <p:pic>
        <p:nvPicPr>
          <p:cNvPr id="16" name="1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1640" y="4509120"/>
            <a:ext cx="504825" cy="447675"/>
          </a:xfrm>
          <a:prstGeom prst="rect">
            <a:avLst/>
          </a:prstGeom>
        </p:spPr>
      </p:pic>
      <p:sp>
        <p:nvSpPr>
          <p:cNvPr id="17" name="16 CuadroTexto"/>
          <p:cNvSpPr txBox="1"/>
          <p:nvPr/>
        </p:nvSpPr>
        <p:spPr>
          <a:xfrm>
            <a:off x="1835696" y="4653136"/>
            <a:ext cx="5977707" cy="307777"/>
          </a:xfrm>
          <a:prstGeom prst="rect">
            <a:avLst/>
          </a:prstGeom>
          <a:noFill/>
        </p:spPr>
        <p:txBody>
          <a:bodyPr wrap="square" rtlCol="0">
            <a:spAutoFit/>
          </a:bodyPr>
          <a:lstStyle/>
          <a:p>
            <a:pPr lvl="0" eaLnBrk="0" fontAlgn="base" hangingPunct="0">
              <a:spcBef>
                <a:spcPct val="0"/>
              </a:spcBef>
              <a:spcAft>
                <a:spcPct val="0"/>
              </a:spcAft>
            </a:pPr>
            <a:r>
              <a:rPr lang="en-US" sz="1400" b="1" dirty="0" smtClean="0">
                <a:latin typeface="Calibri" pitchFamily="34" charset="0"/>
                <a:ea typeface="Calibri" pitchFamily="34" charset="0"/>
                <a:cs typeface="Arial" pitchFamily="34" charset="0"/>
              </a:rPr>
              <a:t>What happened to the pH change when you stopped blowing? </a:t>
            </a:r>
            <a:endParaRPr lang="en-US" sz="2400" dirty="0" smtClean="0">
              <a:latin typeface="Arial" pitchFamily="34" charset="0"/>
              <a:cs typeface="Arial" pitchFamily="34" charset="0"/>
            </a:endParaRPr>
          </a:p>
        </p:txBody>
      </p:sp>
      <p:sp>
        <p:nvSpPr>
          <p:cNvPr id="23" name="2 Subtítulo"/>
          <p:cNvSpPr txBox="1">
            <a:spLocks/>
          </p:cNvSpPr>
          <p:nvPr/>
        </p:nvSpPr>
        <p:spPr>
          <a:xfrm>
            <a:off x="5652120" y="1124744"/>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Acid</a:t>
            </a:r>
            <a:r>
              <a:rPr lang="es-ES_tradnl" sz="3000" b="1" baseline="30000" dirty="0" smtClean="0">
                <a:solidFill>
                  <a:schemeClr val="bg1"/>
                </a:solidFill>
                <a:latin typeface="+mj-lt"/>
                <a:cs typeface="Calibri" pitchFamily="34" charset="0"/>
              </a:rPr>
              <a:t> Rain</a:t>
            </a:r>
            <a:endParaRPr lang="es-ES_tradnl" sz="3000" b="1" baseline="30000" dirty="0">
              <a:solidFill>
                <a:schemeClr val="bg1"/>
              </a:solidFill>
              <a:latin typeface="+mj-lt"/>
              <a:cs typeface="Calibri" pitchFamily="34" charset="0"/>
            </a:endParaRPr>
          </a:p>
        </p:txBody>
      </p:sp>
      <p:sp>
        <p:nvSpPr>
          <p:cNvPr id="24" name="23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Demonstrating the acid rain phenomenon</a:t>
            </a:r>
            <a:endParaRPr lang="es-CL" sz="1050" dirty="0" smtClean="0">
              <a:solidFill>
                <a:schemeClr val="bg1">
                  <a:lumMod val="50000"/>
                </a:schemeClr>
              </a:solidFill>
            </a:endParaRPr>
          </a:p>
        </p:txBody>
      </p:sp>
    </p:spTree>
    <p:extLst>
      <p:ext uri="{BB962C8B-B14F-4D97-AF65-F5344CB8AC3E}">
        <p14:creationId xmlns:p14="http://schemas.microsoft.com/office/powerpoint/2010/main" val="1449309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Acid</a:t>
            </a:r>
            <a:r>
              <a:rPr lang="es-ES_tradnl" sz="3000" b="1" baseline="30000" dirty="0" smtClean="0">
                <a:solidFill>
                  <a:schemeClr val="bg1"/>
                </a:solidFill>
                <a:latin typeface="+mj-lt"/>
                <a:cs typeface="Calibri" pitchFamily="34" charset="0"/>
              </a:rPr>
              <a:t> Rain</a:t>
            </a:r>
            <a:endParaRPr lang="es-ES_tradnl" sz="3000" b="1" baseline="30000" dirty="0">
              <a:solidFill>
                <a:schemeClr val="bg1"/>
              </a:solidFill>
              <a:latin typeface="+mj-lt"/>
              <a:cs typeface="Calibri" pitchFamily="34" charset="0"/>
            </a:endParaRPr>
          </a:p>
        </p:txBody>
      </p:sp>
      <p:sp>
        <p:nvSpPr>
          <p:cNvPr id="8" name="7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Demonstrating the acid rain phenomenon</a:t>
            </a:r>
            <a:endParaRPr lang="es-CL" sz="1050" dirty="0" smtClean="0">
              <a:solidFill>
                <a:schemeClr val="bg1">
                  <a:lumMod val="50000"/>
                </a:schemeClr>
              </a:solidFill>
            </a:endParaRPr>
          </a:p>
        </p:txBody>
      </p:sp>
      <p:sp>
        <p:nvSpPr>
          <p:cNvPr id="4"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USA </a:t>
            </a:r>
            <a:r>
              <a:rPr lang="en-US" b="1" baseline="30000" dirty="0" smtClean="0">
                <a:solidFill>
                  <a:schemeClr val="bg1"/>
                </a:solidFill>
                <a:latin typeface="+mj-lt"/>
                <a:cs typeface="Calibri" pitchFamily="34" charset="0"/>
              </a:rPr>
              <a:t>Standards </a:t>
            </a:r>
            <a:r>
              <a:rPr lang="en-US" b="1" baseline="30000" dirty="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sp>
        <p:nvSpPr>
          <p:cNvPr id="5" name="מלבן 4"/>
          <p:cNvSpPr/>
          <p:nvPr/>
        </p:nvSpPr>
        <p:spPr>
          <a:xfrm>
            <a:off x="683568" y="2281698"/>
            <a:ext cx="6318448" cy="369332"/>
          </a:xfrm>
          <a:prstGeom prst="rect">
            <a:avLst/>
          </a:prstGeom>
        </p:spPr>
        <p:txBody>
          <a:bodyPr wrap="square">
            <a:spAutoFit/>
          </a:bodyPr>
          <a:lstStyle/>
          <a:p>
            <a:r>
              <a:rPr lang="en-US" dirty="0" smtClean="0"/>
              <a:t>FRAMEWORK </a:t>
            </a:r>
            <a:r>
              <a:rPr lang="en-US" dirty="0"/>
              <a:t>FOR K-12 SCIENCE EDUCATION © 2012</a:t>
            </a:r>
          </a:p>
        </p:txBody>
      </p:sp>
      <p:sp>
        <p:nvSpPr>
          <p:cNvPr id="6" name="מלבן 5"/>
          <p:cNvSpPr/>
          <p:nvPr/>
        </p:nvSpPr>
        <p:spPr>
          <a:xfrm>
            <a:off x="611560" y="2646565"/>
            <a:ext cx="7344816" cy="307777"/>
          </a:xfrm>
          <a:prstGeom prst="rect">
            <a:avLst/>
          </a:prstGeom>
        </p:spPr>
        <p:txBody>
          <a:bodyPr wrap="square">
            <a:spAutoFit/>
          </a:bodyPr>
          <a:lstStyle/>
          <a:p>
            <a:pPr lvl="0"/>
            <a:r>
              <a:rPr lang="en-US" sz="1400" dirty="0"/>
              <a:t>The Dimension I practices listed below are called out as </a:t>
            </a:r>
            <a:r>
              <a:rPr lang="en-US" sz="1400" b="1" dirty="0"/>
              <a:t>bold </a:t>
            </a:r>
            <a:r>
              <a:rPr lang="en-US" sz="1400" dirty="0"/>
              <a:t>words throughout the activity.</a:t>
            </a:r>
          </a:p>
        </p:txBody>
      </p:sp>
      <p:graphicFrame>
        <p:nvGraphicFramePr>
          <p:cNvPr id="9" name="טבלה 8"/>
          <p:cNvGraphicFramePr>
            <a:graphicFrameLocks noGrp="1"/>
          </p:cNvGraphicFramePr>
          <p:nvPr>
            <p:extLst>
              <p:ext uri="{D42A27DB-BD31-4B8C-83A1-F6EECF244321}">
                <p14:modId xmlns:p14="http://schemas.microsoft.com/office/powerpoint/2010/main" val="1999628220"/>
              </p:ext>
            </p:extLst>
          </p:nvPr>
        </p:nvGraphicFramePr>
        <p:xfrm>
          <a:off x="683567" y="3068960"/>
          <a:ext cx="7632849" cy="1524000"/>
        </p:xfrm>
        <a:graphic>
          <a:graphicData uri="http://schemas.openxmlformats.org/drawingml/2006/table">
            <a:tbl>
              <a:tblPr firstRow="1" firstCol="1" lastRow="1" lastCol="1" bandRow="1" bandCol="1"/>
              <a:tblGrid>
                <a:gridCol w="771352"/>
                <a:gridCol w="380777"/>
                <a:gridCol w="2448272"/>
                <a:gridCol w="360040"/>
                <a:gridCol w="3672408"/>
              </a:tblGrid>
              <a:tr h="263889">
                <a:tc rowSpan="4">
                  <a:txBody>
                    <a:bodyPr/>
                    <a:lstStyle/>
                    <a:p>
                      <a:pPr marL="124460" marR="48260" algn="ctr">
                        <a:lnSpc>
                          <a:spcPct val="100000"/>
                        </a:lnSpc>
                        <a:spcBef>
                          <a:spcPts val="80"/>
                        </a:spcBef>
                        <a:spcAft>
                          <a:spcPts val="0"/>
                        </a:spcAft>
                      </a:pPr>
                      <a:r>
                        <a:rPr lang="en-US" sz="1100" b="1" dirty="0">
                          <a:solidFill>
                            <a:srgbClr val="231F20"/>
                          </a:solidFill>
                          <a:effectLst/>
                          <a:latin typeface="Calibri"/>
                          <a:ea typeface="Calibri"/>
                          <a:cs typeface="Calibri"/>
                        </a:rPr>
                        <a:t>Dimension</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1</a:t>
                      </a:r>
                      <a:endParaRPr lang="en-US" sz="1100" b="1" dirty="0">
                        <a:effectLst/>
                        <a:latin typeface="Calibri"/>
                        <a:ea typeface="Calibri"/>
                        <a:cs typeface="Calibri"/>
                      </a:endParaRPr>
                    </a:p>
                    <a:p>
                      <a:pPr marL="125730" marR="48260" algn="ctr">
                        <a:lnSpc>
                          <a:spcPct val="100000"/>
                        </a:lnSpc>
                        <a:spcAft>
                          <a:spcPts val="0"/>
                        </a:spcAft>
                      </a:pPr>
                      <a:r>
                        <a:rPr lang="en-US" sz="1100" b="1" dirty="0">
                          <a:solidFill>
                            <a:srgbClr val="231F20"/>
                          </a:solidFill>
                          <a:effectLst/>
                          <a:latin typeface="Calibri"/>
                          <a:ea typeface="Calibri"/>
                          <a:cs typeface="Calibri"/>
                        </a:rPr>
                        <a:t>Scien</a:t>
                      </a:r>
                      <a:r>
                        <a:rPr lang="en-US" sz="1100" b="1" spc="-5"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e</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and</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En</a:t>
                      </a:r>
                      <a:r>
                        <a:rPr lang="en-US" sz="1100" b="1" spc="-5" dirty="0">
                          <a:solidFill>
                            <a:srgbClr val="231F20"/>
                          </a:solidFill>
                          <a:effectLst/>
                          <a:latin typeface="Calibri"/>
                          <a:ea typeface="Calibri"/>
                          <a:cs typeface="Calibri"/>
                        </a:rPr>
                        <a:t>g</a:t>
                      </a:r>
                      <a:r>
                        <a:rPr lang="en-US" sz="1100" b="1" dirty="0">
                          <a:solidFill>
                            <a:srgbClr val="231F20"/>
                          </a:solidFill>
                          <a:effectLst/>
                          <a:latin typeface="Calibri"/>
                          <a:ea typeface="Calibri"/>
                          <a:cs typeface="Calibri"/>
                        </a:rPr>
                        <a:t>ineering </a:t>
                      </a:r>
                      <a:r>
                        <a:rPr lang="en-US" sz="1100" b="1" spc="-15" dirty="0">
                          <a:solidFill>
                            <a:srgbClr val="231F20"/>
                          </a:solidFill>
                          <a:effectLst/>
                          <a:latin typeface="Calibri"/>
                          <a:ea typeface="Calibri"/>
                          <a:cs typeface="Calibri"/>
                        </a:rPr>
                        <a:t>P</a:t>
                      </a:r>
                      <a:r>
                        <a:rPr lang="en-US" sz="1100" b="1" spc="-5" dirty="0">
                          <a:solidFill>
                            <a:srgbClr val="231F20"/>
                          </a:solidFill>
                          <a:effectLst/>
                          <a:latin typeface="Calibri"/>
                          <a:ea typeface="Calibri"/>
                          <a:cs typeface="Calibri"/>
                        </a:rPr>
                        <a:t>r</a:t>
                      </a:r>
                      <a:r>
                        <a:rPr lang="en-US" sz="1100" b="1" dirty="0">
                          <a:solidFill>
                            <a:srgbClr val="231F20"/>
                          </a:solidFill>
                          <a:effectLst/>
                          <a:latin typeface="Calibri"/>
                          <a:ea typeface="Calibri"/>
                          <a:cs typeface="Calibri"/>
                        </a:rPr>
                        <a:t>a</a:t>
                      </a:r>
                      <a:r>
                        <a:rPr lang="en-US" sz="1100" b="1" spc="10"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ti</a:t>
                      </a:r>
                      <a:r>
                        <a:rPr lang="en-US" sz="1100" b="1" spc="-5"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es</a:t>
                      </a: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49225" algn="ctr">
                        <a:lnSpc>
                          <a:spcPct val="100000"/>
                        </a:lnSpc>
                        <a:spcBef>
                          <a:spcPts val="64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0" marR="121285" indent="0">
                        <a:lnSpc>
                          <a:spcPct val="100000"/>
                        </a:lnSpc>
                        <a:spcBef>
                          <a:spcPts val="140"/>
                        </a:spcBef>
                        <a:spcAft>
                          <a:spcPts val="0"/>
                        </a:spcAft>
                      </a:pPr>
                      <a:r>
                        <a:rPr lang="en-US" sz="1100" dirty="0">
                          <a:solidFill>
                            <a:srgbClr val="231F20"/>
                          </a:solidFill>
                          <a:effectLst/>
                          <a:latin typeface="Calibri"/>
                          <a:ea typeface="Calibri"/>
                          <a:cs typeface="Calibri"/>
                        </a:rPr>
                        <a:t>Asking questions (for science) and defining problems (for engineering)</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lnSpc>
                          <a:spcPct val="100000"/>
                        </a:lnSpc>
                        <a:spcBef>
                          <a:spcPts val="64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0" marR="116840" indent="0">
                        <a:lnSpc>
                          <a:spcPct val="100000"/>
                        </a:lnSpc>
                        <a:spcBef>
                          <a:spcPts val="625"/>
                        </a:spcBef>
                        <a:spcAft>
                          <a:spcPts val="0"/>
                        </a:spcAft>
                      </a:pPr>
                      <a:r>
                        <a:rPr lang="en-US" sz="1100" dirty="0">
                          <a:solidFill>
                            <a:srgbClr val="231F20"/>
                          </a:solidFill>
                          <a:effectLst/>
                          <a:latin typeface="Calibri"/>
                          <a:ea typeface="Calibri"/>
                          <a:cs typeface="Calibri"/>
                        </a:rPr>
                        <a:t>Use mathematics and computational thinking</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63889">
                <a:tc vMerge="1">
                  <a:txBody>
                    <a:bodyPr/>
                    <a:lstStyle/>
                    <a:p>
                      <a:endParaRPr lang="en-US"/>
                    </a:p>
                  </a:txBody>
                  <a:tcPr/>
                </a:tc>
                <a:tc>
                  <a:txBody>
                    <a:bodyPr/>
                    <a:lstStyle/>
                    <a:p>
                      <a:pPr algn="ctr">
                        <a:lnSpc>
                          <a:spcPct val="100000"/>
                        </a:lnSpc>
                        <a:spcBef>
                          <a:spcPts val="10"/>
                        </a:spcBef>
                        <a:spcAft>
                          <a:spcPts val="0"/>
                        </a:spcAft>
                      </a:pPr>
                      <a:r>
                        <a:rPr lang="en-US" sz="1100" dirty="0">
                          <a:effectLst/>
                          <a:latin typeface="Calibri"/>
                          <a:ea typeface="Calibri"/>
                          <a:cs typeface="Calibri"/>
                        </a:rPr>
                        <a:t> </a:t>
                      </a:r>
                    </a:p>
                    <a:p>
                      <a:pPr marR="149225" algn="ctr">
                        <a:lnSpc>
                          <a:spcPct val="100000"/>
                        </a:lnSpc>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a:effectLst/>
                          <a:latin typeface="Calibri"/>
                          <a:ea typeface="Calibri"/>
                          <a:cs typeface="Calibri"/>
                        </a:rPr>
                        <a:t> </a:t>
                      </a:r>
                      <a:r>
                        <a:rPr lang="en-US" sz="1100" dirty="0" smtClean="0">
                          <a:solidFill>
                            <a:srgbClr val="231F20"/>
                          </a:solidFill>
                          <a:effectLst/>
                          <a:latin typeface="Calibri"/>
                          <a:ea typeface="Calibri"/>
                          <a:cs typeface="Calibri"/>
                        </a:rPr>
                        <a:t>Developing </a:t>
                      </a:r>
                      <a:r>
                        <a:rPr lang="en-US" sz="1100" dirty="0">
                          <a:solidFill>
                            <a:srgbClr val="231F20"/>
                          </a:solidFill>
                          <a:effectLst/>
                          <a:latin typeface="Calibri"/>
                          <a:ea typeface="Calibri"/>
                          <a:cs typeface="Calibri"/>
                        </a:rPr>
                        <a:t>and using models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lnSpc>
                          <a:spcPct val="100000"/>
                        </a:lnSpc>
                        <a:spcBef>
                          <a:spcPts val="10"/>
                        </a:spcBef>
                        <a:spcAft>
                          <a:spcPts val="0"/>
                        </a:spcAft>
                      </a:pPr>
                      <a:r>
                        <a:rPr lang="en-US" sz="1100" dirty="0">
                          <a:effectLst/>
                          <a:latin typeface="Calibri"/>
                          <a:ea typeface="Calibri"/>
                          <a:cs typeface="Calibri"/>
                        </a:rPr>
                        <a:t> </a:t>
                      </a:r>
                    </a:p>
                    <a:p>
                      <a:pPr marR="135255" algn="ctr">
                        <a:lnSpc>
                          <a:spcPct val="100000"/>
                        </a:lnSpc>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marL="0" marR="116840" indent="0">
                        <a:lnSpc>
                          <a:spcPct val="100000"/>
                        </a:lnSpc>
                        <a:spcBef>
                          <a:spcPts val="240"/>
                        </a:spcBef>
                        <a:spcAft>
                          <a:spcPts val="0"/>
                        </a:spcAft>
                      </a:pPr>
                      <a:r>
                        <a:rPr lang="en-US" sz="1100" dirty="0">
                          <a:solidFill>
                            <a:srgbClr val="231F20"/>
                          </a:solidFill>
                          <a:effectLst/>
                          <a:latin typeface="Calibri"/>
                          <a:ea typeface="Calibri"/>
                          <a:cs typeface="Calibri"/>
                        </a:rPr>
                        <a:t>Constructing explanations (for science) and designing solutions (for engineering)</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63889">
                <a:tc vMerge="1">
                  <a:txBody>
                    <a:bodyPr/>
                    <a:lstStyle/>
                    <a:p>
                      <a:endParaRPr lang="en-US"/>
                    </a:p>
                  </a:txBody>
                  <a:tcPr/>
                </a:tc>
                <a:tc>
                  <a:txBody>
                    <a:bodyPr/>
                    <a:lstStyle/>
                    <a:p>
                      <a:pPr algn="ctr">
                        <a:lnSpc>
                          <a:spcPct val="100000"/>
                        </a:lnSpc>
                        <a:spcBef>
                          <a:spcPts val="10"/>
                        </a:spcBef>
                        <a:spcAft>
                          <a:spcPts val="0"/>
                        </a:spcAft>
                      </a:pPr>
                      <a:r>
                        <a:rPr lang="en-US" sz="1100" dirty="0">
                          <a:effectLst/>
                          <a:latin typeface="Calibri"/>
                          <a:ea typeface="Calibri"/>
                          <a:cs typeface="Calibri"/>
                        </a:rPr>
                        <a:t> </a:t>
                      </a:r>
                    </a:p>
                    <a:p>
                      <a:pPr marR="149225" algn="ctr">
                        <a:lnSpc>
                          <a:spcPct val="100000"/>
                        </a:lnSpc>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a:effectLst/>
                          <a:latin typeface="Calibri"/>
                          <a:ea typeface="Calibri"/>
                          <a:cs typeface="Calibri"/>
                        </a:rPr>
                        <a:t> </a:t>
                      </a:r>
                      <a:r>
                        <a:rPr lang="en-US" sz="1100" dirty="0" smtClean="0">
                          <a:solidFill>
                            <a:srgbClr val="231F20"/>
                          </a:solidFill>
                          <a:effectLst/>
                          <a:latin typeface="Calibri"/>
                          <a:ea typeface="Calibri"/>
                          <a:cs typeface="Calibri"/>
                        </a:rPr>
                        <a:t>Planning </a:t>
                      </a:r>
                      <a:r>
                        <a:rPr lang="en-US" sz="1100" dirty="0">
                          <a:solidFill>
                            <a:srgbClr val="231F20"/>
                          </a:solidFill>
                          <a:effectLst/>
                          <a:latin typeface="Calibri"/>
                          <a:ea typeface="Calibri"/>
                          <a:cs typeface="Calibri"/>
                        </a:rPr>
                        <a:t>and carrying out investigations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lnSpc>
                          <a:spcPct val="100000"/>
                        </a:lnSpc>
                        <a:spcBef>
                          <a:spcPts val="10"/>
                        </a:spcBef>
                        <a:spcAft>
                          <a:spcPts val="0"/>
                        </a:spcAft>
                      </a:pPr>
                      <a:r>
                        <a:rPr lang="en-US" sz="1100" dirty="0">
                          <a:effectLst/>
                          <a:latin typeface="Calibri"/>
                          <a:ea typeface="Calibri"/>
                          <a:cs typeface="Calibri"/>
                        </a:rPr>
                        <a:t> </a:t>
                      </a:r>
                    </a:p>
                    <a:p>
                      <a:pPr marR="135255" algn="ctr">
                        <a:lnSpc>
                          <a:spcPct val="100000"/>
                        </a:lnSpc>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smtClean="0">
                          <a:solidFill>
                            <a:srgbClr val="231F20"/>
                          </a:solidFill>
                          <a:effectLst/>
                          <a:latin typeface="Calibri"/>
                          <a:ea typeface="Calibri"/>
                          <a:cs typeface="Calibri"/>
                        </a:rPr>
                        <a:t>Engaging </a:t>
                      </a:r>
                      <a:r>
                        <a:rPr lang="en-US" sz="1100" dirty="0">
                          <a:solidFill>
                            <a:srgbClr val="231F20"/>
                          </a:solidFill>
                          <a:effectLst/>
                          <a:latin typeface="Calibri"/>
                          <a:ea typeface="Calibri"/>
                          <a:cs typeface="Calibri"/>
                        </a:rPr>
                        <a:t>in argument from evidence</a:t>
                      </a:r>
                      <a:endParaRPr lang="en-US" sz="1100" dirty="0">
                        <a:effectLst/>
                        <a:latin typeface="Calibri"/>
                        <a:ea typeface="Calibri"/>
                        <a:cs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63889">
                <a:tc vMerge="1">
                  <a:txBody>
                    <a:bodyPr/>
                    <a:lstStyle/>
                    <a:p>
                      <a:endParaRPr lang="en-US"/>
                    </a:p>
                  </a:txBody>
                  <a:tcPr/>
                </a:tc>
                <a:tc>
                  <a:txBody>
                    <a:bodyPr/>
                    <a:lstStyle/>
                    <a:p>
                      <a:pPr algn="ctr">
                        <a:lnSpc>
                          <a:spcPct val="100000"/>
                        </a:lnSpc>
                        <a:spcBef>
                          <a:spcPts val="10"/>
                        </a:spcBef>
                        <a:spcAft>
                          <a:spcPts val="0"/>
                        </a:spcAft>
                      </a:pPr>
                      <a:r>
                        <a:rPr lang="en-US" sz="1100" dirty="0">
                          <a:effectLst/>
                          <a:latin typeface="Calibri"/>
                          <a:ea typeface="Calibri"/>
                          <a:cs typeface="Calibri"/>
                        </a:rPr>
                        <a:t> </a:t>
                      </a:r>
                    </a:p>
                    <a:p>
                      <a:pPr marR="149225" algn="ctr">
                        <a:lnSpc>
                          <a:spcPct val="100000"/>
                        </a:lnSpc>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a:effectLst/>
                          <a:latin typeface="Calibri"/>
                          <a:ea typeface="Calibri"/>
                          <a:cs typeface="Calibri"/>
                        </a:rPr>
                        <a:t> </a:t>
                      </a:r>
                      <a:r>
                        <a:rPr lang="en-US" sz="1100" dirty="0" smtClean="0">
                          <a:solidFill>
                            <a:srgbClr val="231F20"/>
                          </a:solidFill>
                          <a:effectLst/>
                          <a:latin typeface="Calibri"/>
                          <a:ea typeface="Calibri"/>
                          <a:cs typeface="Calibri"/>
                        </a:rPr>
                        <a:t>Analyzing </a:t>
                      </a:r>
                      <a:r>
                        <a:rPr lang="en-US" sz="1100" dirty="0">
                          <a:solidFill>
                            <a:srgbClr val="231F20"/>
                          </a:solidFill>
                          <a:effectLst/>
                          <a:latin typeface="Calibri"/>
                          <a:ea typeface="Calibri"/>
                          <a:cs typeface="Calibri"/>
                        </a:rPr>
                        <a:t>and interpreting data</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10"/>
                        </a:spcBef>
                        <a:spcAft>
                          <a:spcPts val="0"/>
                        </a:spcAft>
                      </a:pPr>
                      <a:r>
                        <a:rPr lang="en-US" sz="1100" dirty="0">
                          <a:effectLst/>
                          <a:latin typeface="Calibri"/>
                          <a:ea typeface="Calibri"/>
                          <a:cs typeface="Calibri"/>
                        </a:rPr>
                        <a:t> </a:t>
                      </a:r>
                    </a:p>
                    <a:p>
                      <a:pPr marR="135255" algn="ctr">
                        <a:lnSpc>
                          <a:spcPct val="100000"/>
                        </a:lnSpc>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smtClean="0">
                          <a:solidFill>
                            <a:srgbClr val="231F20"/>
                          </a:solidFill>
                          <a:effectLst/>
                          <a:latin typeface="Calibri"/>
                          <a:ea typeface="Calibri"/>
                          <a:cs typeface="Calibri"/>
                        </a:rPr>
                        <a:t>Obtaining</a:t>
                      </a:r>
                      <a:r>
                        <a:rPr lang="en-US" sz="1100" dirty="0">
                          <a:solidFill>
                            <a:srgbClr val="231F20"/>
                          </a:solidFill>
                          <a:effectLst/>
                          <a:latin typeface="Calibri"/>
                          <a:ea typeface="Calibri"/>
                          <a:cs typeface="Calibri"/>
                        </a:rPr>
                        <a:t>, evaluating, and communicating information</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1" name="טבלה 10"/>
          <p:cNvGraphicFramePr>
            <a:graphicFrameLocks noGrp="1"/>
          </p:cNvGraphicFramePr>
          <p:nvPr>
            <p:extLst>
              <p:ext uri="{D42A27DB-BD31-4B8C-83A1-F6EECF244321}">
                <p14:modId xmlns:p14="http://schemas.microsoft.com/office/powerpoint/2010/main" val="1328212348"/>
              </p:ext>
            </p:extLst>
          </p:nvPr>
        </p:nvGraphicFramePr>
        <p:xfrm>
          <a:off x="720890" y="4885408"/>
          <a:ext cx="7667534" cy="1279896"/>
        </p:xfrm>
        <a:graphic>
          <a:graphicData uri="http://schemas.openxmlformats.org/drawingml/2006/table">
            <a:tbl>
              <a:tblPr firstRow="1" firstCol="1" lastRow="1" lastCol="1" bandRow="1" bandCol="1"/>
              <a:tblGrid>
                <a:gridCol w="754766"/>
                <a:gridCol w="432048"/>
                <a:gridCol w="2376264"/>
                <a:gridCol w="432048"/>
                <a:gridCol w="3672408"/>
              </a:tblGrid>
              <a:tr h="283530">
                <a:tc rowSpan="4">
                  <a:txBody>
                    <a:bodyPr/>
                    <a:lstStyle/>
                    <a:p>
                      <a:pPr marL="285115" marR="0" indent="0" algn="l" defTabSz="914400" rtl="0" eaLnBrk="1" fontAlgn="auto" latinLnBrk="0" hangingPunct="1">
                        <a:lnSpc>
                          <a:spcPct val="100000"/>
                        </a:lnSpc>
                        <a:spcBef>
                          <a:spcPts val="560"/>
                        </a:spcBef>
                        <a:spcAft>
                          <a:spcPts val="0"/>
                        </a:spcAft>
                        <a:buClrTx/>
                        <a:buSzTx/>
                        <a:buFontTx/>
                        <a:buNone/>
                        <a:tabLst/>
                        <a:defRPr/>
                      </a:pPr>
                      <a:r>
                        <a:rPr lang="en-US" sz="1100" b="1" dirty="0">
                          <a:solidFill>
                            <a:srgbClr val="231F20"/>
                          </a:solidFill>
                          <a:effectLst/>
                          <a:latin typeface="Calibri"/>
                          <a:ea typeface="Calibri"/>
                          <a:cs typeface="Calibri"/>
                        </a:rPr>
                        <a:t>Dimension</a:t>
                      </a:r>
                      <a:r>
                        <a:rPr lang="en-US" sz="1100" b="1" spc="-15" dirty="0">
                          <a:solidFill>
                            <a:srgbClr val="231F20"/>
                          </a:solidFill>
                          <a:effectLst/>
                          <a:latin typeface="Calibri"/>
                          <a:ea typeface="Calibri"/>
                          <a:cs typeface="Calibri"/>
                        </a:rPr>
                        <a:t> </a:t>
                      </a:r>
                      <a:r>
                        <a:rPr lang="en-US" sz="1100" b="1" dirty="0" smtClean="0">
                          <a:solidFill>
                            <a:srgbClr val="231F20"/>
                          </a:solidFill>
                          <a:effectLst/>
                          <a:latin typeface="Calibri"/>
                          <a:ea typeface="Calibri"/>
                          <a:cs typeface="Calibri"/>
                        </a:rPr>
                        <a:t>2 </a:t>
                      </a:r>
                      <a:r>
                        <a:rPr lang="en-US" sz="1100" b="1" kern="1200" dirty="0" smtClean="0">
                          <a:solidFill>
                            <a:schemeClr val="tx1"/>
                          </a:solidFill>
                          <a:effectLst/>
                          <a:latin typeface="+mn-lt"/>
                          <a:ea typeface="+mn-ea"/>
                          <a:cs typeface="+mn-cs"/>
                        </a:rPr>
                        <a:t>Cross Cutting Concepts</a:t>
                      </a: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49225" algn="ctr">
                        <a:spcBef>
                          <a:spcPts val="5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1588" marR="121285" indent="0">
                        <a:spcBef>
                          <a:spcPts val="565"/>
                        </a:spcBef>
                        <a:spcAft>
                          <a:spcPts val="0"/>
                        </a:spcAft>
                      </a:pPr>
                      <a:r>
                        <a:rPr lang="en-US" sz="1100" dirty="0">
                          <a:solidFill>
                            <a:srgbClr val="231F20"/>
                          </a:solidFill>
                          <a:effectLst/>
                          <a:latin typeface="Calibri"/>
                          <a:ea typeface="Calibri"/>
                          <a:cs typeface="Calibri"/>
                        </a:rPr>
                        <a:t>Patterns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spcBef>
                          <a:spcPts val="5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0" marR="116840" indent="0">
                        <a:spcBef>
                          <a:spcPts val="565"/>
                        </a:spcBef>
                        <a:spcAft>
                          <a:spcPts val="0"/>
                        </a:spcAft>
                      </a:pPr>
                      <a:r>
                        <a:rPr lang="en-US" sz="1100" dirty="0">
                          <a:solidFill>
                            <a:srgbClr val="231F20"/>
                          </a:solidFill>
                          <a:effectLst/>
                          <a:latin typeface="Calibri"/>
                          <a:ea typeface="Calibri"/>
                          <a:cs typeface="Calibri"/>
                        </a:rPr>
                        <a:t>Energy and matter: Flows, cycles, and  conservation</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429306">
                <a:tc vMerge="1">
                  <a:txBody>
                    <a:bodyPr/>
                    <a:lstStyle/>
                    <a:p>
                      <a:endParaRPr lang="en-US"/>
                    </a:p>
                  </a:txBody>
                  <a:tcPr/>
                </a:tc>
                <a:tc>
                  <a:txBody>
                    <a:bodyPr/>
                    <a:lstStyle/>
                    <a:p>
                      <a:pPr marR="149225" algn="ctr">
                        <a:spcBef>
                          <a:spcPts val="6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0" marR="116840" indent="0" algn="l" defTabSz="914400" rtl="0" eaLnBrk="1" latinLnBrk="0" hangingPunct="1">
                        <a:lnSpc>
                          <a:spcPts val="960"/>
                        </a:lnSpc>
                        <a:spcBef>
                          <a:spcPts val="565"/>
                        </a:spcBef>
                        <a:spcAft>
                          <a:spcPts val="0"/>
                        </a:spcAft>
                      </a:pPr>
                      <a:r>
                        <a:rPr lang="en-US" sz="1100" kern="1200" smtClean="0">
                          <a:solidFill>
                            <a:srgbClr val="231F20"/>
                          </a:solidFill>
                          <a:effectLst/>
                          <a:latin typeface="+mn-lt"/>
                          <a:ea typeface="Calibri"/>
                          <a:cs typeface="Calibri"/>
                        </a:rPr>
                        <a:t>Cause and effect: Mechanism and  explanation</a:t>
                      </a:r>
                      <a:endParaRPr lang="en-US" sz="1100" kern="1200" dirty="0">
                        <a:solidFill>
                          <a:srgbClr val="231F20"/>
                        </a:solidFill>
                        <a:effectLst/>
                        <a:latin typeface="+mn-lt"/>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spcBef>
                          <a:spcPts val="6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marL="0" marR="116840" indent="0">
                        <a:spcBef>
                          <a:spcPts val="665"/>
                        </a:spcBef>
                        <a:spcAft>
                          <a:spcPts val="0"/>
                        </a:spcAft>
                      </a:pPr>
                      <a:r>
                        <a:rPr lang="en-US" sz="1100" dirty="0">
                          <a:solidFill>
                            <a:srgbClr val="231F20"/>
                          </a:solidFill>
                          <a:effectLst/>
                          <a:latin typeface="Calibri"/>
                          <a:ea typeface="Calibri"/>
                          <a:cs typeface="Calibri"/>
                        </a:rPr>
                        <a:t>Structure and function</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530">
                <a:tc vMerge="1">
                  <a:txBody>
                    <a:bodyPr/>
                    <a:lstStyle/>
                    <a:p>
                      <a:endParaRPr lang="en-US"/>
                    </a:p>
                  </a:txBody>
                  <a:tcPr/>
                </a:tc>
                <a:tc>
                  <a:txBody>
                    <a:bodyPr/>
                    <a:lstStyle/>
                    <a:p>
                      <a:pPr marR="149225" algn="ctr">
                        <a:spcBef>
                          <a:spcPts val="6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1588" marR="121285" indent="0">
                        <a:spcBef>
                          <a:spcPts val="665"/>
                        </a:spcBef>
                        <a:spcAft>
                          <a:spcPts val="0"/>
                        </a:spcAft>
                      </a:pPr>
                      <a:r>
                        <a:rPr lang="en-US" sz="1100" dirty="0">
                          <a:solidFill>
                            <a:srgbClr val="231F20"/>
                          </a:solidFill>
                          <a:effectLst/>
                          <a:latin typeface="Calibri"/>
                          <a:ea typeface="Calibri"/>
                          <a:cs typeface="Calibri"/>
                        </a:rPr>
                        <a:t>Scale, proportion, and  quantity</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spcBef>
                          <a:spcPts val="6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marL="0" marR="116840" indent="0">
                        <a:spcBef>
                          <a:spcPts val="665"/>
                        </a:spcBef>
                        <a:spcAft>
                          <a:spcPts val="0"/>
                        </a:spcAft>
                      </a:pPr>
                      <a:r>
                        <a:rPr lang="en-US" sz="1100" dirty="0">
                          <a:solidFill>
                            <a:srgbClr val="231F20"/>
                          </a:solidFill>
                          <a:effectLst/>
                          <a:latin typeface="Calibri"/>
                          <a:ea typeface="Calibri"/>
                          <a:cs typeface="Calibri"/>
                        </a:rPr>
                        <a:t>Stability and change</a:t>
                      </a:r>
                      <a:endParaRPr lang="en-US" sz="1100" dirty="0">
                        <a:effectLst/>
                        <a:latin typeface="Calibri"/>
                        <a:ea typeface="Calibri"/>
                        <a:cs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530">
                <a:tc vMerge="1">
                  <a:txBody>
                    <a:bodyPr/>
                    <a:lstStyle/>
                    <a:p>
                      <a:endParaRPr lang="en-US"/>
                    </a:p>
                  </a:txBody>
                  <a:tcPr/>
                </a:tc>
                <a:tc>
                  <a:txBody>
                    <a:bodyPr/>
                    <a:lstStyle/>
                    <a:p>
                      <a:pPr marR="149225" algn="ctr">
                        <a:spcBef>
                          <a:spcPts val="6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marL="1588" marR="121285" indent="0">
                        <a:spcBef>
                          <a:spcPts val="665"/>
                        </a:spcBef>
                        <a:spcAft>
                          <a:spcPts val="0"/>
                        </a:spcAft>
                      </a:pPr>
                      <a:r>
                        <a:rPr lang="en-US" sz="1100" dirty="0">
                          <a:solidFill>
                            <a:srgbClr val="231F20"/>
                          </a:solidFill>
                          <a:effectLst/>
                          <a:latin typeface="Calibri"/>
                          <a:ea typeface="Calibri"/>
                          <a:cs typeface="Calibri"/>
                        </a:rPr>
                        <a:t>Systems and system models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100" dirty="0">
                          <a:effectLst/>
                          <a:latin typeface="Calibri"/>
                          <a:ea typeface="Calibri"/>
                          <a:cs typeface="Calibri"/>
                        </a:rPr>
                        <a:t>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US" sz="1100" dirty="0">
                          <a:effectLst/>
                          <a:latin typeface="Calibri"/>
                          <a:ea typeface="Calibri"/>
                          <a:cs typeface="Calibri"/>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2266146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 name="1 Rectángulo redondeado"/>
          <p:cNvSpPr/>
          <p:nvPr/>
        </p:nvSpPr>
        <p:spPr>
          <a:xfrm>
            <a:off x="1475656" y="2204864"/>
            <a:ext cx="6218873" cy="504056"/>
          </a:xfrm>
          <a:prstGeom prst="roundRect">
            <a:avLst/>
          </a:prstGeom>
          <a:ln>
            <a:solidFill>
              <a:srgbClr val="F7B04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3" name="2 CuadroTexto"/>
          <p:cNvSpPr txBox="1"/>
          <p:nvPr/>
        </p:nvSpPr>
        <p:spPr>
          <a:xfrm>
            <a:off x="1763688" y="2276872"/>
            <a:ext cx="5654625" cy="523220"/>
          </a:xfrm>
          <a:prstGeom prst="rect">
            <a:avLst/>
          </a:prstGeom>
          <a:noFill/>
        </p:spPr>
        <p:txBody>
          <a:bodyPr wrap="none" rtlCol="0">
            <a:spAutoFit/>
          </a:bodyPr>
          <a:lstStyle/>
          <a:p>
            <a:r>
              <a:rPr lang="en-US" sz="1400" b="1" dirty="0">
                <a:solidFill>
                  <a:srgbClr val="F7B047"/>
                </a:solidFill>
              </a:rPr>
              <a:t>The graph below should be similar to the one the students came up with:</a:t>
            </a:r>
            <a:r>
              <a:rPr lang="en-US" sz="1400" i="1" dirty="0">
                <a:solidFill>
                  <a:srgbClr val="F7B047"/>
                </a:solidFill>
              </a:rPr>
              <a:t> </a:t>
            </a:r>
            <a:endParaRPr lang="es-CL" sz="1400" dirty="0">
              <a:solidFill>
                <a:srgbClr val="F7B047"/>
              </a:solidFill>
            </a:endParaRPr>
          </a:p>
          <a:p>
            <a:endParaRPr lang="es-CL" sz="1400" dirty="0"/>
          </a:p>
        </p:txBody>
      </p:sp>
      <p:sp>
        <p:nvSpPr>
          <p:cNvPr id="11" name="2 Subtítulo"/>
          <p:cNvSpPr txBox="1">
            <a:spLocks/>
          </p:cNvSpPr>
          <p:nvPr/>
        </p:nvSpPr>
        <p:spPr>
          <a:xfrm>
            <a:off x="5652120" y="1124744"/>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Acid</a:t>
            </a:r>
            <a:r>
              <a:rPr lang="es-ES_tradnl" sz="3000" b="1" baseline="30000" dirty="0" smtClean="0">
                <a:solidFill>
                  <a:schemeClr val="bg1"/>
                </a:solidFill>
                <a:latin typeface="+mj-lt"/>
                <a:cs typeface="Calibri" pitchFamily="34" charset="0"/>
              </a:rPr>
              <a:t> Rain</a:t>
            </a:r>
            <a:endParaRPr lang="es-ES_tradnl" sz="3000" b="1" baseline="30000" dirty="0">
              <a:solidFill>
                <a:schemeClr val="bg1"/>
              </a:solidFill>
              <a:latin typeface="+mj-lt"/>
              <a:cs typeface="Calibri" pitchFamily="34" charset="0"/>
            </a:endParaRPr>
          </a:p>
        </p:txBody>
      </p:sp>
      <p:sp>
        <p:nvSpPr>
          <p:cNvPr id="12" name="11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Demonstrating the acid rain phenomenon</a:t>
            </a:r>
            <a:endParaRPr lang="es-CL" sz="1050" dirty="0" smtClean="0">
              <a:solidFill>
                <a:schemeClr val="bg1">
                  <a:lumMod val="50000"/>
                </a:schemeClr>
              </a:solidFill>
            </a:endParaRPr>
          </a:p>
        </p:txBody>
      </p:sp>
      <p:pic>
        <p:nvPicPr>
          <p:cNvPr id="13" name="12 Imagen" descr="Graph.jpg"/>
          <p:cNvPicPr>
            <a:picLocks noChangeAspect="1"/>
          </p:cNvPicPr>
          <p:nvPr/>
        </p:nvPicPr>
        <p:blipFill>
          <a:blip r:embed="rId3" cstate="print"/>
          <a:stretch>
            <a:fillRect/>
          </a:stretch>
        </p:blipFill>
        <p:spPr>
          <a:xfrm>
            <a:off x="1763688" y="2852936"/>
            <a:ext cx="5508104" cy="3672846"/>
          </a:xfrm>
          <a:prstGeom prst="rect">
            <a:avLst/>
          </a:prstGeom>
        </p:spPr>
      </p:pic>
    </p:spTree>
    <p:extLst>
      <p:ext uri="{BB962C8B-B14F-4D97-AF65-F5344CB8AC3E}">
        <p14:creationId xmlns:p14="http://schemas.microsoft.com/office/powerpoint/2010/main" val="40425378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218" y="2598385"/>
            <a:ext cx="6267450" cy="1035964"/>
          </a:xfrm>
          <a:prstGeom prst="rect">
            <a:avLst/>
          </a:prstGeom>
        </p:spPr>
      </p:pic>
      <p:pic>
        <p:nvPicPr>
          <p:cNvPr id="4" name="3 Imagen"/>
          <p:cNvPicPr>
            <a:picLocks noChangeAspect="1"/>
          </p:cNvPicPr>
          <p:nvPr/>
        </p:nvPicPr>
        <p:blipFill rotWithShape="1">
          <a:blip r:embed="rId3" cstate="print">
            <a:extLst>
              <a:ext uri="{28A0092B-C50C-407E-A947-70E740481C1C}">
                <a14:useLocalDpi xmlns:a14="http://schemas.microsoft.com/office/drawing/2010/main" val="0"/>
              </a:ext>
            </a:extLst>
          </a:blip>
          <a:srcRect b="5208"/>
          <a:stretch/>
        </p:blipFill>
        <p:spPr>
          <a:xfrm>
            <a:off x="1043608" y="2338205"/>
            <a:ext cx="6629400" cy="433388"/>
          </a:xfrm>
          <a:prstGeom prst="rect">
            <a:avLst/>
          </a:prstGeom>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9" name="8 CuadroTexto"/>
          <p:cNvSpPr txBox="1"/>
          <p:nvPr/>
        </p:nvSpPr>
        <p:spPr>
          <a:xfrm>
            <a:off x="1601687" y="2420888"/>
            <a:ext cx="5729266" cy="1369606"/>
          </a:xfrm>
          <a:prstGeom prst="rect">
            <a:avLst/>
          </a:prstGeom>
          <a:noFill/>
        </p:spPr>
        <p:txBody>
          <a:bodyPr wrap="square" rtlCol="0">
            <a:spAutoFit/>
          </a:bodyPr>
          <a:lstStyle/>
          <a:p>
            <a:r>
              <a:rPr lang="en-US" sz="1400" b="1" dirty="0" smtClean="0"/>
              <a:t>What does the pH decrement depend on? </a:t>
            </a:r>
            <a:endParaRPr lang="es-CL" sz="1400" dirty="0" smtClean="0"/>
          </a:p>
          <a:p>
            <a:endParaRPr lang="en-US" sz="1300" dirty="0"/>
          </a:p>
          <a:p>
            <a:pPr algn="just"/>
            <a:r>
              <a:rPr lang="en-US" sz="1400" dirty="0" smtClean="0"/>
              <a:t>Students should point out that the pH decreases due to dissolution of carbon dioxide in water. The pH decrement is directly related to available CO</a:t>
            </a:r>
            <a:r>
              <a:rPr lang="en-US" sz="1400" baseline="-25000" dirty="0" smtClean="0"/>
              <a:t>2</a:t>
            </a:r>
            <a:r>
              <a:rPr lang="en-US" sz="1400" dirty="0" smtClean="0"/>
              <a:t> which depends on the time spent blowing into the water. </a:t>
            </a:r>
            <a:endParaRPr lang="es-CL" sz="1400" dirty="0" smtClean="0"/>
          </a:p>
          <a:p>
            <a:endParaRPr lang="es-CL" sz="1400" dirty="0"/>
          </a:p>
        </p:txBody>
      </p:sp>
      <p:pic>
        <p:nvPicPr>
          <p:cNvPr id="11" name="10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218" y="4065188"/>
            <a:ext cx="6267450" cy="1308027"/>
          </a:xfrm>
          <a:prstGeom prst="rect">
            <a:avLst/>
          </a:prstGeom>
        </p:spPr>
      </p:pic>
      <p:pic>
        <p:nvPicPr>
          <p:cNvPr id="12" name="11 Imagen"/>
          <p:cNvPicPr>
            <a:picLocks noChangeAspect="1"/>
          </p:cNvPicPr>
          <p:nvPr/>
        </p:nvPicPr>
        <p:blipFill rotWithShape="1">
          <a:blip r:embed="rId3" cstate="print">
            <a:extLst>
              <a:ext uri="{28A0092B-C50C-407E-A947-70E740481C1C}">
                <a14:useLocalDpi xmlns:a14="http://schemas.microsoft.com/office/drawing/2010/main" val="0"/>
              </a:ext>
            </a:extLst>
          </a:blip>
          <a:srcRect b="5208"/>
          <a:stretch/>
        </p:blipFill>
        <p:spPr>
          <a:xfrm>
            <a:off x="1043608" y="3805009"/>
            <a:ext cx="6629400" cy="433388"/>
          </a:xfrm>
          <a:prstGeom prst="rect">
            <a:avLst/>
          </a:prstGeom>
        </p:spPr>
      </p:pic>
      <p:sp>
        <p:nvSpPr>
          <p:cNvPr id="13" name="12 CuadroTexto"/>
          <p:cNvSpPr txBox="1"/>
          <p:nvPr/>
        </p:nvSpPr>
        <p:spPr>
          <a:xfrm>
            <a:off x="1625547" y="3873996"/>
            <a:ext cx="5729266" cy="1585049"/>
          </a:xfrm>
          <a:prstGeom prst="rect">
            <a:avLst/>
          </a:prstGeom>
          <a:noFill/>
        </p:spPr>
        <p:txBody>
          <a:bodyPr wrap="square" rtlCol="0">
            <a:spAutoFit/>
          </a:bodyPr>
          <a:lstStyle/>
          <a:p>
            <a:r>
              <a:rPr lang="en-US" sz="1400" b="1" dirty="0" smtClean="0"/>
              <a:t>Why didn’t the pH reach the original value after the experiment?</a:t>
            </a:r>
            <a:endParaRPr lang="es-CL" sz="1400" dirty="0" smtClean="0"/>
          </a:p>
          <a:p>
            <a:endParaRPr lang="en-US" sz="1300" dirty="0"/>
          </a:p>
          <a:p>
            <a:pPr algn="just"/>
            <a:r>
              <a:rPr lang="en-US" sz="1400" dirty="0" smtClean="0"/>
              <a:t>Students should infer from the experiment that the dissolved carbon dioxide reacts to water and oxygen which comes from the blown air producing a carbonic acid solution. They could support their proposals by going over the theoretical background.</a:t>
            </a:r>
            <a:endParaRPr lang="es-CL" sz="1400" dirty="0" smtClean="0"/>
          </a:p>
          <a:p>
            <a:pPr algn="just"/>
            <a:endParaRPr lang="es-CL" sz="1400" dirty="0"/>
          </a:p>
        </p:txBody>
      </p:sp>
      <p:sp>
        <p:nvSpPr>
          <p:cNvPr id="14" name="2 Subtítulo"/>
          <p:cNvSpPr txBox="1">
            <a:spLocks/>
          </p:cNvSpPr>
          <p:nvPr/>
        </p:nvSpPr>
        <p:spPr>
          <a:xfrm>
            <a:off x="5652120" y="1124744"/>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Acid</a:t>
            </a:r>
            <a:r>
              <a:rPr lang="es-ES_tradnl" sz="3000" b="1" baseline="30000" dirty="0" smtClean="0">
                <a:solidFill>
                  <a:schemeClr val="bg1"/>
                </a:solidFill>
                <a:latin typeface="+mj-lt"/>
                <a:cs typeface="Calibri" pitchFamily="34" charset="0"/>
              </a:rPr>
              <a:t> Rain</a:t>
            </a:r>
            <a:endParaRPr lang="es-ES_tradnl" sz="3000" b="1" baseline="30000" dirty="0">
              <a:solidFill>
                <a:schemeClr val="bg1"/>
              </a:solidFill>
              <a:latin typeface="+mj-lt"/>
              <a:cs typeface="Calibri" pitchFamily="34" charset="0"/>
            </a:endParaRPr>
          </a:p>
        </p:txBody>
      </p:sp>
      <p:sp>
        <p:nvSpPr>
          <p:cNvPr id="15" name="14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Demonstrating the acid rain phenomenon</a:t>
            </a:r>
            <a:endParaRPr lang="es-CL" sz="1050" dirty="0" smtClean="0">
              <a:solidFill>
                <a:schemeClr val="bg1">
                  <a:lumMod val="50000"/>
                </a:schemeClr>
              </a:solidFill>
            </a:endParaRPr>
          </a:p>
        </p:txBody>
      </p:sp>
    </p:spTree>
    <p:extLst>
      <p:ext uri="{BB962C8B-B14F-4D97-AF65-F5344CB8AC3E}">
        <p14:creationId xmlns:p14="http://schemas.microsoft.com/office/powerpoint/2010/main" val="18069220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218" y="2609060"/>
            <a:ext cx="6267450" cy="1251988"/>
          </a:xfrm>
          <a:prstGeom prst="rect">
            <a:avLst/>
          </a:prstGeom>
        </p:spPr>
      </p:pic>
      <p:pic>
        <p:nvPicPr>
          <p:cNvPr id="4" name="3 Imagen"/>
          <p:cNvPicPr>
            <a:picLocks noChangeAspect="1"/>
          </p:cNvPicPr>
          <p:nvPr/>
        </p:nvPicPr>
        <p:blipFill rotWithShape="1">
          <a:blip r:embed="rId3" cstate="print">
            <a:extLst>
              <a:ext uri="{28A0092B-C50C-407E-A947-70E740481C1C}">
                <a14:useLocalDpi xmlns:a14="http://schemas.microsoft.com/office/drawing/2010/main" val="0"/>
              </a:ext>
            </a:extLst>
          </a:blip>
          <a:srcRect b="5208"/>
          <a:stretch/>
        </p:blipFill>
        <p:spPr>
          <a:xfrm>
            <a:off x="1043608" y="2348880"/>
            <a:ext cx="6629400" cy="433388"/>
          </a:xfrm>
          <a:prstGeom prst="rect">
            <a:avLst/>
          </a:prstGeom>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9" name="8 CuadroTexto"/>
          <p:cNvSpPr txBox="1"/>
          <p:nvPr/>
        </p:nvSpPr>
        <p:spPr>
          <a:xfrm>
            <a:off x="1601686" y="2431563"/>
            <a:ext cx="5835755" cy="1369606"/>
          </a:xfrm>
          <a:prstGeom prst="rect">
            <a:avLst/>
          </a:prstGeom>
          <a:noFill/>
        </p:spPr>
        <p:txBody>
          <a:bodyPr wrap="square" rtlCol="0">
            <a:spAutoFit/>
          </a:bodyPr>
          <a:lstStyle/>
          <a:p>
            <a:r>
              <a:rPr lang="en-US" sz="1400" b="1" dirty="0" smtClean="0"/>
              <a:t>How can you relate this experiment to what happen on Earth? </a:t>
            </a:r>
            <a:endParaRPr lang="es-CL" sz="1400" dirty="0" smtClean="0"/>
          </a:p>
          <a:p>
            <a:endParaRPr lang="en-US" sz="1300" dirty="0"/>
          </a:p>
          <a:p>
            <a:r>
              <a:rPr lang="en-US" sz="1400" dirty="0" smtClean="0"/>
              <a:t>Students should indicate that the acidification of water due to dissolved CO</a:t>
            </a:r>
            <a:r>
              <a:rPr lang="en-US" sz="1400" baseline="-25000" dirty="0" smtClean="0"/>
              <a:t>2</a:t>
            </a:r>
            <a:r>
              <a:rPr lang="en-US" sz="1400" dirty="0" smtClean="0"/>
              <a:t> as a result of the experiment is similar to atmospheric dissolution of industrial gases. It is important to relate the acidity degree to the concentration of this kind of pollution.</a:t>
            </a:r>
            <a:endParaRPr lang="es-CL" sz="1400" dirty="0"/>
          </a:p>
        </p:txBody>
      </p:sp>
      <p:sp>
        <p:nvSpPr>
          <p:cNvPr id="11" name="2 Subtítulo"/>
          <p:cNvSpPr txBox="1">
            <a:spLocks/>
          </p:cNvSpPr>
          <p:nvPr/>
        </p:nvSpPr>
        <p:spPr>
          <a:xfrm>
            <a:off x="5652120" y="1124744"/>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Acid</a:t>
            </a:r>
            <a:r>
              <a:rPr lang="es-ES_tradnl" sz="3000" b="1" baseline="30000" dirty="0" smtClean="0">
                <a:solidFill>
                  <a:schemeClr val="bg1"/>
                </a:solidFill>
                <a:latin typeface="+mj-lt"/>
                <a:cs typeface="Calibri" pitchFamily="34" charset="0"/>
              </a:rPr>
              <a:t> Rain</a:t>
            </a:r>
            <a:endParaRPr lang="es-ES_tradnl" sz="3000" b="1" baseline="30000" dirty="0">
              <a:solidFill>
                <a:schemeClr val="bg1"/>
              </a:solidFill>
              <a:latin typeface="+mj-lt"/>
              <a:cs typeface="Calibri" pitchFamily="34" charset="0"/>
            </a:endParaRPr>
          </a:p>
        </p:txBody>
      </p:sp>
      <p:sp>
        <p:nvSpPr>
          <p:cNvPr id="12" name="11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Demonstrating the acid rain phenomenon</a:t>
            </a:r>
            <a:endParaRPr lang="es-CL" sz="1050" dirty="0" smtClean="0">
              <a:solidFill>
                <a:schemeClr val="bg1">
                  <a:lumMod val="50000"/>
                </a:schemeClr>
              </a:solidFill>
            </a:endParaRPr>
          </a:p>
        </p:txBody>
      </p:sp>
    </p:spTree>
    <p:extLst>
      <p:ext uri="{BB962C8B-B14F-4D97-AF65-F5344CB8AC3E}">
        <p14:creationId xmlns:p14="http://schemas.microsoft.com/office/powerpoint/2010/main" val="2692753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218" y="2681068"/>
            <a:ext cx="6267450" cy="1179980"/>
          </a:xfrm>
          <a:prstGeom prst="rect">
            <a:avLst/>
          </a:prstGeom>
        </p:spPr>
      </p:pic>
      <p:pic>
        <p:nvPicPr>
          <p:cNvPr id="12" name="1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993" y="2339727"/>
            <a:ext cx="6543675" cy="657225"/>
          </a:xfrm>
          <a:prstGeom prst="rect">
            <a:avLst/>
          </a:prstGeom>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9 CuadroTexto"/>
          <p:cNvSpPr txBox="1"/>
          <p:nvPr/>
        </p:nvSpPr>
        <p:spPr>
          <a:xfrm>
            <a:off x="1547664" y="2492896"/>
            <a:ext cx="5996982" cy="1331134"/>
          </a:xfrm>
          <a:prstGeom prst="rect">
            <a:avLst/>
          </a:prstGeom>
          <a:noFill/>
        </p:spPr>
        <p:txBody>
          <a:bodyPr wrap="square" rtlCol="0">
            <a:spAutoFit/>
          </a:bodyPr>
          <a:lstStyle/>
          <a:p>
            <a:r>
              <a:rPr lang="en-US" sz="1400" b="1" dirty="0" smtClean="0"/>
              <a:t>How would you evaluate the atmospheric contamination level in your city?</a:t>
            </a:r>
            <a:endParaRPr lang="es-CL" sz="1400" dirty="0" smtClean="0"/>
          </a:p>
          <a:p>
            <a:r>
              <a:rPr lang="en-US" sz="1400" dirty="0" smtClean="0"/>
              <a:t> </a:t>
            </a:r>
            <a:endParaRPr lang="es-CL" sz="1400" dirty="0" smtClean="0"/>
          </a:p>
          <a:p>
            <a:endParaRPr lang="en-US" sz="1050" dirty="0" smtClean="0"/>
          </a:p>
          <a:p>
            <a:pPr algn="just"/>
            <a:r>
              <a:rPr lang="en-US" sz="1400" dirty="0" smtClean="0"/>
              <a:t>Students could propose to collect some samples of rain over winter in their city and measure the water acidity. They should plan to compare the pH values between the first rain after a long dry period and the next water samples. </a:t>
            </a:r>
            <a:endParaRPr lang="es-CL" sz="1400" dirty="0"/>
          </a:p>
        </p:txBody>
      </p:sp>
      <p:pic>
        <p:nvPicPr>
          <p:cNvPr id="13" name="1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218" y="4409260"/>
            <a:ext cx="6267450" cy="1540020"/>
          </a:xfrm>
          <a:prstGeom prst="rect">
            <a:avLst/>
          </a:prstGeom>
        </p:spPr>
      </p:pic>
      <p:pic>
        <p:nvPicPr>
          <p:cNvPr id="14" name="13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993" y="4067919"/>
            <a:ext cx="6543675" cy="657225"/>
          </a:xfrm>
          <a:prstGeom prst="rect">
            <a:avLst/>
          </a:prstGeom>
        </p:spPr>
      </p:pic>
      <p:sp>
        <p:nvSpPr>
          <p:cNvPr id="15" name="14 CuadroTexto"/>
          <p:cNvSpPr txBox="1"/>
          <p:nvPr/>
        </p:nvSpPr>
        <p:spPr>
          <a:xfrm>
            <a:off x="1547664" y="4077072"/>
            <a:ext cx="5996982" cy="1815882"/>
          </a:xfrm>
          <a:prstGeom prst="rect">
            <a:avLst/>
          </a:prstGeom>
          <a:noFill/>
        </p:spPr>
        <p:txBody>
          <a:bodyPr wrap="square" rtlCol="0">
            <a:spAutoFit/>
          </a:bodyPr>
          <a:lstStyle/>
          <a:p>
            <a:endParaRPr lang="en-US" sz="1400" b="1" dirty="0" smtClean="0"/>
          </a:p>
          <a:p>
            <a:r>
              <a:rPr lang="en-US" sz="1400" b="1" dirty="0" smtClean="0"/>
              <a:t>What actions could help with the prevention of acid rain? </a:t>
            </a:r>
            <a:endParaRPr lang="es-CL" sz="1400" dirty="0" smtClean="0"/>
          </a:p>
          <a:p>
            <a:r>
              <a:rPr lang="en-US" sz="1400" b="1" dirty="0" smtClean="0"/>
              <a:t> </a:t>
            </a:r>
            <a:endParaRPr lang="es-CL" sz="1400" dirty="0" smtClean="0"/>
          </a:p>
          <a:p>
            <a:pPr algn="just"/>
            <a:r>
              <a:rPr lang="en-US" sz="1400" dirty="0" smtClean="0"/>
              <a:t>Students could suggest limiting the amount of industrial emissions and promote alternative energy sources. They also could indicate individual actions, such as cleaning smokestacks and pipes, turning devices off when they are not in use, better insulating homes to avoid excessive heating or cooling system use and more.  </a:t>
            </a:r>
            <a:endParaRPr lang="es-CL" sz="1400" dirty="0"/>
          </a:p>
        </p:txBody>
      </p:sp>
      <p:sp>
        <p:nvSpPr>
          <p:cNvPr id="11" name="2 Subtítulo"/>
          <p:cNvSpPr txBox="1">
            <a:spLocks/>
          </p:cNvSpPr>
          <p:nvPr/>
        </p:nvSpPr>
        <p:spPr>
          <a:xfrm>
            <a:off x="5652120" y="1124744"/>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Acid</a:t>
            </a:r>
            <a:r>
              <a:rPr lang="es-ES_tradnl" sz="3000" b="1" baseline="30000" dirty="0" smtClean="0">
                <a:solidFill>
                  <a:schemeClr val="bg1"/>
                </a:solidFill>
                <a:latin typeface="+mj-lt"/>
                <a:cs typeface="Calibri" pitchFamily="34" charset="0"/>
              </a:rPr>
              <a:t> Rain</a:t>
            </a:r>
            <a:endParaRPr lang="es-ES_tradnl" sz="3000" b="1" baseline="30000" dirty="0">
              <a:solidFill>
                <a:schemeClr val="bg1"/>
              </a:solidFill>
              <a:latin typeface="+mj-lt"/>
              <a:cs typeface="Calibri" pitchFamily="34" charset="0"/>
            </a:endParaRPr>
          </a:p>
        </p:txBody>
      </p:sp>
      <p:sp>
        <p:nvSpPr>
          <p:cNvPr id="16" name="15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Demonstrating the acid rain phenomenon</a:t>
            </a:r>
            <a:endParaRPr lang="es-CL" sz="1050" dirty="0" smtClean="0">
              <a:solidFill>
                <a:schemeClr val="bg1">
                  <a:lumMod val="50000"/>
                </a:schemeClr>
              </a:solidFill>
            </a:endParaRPr>
          </a:p>
        </p:txBody>
      </p:sp>
    </p:spTree>
    <p:extLst>
      <p:ext uri="{BB962C8B-B14F-4D97-AF65-F5344CB8AC3E}">
        <p14:creationId xmlns:p14="http://schemas.microsoft.com/office/powerpoint/2010/main" val="12577484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999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Acid</a:t>
            </a:r>
            <a:r>
              <a:rPr lang="es-ES_tradnl" sz="3000" b="1" baseline="30000" dirty="0" smtClean="0">
                <a:solidFill>
                  <a:schemeClr val="bg1"/>
                </a:solidFill>
                <a:latin typeface="+mj-lt"/>
                <a:cs typeface="Calibri" pitchFamily="34" charset="0"/>
              </a:rPr>
              <a:t> Rain</a:t>
            </a:r>
            <a:endParaRPr lang="es-ES_tradnl" sz="3000" b="1" baseline="30000" dirty="0">
              <a:solidFill>
                <a:schemeClr val="bg1"/>
              </a:solidFill>
              <a:latin typeface="+mj-lt"/>
              <a:cs typeface="Calibri" pitchFamily="34" charset="0"/>
            </a:endParaRPr>
          </a:p>
        </p:txBody>
      </p:sp>
      <p:sp>
        <p:nvSpPr>
          <p:cNvPr id="8" name="7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Demonstrating the acid rain phenomenon</a:t>
            </a:r>
            <a:endParaRPr lang="es-CL" sz="1050" dirty="0" smtClean="0">
              <a:solidFill>
                <a:schemeClr val="bg1">
                  <a:lumMod val="50000"/>
                </a:schemeClr>
              </a:solidFill>
            </a:endParaRPr>
          </a:p>
        </p:txBody>
      </p:sp>
      <p:graphicFrame>
        <p:nvGraphicFramePr>
          <p:cNvPr id="2" name="טבלה 1"/>
          <p:cNvGraphicFramePr>
            <a:graphicFrameLocks noGrp="1"/>
          </p:cNvGraphicFramePr>
          <p:nvPr>
            <p:extLst>
              <p:ext uri="{D42A27DB-BD31-4B8C-83A1-F6EECF244321}">
                <p14:modId xmlns:p14="http://schemas.microsoft.com/office/powerpoint/2010/main" val="1464840820"/>
              </p:ext>
            </p:extLst>
          </p:nvPr>
        </p:nvGraphicFramePr>
        <p:xfrm>
          <a:off x="395536" y="2492894"/>
          <a:ext cx="7128792" cy="1368555"/>
        </p:xfrm>
        <a:graphic>
          <a:graphicData uri="http://schemas.openxmlformats.org/drawingml/2006/table">
            <a:tbl>
              <a:tblPr firstRow="1" firstCol="1" lastRow="1" lastCol="1" bandRow="1" bandCol="1"/>
              <a:tblGrid>
                <a:gridCol w="720080"/>
                <a:gridCol w="3312368"/>
                <a:gridCol w="3096344"/>
              </a:tblGrid>
              <a:tr h="273711">
                <a:tc rowSpan="5">
                  <a:txBody>
                    <a:bodyPr/>
                    <a:lstStyle/>
                    <a:p>
                      <a:pPr marL="196215">
                        <a:lnSpc>
                          <a:spcPts val="1185"/>
                        </a:lnSpc>
                        <a:spcBef>
                          <a:spcPts val="695"/>
                        </a:spcBef>
                        <a:spcAft>
                          <a:spcPts val="0"/>
                        </a:spcAft>
                      </a:pPr>
                      <a:r>
                        <a:rPr lang="en-US" sz="1100" b="1" dirty="0">
                          <a:solidFill>
                            <a:srgbClr val="231F20"/>
                          </a:solidFill>
                          <a:effectLst/>
                          <a:latin typeface="Calibri"/>
                          <a:ea typeface="Calibri"/>
                          <a:cs typeface="Calibri"/>
                        </a:rPr>
                        <a:t>Dimension</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3</a:t>
                      </a:r>
                      <a:endParaRPr lang="en-US" sz="1100" b="1" dirty="0">
                        <a:effectLst/>
                        <a:latin typeface="Calibri"/>
                        <a:ea typeface="Calibri"/>
                        <a:cs typeface="Calibri"/>
                      </a:endParaRPr>
                    </a:p>
                    <a:p>
                      <a:pPr marL="221615">
                        <a:lnSpc>
                          <a:spcPts val="940"/>
                        </a:lnSpc>
                        <a:spcAft>
                          <a:spcPts val="0"/>
                        </a:spcAft>
                      </a:pPr>
                      <a:r>
                        <a:rPr lang="en-US" sz="1100" b="1" spc="-10"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o</a:t>
                      </a:r>
                      <a:r>
                        <a:rPr lang="en-US" sz="1100" b="1" spc="-10" dirty="0">
                          <a:solidFill>
                            <a:srgbClr val="231F20"/>
                          </a:solidFill>
                          <a:effectLst/>
                          <a:latin typeface="Calibri"/>
                          <a:ea typeface="Calibri"/>
                          <a:cs typeface="Calibri"/>
                        </a:rPr>
                        <a:t>r</a:t>
                      </a:r>
                      <a:r>
                        <a:rPr lang="en-US" sz="1100" b="1" dirty="0">
                          <a:solidFill>
                            <a:srgbClr val="231F20"/>
                          </a:solidFill>
                          <a:effectLst/>
                          <a:latin typeface="Calibri"/>
                          <a:ea typeface="Calibri"/>
                          <a:cs typeface="Calibri"/>
                        </a:rPr>
                        <a:t>e</a:t>
                      </a:r>
                      <a:r>
                        <a:rPr lang="en-US" sz="1100" b="1" spc="-15" dirty="0">
                          <a:solidFill>
                            <a:srgbClr val="231F20"/>
                          </a:solidFill>
                          <a:effectLst/>
                          <a:latin typeface="Calibri"/>
                          <a:ea typeface="Calibri"/>
                          <a:cs typeface="Calibri"/>
                        </a:rPr>
                        <a:t> </a:t>
                      </a:r>
                      <a:r>
                        <a:rPr lang="en-US" sz="1100" b="1" spc="-10"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on</a:t>
                      </a:r>
                      <a:r>
                        <a:rPr lang="en-US" sz="1100" b="1" spc="-5"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epts</a:t>
                      </a: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650">
                        <a:spcBef>
                          <a:spcPts val="200"/>
                        </a:spcBef>
                        <a:spcAft>
                          <a:spcPts val="0"/>
                        </a:spcAft>
                      </a:pPr>
                      <a:r>
                        <a:rPr lang="en-US" sz="1100" b="1" dirty="0">
                          <a:solidFill>
                            <a:srgbClr val="231F20"/>
                          </a:solidFill>
                          <a:effectLst/>
                          <a:latin typeface="Trebuchet MS"/>
                          <a:ea typeface="Calibri"/>
                          <a:cs typeface="Calibri"/>
                        </a:rPr>
                        <a:t>Discipline</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0AD49"/>
                    </a:solidFill>
                  </a:tcPr>
                </a:tc>
                <a:tc>
                  <a:txBody>
                    <a:bodyPr/>
                    <a:lstStyle/>
                    <a:p>
                      <a:pPr marL="120015">
                        <a:spcBef>
                          <a:spcPts val="200"/>
                        </a:spcBef>
                        <a:spcAft>
                          <a:spcPts val="0"/>
                        </a:spcAft>
                      </a:pPr>
                      <a:r>
                        <a:rPr lang="en-US" sz="1100" b="1" dirty="0">
                          <a:solidFill>
                            <a:srgbClr val="231F20"/>
                          </a:solidFill>
                          <a:effectLst/>
                          <a:latin typeface="Trebuchet MS"/>
                          <a:ea typeface="Calibri"/>
                          <a:cs typeface="Calibri"/>
                        </a:rPr>
                        <a:t>Core Idea Focus</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0AD49"/>
                    </a:solidFill>
                  </a:tcPr>
                </a:tc>
              </a:tr>
              <a:tr h="273711">
                <a:tc vMerge="1">
                  <a:txBody>
                    <a:bodyPr/>
                    <a:lstStyle/>
                    <a:p>
                      <a:endParaRPr lang="en-US"/>
                    </a:p>
                  </a:txBody>
                  <a:tcPr/>
                </a:tc>
                <a:tc rowSpan="4">
                  <a:txBody>
                    <a:bodyPr/>
                    <a:lstStyle/>
                    <a:p>
                      <a:pPr>
                        <a:spcAft>
                          <a:spcPts val="0"/>
                        </a:spcAft>
                      </a:pPr>
                      <a:r>
                        <a:rPr lang="en-US" sz="1100" dirty="0">
                          <a:effectLst/>
                          <a:latin typeface="Calibri"/>
                          <a:ea typeface="Calibri"/>
                          <a:cs typeface="Calibri"/>
                        </a:rPr>
                        <a:t> </a:t>
                      </a:r>
                      <a:r>
                        <a:rPr lang="en-US" sz="1100" dirty="0" smtClean="0">
                          <a:effectLst/>
                          <a:latin typeface="Calibri"/>
                          <a:ea typeface="Calibri"/>
                          <a:cs typeface="Calibri"/>
                        </a:rPr>
                        <a:t>  </a:t>
                      </a:r>
                      <a:r>
                        <a:rPr lang="en-US" sz="1100" dirty="0" smtClean="0">
                          <a:solidFill>
                            <a:srgbClr val="231F20"/>
                          </a:solidFill>
                          <a:effectLst/>
                          <a:latin typeface="Calibri"/>
                          <a:ea typeface="Calibri"/>
                          <a:cs typeface="Calibri"/>
                        </a:rPr>
                        <a:t>Earth </a:t>
                      </a:r>
                      <a:r>
                        <a:rPr lang="en-US" sz="1100" dirty="0">
                          <a:solidFill>
                            <a:srgbClr val="231F20"/>
                          </a:solidFill>
                          <a:effectLst/>
                          <a:latin typeface="Calibri"/>
                          <a:ea typeface="Calibri"/>
                          <a:cs typeface="Calibri"/>
                        </a:rPr>
                        <a:t>and Space Science</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9063" indent="-119063">
                        <a:spcBef>
                          <a:spcPts val="290"/>
                        </a:spcBef>
                        <a:spcAft>
                          <a:spcPts val="0"/>
                        </a:spcAft>
                      </a:pPr>
                      <a:r>
                        <a:rPr lang="en-US" sz="1100" dirty="0" smtClean="0">
                          <a:solidFill>
                            <a:srgbClr val="231F20"/>
                          </a:solidFill>
                          <a:effectLst/>
                          <a:latin typeface="Calibri"/>
                          <a:ea typeface="Calibri"/>
                          <a:cs typeface="Calibri"/>
                        </a:rPr>
                        <a:t>    ESS2</a:t>
                      </a:r>
                      <a:r>
                        <a:rPr lang="en-US" sz="1100" dirty="0">
                          <a:solidFill>
                            <a:srgbClr val="231F20"/>
                          </a:solidFill>
                          <a:effectLst/>
                          <a:latin typeface="Calibri"/>
                          <a:ea typeface="Calibri"/>
                          <a:cs typeface="Calibri"/>
                        </a:rPr>
                        <a:t>: Earth’s Systems</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3711">
                <a:tc vMerge="1">
                  <a:txBody>
                    <a:bodyPr/>
                    <a:lstStyle/>
                    <a:p>
                      <a:endParaRPr lang="en-US"/>
                    </a:p>
                  </a:txBody>
                  <a:tcPr/>
                </a:tc>
                <a:tc vMerge="1">
                  <a:txBody>
                    <a:bodyPr/>
                    <a:lstStyle/>
                    <a:p>
                      <a:endParaRPr lang="en-US"/>
                    </a:p>
                  </a:txBody>
                  <a:tcPr/>
                </a:tc>
                <a:tc>
                  <a:txBody>
                    <a:bodyPr/>
                    <a:lstStyle/>
                    <a:p>
                      <a:pPr marL="227965">
                        <a:spcBef>
                          <a:spcPts val="290"/>
                        </a:spcBef>
                        <a:spcAft>
                          <a:spcPts val="0"/>
                        </a:spcAft>
                      </a:pPr>
                      <a:r>
                        <a:rPr lang="en-US" sz="1100" dirty="0">
                          <a:solidFill>
                            <a:srgbClr val="231F20"/>
                          </a:solidFill>
                          <a:effectLst/>
                          <a:latin typeface="Calibri"/>
                          <a:ea typeface="Calibri"/>
                          <a:cs typeface="Calibri"/>
                        </a:rPr>
                        <a:t>ESS2.D: Weather and Climate</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3711">
                <a:tc vMerge="1">
                  <a:txBody>
                    <a:bodyPr/>
                    <a:lstStyle/>
                    <a:p>
                      <a:endParaRPr lang="en-US"/>
                    </a:p>
                  </a:txBody>
                  <a:tcPr/>
                </a:tc>
                <a:tc vMerge="1">
                  <a:txBody>
                    <a:bodyPr/>
                    <a:lstStyle/>
                    <a:p>
                      <a:endParaRPr lang="en-US"/>
                    </a:p>
                  </a:txBody>
                  <a:tcPr/>
                </a:tc>
                <a:tc>
                  <a:txBody>
                    <a:bodyPr/>
                    <a:lstStyle/>
                    <a:p>
                      <a:pPr marL="0" indent="0">
                        <a:spcBef>
                          <a:spcPts val="290"/>
                        </a:spcBef>
                        <a:spcAft>
                          <a:spcPts val="0"/>
                        </a:spcAft>
                      </a:pPr>
                      <a:r>
                        <a:rPr lang="en-US" sz="1100" dirty="0" smtClean="0">
                          <a:solidFill>
                            <a:srgbClr val="231F20"/>
                          </a:solidFill>
                          <a:effectLst/>
                          <a:latin typeface="Calibri"/>
                          <a:ea typeface="Calibri"/>
                          <a:cs typeface="Calibri"/>
                        </a:rPr>
                        <a:t>    ESS3</a:t>
                      </a:r>
                      <a:r>
                        <a:rPr lang="en-US" sz="1100" dirty="0">
                          <a:solidFill>
                            <a:srgbClr val="231F20"/>
                          </a:solidFill>
                          <a:effectLst/>
                          <a:latin typeface="Calibri"/>
                          <a:ea typeface="Calibri"/>
                          <a:cs typeface="Calibri"/>
                        </a:rPr>
                        <a:t>: Earth and Human Activity</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3711">
                <a:tc vMerge="1">
                  <a:txBody>
                    <a:bodyPr/>
                    <a:lstStyle/>
                    <a:p>
                      <a:endParaRPr lang="en-US"/>
                    </a:p>
                  </a:txBody>
                  <a:tcPr/>
                </a:tc>
                <a:tc vMerge="1">
                  <a:txBody>
                    <a:bodyPr/>
                    <a:lstStyle/>
                    <a:p>
                      <a:endParaRPr lang="en-US"/>
                    </a:p>
                  </a:txBody>
                  <a:tcPr/>
                </a:tc>
                <a:tc>
                  <a:txBody>
                    <a:bodyPr/>
                    <a:lstStyle/>
                    <a:p>
                      <a:pPr marL="227965">
                        <a:spcBef>
                          <a:spcPts val="290"/>
                        </a:spcBef>
                        <a:spcAft>
                          <a:spcPts val="0"/>
                        </a:spcAft>
                      </a:pPr>
                      <a:r>
                        <a:rPr lang="en-US" sz="1100" dirty="0">
                          <a:solidFill>
                            <a:srgbClr val="231F20"/>
                          </a:solidFill>
                          <a:effectLst/>
                          <a:latin typeface="Calibri"/>
                          <a:ea typeface="Calibri"/>
                          <a:cs typeface="Calibri"/>
                        </a:rPr>
                        <a:t>ESS3.C: Human Impacts on Earth  Systems</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 name="טבלה 2"/>
          <p:cNvGraphicFramePr>
            <a:graphicFrameLocks noGrp="1"/>
          </p:cNvGraphicFramePr>
          <p:nvPr>
            <p:extLst>
              <p:ext uri="{D42A27DB-BD31-4B8C-83A1-F6EECF244321}">
                <p14:modId xmlns:p14="http://schemas.microsoft.com/office/powerpoint/2010/main" val="1231719671"/>
              </p:ext>
            </p:extLst>
          </p:nvPr>
        </p:nvGraphicFramePr>
        <p:xfrm>
          <a:off x="395536" y="4077072"/>
          <a:ext cx="7128792" cy="1296144"/>
        </p:xfrm>
        <a:graphic>
          <a:graphicData uri="http://schemas.openxmlformats.org/drawingml/2006/table">
            <a:tbl>
              <a:tblPr firstRow="1" firstCol="1" lastRow="1" lastCol="1" bandRow="1" bandCol="1"/>
              <a:tblGrid>
                <a:gridCol w="720080"/>
                <a:gridCol w="3312368"/>
                <a:gridCol w="3096344"/>
              </a:tblGrid>
              <a:tr h="432048">
                <a:tc rowSpan="3">
                  <a:txBody>
                    <a:bodyPr/>
                    <a:lstStyle/>
                    <a:p>
                      <a:pPr marL="89535" marR="89535" algn="ctr">
                        <a:lnSpc>
                          <a:spcPts val="1210"/>
                        </a:lnSpc>
                        <a:spcBef>
                          <a:spcPts val="575"/>
                        </a:spcBef>
                        <a:spcAft>
                          <a:spcPts val="0"/>
                        </a:spcAft>
                      </a:pPr>
                      <a:r>
                        <a:rPr lang="en-US" sz="1100" b="1" dirty="0">
                          <a:solidFill>
                            <a:srgbClr val="231F20"/>
                          </a:solidFill>
                          <a:effectLst/>
                          <a:latin typeface="Calibri"/>
                          <a:ea typeface="Calibri"/>
                          <a:cs typeface="Calibri"/>
                        </a:rPr>
                        <a:t>NGSS</a:t>
                      </a:r>
                      <a:endParaRPr lang="en-US" sz="1100" b="1" dirty="0">
                        <a:effectLst/>
                        <a:latin typeface="Calibri"/>
                        <a:ea typeface="Calibri"/>
                        <a:cs typeface="Calibri"/>
                      </a:endParaRPr>
                    </a:p>
                    <a:p>
                      <a:pPr marL="89535" marR="89535" algn="ctr">
                        <a:lnSpc>
                          <a:spcPts val="1210"/>
                        </a:lnSpc>
                        <a:spcAft>
                          <a:spcPts val="0"/>
                        </a:spcAft>
                      </a:pPr>
                      <a:r>
                        <a:rPr lang="en-US" sz="1100" b="1" spc="-5" dirty="0">
                          <a:solidFill>
                            <a:srgbClr val="231F20"/>
                          </a:solidFill>
                          <a:effectLst/>
                          <a:latin typeface="Calibri"/>
                          <a:ea typeface="Calibri"/>
                          <a:cs typeface="Calibri"/>
                        </a:rPr>
                        <a:t>S</a:t>
                      </a:r>
                      <a:r>
                        <a:rPr lang="en-US" sz="1100" b="1" dirty="0">
                          <a:solidFill>
                            <a:srgbClr val="231F20"/>
                          </a:solidFill>
                          <a:effectLst/>
                          <a:latin typeface="Calibri"/>
                          <a:ea typeface="Calibri"/>
                          <a:cs typeface="Calibri"/>
                        </a:rPr>
                        <a:t>tanda</a:t>
                      </a:r>
                      <a:r>
                        <a:rPr lang="en-US" sz="1100" b="1" spc="-10" dirty="0">
                          <a:solidFill>
                            <a:srgbClr val="231F20"/>
                          </a:solidFill>
                          <a:effectLst/>
                          <a:latin typeface="Calibri"/>
                          <a:ea typeface="Calibri"/>
                          <a:cs typeface="Calibri"/>
                        </a:rPr>
                        <a:t>r</a:t>
                      </a:r>
                      <a:r>
                        <a:rPr lang="en-US" sz="1100" b="1" dirty="0">
                          <a:solidFill>
                            <a:srgbClr val="231F20"/>
                          </a:solidFill>
                          <a:effectLst/>
                          <a:latin typeface="Calibri"/>
                          <a:ea typeface="Calibri"/>
                          <a:cs typeface="Calibri"/>
                        </a:rPr>
                        <a:t>ds</a:t>
                      </a: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015">
                        <a:spcBef>
                          <a:spcPts val="415"/>
                        </a:spcBef>
                        <a:spcAft>
                          <a:spcPts val="0"/>
                        </a:spcAft>
                      </a:pPr>
                      <a:r>
                        <a:rPr lang="en-US" sz="1100" b="1" dirty="0">
                          <a:solidFill>
                            <a:srgbClr val="231F20"/>
                          </a:solidFill>
                          <a:effectLst/>
                          <a:latin typeface="Trebuchet MS"/>
                          <a:ea typeface="Calibri"/>
                          <a:cs typeface="Calibri"/>
                        </a:rPr>
                        <a:t>Middle School Standards Covered</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0AEEF"/>
                    </a:solidFill>
                  </a:tcPr>
                </a:tc>
                <a:tc>
                  <a:txBody>
                    <a:bodyPr/>
                    <a:lstStyle/>
                    <a:p>
                      <a:pPr marL="120015">
                        <a:spcBef>
                          <a:spcPts val="415"/>
                        </a:spcBef>
                        <a:spcAft>
                          <a:spcPts val="0"/>
                        </a:spcAft>
                      </a:pPr>
                      <a:r>
                        <a:rPr lang="en-US" sz="1100" b="1" dirty="0">
                          <a:solidFill>
                            <a:srgbClr val="231F20"/>
                          </a:solidFill>
                          <a:effectLst/>
                          <a:latin typeface="Trebuchet MS"/>
                          <a:ea typeface="Calibri"/>
                          <a:cs typeface="Calibri"/>
                        </a:rPr>
                        <a:t>High School Standards Covered</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0AEEF"/>
                    </a:solidFill>
                  </a:tcPr>
                </a:tc>
              </a:tr>
              <a:tr h="432048">
                <a:tc vMerge="1">
                  <a:txBody>
                    <a:bodyPr/>
                    <a:lstStyle/>
                    <a:p>
                      <a:endParaRPr lang="en-US"/>
                    </a:p>
                  </a:txBody>
                  <a:tcPr/>
                </a:tc>
                <a:tc>
                  <a:txBody>
                    <a:bodyPr/>
                    <a:lstStyle/>
                    <a:p>
                      <a:pPr marL="120015">
                        <a:spcBef>
                          <a:spcPts val="505"/>
                        </a:spcBef>
                        <a:spcAft>
                          <a:spcPts val="0"/>
                        </a:spcAft>
                      </a:pPr>
                      <a:r>
                        <a:rPr lang="en-US" sz="1100" dirty="0">
                          <a:solidFill>
                            <a:srgbClr val="231F20"/>
                          </a:solidFill>
                          <a:effectLst/>
                          <a:latin typeface="Calibri"/>
                          <a:ea typeface="Calibri"/>
                          <a:cs typeface="Calibri"/>
                        </a:rPr>
                        <a:t>MS.ESS-WC: Weather and Climate Systems</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20015">
                        <a:spcBef>
                          <a:spcPts val="505"/>
                        </a:spcBef>
                        <a:spcAft>
                          <a:spcPts val="0"/>
                        </a:spcAft>
                      </a:pPr>
                      <a:r>
                        <a:rPr lang="en-US" sz="1100" dirty="0">
                          <a:solidFill>
                            <a:srgbClr val="231F20"/>
                          </a:solidFill>
                          <a:effectLst/>
                          <a:latin typeface="Calibri"/>
                          <a:ea typeface="Calibri"/>
                          <a:cs typeface="Calibri"/>
                        </a:rPr>
                        <a:t>HS.ESS-CC: Climate Change</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432048">
                <a:tc vMerge="1">
                  <a:txBody>
                    <a:bodyPr/>
                    <a:lstStyle/>
                    <a:p>
                      <a:endParaRPr lang="en-US"/>
                    </a:p>
                  </a:txBody>
                  <a:tcPr/>
                </a:tc>
                <a:tc>
                  <a:txBody>
                    <a:bodyPr/>
                    <a:lstStyle/>
                    <a:p>
                      <a:pPr marL="120015">
                        <a:spcBef>
                          <a:spcPts val="505"/>
                        </a:spcBef>
                        <a:spcAft>
                          <a:spcPts val="0"/>
                        </a:spcAft>
                      </a:pPr>
                      <a:r>
                        <a:rPr lang="en-US" sz="1100" dirty="0">
                          <a:solidFill>
                            <a:srgbClr val="231F20"/>
                          </a:solidFill>
                          <a:effectLst/>
                          <a:latin typeface="Calibri"/>
                          <a:ea typeface="Calibri"/>
                          <a:cs typeface="Calibri"/>
                        </a:rPr>
                        <a:t>MS.ESS-HI: Human Impacts</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015">
                        <a:spcBef>
                          <a:spcPts val="505"/>
                        </a:spcBef>
                        <a:spcAft>
                          <a:spcPts val="0"/>
                        </a:spcAft>
                      </a:pPr>
                      <a:r>
                        <a:rPr lang="en-US" sz="1100" dirty="0">
                          <a:solidFill>
                            <a:srgbClr val="231F20"/>
                          </a:solidFill>
                          <a:effectLst/>
                          <a:latin typeface="Calibri"/>
                          <a:ea typeface="Calibri"/>
                          <a:cs typeface="Calibri"/>
                        </a:rPr>
                        <a:t>HS.ESS-HS: Human Sustainability</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USA </a:t>
            </a:r>
            <a:r>
              <a:rPr lang="en-US" b="1" baseline="30000" dirty="0" smtClean="0">
                <a:solidFill>
                  <a:schemeClr val="bg1"/>
                </a:solidFill>
                <a:latin typeface="+mj-lt"/>
                <a:cs typeface="Calibri" pitchFamily="34" charset="0"/>
              </a:rPr>
              <a:t>Standards </a:t>
            </a:r>
            <a:r>
              <a:rPr lang="en-US" b="1" baseline="30000" dirty="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spTree>
    <p:extLst>
      <p:ext uri="{BB962C8B-B14F-4D97-AF65-F5344CB8AC3E}">
        <p14:creationId xmlns:p14="http://schemas.microsoft.com/office/powerpoint/2010/main" val="895175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Acid</a:t>
            </a:r>
            <a:r>
              <a:rPr lang="es-ES_tradnl" sz="3000" b="1" baseline="30000" dirty="0" smtClean="0">
                <a:solidFill>
                  <a:schemeClr val="bg1"/>
                </a:solidFill>
                <a:latin typeface="+mj-lt"/>
                <a:cs typeface="Calibri" pitchFamily="34" charset="0"/>
              </a:rPr>
              <a:t> Rain</a:t>
            </a:r>
            <a:endParaRPr lang="es-ES_tradnl" sz="3000" b="1" baseline="30000" dirty="0">
              <a:solidFill>
                <a:schemeClr val="bg1"/>
              </a:solidFill>
              <a:latin typeface="+mj-lt"/>
              <a:cs typeface="Calibri" pitchFamily="34" charset="0"/>
            </a:endParaRPr>
          </a:p>
        </p:txBody>
      </p:sp>
      <p:sp>
        <p:nvSpPr>
          <p:cNvPr id="8" name="7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Demonstrating the acid rain phenomenon</a:t>
            </a:r>
            <a:endParaRPr lang="es-CL" sz="1050" dirty="0" smtClean="0">
              <a:solidFill>
                <a:schemeClr val="bg1">
                  <a:lumMod val="50000"/>
                </a:schemeClr>
              </a:solidFill>
            </a:endParaRPr>
          </a:p>
        </p:txBody>
      </p:sp>
      <p:sp>
        <p:nvSpPr>
          <p:cNvPr id="2" name="מלבן 1"/>
          <p:cNvSpPr/>
          <p:nvPr/>
        </p:nvSpPr>
        <p:spPr>
          <a:xfrm>
            <a:off x="611560" y="2380846"/>
            <a:ext cx="6246440" cy="369332"/>
          </a:xfrm>
          <a:prstGeom prst="rect">
            <a:avLst/>
          </a:prstGeom>
        </p:spPr>
        <p:txBody>
          <a:bodyPr wrap="square">
            <a:spAutoFit/>
          </a:bodyPr>
          <a:lstStyle/>
          <a:p>
            <a:r>
              <a:rPr lang="en-US" dirty="0"/>
              <a:t>NATIONAL SCIENCE EDUCATION STANDARDS © 2002</a:t>
            </a:r>
          </a:p>
        </p:txBody>
      </p:sp>
      <p:graphicFrame>
        <p:nvGraphicFramePr>
          <p:cNvPr id="3" name="טבלה 2"/>
          <p:cNvGraphicFramePr>
            <a:graphicFrameLocks noGrp="1"/>
          </p:cNvGraphicFramePr>
          <p:nvPr>
            <p:extLst>
              <p:ext uri="{D42A27DB-BD31-4B8C-83A1-F6EECF244321}">
                <p14:modId xmlns:p14="http://schemas.microsoft.com/office/powerpoint/2010/main" val="2345185434"/>
              </p:ext>
            </p:extLst>
          </p:nvPr>
        </p:nvGraphicFramePr>
        <p:xfrm>
          <a:off x="727737" y="2924944"/>
          <a:ext cx="6616571" cy="1080121"/>
        </p:xfrm>
        <a:graphic>
          <a:graphicData uri="http://schemas.openxmlformats.org/drawingml/2006/table">
            <a:tbl>
              <a:tblPr firstRow="1" firstCol="1" lastRow="1" lastCol="1" bandRow="1" bandCol="1"/>
              <a:tblGrid>
                <a:gridCol w="531645"/>
                <a:gridCol w="2807729"/>
                <a:gridCol w="430346"/>
                <a:gridCol w="2846851"/>
              </a:tblGrid>
              <a:tr h="401905">
                <a:tc gridSpan="4">
                  <a:txBody>
                    <a:bodyPr/>
                    <a:lstStyle/>
                    <a:p>
                      <a:pPr marL="2383790" marR="2307590" algn="ctr">
                        <a:spcBef>
                          <a:spcPts val="140"/>
                        </a:spcBef>
                        <a:spcAft>
                          <a:spcPts val="0"/>
                        </a:spcAft>
                      </a:pPr>
                      <a:r>
                        <a:rPr lang="en-US" sz="1100" b="1" dirty="0">
                          <a:solidFill>
                            <a:srgbClr val="231F20"/>
                          </a:solidFill>
                          <a:effectLst/>
                          <a:latin typeface="Trebuchet MS"/>
                          <a:ea typeface="Calibri"/>
                          <a:cs typeface="Calibri"/>
                        </a:rPr>
                        <a:t>Content Standards (K-12)</a:t>
                      </a: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E104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26072">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120015">
                        <a:spcBef>
                          <a:spcPts val="230"/>
                        </a:spcBef>
                        <a:spcAft>
                          <a:spcPts val="0"/>
                        </a:spcAft>
                      </a:pPr>
                      <a:r>
                        <a:rPr lang="en-US" sz="1100" dirty="0">
                          <a:solidFill>
                            <a:srgbClr val="231F20"/>
                          </a:solidFill>
                          <a:effectLst/>
                          <a:latin typeface="Calibri"/>
                          <a:ea typeface="Calibri"/>
                          <a:cs typeface="Calibri"/>
                        </a:rPr>
                        <a:t>Systems, order, and organization</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spcAft>
                          <a:spcPts val="0"/>
                        </a:spcAft>
                      </a:pPr>
                      <a:r>
                        <a:rPr lang="en-US" sz="1100" dirty="0">
                          <a:effectLst/>
                          <a:latin typeface="Calibri"/>
                          <a:ea typeface="Calibri"/>
                          <a:cs typeface="Calibri"/>
                        </a:rPr>
                        <a:t> </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20650">
                        <a:spcBef>
                          <a:spcPts val="230"/>
                        </a:spcBef>
                        <a:spcAft>
                          <a:spcPts val="0"/>
                        </a:spcAft>
                      </a:pPr>
                      <a:r>
                        <a:rPr lang="en-US" sz="1100" dirty="0">
                          <a:solidFill>
                            <a:srgbClr val="231F20"/>
                          </a:solidFill>
                          <a:effectLst/>
                          <a:latin typeface="Calibri"/>
                          <a:ea typeface="Calibri"/>
                          <a:cs typeface="Calibri"/>
                        </a:rPr>
                        <a:t>Evolution and equilibrium</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6072">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120015">
                        <a:spcBef>
                          <a:spcPts val="230"/>
                        </a:spcBef>
                        <a:spcAft>
                          <a:spcPts val="0"/>
                        </a:spcAft>
                      </a:pPr>
                      <a:r>
                        <a:rPr lang="en-US" sz="1100" dirty="0">
                          <a:solidFill>
                            <a:srgbClr val="231F20"/>
                          </a:solidFill>
                          <a:effectLst/>
                          <a:latin typeface="Calibri"/>
                          <a:ea typeface="Calibri"/>
                          <a:cs typeface="Calibri"/>
                        </a:rPr>
                        <a:t>Evidence, models, and explanation</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10490">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120650">
                        <a:spcBef>
                          <a:spcPts val="230"/>
                        </a:spcBef>
                        <a:spcAft>
                          <a:spcPts val="0"/>
                        </a:spcAft>
                      </a:pPr>
                      <a:r>
                        <a:rPr lang="en-US" sz="1100" dirty="0">
                          <a:solidFill>
                            <a:srgbClr val="231F20"/>
                          </a:solidFill>
                          <a:effectLst/>
                          <a:latin typeface="Calibri"/>
                          <a:ea typeface="Calibri"/>
                          <a:cs typeface="Calibri"/>
                        </a:rPr>
                        <a:t>Form and Function</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6072">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marL="120015">
                        <a:spcBef>
                          <a:spcPts val="230"/>
                        </a:spcBef>
                        <a:spcAft>
                          <a:spcPts val="0"/>
                        </a:spcAft>
                      </a:pPr>
                      <a:r>
                        <a:rPr lang="en-US" sz="1100" dirty="0">
                          <a:solidFill>
                            <a:srgbClr val="231F20"/>
                          </a:solidFill>
                          <a:effectLst/>
                          <a:latin typeface="Calibri"/>
                          <a:ea typeface="Calibri"/>
                          <a:cs typeface="Calibri"/>
                        </a:rPr>
                        <a:t>Constancy, change, and measurement</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100" dirty="0">
                          <a:effectLst/>
                          <a:latin typeface="Calibri"/>
                          <a:ea typeface="Calibri"/>
                          <a:cs typeface="Calibri"/>
                        </a:rPr>
                        <a:t> </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100" dirty="0">
                          <a:effectLst/>
                          <a:latin typeface="Calibri"/>
                          <a:ea typeface="Calibri"/>
                          <a:cs typeface="Calibri"/>
                        </a:rPr>
                        <a:t> </a:t>
                      </a: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טבלה 4"/>
          <p:cNvGraphicFramePr>
            <a:graphicFrameLocks noGrp="1"/>
          </p:cNvGraphicFramePr>
          <p:nvPr>
            <p:extLst>
              <p:ext uri="{D42A27DB-BD31-4B8C-83A1-F6EECF244321}">
                <p14:modId xmlns:p14="http://schemas.microsoft.com/office/powerpoint/2010/main" val="1236680968"/>
              </p:ext>
            </p:extLst>
          </p:nvPr>
        </p:nvGraphicFramePr>
        <p:xfrm>
          <a:off x="689805" y="4365104"/>
          <a:ext cx="6592180" cy="1225833"/>
        </p:xfrm>
        <a:graphic>
          <a:graphicData uri="http://schemas.openxmlformats.org/drawingml/2006/table">
            <a:tbl>
              <a:tblPr firstRow="1" firstCol="1" lastRow="1" lastCol="1" bandRow="1" bandCol="1"/>
              <a:tblGrid>
                <a:gridCol w="565799"/>
                <a:gridCol w="2801190"/>
                <a:gridCol w="456670"/>
                <a:gridCol w="2768521"/>
              </a:tblGrid>
              <a:tr h="221456">
                <a:tc gridSpan="2">
                  <a:txBody>
                    <a:bodyPr/>
                    <a:lstStyle/>
                    <a:p>
                      <a:pPr marL="436880">
                        <a:spcBef>
                          <a:spcPts val="100"/>
                        </a:spcBef>
                        <a:spcAft>
                          <a:spcPts val="0"/>
                        </a:spcAft>
                      </a:pPr>
                      <a:r>
                        <a:rPr lang="en-US" sz="1100" b="1" dirty="0">
                          <a:solidFill>
                            <a:srgbClr val="231F20"/>
                          </a:solidFill>
                          <a:effectLst/>
                          <a:latin typeface="Trebuchet MS"/>
                          <a:ea typeface="Calibri"/>
                          <a:cs typeface="Calibri"/>
                        </a:rPr>
                        <a:t>Earth and Space Science Standards Middle School</a:t>
                      </a: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200"/>
                    </a:solidFill>
                  </a:tcPr>
                </a:tc>
                <a:tc hMerge="1">
                  <a:txBody>
                    <a:bodyPr/>
                    <a:lstStyle/>
                    <a:p>
                      <a:endParaRPr lang="en-US"/>
                    </a:p>
                  </a:txBody>
                  <a:tcPr/>
                </a:tc>
                <a:tc gridSpan="2">
                  <a:txBody>
                    <a:bodyPr/>
                    <a:lstStyle/>
                    <a:p>
                      <a:pPr marL="436245">
                        <a:spcBef>
                          <a:spcPts val="100"/>
                        </a:spcBef>
                        <a:spcAft>
                          <a:spcPts val="0"/>
                        </a:spcAft>
                      </a:pPr>
                      <a:r>
                        <a:rPr lang="en-US" sz="1100" b="1" dirty="0">
                          <a:solidFill>
                            <a:srgbClr val="231F20"/>
                          </a:solidFill>
                          <a:effectLst/>
                          <a:latin typeface="Trebuchet MS"/>
                          <a:ea typeface="Calibri"/>
                          <a:cs typeface="Calibri"/>
                        </a:rPr>
                        <a:t>Earth and Space Science Standards High School</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200"/>
                    </a:solidFill>
                  </a:tcPr>
                </a:tc>
                <a:tc hMerge="1">
                  <a:txBody>
                    <a:bodyPr/>
                    <a:lstStyle/>
                    <a:p>
                      <a:endParaRPr lang="en-US"/>
                    </a:p>
                  </a:txBody>
                  <a:tcPr/>
                </a:tc>
              </a:tr>
              <a:tr h="226185">
                <a:tc>
                  <a:txBody>
                    <a:bodyPr/>
                    <a:lstStyle/>
                    <a:p>
                      <a:pPr marL="148590">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124460">
                        <a:spcBef>
                          <a:spcPts val="190"/>
                        </a:spcBef>
                        <a:spcAft>
                          <a:spcPts val="0"/>
                        </a:spcAft>
                      </a:pPr>
                      <a:r>
                        <a:rPr lang="en-US" sz="1100" dirty="0">
                          <a:solidFill>
                            <a:srgbClr val="231F20"/>
                          </a:solidFill>
                          <a:effectLst/>
                          <a:latin typeface="Calibri"/>
                          <a:ea typeface="Calibri"/>
                          <a:cs typeface="Calibri"/>
                        </a:rPr>
                        <a:t>Structure of the Earth System</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spcAft>
                          <a:spcPts val="0"/>
                        </a:spcAft>
                      </a:pPr>
                      <a:r>
                        <a:rPr lang="en-US" sz="1100" dirty="0">
                          <a:effectLst/>
                          <a:latin typeface="Calibri"/>
                          <a:ea typeface="Calibri"/>
                          <a:cs typeface="Calibri"/>
                        </a:rPr>
                        <a:t> </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24460">
                        <a:spcBef>
                          <a:spcPts val="190"/>
                        </a:spcBef>
                        <a:spcAft>
                          <a:spcPts val="0"/>
                        </a:spcAft>
                      </a:pPr>
                      <a:r>
                        <a:rPr lang="en-US" sz="1100" dirty="0">
                          <a:solidFill>
                            <a:srgbClr val="231F20"/>
                          </a:solidFill>
                          <a:effectLst/>
                          <a:latin typeface="Calibri"/>
                          <a:ea typeface="Calibri"/>
                          <a:cs typeface="Calibri"/>
                        </a:rPr>
                        <a:t>Energy in the Earth System</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a:spcAft>
                          <a:spcPts val="0"/>
                        </a:spcAft>
                      </a:pPr>
                      <a:r>
                        <a:rPr lang="en-US" sz="1100" dirty="0">
                          <a:effectLst/>
                          <a:latin typeface="Calibri"/>
                          <a:ea typeface="Calibri"/>
                          <a:cs typeface="Calibri"/>
                        </a:rPr>
                        <a:t> </a:t>
                      </a: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24460">
                        <a:spcBef>
                          <a:spcPts val="190"/>
                        </a:spcBef>
                        <a:spcAft>
                          <a:spcPts val="0"/>
                        </a:spcAft>
                      </a:pPr>
                      <a:r>
                        <a:rPr lang="en-US" sz="1100" dirty="0">
                          <a:solidFill>
                            <a:srgbClr val="231F20"/>
                          </a:solidFill>
                          <a:effectLst/>
                          <a:latin typeface="Calibri"/>
                          <a:ea typeface="Calibri"/>
                          <a:cs typeface="Calibri"/>
                        </a:rPr>
                        <a:t>Earth’s History</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540" algn="ct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124460">
                        <a:spcBef>
                          <a:spcPts val="190"/>
                        </a:spcBef>
                        <a:spcAft>
                          <a:spcPts val="0"/>
                        </a:spcAft>
                      </a:pPr>
                      <a:r>
                        <a:rPr lang="en-US" sz="1100" dirty="0">
                          <a:solidFill>
                            <a:srgbClr val="231F20"/>
                          </a:solidFill>
                          <a:effectLst/>
                          <a:latin typeface="Calibri"/>
                          <a:ea typeface="Calibri"/>
                          <a:cs typeface="Calibri"/>
                        </a:rPr>
                        <a:t>Geochemical Cycles</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a:spcAft>
                          <a:spcPts val="0"/>
                        </a:spcAft>
                      </a:pPr>
                      <a:r>
                        <a:rPr lang="en-US" sz="1100" dirty="0">
                          <a:effectLst/>
                          <a:latin typeface="Calibri"/>
                          <a:ea typeface="Calibri"/>
                          <a:cs typeface="Calibri"/>
                        </a:rPr>
                        <a:t> </a:t>
                      </a: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4460">
                        <a:spcBef>
                          <a:spcPts val="190"/>
                        </a:spcBef>
                        <a:spcAft>
                          <a:spcPts val="0"/>
                        </a:spcAft>
                      </a:pPr>
                      <a:r>
                        <a:rPr lang="en-US" sz="1100" dirty="0">
                          <a:solidFill>
                            <a:srgbClr val="231F20"/>
                          </a:solidFill>
                          <a:effectLst/>
                          <a:latin typeface="Calibri"/>
                          <a:ea typeface="Calibri"/>
                          <a:cs typeface="Calibri"/>
                        </a:rPr>
                        <a:t>Earth in the Solar System</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100" dirty="0">
                          <a:effectLst/>
                          <a:latin typeface="Calibri"/>
                          <a:ea typeface="Calibri"/>
                          <a:cs typeface="Calibri"/>
                        </a:rPr>
                        <a:t> </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24460">
                        <a:spcBef>
                          <a:spcPts val="190"/>
                        </a:spcBef>
                        <a:spcAft>
                          <a:spcPts val="0"/>
                        </a:spcAft>
                      </a:pPr>
                      <a:r>
                        <a:rPr lang="en-US" sz="1100" dirty="0">
                          <a:solidFill>
                            <a:srgbClr val="231F20"/>
                          </a:solidFill>
                          <a:effectLst/>
                          <a:latin typeface="Calibri"/>
                          <a:ea typeface="Calibri"/>
                          <a:cs typeface="Calibri"/>
                        </a:rPr>
                        <a:t>Origin and Evolution of the Earth System</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a:spcAft>
                          <a:spcPts val="0"/>
                        </a:spcAft>
                      </a:pPr>
                      <a:r>
                        <a:rPr lang="en-US" sz="1100" dirty="0">
                          <a:effectLst/>
                          <a:latin typeface="Calibri"/>
                          <a:ea typeface="Calibri"/>
                          <a:cs typeface="Calibri"/>
                        </a:rPr>
                        <a:t> </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US" sz="1100" dirty="0">
                          <a:effectLst/>
                          <a:latin typeface="Calibri"/>
                          <a:ea typeface="Calibri"/>
                          <a:cs typeface="Calibri"/>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US" sz="1100" dirty="0">
                          <a:effectLst/>
                          <a:latin typeface="Calibri"/>
                          <a:ea typeface="Calibri"/>
                          <a:cs typeface="Calibri"/>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4460">
                        <a:spcBef>
                          <a:spcPts val="190"/>
                        </a:spcBef>
                        <a:spcAft>
                          <a:spcPts val="0"/>
                        </a:spcAft>
                      </a:pPr>
                      <a:r>
                        <a:rPr lang="en-US" sz="1100" dirty="0">
                          <a:solidFill>
                            <a:srgbClr val="231F20"/>
                          </a:solidFill>
                          <a:effectLst/>
                          <a:latin typeface="Calibri"/>
                          <a:ea typeface="Calibri"/>
                          <a:cs typeface="Calibri"/>
                        </a:rPr>
                        <a:t>Origin and Evolution of the Universe</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USA </a:t>
            </a:r>
            <a:r>
              <a:rPr lang="en-US" b="1" baseline="30000" dirty="0" smtClean="0">
                <a:solidFill>
                  <a:schemeClr val="bg1"/>
                </a:solidFill>
                <a:latin typeface="+mj-lt"/>
                <a:cs typeface="Calibri" pitchFamily="34" charset="0"/>
              </a:rPr>
              <a:t>Standards </a:t>
            </a:r>
            <a:r>
              <a:rPr lang="en-US" b="1" baseline="30000" dirty="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spTree>
    <p:extLst>
      <p:ext uri="{BB962C8B-B14F-4D97-AF65-F5344CB8AC3E}">
        <p14:creationId xmlns:p14="http://schemas.microsoft.com/office/powerpoint/2010/main" val="895175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Acid</a:t>
            </a:r>
            <a:r>
              <a:rPr lang="es-ES_tradnl" sz="3000" b="1" baseline="30000" dirty="0" smtClean="0">
                <a:solidFill>
                  <a:schemeClr val="bg1"/>
                </a:solidFill>
                <a:latin typeface="+mj-lt"/>
                <a:cs typeface="Calibri" pitchFamily="34" charset="0"/>
              </a:rPr>
              <a:t> Rain</a:t>
            </a:r>
            <a:endParaRPr lang="es-ES_tradnl" sz="3000" b="1" baseline="30000" dirty="0">
              <a:solidFill>
                <a:schemeClr val="bg1"/>
              </a:solidFill>
              <a:latin typeface="+mj-lt"/>
              <a:cs typeface="Calibri" pitchFamily="34" charset="0"/>
            </a:endParaRPr>
          </a:p>
        </p:txBody>
      </p:sp>
      <p:sp>
        <p:nvSpPr>
          <p:cNvPr id="8" name="7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Demonstrating the acid rain phenomenon</a:t>
            </a:r>
            <a:endParaRPr lang="es-CL" sz="1050" dirty="0" smtClean="0">
              <a:solidFill>
                <a:schemeClr val="bg1">
                  <a:lumMod val="50000"/>
                </a:schemeClr>
              </a:solidFill>
            </a:endParaRPr>
          </a:p>
        </p:txBody>
      </p:sp>
      <p:sp>
        <p:nvSpPr>
          <p:cNvPr id="2" name="מלבן 1"/>
          <p:cNvSpPr/>
          <p:nvPr/>
        </p:nvSpPr>
        <p:spPr>
          <a:xfrm>
            <a:off x="467544" y="2092206"/>
            <a:ext cx="2351028" cy="369332"/>
          </a:xfrm>
          <a:prstGeom prst="rect">
            <a:avLst/>
          </a:prstGeom>
        </p:spPr>
        <p:txBody>
          <a:bodyPr wrap="none">
            <a:spAutoFit/>
          </a:bodyPr>
          <a:lstStyle/>
          <a:p>
            <a:r>
              <a:rPr lang="en-US" b="1" dirty="0"/>
              <a:t>LEARNING OBJECTIVES</a:t>
            </a:r>
          </a:p>
        </p:txBody>
      </p:sp>
      <p:sp>
        <p:nvSpPr>
          <p:cNvPr id="5" name="מלבן 4"/>
          <p:cNvSpPr/>
          <p:nvPr/>
        </p:nvSpPr>
        <p:spPr>
          <a:xfrm>
            <a:off x="467544" y="2636912"/>
            <a:ext cx="7776864" cy="3170099"/>
          </a:xfrm>
          <a:prstGeom prst="rect">
            <a:avLst/>
          </a:prstGeom>
        </p:spPr>
        <p:txBody>
          <a:bodyPr wrap="square">
            <a:spAutoFit/>
          </a:bodyPr>
          <a:lstStyle/>
          <a:p>
            <a:r>
              <a:rPr lang="en-US" sz="1400" b="1" dirty="0"/>
              <a:t>Core Objectives (National Standards):</a:t>
            </a:r>
          </a:p>
          <a:p>
            <a:pPr marL="285750" lvl="0" indent="-285750">
              <a:buFont typeface="Arial" panose="020B0604020202020204" pitchFamily="34" charset="0"/>
              <a:buChar char="•"/>
            </a:pPr>
            <a:r>
              <a:rPr lang="en-US" sz="1400" dirty="0"/>
              <a:t>Develop the ability to refine ill-defined questions and direct to phenomena that can be described, explained, or predicted through </a:t>
            </a:r>
            <a:r>
              <a:rPr lang="en-US" sz="1400"/>
              <a:t>scientific </a:t>
            </a:r>
            <a:r>
              <a:rPr lang="en-US" sz="1400" smtClean="0"/>
              <a:t> </a:t>
            </a:r>
            <a:r>
              <a:rPr lang="en-US" sz="1400" dirty="0"/>
              <a:t>means.</a:t>
            </a:r>
          </a:p>
          <a:p>
            <a:pPr marL="285750" lvl="0" indent="-285750">
              <a:buFont typeface="Arial" panose="020B0604020202020204" pitchFamily="34" charset="0"/>
              <a:buChar char="•"/>
            </a:pPr>
            <a:r>
              <a:rPr lang="en-US" sz="1400" dirty="0"/>
              <a:t>Develop the ability to observe, measure accurately, identify and control  variables.</a:t>
            </a:r>
          </a:p>
          <a:p>
            <a:pPr marL="285750" lvl="0" indent="-285750">
              <a:buFont typeface="Arial" panose="020B0604020202020204" pitchFamily="34" charset="0"/>
              <a:buChar char="•"/>
            </a:pPr>
            <a:r>
              <a:rPr lang="en-US" sz="1400" dirty="0"/>
              <a:t>Decide what evidence can be used to support or refute a </a:t>
            </a:r>
            <a:r>
              <a:rPr lang="en-US" sz="1400" dirty="0" smtClean="0"/>
              <a:t>hypothesis</a:t>
            </a:r>
            <a:r>
              <a:rPr lang="en-US" sz="1400" dirty="0"/>
              <a:t>.</a:t>
            </a:r>
          </a:p>
          <a:p>
            <a:pPr marL="285750" lvl="0" indent="-285750">
              <a:buFont typeface="Arial" panose="020B0604020202020204" pitchFamily="34" charset="0"/>
              <a:buChar char="•"/>
            </a:pPr>
            <a:r>
              <a:rPr lang="en-US" sz="1400" dirty="0"/>
              <a:t>Gather, store, retrieve, and analyze data.</a:t>
            </a:r>
          </a:p>
          <a:p>
            <a:pPr marL="285750" lvl="0" indent="-285750">
              <a:buFont typeface="Arial" panose="020B0604020202020204" pitchFamily="34" charset="0"/>
              <a:buChar char="•"/>
            </a:pPr>
            <a:r>
              <a:rPr lang="en-US" sz="1400" dirty="0"/>
              <a:t>Become confident at communicating methods, instructions, observations, and results with others.</a:t>
            </a:r>
          </a:p>
          <a:p>
            <a:r>
              <a:rPr lang="en-US" sz="1400" dirty="0"/>
              <a:t> </a:t>
            </a:r>
          </a:p>
          <a:p>
            <a:r>
              <a:rPr lang="en-US" sz="1400" b="1" dirty="0"/>
              <a:t>Activity Objectives:</a:t>
            </a:r>
          </a:p>
          <a:p>
            <a:r>
              <a:rPr lang="en-US" sz="1400" dirty="0"/>
              <a:t>The purpose of this activity is to investigate the effects of acid rain as a forerunner to water acidity, create a hypothesis, and test the hypothesis, using the </a:t>
            </a:r>
            <a:r>
              <a:rPr lang="en-US" sz="1400" dirty="0" err="1"/>
              <a:t>Globisens</a:t>
            </a:r>
            <a:r>
              <a:rPr lang="en-US" sz="1400"/>
              <a:t> </a:t>
            </a:r>
            <a:r>
              <a:rPr lang="en-US" sz="1400" smtClean="0"/>
              <a:t>Labdisc pH-meter </a:t>
            </a:r>
            <a:r>
              <a:rPr lang="en-US" sz="1400"/>
              <a:t>sensor.</a:t>
            </a:r>
          </a:p>
          <a:p>
            <a:r>
              <a:rPr lang="en-US" sz="1400"/>
              <a:t> </a:t>
            </a:r>
          </a:p>
          <a:p>
            <a:r>
              <a:rPr lang="en-US" sz="1400" b="1"/>
              <a:t>Time Requirement</a:t>
            </a:r>
            <a:r>
              <a:rPr lang="en-US" sz="1400" b="1" smtClean="0"/>
              <a:t>: </a:t>
            </a:r>
            <a:br>
              <a:rPr lang="en-US" sz="1400" b="1" smtClean="0"/>
            </a:br>
            <a:r>
              <a:rPr lang="en-US" sz="1400" smtClean="0"/>
              <a:t>30 – 45 Minutes</a:t>
            </a:r>
            <a:endParaRPr lang="en-US" sz="1400"/>
          </a:p>
        </p:txBody>
      </p:sp>
      <p:sp>
        <p:nvSpPr>
          <p:cNvPr id="9"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a:solidFill>
                  <a:schemeClr val="bg1"/>
                </a:solidFill>
                <a:latin typeface="+mj-lt"/>
                <a:cs typeface="Calibri" pitchFamily="34" charset="0"/>
              </a:rPr>
              <a:t>USA </a:t>
            </a:r>
            <a:r>
              <a:rPr lang="en-US" b="1" baseline="30000" smtClean="0">
                <a:solidFill>
                  <a:schemeClr val="bg1"/>
                </a:solidFill>
                <a:latin typeface="+mj-lt"/>
                <a:cs typeface="Calibri" pitchFamily="34" charset="0"/>
              </a:rPr>
              <a:t>Standards </a:t>
            </a:r>
            <a:r>
              <a:rPr lang="en-US" b="1" baseline="3000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spTree>
    <p:extLst>
      <p:ext uri="{BB962C8B-B14F-4D97-AF65-F5344CB8AC3E}">
        <p14:creationId xmlns:p14="http://schemas.microsoft.com/office/powerpoint/2010/main" val="4226614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Rectángulo redondeado"/>
          <p:cNvSpPr/>
          <p:nvPr/>
        </p:nvSpPr>
        <p:spPr>
          <a:xfrm>
            <a:off x="1403648" y="2636912"/>
            <a:ext cx="6004715" cy="1224136"/>
          </a:xfrm>
          <a:prstGeom prst="roundRect">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7"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Acid</a:t>
            </a:r>
            <a:r>
              <a:rPr lang="es-ES_tradnl" sz="3000" b="1" baseline="30000" dirty="0" smtClean="0">
                <a:solidFill>
                  <a:schemeClr val="bg1"/>
                </a:solidFill>
                <a:latin typeface="+mj-lt"/>
                <a:cs typeface="Calibri" pitchFamily="34" charset="0"/>
              </a:rPr>
              <a:t> Rain</a:t>
            </a:r>
            <a:endParaRPr lang="es-ES_tradnl" sz="3000" b="1" baseline="30000" dirty="0">
              <a:solidFill>
                <a:schemeClr val="bg1"/>
              </a:solidFill>
              <a:latin typeface="+mj-lt"/>
              <a:cs typeface="Calibri" pitchFamily="34" charset="0"/>
            </a:endParaRPr>
          </a:p>
        </p:txBody>
      </p:sp>
      <p:sp>
        <p:nvSpPr>
          <p:cNvPr id="8" name="7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Demonstrating the acid rain phenomenon</a:t>
            </a:r>
            <a:endParaRPr lang="es-CL" sz="1050" dirty="0" smtClean="0">
              <a:solidFill>
                <a:schemeClr val="bg1">
                  <a:lumMod val="50000"/>
                </a:schemeClr>
              </a:solidFill>
            </a:endParaRPr>
          </a:p>
        </p:txBody>
      </p:sp>
      <p:sp>
        <p:nvSpPr>
          <p:cNvPr id="4"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Objective</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3" name="2 CuadroTexto"/>
          <p:cNvSpPr txBox="1"/>
          <p:nvPr/>
        </p:nvSpPr>
        <p:spPr>
          <a:xfrm>
            <a:off x="1614812" y="2814027"/>
            <a:ext cx="5865559" cy="995144"/>
          </a:xfrm>
          <a:prstGeom prst="rect">
            <a:avLst/>
          </a:prstGeom>
          <a:noFill/>
        </p:spPr>
        <p:txBody>
          <a:bodyPr wrap="square" rtlCol="0">
            <a:spAutoFit/>
          </a:bodyPr>
          <a:lstStyle/>
          <a:p>
            <a:r>
              <a:rPr lang="en-US" sz="1600" dirty="0" smtClean="0"/>
              <a:t>The purpose of this activity is to investigate the effect of acid rain forerunner on water acidity, create a hypothesis and proceed to test it using the </a:t>
            </a:r>
            <a:r>
              <a:rPr lang="en-US" sz="1600" dirty="0" err="1" smtClean="0"/>
              <a:t>Labidsc</a:t>
            </a:r>
            <a:r>
              <a:rPr lang="en-US" sz="1600" dirty="0" smtClean="0"/>
              <a:t> pH-meter sensor.</a:t>
            </a:r>
            <a:endParaRPr lang="es-CL" sz="1600" dirty="0" smtClean="0"/>
          </a:p>
          <a:p>
            <a:endParaRPr lang="en-US" sz="1600" baseline="30000" dirty="0"/>
          </a:p>
        </p:txBody>
      </p:sp>
    </p:spTree>
    <p:extLst>
      <p:ext uri="{BB962C8B-B14F-4D97-AF65-F5344CB8AC3E}">
        <p14:creationId xmlns:p14="http://schemas.microsoft.com/office/powerpoint/2010/main" val="890106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1331640" y="2348880"/>
            <a:ext cx="6537672" cy="1169551"/>
          </a:xfrm>
          <a:prstGeom prst="rect">
            <a:avLst/>
          </a:prstGeom>
          <a:noFill/>
        </p:spPr>
        <p:txBody>
          <a:bodyPr wrap="square" rtlCol="0">
            <a:spAutoFit/>
          </a:bodyPr>
          <a:lstStyle/>
          <a:p>
            <a:pPr algn="just"/>
            <a:r>
              <a:rPr lang="en-US" sz="1400" dirty="0" smtClean="0"/>
              <a:t>In our modern society we rely on the use of fossil fuels in numerous aspects of our daily life, for example to operate vehicles, produce electricity, heating, industry and much more. A large amount of particulate pollutants are released into the atmosphere because of the combustion of these types of fuels. This contamination can be transported long distances by wind or become concentrated in defined spaces. </a:t>
            </a:r>
            <a:endParaRPr lang="es-CL" sz="1400" dirty="0"/>
          </a:p>
        </p:txBody>
      </p:sp>
      <p:sp>
        <p:nvSpPr>
          <p:cNvPr id="1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7" name="2 Subtítulo"/>
          <p:cNvSpPr txBox="1">
            <a:spLocks/>
          </p:cNvSpPr>
          <p:nvPr/>
        </p:nvSpPr>
        <p:spPr>
          <a:xfrm>
            <a:off x="5652120" y="1124744"/>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Acid</a:t>
            </a:r>
            <a:r>
              <a:rPr lang="es-ES_tradnl" sz="3000" b="1" baseline="30000" dirty="0" smtClean="0">
                <a:solidFill>
                  <a:schemeClr val="bg1"/>
                </a:solidFill>
                <a:latin typeface="+mj-lt"/>
                <a:cs typeface="Calibri" pitchFamily="34" charset="0"/>
              </a:rPr>
              <a:t> Rain</a:t>
            </a:r>
            <a:endParaRPr lang="es-ES_tradnl" sz="3000" b="1" baseline="30000" dirty="0">
              <a:solidFill>
                <a:schemeClr val="bg1"/>
              </a:solidFill>
              <a:latin typeface="+mj-lt"/>
              <a:cs typeface="Calibri" pitchFamily="34" charset="0"/>
            </a:endParaRPr>
          </a:p>
        </p:txBody>
      </p:sp>
      <p:sp>
        <p:nvSpPr>
          <p:cNvPr id="8" name="7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Demonstrating the acid rain phenomenon</a:t>
            </a:r>
            <a:endParaRPr lang="es-CL" sz="1050" dirty="0" smtClean="0">
              <a:solidFill>
                <a:schemeClr val="bg1">
                  <a:lumMod val="50000"/>
                </a:schemeClr>
              </a:solidFill>
            </a:endParaRPr>
          </a:p>
        </p:txBody>
      </p:sp>
      <p:pic>
        <p:nvPicPr>
          <p:cNvPr id="9" name="8 Imagen" descr="C:\Users\Reinaldo\Downloads\industria.jpg"/>
          <p:cNvPicPr/>
          <p:nvPr/>
        </p:nvPicPr>
        <p:blipFill>
          <a:blip r:embed="rId2" cstate="print"/>
          <a:srcRect/>
          <a:stretch>
            <a:fillRect/>
          </a:stretch>
        </p:blipFill>
        <p:spPr bwMode="auto">
          <a:xfrm>
            <a:off x="3059832" y="3789040"/>
            <a:ext cx="2771858" cy="2090112"/>
          </a:xfrm>
          <a:prstGeom prst="rect">
            <a:avLst/>
          </a:prstGeom>
          <a:noFill/>
          <a:ln w="9525">
            <a:noFill/>
            <a:miter lim="800000"/>
            <a:headEnd/>
            <a:tailEnd/>
          </a:ln>
        </p:spPr>
      </p:pic>
    </p:spTree>
    <p:extLst>
      <p:ext uri="{BB962C8B-B14F-4D97-AF65-F5344CB8AC3E}">
        <p14:creationId xmlns:p14="http://schemas.microsoft.com/office/powerpoint/2010/main" val="1978667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9971" y="2637414"/>
            <a:ext cx="6267450" cy="447675"/>
          </a:xfrm>
          <a:prstGeom prst="rect">
            <a:avLst/>
          </a:prstGeom>
        </p:spPr>
      </p:pic>
      <p:pic>
        <p:nvPicPr>
          <p:cNvPr id="11" name="1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8" y="2495228"/>
            <a:ext cx="428625" cy="438150"/>
          </a:xfrm>
          <a:prstGeom prst="rect">
            <a:avLst/>
          </a:prstGeom>
        </p:spPr>
      </p:pic>
      <p:sp>
        <p:nvSpPr>
          <p:cNvPr id="13" name="12 CuadroTexto"/>
          <p:cNvSpPr txBox="1"/>
          <p:nvPr/>
        </p:nvSpPr>
        <p:spPr>
          <a:xfrm>
            <a:off x="1754031" y="2708920"/>
            <a:ext cx="6241837" cy="523220"/>
          </a:xfrm>
          <a:prstGeom prst="rect">
            <a:avLst/>
          </a:prstGeom>
          <a:noFill/>
        </p:spPr>
        <p:txBody>
          <a:bodyPr wrap="none" rtlCol="0">
            <a:spAutoFit/>
          </a:bodyPr>
          <a:lstStyle/>
          <a:p>
            <a:pPr lvl="0" algn="ctr" fontAlgn="base">
              <a:spcBef>
                <a:spcPct val="0"/>
              </a:spcBef>
              <a:spcAft>
                <a:spcPct val="0"/>
              </a:spcAft>
            </a:pPr>
            <a:r>
              <a:rPr lang="en-US" sz="1400" b="1" dirty="0" smtClean="0">
                <a:latin typeface="Calibri" pitchFamily="34" charset="0"/>
                <a:ea typeface="Calibri" pitchFamily="34" charset="0"/>
                <a:cs typeface="Calibri" pitchFamily="34" charset="0"/>
              </a:rPr>
              <a:t>Have you ever seen or heard about the grey layer above some cities called smog? </a:t>
            </a:r>
            <a:endParaRPr lang="es-CL" sz="1050" dirty="0" smtClean="0">
              <a:latin typeface="Arial" pitchFamily="34" charset="0"/>
              <a:cs typeface="Arial" pitchFamily="34" charset="0"/>
            </a:endParaRPr>
          </a:p>
          <a:p>
            <a:endParaRPr lang="es-CL" sz="1400" dirty="0"/>
          </a:p>
        </p:txBody>
      </p:sp>
      <p:pic>
        <p:nvPicPr>
          <p:cNvPr id="14" name="1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9970" y="3285486"/>
            <a:ext cx="6267450" cy="650913"/>
          </a:xfrm>
          <a:prstGeom prst="rect">
            <a:avLst/>
          </a:prstGeom>
        </p:spPr>
      </p:pic>
      <p:pic>
        <p:nvPicPr>
          <p:cNvPr id="15" name="1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7" y="3143300"/>
            <a:ext cx="428625" cy="438150"/>
          </a:xfrm>
          <a:prstGeom prst="rect">
            <a:avLst/>
          </a:prstGeom>
        </p:spPr>
      </p:pic>
      <p:sp>
        <p:nvSpPr>
          <p:cNvPr id="16" name="15 CuadroTexto"/>
          <p:cNvSpPr txBox="1"/>
          <p:nvPr/>
        </p:nvSpPr>
        <p:spPr>
          <a:xfrm>
            <a:off x="1907705" y="3356992"/>
            <a:ext cx="5934344" cy="523220"/>
          </a:xfrm>
          <a:prstGeom prst="rect">
            <a:avLst/>
          </a:prstGeom>
          <a:noFill/>
        </p:spPr>
        <p:txBody>
          <a:bodyPr wrap="square" rtlCol="0">
            <a:spAutoFit/>
          </a:bodyPr>
          <a:lstStyle/>
          <a:p>
            <a:pPr lvl="0" algn="just" eaLnBrk="0" fontAlgn="base" hangingPunct="0">
              <a:spcBef>
                <a:spcPct val="0"/>
              </a:spcBef>
              <a:spcAft>
                <a:spcPct val="0"/>
              </a:spcAft>
            </a:pPr>
            <a:r>
              <a:rPr lang="en-US" sz="1400" b="1" dirty="0" smtClean="0">
                <a:latin typeface="Calibri" pitchFamily="34" charset="0"/>
                <a:ea typeface="Calibri" pitchFamily="34" charset="0"/>
                <a:cs typeface="Calibri" pitchFamily="34" charset="0"/>
              </a:rPr>
              <a:t>What environmental effects are produced by gas emission </a:t>
            </a:r>
            <a:r>
              <a:rPr lang="en-US" sz="1400" b="1" dirty="0" smtClean="0">
                <a:solidFill>
                  <a:srgbClr val="000000"/>
                </a:solidFill>
                <a:latin typeface="Calibri" pitchFamily="34" charset="0"/>
                <a:ea typeface="Calibri" pitchFamily="34" charset="0"/>
                <a:cs typeface="Calibri" pitchFamily="34" charset="0"/>
              </a:rPr>
              <a:t>from fossil fuel combustion?</a:t>
            </a:r>
            <a:r>
              <a:rPr lang="en-US" sz="1400" b="1" dirty="0" smtClean="0">
                <a:latin typeface="Calibri" pitchFamily="34" charset="0"/>
                <a:ea typeface="Calibri" pitchFamily="34" charset="0"/>
                <a:cs typeface="Calibri" pitchFamily="34" charset="0"/>
              </a:rPr>
              <a:t> </a:t>
            </a:r>
            <a:endParaRPr lang="es-CL" sz="1050" dirty="0" smtClean="0">
              <a:latin typeface="Arial" pitchFamily="34" charset="0"/>
              <a:cs typeface="Arial" pitchFamily="34" charset="0"/>
            </a:endParaRPr>
          </a:p>
        </p:txBody>
      </p:sp>
      <p:pic>
        <p:nvPicPr>
          <p:cNvPr id="18" name="17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9969" y="5155362"/>
            <a:ext cx="6267450" cy="435471"/>
          </a:xfrm>
          <a:prstGeom prst="rect">
            <a:avLst/>
          </a:prstGeom>
        </p:spPr>
      </p:pic>
      <p:pic>
        <p:nvPicPr>
          <p:cNvPr id="19" name="1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5013176"/>
            <a:ext cx="428625" cy="438150"/>
          </a:xfrm>
          <a:prstGeom prst="rect">
            <a:avLst/>
          </a:prstGeom>
        </p:spPr>
      </p:pic>
      <p:sp>
        <p:nvSpPr>
          <p:cNvPr id="20" name="19 CuadroTexto"/>
          <p:cNvSpPr txBox="1"/>
          <p:nvPr/>
        </p:nvSpPr>
        <p:spPr>
          <a:xfrm>
            <a:off x="2112782" y="5229200"/>
            <a:ext cx="5729266" cy="307777"/>
          </a:xfrm>
          <a:prstGeom prst="rect">
            <a:avLst/>
          </a:prstGeom>
          <a:noFill/>
        </p:spPr>
        <p:txBody>
          <a:bodyPr wrap="square" rtlCol="0">
            <a:spAutoFit/>
          </a:bodyPr>
          <a:lstStyle/>
          <a:p>
            <a:pPr lvl="0" eaLnBrk="0" fontAlgn="base" hangingPunct="0">
              <a:spcBef>
                <a:spcPct val="0"/>
              </a:spcBef>
              <a:spcAft>
                <a:spcPct val="0"/>
              </a:spcAft>
            </a:pPr>
            <a:r>
              <a:rPr lang="en-US" sz="1400" b="1" dirty="0" smtClean="0">
                <a:latin typeface="Calibri" pitchFamily="34" charset="0"/>
                <a:ea typeface="Calibri" pitchFamily="34" charset="0"/>
                <a:cs typeface="Calibri" pitchFamily="34" charset="0"/>
              </a:rPr>
              <a:t>What directly determines the pH of acid rain? </a:t>
            </a:r>
            <a:endParaRPr lang="en-US" sz="2400" dirty="0" smtClean="0">
              <a:latin typeface="Arial" pitchFamily="34" charset="0"/>
              <a:cs typeface="Arial" pitchFamily="34" charset="0"/>
            </a:endParaRPr>
          </a:p>
        </p:txBody>
      </p:sp>
      <p:sp>
        <p:nvSpPr>
          <p:cNvPr id="2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21" name="2 Subtítulo"/>
          <p:cNvSpPr txBox="1">
            <a:spLocks/>
          </p:cNvSpPr>
          <p:nvPr/>
        </p:nvSpPr>
        <p:spPr>
          <a:xfrm>
            <a:off x="5652120" y="1124744"/>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Acid</a:t>
            </a:r>
            <a:r>
              <a:rPr lang="es-ES_tradnl" sz="3000" b="1" baseline="30000" dirty="0" smtClean="0">
                <a:solidFill>
                  <a:schemeClr val="bg1"/>
                </a:solidFill>
                <a:latin typeface="+mj-lt"/>
                <a:cs typeface="Calibri" pitchFamily="34" charset="0"/>
              </a:rPr>
              <a:t> Rain</a:t>
            </a:r>
            <a:endParaRPr lang="es-ES_tradnl" sz="3000" b="1" baseline="30000" dirty="0">
              <a:solidFill>
                <a:schemeClr val="bg1"/>
              </a:solidFill>
              <a:latin typeface="+mj-lt"/>
              <a:cs typeface="Calibri" pitchFamily="34" charset="0"/>
            </a:endParaRPr>
          </a:p>
        </p:txBody>
      </p:sp>
      <p:sp>
        <p:nvSpPr>
          <p:cNvPr id="22" name="2 Subtítulo"/>
          <p:cNvSpPr txBox="1">
            <a:spLocks/>
          </p:cNvSpPr>
          <p:nvPr/>
        </p:nvSpPr>
        <p:spPr>
          <a:xfrm>
            <a:off x="5652120" y="1124744"/>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Acid</a:t>
            </a:r>
            <a:r>
              <a:rPr lang="es-ES_tradnl" sz="3000" b="1" baseline="30000" dirty="0" smtClean="0">
                <a:solidFill>
                  <a:schemeClr val="bg1"/>
                </a:solidFill>
                <a:latin typeface="+mj-lt"/>
                <a:cs typeface="Calibri" pitchFamily="34" charset="0"/>
              </a:rPr>
              <a:t> Rain</a:t>
            </a:r>
            <a:endParaRPr lang="es-ES_tradnl" sz="3000" b="1" baseline="30000" dirty="0">
              <a:solidFill>
                <a:schemeClr val="bg1"/>
              </a:solidFill>
              <a:latin typeface="+mj-lt"/>
              <a:cs typeface="Calibri" pitchFamily="34" charset="0"/>
            </a:endParaRPr>
          </a:p>
        </p:txBody>
      </p:sp>
      <p:sp>
        <p:nvSpPr>
          <p:cNvPr id="26" name="25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Demonstrating the acid rain phenomenon</a:t>
            </a:r>
            <a:endParaRPr lang="es-CL" sz="1050" dirty="0" smtClean="0">
              <a:solidFill>
                <a:schemeClr val="bg1">
                  <a:lumMod val="50000"/>
                </a:schemeClr>
              </a:solidFill>
            </a:endParaRPr>
          </a:p>
        </p:txBody>
      </p:sp>
      <p:sp>
        <p:nvSpPr>
          <p:cNvPr id="21505" name="Rectangle 1"/>
          <p:cNvSpPr>
            <a:spLocks noChangeArrowheads="1"/>
          </p:cNvSpPr>
          <p:nvPr/>
        </p:nvSpPr>
        <p:spPr bwMode="auto">
          <a:xfrm>
            <a:off x="1763688" y="4365104"/>
            <a:ext cx="612068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70C0"/>
                </a:solidFill>
                <a:effectLst/>
                <a:ea typeface="Calibri" pitchFamily="34" charset="0"/>
                <a:cs typeface="Calibri" pitchFamily="34" charset="0"/>
              </a:rPr>
              <a:t>Carry out the experiment activity with your class so that at the end you’ll be able to answer the following question:</a:t>
            </a:r>
            <a:r>
              <a:rPr kumimoji="0" lang="en-US" sz="1200" b="1" i="0" u="none" strike="noStrike" cap="none" normalizeH="0" baseline="0" dirty="0" smtClean="0">
                <a:ln>
                  <a:noFill/>
                </a:ln>
                <a:solidFill>
                  <a:schemeClr val="tx1"/>
                </a:solidFill>
                <a:effectLst/>
                <a:ea typeface="Calibri" pitchFamily="34" charset="0"/>
                <a:cs typeface="Calibri" pitchFamily="34" charset="0"/>
              </a:rPr>
              <a:t> </a:t>
            </a:r>
            <a:endParaRPr kumimoji="0" lang="es-CL" sz="12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550018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1610" y="2708920"/>
            <a:ext cx="2800350" cy="323850"/>
          </a:xfrm>
          <a:prstGeom prst="rect">
            <a:avLst/>
          </a:prstGeom>
        </p:spPr>
      </p:pic>
      <p:sp>
        <p:nvSpPr>
          <p:cNvPr id="10" name="2 Subtítulo"/>
          <p:cNvSpPr txBox="1">
            <a:spLocks/>
          </p:cNvSpPr>
          <p:nvPr/>
        </p:nvSpPr>
        <p:spPr>
          <a:xfrm>
            <a:off x="1555626" y="2797533"/>
            <a:ext cx="1497112"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Theoretical</a:t>
            </a:r>
            <a:r>
              <a:rPr lang="es-ES_tradnl" sz="2400" b="1" baseline="30000" dirty="0" smtClean="0">
                <a:solidFill>
                  <a:schemeClr val="bg1"/>
                </a:solidFill>
                <a:latin typeface="+mj-lt"/>
              </a:rPr>
              <a:t> </a:t>
            </a:r>
            <a:endParaRPr lang="es-ES_tradnl" sz="2400" b="1" baseline="30000" dirty="0">
              <a:solidFill>
                <a:schemeClr val="bg1"/>
              </a:solidFill>
              <a:latin typeface="+mj-lt"/>
            </a:endParaRPr>
          </a:p>
        </p:txBody>
      </p:sp>
      <p:sp>
        <p:nvSpPr>
          <p:cNvPr id="12" name="11 CuadroTexto"/>
          <p:cNvSpPr txBox="1"/>
          <p:nvPr/>
        </p:nvSpPr>
        <p:spPr>
          <a:xfrm>
            <a:off x="1475656" y="3284984"/>
            <a:ext cx="6208340" cy="2677656"/>
          </a:xfrm>
          <a:prstGeom prst="rect">
            <a:avLst/>
          </a:prstGeom>
          <a:noFill/>
        </p:spPr>
        <p:txBody>
          <a:bodyPr wrap="square" rtlCol="0">
            <a:spAutoFit/>
          </a:bodyPr>
          <a:lstStyle/>
          <a:p>
            <a:pPr algn="just"/>
            <a:r>
              <a:rPr lang="en-US" sz="1400" dirty="0" smtClean="0"/>
              <a:t>The gases (nitrogen oxides, sulfur dioxide and carbon dioxide) produced by fossil fuels burning mainly react in the atmosphere with water and oxygen. The result is an acid solution which when it falls as water is called acid rain. Deposition of these compounds also occurs in wet environments where fog is present.     </a:t>
            </a:r>
            <a:endParaRPr lang="es-CL" sz="1400" dirty="0" smtClean="0"/>
          </a:p>
          <a:p>
            <a:pPr algn="just"/>
            <a:r>
              <a:rPr lang="en-US" sz="1400" dirty="0" smtClean="0"/>
              <a:t>Acid rain mainly affects watershed ecosystems. The majority of lakes and streams have a pH between six and eight, a range essential to sustain an appropriate habitat for plants and animals. Many water bodies are seriously affected because the basin soils are unable to neutralize new loads of acidity.</a:t>
            </a:r>
          </a:p>
          <a:p>
            <a:pPr algn="just"/>
            <a:endParaRPr lang="en-US" sz="1400" dirty="0" smtClean="0"/>
          </a:p>
          <a:p>
            <a:pPr algn="just"/>
            <a:r>
              <a:rPr lang="en-US" sz="1400" dirty="0" smtClean="0"/>
              <a:t>The addition of acidic compounds to ground and water has a direct impact on plants and animals.</a:t>
            </a:r>
            <a:endParaRPr lang="es-CL" sz="1400" dirty="0" smtClean="0"/>
          </a:p>
          <a:p>
            <a:pPr algn="just"/>
            <a:r>
              <a:rPr lang="en-US" sz="1400" dirty="0" smtClean="0"/>
              <a:t> </a:t>
            </a:r>
            <a:endParaRPr lang="es-CL" sz="1400" dirty="0" smtClean="0"/>
          </a:p>
        </p:txBody>
      </p:sp>
      <p:sp>
        <p:nvSpPr>
          <p:cNvPr id="1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8" name="2 Subtítulo"/>
          <p:cNvSpPr txBox="1">
            <a:spLocks/>
          </p:cNvSpPr>
          <p:nvPr/>
        </p:nvSpPr>
        <p:spPr>
          <a:xfrm>
            <a:off x="5652120" y="1124744"/>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Acid</a:t>
            </a:r>
            <a:r>
              <a:rPr lang="es-ES_tradnl" sz="3000" b="1" baseline="30000" dirty="0" smtClean="0">
                <a:solidFill>
                  <a:schemeClr val="bg1"/>
                </a:solidFill>
                <a:latin typeface="+mj-lt"/>
                <a:cs typeface="Calibri" pitchFamily="34" charset="0"/>
              </a:rPr>
              <a:t> Rain</a:t>
            </a:r>
            <a:endParaRPr lang="es-ES_tradnl" sz="3000" b="1" baseline="30000" dirty="0">
              <a:solidFill>
                <a:schemeClr val="bg1"/>
              </a:solidFill>
              <a:latin typeface="+mj-lt"/>
              <a:cs typeface="Calibri" pitchFamily="34" charset="0"/>
            </a:endParaRPr>
          </a:p>
        </p:txBody>
      </p:sp>
      <p:sp>
        <p:nvSpPr>
          <p:cNvPr id="13" name="12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Demonstrating the acid rain phenomenon</a:t>
            </a:r>
            <a:endParaRPr lang="es-CL" sz="1050" dirty="0" smtClean="0">
              <a:solidFill>
                <a:schemeClr val="bg1">
                  <a:lumMod val="50000"/>
                </a:schemeClr>
              </a:solidFill>
            </a:endParaRPr>
          </a:p>
        </p:txBody>
      </p:sp>
    </p:spTree>
    <p:extLst>
      <p:ext uri="{BB962C8B-B14F-4D97-AF65-F5344CB8AC3E}">
        <p14:creationId xmlns:p14="http://schemas.microsoft.com/office/powerpoint/2010/main" val="17629858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1002</TotalTime>
  <Words>1462</Words>
  <Application>Microsoft Office PowerPoint</Application>
  <PresentationFormat>‫הצגה על המסך (4:3)</PresentationFormat>
  <Paragraphs>275</Paragraphs>
  <Slides>24</Slides>
  <Notes>1</Notes>
  <HiddenSlides>0</HiddenSlides>
  <MMClips>0</MMClips>
  <ScaleCrop>false</ScaleCrop>
  <HeadingPairs>
    <vt:vector size="4" baseType="variant">
      <vt:variant>
        <vt:lpstr>ערכת נושא</vt:lpstr>
      </vt:variant>
      <vt:variant>
        <vt:i4>1</vt:i4>
      </vt:variant>
      <vt:variant>
        <vt:lpstr>כותרות שקופיות</vt:lpstr>
      </vt:variant>
      <vt:variant>
        <vt:i4>24</vt:i4>
      </vt:variant>
    </vt:vector>
  </HeadingPairs>
  <TitlesOfParts>
    <vt:vector size="25" baseType="lpstr">
      <vt:lpstr>Tema de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Jen</cp:lastModifiedBy>
  <cp:revision>78</cp:revision>
  <dcterms:created xsi:type="dcterms:W3CDTF">2012-09-11T15:34:37Z</dcterms:created>
  <dcterms:modified xsi:type="dcterms:W3CDTF">2016-09-17T18:26:45Z</dcterms:modified>
</cp:coreProperties>
</file>