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9" r:id="rId4"/>
    <p:sldId id="287" r:id="rId5"/>
    <p:sldId id="261" r:id="rId6"/>
    <p:sldId id="288" r:id="rId7"/>
    <p:sldId id="289" r:id="rId8"/>
    <p:sldId id="264" r:id="rId9"/>
    <p:sldId id="265" r:id="rId10"/>
    <p:sldId id="268" r:id="rId11"/>
    <p:sldId id="269" r:id="rId12"/>
    <p:sldId id="270" r:id="rId13"/>
    <p:sldId id="291" r:id="rId14"/>
    <p:sldId id="272" r:id="rId15"/>
    <p:sldId id="292" r:id="rId16"/>
    <p:sldId id="295" r:id="rId17"/>
    <p:sldId id="273" r:id="rId18"/>
    <p:sldId id="280" r:id="rId19"/>
    <p:sldId id="293" r:id="rId20"/>
    <p:sldId id="283" r:id="rId21"/>
    <p:sldId id="276" r:id="rId22"/>
    <p:sldId id="278" r:id="rId23"/>
    <p:sldId id="296" r:id="rId24"/>
    <p:sldId id="277" r:id="rId25"/>
    <p:sldId id="285" r:id="rId26"/>
    <p:sldId id="286" r:id="rId27"/>
    <p:sldId id="279" r:id="rId28"/>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initials="rc"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93AB"/>
    <a:srgbClr val="47A1B3"/>
    <a:srgbClr val="3490A6"/>
    <a:srgbClr val="29B19A"/>
    <a:srgbClr val="F7B047"/>
    <a:srgbClr val="4194A5"/>
    <a:srgbClr val="39818F"/>
    <a:srgbClr val="22B89B"/>
    <a:srgbClr val="34A6A1"/>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02" autoAdjust="0"/>
    <p:restoredTop sz="94660"/>
  </p:normalViewPr>
  <p:slideViewPr>
    <p:cSldViewPr>
      <p:cViewPr varScale="1">
        <p:scale>
          <a:sx n="98" d="100"/>
          <a:sy n="98" d="100"/>
        </p:scale>
        <p:origin x="-34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89217A-00BC-4D21-9DCF-6317BBB6FF6D}" type="datetimeFigureOut">
              <a:rPr lang="es-CL" smtClean="0"/>
              <a:pPr/>
              <a:t>27-11-2017</a:t>
            </a:fld>
            <a:endParaRPr lang="ru-RU"/>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808E2C-BDF1-4481-ABB2-ADA2DD6DBB10}" type="slidenum">
              <a:rPr lang="es-CL" smtClean="0"/>
              <a:pPr/>
              <a:t>‹#›</a:t>
            </a:fld>
            <a:endParaRPr lang="ru-RU"/>
          </a:p>
        </p:txBody>
      </p:sp>
    </p:spTree>
    <p:extLst>
      <p:ext uri="{BB962C8B-B14F-4D97-AF65-F5344CB8AC3E}">
        <p14:creationId xmlns:p14="http://schemas.microsoft.com/office/powerpoint/2010/main" val="614554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79808E2C-BDF1-4481-ABB2-ADA2DD6DBB10}" type="slidenum">
              <a:rPr lang="es-CL" smtClean="0"/>
              <a:pPr/>
              <a:t>4</a:t>
            </a:fld>
            <a:endParaRPr lang="ru-RU"/>
          </a:p>
        </p:txBody>
      </p:sp>
    </p:spTree>
    <p:extLst>
      <p:ext uri="{BB962C8B-B14F-4D97-AF65-F5344CB8AC3E}">
        <p14:creationId xmlns:p14="http://schemas.microsoft.com/office/powerpoint/2010/main" val="1732293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27-11-2017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52839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27-11-2017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6655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27-11-2017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500163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27-11-2017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80330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92D14BE-FEB0-4772-B671-A5ED69CE1B0D}" type="datetimeFigureOut">
              <a:rPr lang="es-CL" smtClean="0"/>
              <a:pPr/>
              <a:t>27-11-2017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411233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892D14BE-FEB0-4772-B671-A5ED69CE1B0D}" type="datetimeFigureOut">
              <a:rPr lang="es-CL" smtClean="0"/>
              <a:pPr/>
              <a:t>27-11-2017</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192862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892D14BE-FEB0-4772-B671-A5ED69CE1B0D}" type="datetimeFigureOut">
              <a:rPr lang="es-CL" smtClean="0"/>
              <a:pPr/>
              <a:t>27-11-2017</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83959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892D14BE-FEB0-4772-B671-A5ED69CE1B0D}" type="datetimeFigureOut">
              <a:rPr lang="es-CL" smtClean="0"/>
              <a:pPr/>
              <a:t>27-11-2017</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083909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92D14BE-FEB0-4772-B671-A5ED69CE1B0D}" type="datetimeFigureOut">
              <a:rPr lang="es-CL" smtClean="0"/>
              <a:pPr/>
              <a:t>27-11-2017</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54120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27-11-2017</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56011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27-11-2017</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995652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D14BE-FEB0-4772-B671-A5ED69CE1B0D}" type="datetimeFigureOut">
              <a:rPr lang="es-CL" smtClean="0"/>
              <a:pPr/>
              <a:t>27-11-2017</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4F7F0-D864-4D1F-9C06-B4C39C73B53B}" type="slidenum">
              <a:rPr lang="es-CL" smtClean="0"/>
              <a:pPr/>
              <a:t>‹#›</a:t>
            </a:fld>
            <a:endParaRPr lang="es-CL"/>
          </a:p>
        </p:txBody>
      </p:sp>
    </p:spTree>
    <p:extLst>
      <p:ext uri="{BB962C8B-B14F-4D97-AF65-F5344CB8AC3E}">
        <p14:creationId xmlns:p14="http://schemas.microsoft.com/office/powerpoint/2010/main" val="764538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jpeg"/><Relationship Id="rId7" Type="http://schemas.openxmlformats.org/officeDocument/2006/relationships/image" Target="../media/image3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12.pn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860032" y="1682224"/>
            <a:ext cx="3600400" cy="576064"/>
          </a:xfrm>
        </p:spPr>
        <p:txBody>
          <a:bodyPr>
            <a:normAutofit/>
          </a:bodyPr>
          <a:lstStyle/>
          <a:p>
            <a:r>
              <a:rPr lang="ru-RU" sz="2400" b="1" dirty="0" smtClean="0">
                <a:solidFill>
                  <a:schemeClr val="bg1"/>
                </a:solidFill>
                <a:latin typeface="+mj-lt"/>
              </a:rPr>
              <a:t>Что такое фотосинтез?</a:t>
            </a:r>
            <a:endParaRPr lang="ru-RU" sz="2400" baseline="30000" dirty="0">
              <a:solidFill>
                <a:schemeClr val="bg1"/>
              </a:solidFill>
              <a:latin typeface="Frutiger 55 Roman" pitchFamily="34" charset="0"/>
            </a:endParaRPr>
          </a:p>
        </p:txBody>
      </p:sp>
      <p:sp>
        <p:nvSpPr>
          <p:cNvPr id="8" name="7 CuadroTexto"/>
          <p:cNvSpPr txBox="1"/>
          <p:nvPr/>
        </p:nvSpPr>
        <p:spPr>
          <a:xfrm>
            <a:off x="5004048" y="2132856"/>
            <a:ext cx="3456384" cy="461665"/>
          </a:xfrm>
          <a:prstGeom prst="rect">
            <a:avLst/>
          </a:prstGeom>
          <a:noFill/>
        </p:spPr>
        <p:txBody>
          <a:bodyPr wrap="square" rtlCol="0">
            <a:spAutoFit/>
          </a:bodyPr>
          <a:lstStyle/>
          <a:p>
            <a:r>
              <a:rPr lang="ru-RU" sz="1200" dirty="0">
                <a:solidFill>
                  <a:srgbClr val="FFFF66"/>
                </a:solidFill>
              </a:rPr>
              <a:t>Измерение давления воздуха в активной фотосинтетической системе</a:t>
            </a:r>
          </a:p>
        </p:txBody>
      </p:sp>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10" r="3498" b="3336"/>
          <a:stretch/>
        </p:blipFill>
        <p:spPr bwMode="auto">
          <a:xfrm>
            <a:off x="3503776" y="4767014"/>
            <a:ext cx="1751888" cy="183888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8310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2487" y="2275515"/>
            <a:ext cx="2471336" cy="247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827584" y="2399977"/>
            <a:ext cx="4464496" cy="307777"/>
          </a:xfrm>
          <a:prstGeom prst="rect">
            <a:avLst/>
          </a:prstGeom>
          <a:noFill/>
        </p:spPr>
        <p:txBody>
          <a:bodyPr wrap="square" rtlCol="0">
            <a:spAutoFit/>
          </a:bodyPr>
          <a:lstStyle/>
          <a:p>
            <a:pPr lvl="0"/>
            <a:r>
              <a:rPr lang="ru-RU" sz="1400" dirty="0" smtClean="0"/>
              <a:t>Labdisc</a:t>
            </a:r>
            <a:endParaRPr lang="ru-RU" sz="1400" dirty="0"/>
          </a:p>
        </p:txBody>
      </p:sp>
      <p:sp>
        <p:nvSpPr>
          <p:cNvPr id="11"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Ресурсы и материалы</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000" b="1" baseline="30000" dirty="0">
              <a:solidFill>
                <a:schemeClr val="bg1"/>
              </a:solidFill>
              <a:latin typeface="Frutiger 45 Light" pitchFamily="34" charset="0"/>
            </a:endParaRPr>
          </a:p>
        </p:txBody>
      </p:sp>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28741" y="2294481"/>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a:solidFill>
                  <a:schemeClr val="bg1"/>
                </a:solidFill>
              </a:rPr>
              <a:t>Что такое фотосинтез?</a:t>
            </a:r>
            <a:endParaRPr lang="ru-RU" sz="2000" baseline="30000" dirty="0">
              <a:solidFill>
                <a:schemeClr val="bg1"/>
              </a:solidFill>
              <a:latin typeface="Frutiger 55 Roman" pitchFamily="34" charset="0"/>
            </a:endParaRPr>
          </a:p>
        </p:txBody>
      </p:sp>
      <p:sp>
        <p:nvSpPr>
          <p:cNvPr id="18" name="17 CuadroTexto"/>
          <p:cNvSpPr txBox="1"/>
          <p:nvPr/>
        </p:nvSpPr>
        <p:spPr>
          <a:xfrm>
            <a:off x="5652120" y="1389722"/>
            <a:ext cx="3744416" cy="415498"/>
          </a:xfrm>
          <a:prstGeom prst="rect">
            <a:avLst/>
          </a:prstGeom>
          <a:noFill/>
        </p:spPr>
        <p:txBody>
          <a:bodyPr wrap="square" rtlCol="0" anchor="b">
            <a:spAutoFit/>
          </a:bodyPr>
          <a:lstStyle/>
          <a:p>
            <a:r>
              <a:rPr lang="ru-RU" sz="1050" dirty="0">
                <a:solidFill>
                  <a:schemeClr val="bg1">
                    <a:lumMod val="50000"/>
                  </a:schemeClr>
                </a:solidFill>
              </a:rPr>
              <a:t>Измерение давления воздуха в активной </a:t>
            </a:r>
            <a:endParaRPr lang="ru-RU" sz="1050" dirty="0" smtClean="0">
              <a:solidFill>
                <a:schemeClr val="bg1">
                  <a:lumMod val="50000"/>
                </a:schemeClr>
              </a:solidFill>
            </a:endParaRPr>
          </a:p>
          <a:p>
            <a:r>
              <a:rPr lang="ru-RU" sz="1050" dirty="0" smtClean="0">
                <a:solidFill>
                  <a:schemeClr val="bg1">
                    <a:lumMod val="50000"/>
                  </a:schemeClr>
                </a:solidFill>
              </a:rPr>
              <a:t>фотосинтетической системе</a:t>
            </a:r>
            <a:endParaRPr lang="ru-RU" sz="1050" dirty="0">
              <a:solidFill>
                <a:schemeClr val="bg1">
                  <a:lumMod val="50000"/>
                </a:schemeClr>
              </a:solidFill>
            </a:endParaRPr>
          </a:p>
        </p:txBody>
      </p:sp>
      <p:sp>
        <p:nvSpPr>
          <p:cNvPr id="29" name="28 CuadroTexto"/>
          <p:cNvSpPr txBox="1"/>
          <p:nvPr/>
        </p:nvSpPr>
        <p:spPr>
          <a:xfrm>
            <a:off x="827584" y="2757537"/>
            <a:ext cx="4464496" cy="307777"/>
          </a:xfrm>
          <a:prstGeom prst="rect">
            <a:avLst/>
          </a:prstGeom>
          <a:noFill/>
        </p:spPr>
        <p:txBody>
          <a:bodyPr wrap="square" rtlCol="0">
            <a:spAutoFit/>
          </a:bodyPr>
          <a:lstStyle/>
          <a:p>
            <a:pPr lvl="0"/>
            <a:r>
              <a:rPr lang="ru-RU" sz="1400" dirty="0"/>
              <a:t>3 г водного растения elodea canadiens </a:t>
            </a:r>
          </a:p>
        </p:txBody>
      </p:sp>
      <p:sp>
        <p:nvSpPr>
          <p:cNvPr id="30" name="29 CuadroTexto"/>
          <p:cNvSpPr txBox="1"/>
          <p:nvPr/>
        </p:nvSpPr>
        <p:spPr>
          <a:xfrm>
            <a:off x="827584" y="3097054"/>
            <a:ext cx="4464496" cy="307777"/>
          </a:xfrm>
          <a:prstGeom prst="rect">
            <a:avLst/>
          </a:prstGeom>
          <a:noFill/>
        </p:spPr>
        <p:txBody>
          <a:bodyPr wrap="square" rtlCol="0">
            <a:spAutoFit/>
          </a:bodyPr>
          <a:lstStyle/>
          <a:p>
            <a:pPr lvl="0"/>
            <a:r>
              <a:rPr lang="ru-RU" sz="1400" dirty="0"/>
              <a:t>Цилиндр и поршень шприца 60 мл </a:t>
            </a:r>
          </a:p>
        </p:txBody>
      </p:sp>
      <p:sp>
        <p:nvSpPr>
          <p:cNvPr id="31" name="30 CuadroTexto"/>
          <p:cNvSpPr txBox="1"/>
          <p:nvPr/>
        </p:nvSpPr>
        <p:spPr>
          <a:xfrm>
            <a:off x="827583" y="3403342"/>
            <a:ext cx="5134903" cy="369332"/>
          </a:xfrm>
          <a:prstGeom prst="rect">
            <a:avLst/>
          </a:prstGeom>
          <a:noFill/>
        </p:spPr>
        <p:txBody>
          <a:bodyPr wrap="square" rtlCol="0">
            <a:spAutoFit/>
          </a:bodyPr>
          <a:lstStyle/>
          <a:p>
            <a:pPr lvl="0"/>
            <a:r>
              <a:rPr lang="ru-RU" sz="1400" dirty="0"/>
              <a:t>Силиконовая трубка воздушного </a:t>
            </a:r>
            <a:r>
              <a:rPr lang="ru-RU" sz="1400" dirty="0" smtClean="0"/>
              <a:t>давления из комплекта </a:t>
            </a:r>
            <a:r>
              <a:rPr lang="ru-RU" sz="1400" dirty="0"/>
              <a:t>Labdisc</a:t>
            </a:r>
            <a:r>
              <a:rPr lang="ru-RU" dirty="0" smtClean="0"/>
              <a:t> </a:t>
            </a:r>
            <a:endParaRPr lang="ru-RU" sz="1400" dirty="0"/>
          </a:p>
        </p:txBody>
      </p:sp>
      <p:sp>
        <p:nvSpPr>
          <p:cNvPr id="32" name="31 CuadroTexto"/>
          <p:cNvSpPr txBox="1"/>
          <p:nvPr/>
        </p:nvSpPr>
        <p:spPr>
          <a:xfrm>
            <a:off x="827584" y="4423726"/>
            <a:ext cx="4464496" cy="307777"/>
          </a:xfrm>
          <a:prstGeom prst="rect">
            <a:avLst/>
          </a:prstGeom>
          <a:noFill/>
        </p:spPr>
        <p:txBody>
          <a:bodyPr wrap="square" rtlCol="0">
            <a:spAutoFit/>
          </a:bodyPr>
          <a:lstStyle/>
          <a:p>
            <a:pPr lvl="0"/>
            <a:r>
              <a:rPr lang="ru-RU" sz="1400" dirty="0"/>
              <a:t>Лабораторный зажим для трубочек </a:t>
            </a:r>
          </a:p>
        </p:txBody>
      </p:sp>
      <p:sp>
        <p:nvSpPr>
          <p:cNvPr id="33" name="32 CuadroTexto"/>
          <p:cNvSpPr txBox="1"/>
          <p:nvPr/>
        </p:nvSpPr>
        <p:spPr>
          <a:xfrm>
            <a:off x="847040" y="4067344"/>
            <a:ext cx="4464496" cy="307777"/>
          </a:xfrm>
          <a:prstGeom prst="rect">
            <a:avLst/>
          </a:prstGeom>
          <a:noFill/>
        </p:spPr>
        <p:txBody>
          <a:bodyPr wrap="square" rtlCol="0">
            <a:spAutoFit/>
          </a:bodyPr>
          <a:lstStyle/>
          <a:p>
            <a:pPr lvl="0"/>
            <a:r>
              <a:rPr lang="ru-RU" sz="1400" dirty="0"/>
              <a:t>Вода</a:t>
            </a:r>
            <a:r>
              <a:rPr lang="ru-RU" dirty="0" smtClean="0"/>
              <a:t> </a:t>
            </a:r>
          </a:p>
        </p:txBody>
      </p:sp>
      <p:sp>
        <p:nvSpPr>
          <p:cNvPr id="34" name="33 CuadroTexto"/>
          <p:cNvSpPr txBox="1"/>
          <p:nvPr/>
        </p:nvSpPr>
        <p:spPr>
          <a:xfrm>
            <a:off x="827584" y="4837264"/>
            <a:ext cx="4464496" cy="307777"/>
          </a:xfrm>
          <a:prstGeom prst="rect">
            <a:avLst/>
          </a:prstGeom>
          <a:noFill/>
        </p:spPr>
        <p:txBody>
          <a:bodyPr wrap="square" rtlCol="0">
            <a:spAutoFit/>
          </a:bodyPr>
          <a:lstStyle/>
          <a:p>
            <a:pPr lvl="0"/>
            <a:r>
              <a:rPr lang="ru-RU" sz="1400" dirty="0"/>
              <a:t>Гайка</a:t>
            </a:r>
            <a:r>
              <a:rPr lang="ru-RU" dirty="0" smtClean="0"/>
              <a:t> </a:t>
            </a:r>
          </a:p>
        </p:txBody>
      </p:sp>
      <p:sp>
        <p:nvSpPr>
          <p:cNvPr id="35" name="34 CuadroTexto"/>
          <p:cNvSpPr txBox="1"/>
          <p:nvPr/>
        </p:nvSpPr>
        <p:spPr>
          <a:xfrm>
            <a:off x="827584" y="5175020"/>
            <a:ext cx="4464496" cy="307777"/>
          </a:xfrm>
          <a:prstGeom prst="rect">
            <a:avLst/>
          </a:prstGeom>
          <a:noFill/>
        </p:spPr>
        <p:txBody>
          <a:bodyPr wrap="square" rtlCol="0">
            <a:spAutoFit/>
          </a:bodyPr>
          <a:lstStyle/>
          <a:p>
            <a:pPr lvl="0"/>
            <a:r>
              <a:rPr lang="ru-RU" sz="1400" dirty="0"/>
              <a:t>Лабораторный штатив </a:t>
            </a:r>
            <a:r>
              <a:rPr lang="ru-RU" dirty="0" smtClean="0"/>
              <a:t> </a:t>
            </a:r>
            <a:endParaRPr lang="ru-RU" sz="1400" dirty="0"/>
          </a:p>
        </p:txBody>
      </p:sp>
      <p:sp>
        <p:nvSpPr>
          <p:cNvPr id="36" name="35 CuadroTexto"/>
          <p:cNvSpPr txBox="1"/>
          <p:nvPr/>
        </p:nvSpPr>
        <p:spPr>
          <a:xfrm>
            <a:off x="827584" y="5517232"/>
            <a:ext cx="4464496" cy="307777"/>
          </a:xfrm>
          <a:prstGeom prst="rect">
            <a:avLst/>
          </a:prstGeom>
          <a:noFill/>
        </p:spPr>
        <p:txBody>
          <a:bodyPr wrap="square" rtlCol="0">
            <a:spAutoFit/>
          </a:bodyPr>
          <a:lstStyle/>
          <a:p>
            <a:pPr lvl="0"/>
            <a:r>
              <a:rPr lang="ru-RU" sz="1400" dirty="0"/>
              <a:t>Лампа с колбой 100 Вт </a:t>
            </a:r>
          </a:p>
        </p:txBody>
      </p:sp>
      <p:sp>
        <p:nvSpPr>
          <p:cNvPr id="37" name="36 CuadroTexto"/>
          <p:cNvSpPr txBox="1"/>
          <p:nvPr/>
        </p:nvSpPr>
        <p:spPr>
          <a:xfrm>
            <a:off x="827584" y="3749730"/>
            <a:ext cx="4464496" cy="307777"/>
          </a:xfrm>
          <a:prstGeom prst="rect">
            <a:avLst/>
          </a:prstGeom>
          <a:noFill/>
        </p:spPr>
        <p:txBody>
          <a:bodyPr wrap="square" rtlCol="0">
            <a:spAutoFit/>
          </a:bodyPr>
          <a:lstStyle/>
          <a:p>
            <a:pPr lvl="0"/>
            <a:r>
              <a:rPr lang="ru-RU" sz="1400" dirty="0"/>
              <a:t>Бумажное полотенце </a:t>
            </a:r>
          </a:p>
        </p:txBody>
      </p:sp>
      <p:pic>
        <p:nvPicPr>
          <p:cNvPr id="4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8684" y="3480253"/>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8684" y="381953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8684" y="4158823"/>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8684" y="449810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8684" y="4837393"/>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8684" y="5176675"/>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20 CuadroTexto"/>
          <p:cNvSpPr txBox="1">
            <a:spLocks noChangeArrowheads="1"/>
          </p:cNvSpPr>
          <p:nvPr/>
        </p:nvSpPr>
        <p:spPr bwMode="auto">
          <a:xfrm>
            <a:off x="530909" y="4146687"/>
            <a:ext cx="241300" cy="276225"/>
          </a:xfrm>
          <a:prstGeom prst="rect">
            <a:avLst/>
          </a:prstGeom>
          <a:noFill/>
          <a:ln w="9525">
            <a:noFill/>
            <a:miter lim="800000"/>
            <a:headEnd/>
            <a:tailEnd/>
          </a:ln>
        </p:spPr>
        <p:txBody>
          <a:bodyPr>
            <a:spAutoFit/>
          </a:bodyPr>
          <a:lstStyle/>
          <a:p>
            <a:r>
              <a:rPr lang="en-US" sz="1200" smtClean="0"/>
              <a:t>6</a:t>
            </a:r>
            <a:endParaRPr lang="ru-RU" sz="1200" dirty="0"/>
          </a:p>
        </p:txBody>
      </p:sp>
      <p:sp>
        <p:nvSpPr>
          <p:cNvPr id="48" name="20 CuadroTexto"/>
          <p:cNvSpPr txBox="1">
            <a:spLocks noChangeArrowheads="1"/>
          </p:cNvSpPr>
          <p:nvPr/>
        </p:nvSpPr>
        <p:spPr bwMode="auto">
          <a:xfrm>
            <a:off x="530909" y="3808523"/>
            <a:ext cx="241300" cy="276225"/>
          </a:xfrm>
          <a:prstGeom prst="rect">
            <a:avLst/>
          </a:prstGeom>
          <a:noFill/>
          <a:ln w="9525">
            <a:noFill/>
            <a:miter lim="800000"/>
            <a:headEnd/>
            <a:tailEnd/>
          </a:ln>
        </p:spPr>
        <p:txBody>
          <a:bodyPr>
            <a:spAutoFit/>
          </a:bodyPr>
          <a:lstStyle/>
          <a:p>
            <a:r>
              <a:rPr lang="en-US" sz="1200" smtClean="0"/>
              <a:t>5</a:t>
            </a:r>
            <a:endParaRPr lang="ru-RU" sz="1200" dirty="0"/>
          </a:p>
        </p:txBody>
      </p:sp>
      <p:sp>
        <p:nvSpPr>
          <p:cNvPr id="49" name="20 CuadroTexto"/>
          <p:cNvSpPr txBox="1">
            <a:spLocks noChangeArrowheads="1"/>
          </p:cNvSpPr>
          <p:nvPr/>
        </p:nvSpPr>
        <p:spPr bwMode="auto">
          <a:xfrm>
            <a:off x="530909" y="3448483"/>
            <a:ext cx="241300" cy="276225"/>
          </a:xfrm>
          <a:prstGeom prst="rect">
            <a:avLst/>
          </a:prstGeom>
          <a:noFill/>
          <a:ln w="9525">
            <a:noFill/>
            <a:miter lim="800000"/>
            <a:headEnd/>
            <a:tailEnd/>
          </a:ln>
        </p:spPr>
        <p:txBody>
          <a:bodyPr>
            <a:spAutoFit/>
          </a:bodyPr>
          <a:lstStyle/>
          <a:p>
            <a:r>
              <a:rPr lang="en-US" sz="1200" smtClean="0"/>
              <a:t>4</a:t>
            </a:r>
            <a:endParaRPr lang="ru-RU" sz="1200" dirty="0"/>
          </a:p>
        </p:txBody>
      </p:sp>
      <p:sp>
        <p:nvSpPr>
          <p:cNvPr id="50" name="20 CuadroTexto"/>
          <p:cNvSpPr txBox="1">
            <a:spLocks noChangeArrowheads="1"/>
          </p:cNvSpPr>
          <p:nvPr/>
        </p:nvSpPr>
        <p:spPr bwMode="auto">
          <a:xfrm>
            <a:off x="530909" y="4469737"/>
            <a:ext cx="241300" cy="276225"/>
          </a:xfrm>
          <a:prstGeom prst="rect">
            <a:avLst/>
          </a:prstGeom>
          <a:noFill/>
          <a:ln w="9525">
            <a:noFill/>
            <a:miter lim="800000"/>
            <a:headEnd/>
            <a:tailEnd/>
          </a:ln>
        </p:spPr>
        <p:txBody>
          <a:bodyPr>
            <a:spAutoFit/>
          </a:bodyPr>
          <a:lstStyle/>
          <a:p>
            <a:r>
              <a:rPr lang="en-US" sz="1200" smtClean="0"/>
              <a:t>7</a:t>
            </a:r>
            <a:endParaRPr lang="ru-RU" sz="1200" dirty="0"/>
          </a:p>
        </p:txBody>
      </p:sp>
      <p:sp>
        <p:nvSpPr>
          <p:cNvPr id="51" name="20 CuadroTexto"/>
          <p:cNvSpPr txBox="1">
            <a:spLocks noChangeArrowheads="1"/>
          </p:cNvSpPr>
          <p:nvPr/>
        </p:nvSpPr>
        <p:spPr bwMode="auto">
          <a:xfrm>
            <a:off x="530909" y="4828442"/>
            <a:ext cx="241300" cy="276225"/>
          </a:xfrm>
          <a:prstGeom prst="rect">
            <a:avLst/>
          </a:prstGeom>
          <a:noFill/>
          <a:ln w="9525">
            <a:noFill/>
            <a:miter lim="800000"/>
            <a:headEnd/>
            <a:tailEnd/>
          </a:ln>
        </p:spPr>
        <p:txBody>
          <a:bodyPr>
            <a:spAutoFit/>
          </a:bodyPr>
          <a:lstStyle/>
          <a:p>
            <a:r>
              <a:rPr lang="en-US" sz="1200" smtClean="0"/>
              <a:t>8</a:t>
            </a:r>
            <a:endParaRPr lang="ru-RU" sz="1200" dirty="0"/>
          </a:p>
        </p:txBody>
      </p:sp>
      <p:sp>
        <p:nvSpPr>
          <p:cNvPr id="52" name="20 CuadroTexto"/>
          <p:cNvSpPr txBox="1">
            <a:spLocks noChangeArrowheads="1"/>
          </p:cNvSpPr>
          <p:nvPr/>
        </p:nvSpPr>
        <p:spPr bwMode="auto">
          <a:xfrm>
            <a:off x="530909" y="5188482"/>
            <a:ext cx="241300" cy="276225"/>
          </a:xfrm>
          <a:prstGeom prst="rect">
            <a:avLst/>
          </a:prstGeom>
          <a:noFill/>
          <a:ln w="9525">
            <a:noFill/>
            <a:miter lim="800000"/>
            <a:headEnd/>
            <a:tailEnd/>
          </a:ln>
        </p:spPr>
        <p:txBody>
          <a:bodyPr>
            <a:spAutoFit/>
          </a:bodyPr>
          <a:lstStyle/>
          <a:p>
            <a:r>
              <a:rPr lang="en-US" sz="1200" smtClean="0"/>
              <a:t>9</a:t>
            </a:r>
            <a:endParaRPr lang="ru-RU" sz="1200" dirty="0"/>
          </a:p>
        </p:txBody>
      </p:sp>
      <p:pic>
        <p:nvPicPr>
          <p:cNvPr id="53"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8684" y="278220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20 CuadroTexto"/>
          <p:cNvSpPr txBox="1">
            <a:spLocks noChangeArrowheads="1"/>
          </p:cNvSpPr>
          <p:nvPr/>
        </p:nvSpPr>
        <p:spPr bwMode="auto">
          <a:xfrm>
            <a:off x="530909" y="2794007"/>
            <a:ext cx="241300" cy="276225"/>
          </a:xfrm>
          <a:prstGeom prst="rect">
            <a:avLst/>
          </a:prstGeom>
          <a:noFill/>
          <a:ln w="9525">
            <a:noFill/>
            <a:miter lim="800000"/>
            <a:headEnd/>
            <a:tailEnd/>
          </a:ln>
        </p:spPr>
        <p:txBody>
          <a:bodyPr>
            <a:spAutoFit/>
          </a:bodyPr>
          <a:lstStyle/>
          <a:p>
            <a:r>
              <a:rPr lang="en-US" sz="1200" smtClean="0"/>
              <a:t>2</a:t>
            </a:r>
            <a:endParaRPr lang="ru-RU" sz="1200" dirty="0"/>
          </a:p>
        </p:txBody>
      </p:sp>
      <p:pic>
        <p:nvPicPr>
          <p:cNvPr id="5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8684" y="5505425"/>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20 CuadroTexto"/>
          <p:cNvSpPr txBox="1">
            <a:spLocks noChangeArrowheads="1"/>
          </p:cNvSpPr>
          <p:nvPr/>
        </p:nvSpPr>
        <p:spPr bwMode="auto">
          <a:xfrm>
            <a:off x="467544" y="5517232"/>
            <a:ext cx="368031" cy="276999"/>
          </a:xfrm>
          <a:prstGeom prst="rect">
            <a:avLst/>
          </a:prstGeom>
          <a:noFill/>
          <a:ln w="9525">
            <a:noFill/>
            <a:miter lim="800000"/>
            <a:headEnd/>
            <a:tailEnd/>
          </a:ln>
        </p:spPr>
        <p:txBody>
          <a:bodyPr wrap="square">
            <a:spAutoFit/>
          </a:bodyPr>
          <a:lstStyle/>
          <a:p>
            <a:r>
              <a:rPr lang="en-US" sz="1200" smtClean="0"/>
              <a:t>10</a:t>
            </a:r>
            <a:endParaRPr lang="ru-RU" sz="1200" dirty="0"/>
          </a:p>
        </p:txBody>
      </p:sp>
      <p:pic>
        <p:nvPicPr>
          <p:cNvPr id="5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8684" y="3103311"/>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20 CuadroTexto"/>
          <p:cNvSpPr txBox="1">
            <a:spLocks noChangeArrowheads="1"/>
          </p:cNvSpPr>
          <p:nvPr/>
        </p:nvSpPr>
        <p:spPr bwMode="auto">
          <a:xfrm>
            <a:off x="530909" y="3115118"/>
            <a:ext cx="241300" cy="276225"/>
          </a:xfrm>
          <a:prstGeom prst="rect">
            <a:avLst/>
          </a:prstGeom>
          <a:noFill/>
          <a:ln w="9525">
            <a:noFill/>
            <a:miter lim="800000"/>
            <a:headEnd/>
            <a:tailEnd/>
          </a:ln>
        </p:spPr>
        <p:txBody>
          <a:bodyPr>
            <a:spAutoFit/>
          </a:bodyPr>
          <a:lstStyle/>
          <a:p>
            <a:r>
              <a:rPr lang="en-US" sz="1200" smtClean="0"/>
              <a:t>3</a:t>
            </a:r>
            <a:endParaRPr lang="ru-RU" sz="1200" dirty="0"/>
          </a:p>
        </p:txBody>
      </p:sp>
      <p:pic>
        <p:nvPicPr>
          <p:cNvPr id="5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8684" y="237586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20 CuadroTexto"/>
          <p:cNvSpPr txBox="1">
            <a:spLocks noChangeArrowheads="1"/>
          </p:cNvSpPr>
          <p:nvPr/>
        </p:nvSpPr>
        <p:spPr bwMode="auto">
          <a:xfrm>
            <a:off x="530909" y="2387673"/>
            <a:ext cx="241300" cy="276225"/>
          </a:xfrm>
          <a:prstGeom prst="rect">
            <a:avLst/>
          </a:prstGeom>
          <a:noFill/>
          <a:ln w="9525">
            <a:noFill/>
            <a:miter lim="800000"/>
            <a:headEnd/>
            <a:tailEnd/>
          </a:ln>
        </p:spPr>
        <p:txBody>
          <a:bodyPr>
            <a:spAutoFit/>
          </a:bodyPr>
          <a:lstStyle/>
          <a:p>
            <a:r>
              <a:rPr lang="en-US" sz="1200" smtClean="0"/>
              <a:t>1</a:t>
            </a:r>
            <a:endParaRPr lang="ru-RU" sz="1200" dirty="0"/>
          </a:p>
        </p:txBody>
      </p:sp>
    </p:spTree>
    <p:extLst>
      <p:ext uri="{BB962C8B-B14F-4D97-AF65-F5344CB8AC3E}">
        <p14:creationId xmlns:p14="http://schemas.microsoft.com/office/powerpoint/2010/main" val="34842606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Использование Labdisc</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7" name="6 CuadroTexto"/>
          <p:cNvSpPr txBox="1"/>
          <p:nvPr/>
        </p:nvSpPr>
        <p:spPr>
          <a:xfrm>
            <a:off x="1187624" y="2708920"/>
            <a:ext cx="6624736" cy="523220"/>
          </a:xfrm>
          <a:prstGeom prst="rect">
            <a:avLst/>
          </a:prstGeom>
          <a:noFill/>
        </p:spPr>
        <p:txBody>
          <a:bodyPr wrap="square" rtlCol="0">
            <a:spAutoFit/>
          </a:bodyPr>
          <a:lstStyle/>
          <a:p>
            <a:r>
              <a:rPr lang="ru-RU" sz="1400" dirty="0"/>
              <a:t>Для выполнения измерений с помощью датчика воздушного давления Labdisc, необходимо сделать следующие настройки: </a:t>
            </a:r>
            <a:endParaRPr lang="ru-RU" sz="1500" dirty="0" smtClean="0"/>
          </a:p>
        </p:txBody>
      </p:sp>
      <p:pic>
        <p:nvPicPr>
          <p:cNvPr id="13" name="1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2276872"/>
            <a:ext cx="2800350" cy="323850"/>
          </a:xfrm>
          <a:prstGeom prst="rect">
            <a:avLst/>
          </a:prstGeom>
        </p:spPr>
      </p:pic>
      <p:sp>
        <p:nvSpPr>
          <p:cNvPr id="14" name="2 Subtítulo"/>
          <p:cNvSpPr txBox="1">
            <a:spLocks/>
          </p:cNvSpPr>
          <p:nvPr/>
        </p:nvSpPr>
        <p:spPr>
          <a:xfrm>
            <a:off x="1187624" y="2348880"/>
            <a:ext cx="2826427"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a. Использование Labdisc</a:t>
            </a:r>
            <a:endParaRPr lang="ru-RU" sz="2400" b="1" baseline="30000" dirty="0">
              <a:solidFill>
                <a:schemeClr val="bg1"/>
              </a:solidFill>
            </a:endParaRPr>
          </a:p>
        </p:txBody>
      </p:sp>
      <p:sp>
        <p:nvSpPr>
          <p:cNvPr id="30" name="29 CuadroTexto"/>
          <p:cNvSpPr txBox="1"/>
          <p:nvPr/>
        </p:nvSpPr>
        <p:spPr>
          <a:xfrm>
            <a:off x="1187624" y="3418941"/>
            <a:ext cx="6624736" cy="307777"/>
          </a:xfrm>
          <a:prstGeom prst="rect">
            <a:avLst/>
          </a:prstGeom>
          <a:noFill/>
        </p:spPr>
        <p:txBody>
          <a:bodyPr wrap="square" rtlCol="0">
            <a:spAutoFit/>
          </a:bodyPr>
          <a:lstStyle/>
          <a:p>
            <a:r>
              <a:rPr lang="ru-RU" sz="1400" dirty="0"/>
              <a:t>Включите Labdisc нажатием </a:t>
            </a:r>
            <a:endParaRPr lang="ru-RU" sz="1500" dirty="0" smtClean="0"/>
          </a:p>
        </p:txBody>
      </p:sp>
      <p:sp>
        <p:nvSpPr>
          <p:cNvPr id="32" name="31 CuadroTexto"/>
          <p:cNvSpPr txBox="1"/>
          <p:nvPr/>
        </p:nvSpPr>
        <p:spPr>
          <a:xfrm>
            <a:off x="1187624" y="3902949"/>
            <a:ext cx="6624736" cy="369332"/>
          </a:xfrm>
          <a:prstGeom prst="rect">
            <a:avLst/>
          </a:prstGeom>
          <a:noFill/>
        </p:spPr>
        <p:txBody>
          <a:bodyPr wrap="square" rtlCol="0">
            <a:spAutoFit/>
          </a:bodyPr>
          <a:lstStyle/>
          <a:p>
            <a:r>
              <a:rPr lang="ru-RU" sz="1400" dirty="0"/>
              <a:t>Откройте ПО GlobiLab</a:t>
            </a:r>
            <a:r>
              <a:rPr lang="ru-RU" dirty="0" smtClean="0"/>
              <a:t>.</a:t>
            </a:r>
            <a:endParaRPr lang="ru-RU" sz="1500" dirty="0" smtClean="0"/>
          </a:p>
        </p:txBody>
      </p:sp>
      <p:pic>
        <p:nvPicPr>
          <p:cNvPr id="307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44784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393533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a:solidFill>
                  <a:schemeClr val="bg1"/>
                </a:solidFill>
              </a:rPr>
              <a:t>Что такое фотосинтез?</a:t>
            </a:r>
            <a:endParaRPr lang="ru-RU" sz="2000" baseline="30000" dirty="0">
              <a:solidFill>
                <a:schemeClr val="bg1"/>
              </a:solidFill>
              <a:latin typeface="Frutiger 55 Roman" pitchFamily="34" charset="0"/>
            </a:endParaRPr>
          </a:p>
        </p:txBody>
      </p:sp>
      <p:sp>
        <p:nvSpPr>
          <p:cNvPr id="15" name="14 CuadroTexto"/>
          <p:cNvSpPr txBox="1"/>
          <p:nvPr/>
        </p:nvSpPr>
        <p:spPr>
          <a:xfrm>
            <a:off x="5652120" y="1389722"/>
            <a:ext cx="3744416" cy="415498"/>
          </a:xfrm>
          <a:prstGeom prst="rect">
            <a:avLst/>
          </a:prstGeom>
          <a:noFill/>
        </p:spPr>
        <p:txBody>
          <a:bodyPr wrap="square" rtlCol="0" anchor="b">
            <a:spAutoFit/>
          </a:bodyPr>
          <a:lstStyle/>
          <a:p>
            <a:r>
              <a:rPr lang="ru-RU" sz="1050" dirty="0">
                <a:solidFill>
                  <a:schemeClr val="bg1">
                    <a:lumMod val="50000"/>
                  </a:schemeClr>
                </a:solidFill>
              </a:rPr>
              <a:t>Измерение давления воздуха в активной </a:t>
            </a:r>
            <a:endParaRPr lang="ru-RU" sz="1050" dirty="0" smtClean="0">
              <a:solidFill>
                <a:schemeClr val="bg1">
                  <a:lumMod val="50000"/>
                </a:schemeClr>
              </a:solidFill>
            </a:endParaRPr>
          </a:p>
          <a:p>
            <a:r>
              <a:rPr lang="ru-RU" sz="1050" dirty="0" smtClean="0">
                <a:solidFill>
                  <a:schemeClr val="bg1">
                    <a:lumMod val="50000"/>
                  </a:schemeClr>
                </a:solidFill>
              </a:rPr>
              <a:t>фотосинтетической системе</a:t>
            </a:r>
            <a:endParaRPr lang="ru-RU" sz="1050" dirty="0">
              <a:solidFill>
                <a:schemeClr val="bg1">
                  <a:lumMod val="50000"/>
                </a:schemeClr>
              </a:solidFill>
            </a:endParaRPr>
          </a:p>
        </p:txBody>
      </p:sp>
      <p:pic>
        <p:nvPicPr>
          <p:cNvPr id="1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55127" y="3437570"/>
            <a:ext cx="558924" cy="2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600" y="4437112"/>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17 CuadroTexto"/>
          <p:cNvSpPr txBox="1"/>
          <p:nvPr/>
        </p:nvSpPr>
        <p:spPr>
          <a:xfrm>
            <a:off x="1187624" y="4412670"/>
            <a:ext cx="6624736" cy="954107"/>
          </a:xfrm>
          <a:prstGeom prst="rect">
            <a:avLst/>
          </a:prstGeom>
          <a:noFill/>
        </p:spPr>
        <p:txBody>
          <a:bodyPr wrap="square" rtlCol="0">
            <a:spAutoFit/>
          </a:bodyPr>
          <a:lstStyle/>
          <a:p>
            <a:r>
              <a:rPr lang="ru-RU" sz="1400" dirty="0"/>
              <a:t>Для выполнения данной работы рекомендуется использовать беспроводное соединение. Если ваш компьютер не поддерживает Bluetooth, можно использовать подключение по USB. В "Руководстве по быстрому старту", поставляемом с Labdisc, можно посмотреть, как установить соединение Bluetooth и провести сопряжение устройства с компьютером. </a:t>
            </a:r>
            <a:endParaRPr lang="ru-RU" sz="1500" dirty="0" smtClean="0"/>
          </a:p>
        </p:txBody>
      </p:sp>
    </p:spTree>
    <p:extLst>
      <p:ext uri="{BB962C8B-B14F-4D97-AF65-F5344CB8AC3E}">
        <p14:creationId xmlns:p14="http://schemas.microsoft.com/office/powerpoint/2010/main" val="1242324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Использование Labdisc</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47" name="46 CuadroTexto"/>
          <p:cNvSpPr txBox="1"/>
          <p:nvPr/>
        </p:nvSpPr>
        <p:spPr>
          <a:xfrm>
            <a:off x="1187624" y="2255387"/>
            <a:ext cx="6624736" cy="2092881"/>
          </a:xfrm>
          <a:prstGeom prst="rect">
            <a:avLst/>
          </a:prstGeom>
          <a:noFill/>
        </p:spPr>
        <p:txBody>
          <a:bodyPr wrap="square" rtlCol="0">
            <a:spAutoFit/>
          </a:bodyPr>
          <a:lstStyle/>
          <a:p>
            <a:r>
              <a:rPr lang="ru-RU" sz="1400" dirty="0"/>
              <a:t>При использовании связи Bluetooth, нажмите правую кнопку мыши на пиктограмме Bluetooth в нижнем правом углу экрана GlobiLab и выберите используемый Labdisc. Цвет пиктограммы изменится с серого на синий, что говорит о том, что Labdisc и компьютер теперь связаны через соединение Bluetooth                         </a:t>
            </a:r>
            <a:r>
              <a:rPr lang="ru-RU" dirty="0" smtClean="0"/>
              <a:t>.</a:t>
            </a:r>
            <a:r>
              <a:rPr lang="ru-RU" sz="1400" dirty="0" smtClean="0"/>
              <a:t> </a:t>
            </a:r>
          </a:p>
          <a:p>
            <a:endParaRPr lang="ru-RU" sz="1400" dirty="0"/>
          </a:p>
          <a:p>
            <a:r>
              <a:rPr lang="ru-RU" sz="1400" dirty="0"/>
              <a:t>Чтобы использовать подключение по USB, соедините Labdisc и компьютер кабелем USB, входящим в комплект Labdisc. Нажмите на пиктограмму USB в нижнем правом углу экрана программы. Она станет синей, что говорит о том, что Labdisc подключен к компьютеру через USB                        . </a:t>
            </a:r>
            <a:endParaRPr lang="ru-RU" sz="1500" dirty="0" smtClean="0"/>
          </a:p>
        </p:txBody>
      </p:sp>
      <p:sp>
        <p:nvSpPr>
          <p:cNvPr id="8"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a:solidFill>
                  <a:schemeClr val="bg1"/>
                </a:solidFill>
              </a:rPr>
              <a:t>Что такое фотосинтез?</a:t>
            </a:r>
            <a:endParaRPr lang="ru-RU" sz="2000" baseline="30000" dirty="0">
              <a:solidFill>
                <a:schemeClr val="bg1"/>
              </a:solidFill>
              <a:latin typeface="Frutiger 55 Roman" pitchFamily="34" charset="0"/>
            </a:endParaRPr>
          </a:p>
        </p:txBody>
      </p:sp>
      <p:sp>
        <p:nvSpPr>
          <p:cNvPr id="9" name="8 CuadroTexto"/>
          <p:cNvSpPr txBox="1"/>
          <p:nvPr/>
        </p:nvSpPr>
        <p:spPr>
          <a:xfrm>
            <a:off x="5652120" y="1389722"/>
            <a:ext cx="3744416" cy="415498"/>
          </a:xfrm>
          <a:prstGeom prst="rect">
            <a:avLst/>
          </a:prstGeom>
          <a:noFill/>
        </p:spPr>
        <p:txBody>
          <a:bodyPr wrap="square" rtlCol="0" anchor="b">
            <a:spAutoFit/>
          </a:bodyPr>
          <a:lstStyle/>
          <a:p>
            <a:r>
              <a:rPr lang="ru-RU" sz="1050" dirty="0">
                <a:solidFill>
                  <a:schemeClr val="bg1">
                    <a:lumMod val="50000"/>
                  </a:schemeClr>
                </a:solidFill>
              </a:rPr>
              <a:t>Измерение давления воздуха в активной </a:t>
            </a:r>
            <a:endParaRPr lang="ru-RU" sz="1050" dirty="0" smtClean="0">
              <a:solidFill>
                <a:schemeClr val="bg1">
                  <a:lumMod val="50000"/>
                </a:schemeClr>
              </a:solidFill>
            </a:endParaRPr>
          </a:p>
          <a:p>
            <a:r>
              <a:rPr lang="ru-RU" sz="1050" dirty="0" smtClean="0">
                <a:solidFill>
                  <a:schemeClr val="bg1">
                    <a:lumMod val="50000"/>
                  </a:schemeClr>
                </a:solidFill>
              </a:rPr>
              <a:t>фотосинтетической системе</a:t>
            </a:r>
            <a:endParaRPr lang="ru-RU" sz="1050" dirty="0">
              <a:solidFill>
                <a:schemeClr val="bg1">
                  <a:lumMod val="50000"/>
                </a:schemeClr>
              </a:solidFill>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2997775"/>
            <a:ext cx="720080" cy="273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15" y="4058911"/>
            <a:ext cx="720031" cy="29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6699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Использование Labdisc</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47" name="46 CuadroTexto"/>
          <p:cNvSpPr txBox="1"/>
          <p:nvPr/>
        </p:nvSpPr>
        <p:spPr>
          <a:xfrm>
            <a:off x="1187624" y="2255387"/>
            <a:ext cx="6624736" cy="523220"/>
          </a:xfrm>
          <a:prstGeom prst="rect">
            <a:avLst/>
          </a:prstGeom>
          <a:noFill/>
        </p:spPr>
        <p:txBody>
          <a:bodyPr wrap="square" rtlCol="0">
            <a:spAutoFit/>
          </a:bodyPr>
          <a:lstStyle/>
          <a:p>
            <a:r>
              <a:rPr lang="ru-RU" sz="1400" dirty="0"/>
              <a:t>Нажмите кнопку           , чтобы настроить Labdisc. В окне "Настройки регистратора" выберите датчик воздушного давления, частоту "1/мин" и количество замеров - 100. </a:t>
            </a:r>
            <a:endParaRPr lang="ru-RU" sz="1500" dirty="0" smtClean="0"/>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2276872"/>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a:solidFill>
                  <a:schemeClr val="bg1"/>
                </a:solidFill>
              </a:rPr>
              <a:t>Что такое фотосинтез?</a:t>
            </a:r>
            <a:endParaRPr lang="ru-RU" sz="2000" baseline="30000" dirty="0">
              <a:solidFill>
                <a:schemeClr val="bg1"/>
              </a:solidFill>
              <a:latin typeface="Frutiger 55 Roman" pitchFamily="34" charset="0"/>
            </a:endParaRPr>
          </a:p>
        </p:txBody>
      </p:sp>
      <p:sp>
        <p:nvSpPr>
          <p:cNvPr id="14" name="13 CuadroTexto"/>
          <p:cNvSpPr txBox="1"/>
          <p:nvPr/>
        </p:nvSpPr>
        <p:spPr>
          <a:xfrm>
            <a:off x="5652120" y="1389722"/>
            <a:ext cx="3744416" cy="415498"/>
          </a:xfrm>
          <a:prstGeom prst="rect">
            <a:avLst/>
          </a:prstGeom>
          <a:noFill/>
        </p:spPr>
        <p:txBody>
          <a:bodyPr wrap="square" rtlCol="0" anchor="b">
            <a:spAutoFit/>
          </a:bodyPr>
          <a:lstStyle/>
          <a:p>
            <a:r>
              <a:rPr lang="ru-RU" sz="1050" dirty="0">
                <a:solidFill>
                  <a:schemeClr val="bg1">
                    <a:lumMod val="50000"/>
                  </a:schemeClr>
                </a:solidFill>
              </a:rPr>
              <a:t>Измерение давления воздуха в активной </a:t>
            </a:r>
            <a:endParaRPr lang="ru-RU" sz="1050" dirty="0" smtClean="0">
              <a:solidFill>
                <a:schemeClr val="bg1">
                  <a:lumMod val="50000"/>
                </a:schemeClr>
              </a:solidFill>
            </a:endParaRPr>
          </a:p>
          <a:p>
            <a:r>
              <a:rPr lang="ru-RU" sz="1050" dirty="0" smtClean="0">
                <a:solidFill>
                  <a:schemeClr val="bg1">
                    <a:lumMod val="50000"/>
                  </a:schemeClr>
                </a:solidFill>
              </a:rPr>
              <a:t>фотосинтетической системе</a:t>
            </a:r>
            <a:endParaRPr lang="ru-RU" sz="1050" dirty="0">
              <a:solidFill>
                <a:schemeClr val="bg1">
                  <a:lumMod val="50000"/>
                </a:schemeClr>
              </a:solidFill>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2089547"/>
            <a:ext cx="404812"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379722" y="2924944"/>
            <a:ext cx="3132838" cy="3698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00514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Эксперимент</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17" name="16 CuadroTexto"/>
          <p:cNvSpPr txBox="1"/>
          <p:nvPr/>
        </p:nvSpPr>
        <p:spPr>
          <a:xfrm>
            <a:off x="1555625" y="2473150"/>
            <a:ext cx="6544767" cy="307777"/>
          </a:xfrm>
          <a:prstGeom prst="rect">
            <a:avLst/>
          </a:prstGeom>
          <a:noFill/>
          <a:ln>
            <a:noFill/>
          </a:ln>
        </p:spPr>
        <p:txBody>
          <a:bodyPr wrap="square" rtlCol="0">
            <a:spAutoFit/>
          </a:bodyPr>
          <a:lstStyle/>
          <a:p>
            <a:r>
              <a:rPr lang="ru-RU" sz="1400" dirty="0">
                <a:solidFill>
                  <a:srgbClr val="3490A6"/>
                </a:solidFill>
              </a:rPr>
              <a:t>Следующие шаги поясняют, как проводить эксперимент: </a:t>
            </a:r>
          </a:p>
        </p:txBody>
      </p:sp>
      <p:sp>
        <p:nvSpPr>
          <p:cNvPr id="18" name="17 Rectángulo redondeado"/>
          <p:cNvSpPr/>
          <p:nvPr/>
        </p:nvSpPr>
        <p:spPr>
          <a:xfrm>
            <a:off x="1403647" y="2348880"/>
            <a:ext cx="6581751" cy="582371"/>
          </a:xfrm>
          <a:prstGeom prst="roundRect">
            <a:avLst/>
          </a:prstGeom>
          <a:noFill/>
          <a:ln w="19050">
            <a:solidFill>
              <a:srgbClr val="3490A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9" name="18 CuadroTexto"/>
          <p:cNvSpPr txBox="1"/>
          <p:nvPr/>
        </p:nvSpPr>
        <p:spPr>
          <a:xfrm>
            <a:off x="1187624" y="3049215"/>
            <a:ext cx="6624736" cy="307777"/>
          </a:xfrm>
          <a:prstGeom prst="rect">
            <a:avLst/>
          </a:prstGeom>
          <a:noFill/>
        </p:spPr>
        <p:txBody>
          <a:bodyPr wrap="square" rtlCol="0">
            <a:spAutoFit/>
          </a:bodyPr>
          <a:lstStyle/>
          <a:p>
            <a:r>
              <a:rPr lang="ru-RU" sz="1400" dirty="0"/>
              <a:t>Выньте поршень из цилиндра шприца.</a:t>
            </a:r>
            <a:endParaRPr lang="ru-RU" sz="1500" dirty="0" smtClean="0"/>
          </a:p>
        </p:txBody>
      </p:sp>
      <p:sp>
        <p:nvSpPr>
          <p:cNvPr id="20" name="19 CuadroTexto"/>
          <p:cNvSpPr txBox="1"/>
          <p:nvPr/>
        </p:nvSpPr>
        <p:spPr>
          <a:xfrm>
            <a:off x="1187624" y="3573016"/>
            <a:ext cx="6624736" cy="523220"/>
          </a:xfrm>
          <a:prstGeom prst="rect">
            <a:avLst/>
          </a:prstGeom>
          <a:noFill/>
        </p:spPr>
        <p:txBody>
          <a:bodyPr wrap="square" rtlCol="0">
            <a:spAutoFit/>
          </a:bodyPr>
          <a:lstStyle/>
          <a:p>
            <a:r>
              <a:rPr lang="ru-RU" sz="1400" dirty="0"/>
              <a:t>Заблокируйте отверстие шприца и поместите внутрь свежее растение elodea canadiens с 50 мл воды.</a:t>
            </a:r>
            <a:endParaRPr lang="ru-RU" sz="1500" dirty="0" smtClean="0"/>
          </a:p>
        </p:txBody>
      </p:sp>
      <p:sp>
        <p:nvSpPr>
          <p:cNvPr id="21" name="20 CuadroTexto"/>
          <p:cNvSpPr txBox="1"/>
          <p:nvPr/>
        </p:nvSpPr>
        <p:spPr>
          <a:xfrm>
            <a:off x="1187624" y="4129916"/>
            <a:ext cx="6624736" cy="523220"/>
          </a:xfrm>
          <a:prstGeom prst="rect">
            <a:avLst/>
          </a:prstGeom>
          <a:noFill/>
        </p:spPr>
        <p:txBody>
          <a:bodyPr wrap="square" rtlCol="0">
            <a:spAutoFit/>
          </a:bodyPr>
          <a:lstStyle/>
          <a:p>
            <a:r>
              <a:rPr lang="ru-RU" sz="1400" dirty="0"/>
              <a:t>Снова вставьте поршень в цилиндр шприца и оставьте в шприце примерно 10 мл воздуха.</a:t>
            </a:r>
            <a:endParaRPr lang="ru-RU" sz="1500" dirty="0"/>
          </a:p>
        </p:txBody>
      </p:sp>
      <p:pic>
        <p:nvPicPr>
          <p:cNvPr id="2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1874" y="3071242"/>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1874" y="3588611"/>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1874" y="4151362"/>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a:solidFill>
                  <a:schemeClr val="bg1"/>
                </a:solidFill>
              </a:rPr>
              <a:t>Что такое фотосинтез?</a:t>
            </a:r>
            <a:endParaRPr lang="ru-RU" sz="2000" baseline="30000" dirty="0">
              <a:solidFill>
                <a:schemeClr val="bg1"/>
              </a:solidFill>
              <a:latin typeface="Frutiger 55 Roman" pitchFamily="34" charset="0"/>
            </a:endParaRPr>
          </a:p>
        </p:txBody>
      </p:sp>
      <p:sp>
        <p:nvSpPr>
          <p:cNvPr id="14" name="13 CuadroTexto"/>
          <p:cNvSpPr txBox="1"/>
          <p:nvPr/>
        </p:nvSpPr>
        <p:spPr>
          <a:xfrm>
            <a:off x="5652120" y="1389722"/>
            <a:ext cx="3744416" cy="415498"/>
          </a:xfrm>
          <a:prstGeom prst="rect">
            <a:avLst/>
          </a:prstGeom>
          <a:noFill/>
        </p:spPr>
        <p:txBody>
          <a:bodyPr wrap="square" rtlCol="0" anchor="b">
            <a:spAutoFit/>
          </a:bodyPr>
          <a:lstStyle/>
          <a:p>
            <a:r>
              <a:rPr lang="ru-RU" sz="1050" dirty="0">
                <a:solidFill>
                  <a:schemeClr val="bg1">
                    <a:lumMod val="50000"/>
                  </a:schemeClr>
                </a:solidFill>
              </a:rPr>
              <a:t>Измерение давления воздуха в активной </a:t>
            </a:r>
            <a:endParaRPr lang="ru-RU" sz="1050" dirty="0" smtClean="0">
              <a:solidFill>
                <a:schemeClr val="bg1">
                  <a:lumMod val="50000"/>
                </a:schemeClr>
              </a:solidFill>
            </a:endParaRPr>
          </a:p>
          <a:p>
            <a:r>
              <a:rPr lang="ru-RU" sz="1050" dirty="0" smtClean="0">
                <a:solidFill>
                  <a:schemeClr val="bg1">
                    <a:lumMod val="50000"/>
                  </a:schemeClr>
                </a:solidFill>
              </a:rPr>
              <a:t>фотосинтетической системе</a:t>
            </a:r>
            <a:endParaRPr lang="ru-RU" sz="1050" dirty="0">
              <a:solidFill>
                <a:schemeClr val="bg1">
                  <a:lumMod val="50000"/>
                </a:schemeClr>
              </a:solidFill>
            </a:endParaRPr>
          </a:p>
        </p:txBody>
      </p:sp>
      <p:sp>
        <p:nvSpPr>
          <p:cNvPr id="15" name="14 CuadroTexto"/>
          <p:cNvSpPr txBox="1"/>
          <p:nvPr/>
        </p:nvSpPr>
        <p:spPr>
          <a:xfrm>
            <a:off x="1187624" y="4725144"/>
            <a:ext cx="6624736" cy="523220"/>
          </a:xfrm>
          <a:prstGeom prst="rect">
            <a:avLst/>
          </a:prstGeom>
          <a:noFill/>
        </p:spPr>
        <p:txBody>
          <a:bodyPr wrap="square" rtlCol="0">
            <a:spAutoFit/>
          </a:bodyPr>
          <a:lstStyle/>
          <a:p>
            <a:r>
              <a:rPr lang="ru-RU" sz="1400" dirty="0"/>
              <a:t>Соедините трубкой воздушного давления шприц и порт датчика воздушного давления Labdisc.</a:t>
            </a:r>
            <a:endParaRPr lang="ru-RU" sz="1500" dirty="0" smtClean="0"/>
          </a:p>
        </p:txBody>
      </p:sp>
      <p:pic>
        <p:nvPicPr>
          <p:cNvPr id="22"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1874" y="472514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06696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Эксперимент</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13" name="12 CuadroTexto"/>
          <p:cNvSpPr txBox="1"/>
          <p:nvPr/>
        </p:nvSpPr>
        <p:spPr>
          <a:xfrm>
            <a:off x="1187624" y="2276872"/>
            <a:ext cx="6624736" cy="1384995"/>
          </a:xfrm>
          <a:prstGeom prst="rect">
            <a:avLst/>
          </a:prstGeom>
          <a:noFill/>
        </p:spPr>
        <p:txBody>
          <a:bodyPr wrap="square" rtlCol="0">
            <a:spAutoFit/>
          </a:bodyPr>
          <a:lstStyle/>
          <a:p>
            <a:r>
              <a:rPr lang="ru-RU" sz="1400" dirty="0"/>
              <a:t>По завершении, расположите дисплей, как показано на рисунке, используя Labdisc, лабораторный зажим, гайку, лабораторный штатив и лампу. Убедитесь в герметичности соединения Labdisc и шприца. </a:t>
            </a:r>
          </a:p>
          <a:p>
            <a:endParaRPr lang="ru-RU" sz="1400" dirty="0" smtClean="0"/>
          </a:p>
          <a:p>
            <a:r>
              <a:rPr lang="ru-RU" sz="1400" dirty="0" smtClean="0"/>
              <a:t>УБЕДИТЕСЬ, ЧТО ВОДА ИЗ </a:t>
            </a:r>
            <a:r>
              <a:rPr lang="ru-RU" sz="1400" smtClean="0"/>
              <a:t>ШПРИЦА </a:t>
            </a:r>
            <a:r>
              <a:rPr lang="en-US" sz="1400" smtClean="0"/>
              <a:t/>
            </a:r>
            <a:br>
              <a:rPr lang="en-US" sz="1400" smtClean="0"/>
            </a:br>
            <a:r>
              <a:rPr lang="ru-RU" sz="1400" smtClean="0"/>
              <a:t>НЕ </a:t>
            </a:r>
            <a:r>
              <a:rPr lang="ru-RU" sz="1400" dirty="0" smtClean="0"/>
              <a:t>ПЕРЕТЕКАЕТ ЧЕРЕЗ ТРУБКУ В LABDISC! </a:t>
            </a:r>
            <a:endParaRPr lang="ru-RU" sz="1500" dirty="0" smtClean="0"/>
          </a:p>
        </p:txBody>
      </p:sp>
      <p:sp>
        <p:nvSpPr>
          <p:cNvPr id="10"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a:solidFill>
                  <a:schemeClr val="bg1"/>
                </a:solidFill>
              </a:rPr>
              <a:t>Что такое фотосинтез?</a:t>
            </a:r>
            <a:endParaRPr lang="ru-RU" sz="2000" baseline="30000" dirty="0">
              <a:solidFill>
                <a:schemeClr val="bg1"/>
              </a:solidFill>
              <a:latin typeface="Frutiger 55 Roman" pitchFamily="34" charset="0"/>
            </a:endParaRPr>
          </a:p>
        </p:txBody>
      </p:sp>
      <p:sp>
        <p:nvSpPr>
          <p:cNvPr id="11" name="10 CuadroTexto"/>
          <p:cNvSpPr txBox="1"/>
          <p:nvPr/>
        </p:nvSpPr>
        <p:spPr>
          <a:xfrm>
            <a:off x="5652120" y="1389722"/>
            <a:ext cx="3744416" cy="415498"/>
          </a:xfrm>
          <a:prstGeom prst="rect">
            <a:avLst/>
          </a:prstGeom>
          <a:noFill/>
        </p:spPr>
        <p:txBody>
          <a:bodyPr wrap="square" rtlCol="0" anchor="b">
            <a:spAutoFit/>
          </a:bodyPr>
          <a:lstStyle/>
          <a:p>
            <a:r>
              <a:rPr lang="ru-RU" sz="1050" dirty="0">
                <a:solidFill>
                  <a:schemeClr val="bg1">
                    <a:lumMod val="50000"/>
                  </a:schemeClr>
                </a:solidFill>
              </a:rPr>
              <a:t>Измерение давления воздуха в активной </a:t>
            </a:r>
            <a:endParaRPr lang="ru-RU" sz="1050" dirty="0" smtClean="0">
              <a:solidFill>
                <a:schemeClr val="bg1">
                  <a:lumMod val="50000"/>
                </a:schemeClr>
              </a:solidFill>
            </a:endParaRPr>
          </a:p>
          <a:p>
            <a:r>
              <a:rPr lang="ru-RU" sz="1050" dirty="0" smtClean="0">
                <a:solidFill>
                  <a:schemeClr val="bg1">
                    <a:lumMod val="50000"/>
                  </a:schemeClr>
                </a:solidFill>
              </a:rPr>
              <a:t>фотосинтетической системе</a:t>
            </a:r>
            <a:endParaRPr lang="ru-RU" sz="1050" dirty="0">
              <a:solidFill>
                <a:schemeClr val="bg1">
                  <a:lumMod val="50000"/>
                </a:schemeClr>
              </a:solidFill>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2276872"/>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064" y="2852936"/>
            <a:ext cx="1512168" cy="3861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32162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Эксперимент</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13" name="12 CuadroTexto"/>
          <p:cNvSpPr txBox="1"/>
          <p:nvPr/>
        </p:nvSpPr>
        <p:spPr>
          <a:xfrm>
            <a:off x="1187624" y="2257708"/>
            <a:ext cx="6624736" cy="523220"/>
          </a:xfrm>
          <a:prstGeom prst="rect">
            <a:avLst/>
          </a:prstGeom>
          <a:noFill/>
        </p:spPr>
        <p:txBody>
          <a:bodyPr wrap="square" rtlCol="0">
            <a:spAutoFit/>
          </a:bodyPr>
          <a:lstStyle/>
          <a:p>
            <a:r>
              <a:rPr lang="ru-RU" sz="1400" dirty="0"/>
              <a:t>Расположите экспериментальную установку на новом месте и включите лампу на расстоянии 5 см. Начните производить измерения в течение 24 минут, нажимая пиктограмму "РАБОТА" в программе GlobiLab. </a:t>
            </a:r>
          </a:p>
        </p:txBody>
      </p:sp>
      <p:sp>
        <p:nvSpPr>
          <p:cNvPr id="10"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a:solidFill>
                  <a:schemeClr val="bg1"/>
                </a:solidFill>
              </a:rPr>
              <a:t>Что такое фотосинтез?</a:t>
            </a:r>
            <a:endParaRPr lang="ru-RU" sz="2000" baseline="30000" dirty="0">
              <a:solidFill>
                <a:schemeClr val="bg1"/>
              </a:solidFill>
              <a:latin typeface="Frutiger 55 Roman" pitchFamily="34" charset="0"/>
            </a:endParaRPr>
          </a:p>
        </p:txBody>
      </p:sp>
      <p:sp>
        <p:nvSpPr>
          <p:cNvPr id="11" name="10 CuadroTexto"/>
          <p:cNvSpPr txBox="1"/>
          <p:nvPr/>
        </p:nvSpPr>
        <p:spPr>
          <a:xfrm>
            <a:off x="5652120" y="1389722"/>
            <a:ext cx="3744416" cy="415498"/>
          </a:xfrm>
          <a:prstGeom prst="rect">
            <a:avLst/>
          </a:prstGeom>
          <a:noFill/>
        </p:spPr>
        <p:txBody>
          <a:bodyPr wrap="square" rtlCol="0" anchor="b">
            <a:spAutoFit/>
          </a:bodyPr>
          <a:lstStyle/>
          <a:p>
            <a:r>
              <a:rPr lang="ru-RU" sz="1050" dirty="0">
                <a:solidFill>
                  <a:schemeClr val="bg1">
                    <a:lumMod val="50000"/>
                  </a:schemeClr>
                </a:solidFill>
              </a:rPr>
              <a:t>Измерение давления воздуха в активной </a:t>
            </a:r>
            <a:endParaRPr lang="ru-RU" sz="1050" dirty="0" smtClean="0">
              <a:solidFill>
                <a:schemeClr val="bg1">
                  <a:lumMod val="50000"/>
                </a:schemeClr>
              </a:solidFill>
            </a:endParaRPr>
          </a:p>
          <a:p>
            <a:r>
              <a:rPr lang="ru-RU" sz="1050" dirty="0" smtClean="0">
                <a:solidFill>
                  <a:schemeClr val="bg1">
                    <a:lumMod val="50000"/>
                  </a:schemeClr>
                </a:solidFill>
              </a:rPr>
              <a:t>фотосинтетической системе</a:t>
            </a:r>
            <a:endParaRPr lang="ru-RU" sz="1050" dirty="0">
              <a:solidFill>
                <a:schemeClr val="bg1">
                  <a:lumMod val="50000"/>
                </a:schemeClr>
              </a:solidFill>
            </a:endParaRPr>
          </a:p>
        </p:txBody>
      </p:sp>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550" y="3018643"/>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550" y="3717032"/>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550" y="226580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14 CuadroTexto"/>
          <p:cNvSpPr txBox="1"/>
          <p:nvPr/>
        </p:nvSpPr>
        <p:spPr>
          <a:xfrm>
            <a:off x="1187624" y="2996952"/>
            <a:ext cx="6624736" cy="307777"/>
          </a:xfrm>
          <a:prstGeom prst="rect">
            <a:avLst/>
          </a:prstGeom>
          <a:noFill/>
        </p:spPr>
        <p:txBody>
          <a:bodyPr wrap="square" rtlCol="0">
            <a:spAutoFit/>
          </a:bodyPr>
          <a:lstStyle/>
          <a:p>
            <a:r>
              <a:rPr lang="ru-RU" sz="1400" dirty="0"/>
              <a:t>Наблюдайте за растением и регистрируйте свои наблюдения.</a:t>
            </a:r>
          </a:p>
        </p:txBody>
      </p:sp>
      <p:sp>
        <p:nvSpPr>
          <p:cNvPr id="16" name="15 CuadroTexto"/>
          <p:cNvSpPr txBox="1"/>
          <p:nvPr/>
        </p:nvSpPr>
        <p:spPr>
          <a:xfrm>
            <a:off x="1205445" y="3697868"/>
            <a:ext cx="6624736" cy="523220"/>
          </a:xfrm>
          <a:prstGeom prst="rect">
            <a:avLst/>
          </a:prstGeom>
          <a:noFill/>
        </p:spPr>
        <p:txBody>
          <a:bodyPr wrap="square" rtlCol="0">
            <a:spAutoFit/>
          </a:bodyPr>
          <a:lstStyle/>
          <a:p>
            <a:r>
              <a:rPr lang="ru-RU" sz="1400" dirty="0"/>
              <a:t>Нажмите пиктограмму "СТОП" в программе GlobiLab, когда завершите измерения.</a:t>
            </a:r>
          </a:p>
        </p:txBody>
      </p:sp>
    </p:spTree>
    <p:extLst>
      <p:ext uri="{BB962C8B-B14F-4D97-AF65-F5344CB8AC3E}">
        <p14:creationId xmlns:p14="http://schemas.microsoft.com/office/powerpoint/2010/main" val="80755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4346302"/>
            <a:ext cx="37465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7933" y="3867351"/>
            <a:ext cx="256008" cy="323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Результаты и анализ</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21" name="20 CuadroTexto"/>
          <p:cNvSpPr txBox="1"/>
          <p:nvPr/>
        </p:nvSpPr>
        <p:spPr>
          <a:xfrm>
            <a:off x="1555625" y="2401142"/>
            <a:ext cx="6544767" cy="307777"/>
          </a:xfrm>
          <a:prstGeom prst="rect">
            <a:avLst/>
          </a:prstGeom>
          <a:noFill/>
          <a:ln>
            <a:noFill/>
          </a:ln>
        </p:spPr>
        <p:txBody>
          <a:bodyPr wrap="square" rtlCol="0">
            <a:spAutoFit/>
          </a:bodyPr>
          <a:lstStyle/>
          <a:p>
            <a:r>
              <a:rPr lang="ru-RU" sz="1400" dirty="0">
                <a:solidFill>
                  <a:srgbClr val="F7B047"/>
                </a:solidFill>
              </a:rPr>
              <a:t>Следующие шаги поясняют, как анализировать результаты эксперимента: </a:t>
            </a:r>
          </a:p>
        </p:txBody>
      </p:sp>
      <p:sp>
        <p:nvSpPr>
          <p:cNvPr id="22" name="21 Rectángulo redondeado"/>
          <p:cNvSpPr/>
          <p:nvPr/>
        </p:nvSpPr>
        <p:spPr>
          <a:xfrm>
            <a:off x="1403647" y="2276872"/>
            <a:ext cx="6581751" cy="582371"/>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23" name="22 CuadroTexto"/>
          <p:cNvSpPr txBox="1"/>
          <p:nvPr/>
        </p:nvSpPr>
        <p:spPr>
          <a:xfrm>
            <a:off x="1337428" y="2991077"/>
            <a:ext cx="6624736" cy="307777"/>
          </a:xfrm>
          <a:prstGeom prst="rect">
            <a:avLst/>
          </a:prstGeom>
          <a:noFill/>
        </p:spPr>
        <p:txBody>
          <a:bodyPr wrap="square" rtlCol="0">
            <a:spAutoFit/>
          </a:bodyPr>
          <a:lstStyle/>
          <a:p>
            <a:r>
              <a:rPr lang="ru-RU" sz="1400" dirty="0"/>
              <a:t>Посмотрите на график на экране.</a:t>
            </a:r>
            <a:endParaRPr lang="ru-RU" sz="1500" dirty="0" smtClean="0"/>
          </a:p>
        </p:txBody>
      </p:sp>
      <p:sp>
        <p:nvSpPr>
          <p:cNvPr id="25" name="24 CuadroTexto"/>
          <p:cNvSpPr txBox="1"/>
          <p:nvPr/>
        </p:nvSpPr>
        <p:spPr>
          <a:xfrm>
            <a:off x="1242114" y="4417367"/>
            <a:ext cx="6624736" cy="523220"/>
          </a:xfrm>
          <a:prstGeom prst="rect">
            <a:avLst/>
          </a:prstGeom>
          <a:noFill/>
        </p:spPr>
        <p:txBody>
          <a:bodyPr wrap="square" rtlCol="0">
            <a:spAutoFit/>
          </a:bodyPr>
          <a:lstStyle/>
          <a:p>
            <a:r>
              <a:rPr lang="ru-RU" sz="1400" dirty="0"/>
              <a:t>Нажмите                      , чтобы выбрать точки данных на графике и отобрать точки экстремума. Затем нарисуйте линейную регрессию, нажав                .</a:t>
            </a:r>
            <a:endParaRPr lang="ru-RU" sz="1500" dirty="0"/>
          </a:p>
        </p:txBody>
      </p:sp>
      <p:pic>
        <p:nvPicPr>
          <p:cNvPr id="3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301704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600" y="353148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1600" y="4428381"/>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a:solidFill>
                  <a:schemeClr val="bg1"/>
                </a:solidFill>
              </a:rPr>
              <a:t>Что такое фотосинтез?</a:t>
            </a:r>
            <a:endParaRPr lang="ru-RU" sz="2000" baseline="30000" dirty="0">
              <a:solidFill>
                <a:schemeClr val="bg1"/>
              </a:solidFill>
              <a:latin typeface="Frutiger 55 Roman" pitchFamily="34" charset="0"/>
            </a:endParaRPr>
          </a:p>
        </p:txBody>
      </p:sp>
      <p:sp>
        <p:nvSpPr>
          <p:cNvPr id="16" name="15 CuadroTexto"/>
          <p:cNvSpPr txBox="1"/>
          <p:nvPr/>
        </p:nvSpPr>
        <p:spPr>
          <a:xfrm>
            <a:off x="5652120" y="1389722"/>
            <a:ext cx="3744416" cy="415498"/>
          </a:xfrm>
          <a:prstGeom prst="rect">
            <a:avLst/>
          </a:prstGeom>
          <a:noFill/>
        </p:spPr>
        <p:txBody>
          <a:bodyPr wrap="square" rtlCol="0" anchor="b">
            <a:spAutoFit/>
          </a:bodyPr>
          <a:lstStyle/>
          <a:p>
            <a:r>
              <a:rPr lang="ru-RU" sz="1050" dirty="0">
                <a:solidFill>
                  <a:schemeClr val="bg1">
                    <a:lumMod val="50000"/>
                  </a:schemeClr>
                </a:solidFill>
              </a:rPr>
              <a:t>Измерение давления воздуха в активной </a:t>
            </a:r>
            <a:endParaRPr lang="ru-RU" sz="1050" dirty="0" smtClean="0">
              <a:solidFill>
                <a:schemeClr val="bg1">
                  <a:lumMod val="50000"/>
                </a:schemeClr>
              </a:solidFill>
            </a:endParaRPr>
          </a:p>
          <a:p>
            <a:r>
              <a:rPr lang="ru-RU" sz="1050" dirty="0" smtClean="0">
                <a:solidFill>
                  <a:schemeClr val="bg1">
                    <a:lumMod val="50000"/>
                  </a:schemeClr>
                </a:solidFill>
              </a:rPr>
              <a:t>фотосинтетической системе</a:t>
            </a:r>
            <a:endParaRPr lang="ru-RU" sz="1050" dirty="0">
              <a:solidFill>
                <a:schemeClr val="bg1">
                  <a:lumMod val="50000"/>
                </a:schemeClr>
              </a:solidFill>
            </a:endParaRPr>
          </a:p>
        </p:txBody>
      </p:sp>
      <p:sp>
        <p:nvSpPr>
          <p:cNvPr id="17" name="16 CuadroTexto"/>
          <p:cNvSpPr txBox="1"/>
          <p:nvPr/>
        </p:nvSpPr>
        <p:spPr>
          <a:xfrm>
            <a:off x="1354514" y="3447904"/>
            <a:ext cx="6624736" cy="738664"/>
          </a:xfrm>
          <a:prstGeom prst="rect">
            <a:avLst/>
          </a:prstGeom>
          <a:noFill/>
        </p:spPr>
        <p:txBody>
          <a:bodyPr wrap="square" rtlCol="0">
            <a:spAutoFit/>
          </a:bodyPr>
          <a:lstStyle/>
          <a:p>
            <a:r>
              <a:rPr lang="ru-RU" sz="1400" dirty="0"/>
              <a:t>При необходимости, подстройте масштаб, чтобы наблюдать отображаемые измерения. Это можно сделать, зарегистрировав максимальное и минимальное значения с помощью кнопки                 , а затем нажав правую кнопку мыши на оси y и введя округленные мин. и макс. значения в диалоговом окне "Задать диапазон". </a:t>
            </a:r>
            <a:endParaRPr lang="ru-RU" sz="1500" dirty="0" smtClean="0"/>
          </a:p>
        </p:txBody>
      </p:sp>
      <p:pic>
        <p:nvPicPr>
          <p:cNvPr id="10244"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96136" y="4714131"/>
            <a:ext cx="504056" cy="341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12050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Результаты и анализ</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grpSp>
        <p:nvGrpSpPr>
          <p:cNvPr id="2" name="1 Grupo"/>
          <p:cNvGrpSpPr/>
          <p:nvPr/>
        </p:nvGrpSpPr>
        <p:grpSpPr>
          <a:xfrm>
            <a:off x="1132910" y="2254524"/>
            <a:ext cx="6852488" cy="775497"/>
            <a:chOff x="1132910" y="2254524"/>
            <a:chExt cx="6852488" cy="775497"/>
          </a:xfrm>
        </p:grpSpPr>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2381949"/>
              <a:ext cx="6655470" cy="648072"/>
            </a:xfrm>
            <a:prstGeom prst="rect">
              <a:avLst/>
            </a:prstGeom>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12 Grupo"/>
          <p:cNvGrpSpPr/>
          <p:nvPr/>
        </p:nvGrpSpPr>
        <p:grpSpPr>
          <a:xfrm>
            <a:off x="1132910" y="3429000"/>
            <a:ext cx="6852488" cy="775497"/>
            <a:chOff x="1132910" y="2254524"/>
            <a:chExt cx="6852488" cy="775497"/>
          </a:xfrm>
        </p:grpSpPr>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2381949"/>
              <a:ext cx="6655470" cy="648072"/>
            </a:xfrm>
            <a:prstGeom prst="rect">
              <a:avLst/>
            </a:prstGeom>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22 CuadroTexto"/>
          <p:cNvSpPr txBox="1"/>
          <p:nvPr/>
        </p:nvSpPr>
        <p:spPr>
          <a:xfrm>
            <a:off x="1555626" y="3726572"/>
            <a:ext cx="4474751" cy="307777"/>
          </a:xfrm>
          <a:prstGeom prst="rect">
            <a:avLst/>
          </a:prstGeom>
          <a:noFill/>
        </p:spPr>
        <p:txBody>
          <a:bodyPr wrap="none" rtlCol="0">
            <a:spAutoFit/>
          </a:bodyPr>
          <a:lstStyle/>
          <a:p>
            <a:r>
              <a:rPr lang="ru-RU" sz="1400" b="1" dirty="0"/>
              <a:t>Как менялось давление во время эксперимента? </a:t>
            </a:r>
            <a:endParaRPr lang="ru-RU" sz="1400" dirty="0"/>
          </a:p>
        </p:txBody>
      </p:sp>
      <p:sp>
        <p:nvSpPr>
          <p:cNvPr id="24" name="23 CuadroTexto"/>
          <p:cNvSpPr txBox="1"/>
          <p:nvPr/>
        </p:nvSpPr>
        <p:spPr>
          <a:xfrm>
            <a:off x="1555626" y="2545159"/>
            <a:ext cx="5968702" cy="307777"/>
          </a:xfrm>
          <a:prstGeom prst="rect">
            <a:avLst/>
          </a:prstGeom>
          <a:noFill/>
        </p:spPr>
        <p:txBody>
          <a:bodyPr wrap="square" rtlCol="0">
            <a:spAutoFit/>
          </a:bodyPr>
          <a:lstStyle/>
          <a:p>
            <a:r>
              <a:rPr lang="ru-RU" sz="1400" b="1" dirty="0"/>
              <a:t>Как эти результаты соотносятся с вашей начальной гипотезой? </a:t>
            </a:r>
            <a:endParaRPr lang="ru-RU" sz="1400" dirty="0"/>
          </a:p>
        </p:txBody>
      </p:sp>
      <p:sp>
        <p:nvSpPr>
          <p:cNvPr id="16"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a:solidFill>
                  <a:schemeClr val="bg1"/>
                </a:solidFill>
              </a:rPr>
              <a:t>Что такое фотосинтез?</a:t>
            </a:r>
            <a:endParaRPr lang="ru-RU" sz="2000" baseline="30000" dirty="0">
              <a:solidFill>
                <a:schemeClr val="bg1"/>
              </a:solidFill>
              <a:latin typeface="Frutiger 55 Roman" pitchFamily="34" charset="0"/>
            </a:endParaRPr>
          </a:p>
        </p:txBody>
      </p:sp>
      <p:sp>
        <p:nvSpPr>
          <p:cNvPr id="17" name="16 CuadroTexto"/>
          <p:cNvSpPr txBox="1"/>
          <p:nvPr/>
        </p:nvSpPr>
        <p:spPr>
          <a:xfrm>
            <a:off x="5652120" y="1389722"/>
            <a:ext cx="3744416" cy="415498"/>
          </a:xfrm>
          <a:prstGeom prst="rect">
            <a:avLst/>
          </a:prstGeom>
          <a:noFill/>
        </p:spPr>
        <p:txBody>
          <a:bodyPr wrap="square" rtlCol="0" anchor="b">
            <a:spAutoFit/>
          </a:bodyPr>
          <a:lstStyle/>
          <a:p>
            <a:r>
              <a:rPr lang="ru-RU" sz="1050" dirty="0">
                <a:solidFill>
                  <a:schemeClr val="bg1">
                    <a:lumMod val="50000"/>
                  </a:schemeClr>
                </a:solidFill>
              </a:rPr>
              <a:t>Измерение давления воздуха в активной </a:t>
            </a:r>
            <a:endParaRPr lang="ru-RU" sz="1050" dirty="0" smtClean="0">
              <a:solidFill>
                <a:schemeClr val="bg1">
                  <a:lumMod val="50000"/>
                </a:schemeClr>
              </a:solidFill>
            </a:endParaRPr>
          </a:p>
          <a:p>
            <a:r>
              <a:rPr lang="ru-RU" sz="1050" dirty="0" smtClean="0">
                <a:solidFill>
                  <a:schemeClr val="bg1">
                    <a:lumMod val="50000"/>
                  </a:schemeClr>
                </a:solidFill>
              </a:rPr>
              <a:t>фотосинтетической системе</a:t>
            </a:r>
            <a:endParaRPr lang="ru-RU" sz="1050" dirty="0">
              <a:solidFill>
                <a:schemeClr val="bg1">
                  <a:lumMod val="50000"/>
                </a:schemeClr>
              </a:solidFill>
            </a:endParaRPr>
          </a:p>
        </p:txBody>
      </p:sp>
      <p:grpSp>
        <p:nvGrpSpPr>
          <p:cNvPr id="18" name="17 Grupo"/>
          <p:cNvGrpSpPr/>
          <p:nvPr/>
        </p:nvGrpSpPr>
        <p:grpSpPr>
          <a:xfrm>
            <a:off x="1132910" y="4597719"/>
            <a:ext cx="6852488" cy="775497"/>
            <a:chOff x="1132910" y="2254524"/>
            <a:chExt cx="6852488" cy="775497"/>
          </a:xfrm>
        </p:grpSpPr>
        <p:pic>
          <p:nvPicPr>
            <p:cNvPr id="19" name="1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2381949"/>
              <a:ext cx="6655470" cy="648072"/>
            </a:xfrm>
            <a:prstGeom prst="rect">
              <a:avLst/>
            </a:prstGeom>
          </p:spPr>
        </p:pic>
        <p:pic>
          <p:nvPicPr>
            <p:cNvPr id="2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 name="20 CuadroTexto"/>
          <p:cNvSpPr txBox="1"/>
          <p:nvPr/>
        </p:nvSpPr>
        <p:spPr>
          <a:xfrm>
            <a:off x="1555626" y="4797152"/>
            <a:ext cx="6309484" cy="523220"/>
          </a:xfrm>
          <a:prstGeom prst="rect">
            <a:avLst/>
          </a:prstGeom>
          <a:noFill/>
        </p:spPr>
        <p:txBody>
          <a:bodyPr wrap="none" rtlCol="0">
            <a:spAutoFit/>
          </a:bodyPr>
          <a:lstStyle/>
          <a:p>
            <a:r>
              <a:rPr lang="ru-RU" sz="1400" b="1" dirty="0"/>
              <a:t>Вычислите рост воздушного давления в минуту, используя маркеры. Какой была </a:t>
            </a:r>
            <a:endParaRPr lang="ru-RU" sz="1400" b="1" dirty="0" smtClean="0"/>
          </a:p>
          <a:p>
            <a:r>
              <a:rPr lang="ru-RU" sz="1400" b="1" dirty="0" smtClean="0"/>
              <a:t>скорость роста воздушного давления в этом эксперименте? </a:t>
            </a:r>
            <a:endParaRPr lang="ru-RU" sz="1400" dirty="0"/>
          </a:p>
        </p:txBody>
      </p:sp>
    </p:spTree>
    <p:extLst>
      <p:ext uri="{BB962C8B-B14F-4D97-AF65-F5344CB8AC3E}">
        <p14:creationId xmlns:p14="http://schemas.microsoft.com/office/powerpoint/2010/main" val="2040537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Результаты и анализ</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grpSp>
        <p:nvGrpSpPr>
          <p:cNvPr id="2" name="1 Grupo"/>
          <p:cNvGrpSpPr/>
          <p:nvPr/>
        </p:nvGrpSpPr>
        <p:grpSpPr>
          <a:xfrm>
            <a:off x="1132910" y="2254524"/>
            <a:ext cx="6852488" cy="886443"/>
            <a:chOff x="1132910" y="2254524"/>
            <a:chExt cx="6852488" cy="886443"/>
          </a:xfrm>
        </p:grpSpPr>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2381948"/>
              <a:ext cx="6655470" cy="759019"/>
            </a:xfrm>
            <a:prstGeom prst="rect">
              <a:avLst/>
            </a:prstGeom>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4" name="23 CuadroTexto"/>
          <p:cNvSpPr txBox="1"/>
          <p:nvPr/>
        </p:nvSpPr>
        <p:spPr>
          <a:xfrm>
            <a:off x="1555626" y="2402304"/>
            <a:ext cx="6429772" cy="738664"/>
          </a:xfrm>
          <a:prstGeom prst="rect">
            <a:avLst/>
          </a:prstGeom>
          <a:noFill/>
        </p:spPr>
        <p:txBody>
          <a:bodyPr wrap="square" rtlCol="0">
            <a:spAutoFit/>
          </a:bodyPr>
          <a:lstStyle/>
          <a:p>
            <a:r>
              <a:rPr lang="ru-RU" sz="1400" b="1" dirty="0"/>
              <a:t>Повторите эксперимент в тех же условиях, но с удвоенным количеством elodea canadiens. Как увеличилась скорость роста воздушного давления в этом эксперименте по сравнению с предыдущим? </a:t>
            </a:r>
            <a:endParaRPr lang="ru-RU" sz="1400" dirty="0"/>
          </a:p>
        </p:txBody>
      </p:sp>
      <p:grpSp>
        <p:nvGrpSpPr>
          <p:cNvPr id="16" name="15 Grupo"/>
          <p:cNvGrpSpPr/>
          <p:nvPr/>
        </p:nvGrpSpPr>
        <p:grpSpPr>
          <a:xfrm>
            <a:off x="1132910" y="3501008"/>
            <a:ext cx="6852488" cy="886443"/>
            <a:chOff x="1132910" y="2254524"/>
            <a:chExt cx="6852488" cy="886443"/>
          </a:xfrm>
        </p:grpSpPr>
        <p:pic>
          <p:nvPicPr>
            <p:cNvPr id="17" name="1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2381948"/>
              <a:ext cx="6655470" cy="759019"/>
            </a:xfrm>
            <a:prstGeom prst="rect">
              <a:avLst/>
            </a:prstGeom>
          </p:spPr>
        </p:pic>
        <p:pic>
          <p:nvPicPr>
            <p:cNvPr id="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 name="18 CuadroTexto"/>
          <p:cNvSpPr txBox="1"/>
          <p:nvPr/>
        </p:nvSpPr>
        <p:spPr>
          <a:xfrm>
            <a:off x="1555626" y="3717032"/>
            <a:ext cx="6429772" cy="523220"/>
          </a:xfrm>
          <a:prstGeom prst="rect">
            <a:avLst/>
          </a:prstGeom>
          <a:noFill/>
        </p:spPr>
        <p:txBody>
          <a:bodyPr wrap="square" rtlCol="0">
            <a:spAutoFit/>
          </a:bodyPr>
          <a:lstStyle/>
          <a:p>
            <a:r>
              <a:rPr lang="ru-RU" sz="1400" b="1" dirty="0"/>
              <a:t>Какой эффект мы бы наблюдали, если бы увеличили интенсивность света прожектора, который использовали в данном эксперименте? </a:t>
            </a:r>
            <a:endParaRPr lang="ru-RU" sz="1400" dirty="0"/>
          </a:p>
        </p:txBody>
      </p:sp>
      <p:sp>
        <p:nvSpPr>
          <p:cNvPr id="13"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a:solidFill>
                  <a:schemeClr val="bg1"/>
                </a:solidFill>
              </a:rPr>
              <a:t>Что такое фотосинтез?</a:t>
            </a:r>
            <a:endParaRPr lang="ru-RU" sz="2000" baseline="30000" dirty="0">
              <a:solidFill>
                <a:schemeClr val="bg1"/>
              </a:solidFill>
              <a:latin typeface="Frutiger 55 Roman" pitchFamily="34" charset="0"/>
            </a:endParaRPr>
          </a:p>
        </p:txBody>
      </p:sp>
      <p:sp>
        <p:nvSpPr>
          <p:cNvPr id="14" name="13 CuadroTexto"/>
          <p:cNvSpPr txBox="1"/>
          <p:nvPr/>
        </p:nvSpPr>
        <p:spPr>
          <a:xfrm>
            <a:off x="5652120" y="1389722"/>
            <a:ext cx="3744416" cy="415498"/>
          </a:xfrm>
          <a:prstGeom prst="rect">
            <a:avLst/>
          </a:prstGeom>
          <a:noFill/>
        </p:spPr>
        <p:txBody>
          <a:bodyPr wrap="square" rtlCol="0" anchor="b">
            <a:spAutoFit/>
          </a:bodyPr>
          <a:lstStyle/>
          <a:p>
            <a:r>
              <a:rPr lang="ru-RU" sz="1050" dirty="0">
                <a:solidFill>
                  <a:schemeClr val="bg1">
                    <a:lumMod val="50000"/>
                  </a:schemeClr>
                </a:solidFill>
              </a:rPr>
              <a:t>Измерение давления воздуха в активной </a:t>
            </a:r>
            <a:endParaRPr lang="ru-RU" sz="1050" dirty="0" smtClean="0">
              <a:solidFill>
                <a:schemeClr val="bg1">
                  <a:lumMod val="50000"/>
                </a:schemeClr>
              </a:solidFill>
            </a:endParaRPr>
          </a:p>
          <a:p>
            <a:r>
              <a:rPr lang="ru-RU" sz="1050" dirty="0" smtClean="0">
                <a:solidFill>
                  <a:schemeClr val="bg1">
                    <a:lumMod val="50000"/>
                  </a:schemeClr>
                </a:solidFill>
              </a:rPr>
              <a:t>фотосинтетической системе</a:t>
            </a:r>
            <a:endParaRPr lang="ru-RU" sz="1050" dirty="0">
              <a:solidFill>
                <a:schemeClr val="bg1">
                  <a:lumMod val="50000"/>
                </a:schemeClr>
              </a:solidFill>
            </a:endParaRPr>
          </a:p>
        </p:txBody>
      </p:sp>
      <p:grpSp>
        <p:nvGrpSpPr>
          <p:cNvPr id="15" name="14 Grupo"/>
          <p:cNvGrpSpPr/>
          <p:nvPr/>
        </p:nvGrpSpPr>
        <p:grpSpPr>
          <a:xfrm>
            <a:off x="1132910" y="4725144"/>
            <a:ext cx="6852488" cy="886443"/>
            <a:chOff x="1132910" y="2254524"/>
            <a:chExt cx="6852488" cy="886443"/>
          </a:xfrm>
        </p:grpSpPr>
        <p:pic>
          <p:nvPicPr>
            <p:cNvPr id="20" name="19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2381948"/>
              <a:ext cx="6655470" cy="759019"/>
            </a:xfrm>
            <a:prstGeom prst="rect">
              <a:avLst/>
            </a:prstGeom>
          </p:spPr>
        </p:pic>
        <p:pic>
          <p:nvPicPr>
            <p:cNvPr id="2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2" name="21 CuadroTexto"/>
          <p:cNvSpPr txBox="1"/>
          <p:nvPr/>
        </p:nvSpPr>
        <p:spPr>
          <a:xfrm>
            <a:off x="1555626" y="5065439"/>
            <a:ext cx="6429772" cy="307777"/>
          </a:xfrm>
          <a:prstGeom prst="rect">
            <a:avLst/>
          </a:prstGeom>
          <a:noFill/>
        </p:spPr>
        <p:txBody>
          <a:bodyPr wrap="square" rtlCol="0">
            <a:spAutoFit/>
          </a:bodyPr>
          <a:lstStyle/>
          <a:p>
            <a:r>
              <a:rPr lang="ru-RU" sz="1400" b="1" dirty="0"/>
              <a:t>Как вы объясните изменение воздушного давления внутри системы?</a:t>
            </a:r>
            <a:endParaRPr lang="ru-RU" sz="1400" dirty="0"/>
          </a:p>
        </p:txBody>
      </p:sp>
    </p:spTree>
    <p:extLst>
      <p:ext uri="{BB962C8B-B14F-4D97-AF65-F5344CB8AC3E}">
        <p14:creationId xmlns:p14="http://schemas.microsoft.com/office/powerpoint/2010/main" val="2641242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8 Rectángulo redondeado"/>
          <p:cNvSpPr/>
          <p:nvPr/>
        </p:nvSpPr>
        <p:spPr>
          <a:xfrm>
            <a:off x="1403648" y="3213292"/>
            <a:ext cx="6004715" cy="791772"/>
          </a:xfrm>
          <a:prstGeom prst="round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5" name="4 Rectángulo redondeado"/>
          <p:cNvSpPr/>
          <p:nvPr/>
        </p:nvSpPr>
        <p:spPr>
          <a:xfrm>
            <a:off x="1403648" y="2636912"/>
            <a:ext cx="6004715" cy="1224136"/>
          </a:xfrm>
          <a:prstGeom prst="round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7"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a:solidFill>
                  <a:schemeClr val="bg1"/>
                </a:solidFill>
              </a:rPr>
              <a:t>Что такое фотосинтез?</a:t>
            </a:r>
            <a:endParaRPr lang="ru-RU" sz="2000" baseline="30000" dirty="0">
              <a:solidFill>
                <a:schemeClr val="bg1"/>
              </a:solidFill>
              <a:latin typeface="Frutiger 55 Roman" pitchFamily="34" charset="0"/>
            </a:endParaRPr>
          </a:p>
        </p:txBody>
      </p:sp>
      <p:sp>
        <p:nvSpPr>
          <p:cNvPr id="8" name="7 CuadroTexto"/>
          <p:cNvSpPr txBox="1"/>
          <p:nvPr/>
        </p:nvSpPr>
        <p:spPr>
          <a:xfrm>
            <a:off x="5652120" y="1389722"/>
            <a:ext cx="3744416" cy="415498"/>
          </a:xfrm>
          <a:prstGeom prst="rect">
            <a:avLst/>
          </a:prstGeom>
          <a:noFill/>
        </p:spPr>
        <p:txBody>
          <a:bodyPr wrap="square" rtlCol="0" anchor="b">
            <a:spAutoFit/>
          </a:bodyPr>
          <a:lstStyle/>
          <a:p>
            <a:r>
              <a:rPr lang="ru-RU" sz="1050" dirty="0">
                <a:solidFill>
                  <a:schemeClr val="bg1">
                    <a:lumMod val="50000"/>
                  </a:schemeClr>
                </a:solidFill>
              </a:rPr>
              <a:t>Измерение давления воздуха в активной </a:t>
            </a:r>
            <a:endParaRPr lang="ru-RU" sz="1050" dirty="0" smtClean="0">
              <a:solidFill>
                <a:schemeClr val="bg1">
                  <a:lumMod val="50000"/>
                </a:schemeClr>
              </a:solidFill>
            </a:endParaRPr>
          </a:p>
          <a:p>
            <a:r>
              <a:rPr lang="ru-RU" sz="1050" dirty="0" smtClean="0">
                <a:solidFill>
                  <a:schemeClr val="bg1">
                    <a:lumMod val="50000"/>
                  </a:schemeClr>
                </a:solidFill>
              </a:rPr>
              <a:t>фотосинтетической системе</a:t>
            </a:r>
            <a:endParaRPr lang="ru-RU" sz="1050" dirty="0">
              <a:solidFill>
                <a:schemeClr val="bg1">
                  <a:lumMod val="50000"/>
                </a:schemeClr>
              </a:solidFill>
            </a:endParaRPr>
          </a:p>
        </p:txBody>
      </p:sp>
      <p:sp>
        <p:nvSpPr>
          <p:cNvPr id="4"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Цель</a:t>
            </a:r>
            <a:endParaRPr lang="ru-RU" sz="2400" b="1" baseline="30000" dirty="0">
              <a:solidFill>
                <a:schemeClr val="bg1"/>
              </a:solidFill>
              <a:latin typeface="+mj-lt"/>
            </a:endParaRPr>
          </a:p>
          <a:p>
            <a:pPr marL="0" indent="0">
              <a:buNone/>
            </a:pPr>
            <a:endParaRPr lang="ru-RU" sz="2000" baseline="30000" dirty="0">
              <a:solidFill>
                <a:schemeClr val="bg1"/>
              </a:solidFill>
              <a:latin typeface="Frutiger 45 Light" pitchFamily="34" charset="0"/>
            </a:endParaRPr>
          </a:p>
        </p:txBody>
      </p:sp>
      <p:sp>
        <p:nvSpPr>
          <p:cNvPr id="3" name="2 CuadroTexto"/>
          <p:cNvSpPr txBox="1"/>
          <p:nvPr/>
        </p:nvSpPr>
        <p:spPr>
          <a:xfrm>
            <a:off x="1614812" y="2814027"/>
            <a:ext cx="5865559" cy="1077218"/>
          </a:xfrm>
          <a:prstGeom prst="rect">
            <a:avLst/>
          </a:prstGeom>
          <a:noFill/>
        </p:spPr>
        <p:txBody>
          <a:bodyPr wrap="square" rtlCol="0">
            <a:spAutoFit/>
          </a:bodyPr>
          <a:lstStyle/>
          <a:p>
            <a:r>
              <a:rPr lang="ru-RU" sz="1600" dirty="0">
                <a:solidFill>
                  <a:schemeClr val="bg1"/>
                </a:solidFill>
              </a:rPr>
              <a:t>Цель данной работы - изучить изменение давления воздуха в закрытой системе, в которой происходит фотосинтез, выдвинуть гипотезу и проверить ее с помощью датчика воздушного давления Labdisc. </a:t>
            </a:r>
            <a:endParaRPr lang="ru-RU" sz="1600" baseline="30000" dirty="0">
              <a:solidFill>
                <a:schemeClr val="bg1"/>
              </a:solidFill>
            </a:endParaRPr>
          </a:p>
        </p:txBody>
      </p:sp>
    </p:spTree>
    <p:extLst>
      <p:ext uri="{BB962C8B-B14F-4D97-AF65-F5344CB8AC3E}">
        <p14:creationId xmlns:p14="http://schemas.microsoft.com/office/powerpoint/2010/main" val="890106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Результаты и анализ</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22" name="21 CuadroTexto"/>
          <p:cNvSpPr txBox="1"/>
          <p:nvPr/>
        </p:nvSpPr>
        <p:spPr>
          <a:xfrm>
            <a:off x="1555625" y="2401143"/>
            <a:ext cx="6544767" cy="307777"/>
          </a:xfrm>
          <a:prstGeom prst="rect">
            <a:avLst/>
          </a:prstGeom>
          <a:noFill/>
          <a:ln>
            <a:noFill/>
          </a:ln>
        </p:spPr>
        <p:txBody>
          <a:bodyPr wrap="square" rtlCol="0">
            <a:spAutoFit/>
          </a:bodyPr>
          <a:lstStyle/>
          <a:p>
            <a:r>
              <a:rPr lang="ru-RU" sz="1400" dirty="0" smtClean="0">
                <a:solidFill>
                  <a:srgbClr val="F7B047"/>
                </a:solidFill>
              </a:rPr>
              <a:t>График ниже должен быть аналогичен графику, полученному учащимися. </a:t>
            </a:r>
            <a:endParaRPr lang="ru-RU" sz="1400" dirty="0">
              <a:solidFill>
                <a:srgbClr val="F7B047"/>
              </a:solidFill>
            </a:endParaRPr>
          </a:p>
        </p:txBody>
      </p:sp>
      <p:sp>
        <p:nvSpPr>
          <p:cNvPr id="27" name="26 Rectángulo redondeado"/>
          <p:cNvSpPr/>
          <p:nvPr/>
        </p:nvSpPr>
        <p:spPr>
          <a:xfrm>
            <a:off x="1403647" y="2348881"/>
            <a:ext cx="6581751" cy="432047"/>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8"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a:solidFill>
                  <a:schemeClr val="bg1"/>
                </a:solidFill>
              </a:rPr>
              <a:t>Что такое фотосинтез?</a:t>
            </a:r>
            <a:endParaRPr lang="ru-RU" sz="2000" baseline="30000" dirty="0">
              <a:solidFill>
                <a:schemeClr val="bg1"/>
              </a:solidFill>
              <a:latin typeface="Frutiger 55 Roman" pitchFamily="34" charset="0"/>
            </a:endParaRPr>
          </a:p>
        </p:txBody>
      </p:sp>
      <p:sp>
        <p:nvSpPr>
          <p:cNvPr id="9" name="8 CuadroTexto"/>
          <p:cNvSpPr txBox="1"/>
          <p:nvPr/>
        </p:nvSpPr>
        <p:spPr>
          <a:xfrm>
            <a:off x="5652120" y="1389722"/>
            <a:ext cx="3744416" cy="415498"/>
          </a:xfrm>
          <a:prstGeom prst="rect">
            <a:avLst/>
          </a:prstGeom>
          <a:noFill/>
        </p:spPr>
        <p:txBody>
          <a:bodyPr wrap="square" rtlCol="0" anchor="b">
            <a:spAutoFit/>
          </a:bodyPr>
          <a:lstStyle/>
          <a:p>
            <a:r>
              <a:rPr lang="ru-RU" sz="1050" dirty="0">
                <a:solidFill>
                  <a:schemeClr val="bg1">
                    <a:lumMod val="50000"/>
                  </a:schemeClr>
                </a:solidFill>
              </a:rPr>
              <a:t>Измерение давления воздуха в активной </a:t>
            </a:r>
            <a:endParaRPr lang="ru-RU" sz="1050" dirty="0" smtClean="0">
              <a:solidFill>
                <a:schemeClr val="bg1">
                  <a:lumMod val="50000"/>
                </a:schemeClr>
              </a:solidFill>
            </a:endParaRPr>
          </a:p>
          <a:p>
            <a:r>
              <a:rPr lang="ru-RU" sz="1050" dirty="0" smtClean="0">
                <a:solidFill>
                  <a:schemeClr val="bg1">
                    <a:lumMod val="50000"/>
                  </a:schemeClr>
                </a:solidFill>
              </a:rPr>
              <a:t>фотосинтетической системе</a:t>
            </a:r>
            <a:endParaRPr lang="ru-RU" sz="1050" dirty="0">
              <a:solidFill>
                <a:schemeClr val="bg1">
                  <a:lumMod val="50000"/>
                </a:schemeClr>
              </a:solidFill>
            </a:endParaRPr>
          </a:p>
        </p:txBody>
      </p:sp>
      <p:sp>
        <p:nvSpPr>
          <p:cNvPr id="10" name="9 CuadroTexto"/>
          <p:cNvSpPr txBox="1"/>
          <p:nvPr/>
        </p:nvSpPr>
        <p:spPr>
          <a:xfrm>
            <a:off x="1547664" y="2905199"/>
            <a:ext cx="6624736" cy="307777"/>
          </a:xfrm>
          <a:prstGeom prst="rect">
            <a:avLst/>
          </a:prstGeom>
          <a:noFill/>
        </p:spPr>
        <p:txBody>
          <a:bodyPr wrap="square" rtlCol="0">
            <a:spAutoFit/>
          </a:bodyPr>
          <a:lstStyle/>
          <a:p>
            <a:r>
              <a:rPr lang="ru-RU" sz="1400" dirty="0"/>
              <a:t>Изменение воздушного давления во времени</a:t>
            </a:r>
            <a:endParaRPr lang="ru-RU" sz="1500" dirty="0" smtClean="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70975" y="3212976"/>
            <a:ext cx="5398309" cy="3290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07677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0420" y="5616869"/>
            <a:ext cx="7292020" cy="836467"/>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0420" y="5361028"/>
            <a:ext cx="7292020" cy="392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0420" y="4412253"/>
            <a:ext cx="7292020" cy="836468"/>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0420" y="4156412"/>
            <a:ext cx="7292020" cy="392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3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107" y="4005064"/>
            <a:ext cx="428625" cy="438150"/>
          </a:xfrm>
          <a:prstGeom prst="ellipse">
            <a:avLst/>
          </a:prstGeom>
        </p:spPr>
      </p:pic>
      <p:pic>
        <p:nvPicPr>
          <p:cNvPr id="2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0420" y="3168594"/>
            <a:ext cx="7292020" cy="836468"/>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0420" y="2912753"/>
            <a:ext cx="7292020" cy="392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2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107" y="2761405"/>
            <a:ext cx="428625" cy="438150"/>
          </a:xfrm>
          <a:prstGeom prst="ellipse">
            <a:avLst/>
          </a:prstGeom>
        </p:spPr>
      </p:pic>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Выводы</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13" name="12 CuadroTexto"/>
          <p:cNvSpPr txBox="1"/>
          <p:nvPr/>
        </p:nvSpPr>
        <p:spPr>
          <a:xfrm>
            <a:off x="1555624" y="2943235"/>
            <a:ext cx="7048823" cy="1061829"/>
          </a:xfrm>
          <a:prstGeom prst="rect">
            <a:avLst/>
          </a:prstGeom>
          <a:noFill/>
        </p:spPr>
        <p:txBody>
          <a:bodyPr wrap="square" rtlCol="0">
            <a:spAutoFit/>
          </a:bodyPr>
          <a:lstStyle/>
          <a:p>
            <a:r>
              <a:rPr lang="ru-RU" sz="1400" b="1" dirty="0"/>
              <a:t>Как можно сделать вывод о том, что в системе действительно происходит фотосинтез? </a:t>
            </a:r>
            <a:endParaRPr lang="ru-RU" sz="1400" b="1" dirty="0" smtClean="0"/>
          </a:p>
          <a:p>
            <a:endParaRPr lang="ru-RU" sz="1300" dirty="0"/>
          </a:p>
          <a:p>
            <a:r>
              <a:rPr lang="ru-RU" sz="1200" dirty="0"/>
              <a:t>Из теоретической части, учащиеся должны понять, что растение потребляет CO</a:t>
            </a:r>
            <a:r>
              <a:rPr lang="ru-RU" sz="800" dirty="0" smtClean="0"/>
              <a:t>2</a:t>
            </a:r>
            <a:r>
              <a:rPr lang="ru-RU" sz="1200" dirty="0" smtClean="0"/>
              <a:t> </a:t>
            </a:r>
            <a:r>
              <a:rPr lang="ru-RU" sz="1200"/>
              <a:t>и</a:t>
            </a:r>
            <a:r>
              <a:rPr lang="ru-RU" sz="1200" smtClean="0"/>
              <a:t> высвобождает </a:t>
            </a:r>
            <a:r>
              <a:rPr lang="ru-RU" sz="1200" dirty="0" smtClean="0"/>
              <a:t>в окружающую среду кислород. Высвобождаемый кислород способствует повышению </a:t>
            </a:r>
          </a:p>
          <a:p>
            <a:r>
              <a:rPr lang="ru-RU" sz="1200" dirty="0" smtClean="0"/>
              <a:t>воздушного давления внутри шприца. </a:t>
            </a:r>
            <a:endParaRPr lang="ru-RU" sz="1200" dirty="0"/>
          </a:p>
        </p:txBody>
      </p:sp>
      <p:sp>
        <p:nvSpPr>
          <p:cNvPr id="16" name="15 CuadroTexto"/>
          <p:cNvSpPr txBox="1"/>
          <p:nvPr/>
        </p:nvSpPr>
        <p:spPr>
          <a:xfrm>
            <a:off x="1555625" y="2230858"/>
            <a:ext cx="6544767" cy="523220"/>
          </a:xfrm>
          <a:prstGeom prst="rect">
            <a:avLst/>
          </a:prstGeom>
          <a:noFill/>
          <a:ln>
            <a:noFill/>
          </a:ln>
        </p:spPr>
        <p:txBody>
          <a:bodyPr wrap="square" rtlCol="0">
            <a:spAutoFit/>
          </a:bodyPr>
          <a:lstStyle/>
          <a:p>
            <a:r>
              <a:rPr lang="ru-RU" sz="1400" dirty="0" smtClean="0">
                <a:solidFill>
                  <a:srgbClr val="29B19A"/>
                </a:solidFill>
              </a:rPr>
              <a:t>Ниже приведены некоторые вопросы и ответы, которые должны быть</a:t>
            </a:r>
          </a:p>
          <a:p>
            <a:r>
              <a:rPr lang="ru-RU" sz="1400" dirty="0" smtClean="0">
                <a:solidFill>
                  <a:srgbClr val="29B19A"/>
                </a:solidFill>
              </a:rPr>
              <a:t>проработаны учащимися, чтобы они могли сделать свои выводы.</a:t>
            </a:r>
            <a:endParaRPr lang="ru-RU" sz="1400" dirty="0">
              <a:solidFill>
                <a:srgbClr val="29B19A"/>
              </a:solidFill>
            </a:endParaRPr>
          </a:p>
        </p:txBody>
      </p:sp>
      <p:sp>
        <p:nvSpPr>
          <p:cNvPr id="17" name="16 Rectángulo redondeado"/>
          <p:cNvSpPr/>
          <p:nvPr/>
        </p:nvSpPr>
        <p:spPr>
          <a:xfrm>
            <a:off x="1403647" y="2198557"/>
            <a:ext cx="6581751" cy="582371"/>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15"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a:solidFill>
                  <a:schemeClr val="bg1"/>
                </a:solidFill>
              </a:rPr>
              <a:t>Что такое фотосинтез?</a:t>
            </a:r>
            <a:endParaRPr lang="ru-RU" sz="2000" baseline="30000" dirty="0">
              <a:solidFill>
                <a:schemeClr val="bg1"/>
              </a:solidFill>
              <a:latin typeface="Frutiger 55 Roman" pitchFamily="34" charset="0"/>
            </a:endParaRPr>
          </a:p>
        </p:txBody>
      </p:sp>
      <p:sp>
        <p:nvSpPr>
          <p:cNvPr id="25" name="24 CuadroTexto"/>
          <p:cNvSpPr txBox="1"/>
          <p:nvPr/>
        </p:nvSpPr>
        <p:spPr>
          <a:xfrm>
            <a:off x="5652120" y="1389722"/>
            <a:ext cx="3744416" cy="415498"/>
          </a:xfrm>
          <a:prstGeom prst="rect">
            <a:avLst/>
          </a:prstGeom>
          <a:noFill/>
        </p:spPr>
        <p:txBody>
          <a:bodyPr wrap="square" rtlCol="0" anchor="b">
            <a:spAutoFit/>
          </a:bodyPr>
          <a:lstStyle/>
          <a:p>
            <a:r>
              <a:rPr lang="ru-RU" sz="1050" dirty="0">
                <a:solidFill>
                  <a:schemeClr val="bg1">
                    <a:lumMod val="50000"/>
                  </a:schemeClr>
                </a:solidFill>
              </a:rPr>
              <a:t>Измерение давления воздуха в активной </a:t>
            </a:r>
            <a:endParaRPr lang="ru-RU" sz="1050" dirty="0" smtClean="0">
              <a:solidFill>
                <a:schemeClr val="bg1">
                  <a:lumMod val="50000"/>
                </a:schemeClr>
              </a:solidFill>
            </a:endParaRPr>
          </a:p>
          <a:p>
            <a:r>
              <a:rPr lang="ru-RU" sz="1050" dirty="0" smtClean="0">
                <a:solidFill>
                  <a:schemeClr val="bg1">
                    <a:lumMod val="50000"/>
                  </a:schemeClr>
                </a:solidFill>
              </a:rPr>
              <a:t>фотосинтетической системе</a:t>
            </a:r>
            <a:endParaRPr lang="ru-RU" sz="1050" dirty="0">
              <a:solidFill>
                <a:schemeClr val="bg1">
                  <a:lumMod val="50000"/>
                </a:schemeClr>
              </a:solidFill>
            </a:endParaRPr>
          </a:p>
        </p:txBody>
      </p:sp>
      <p:sp>
        <p:nvSpPr>
          <p:cNvPr id="29" name="28 CuadroTexto"/>
          <p:cNvSpPr txBox="1"/>
          <p:nvPr/>
        </p:nvSpPr>
        <p:spPr>
          <a:xfrm>
            <a:off x="1555624" y="4168601"/>
            <a:ext cx="6832800" cy="1061829"/>
          </a:xfrm>
          <a:prstGeom prst="rect">
            <a:avLst/>
          </a:prstGeom>
          <a:noFill/>
        </p:spPr>
        <p:txBody>
          <a:bodyPr wrap="square" rtlCol="0">
            <a:spAutoFit/>
          </a:bodyPr>
          <a:lstStyle/>
          <a:p>
            <a:r>
              <a:rPr lang="ru-RU" sz="1400" b="1" dirty="0"/>
              <a:t>Как можно понять, что газ является продуктом фотосинтеза? </a:t>
            </a:r>
            <a:endParaRPr lang="ru-RU" sz="1400" b="1" dirty="0" smtClean="0"/>
          </a:p>
          <a:p>
            <a:endParaRPr lang="ru-RU" sz="1300" dirty="0"/>
          </a:p>
          <a:p>
            <a:r>
              <a:rPr lang="ru-RU" sz="1200" dirty="0"/>
              <a:t>Учащиеся должны указать, что наблюдали, как растение выпускало </a:t>
            </a:r>
            <a:r>
              <a:rPr lang="ru-RU" sz="1200"/>
              <a:t>пузырьки</a:t>
            </a:r>
            <a:r>
              <a:rPr lang="ru-RU" sz="1200" smtClean="0"/>
              <a:t>,</a:t>
            </a:r>
            <a:r>
              <a:rPr lang="en-US" sz="1200" smtClean="0"/>
              <a:t> </a:t>
            </a:r>
            <a:r>
              <a:rPr lang="ru-RU" sz="1200" smtClean="0"/>
              <a:t>которые </a:t>
            </a:r>
            <a:r>
              <a:rPr lang="ru-RU" sz="1200" dirty="0" smtClean="0"/>
              <a:t>проходили через столб воды. Это говорит о том, что газ высвобождается в </a:t>
            </a:r>
            <a:r>
              <a:rPr lang="ru-RU" sz="1200" smtClean="0"/>
              <a:t>воздух системы</a:t>
            </a:r>
            <a:r>
              <a:rPr lang="ru-RU" sz="1200" dirty="0" smtClean="0"/>
              <a:t>, вызывая повышение давления внутри. </a:t>
            </a:r>
            <a:endParaRPr lang="ru-RU" sz="1200" dirty="0"/>
          </a:p>
        </p:txBody>
      </p:sp>
      <p:sp>
        <p:nvSpPr>
          <p:cNvPr id="33" name="32 CuadroTexto"/>
          <p:cNvSpPr txBox="1"/>
          <p:nvPr/>
        </p:nvSpPr>
        <p:spPr>
          <a:xfrm>
            <a:off x="1555624" y="5373216"/>
            <a:ext cx="6832800" cy="1061829"/>
          </a:xfrm>
          <a:prstGeom prst="rect">
            <a:avLst/>
          </a:prstGeom>
          <a:noFill/>
        </p:spPr>
        <p:txBody>
          <a:bodyPr wrap="square" rtlCol="0">
            <a:spAutoFit/>
          </a:bodyPr>
          <a:lstStyle/>
          <a:p>
            <a:r>
              <a:rPr lang="ru-RU" sz="1400" b="1" dirty="0"/>
              <a:t>Что означают положительный и отрицательный знак электрического тока?</a:t>
            </a:r>
          </a:p>
          <a:p>
            <a:endParaRPr lang="ru-RU" sz="1300" dirty="0"/>
          </a:p>
          <a:p>
            <a:r>
              <a:rPr lang="ru-RU" sz="1200" dirty="0"/>
              <a:t>Учащиеся должны ответить, что газ, выпускаемый в этом процессе, является молекулярным кислородом. К этому выводу можно прийти, рассматривая общее уравнение фотосинтеза, приведенное в теоретической части. </a:t>
            </a:r>
          </a:p>
        </p:txBody>
      </p:sp>
      <p:pic>
        <p:nvPicPr>
          <p:cNvPr id="41" name="40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107" y="5209679"/>
            <a:ext cx="428625" cy="438150"/>
          </a:xfrm>
          <a:prstGeom prst="ellipse">
            <a:avLst/>
          </a:prstGeom>
        </p:spPr>
      </p:pic>
    </p:spTree>
    <p:extLst>
      <p:ext uri="{BB962C8B-B14F-4D97-AF65-F5344CB8AC3E}">
        <p14:creationId xmlns:p14="http://schemas.microsoft.com/office/powerpoint/2010/main" val="18069220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0420" y="4004334"/>
            <a:ext cx="6663160" cy="2037279"/>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0420" y="3936608"/>
            <a:ext cx="6663160" cy="57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0420" y="2602687"/>
            <a:ext cx="6663160" cy="1113765"/>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0420" y="2346847"/>
            <a:ext cx="6663160" cy="57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2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107" y="2195498"/>
            <a:ext cx="428625" cy="438150"/>
          </a:xfrm>
          <a:prstGeom prst="ellipse">
            <a:avLst/>
          </a:prstGeom>
        </p:spPr>
      </p:pic>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Выводы</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9"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a:solidFill>
                  <a:schemeClr val="bg1"/>
                </a:solidFill>
              </a:rPr>
              <a:t>Что такое фотосинтез?</a:t>
            </a:r>
            <a:endParaRPr lang="ru-RU" sz="2000" baseline="30000" dirty="0">
              <a:solidFill>
                <a:schemeClr val="bg1"/>
              </a:solidFill>
              <a:latin typeface="Frutiger 55 Roman" pitchFamily="34" charset="0"/>
            </a:endParaRPr>
          </a:p>
        </p:txBody>
      </p:sp>
      <p:sp>
        <p:nvSpPr>
          <p:cNvPr id="10" name="9 CuadroTexto"/>
          <p:cNvSpPr txBox="1"/>
          <p:nvPr/>
        </p:nvSpPr>
        <p:spPr>
          <a:xfrm>
            <a:off x="5652120" y="1389722"/>
            <a:ext cx="3744416" cy="415498"/>
          </a:xfrm>
          <a:prstGeom prst="rect">
            <a:avLst/>
          </a:prstGeom>
          <a:noFill/>
        </p:spPr>
        <p:txBody>
          <a:bodyPr wrap="square" rtlCol="0" anchor="b">
            <a:spAutoFit/>
          </a:bodyPr>
          <a:lstStyle/>
          <a:p>
            <a:r>
              <a:rPr lang="ru-RU" sz="1050" dirty="0">
                <a:solidFill>
                  <a:schemeClr val="bg1">
                    <a:lumMod val="50000"/>
                  </a:schemeClr>
                </a:solidFill>
              </a:rPr>
              <a:t>Измерение давления воздуха в активной </a:t>
            </a:r>
            <a:endParaRPr lang="ru-RU" sz="1050" dirty="0" smtClean="0">
              <a:solidFill>
                <a:schemeClr val="bg1">
                  <a:lumMod val="50000"/>
                </a:schemeClr>
              </a:solidFill>
            </a:endParaRPr>
          </a:p>
          <a:p>
            <a:r>
              <a:rPr lang="ru-RU" sz="1050" dirty="0" smtClean="0">
                <a:solidFill>
                  <a:schemeClr val="bg1">
                    <a:lumMod val="50000"/>
                  </a:schemeClr>
                </a:solidFill>
              </a:rPr>
              <a:t>фотосинтетической системе</a:t>
            </a:r>
            <a:endParaRPr lang="ru-RU" sz="1050" dirty="0">
              <a:solidFill>
                <a:schemeClr val="bg1">
                  <a:lumMod val="50000"/>
                </a:schemeClr>
              </a:solidFill>
            </a:endParaRPr>
          </a:p>
        </p:txBody>
      </p:sp>
      <p:sp>
        <p:nvSpPr>
          <p:cNvPr id="14" name="13 CuadroTexto"/>
          <p:cNvSpPr txBox="1"/>
          <p:nvPr/>
        </p:nvSpPr>
        <p:spPr>
          <a:xfrm>
            <a:off x="1555625" y="2346846"/>
            <a:ext cx="6400752" cy="1369606"/>
          </a:xfrm>
          <a:prstGeom prst="rect">
            <a:avLst/>
          </a:prstGeom>
          <a:noFill/>
        </p:spPr>
        <p:txBody>
          <a:bodyPr wrap="square" rtlCol="0">
            <a:spAutoFit/>
          </a:bodyPr>
          <a:lstStyle/>
          <a:p>
            <a:r>
              <a:rPr lang="ru-RU" sz="1400" b="1" dirty="0"/>
              <a:t>Какие свойства системы меняются при увеличении количества </a:t>
            </a:r>
            <a:endParaRPr lang="ru-RU" sz="1400" dirty="0"/>
          </a:p>
          <a:p>
            <a:r>
              <a:rPr lang="ru-RU" sz="1400" b="1" dirty="0"/>
              <a:t>молекул  кислорода внутри? Как? </a:t>
            </a:r>
            <a:endParaRPr lang="ru-RU" sz="1400" b="1" dirty="0" smtClean="0"/>
          </a:p>
          <a:p>
            <a:endParaRPr lang="ru-RU" sz="1300" dirty="0"/>
          </a:p>
          <a:p>
            <a:r>
              <a:rPr lang="ru-RU" sz="1200" dirty="0"/>
              <a:t>Учащиеся должны заметить, что, при увеличении количества кислорода внутри системы, увеличивающем </a:t>
            </a:r>
            <a:r>
              <a:rPr lang="ru-RU" sz="1200" dirty="0" smtClean="0"/>
              <a:t>количество молекул в данном объеме, воздушное давление будет расти</a:t>
            </a:r>
            <a:r>
              <a:rPr lang="ru-RU" sz="1200" smtClean="0"/>
              <a:t>, </a:t>
            </a:r>
            <a:r>
              <a:rPr lang="en-US" sz="1200" smtClean="0"/>
              <a:t/>
            </a:r>
            <a:br>
              <a:rPr lang="en-US" sz="1200" smtClean="0"/>
            </a:br>
            <a:r>
              <a:rPr lang="ru-RU" sz="1200" smtClean="0"/>
              <a:t>что </a:t>
            </a:r>
            <a:r>
              <a:rPr lang="ru-RU" sz="1200" dirty="0" smtClean="0"/>
              <a:t>и было зафиксировано</a:t>
            </a:r>
            <a:r>
              <a:rPr lang="ru-RU" dirty="0" smtClean="0"/>
              <a:t> </a:t>
            </a:r>
            <a:r>
              <a:rPr lang="ru-RU" sz="1200" dirty="0"/>
              <a:t>датчиком. </a:t>
            </a:r>
          </a:p>
        </p:txBody>
      </p:sp>
      <p:sp>
        <p:nvSpPr>
          <p:cNvPr id="27" name="26 CuadroTexto"/>
          <p:cNvSpPr txBox="1"/>
          <p:nvPr/>
        </p:nvSpPr>
        <p:spPr>
          <a:xfrm>
            <a:off x="1555913" y="3933344"/>
            <a:ext cx="6472471" cy="2108269"/>
          </a:xfrm>
          <a:prstGeom prst="rect">
            <a:avLst/>
          </a:prstGeom>
          <a:noFill/>
        </p:spPr>
        <p:txBody>
          <a:bodyPr wrap="square" rtlCol="0">
            <a:spAutoFit/>
          </a:bodyPr>
          <a:lstStyle/>
          <a:p>
            <a:r>
              <a:rPr lang="ru-RU" sz="1400" b="1" dirty="0"/>
              <a:t>Как с помощью этого эксперимента можно доказать, что выпускаемый газ - именно кислород, а  </a:t>
            </a:r>
            <a:r>
              <a:rPr lang="ru-RU" sz="1400" b="1" dirty="0" smtClean="0"/>
              <a:t>не другой газ? </a:t>
            </a:r>
          </a:p>
          <a:p>
            <a:endParaRPr lang="ru-RU" sz="1300" dirty="0"/>
          </a:p>
          <a:p>
            <a:r>
              <a:rPr lang="ru-RU" sz="1200" dirty="0"/>
              <a:t>Учащиеся должны понять, что, основываясь на информации, приведенной в </a:t>
            </a:r>
            <a:endParaRPr lang="ru-RU" sz="1200" dirty="0" smtClean="0"/>
          </a:p>
          <a:p>
            <a:r>
              <a:rPr lang="ru-RU" sz="1200" dirty="0" smtClean="0"/>
              <a:t>теоретической части, и на своем прошлом опыте, мы не можем доказать </a:t>
            </a:r>
          </a:p>
          <a:p>
            <a:r>
              <a:rPr lang="ru-RU" sz="1200" dirty="0" smtClean="0"/>
              <a:t>(посредством данного эксперимента), что вырабатываемый растением газ является именно кислородом. </a:t>
            </a:r>
          </a:p>
          <a:p>
            <a:r>
              <a:rPr lang="ru-RU" sz="1200" dirty="0" smtClean="0"/>
              <a:t>Такой </a:t>
            </a:r>
            <a:r>
              <a:rPr lang="ru-RU" sz="1200" dirty="0"/>
              <a:t>же эксперимент с использованием модели </a:t>
            </a:r>
            <a:r>
              <a:rPr lang="ru-RU" sz="1200" dirty="0" smtClean="0"/>
              <a:t>Labdisc</a:t>
            </a:r>
            <a:r>
              <a:rPr lang="ru-RU" dirty="0" smtClean="0"/>
              <a:t> </a:t>
            </a:r>
            <a:r>
              <a:rPr lang="ru-RU" sz="1200" dirty="0"/>
              <a:t>BioChem</a:t>
            </a:r>
            <a:r>
              <a:rPr lang="ru-RU" dirty="0" smtClean="0"/>
              <a:t>, </a:t>
            </a:r>
            <a:r>
              <a:rPr lang="ru-RU" sz="1200" dirty="0"/>
              <a:t>измеряющей DO2 (растворенный кислород), </a:t>
            </a:r>
            <a:r>
              <a:rPr lang="ru-RU" sz="1200" dirty="0" smtClean="0"/>
              <a:t>может напрямую измерить кислород, выработанный elodea canadiens и растворенный в воде. </a:t>
            </a:r>
            <a:endParaRPr lang="ru-RU" sz="1200" dirty="0"/>
          </a:p>
        </p:txBody>
      </p:sp>
      <p:pic>
        <p:nvPicPr>
          <p:cNvPr id="30" name="29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107" y="3785258"/>
            <a:ext cx="428625" cy="438150"/>
          </a:xfrm>
          <a:prstGeom prst="ellipse">
            <a:avLst/>
          </a:prstGeom>
        </p:spPr>
      </p:pic>
    </p:spTree>
    <p:extLst>
      <p:ext uri="{BB962C8B-B14F-4D97-AF65-F5344CB8AC3E}">
        <p14:creationId xmlns:p14="http://schemas.microsoft.com/office/powerpoint/2010/main" val="26927537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Выводы</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9"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a:solidFill>
                  <a:schemeClr val="bg1"/>
                </a:solidFill>
              </a:rPr>
              <a:t>Что такое фотосинтез?</a:t>
            </a:r>
            <a:endParaRPr lang="ru-RU" sz="2000" baseline="30000" dirty="0">
              <a:solidFill>
                <a:schemeClr val="bg1"/>
              </a:solidFill>
              <a:latin typeface="Frutiger 55 Roman" pitchFamily="34" charset="0"/>
            </a:endParaRPr>
          </a:p>
        </p:txBody>
      </p:sp>
      <p:sp>
        <p:nvSpPr>
          <p:cNvPr id="10" name="9 CuadroTexto"/>
          <p:cNvSpPr txBox="1"/>
          <p:nvPr/>
        </p:nvSpPr>
        <p:spPr>
          <a:xfrm>
            <a:off x="5652120" y="1389722"/>
            <a:ext cx="3744416" cy="415498"/>
          </a:xfrm>
          <a:prstGeom prst="rect">
            <a:avLst/>
          </a:prstGeom>
          <a:noFill/>
        </p:spPr>
        <p:txBody>
          <a:bodyPr wrap="square" rtlCol="0" anchor="b">
            <a:spAutoFit/>
          </a:bodyPr>
          <a:lstStyle/>
          <a:p>
            <a:r>
              <a:rPr lang="ru-RU" sz="1050" dirty="0">
                <a:solidFill>
                  <a:schemeClr val="bg1">
                    <a:lumMod val="50000"/>
                  </a:schemeClr>
                </a:solidFill>
              </a:rPr>
              <a:t>Измерение давления воздуха в активной </a:t>
            </a:r>
            <a:endParaRPr lang="ru-RU" sz="1050" dirty="0" smtClean="0">
              <a:solidFill>
                <a:schemeClr val="bg1">
                  <a:lumMod val="50000"/>
                </a:schemeClr>
              </a:solidFill>
            </a:endParaRPr>
          </a:p>
          <a:p>
            <a:r>
              <a:rPr lang="ru-RU" sz="1050" dirty="0" smtClean="0">
                <a:solidFill>
                  <a:schemeClr val="bg1">
                    <a:lumMod val="50000"/>
                  </a:schemeClr>
                </a:solidFill>
              </a:rPr>
              <a:t>фотосинтетической системе</a:t>
            </a:r>
            <a:endParaRPr lang="ru-RU" sz="1050" dirty="0">
              <a:solidFill>
                <a:schemeClr val="bg1">
                  <a:lumMod val="50000"/>
                </a:schemeClr>
              </a:solidFill>
            </a:endParaRPr>
          </a:p>
        </p:txBody>
      </p:sp>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8348" y="2348880"/>
            <a:ext cx="6383577"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16 CuadroTexto"/>
          <p:cNvSpPr txBox="1"/>
          <p:nvPr/>
        </p:nvSpPr>
        <p:spPr>
          <a:xfrm>
            <a:off x="1259633" y="2600032"/>
            <a:ext cx="5976664" cy="3493264"/>
          </a:xfrm>
          <a:prstGeom prst="rect">
            <a:avLst/>
          </a:prstGeom>
          <a:noFill/>
        </p:spPr>
        <p:txBody>
          <a:bodyPr wrap="square" rtlCol="0">
            <a:spAutoFit/>
          </a:bodyPr>
          <a:lstStyle/>
          <a:p>
            <a:r>
              <a:rPr lang="ru-RU" sz="1300" b="1" dirty="0"/>
              <a:t>Учащиеся должны прийти к следующим выводам: </a:t>
            </a:r>
            <a:endParaRPr lang="ru-RU" sz="1300" b="1" dirty="0" smtClean="0"/>
          </a:p>
          <a:p>
            <a:endParaRPr lang="ru-RU" sz="1300" dirty="0"/>
          </a:p>
          <a:p>
            <a:r>
              <a:rPr lang="ru-RU" sz="1300" dirty="0"/>
              <a:t>Фотосинтез - это процесс, происходящий в фотосинтезирующих организмах (водоросли, растения и некоторые бактерии), имеющих специальные органоиды, предназначенные для данной функции. Данный органоид - это хлоропласт, которому, в свою очередь, для осуществления фотосинтеза нужен специальный пигмент - хлорофилл. Активные фотосинтезирующие организмы используют углекислый газ, чтобы, в результате ряда химических реакций с использованием света, вырабатывать глюкозу. В результате, они высвобождают в окружающую среду кислород. </a:t>
            </a:r>
            <a:endParaRPr lang="ru-RU" sz="1300" dirty="0" smtClean="0"/>
          </a:p>
          <a:p>
            <a:endParaRPr lang="ru-RU" sz="1300" dirty="0"/>
          </a:p>
          <a:p>
            <a:r>
              <a:rPr lang="ru-RU" sz="1300" dirty="0"/>
              <a:t>В данном уроке мы исследовали водное растение внутри закрытой системы в процессе фотосинтеза. Во время этого процесса мы наблюдали рост внутреннего давления, потому что растение вырабатывало кислород как продукт фотосинтеза. С другой стороны, хотя мы можем сделать теоретический вывод о том, что данный газ является кислородом, у нас нет способа доказать, что это - не другой газ. </a:t>
            </a:r>
          </a:p>
        </p:txBody>
      </p:sp>
    </p:spTree>
    <p:extLst>
      <p:ext uri="{BB962C8B-B14F-4D97-AF65-F5344CB8AC3E}">
        <p14:creationId xmlns:p14="http://schemas.microsoft.com/office/powerpoint/2010/main" val="35726238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217" y="4464737"/>
            <a:ext cx="6553151" cy="1411373"/>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216" y="4208898"/>
            <a:ext cx="6654181" cy="588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722" y="4024575"/>
            <a:ext cx="388991" cy="3889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Дальнейшее применение</a:t>
            </a: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15" name="14 CuadroTexto"/>
          <p:cNvSpPr txBox="1"/>
          <p:nvPr/>
        </p:nvSpPr>
        <p:spPr>
          <a:xfrm>
            <a:off x="1601686" y="4275673"/>
            <a:ext cx="6282682" cy="1600438"/>
          </a:xfrm>
          <a:prstGeom prst="rect">
            <a:avLst/>
          </a:prstGeom>
          <a:noFill/>
        </p:spPr>
        <p:txBody>
          <a:bodyPr wrap="square" rtlCol="0">
            <a:spAutoFit/>
          </a:bodyPr>
          <a:lstStyle/>
          <a:p>
            <a:r>
              <a:rPr lang="ru-RU" sz="1400" b="1" dirty="0"/>
              <a:t>Как вы думаете, почему мы в этом эксперименте использовали elodea canadiens? </a:t>
            </a:r>
            <a:endParaRPr lang="ru-RU" sz="1400" b="1" dirty="0" smtClean="0"/>
          </a:p>
          <a:p>
            <a:endParaRPr lang="ru-RU" sz="1400" dirty="0" smtClean="0"/>
          </a:p>
          <a:p>
            <a:r>
              <a:rPr lang="ru-RU" sz="1400" dirty="0"/>
              <a:t>Учащиеся должны распознать или исследовать некоторые характеристики этого водного растения как хорошей модели для изучения; это могут быть высокая интенсивность фотосинтеза, потребность в специальном уходе при выращивании и хранении и т. д..</a:t>
            </a:r>
            <a:endParaRPr lang="ru-RU" sz="1300" dirty="0"/>
          </a:p>
        </p:txBody>
      </p:sp>
      <p:sp>
        <p:nvSpPr>
          <p:cNvPr id="17" name="16 CuadroTexto"/>
          <p:cNvSpPr txBox="1"/>
          <p:nvPr/>
        </p:nvSpPr>
        <p:spPr>
          <a:xfrm>
            <a:off x="1555625" y="2420888"/>
            <a:ext cx="6328743" cy="1600438"/>
          </a:xfrm>
          <a:prstGeom prst="rect">
            <a:avLst/>
          </a:prstGeom>
          <a:noFill/>
          <a:ln>
            <a:noFill/>
          </a:ln>
        </p:spPr>
        <p:txBody>
          <a:bodyPr wrap="square" rtlCol="0">
            <a:spAutoFit/>
          </a:bodyPr>
          <a:lstStyle/>
          <a:p>
            <a:r>
              <a:rPr lang="ru-RU" sz="1400" dirty="0">
                <a:solidFill>
                  <a:srgbClr val="3490A6"/>
                </a:solidFill>
              </a:rPr>
              <a:t>Цель данного раздела - чтобы учащиеся могли экстраполировать полученные на данном уроке знания путем применения их в различных контекстах и ситуациях. Кроме того, он предназначен, чтобы учащиеся проявили интерес и представили возможные объяснения явлений, которые наблюдают в ходе эксперимента. </a:t>
            </a:r>
            <a:endParaRPr lang="ru-RU" sz="1400" dirty="0" smtClean="0">
              <a:solidFill>
                <a:srgbClr val="3490A6"/>
              </a:solidFill>
            </a:endParaRPr>
          </a:p>
          <a:p>
            <a:endParaRPr lang="ru-RU" sz="1400" dirty="0" smtClean="0">
              <a:solidFill>
                <a:srgbClr val="3490A6"/>
              </a:solidFill>
            </a:endParaRPr>
          </a:p>
          <a:p>
            <a:r>
              <a:rPr lang="ru-RU" sz="1400" b="1" dirty="0">
                <a:solidFill>
                  <a:srgbClr val="3490A6"/>
                </a:solidFill>
              </a:rPr>
              <a:t>Дальнейшие вопросы: </a:t>
            </a:r>
          </a:p>
        </p:txBody>
      </p:sp>
      <p:sp>
        <p:nvSpPr>
          <p:cNvPr id="18" name="17 Rectángulo redondeado"/>
          <p:cNvSpPr/>
          <p:nvPr/>
        </p:nvSpPr>
        <p:spPr>
          <a:xfrm>
            <a:off x="1403647" y="2348880"/>
            <a:ext cx="6581751" cy="1296144"/>
          </a:xfrm>
          <a:prstGeom prst="roundRect">
            <a:avLst/>
          </a:prstGeom>
          <a:noFill/>
          <a:ln w="19050">
            <a:solidFill>
              <a:srgbClr val="3490A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1"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a:solidFill>
                  <a:schemeClr val="bg1"/>
                </a:solidFill>
              </a:rPr>
              <a:t>Что такое фотосинтез?</a:t>
            </a:r>
            <a:endParaRPr lang="ru-RU" sz="2000" baseline="30000" dirty="0">
              <a:solidFill>
                <a:schemeClr val="bg1"/>
              </a:solidFill>
              <a:latin typeface="Frutiger 55 Roman" pitchFamily="34" charset="0"/>
            </a:endParaRPr>
          </a:p>
        </p:txBody>
      </p:sp>
      <p:sp>
        <p:nvSpPr>
          <p:cNvPr id="12" name="11 CuadroTexto"/>
          <p:cNvSpPr txBox="1"/>
          <p:nvPr/>
        </p:nvSpPr>
        <p:spPr>
          <a:xfrm>
            <a:off x="5652120" y="1389722"/>
            <a:ext cx="3744416" cy="415498"/>
          </a:xfrm>
          <a:prstGeom prst="rect">
            <a:avLst/>
          </a:prstGeom>
          <a:noFill/>
        </p:spPr>
        <p:txBody>
          <a:bodyPr wrap="square" rtlCol="0" anchor="b">
            <a:spAutoFit/>
          </a:bodyPr>
          <a:lstStyle/>
          <a:p>
            <a:r>
              <a:rPr lang="ru-RU" sz="1050" dirty="0">
                <a:solidFill>
                  <a:schemeClr val="bg1">
                    <a:lumMod val="50000"/>
                  </a:schemeClr>
                </a:solidFill>
              </a:rPr>
              <a:t>Измерение давления воздуха в активной </a:t>
            </a:r>
            <a:endParaRPr lang="ru-RU" sz="1050" dirty="0" smtClean="0">
              <a:solidFill>
                <a:schemeClr val="bg1">
                  <a:lumMod val="50000"/>
                </a:schemeClr>
              </a:solidFill>
            </a:endParaRPr>
          </a:p>
          <a:p>
            <a:r>
              <a:rPr lang="ru-RU" sz="1050" dirty="0" smtClean="0">
                <a:solidFill>
                  <a:schemeClr val="bg1">
                    <a:lumMod val="50000"/>
                  </a:schemeClr>
                </a:solidFill>
              </a:rPr>
              <a:t>фотосинтетической системе</a:t>
            </a:r>
            <a:endParaRPr lang="ru-RU" sz="1050" dirty="0">
              <a:solidFill>
                <a:schemeClr val="bg1">
                  <a:lumMod val="50000"/>
                </a:schemeClr>
              </a:solidFill>
            </a:endParaRPr>
          </a:p>
        </p:txBody>
      </p:sp>
    </p:spTree>
    <p:extLst>
      <p:ext uri="{BB962C8B-B14F-4D97-AF65-F5344CB8AC3E}">
        <p14:creationId xmlns:p14="http://schemas.microsoft.com/office/powerpoint/2010/main" val="12577484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217" y="5157192"/>
            <a:ext cx="6663160" cy="1296144"/>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217" y="4077073"/>
            <a:ext cx="6663160" cy="1224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2" name="21 Grupo"/>
          <p:cNvGrpSpPr/>
          <p:nvPr/>
        </p:nvGrpSpPr>
        <p:grpSpPr>
          <a:xfrm>
            <a:off x="1322485" y="2384091"/>
            <a:ext cx="6663160" cy="1373073"/>
            <a:chOff x="1321109" y="3224939"/>
            <a:chExt cx="6664289" cy="1601185"/>
          </a:xfrm>
        </p:grpSpPr>
        <p:pic>
          <p:nvPicPr>
            <p:cNvPr id="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523283"/>
              <a:ext cx="6664289" cy="1302841"/>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109" y="3224939"/>
              <a:ext cx="6664289" cy="714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722" y="2258288"/>
            <a:ext cx="388991" cy="3889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Дальнейшее применение</a:t>
            </a: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15" name="14 CuadroTexto"/>
          <p:cNvSpPr txBox="1"/>
          <p:nvPr/>
        </p:nvSpPr>
        <p:spPr>
          <a:xfrm>
            <a:off x="1601686" y="2464502"/>
            <a:ext cx="6282682" cy="1292662"/>
          </a:xfrm>
          <a:prstGeom prst="rect">
            <a:avLst/>
          </a:prstGeom>
          <a:noFill/>
        </p:spPr>
        <p:txBody>
          <a:bodyPr wrap="square" rtlCol="0">
            <a:spAutoFit/>
          </a:bodyPr>
          <a:lstStyle/>
          <a:p>
            <a:r>
              <a:rPr lang="ru-RU" sz="1400" b="1" dirty="0"/>
              <a:t>Какой метод, помимо определения наличия кислорода, можно использовать для выявления фотосинтеза? </a:t>
            </a:r>
            <a:endParaRPr lang="ru-RU" sz="1400" b="1" dirty="0" smtClean="0"/>
          </a:p>
          <a:p>
            <a:endParaRPr lang="ru-RU" sz="1400" b="1" dirty="0"/>
          </a:p>
          <a:p>
            <a:r>
              <a:rPr lang="ru-RU" sz="1200" dirty="0"/>
              <a:t>Учащиеся должны подумать об альтернативных методах изучения фотосинтеза. Например, определение наличия других химических соединений, участвующих в реакции с глюкозой. Другой пример - измерение расхода реагентов, таких как двуокись углерода. </a:t>
            </a:r>
          </a:p>
        </p:txBody>
      </p:sp>
      <p:sp>
        <p:nvSpPr>
          <p:cNvPr id="10"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a:solidFill>
                  <a:schemeClr val="bg1"/>
                </a:solidFill>
              </a:rPr>
              <a:t>Что такое фотосинтез?</a:t>
            </a:r>
            <a:endParaRPr lang="ru-RU" sz="2000" baseline="30000" dirty="0">
              <a:solidFill>
                <a:schemeClr val="bg1"/>
              </a:solidFill>
              <a:latin typeface="Frutiger 55 Roman" pitchFamily="34" charset="0"/>
            </a:endParaRPr>
          </a:p>
        </p:txBody>
      </p:sp>
      <p:sp>
        <p:nvSpPr>
          <p:cNvPr id="11" name="10 CuadroTexto"/>
          <p:cNvSpPr txBox="1"/>
          <p:nvPr/>
        </p:nvSpPr>
        <p:spPr>
          <a:xfrm>
            <a:off x="5652120" y="1389722"/>
            <a:ext cx="3744416" cy="415498"/>
          </a:xfrm>
          <a:prstGeom prst="rect">
            <a:avLst/>
          </a:prstGeom>
          <a:noFill/>
        </p:spPr>
        <p:txBody>
          <a:bodyPr wrap="square" rtlCol="0" anchor="b">
            <a:spAutoFit/>
          </a:bodyPr>
          <a:lstStyle/>
          <a:p>
            <a:r>
              <a:rPr lang="ru-RU" sz="1050" dirty="0">
                <a:solidFill>
                  <a:schemeClr val="bg1">
                    <a:lumMod val="50000"/>
                  </a:schemeClr>
                </a:solidFill>
              </a:rPr>
              <a:t>Измерение давления воздуха в активной </a:t>
            </a:r>
            <a:endParaRPr lang="ru-RU" sz="1050" dirty="0" smtClean="0">
              <a:solidFill>
                <a:schemeClr val="bg1">
                  <a:lumMod val="50000"/>
                </a:schemeClr>
              </a:solidFill>
            </a:endParaRPr>
          </a:p>
          <a:p>
            <a:r>
              <a:rPr lang="ru-RU" sz="1050" dirty="0" smtClean="0">
                <a:solidFill>
                  <a:schemeClr val="bg1">
                    <a:lumMod val="50000"/>
                  </a:schemeClr>
                </a:solidFill>
              </a:rPr>
              <a:t>фотосинтетической системе</a:t>
            </a:r>
            <a:endParaRPr lang="ru-RU" sz="1050" dirty="0">
              <a:solidFill>
                <a:schemeClr val="bg1">
                  <a:lumMod val="50000"/>
                </a:schemeClr>
              </a:solidFill>
            </a:endParaRPr>
          </a:p>
        </p:txBody>
      </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722" y="3933056"/>
            <a:ext cx="388991" cy="3889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15 CuadroTexto"/>
          <p:cNvSpPr txBox="1"/>
          <p:nvPr/>
        </p:nvSpPr>
        <p:spPr>
          <a:xfrm>
            <a:off x="1601686" y="4134559"/>
            <a:ext cx="6282682" cy="2231380"/>
          </a:xfrm>
          <a:prstGeom prst="rect">
            <a:avLst/>
          </a:prstGeom>
          <a:noFill/>
        </p:spPr>
        <p:txBody>
          <a:bodyPr wrap="square" rtlCol="0">
            <a:spAutoFit/>
          </a:bodyPr>
          <a:lstStyle/>
          <a:p>
            <a:r>
              <a:rPr lang="ru-RU" sz="1300" b="1" dirty="0"/>
              <a:t>В ходе данного занятия процесс фотосинтеза изучался путем измерения воздушного давления в закрытой системе с помощью датчика воздушного давления. Однако этот датчик не способен различать разные виды газов, поэтому мы сделали вывод о том, что это - кислород, опираясь на теорию. Как доказать, что данный газ является кислородом? Поясните. </a:t>
            </a:r>
            <a:endParaRPr lang="ru-RU" sz="1300" b="1" dirty="0" smtClean="0"/>
          </a:p>
          <a:p>
            <a:endParaRPr lang="ru-RU" sz="1400" b="1" dirty="0"/>
          </a:p>
          <a:p>
            <a:r>
              <a:rPr lang="ru-RU" sz="1200" dirty="0"/>
              <a:t>Учащиеся должны предложить и пояснить стратегии доказательства того, что повышение воздушного давления внутри системы вызвано именно кислородом. Например, они могут предложить поднести пламя к воздуху в системе и измерить размер пламени. Увеличение размера пламени будет свидетельствовать о том, что воздух богат кислородом, потому что для процесса горения нужен кислород. </a:t>
            </a:r>
          </a:p>
        </p:txBody>
      </p:sp>
    </p:spTree>
    <p:extLst>
      <p:ext uri="{BB962C8B-B14F-4D97-AF65-F5344CB8AC3E}">
        <p14:creationId xmlns:p14="http://schemas.microsoft.com/office/powerpoint/2010/main" val="31861113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217" y="4476929"/>
            <a:ext cx="6663160" cy="1832391"/>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217" y="4221090"/>
            <a:ext cx="6663160"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2485" y="2671810"/>
            <a:ext cx="6663160" cy="1364674"/>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2485" y="2271952"/>
            <a:ext cx="6663160" cy="725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722" y="2045166"/>
            <a:ext cx="388991" cy="3889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Дальнейшее применение</a:t>
            </a: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15" name="14 CuadroTexto"/>
          <p:cNvSpPr txBox="1"/>
          <p:nvPr/>
        </p:nvSpPr>
        <p:spPr>
          <a:xfrm>
            <a:off x="1601686" y="2251380"/>
            <a:ext cx="6383712" cy="1785104"/>
          </a:xfrm>
          <a:prstGeom prst="rect">
            <a:avLst/>
          </a:prstGeom>
          <a:noFill/>
        </p:spPr>
        <p:txBody>
          <a:bodyPr wrap="square" rtlCol="0">
            <a:spAutoFit/>
          </a:bodyPr>
          <a:lstStyle/>
          <a:p>
            <a:r>
              <a:rPr lang="ru-RU" sz="1400" b="1" dirty="0"/>
              <a:t>В соответствии с информацией из теоретической части, как вы думаете, деревья и растения с листьями не зеленого цвета имеют также зеленый пигмент или только пигменты, соответствующие цвету их листвы? </a:t>
            </a:r>
            <a:endParaRPr lang="ru-RU" sz="1400" b="1" dirty="0" smtClean="0"/>
          </a:p>
          <a:p>
            <a:endParaRPr lang="ru-RU" sz="800" b="1" dirty="0"/>
          </a:p>
          <a:p>
            <a:r>
              <a:rPr lang="ru-RU" sz="1200" dirty="0"/>
              <a:t>Учащиеся должны вспомнить, что единственным пигментом, присутствующим во всех фотосинтезирующих организмах, является хлорофилл (зеленый пигмент), потому что он необходим для процесса фотосинтеза. Поэтому все растения должны иметь хлорофилл. И если мы видим другой цвет, то это связано с наличием других пигментов, маскирующих зеленый цвет хлорофилла. </a:t>
            </a:r>
          </a:p>
        </p:txBody>
      </p:sp>
      <p:pic>
        <p:nvPicPr>
          <p:cNvPr id="2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722" y="4149080"/>
            <a:ext cx="388991" cy="3889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24 CuadroTexto"/>
          <p:cNvSpPr txBox="1"/>
          <p:nvPr/>
        </p:nvSpPr>
        <p:spPr>
          <a:xfrm>
            <a:off x="1601686" y="4277414"/>
            <a:ext cx="6383712" cy="1815882"/>
          </a:xfrm>
          <a:prstGeom prst="rect">
            <a:avLst/>
          </a:prstGeom>
          <a:noFill/>
        </p:spPr>
        <p:txBody>
          <a:bodyPr wrap="square" rtlCol="0">
            <a:spAutoFit/>
          </a:bodyPr>
          <a:lstStyle/>
          <a:p>
            <a:r>
              <a:rPr lang="ru-RU" sz="1400" b="1" dirty="0"/>
              <a:t>Как вы думаете, что бы произошло, если бы все растения вымерли? Поясните. </a:t>
            </a:r>
            <a:endParaRPr lang="ru-RU" sz="1400" b="1" dirty="0" smtClean="0"/>
          </a:p>
          <a:p>
            <a:endParaRPr lang="ru-RU" sz="1400" b="1" dirty="0"/>
          </a:p>
          <a:p>
            <a:r>
              <a:rPr lang="ru-RU" sz="1200" dirty="0"/>
              <a:t>Учащиеся должны понять, что в случае вымирания всех растений осталось бы очень мало организмов, способных осуществлять фотосинтез (только некоторые бактерии и водоросли). Это привело бы к серьезному уменьшению количества кислорода в воздухе, что в свою очередь создало бы проблемы для всех аэробных организмов (организмов, которые дышат кислородом). Кроме того, учащиеся могут заметить, что автотрофные организмы являются основой всех пищевых цепочек, потому что они синтезируют свою пищу, забирая молекулы из воздуха. Если бы растения (автотрофные организмы) вымерли, многие организмы на Земле также вымерли бы. </a:t>
            </a:r>
          </a:p>
        </p:txBody>
      </p:sp>
      <p:sp>
        <p:nvSpPr>
          <p:cNvPr id="13"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a:solidFill>
                  <a:schemeClr val="bg1"/>
                </a:solidFill>
              </a:rPr>
              <a:t>Что такое фотосинтез?</a:t>
            </a:r>
            <a:endParaRPr lang="ru-RU" sz="2000" baseline="30000" dirty="0">
              <a:solidFill>
                <a:schemeClr val="bg1"/>
              </a:solidFill>
              <a:latin typeface="Frutiger 55 Roman" pitchFamily="34" charset="0"/>
            </a:endParaRPr>
          </a:p>
        </p:txBody>
      </p:sp>
      <p:sp>
        <p:nvSpPr>
          <p:cNvPr id="14" name="13 CuadroTexto"/>
          <p:cNvSpPr txBox="1"/>
          <p:nvPr/>
        </p:nvSpPr>
        <p:spPr>
          <a:xfrm>
            <a:off x="5652120" y="1389722"/>
            <a:ext cx="3744416" cy="415498"/>
          </a:xfrm>
          <a:prstGeom prst="rect">
            <a:avLst/>
          </a:prstGeom>
          <a:noFill/>
        </p:spPr>
        <p:txBody>
          <a:bodyPr wrap="square" rtlCol="0" anchor="b">
            <a:spAutoFit/>
          </a:bodyPr>
          <a:lstStyle/>
          <a:p>
            <a:r>
              <a:rPr lang="ru-RU" sz="1050" dirty="0">
                <a:solidFill>
                  <a:schemeClr val="bg1">
                    <a:lumMod val="50000"/>
                  </a:schemeClr>
                </a:solidFill>
              </a:rPr>
              <a:t>Измерение давления воздуха в активной </a:t>
            </a:r>
            <a:endParaRPr lang="ru-RU" sz="1050" dirty="0" smtClean="0">
              <a:solidFill>
                <a:schemeClr val="bg1">
                  <a:lumMod val="50000"/>
                </a:schemeClr>
              </a:solidFill>
            </a:endParaRPr>
          </a:p>
          <a:p>
            <a:r>
              <a:rPr lang="ru-RU" sz="1050" dirty="0" smtClean="0">
                <a:solidFill>
                  <a:schemeClr val="bg1">
                    <a:lumMod val="50000"/>
                  </a:schemeClr>
                </a:solidFill>
              </a:rPr>
              <a:t>фотосинтетической системе</a:t>
            </a:r>
            <a:endParaRPr lang="ru-RU" sz="1050" dirty="0">
              <a:solidFill>
                <a:schemeClr val="bg1">
                  <a:lumMod val="50000"/>
                </a:schemeClr>
              </a:solidFill>
            </a:endParaRPr>
          </a:p>
        </p:txBody>
      </p:sp>
    </p:spTree>
    <p:extLst>
      <p:ext uri="{BB962C8B-B14F-4D97-AF65-F5344CB8AC3E}">
        <p14:creationId xmlns:p14="http://schemas.microsoft.com/office/powerpoint/2010/main" val="37408737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4999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1555625" y="2348880"/>
            <a:ext cx="6544767" cy="954107"/>
          </a:xfrm>
          <a:prstGeom prst="rect">
            <a:avLst/>
          </a:prstGeom>
          <a:noFill/>
          <a:ln>
            <a:noFill/>
          </a:ln>
        </p:spPr>
        <p:txBody>
          <a:bodyPr wrap="square" rtlCol="0">
            <a:spAutoFit/>
          </a:bodyPr>
          <a:lstStyle/>
          <a:p>
            <a:r>
              <a:rPr lang="ru-RU" sz="1400" dirty="0">
                <a:solidFill>
                  <a:srgbClr val="29B19A"/>
                </a:solidFill>
              </a:rPr>
              <a:t>Цель введения - сконцентрировать внимание учащихся на теме занятия путем освежения приобретенных знаний и постановки вопросов, которые могут стимулировать исследовательскую деятельность. Затем подаются ключевые концепции теоретической базы, которые будут использоваться учащимися во время занятия. </a:t>
            </a:r>
          </a:p>
        </p:txBody>
      </p:sp>
      <p:sp>
        <p:nvSpPr>
          <p:cNvPr id="1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Введение и теория</a:t>
            </a:r>
            <a:endParaRPr lang="ru-RU" sz="2400" b="1" baseline="30000" dirty="0">
              <a:solidFill>
                <a:schemeClr val="bg1"/>
              </a:solidFill>
              <a:latin typeface="+mj-lt"/>
            </a:endParaRPr>
          </a:p>
          <a:p>
            <a:pPr marL="0" indent="0">
              <a:buNone/>
            </a:pPr>
            <a:endParaRPr lang="ru-RU" sz="2000" baseline="30000" dirty="0">
              <a:solidFill>
                <a:schemeClr val="bg1"/>
              </a:solidFill>
              <a:latin typeface="Frutiger 45 Light" pitchFamily="34" charset="0"/>
            </a:endParaRPr>
          </a:p>
        </p:txBody>
      </p:sp>
      <p:sp>
        <p:nvSpPr>
          <p:cNvPr id="9" name="8 Rectángulo redondeado"/>
          <p:cNvSpPr/>
          <p:nvPr/>
        </p:nvSpPr>
        <p:spPr>
          <a:xfrm>
            <a:off x="1403647" y="2276872"/>
            <a:ext cx="6581751" cy="1296144"/>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pic>
        <p:nvPicPr>
          <p:cNvPr id="11" name="10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1610" y="3790781"/>
            <a:ext cx="2800350" cy="323850"/>
          </a:xfrm>
          <a:prstGeom prst="rect">
            <a:avLst/>
          </a:prstGeom>
        </p:spPr>
      </p:pic>
      <p:sp>
        <p:nvSpPr>
          <p:cNvPr id="15" name="2 Subtítulo"/>
          <p:cNvSpPr txBox="1">
            <a:spLocks/>
          </p:cNvSpPr>
          <p:nvPr/>
        </p:nvSpPr>
        <p:spPr>
          <a:xfrm>
            <a:off x="1555626" y="3877653"/>
            <a:ext cx="1497112" cy="3434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Введение</a:t>
            </a:r>
            <a:endParaRPr lang="ru-RU" sz="2400" b="1" baseline="30000" dirty="0">
              <a:solidFill>
                <a:schemeClr val="bg1"/>
              </a:solidFill>
              <a:latin typeface="+mj-lt"/>
            </a:endParaRPr>
          </a:p>
        </p:txBody>
      </p:sp>
      <p:sp>
        <p:nvSpPr>
          <p:cNvPr id="16" name="15 CuadroTexto"/>
          <p:cNvSpPr txBox="1"/>
          <p:nvPr/>
        </p:nvSpPr>
        <p:spPr>
          <a:xfrm>
            <a:off x="1555626" y="4132818"/>
            <a:ext cx="6544766" cy="1815882"/>
          </a:xfrm>
          <a:prstGeom prst="rect">
            <a:avLst/>
          </a:prstGeom>
          <a:noFill/>
          <a:ln>
            <a:noFill/>
          </a:ln>
        </p:spPr>
        <p:txBody>
          <a:bodyPr wrap="square" rtlCol="0">
            <a:spAutoFit/>
          </a:bodyPr>
          <a:lstStyle/>
          <a:p>
            <a:r>
              <a:rPr lang="ru-RU" sz="1400" dirty="0"/>
              <a:t>Всем живым организмам для выживания нужна энергия. Вот почему мы, люди, едим, получая необходимую энергию из того, что потребляем. Но не все живые организмы получают энергию одинаковым образом. Одни организмы поедают другие, чтобы получить энергию, а некоторые организмы умеют синтезировать химические соединения, чтобы жить. Так происходит в случае таких организмов, как растения, водоросли и некоторые типы бактерий. Они способны путем фотосинтеза синтезировать глюкозу - молекулу, играющую крайне важную роль в их процессе обмена веществ. </a:t>
            </a:r>
          </a:p>
        </p:txBody>
      </p:sp>
      <p:sp>
        <p:nvSpPr>
          <p:cNvPr id="10"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a:solidFill>
                  <a:schemeClr val="bg1"/>
                </a:solidFill>
              </a:rPr>
              <a:t>Что такое фотосинтез?</a:t>
            </a:r>
            <a:endParaRPr lang="ru-RU" sz="2000" baseline="30000" dirty="0">
              <a:solidFill>
                <a:schemeClr val="bg1"/>
              </a:solidFill>
              <a:latin typeface="Frutiger 55 Roman" pitchFamily="34" charset="0"/>
            </a:endParaRPr>
          </a:p>
        </p:txBody>
      </p:sp>
      <p:sp>
        <p:nvSpPr>
          <p:cNvPr id="12" name="11 CuadroTexto"/>
          <p:cNvSpPr txBox="1"/>
          <p:nvPr/>
        </p:nvSpPr>
        <p:spPr>
          <a:xfrm>
            <a:off x="5652120" y="1389722"/>
            <a:ext cx="3744416" cy="415498"/>
          </a:xfrm>
          <a:prstGeom prst="rect">
            <a:avLst/>
          </a:prstGeom>
          <a:noFill/>
        </p:spPr>
        <p:txBody>
          <a:bodyPr wrap="square" rtlCol="0" anchor="b">
            <a:spAutoFit/>
          </a:bodyPr>
          <a:lstStyle/>
          <a:p>
            <a:r>
              <a:rPr lang="ru-RU" sz="1050" dirty="0">
                <a:solidFill>
                  <a:schemeClr val="bg1">
                    <a:lumMod val="50000"/>
                  </a:schemeClr>
                </a:solidFill>
              </a:rPr>
              <a:t>Измерение давления воздуха в активной </a:t>
            </a:r>
            <a:endParaRPr lang="ru-RU" sz="1050" dirty="0" smtClean="0">
              <a:solidFill>
                <a:schemeClr val="bg1">
                  <a:lumMod val="50000"/>
                </a:schemeClr>
              </a:solidFill>
            </a:endParaRPr>
          </a:p>
          <a:p>
            <a:r>
              <a:rPr lang="ru-RU" sz="1050" dirty="0" smtClean="0">
                <a:solidFill>
                  <a:schemeClr val="bg1">
                    <a:lumMod val="50000"/>
                  </a:schemeClr>
                </a:solidFill>
              </a:rPr>
              <a:t>фотосинтетической системе</a:t>
            </a:r>
            <a:endParaRPr lang="ru-RU" sz="1050" dirty="0">
              <a:solidFill>
                <a:schemeClr val="bg1">
                  <a:lumMod val="50000"/>
                </a:schemeClr>
              </a:solidFill>
            </a:endParaRPr>
          </a:p>
        </p:txBody>
      </p:sp>
    </p:spTree>
    <p:extLst>
      <p:ext uri="{BB962C8B-B14F-4D97-AF65-F5344CB8AC3E}">
        <p14:creationId xmlns:p14="http://schemas.microsoft.com/office/powerpoint/2010/main" val="1978667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Введение и теория</a:t>
            </a:r>
            <a:endParaRPr lang="ru-RU" sz="2400" b="1" baseline="30000" dirty="0">
              <a:solidFill>
                <a:schemeClr val="bg1"/>
              </a:solidFill>
              <a:latin typeface="+mj-lt"/>
            </a:endParaRPr>
          </a:p>
          <a:p>
            <a:pPr marL="0" indent="0">
              <a:buNone/>
            </a:pPr>
            <a:endParaRPr lang="ru-RU" sz="2000" baseline="30000" dirty="0">
              <a:solidFill>
                <a:schemeClr val="bg1"/>
              </a:solidFill>
              <a:latin typeface="Frutiger 45 Light" pitchFamily="34" charset="0"/>
            </a:endParaRPr>
          </a:p>
        </p:txBody>
      </p:sp>
      <p:pic>
        <p:nvPicPr>
          <p:cNvPr id="11" name="1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7" y="2576871"/>
            <a:ext cx="6665153" cy="707532"/>
          </a:xfrm>
          <a:prstGeom prst="rect">
            <a:avLst/>
          </a:prstGeom>
        </p:spPr>
      </p:pic>
      <p:pic>
        <p:nvPicPr>
          <p:cNvPr id="12" name="1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616" y="2434686"/>
            <a:ext cx="428625" cy="438150"/>
          </a:xfrm>
          <a:prstGeom prst="ellipse">
            <a:avLst/>
          </a:prstGeom>
        </p:spPr>
      </p:pic>
      <p:sp>
        <p:nvSpPr>
          <p:cNvPr id="13" name="12 CuadroTexto"/>
          <p:cNvSpPr txBox="1"/>
          <p:nvPr/>
        </p:nvSpPr>
        <p:spPr>
          <a:xfrm>
            <a:off x="1555626" y="2761183"/>
            <a:ext cx="6184726" cy="523220"/>
          </a:xfrm>
          <a:prstGeom prst="rect">
            <a:avLst/>
          </a:prstGeom>
          <a:noFill/>
        </p:spPr>
        <p:txBody>
          <a:bodyPr wrap="square" rtlCol="0">
            <a:spAutoFit/>
          </a:bodyPr>
          <a:lstStyle/>
          <a:p>
            <a:r>
              <a:rPr lang="ru-RU" sz="1400" b="1" dirty="0"/>
              <a:t>Какие элементы или факторы необходимы для удовлетворения наших энергетических потребностей? </a:t>
            </a:r>
            <a:endParaRPr lang="ru-RU" sz="1400" dirty="0"/>
          </a:p>
        </p:txBody>
      </p:sp>
      <p:pic>
        <p:nvPicPr>
          <p:cNvPr id="15" name="1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1312" y="3584983"/>
            <a:ext cx="6665153" cy="636105"/>
          </a:xfrm>
          <a:prstGeom prst="rect">
            <a:avLst/>
          </a:prstGeom>
        </p:spPr>
      </p:pic>
      <p:pic>
        <p:nvPicPr>
          <p:cNvPr id="16" name="1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001" y="3442798"/>
            <a:ext cx="428625" cy="438150"/>
          </a:xfrm>
          <a:prstGeom prst="ellipse">
            <a:avLst/>
          </a:prstGeom>
        </p:spPr>
      </p:pic>
      <p:sp>
        <p:nvSpPr>
          <p:cNvPr id="17" name="16 CuadroTexto"/>
          <p:cNvSpPr txBox="1"/>
          <p:nvPr/>
        </p:nvSpPr>
        <p:spPr>
          <a:xfrm>
            <a:off x="1567010" y="3730830"/>
            <a:ext cx="6173341" cy="523220"/>
          </a:xfrm>
          <a:prstGeom prst="rect">
            <a:avLst/>
          </a:prstGeom>
          <a:noFill/>
        </p:spPr>
        <p:txBody>
          <a:bodyPr wrap="square" rtlCol="0">
            <a:spAutoFit/>
          </a:bodyPr>
          <a:lstStyle/>
          <a:p>
            <a:r>
              <a:rPr lang="ru-RU" sz="1400" b="1" dirty="0"/>
              <a:t>Как называются процессы обмена веществ, которые растения выполняют,  чтобы жить?</a:t>
            </a:r>
            <a:endParaRPr lang="ru-RU" sz="1400" dirty="0"/>
          </a:p>
        </p:txBody>
      </p:sp>
      <p:sp>
        <p:nvSpPr>
          <p:cNvPr id="18" name="17 CuadroTexto"/>
          <p:cNvSpPr txBox="1"/>
          <p:nvPr/>
        </p:nvSpPr>
        <p:spPr>
          <a:xfrm>
            <a:off x="1555626" y="4365104"/>
            <a:ext cx="6616774" cy="523220"/>
          </a:xfrm>
          <a:prstGeom prst="rect">
            <a:avLst/>
          </a:prstGeom>
          <a:noFill/>
          <a:ln>
            <a:noFill/>
          </a:ln>
        </p:spPr>
        <p:txBody>
          <a:bodyPr wrap="square" rtlCol="0">
            <a:spAutoFit/>
          </a:bodyPr>
          <a:lstStyle/>
          <a:p>
            <a:r>
              <a:rPr lang="ru-RU" sz="1400" dirty="0"/>
              <a:t>Проведите со своим классом эксперимент, который позволит ответить на следующий вопрос.</a:t>
            </a:r>
          </a:p>
        </p:txBody>
      </p:sp>
      <p:pic>
        <p:nvPicPr>
          <p:cNvPr id="19" name="1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1312" y="5025143"/>
            <a:ext cx="6665153" cy="636105"/>
          </a:xfrm>
          <a:prstGeom prst="rect">
            <a:avLst/>
          </a:prstGeom>
        </p:spPr>
      </p:pic>
      <p:pic>
        <p:nvPicPr>
          <p:cNvPr id="20" name="19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001" y="4882958"/>
            <a:ext cx="428625" cy="438150"/>
          </a:xfrm>
          <a:prstGeom prst="ellipse">
            <a:avLst/>
          </a:prstGeom>
        </p:spPr>
      </p:pic>
      <p:sp>
        <p:nvSpPr>
          <p:cNvPr id="21" name="20 CuadroTexto"/>
          <p:cNvSpPr txBox="1"/>
          <p:nvPr/>
        </p:nvSpPr>
        <p:spPr>
          <a:xfrm>
            <a:off x="1567011" y="5170990"/>
            <a:ext cx="6269537" cy="307777"/>
          </a:xfrm>
          <a:prstGeom prst="rect">
            <a:avLst/>
          </a:prstGeom>
          <a:noFill/>
        </p:spPr>
        <p:txBody>
          <a:bodyPr wrap="none" rtlCol="0">
            <a:spAutoFit/>
          </a:bodyPr>
          <a:lstStyle/>
          <a:p>
            <a:r>
              <a:rPr lang="ru-RU" sz="1400" b="1" dirty="0"/>
              <a:t>Как можно определить, что в организме действительно происходит фотосинтез? </a:t>
            </a:r>
            <a:endParaRPr lang="ru-RU" sz="1400" dirty="0"/>
          </a:p>
        </p:txBody>
      </p:sp>
      <p:sp>
        <p:nvSpPr>
          <p:cNvPr id="22"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a:solidFill>
                  <a:schemeClr val="bg1"/>
                </a:solidFill>
              </a:rPr>
              <a:t>Что такое фотосинтез?</a:t>
            </a:r>
            <a:endParaRPr lang="ru-RU" sz="2000" baseline="30000" dirty="0">
              <a:solidFill>
                <a:schemeClr val="bg1"/>
              </a:solidFill>
              <a:latin typeface="Frutiger 55 Roman" pitchFamily="34" charset="0"/>
            </a:endParaRPr>
          </a:p>
        </p:txBody>
      </p:sp>
      <p:sp>
        <p:nvSpPr>
          <p:cNvPr id="24" name="23 CuadroTexto"/>
          <p:cNvSpPr txBox="1"/>
          <p:nvPr/>
        </p:nvSpPr>
        <p:spPr>
          <a:xfrm>
            <a:off x="5652120" y="1389722"/>
            <a:ext cx="3744416" cy="415498"/>
          </a:xfrm>
          <a:prstGeom prst="rect">
            <a:avLst/>
          </a:prstGeom>
          <a:noFill/>
        </p:spPr>
        <p:txBody>
          <a:bodyPr wrap="square" rtlCol="0" anchor="b">
            <a:spAutoFit/>
          </a:bodyPr>
          <a:lstStyle/>
          <a:p>
            <a:r>
              <a:rPr lang="ru-RU" sz="1050" dirty="0">
                <a:solidFill>
                  <a:schemeClr val="bg1">
                    <a:lumMod val="50000"/>
                  </a:schemeClr>
                </a:solidFill>
              </a:rPr>
              <a:t>Измерение давления воздуха в активной </a:t>
            </a:r>
            <a:endParaRPr lang="ru-RU" sz="1050" dirty="0" smtClean="0">
              <a:solidFill>
                <a:schemeClr val="bg1">
                  <a:lumMod val="50000"/>
                </a:schemeClr>
              </a:solidFill>
            </a:endParaRPr>
          </a:p>
          <a:p>
            <a:r>
              <a:rPr lang="ru-RU" sz="1050" dirty="0" smtClean="0">
                <a:solidFill>
                  <a:schemeClr val="bg1">
                    <a:lumMod val="50000"/>
                  </a:schemeClr>
                </a:solidFill>
              </a:rPr>
              <a:t>фотосинтетической системе</a:t>
            </a:r>
            <a:endParaRPr lang="ru-RU" sz="1050" dirty="0">
              <a:solidFill>
                <a:schemeClr val="bg1">
                  <a:lumMod val="50000"/>
                </a:schemeClr>
              </a:solidFill>
            </a:endParaRPr>
          </a:p>
        </p:txBody>
      </p:sp>
    </p:spTree>
    <p:extLst>
      <p:ext uri="{BB962C8B-B14F-4D97-AF65-F5344CB8AC3E}">
        <p14:creationId xmlns:p14="http://schemas.microsoft.com/office/powerpoint/2010/main" val="885285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1610" y="2708920"/>
            <a:ext cx="2800350" cy="323850"/>
          </a:xfrm>
          <a:prstGeom prst="rect">
            <a:avLst/>
          </a:prstGeom>
        </p:spPr>
      </p:pic>
      <p:sp>
        <p:nvSpPr>
          <p:cNvPr id="10" name="2 Subtítulo"/>
          <p:cNvSpPr txBox="1">
            <a:spLocks/>
          </p:cNvSpPr>
          <p:nvPr/>
        </p:nvSpPr>
        <p:spPr>
          <a:xfrm>
            <a:off x="1555626" y="2600908"/>
            <a:ext cx="1000150" cy="3960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Теория</a:t>
            </a:r>
            <a:r>
              <a:rPr lang="ru-RU" dirty="0" smtClean="0">
                <a:latin typeface="+mj-lt"/>
              </a:rPr>
              <a:t> </a:t>
            </a:r>
            <a:endParaRPr lang="ru-RU" sz="2400" b="1" baseline="30000" dirty="0">
              <a:solidFill>
                <a:schemeClr val="bg1"/>
              </a:solidFill>
              <a:latin typeface="+mj-lt"/>
            </a:endParaRPr>
          </a:p>
        </p:txBody>
      </p:sp>
      <p:sp>
        <p:nvSpPr>
          <p:cNvPr id="12" name="11 CuadroTexto"/>
          <p:cNvSpPr txBox="1"/>
          <p:nvPr/>
        </p:nvSpPr>
        <p:spPr>
          <a:xfrm>
            <a:off x="1532608" y="3236783"/>
            <a:ext cx="6351760" cy="3293209"/>
          </a:xfrm>
          <a:prstGeom prst="rect">
            <a:avLst/>
          </a:prstGeom>
          <a:noFill/>
        </p:spPr>
        <p:txBody>
          <a:bodyPr wrap="square" rtlCol="0">
            <a:spAutoFit/>
          </a:bodyPr>
          <a:lstStyle/>
          <a:p>
            <a:r>
              <a:rPr lang="ru-RU" sz="1400" dirty="0"/>
              <a:t>Фотосинтез - это процесс, который такие организмы, как растения, водоросли и некоторые фотосинтезирующие бактерии, применяют для получения питательных веществ. Упрощенно говоря, это процесс преобразования энергии солнечного света в химическую энергию.</a:t>
            </a:r>
          </a:p>
          <a:p>
            <a:r>
              <a:rPr lang="ru-RU" dirty="0" smtClean="0"/>
              <a:t> </a:t>
            </a:r>
            <a:endParaRPr lang="ru-RU" sz="1400" dirty="0"/>
          </a:p>
          <a:p>
            <a:r>
              <a:rPr lang="ru-RU" sz="1400" dirty="0"/>
              <a:t>Ниже представлена общая формула реакции, участвующей в этом процессе: </a:t>
            </a:r>
          </a:p>
          <a:p>
            <a:endParaRPr lang="ru-RU" sz="1400" dirty="0" smtClean="0"/>
          </a:p>
          <a:p>
            <a:endParaRPr lang="ru-RU" sz="1400" dirty="0"/>
          </a:p>
          <a:p>
            <a:endParaRPr lang="ru-RU" sz="1400" dirty="0"/>
          </a:p>
          <a:p>
            <a:r>
              <a:rPr lang="ru-RU" sz="1400" dirty="0"/>
              <a:t>Предыдущее уравнение отражает набор химических реакций, в которых энергия света используется для расщепления шести молекул воды </a:t>
            </a:r>
            <a:r>
              <a:rPr lang="ru-RU" sz="1400" dirty="0" smtClean="0"/>
              <a:t>(H</a:t>
            </a:r>
            <a:r>
              <a:rPr lang="ru-RU" sz="800" dirty="0" smtClean="0"/>
              <a:t>2</a:t>
            </a:r>
            <a:r>
              <a:rPr lang="ru-RU" sz="1400" dirty="0"/>
              <a:t>O) на водород (H) и кислород (O</a:t>
            </a:r>
            <a:r>
              <a:rPr lang="ru-RU" sz="800" dirty="0" smtClean="0"/>
              <a:t>2</a:t>
            </a:r>
            <a:r>
              <a:rPr lang="ru-RU" sz="1400" dirty="0" smtClean="0"/>
              <a:t>), которые высвобождаются в окружающую среду. </a:t>
            </a:r>
            <a:r>
              <a:rPr lang="ru-RU" sz="1400" dirty="0"/>
              <a:t>Водород, который получается из молекулы воды, связывается с шестью молекулами </a:t>
            </a:r>
            <a:r>
              <a:rPr lang="ru-RU" sz="1400" dirty="0" smtClean="0"/>
              <a:t>CO</a:t>
            </a:r>
            <a:r>
              <a:rPr lang="ru-RU" sz="800" dirty="0" smtClean="0"/>
              <a:t>2</a:t>
            </a:r>
            <a:r>
              <a:rPr lang="ru-RU" sz="1400" dirty="0"/>
              <a:t>, образуя глюкозу (C</a:t>
            </a:r>
            <a:r>
              <a:rPr lang="ru-RU" sz="800" dirty="0" smtClean="0"/>
              <a:t>6</a:t>
            </a:r>
            <a:r>
              <a:rPr lang="ru-RU" sz="1400" dirty="0" smtClean="0"/>
              <a:t>H</a:t>
            </a:r>
            <a:r>
              <a:rPr lang="ru-RU" sz="800" dirty="0" smtClean="0"/>
              <a:t>12</a:t>
            </a:r>
            <a:r>
              <a:rPr lang="ru-RU" sz="1400" dirty="0" smtClean="0"/>
              <a:t>O</a:t>
            </a:r>
            <a:r>
              <a:rPr lang="ru-RU" sz="800" dirty="0" smtClean="0"/>
              <a:t>6 </a:t>
            </a:r>
            <a:r>
              <a:rPr lang="ru-RU" sz="1400" dirty="0"/>
              <a:t>). </a:t>
            </a:r>
            <a:endParaRPr lang="ru-RU" sz="1400" dirty="0" smtClean="0"/>
          </a:p>
        </p:txBody>
      </p:sp>
      <p:sp>
        <p:nvSpPr>
          <p:cNvPr id="1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Введение и теория</a:t>
            </a:r>
            <a:endParaRPr lang="ru-RU" sz="2400" b="1" baseline="30000" dirty="0">
              <a:solidFill>
                <a:schemeClr val="bg1"/>
              </a:solidFill>
              <a:latin typeface="+mj-lt"/>
            </a:endParaRPr>
          </a:p>
          <a:p>
            <a:pPr marL="0" indent="0">
              <a:buNone/>
            </a:pPr>
            <a:endParaRPr lang="ru-RU" sz="2000" baseline="30000" dirty="0">
              <a:solidFill>
                <a:schemeClr val="bg1"/>
              </a:solidFill>
              <a:latin typeface="Frutiger 45 Light" pitchFamily="34" charset="0"/>
            </a:endParaRPr>
          </a:p>
        </p:txBody>
      </p:sp>
      <p:sp>
        <p:nvSpPr>
          <p:cNvPr id="8"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a:solidFill>
                  <a:schemeClr val="bg1"/>
                </a:solidFill>
              </a:rPr>
              <a:t>Что такое фотосинтез?</a:t>
            </a:r>
            <a:endParaRPr lang="ru-RU" sz="2000" baseline="30000" dirty="0">
              <a:solidFill>
                <a:schemeClr val="bg1"/>
              </a:solidFill>
              <a:latin typeface="Frutiger 55 Roman" pitchFamily="34" charset="0"/>
            </a:endParaRPr>
          </a:p>
        </p:txBody>
      </p:sp>
      <p:sp>
        <p:nvSpPr>
          <p:cNvPr id="13" name="12 CuadroTexto"/>
          <p:cNvSpPr txBox="1"/>
          <p:nvPr/>
        </p:nvSpPr>
        <p:spPr>
          <a:xfrm>
            <a:off x="5652120" y="1389722"/>
            <a:ext cx="3744416" cy="415498"/>
          </a:xfrm>
          <a:prstGeom prst="rect">
            <a:avLst/>
          </a:prstGeom>
          <a:noFill/>
        </p:spPr>
        <p:txBody>
          <a:bodyPr wrap="square" rtlCol="0" anchor="b">
            <a:spAutoFit/>
          </a:bodyPr>
          <a:lstStyle/>
          <a:p>
            <a:r>
              <a:rPr lang="ru-RU" sz="1050" dirty="0">
                <a:solidFill>
                  <a:schemeClr val="bg1">
                    <a:lumMod val="50000"/>
                  </a:schemeClr>
                </a:solidFill>
              </a:rPr>
              <a:t>Измерение давления воздуха в активной </a:t>
            </a:r>
            <a:endParaRPr lang="ru-RU" sz="1050" dirty="0" smtClean="0">
              <a:solidFill>
                <a:schemeClr val="bg1">
                  <a:lumMod val="50000"/>
                </a:schemeClr>
              </a:solidFill>
            </a:endParaRPr>
          </a:p>
          <a:p>
            <a:r>
              <a:rPr lang="ru-RU" sz="1050" dirty="0" smtClean="0">
                <a:solidFill>
                  <a:schemeClr val="bg1">
                    <a:lumMod val="50000"/>
                  </a:schemeClr>
                </a:solidFill>
              </a:rPr>
              <a:t>фотосинтетической системе</a:t>
            </a:r>
            <a:endParaRPr lang="ru-RU" sz="1050" dirty="0">
              <a:solidFill>
                <a:schemeClr val="bg1">
                  <a:lumMod val="50000"/>
                </a:schemeClr>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4816475"/>
            <a:ext cx="5172075" cy="23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2985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Введение и теория</a:t>
            </a:r>
            <a:endParaRPr lang="ru-RU" sz="2400" b="1" baseline="30000" dirty="0">
              <a:solidFill>
                <a:schemeClr val="bg1"/>
              </a:solidFill>
              <a:latin typeface="+mj-lt"/>
            </a:endParaRPr>
          </a:p>
          <a:p>
            <a:pPr marL="0" indent="0">
              <a:buNone/>
            </a:pPr>
            <a:endParaRPr lang="ru-RU" sz="2000" baseline="30000" dirty="0">
              <a:solidFill>
                <a:schemeClr val="bg1"/>
              </a:solidFill>
              <a:latin typeface="Frutiger 45 Light" pitchFamily="34" charset="0"/>
            </a:endParaRPr>
          </a:p>
        </p:txBody>
      </p:sp>
      <p:sp>
        <p:nvSpPr>
          <p:cNvPr id="11" name="10 CuadroTexto"/>
          <p:cNvSpPr txBox="1"/>
          <p:nvPr/>
        </p:nvSpPr>
        <p:spPr>
          <a:xfrm>
            <a:off x="1555626" y="2132856"/>
            <a:ext cx="7048822" cy="1169551"/>
          </a:xfrm>
          <a:prstGeom prst="rect">
            <a:avLst/>
          </a:prstGeom>
          <a:noFill/>
          <a:ln>
            <a:noFill/>
          </a:ln>
        </p:spPr>
        <p:txBody>
          <a:bodyPr wrap="square" rtlCol="0">
            <a:spAutoFit/>
          </a:bodyPr>
          <a:lstStyle/>
          <a:p>
            <a:r>
              <a:rPr lang="ru-RU" sz="1400" dirty="0"/>
              <a:t>Фотосинтез происходит в клеточном органоиде, который специализируется на этом процессе, - </a:t>
            </a:r>
            <a:r>
              <a:rPr lang="ru-RU" sz="1400" b="1" dirty="0"/>
              <a:t>хлоропласте</a:t>
            </a:r>
            <a:r>
              <a:rPr lang="ru-RU" sz="1400" dirty="0"/>
              <a:t>. Хлоропласт имеет систему мембран, внешнюю и внутреннюю мембраны. В межмембранном пространстве находятся тилакоиды, похожие на удлиненные плоские мешочки. Эти мешочки накапливаются в гране. Имеется также строма - жидкость, заполняющая все пространство между тилакоидами. </a:t>
            </a:r>
          </a:p>
        </p:txBody>
      </p:sp>
      <p:sp>
        <p:nvSpPr>
          <p:cNvPr id="9"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a:solidFill>
                  <a:schemeClr val="bg1"/>
                </a:solidFill>
              </a:rPr>
              <a:t>Что такое фотосинтез?</a:t>
            </a:r>
            <a:endParaRPr lang="ru-RU" sz="2000" baseline="30000" dirty="0">
              <a:solidFill>
                <a:schemeClr val="bg1"/>
              </a:solidFill>
              <a:latin typeface="Frutiger 55 Roman" pitchFamily="34" charset="0"/>
            </a:endParaRPr>
          </a:p>
        </p:txBody>
      </p:sp>
      <p:sp>
        <p:nvSpPr>
          <p:cNvPr id="10" name="9 CuadroTexto"/>
          <p:cNvSpPr txBox="1"/>
          <p:nvPr/>
        </p:nvSpPr>
        <p:spPr>
          <a:xfrm>
            <a:off x="5652120" y="1389722"/>
            <a:ext cx="3744416" cy="415498"/>
          </a:xfrm>
          <a:prstGeom prst="rect">
            <a:avLst/>
          </a:prstGeom>
          <a:noFill/>
        </p:spPr>
        <p:txBody>
          <a:bodyPr wrap="square" rtlCol="0" anchor="b">
            <a:spAutoFit/>
          </a:bodyPr>
          <a:lstStyle/>
          <a:p>
            <a:r>
              <a:rPr lang="ru-RU" sz="1050" dirty="0">
                <a:solidFill>
                  <a:schemeClr val="bg1">
                    <a:lumMod val="50000"/>
                  </a:schemeClr>
                </a:solidFill>
              </a:rPr>
              <a:t>Измерение давления воздуха в активной </a:t>
            </a:r>
            <a:endParaRPr lang="ru-RU" sz="1050" dirty="0" smtClean="0">
              <a:solidFill>
                <a:schemeClr val="bg1">
                  <a:lumMod val="50000"/>
                </a:schemeClr>
              </a:solidFill>
            </a:endParaRPr>
          </a:p>
          <a:p>
            <a:r>
              <a:rPr lang="ru-RU" sz="1050" dirty="0" smtClean="0">
                <a:solidFill>
                  <a:schemeClr val="bg1">
                    <a:lumMod val="50000"/>
                  </a:schemeClr>
                </a:solidFill>
              </a:rPr>
              <a:t>фотосинтетической системе</a:t>
            </a:r>
            <a:endParaRPr lang="ru-RU" sz="1050" dirty="0">
              <a:solidFill>
                <a:schemeClr val="bg1">
                  <a:lumMod val="50000"/>
                </a:schemeClr>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3429000"/>
            <a:ext cx="3630445" cy="3122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87391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Введение и теория</a:t>
            </a:r>
            <a:endParaRPr lang="ru-RU" sz="2400" b="1" baseline="30000" dirty="0">
              <a:solidFill>
                <a:schemeClr val="bg1"/>
              </a:solidFill>
              <a:latin typeface="+mj-lt"/>
            </a:endParaRPr>
          </a:p>
          <a:p>
            <a:pPr marL="0" indent="0">
              <a:buNone/>
            </a:pPr>
            <a:endParaRPr lang="ru-RU" sz="2000" baseline="30000" dirty="0">
              <a:solidFill>
                <a:schemeClr val="bg1"/>
              </a:solidFill>
              <a:latin typeface="Frutiger 45 Light" pitchFamily="34" charset="0"/>
            </a:endParaRPr>
          </a:p>
        </p:txBody>
      </p:sp>
      <p:sp>
        <p:nvSpPr>
          <p:cNvPr id="11" name="10 CuadroTexto"/>
          <p:cNvSpPr txBox="1"/>
          <p:nvPr/>
        </p:nvSpPr>
        <p:spPr>
          <a:xfrm>
            <a:off x="1555626" y="2132856"/>
            <a:ext cx="7048822" cy="4093428"/>
          </a:xfrm>
          <a:prstGeom prst="rect">
            <a:avLst/>
          </a:prstGeom>
          <a:noFill/>
          <a:ln>
            <a:noFill/>
          </a:ln>
        </p:spPr>
        <p:txBody>
          <a:bodyPr wrap="square" rtlCol="0">
            <a:spAutoFit/>
          </a:bodyPr>
          <a:lstStyle/>
          <a:p>
            <a:r>
              <a:rPr lang="ru-RU" sz="1400" dirty="0" smtClean="0"/>
              <a:t>Несмотря на существование разных цветов пигмента, только один из них играет важную роль в процессе фотосинтеза и является общим для всех фотосинтезирующих организмов. Этот особенный пигмент называется </a:t>
            </a:r>
            <a:r>
              <a:rPr lang="ru-RU" sz="1400" b="1" dirty="0" smtClean="0"/>
              <a:t>хлорофилл</a:t>
            </a:r>
            <a:r>
              <a:rPr lang="ru-RU" sz="1400" dirty="0" smtClean="0"/>
              <a:t>, он отвечает за зеленый цвет, который мы видим у большинства растений.</a:t>
            </a:r>
          </a:p>
          <a:p>
            <a:r>
              <a:rPr lang="ru-RU" dirty="0" smtClean="0"/>
              <a:t> </a:t>
            </a:r>
            <a:endParaRPr lang="ru-RU" sz="1400" dirty="0"/>
          </a:p>
          <a:p>
            <a:r>
              <a:rPr lang="ru-RU" sz="1400" dirty="0"/>
              <a:t>Световая реакция (зависящая от света фаза) происходит в тилакоидной мембране, где хлоропласт может хранить световую энергию, благодаря наличию хлорофилла. Вот почему свет крайне важен для этой реакции. </a:t>
            </a:r>
            <a:endParaRPr lang="ru-RU" sz="1400" dirty="0" smtClean="0"/>
          </a:p>
          <a:p>
            <a:endParaRPr lang="ru-RU" sz="1400" dirty="0"/>
          </a:p>
          <a:p>
            <a:r>
              <a:rPr lang="ru-RU" sz="1400" dirty="0"/>
              <a:t>С другой стороны, в строме хлоропласта происходит темновая реакция (не зависящая от света фаза), конечным продуктом которой является </a:t>
            </a:r>
            <a:r>
              <a:rPr lang="ru-RU" sz="1400" b="1" dirty="0"/>
              <a:t>глюкоза</a:t>
            </a:r>
            <a:r>
              <a:rPr lang="ru-RU" sz="1400" dirty="0"/>
              <a:t>. Данная фаза происходит днем и ночью, но называется "темновой" реакцией, потому что не нуждается в свете. </a:t>
            </a:r>
            <a:endParaRPr lang="ru-RU" sz="1400" dirty="0" smtClean="0"/>
          </a:p>
          <a:p>
            <a:endParaRPr lang="ru-RU" sz="1400" dirty="0"/>
          </a:p>
          <a:p>
            <a:r>
              <a:rPr lang="ru-RU" sz="1400" dirty="0"/>
              <a:t>Важно обратить внимание на цикл, который имеет место благодаря фотосинтезу. При дыхании, животные потребляют из окружающего воздуха кислород (O</a:t>
            </a:r>
            <a:r>
              <a:rPr lang="ru-RU" sz="800" dirty="0" smtClean="0"/>
              <a:t>2</a:t>
            </a:r>
            <a:r>
              <a:rPr lang="ru-RU" sz="1400" dirty="0" smtClean="0"/>
              <a:t>) и выдыхают углекислый газ (CO</a:t>
            </a:r>
            <a:r>
              <a:rPr lang="ru-RU" sz="800" dirty="0" smtClean="0"/>
              <a:t>2</a:t>
            </a:r>
            <a:r>
              <a:rPr lang="ru-RU" sz="1400" dirty="0" smtClean="0"/>
              <a:t>). </a:t>
            </a:r>
            <a:r>
              <a:rPr lang="ru-RU" sz="1400" dirty="0"/>
              <a:t>В то же время, растения берут </a:t>
            </a:r>
            <a:r>
              <a:rPr lang="ru-RU" sz="1400" dirty="0" smtClean="0"/>
              <a:t>CO</a:t>
            </a:r>
            <a:r>
              <a:rPr lang="ru-RU" sz="800" dirty="0"/>
              <a:t>2</a:t>
            </a:r>
            <a:r>
              <a:rPr lang="ru-RU" dirty="0" smtClean="0"/>
              <a:t> </a:t>
            </a:r>
            <a:r>
              <a:rPr lang="ru-RU" sz="1400" dirty="0"/>
              <a:t>и взамен отдают O</a:t>
            </a:r>
            <a:r>
              <a:rPr lang="ru-RU" sz="800" dirty="0" smtClean="0"/>
              <a:t>2.</a:t>
            </a:r>
            <a:r>
              <a:rPr lang="ru-RU" sz="1400" dirty="0"/>
              <a:t> Затем этот кислород потребляют животные, и цикл повторяется. </a:t>
            </a:r>
            <a:endParaRPr lang="ru-RU" sz="1400" dirty="0" smtClean="0"/>
          </a:p>
          <a:p>
            <a:endParaRPr lang="ru-RU" sz="1400" dirty="0"/>
          </a:p>
        </p:txBody>
      </p:sp>
      <p:sp>
        <p:nvSpPr>
          <p:cNvPr id="9"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a:solidFill>
                  <a:schemeClr val="bg1"/>
                </a:solidFill>
              </a:rPr>
              <a:t>Что такое фотосинтез?</a:t>
            </a:r>
            <a:endParaRPr lang="ru-RU" sz="2000" baseline="30000" dirty="0">
              <a:solidFill>
                <a:schemeClr val="bg1"/>
              </a:solidFill>
              <a:latin typeface="Frutiger 55 Roman" pitchFamily="34" charset="0"/>
            </a:endParaRPr>
          </a:p>
        </p:txBody>
      </p:sp>
      <p:sp>
        <p:nvSpPr>
          <p:cNvPr id="10" name="9 CuadroTexto"/>
          <p:cNvSpPr txBox="1"/>
          <p:nvPr/>
        </p:nvSpPr>
        <p:spPr>
          <a:xfrm>
            <a:off x="5652120" y="1389722"/>
            <a:ext cx="3744416" cy="415498"/>
          </a:xfrm>
          <a:prstGeom prst="rect">
            <a:avLst/>
          </a:prstGeom>
          <a:noFill/>
        </p:spPr>
        <p:txBody>
          <a:bodyPr wrap="square" rtlCol="0" anchor="b">
            <a:spAutoFit/>
          </a:bodyPr>
          <a:lstStyle/>
          <a:p>
            <a:r>
              <a:rPr lang="ru-RU" sz="1050" dirty="0">
                <a:solidFill>
                  <a:schemeClr val="bg1">
                    <a:lumMod val="50000"/>
                  </a:schemeClr>
                </a:solidFill>
              </a:rPr>
              <a:t>Измерение давления воздуха в активной </a:t>
            </a:r>
            <a:endParaRPr lang="ru-RU" sz="1050" dirty="0" smtClean="0">
              <a:solidFill>
                <a:schemeClr val="bg1">
                  <a:lumMod val="50000"/>
                </a:schemeClr>
              </a:solidFill>
            </a:endParaRPr>
          </a:p>
          <a:p>
            <a:r>
              <a:rPr lang="ru-RU" sz="1050" dirty="0" smtClean="0">
                <a:solidFill>
                  <a:schemeClr val="bg1">
                    <a:lumMod val="50000"/>
                  </a:schemeClr>
                </a:solidFill>
              </a:rPr>
              <a:t>фотосинтетической системе</a:t>
            </a:r>
            <a:endParaRPr lang="ru-RU" sz="1050" dirty="0">
              <a:solidFill>
                <a:schemeClr val="bg1">
                  <a:lumMod val="50000"/>
                </a:schemeClr>
              </a:solidFill>
            </a:endParaRPr>
          </a:p>
        </p:txBody>
      </p:sp>
    </p:spTree>
    <p:extLst>
      <p:ext uri="{BB962C8B-B14F-4D97-AF65-F5344CB8AC3E}">
        <p14:creationId xmlns:p14="http://schemas.microsoft.com/office/powerpoint/2010/main" val="2676886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Введение и теория</a:t>
            </a:r>
            <a:endParaRPr lang="ru-RU" sz="2400" b="1" baseline="30000" dirty="0">
              <a:solidFill>
                <a:schemeClr val="bg1"/>
              </a:solidFill>
              <a:latin typeface="+mj-lt"/>
            </a:endParaRPr>
          </a:p>
          <a:p>
            <a:pPr marL="0" indent="0">
              <a:buNone/>
            </a:pPr>
            <a:endParaRPr lang="ru-RU" sz="2000" baseline="30000" dirty="0">
              <a:solidFill>
                <a:schemeClr val="bg1"/>
              </a:solidFill>
              <a:latin typeface="Frutiger 45 Light" pitchFamily="34" charset="0"/>
            </a:endParaRPr>
          </a:p>
        </p:txBody>
      </p:sp>
      <p:sp>
        <p:nvSpPr>
          <p:cNvPr id="20" name="19 CuadroTexto"/>
          <p:cNvSpPr txBox="1"/>
          <p:nvPr/>
        </p:nvSpPr>
        <p:spPr>
          <a:xfrm>
            <a:off x="1555625" y="2348880"/>
            <a:ext cx="6544767" cy="523220"/>
          </a:xfrm>
          <a:prstGeom prst="rect">
            <a:avLst/>
          </a:prstGeom>
          <a:noFill/>
          <a:ln>
            <a:noFill/>
          </a:ln>
        </p:spPr>
        <p:txBody>
          <a:bodyPr wrap="square" rtlCol="0">
            <a:spAutoFit/>
          </a:bodyPr>
          <a:lstStyle/>
          <a:p>
            <a:r>
              <a:rPr lang="ru-RU" sz="1400" dirty="0" smtClean="0">
                <a:solidFill>
                  <a:srgbClr val="22B89B"/>
                </a:solidFill>
              </a:rPr>
              <a:t>Теперь учащихся приглашают выдвинуть гипотезу, которая должна быть проверена экспериментально. </a:t>
            </a:r>
            <a:endParaRPr lang="ru-RU" sz="1400" dirty="0">
              <a:solidFill>
                <a:srgbClr val="22B89B"/>
              </a:solidFill>
            </a:endParaRPr>
          </a:p>
        </p:txBody>
      </p:sp>
      <p:sp>
        <p:nvSpPr>
          <p:cNvPr id="21" name="20 Rectángulo redondeado"/>
          <p:cNvSpPr/>
          <p:nvPr/>
        </p:nvSpPr>
        <p:spPr>
          <a:xfrm>
            <a:off x="1403647" y="2348881"/>
            <a:ext cx="6581751" cy="582371"/>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pic>
        <p:nvPicPr>
          <p:cNvPr id="22" name="2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9927" y="3296951"/>
            <a:ext cx="6665153" cy="636105"/>
          </a:xfrm>
          <a:prstGeom prst="rect">
            <a:avLst/>
          </a:prstGeom>
        </p:spPr>
      </p:pic>
      <p:pic>
        <p:nvPicPr>
          <p:cNvPr id="23" name="2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3154766"/>
            <a:ext cx="428625" cy="438150"/>
          </a:xfrm>
          <a:prstGeom prst="ellipse">
            <a:avLst/>
          </a:prstGeom>
        </p:spPr>
      </p:pic>
      <p:sp>
        <p:nvSpPr>
          <p:cNvPr id="24" name="23 CuadroTexto"/>
          <p:cNvSpPr txBox="1"/>
          <p:nvPr/>
        </p:nvSpPr>
        <p:spPr>
          <a:xfrm>
            <a:off x="1555626" y="3356992"/>
            <a:ext cx="6429771" cy="584775"/>
          </a:xfrm>
          <a:prstGeom prst="rect">
            <a:avLst/>
          </a:prstGeom>
          <a:noFill/>
        </p:spPr>
        <p:txBody>
          <a:bodyPr wrap="square" rtlCol="0">
            <a:spAutoFit/>
          </a:bodyPr>
          <a:lstStyle/>
          <a:p>
            <a:r>
              <a:rPr lang="ru-RU" sz="1400" b="1" dirty="0"/>
              <a:t>Предположим, что вы поместили активное фотосинтезирующее растение в закрытую систему. </a:t>
            </a:r>
            <a:r>
              <a:rPr lang="ru-RU" sz="1400" b="1" dirty="0" smtClean="0"/>
              <a:t>Какое</a:t>
            </a:r>
            <a:r>
              <a:rPr lang="ru-RU" dirty="0" smtClean="0"/>
              <a:t> </a:t>
            </a:r>
            <a:r>
              <a:rPr lang="ru-RU" sz="1400" b="1" dirty="0"/>
              <a:t>изменение давления внутри нее можно ожидать?</a:t>
            </a:r>
            <a:endParaRPr lang="ru-RU" sz="1400" dirty="0"/>
          </a:p>
        </p:txBody>
      </p:sp>
      <p:sp>
        <p:nvSpPr>
          <p:cNvPr id="13"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a:solidFill>
                  <a:schemeClr val="bg1"/>
                </a:solidFill>
              </a:rPr>
              <a:t>Что такое фотосинтез?</a:t>
            </a:r>
            <a:endParaRPr lang="ru-RU" sz="2000" baseline="30000" dirty="0">
              <a:solidFill>
                <a:schemeClr val="bg1"/>
              </a:solidFill>
              <a:latin typeface="Frutiger 55 Roman" pitchFamily="34" charset="0"/>
            </a:endParaRPr>
          </a:p>
        </p:txBody>
      </p:sp>
      <p:sp>
        <p:nvSpPr>
          <p:cNvPr id="14" name="13 CuadroTexto"/>
          <p:cNvSpPr txBox="1"/>
          <p:nvPr/>
        </p:nvSpPr>
        <p:spPr>
          <a:xfrm>
            <a:off x="5652120" y="1389722"/>
            <a:ext cx="3744416" cy="415498"/>
          </a:xfrm>
          <a:prstGeom prst="rect">
            <a:avLst/>
          </a:prstGeom>
          <a:noFill/>
        </p:spPr>
        <p:txBody>
          <a:bodyPr wrap="square" rtlCol="0" anchor="b">
            <a:spAutoFit/>
          </a:bodyPr>
          <a:lstStyle/>
          <a:p>
            <a:r>
              <a:rPr lang="ru-RU" sz="1050" dirty="0">
                <a:solidFill>
                  <a:schemeClr val="bg1">
                    <a:lumMod val="50000"/>
                  </a:schemeClr>
                </a:solidFill>
              </a:rPr>
              <a:t>Измерение давления воздуха в активной </a:t>
            </a:r>
            <a:endParaRPr lang="ru-RU" sz="1050" dirty="0" smtClean="0">
              <a:solidFill>
                <a:schemeClr val="bg1">
                  <a:lumMod val="50000"/>
                </a:schemeClr>
              </a:solidFill>
            </a:endParaRPr>
          </a:p>
          <a:p>
            <a:r>
              <a:rPr lang="ru-RU" sz="1050" dirty="0" smtClean="0">
                <a:solidFill>
                  <a:schemeClr val="bg1">
                    <a:lumMod val="50000"/>
                  </a:schemeClr>
                </a:solidFill>
              </a:rPr>
              <a:t>фотосинтетической системе</a:t>
            </a:r>
            <a:endParaRPr lang="ru-RU" sz="1050" dirty="0">
              <a:solidFill>
                <a:schemeClr val="bg1">
                  <a:lumMod val="50000"/>
                </a:schemeClr>
              </a:solidFill>
            </a:endParaRPr>
          </a:p>
        </p:txBody>
      </p:sp>
    </p:spTree>
    <p:extLst>
      <p:ext uri="{BB962C8B-B14F-4D97-AF65-F5344CB8AC3E}">
        <p14:creationId xmlns:p14="http://schemas.microsoft.com/office/powerpoint/2010/main" val="29305422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008009" y="2617457"/>
            <a:ext cx="7344816" cy="1171583"/>
          </a:xfrm>
          <a:prstGeom prst="roundRect">
            <a:avLst/>
          </a:prstGeom>
          <a:solidFill>
            <a:srgbClr val="4194A5"/>
          </a:solidFill>
          <a:ln>
            <a:solidFill>
              <a:srgbClr val="4194A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Описание работы</a:t>
            </a: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10" name="9 CuadroTexto"/>
          <p:cNvSpPr txBox="1"/>
          <p:nvPr/>
        </p:nvSpPr>
        <p:spPr>
          <a:xfrm>
            <a:off x="1260444" y="2780928"/>
            <a:ext cx="6911956" cy="830997"/>
          </a:xfrm>
          <a:prstGeom prst="rect">
            <a:avLst/>
          </a:prstGeom>
          <a:noFill/>
        </p:spPr>
        <p:txBody>
          <a:bodyPr wrap="square" rtlCol="0">
            <a:spAutoFit/>
          </a:bodyPr>
          <a:lstStyle/>
          <a:p>
            <a:r>
              <a:rPr lang="ru-RU" sz="1600" dirty="0"/>
              <a:t>Поместив фотосинтезирующий организм внутрь шприца, учащиеся измерят давление. Свои наблюдения они соотнесут с результатами, полученными в ходе эксперимента, а затем отобразят их на графике для анализа.</a:t>
            </a:r>
          </a:p>
        </p:txBody>
      </p:sp>
      <p:sp>
        <p:nvSpPr>
          <p:cNvPr id="16"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a:solidFill>
                  <a:schemeClr val="bg1"/>
                </a:solidFill>
              </a:rPr>
              <a:t>Что такое фотосинтез?</a:t>
            </a:r>
            <a:endParaRPr lang="ru-RU" sz="2000" baseline="30000" dirty="0">
              <a:solidFill>
                <a:schemeClr val="bg1"/>
              </a:solidFill>
              <a:latin typeface="Frutiger 55 Roman" pitchFamily="34" charset="0"/>
            </a:endParaRPr>
          </a:p>
        </p:txBody>
      </p:sp>
      <p:sp>
        <p:nvSpPr>
          <p:cNvPr id="17" name="16 CuadroTexto"/>
          <p:cNvSpPr txBox="1"/>
          <p:nvPr/>
        </p:nvSpPr>
        <p:spPr>
          <a:xfrm>
            <a:off x="5652120" y="1389722"/>
            <a:ext cx="3744416" cy="415498"/>
          </a:xfrm>
          <a:prstGeom prst="rect">
            <a:avLst/>
          </a:prstGeom>
          <a:noFill/>
        </p:spPr>
        <p:txBody>
          <a:bodyPr wrap="square" rtlCol="0" anchor="b">
            <a:spAutoFit/>
          </a:bodyPr>
          <a:lstStyle/>
          <a:p>
            <a:r>
              <a:rPr lang="ru-RU" sz="1050" dirty="0">
                <a:solidFill>
                  <a:schemeClr val="bg1">
                    <a:lumMod val="50000"/>
                  </a:schemeClr>
                </a:solidFill>
              </a:rPr>
              <a:t>Измерение давления воздуха в активной </a:t>
            </a:r>
            <a:endParaRPr lang="ru-RU" sz="1050" dirty="0" smtClean="0">
              <a:solidFill>
                <a:schemeClr val="bg1">
                  <a:lumMod val="50000"/>
                </a:schemeClr>
              </a:solidFill>
            </a:endParaRPr>
          </a:p>
          <a:p>
            <a:r>
              <a:rPr lang="ru-RU" sz="1050" dirty="0" smtClean="0">
                <a:solidFill>
                  <a:schemeClr val="bg1">
                    <a:lumMod val="50000"/>
                  </a:schemeClr>
                </a:solidFill>
              </a:rPr>
              <a:t>фотосинтетической системе</a:t>
            </a:r>
            <a:endParaRPr lang="ru-RU" sz="1050" dirty="0">
              <a:solidFill>
                <a:schemeClr val="bg1">
                  <a:lumMod val="50000"/>
                </a:schemeClr>
              </a:solidFill>
            </a:endParaRPr>
          </a:p>
        </p:txBody>
      </p:sp>
    </p:spTree>
    <p:extLst>
      <p:ext uri="{BB962C8B-B14F-4D97-AF65-F5344CB8AC3E}">
        <p14:creationId xmlns:p14="http://schemas.microsoft.com/office/powerpoint/2010/main" val="261578646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1752</TotalTime>
  <Words>2405</Words>
  <Application>Microsoft Office PowerPoint</Application>
  <PresentationFormat>‫הצגה על המסך (4:3)</PresentationFormat>
  <Paragraphs>241</Paragraphs>
  <Slides>27</Slides>
  <Notes>1</Notes>
  <HiddenSlides>0</HiddenSlides>
  <MMClips>0</MMClips>
  <ScaleCrop>false</ScaleCrop>
  <HeadingPairs>
    <vt:vector size="4" baseType="variant">
      <vt:variant>
        <vt:lpstr>ערכת נושא</vt:lpstr>
      </vt:variant>
      <vt:variant>
        <vt:i4>1</vt:i4>
      </vt:variant>
      <vt:variant>
        <vt:lpstr>כותרות שקופיות</vt:lpstr>
      </vt:variant>
      <vt:variant>
        <vt:i4>27</vt:i4>
      </vt:variant>
    </vt:vector>
  </HeadingPairs>
  <TitlesOfParts>
    <vt:vector size="28" baseType="lpstr">
      <vt:lpstr>Tema de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Diseño8</dc:creator>
  <cp:lastModifiedBy>Jen</cp:lastModifiedBy>
  <cp:revision>157</cp:revision>
  <dcterms:created xsi:type="dcterms:W3CDTF">2012-09-11T15:34:37Z</dcterms:created>
  <dcterms:modified xsi:type="dcterms:W3CDTF">2017-11-27T18:37:48Z</dcterms:modified>
</cp:coreProperties>
</file>