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98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2" r:id="rId13"/>
    <p:sldId id="292" r:id="rId14"/>
    <p:sldId id="273" r:id="rId15"/>
    <p:sldId id="280" r:id="rId16"/>
    <p:sldId id="283" r:id="rId17"/>
    <p:sldId id="297" r:id="rId18"/>
    <p:sldId id="276" r:id="rId19"/>
    <p:sldId id="296" r:id="rId20"/>
    <p:sldId id="277" r:id="rId21"/>
    <p:sldId id="285" r:id="rId22"/>
    <p:sldId id="286" r:id="rId23"/>
    <p:sldId id="279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02" autoAdjust="0"/>
    <p:restoredTop sz="94660"/>
  </p:normalViewPr>
  <p:slideViewPr>
    <p:cSldViewPr>
      <p:cViewPr>
        <p:scale>
          <a:sx n="100" d="100"/>
          <a:sy n="100" d="100"/>
        </p:scale>
        <p:origin x="-81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27-11-2017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3.png"/><Relationship Id="rId10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1682224"/>
            <a:ext cx="3600400" cy="5760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+mj-lt"/>
              </a:rPr>
              <a:t>Наш сердечный ритм</a:t>
            </a:r>
            <a:endParaRPr lang="ru-RU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66"/>
                </a:solidFill>
              </a:rPr>
              <a:t>Измерение сердечного ритма в состоянии покоя и после физических упражнений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10339" r="5633" b="6266"/>
          <a:stretch/>
        </p:blipFill>
        <p:spPr bwMode="auto">
          <a:xfrm>
            <a:off x="3606325" y="5007836"/>
            <a:ext cx="1538243" cy="147842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сбора показаний измерений с помощью датчика сердечного ритма Labdisc, необходимо сделать следующие настройки: </a:t>
            </a:r>
            <a:endParaRPr lang="ru-RU" sz="1500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smtClean="0">
                <a:solidFill>
                  <a:schemeClr val="bg1"/>
                </a:solidFill>
                <a:latin typeface="+mj-lt"/>
              </a:rPr>
              <a:t>Использование </a:t>
            </a: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187624" y="321862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Включите Labdisc нажатием </a:t>
            </a:r>
            <a:endParaRPr lang="ru-RU" sz="1500" dirty="0" smtClean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47529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1187624" y="370262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                    и выберите "УСТАНОВКА", нажав </a:t>
            </a:r>
            <a:endParaRPr lang="ru-RU" sz="1500" dirty="0" smtClean="0"/>
          </a:p>
        </p:txBody>
      </p:sp>
      <p:sp>
        <p:nvSpPr>
          <p:cNvPr id="42" name="41 CuadroTexto"/>
          <p:cNvSpPr txBox="1"/>
          <p:nvPr/>
        </p:nvSpPr>
        <p:spPr>
          <a:xfrm>
            <a:off x="1187624" y="4192283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Теперь выберите опцию "ЗАДАТЬ ДАТЧИКИ" с помощью </a:t>
            </a:r>
            <a:endParaRPr lang="ru-RU" sz="15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187624" y="468193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только датчик сердечного ритма и нажмите </a:t>
            </a:r>
            <a:endParaRPr lang="ru-RU" sz="1500" dirty="0" smtClean="0"/>
          </a:p>
        </p:txBody>
      </p:sp>
      <p:sp>
        <p:nvSpPr>
          <p:cNvPr id="44" name="43 CuadroTexto"/>
          <p:cNvSpPr txBox="1"/>
          <p:nvPr/>
        </p:nvSpPr>
        <p:spPr>
          <a:xfrm>
            <a:off x="1187624" y="517567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этого вы вернетесь к настройкам, нажмите </a:t>
            </a:r>
            <a:endParaRPr lang="ru-RU" sz="1500" dirty="0" smtClean="0"/>
          </a:p>
        </p:txBody>
      </p:sp>
      <p:sp>
        <p:nvSpPr>
          <p:cNvPr id="45" name="44 CuadroTexto"/>
          <p:cNvSpPr txBox="1"/>
          <p:nvPr/>
        </p:nvSpPr>
        <p:spPr>
          <a:xfrm>
            <a:off x="1187624" y="566124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"10/с" с помощью                 , затем нажмите </a:t>
            </a:r>
            <a:endParaRPr lang="ru-RU" sz="1500" dirty="0" smtClean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77" y="3735018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22" y="3727594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7" y="4207680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1938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63" y="5683372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752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501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989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0396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9769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7226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78" y="5681184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75670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7624" y="2255387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                          и выберите "КОЛИЧЕСТВО ЗАМЕРОВ" с помощью </a:t>
            </a:r>
            <a:endParaRPr lang="ru-RU" sz="1500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274911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"1000" с помощью             </a:t>
            </a:r>
            <a:r>
              <a:rPr lang="ru-RU" sz="1400" dirty="0" smtClean="0"/>
              <a:t>          </a:t>
            </a:r>
            <a:r>
              <a:rPr lang="ru-RU" sz="1400" dirty="0"/>
              <a:t>, затем нажмите </a:t>
            </a:r>
            <a:endParaRPr lang="ru-RU" sz="1500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1187624" y="326582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Чтобы вернуться к измерениям, нажмите          </a:t>
            </a:r>
            <a:r>
              <a:rPr lang="ru-RU" sz="1400" dirty="0" smtClean="0"/>
              <a:t>          </a:t>
            </a:r>
            <a:r>
              <a:rPr lang="ru-RU" sz="1400" dirty="0"/>
              <a:t>два раза. </a:t>
            </a:r>
            <a:endParaRPr lang="ru-RU" sz="1500" dirty="0" smtClean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36398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338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556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726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0840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1512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200541" y="378904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Затем нажмите                        , чтобы начать измерения. </a:t>
            </a:r>
            <a:endParaRPr lang="ru-RU" sz="15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1259632" y="42930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измерений, остановите Labdisc, нажав                    (увидите указание "Нажмите кнопку ПРОКРУТКА, чтобы ОСТАНОВИТЬ") и нажмите </a:t>
            </a:r>
            <a:endParaRPr lang="ru-RU" sz="1500" dirty="0" smtClean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67752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76" y="2254496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64" y="2732303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09" y="3315035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19" y="3808403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610812" cy="3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75" y="4522809"/>
            <a:ext cx="610812" cy="2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  <a:endParaRPr lang="ru-RU" sz="14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19672" y="2996951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Оденьте клипсу </a:t>
            </a:r>
            <a:r>
              <a:rPr lang="ru-RU" sz="1400" dirty="0" smtClean="0"/>
              <a:t>на </a:t>
            </a:r>
            <a:r>
              <a:rPr lang="ru-RU" sz="1400" dirty="0"/>
              <a:t>указательный палец учащегося и начните регистрацию с помощью Labdisc, как показано на рисунке. Через несколько секунд Labdisc должен начать издавать звуковые сигналы при каждом ударе сердца. Если этого не произойдет, оденьте клипсу </a:t>
            </a:r>
            <a:r>
              <a:rPr lang="ru-RU" sz="1400" dirty="0" smtClean="0"/>
              <a:t>на </a:t>
            </a:r>
            <a:r>
              <a:rPr lang="ru-RU" sz="1400" dirty="0"/>
              <a:t>мочку уха учащегося, как показано на рисунке. </a:t>
            </a:r>
            <a:endParaRPr lang="ru-RU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619672" y="564208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Учащийся должен сидеть спокойно и не разговаривая в течение минуты. Затем остановите Labdisc. </a:t>
            </a:r>
            <a:endParaRPr lang="ru-RU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258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5767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/>
          <a:stretch/>
        </p:blipFill>
        <p:spPr bwMode="auto">
          <a:xfrm>
            <a:off x="2267744" y="4006773"/>
            <a:ext cx="4104307" cy="15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2382559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первой минуты, учащийся должен встать и попрыгать в течение минуты. После этого оденьте клипсу </a:t>
            </a:r>
            <a:r>
              <a:rPr lang="ru-RU" sz="1400" dirty="0" smtClean="0"/>
              <a:t>на </a:t>
            </a:r>
            <a:r>
              <a:rPr lang="ru-RU" sz="1400" dirty="0"/>
              <a:t>указательный палец учащегося и начните регистрацию с помощью Labdisc в течение следующей минуты. </a:t>
            </a:r>
            <a:endParaRPr lang="ru-RU" sz="15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756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9323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25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187624" y="3174647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После завершения измерений, остановите Labdisc. </a:t>
            </a:r>
            <a:endParaRPr lang="ru-RU" sz="15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187624" y="362527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Повторите ту же процедуру с другим желающим участником.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3943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9969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Подключите Labdisc к компьютеру с помощью беспроводного канала связи Bluetooth.</a:t>
            </a:r>
            <a:endParaRPr lang="ru-RU" sz="1500" dirty="0" smtClean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634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9853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4717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6005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187624" y="35302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верхнем меню нажмите кнопку                    и выберите кнопку                    </a:t>
            </a:r>
            <a:r>
              <a:rPr lang="ru-RU" sz="1400" dirty="0" smtClean="0"/>
              <a:t>. </a:t>
            </a:r>
            <a:endParaRPr lang="ru-RU" sz="1500" dirty="0" smtClean="0"/>
          </a:p>
        </p:txBody>
      </p:sp>
      <p:sp>
        <p:nvSpPr>
          <p:cNvPr id="26" name="25 CuadroTexto"/>
          <p:cNvSpPr txBox="1"/>
          <p:nvPr/>
        </p:nvSpPr>
        <p:spPr>
          <a:xfrm>
            <a:off x="1187624" y="398648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Выберите из списка последний эксперимент, если вы измеряли сердечный ритм только у одного учащегося. Если вы собирали данные от нескольких учащихся, анализируйте графики по очереди. Помните, что для каждого учащегося имеется два графика. </a:t>
            </a:r>
            <a:endParaRPr lang="ru-RU" sz="1500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1187624" y="472514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Посмотрите на график на экране. </a:t>
            </a:r>
            <a:endParaRPr lang="ru-RU" sz="15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1187624" y="513802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   и нанесите на график примечания с указанием диапазона данных в состоянии покоя и после физической нагрузки. </a:t>
            </a:r>
            <a:endParaRPr lang="ru-RU" sz="1500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1187624" y="57332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</a:t>
            </a:r>
            <a:r>
              <a:rPr lang="ru-RU" sz="1400" dirty="0" smtClean="0"/>
              <a:t>                  , </a:t>
            </a:r>
            <a:r>
              <a:rPr lang="ru-RU" sz="1400" dirty="0"/>
              <a:t>чтобы выбрать точки данных на графике и отобрать по одной репрезентативной точке для каждого вида активности.</a:t>
            </a:r>
            <a:endParaRPr lang="ru-RU" sz="15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16" y="5683586"/>
            <a:ext cx="329957" cy="31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35713"/>
            <a:ext cx="356218" cy="30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87895"/>
            <a:ext cx="462731" cy="3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70294"/>
            <a:ext cx="399278" cy="35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429000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645024"/>
            <a:ext cx="6267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Что может быть причиной учащения сердечного ритма во время физических </a:t>
            </a:r>
            <a:endParaRPr lang="ru-RU" sz="1400" b="1" dirty="0" smtClean="0"/>
          </a:p>
          <a:p>
            <a:r>
              <a:rPr lang="ru-RU" sz="1400" b="1" dirty="0" smtClean="0"/>
              <a:t>упражнений</a:t>
            </a:r>
            <a:r>
              <a:rPr lang="ru-RU" sz="1400" b="1" dirty="0"/>
              <a:t>? </a:t>
            </a:r>
            <a:endParaRPr lang="ru-RU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492896"/>
            <a:ext cx="596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Нашли ли вы расхождения между своей гипотезой и результатами, зафиксированными датчиком? Поясните. </a:t>
            </a:r>
            <a:endParaRPr lang="ru-RU" sz="14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1132910" y="4597719"/>
            <a:ext cx="6852488" cy="775497"/>
            <a:chOff x="1132910" y="2254524"/>
            <a:chExt cx="6852488" cy="775497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20 CuadroTexto"/>
          <p:cNvSpPr txBox="1"/>
          <p:nvPr/>
        </p:nvSpPr>
        <p:spPr>
          <a:xfrm>
            <a:off x="1555626" y="4869160"/>
            <a:ext cx="5249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Какие другие факторы могут влиять на колебания сердечного ритма человека? </a:t>
            </a:r>
            <a:endParaRPr lang="ru-RU" sz="1400" dirty="0"/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  <a:endParaRPr lang="ru-RU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1"/>
            <a:ext cx="4868876" cy="3478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5" y="2348880"/>
            <a:ext cx="5868789" cy="39105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68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21 Grupo"/>
          <p:cNvGrpSpPr/>
          <p:nvPr/>
        </p:nvGrpSpPr>
        <p:grpSpPr>
          <a:xfrm>
            <a:off x="1240420" y="4131177"/>
            <a:ext cx="6663160" cy="954007"/>
            <a:chOff x="1321109" y="3224941"/>
            <a:chExt cx="6664289" cy="1021198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4"/>
              <a:ext cx="6664289" cy="72285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41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21 Grupo"/>
          <p:cNvGrpSpPr/>
          <p:nvPr/>
        </p:nvGrpSpPr>
        <p:grpSpPr>
          <a:xfrm>
            <a:off x="1240420" y="2892784"/>
            <a:ext cx="6663160" cy="1160425"/>
            <a:chOff x="1321109" y="3224941"/>
            <a:chExt cx="6664289" cy="1242154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94381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2708920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03649" y="2892784"/>
            <a:ext cx="6429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Выявили ли вы корреляцию между активностью человека и зафиксированным сердечным ритмом? </a:t>
            </a:r>
            <a:endParaRPr lang="ru-RU" sz="1400" b="1" dirty="0" smtClean="0"/>
          </a:p>
          <a:p>
            <a:endParaRPr lang="ru-RU" sz="800" dirty="0"/>
          </a:p>
          <a:p>
            <a:r>
              <a:rPr lang="ru-RU" sz="1400" dirty="0"/>
              <a:t>Учащиеся должны указать, что при физической нагрузке сердечный ритм </a:t>
            </a:r>
            <a:r>
              <a:rPr lang="ru-RU" sz="1400"/>
              <a:t>учащается </a:t>
            </a:r>
            <a:r>
              <a:rPr lang="ru-RU" sz="1400" smtClean="0"/>
              <a:t>по </a:t>
            </a:r>
            <a:r>
              <a:rPr lang="ru-RU" sz="1400" dirty="0" smtClean="0"/>
              <a:t>сравнению с периодом покоя. </a:t>
            </a:r>
            <a:endParaRPr lang="ru-RU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230858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Ниже приведены несколько вопросов и ответов, которые должны развить учащиеся, чтобы сделать выводы. 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198557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1403648" y="4146464"/>
            <a:ext cx="65447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Сердечный ритм в период покоя у всех людей одинаков? Почему? </a:t>
            </a:r>
          </a:p>
          <a:p>
            <a:endParaRPr lang="ru-RU" sz="1300" dirty="0"/>
          </a:p>
          <a:p>
            <a:r>
              <a:rPr lang="ru-RU" sz="1400" dirty="0"/>
              <a:t>Учащиеся должны сравнить графики двух или нескольких участников и установить, что </a:t>
            </a:r>
            <a:r>
              <a:rPr lang="ru-RU" sz="1400" dirty="0" smtClean="0"/>
              <a:t>у разных людей сердечный ритм не одинаков, даже в состоянии покоя.</a:t>
            </a:r>
            <a:endParaRPr lang="ru-RU" sz="1400" dirty="0"/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3" name="21 Grupo"/>
          <p:cNvGrpSpPr/>
          <p:nvPr/>
        </p:nvGrpSpPr>
        <p:grpSpPr>
          <a:xfrm>
            <a:off x="1242367" y="5197038"/>
            <a:ext cx="6663160" cy="1399734"/>
            <a:chOff x="1321109" y="3224940"/>
            <a:chExt cx="6664289" cy="1267698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96935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0"/>
              <a:ext cx="6664289" cy="573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4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4" y="5013176"/>
            <a:ext cx="428625" cy="438150"/>
          </a:xfrm>
          <a:prstGeom prst="ellipse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403648" y="5211777"/>
            <a:ext cx="6544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Если сравнить оба графика, как изменяется пульс в состоянии покоя, после выполнения упражнения и </a:t>
            </a:r>
            <a:r>
              <a:rPr lang="ru-RU" sz="1400" b="1" dirty="0" smtClean="0"/>
              <a:t>при возврате к состоянию покоя? </a:t>
            </a:r>
            <a:endParaRPr lang="ru-RU" sz="1300" dirty="0"/>
          </a:p>
          <a:p>
            <a:endParaRPr lang="ru-RU" sz="1400" dirty="0" smtClean="0"/>
          </a:p>
          <a:p>
            <a:r>
              <a:rPr lang="ru-RU" sz="1400" dirty="0" smtClean="0"/>
              <a:t>Учащиеся должны сравнить графики и сказать, что пульс остается постоянным в состоянии покоя, повышается при выполнении упражнений и возвращается к исходному значению.</a:t>
            </a:r>
            <a:endParaRPr lang="ru-RU" sz="1400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3933056"/>
            <a:ext cx="428625" cy="4381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2309488"/>
            <a:ext cx="7634391" cy="17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59632" y="2420888"/>
            <a:ext cx="648071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Учащиеся должны прийти к следующим выводам: </a:t>
            </a:r>
            <a:endParaRPr lang="ru-RU" sz="1400" b="1" dirty="0" smtClean="0"/>
          </a:p>
          <a:p>
            <a:endParaRPr lang="ru-RU" sz="1300" dirty="0"/>
          </a:p>
          <a:p>
            <a:r>
              <a:rPr lang="ru-RU" sz="1400" dirty="0"/>
              <a:t>Сердечный ритм - это физиологический параметр, который изменяется в зависимости от условий (состояние покоя или выполнение физических упражнений), и который отличается для разных людей, находящихся в одинаковых условиях. Они также должны понять, что сердечный ритм связан с состоянием здоровья конкретного человека. 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5037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9672" y="2783830"/>
            <a:ext cx="598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Исследование сердечного ритма в состоянии покоя и после физических упражнений, создание гипотезы и переход к ее тестированию, с использованием датчика сердечного ритма Labdisc. 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21 Grupo"/>
          <p:cNvGrpSpPr/>
          <p:nvPr/>
        </p:nvGrpSpPr>
        <p:grpSpPr>
          <a:xfrm>
            <a:off x="1320245" y="4121886"/>
            <a:ext cx="6663160" cy="2331450"/>
            <a:chOff x="1321109" y="3224941"/>
            <a:chExt cx="6664289" cy="2187338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4"/>
              <a:ext cx="6664289" cy="188899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103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033867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4275673"/>
            <a:ext cx="6383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Когда мы выполняем физические упражнения, наши мышцы потребляют много кислорода, а взамен вырабатывают больше CO</a:t>
            </a:r>
            <a:r>
              <a:rPr lang="ru-RU" sz="800" b="1" dirty="0"/>
              <a:t>2</a:t>
            </a:r>
            <a:r>
              <a:rPr lang="ru-RU" sz="1400" b="1" dirty="0"/>
              <a:t>, чем в состоянии покоя. Как, по вашему мнению, эти два действия связаны с сердечным ритмом? </a:t>
            </a:r>
            <a:endParaRPr lang="ru-RU" sz="1400" b="1" dirty="0" smtClean="0"/>
          </a:p>
          <a:p>
            <a:endParaRPr lang="ru-RU" sz="1400" dirty="0" smtClean="0"/>
          </a:p>
          <a:p>
            <a:r>
              <a:rPr lang="ru-RU" sz="1400" dirty="0"/>
              <a:t>Учащиеся должны понять, что сердечный ритм учащается во время упражнений, потому что нужно прокачивать больше крови, насыщенной кислородом, к мышцам, чтобы они могли продолжать хорошо функционировать. Кроме того, усиленный поток крови забирает большое количество CO</a:t>
            </a:r>
            <a:r>
              <a:rPr lang="ru-RU" sz="800" dirty="0"/>
              <a:t>2</a:t>
            </a:r>
            <a:r>
              <a:rPr lang="ru-RU" sz="1400" dirty="0"/>
              <a:t>, которое вырабатывается в процессе мышечной активности, и переносит его в легкие.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3287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Цель данного раздела - чтобы учащиеся могли экстраполировать полученные на данном занятии знания путем применения их в различных контекстах и ситуациях. Кроме того, он предназначен, чтобы учащиеся задавали вопросы и представляли возможные объяснения явлений, которые наблюдают в ходе эксперимента. </a:t>
            </a:r>
            <a:endParaRPr lang="ru-RU" sz="1400" dirty="0" smtClean="0">
              <a:solidFill>
                <a:srgbClr val="3490A6"/>
              </a:solidFill>
            </a:endParaRPr>
          </a:p>
          <a:p>
            <a:endParaRPr lang="ru-RU" sz="1400" dirty="0" smtClean="0">
              <a:solidFill>
                <a:srgbClr val="3490A6"/>
              </a:solidFill>
            </a:endParaRPr>
          </a:p>
          <a:p>
            <a:r>
              <a:rPr lang="ru-RU" sz="1400" dirty="0">
                <a:solidFill>
                  <a:srgbClr val="3490A6"/>
                </a:solidFill>
              </a:rPr>
              <a:t>Дальнейшие вопросы: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296144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1 Grupo"/>
          <p:cNvGrpSpPr/>
          <p:nvPr/>
        </p:nvGrpSpPr>
        <p:grpSpPr>
          <a:xfrm>
            <a:off x="1294951" y="4313767"/>
            <a:ext cx="6663160" cy="1563505"/>
            <a:chOff x="1321109" y="3224940"/>
            <a:chExt cx="6664289" cy="1365305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4"/>
              <a:ext cx="6664289" cy="106696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0"/>
              <a:ext cx="6664289" cy="44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21 Grupo"/>
          <p:cNvGrpSpPr/>
          <p:nvPr/>
        </p:nvGrpSpPr>
        <p:grpSpPr>
          <a:xfrm>
            <a:off x="1294951" y="2379138"/>
            <a:ext cx="6663160" cy="1625926"/>
            <a:chOff x="1321109" y="3224940"/>
            <a:chExt cx="6664289" cy="1573916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4"/>
              <a:ext cx="6664289" cy="127557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0"/>
              <a:ext cx="6664289" cy="66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64502"/>
            <a:ext cx="6282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 думаете, меняется ли сердечный ритм с возрастом? (У плода, младенца, ребенка, взрослого и пожилого человека)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dirty="0"/>
              <a:t>Учащиеся должны прийти к выводу, что по мере взросления наш сердечный ритм замедляется. Возможно, кто-то из учащихся ощущал сердцебиение новорожденного и заметил, что у него сердечный ритм гораздо чаще. </a:t>
            </a:r>
            <a:endParaRPr lang="ru-RU" sz="13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173421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601686" y="4419689"/>
            <a:ext cx="6282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 думаете, почему важно знать сердечный ритм человека?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dirty="0"/>
              <a:t>Учащиеся должны понять, что сердечный ритм - это важная переменная при определении здоровья или нездоровья человека, потому что он зачастую меняется при некоторых болезнях или в зависимости от симптомов (например, при лихорадке). </a:t>
            </a:r>
            <a:endParaRPr lang="ru-RU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1 Grupo"/>
          <p:cNvGrpSpPr/>
          <p:nvPr/>
        </p:nvGrpSpPr>
        <p:grpSpPr>
          <a:xfrm>
            <a:off x="1294949" y="5062663"/>
            <a:ext cx="6949457" cy="1440161"/>
            <a:chOff x="1317854" y="3224938"/>
            <a:chExt cx="6667544" cy="1679418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38107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854" y="3224938"/>
              <a:ext cx="6667544" cy="613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21 Grupo"/>
          <p:cNvGrpSpPr/>
          <p:nvPr/>
        </p:nvGrpSpPr>
        <p:grpSpPr>
          <a:xfrm>
            <a:off x="1294950" y="3495454"/>
            <a:ext cx="6949457" cy="1301699"/>
            <a:chOff x="1321109" y="3224938"/>
            <a:chExt cx="6664289" cy="1517953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21960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8"/>
              <a:ext cx="6664289" cy="84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21 Grupo"/>
          <p:cNvGrpSpPr/>
          <p:nvPr/>
        </p:nvGrpSpPr>
        <p:grpSpPr>
          <a:xfrm>
            <a:off x="1294951" y="2276872"/>
            <a:ext cx="6949456" cy="1080120"/>
            <a:chOff x="1321109" y="3224939"/>
            <a:chExt cx="6664289" cy="1259563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4"/>
              <a:ext cx="6664289" cy="96121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13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132856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475656" y="2248996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Знаете ли вы, как повседневное питание, особенно потребление жиров, может быть связано с сердечным ритмом? 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200" dirty="0"/>
              <a:t>Учащиеся должны установить, что потребление жиров приводит к закупорке кровеносных сосудов, меняя таким образом сердечный ритм. 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40004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1475656" y="3510646"/>
            <a:ext cx="6574679" cy="137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" b="1" dirty="0"/>
              <a:t>Вы наверняка замечали, что сердечный ритм учащается, когда вы боитесь или испытываете сильные эмоции. Знаете, почему это происходит? Если нет, исследуйте причину.</a:t>
            </a:r>
          </a:p>
          <a:p>
            <a:r>
              <a:rPr lang="ru-RU" dirty="0" smtClean="0"/>
              <a:t> </a:t>
            </a:r>
            <a:r>
              <a:rPr lang="ru-RU" sz="1200" dirty="0" smtClean="0"/>
              <a:t>Учащийся </a:t>
            </a:r>
            <a:r>
              <a:rPr lang="ru-RU" sz="1200" dirty="0"/>
              <a:t>должен установить, что сердечный ритм меняется из-за различных гормонов, которые выбрасываются в кровь. Например, адреналин - это гормон, который повышает сердечный ритм. </a:t>
            </a:r>
            <a:r>
              <a:rPr lang="ru-RU" sz="1200" dirty="0" smtClean="0"/>
              <a:t>Он вырабатывается во время физической активности и в стрессовых ситуациях. </a:t>
            </a:r>
            <a:endParaRPr lang="ru-RU" sz="12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90" y="4797152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1475656" y="5073278"/>
            <a:ext cx="66247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/>
              <a:t>Сравнивая </a:t>
            </a:r>
            <a:r>
              <a:rPr lang="ru-RU" sz="1400" b="1" dirty="0"/>
              <a:t>оба полученных графика, как можно объяснить, что пульс </a:t>
            </a:r>
            <a:endParaRPr lang="ru-RU" sz="1400" dirty="0"/>
          </a:p>
          <a:p>
            <a:r>
              <a:rPr lang="ru-RU" sz="1400" b="1" dirty="0"/>
              <a:t>вернулся к тому же значению, что и до упражнения? </a:t>
            </a:r>
            <a:endParaRPr lang="ru-RU" sz="1400" b="1" dirty="0" smtClean="0"/>
          </a:p>
          <a:p>
            <a:endParaRPr lang="en-US" sz="300" dirty="0" smtClean="0"/>
          </a:p>
          <a:p>
            <a:r>
              <a:rPr lang="ru-RU" sz="1200" dirty="0" smtClean="0"/>
              <a:t>Учащиеся </a:t>
            </a:r>
            <a:r>
              <a:rPr lang="ru-RU" sz="1200" dirty="0"/>
              <a:t>должны обратить внимание на то, что во время упражнения организму требуется больше кислорода, чем в состоянии покоя. Поэтому сердце прокачивает больше крови к работающим тканям, и пульс учащается. А в состоянии покоя поток крови уменьшается, поэтому сердце прокачивает меньше крови, и пульс возвращается к исходному 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3740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475656" y="2186861"/>
            <a:ext cx="712879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Цель введения - сконцентрировать внимание учащихся на теме занятия путем освежения приобретенных знаний и постановки вопросов, которые могут стимулировать исследовательскую деятельность. Затем подаются ключевые концепции теоретической базы, которые будут использоваться учащимися во время занятия. 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186861"/>
            <a:ext cx="7200801" cy="95410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500427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589040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842464"/>
            <a:ext cx="719283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Хотя мы знаем, что наше сердце бьется на протяжении всей жизни, мы обычно не замечаем этого, когда находимся в состоянии покоя или сидим. Но когда мы прилагаем больше физических усилий, то можем ощущать сильное сердцебиение в грудной клетке. 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4919592"/>
            <a:ext cx="6665153" cy="453624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4921422"/>
            <a:ext cx="428625" cy="438150"/>
          </a:xfrm>
          <a:prstGeom prst="ellipse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567011" y="4973685"/>
            <a:ext cx="5441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Какие еще ситуации, по вашему мнению, могут приводить к учащению пульса?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00" y="2656657"/>
            <a:ext cx="6665153" cy="67449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4" y="2512641"/>
            <a:ext cx="428625" cy="438150"/>
          </a:xfrm>
          <a:prstGeom prst="ellipse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1542004" y="2656657"/>
            <a:ext cx="575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вы думаете, что произошло бы, если бы наше сердце не обладало </a:t>
            </a:r>
            <a:endParaRPr lang="ru-RU" sz="1400" b="1" dirty="0" smtClean="0"/>
          </a:p>
          <a:p>
            <a:r>
              <a:rPr lang="ru-RU" sz="1400" b="1" dirty="0" smtClean="0"/>
              <a:t>способностью адаптироваться</a:t>
            </a:r>
            <a:r>
              <a:rPr lang="ru-RU" sz="1400" b="1" dirty="0"/>
              <a:t>? </a:t>
            </a:r>
            <a:endParaRPr lang="ru-RU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542004" y="3331151"/>
            <a:ext cx="6313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Проведите со своим классом эксперимент, который позволит ответить на следующий вопрос:</a:t>
            </a: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05" y="4345404"/>
            <a:ext cx="6665153" cy="597059"/>
          </a:xfrm>
          <a:prstGeom prst="round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4" y="4203219"/>
            <a:ext cx="428625" cy="438150"/>
          </a:xfrm>
          <a:prstGeom prst="ellipse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1542004" y="4418662"/>
            <a:ext cx="6327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В каких ситуациях сердцебиение учащается? В каких ситуациях </a:t>
            </a:r>
            <a:endParaRPr lang="ru-RU" sz="1400" b="1" dirty="0" smtClean="0"/>
          </a:p>
          <a:p>
            <a:r>
              <a:rPr lang="ru-RU" sz="1400" b="1" dirty="0" smtClean="0"/>
              <a:t>сердцебиение замедляется?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1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236803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475656" y="2276872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000" dirty="0" smtClean="0"/>
              <a:t> </a:t>
            </a:r>
            <a:endParaRPr lang="ru-RU" sz="20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11263" y="2636912"/>
            <a:ext cx="73700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Одна из жизненно важных функций - обеспечение каждой части тела газами, гормонами и питательными веществами. Эту задачу выполняет система кровообращения. Главным органом этой системы является сердце - специфическая мышца, обладающая способностью контролировать себя. Она работает, как насос, получая кровь из вен и выбрасывая ее в артерии. </a:t>
            </a:r>
            <a:endParaRPr lang="ru-RU" sz="1400" dirty="0" smtClean="0"/>
          </a:p>
          <a:p>
            <a:r>
              <a:rPr lang="ru-RU" sz="1400" smtClean="0"/>
              <a:t>Кровь </a:t>
            </a:r>
            <a:r>
              <a:rPr lang="ru-RU" sz="1400" dirty="0"/>
              <a:t>поступает в предсердия, а затем перетекает в желудочки. Желудочки выталкивают ее из сердца, распространяя по всему телу. </a:t>
            </a:r>
            <a:endParaRPr lang="ru-RU" sz="1400" dirty="0" smtClean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224212" y="4377728"/>
            <a:ext cx="4859684" cy="2171651"/>
            <a:chOff x="2224212" y="4377728"/>
            <a:chExt cx="4859684" cy="21716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377728"/>
              <a:ext cx="3740487" cy="217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5508104" y="5301208"/>
              <a:ext cx="15757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/>
                <a:t> левое </a:t>
              </a:r>
              <a:r>
                <a:rPr lang="ru-RU" sz="1200" smtClean="0"/>
                <a:t>предсердие</a:t>
              </a:r>
              <a:endParaRPr lang="en-US" sz="1200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2224212" y="5439707"/>
              <a:ext cx="15757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/>
                <a:t> правое </a:t>
              </a:r>
              <a:r>
                <a:rPr lang="ru-RU" sz="1200" smtClean="0"/>
                <a:t>предсердие</a:t>
              </a:r>
              <a:endParaRPr lang="en-US" sz="1200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2376612" y="6021288"/>
              <a:ext cx="15757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/>
                <a:t> правое желудочек</a:t>
              </a:r>
              <a:endParaRPr lang="en-US" sz="1200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5508104" y="5960313"/>
              <a:ext cx="15757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/>
                <a:t> </a:t>
              </a:r>
              <a:r>
                <a:rPr lang="ru-RU" sz="1200" smtClean="0"/>
                <a:t>левый</a:t>
              </a:r>
              <a:r>
                <a:rPr lang="en-US" sz="1200" smtClean="0"/>
                <a:t> </a:t>
              </a:r>
              <a:r>
                <a:rPr lang="ru-RU" sz="1200" smtClean="0"/>
                <a:t>желудочек</a:t>
              </a:r>
              <a:endParaRPr lang="en-US" sz="1200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5220072" y="4797152"/>
              <a:ext cx="7560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/>
                <a:t>аорта</a:t>
              </a:r>
              <a:endParaRPr lang="en-US" sz="1200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2555776" y="4817129"/>
              <a:ext cx="14579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200"/>
                <a:t>врхняя полая вена </a:t>
              </a:r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6313686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Каждый сердечный цикл имеет две фазы: Сокращение (фаза систолы) и расслабление (фаза диастолы). Эти движения не происходят одновременно, но данный цикл можно описать тремя событиями: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Систола предсердий: </a:t>
            </a:r>
            <a:r>
              <a:rPr lang="ru-RU" sz="1400" dirty="0"/>
              <a:t>Оба предсердия сокращаются, выталкивая кровь в желудочки.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Систола желудочков: </a:t>
            </a:r>
            <a:r>
              <a:rPr lang="ru-RU" sz="1400" dirty="0"/>
              <a:t>Оба желудочка сокращаются, выталкивая кровь из сердца. В это время предсердия продолжают находиться в систоле. Правый желудочек содержит кровь,  собранную венами со всего организма. Эта кровь имеет высокую концентрацию CO</a:t>
            </a:r>
            <a:r>
              <a:rPr lang="ru-RU" sz="800" dirty="0" smtClean="0"/>
              <a:t>2</a:t>
            </a:r>
            <a:r>
              <a:rPr lang="ru-RU" dirty="0" smtClean="0"/>
              <a:t> </a:t>
            </a:r>
            <a:r>
              <a:rPr lang="ru-RU" sz="1400" dirty="0"/>
              <a:t>и низкую концентрацию O</a:t>
            </a:r>
            <a:r>
              <a:rPr lang="ru-RU" sz="800" dirty="0" smtClean="0"/>
              <a:t>2</a:t>
            </a:r>
            <a:r>
              <a:rPr lang="ru-RU" dirty="0" smtClean="0"/>
              <a:t>.</a:t>
            </a:r>
            <a:r>
              <a:rPr lang="ru-RU" sz="1400" dirty="0" smtClean="0"/>
              <a:t> Из правого желудочка кровь качается в легкие, где происходит ее обогащение кислородом. </a:t>
            </a:r>
            <a:r>
              <a:rPr lang="ru-RU" sz="1400" dirty="0"/>
              <a:t>Левый желудочек выталкивает кровь, поступающую из легких, которая богата </a:t>
            </a:r>
            <a:r>
              <a:rPr lang="ru-RU" sz="1400" dirty="0" smtClean="0"/>
              <a:t>O</a:t>
            </a:r>
            <a:r>
              <a:rPr lang="ru-RU" sz="800" dirty="0" smtClean="0"/>
              <a:t>2</a:t>
            </a:r>
            <a:r>
              <a:rPr lang="ru-RU" dirty="0" smtClean="0"/>
              <a:t> </a:t>
            </a:r>
            <a:r>
              <a:rPr lang="ru-RU" sz="1400" dirty="0"/>
              <a:t>и содержит лишь небольшое количество </a:t>
            </a:r>
            <a:r>
              <a:rPr lang="ru-RU" sz="1400" dirty="0" smtClean="0"/>
              <a:t>CO</a:t>
            </a:r>
            <a:r>
              <a:rPr lang="ru-RU" sz="800" dirty="0" smtClean="0"/>
              <a:t>2</a:t>
            </a:r>
            <a:r>
              <a:rPr lang="ru-RU" sz="1400" dirty="0" smtClean="0"/>
              <a:t>. </a:t>
            </a:r>
          </a:p>
          <a:p>
            <a:endParaRPr lang="ru-RU" sz="1400" dirty="0"/>
          </a:p>
          <a:p>
            <a:r>
              <a:rPr lang="ru-RU" sz="1400" b="1" dirty="0"/>
              <a:t>Общая диастола: </a:t>
            </a:r>
            <a:r>
              <a:rPr lang="ru-RU" sz="1400" dirty="0"/>
              <a:t>Предсердия и желудочки расслабляются, снова впуская кровь в предсердия. 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348880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2B89B"/>
                </a:solidFill>
              </a:rPr>
              <a:t>Теперь учащихся приглашают выдвинуть гипотезу, которая должна быть проверена экспериментально. </a:t>
            </a:r>
            <a:endParaRPr lang="ru-RU" sz="1400" dirty="0">
              <a:solidFill>
                <a:srgbClr val="22B89B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3296951"/>
            <a:ext cx="7130505" cy="63610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54766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3356992"/>
            <a:ext cx="6027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Если бы вы измерили сердечный ритм в состоянии покоя, а затем - после выполнения </a:t>
            </a:r>
            <a:endParaRPr lang="ru-RU" sz="1400" b="1" dirty="0" smtClean="0"/>
          </a:p>
          <a:p>
            <a:r>
              <a:rPr lang="ru-RU" sz="1400" b="1" dirty="0" smtClean="0"/>
              <a:t>физических упражнений, насколько, по вашему мнению, он бы увеличился? 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486910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08920"/>
            <a:ext cx="6911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Учащиеся измерят свой сердечный ритм два раза (в состоянии покоя и после физических упражнений) с помощью датчика сердечного ритма Labdisc, чтобы найти связь между этими двумя показаниями. После этого они построят два графика и проследят различия, чтобы сравнить результаты со своей исходной гипотезой. 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54193"/>
            <a:ext cx="5313015" cy="356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59" y="23929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4" y="24373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827584" y="275753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Клипса</a:t>
            </a:r>
            <a:endParaRPr lang="ru-RU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27584" y="309705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Соединительный кабель USB </a:t>
            </a:r>
          </a:p>
        </p:txBody>
      </p:sp>
      <p:sp>
        <p:nvSpPr>
          <p:cNvPr id="3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Наш сердечный ритм 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Измерение сердечного ритма в состоянии покоя и после </a:t>
            </a:r>
            <a:endParaRPr lang="ru-RU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физических упражнений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4" y="276855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4" y="31217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595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82" y="395199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1830</Words>
  <Application>Microsoft Office PowerPoint</Application>
  <PresentationFormat>‫הצגה על המסך 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167</cp:revision>
  <dcterms:created xsi:type="dcterms:W3CDTF">2012-09-11T15:34:37Z</dcterms:created>
  <dcterms:modified xsi:type="dcterms:W3CDTF">2017-11-27T18:40:15Z</dcterms:modified>
</cp:coreProperties>
</file>