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82" r:id="rId6"/>
    <p:sldId id="286" r:id="rId7"/>
    <p:sldId id="283" r:id="rId8"/>
    <p:sldId id="264" r:id="rId9"/>
    <p:sldId id="265" r:id="rId10"/>
    <p:sldId id="268" r:id="rId11"/>
    <p:sldId id="269" r:id="rId12"/>
    <p:sldId id="285" r:id="rId13"/>
    <p:sldId id="271" r:id="rId14"/>
    <p:sldId id="272" r:id="rId15"/>
    <p:sldId id="280" r:id="rId16"/>
    <p:sldId id="273" r:id="rId17"/>
    <p:sldId id="274" r:id="rId18"/>
    <p:sldId id="275" r:id="rId19"/>
    <p:sldId id="284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" lastIdx="5" clrIdx="0"/>
  <p:cmAuthor id="1" name="efecto_note" initials="e" lastIdx="2" clrIdx="1"/>
  <p:cmAuthor id="2" name="ciencias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491"/>
    <a:srgbClr val="34A6A1"/>
    <a:srgbClr val="ECA902"/>
    <a:srgbClr val="F7B047"/>
    <a:srgbClr val="4194A5"/>
    <a:srgbClr val="39818F"/>
    <a:srgbClr val="47A1B3"/>
    <a:srgbClr val="3490A6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32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6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A2788-BBBE-44B2-91B3-E209FBF96357}" type="datetimeFigureOut">
              <a:rPr lang="es-CL" smtClean="0"/>
              <a:pPr/>
              <a:t>27-11-2017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3932D-628D-4212-AD45-A4960B46BB22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7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932D-628D-4212-AD45-A4960B46BB22}" type="slidenum">
              <a:rPr lang="es-CL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F5C2-9DEB-48FC-9E53-A82C83C46AC7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9CA1-1F02-4EFA-B038-F8632FDCFA0A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A516-A506-4F3F-950A-95D23FC45BBE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9E61-68BD-4C38-9174-8CF86CF5AD7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0BB4-D511-4726-9327-226DD4A9660A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EF30-AC3E-460B-A382-DA2F32286EDF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B172-BA4C-40E0-B9B8-78A352B98980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9FF4-4A49-49BC-9BE4-747846384E2A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F066-01B2-4688-8661-609A1246D76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8010-AC11-46DC-901C-0487F66FDEE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C1A5-D804-48F8-B8C7-993EB5996814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F78F-0537-460B-B427-44B03737C8E5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CE56-91B5-428B-AF6F-D6F2F9BDDD92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898C-A80C-47A5-A1F5-9CB0102B58AD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F492-3A87-49D1-85EA-E7C4038B427B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460F-C8AF-4D3C-8EB5-BCBC35389884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6C8D-30BE-4FDD-8D5F-AC0035AFB1D3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4994-AE72-40B7-97E2-33A3D685366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80E4-2593-4C9F-B1B7-BC3C5A62D1F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087C-2AC4-4953-AEC4-49D6046637AF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6840-7B41-447C-8C3E-4851FD26BC9F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FFD1-CE60-40DF-A244-1849E07740F1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9AF816-097B-4888-AC79-7F958539AD37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F72E82-1D99-4CC8-B903-D9B466BC5CFC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6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-24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2 Subtítulo"/>
          <p:cNvSpPr txBox="1">
            <a:spLocks/>
          </p:cNvSpPr>
          <p:nvPr/>
        </p:nvSpPr>
        <p:spPr bwMode="auto">
          <a:xfrm>
            <a:off x="4751388" y="1773238"/>
            <a:ext cx="4213100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6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13317" name="10 CuadroTexto"/>
          <p:cNvSpPr txBox="1">
            <a:spLocks noChangeArrowheads="1"/>
          </p:cNvSpPr>
          <p:nvPr/>
        </p:nvSpPr>
        <p:spPr bwMode="auto">
          <a:xfrm>
            <a:off x="4751388" y="2133600"/>
            <a:ext cx="417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ECA902"/>
                </a:solidFill>
                <a:latin typeface="+mj-lt"/>
              </a:rPr>
              <a:t>Измерение производства углекислого газа в семенах до и во время прорастания.</a:t>
            </a:r>
            <a:endParaRPr lang="ru-RU" sz="1200" dirty="0">
              <a:solidFill>
                <a:srgbClr val="ECA902"/>
              </a:solidFill>
              <a:latin typeface="+mj-lt"/>
            </a:endParaRPr>
          </a:p>
        </p:txBody>
      </p:sp>
      <p:pic>
        <p:nvPicPr>
          <p:cNvPr id="1026" name="Picture 2" descr="C:\Users\Efecto13\Desktop\CLASES TRADUCCION\Clases Globisens\Icono-C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12143"/>
            <a:ext cx="1512168" cy="10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6 CuadroTexto"/>
          <p:cNvSpPr txBox="1">
            <a:spLocks noChangeArrowheads="1"/>
          </p:cNvSpPr>
          <p:nvPr/>
        </p:nvSpPr>
        <p:spPr bwMode="auto">
          <a:xfrm>
            <a:off x="1258887" y="2503488"/>
            <a:ext cx="365075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Пластмассовый сосуд с крышкой</a:t>
            </a: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Кабель USB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Датчик двуокиси углерода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30 проросших семян фасоли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30 не проросших семян фасоли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Липкая лента</a:t>
            </a:r>
            <a:endParaRPr lang="ru-RU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latin typeface="+mj-lt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605" y="2960563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604" y="3356992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761" y="4585429"/>
            <a:ext cx="2524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20887"/>
            <a:ext cx="1943425" cy="135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813" y="2453906"/>
            <a:ext cx="25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989" y="2383283"/>
            <a:ext cx="2524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5" y="3752973"/>
            <a:ext cx="250949" cy="25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5" y="4176714"/>
            <a:ext cx="250949" cy="25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05" y="4581128"/>
            <a:ext cx="256713" cy="2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Efecto13\Desktop\CLASES TRADUCCION\Clases Globisens\Tienen metabolismo las semillas\Clase-Metabolismo-de-las-semill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60" y="4096449"/>
            <a:ext cx="1512168" cy="25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fecto13\Desktop\CLASES TRADUCCION\Clases Globisens\Tienen metabolismo las semillas\Clase-Metabolismo-de-las-semillas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01" y="2333814"/>
            <a:ext cx="1087047" cy="15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6 CuadroTexto"/>
          <p:cNvSpPr txBox="1">
            <a:spLocks noChangeArrowheads="1"/>
          </p:cNvSpPr>
          <p:nvPr/>
        </p:nvSpPr>
        <p:spPr bwMode="auto">
          <a:xfrm>
            <a:off x="1187450" y="2924175"/>
            <a:ext cx="6840538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+mj-lt"/>
              </a:rPr>
              <a:t>Для выполнения измерений с помощью датчика двуокиси углерода, выполните следующие действия:</a:t>
            </a:r>
          </a:p>
          <a:p>
            <a:r>
              <a:rPr lang="ru-RU" sz="1600" dirty="0" smtClean="0">
                <a:latin typeface="+mj-lt"/>
              </a:rPr>
              <a:t>Откройте программу GlobiLab</a:t>
            </a:r>
            <a:r>
              <a:rPr lang="ru-RU" sz="1600" dirty="0">
                <a:latin typeface="+mj-lt"/>
              </a:rPr>
              <a:t>, подключите Labdisc и включите его.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Подключите датчик двуокиси углерода к универсальному выходу Labdisc.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Если щуп CO₂ используется  впервые, подключите Labdisc к блоку питания и дайте щупу прогреться в течение 24 часов, чтобы достичь оптимальной точности.</a:t>
            </a:r>
            <a:endParaRPr lang="ru-RU" sz="1600" dirty="0">
              <a:latin typeface="+mj-lt"/>
              <a:cs typeface="Arial" pitchFamily="34" charset="0"/>
            </a:endParaRPr>
          </a:p>
          <a:p>
            <a:endParaRPr lang="ru-RU" sz="1600" dirty="0">
              <a:latin typeface="+mj-lt"/>
            </a:endParaRPr>
          </a:p>
          <a:p>
            <a:endParaRPr lang="ru-RU" sz="1500" dirty="0">
              <a:latin typeface="Calibri" pitchFamily="34" charset="0"/>
            </a:endParaRPr>
          </a:p>
        </p:txBody>
      </p:sp>
      <p:pic>
        <p:nvPicPr>
          <p:cNvPr id="39943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425" y="2349500"/>
            <a:ext cx="3474591" cy="358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датчика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277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87624" y="230997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Нажмите            , чтобы установить Labdisc. Настройте датчик на измерение двуокиси углерода с частотой один замер в минуту, при общем количестве замеров - 100.</a:t>
            </a:r>
          </a:p>
          <a:p>
            <a:pPr lvl="0"/>
            <a:endParaRPr lang="ru-RU" sz="1600" dirty="0"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2" y="2239700"/>
            <a:ext cx="386333" cy="362919"/>
          </a:xfrm>
          <a:prstGeom prst="rect">
            <a:avLst/>
          </a:prstGeom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165" y="2997352"/>
            <a:ext cx="303607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6 CuadroTexto"/>
          <p:cNvSpPr txBox="1">
            <a:spLocks noChangeArrowheads="1"/>
          </p:cNvSpPr>
          <p:nvPr/>
        </p:nvSpPr>
        <p:spPr bwMode="auto">
          <a:xfrm>
            <a:off x="1187624" y="2781300"/>
            <a:ext cx="7489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После завершения установки датчика, приступайте к измерениям, нажав кнопку старта                    . После завершения измерений, остановите прибор, нажав  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кнопку           .          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40962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16" y="3068960"/>
            <a:ext cx="290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398" y="3506093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508104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11 CuadroTexto"/>
          <p:cNvSpPr txBox="1">
            <a:spLocks noChangeArrowheads="1"/>
          </p:cNvSpPr>
          <p:nvPr/>
        </p:nvSpPr>
        <p:spPr bwMode="auto">
          <a:xfrm>
            <a:off x="1187624" y="2702847"/>
            <a:ext cx="7128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Закрепите датчик двуокиси углерода в сосуде с помощью липкой ленты.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Поместите 30 </a:t>
            </a:r>
            <a:r>
              <a:rPr lang="ru-RU" sz="1600" u="sng" dirty="0" smtClean="0">
                <a:latin typeface="+mj-lt"/>
              </a:rPr>
              <a:t>не</a:t>
            </a:r>
            <a:r>
              <a:rPr lang="ru-RU" sz="1600" dirty="0" smtClean="0">
                <a:latin typeface="+mj-lt"/>
              </a:rPr>
              <a:t> проросших семян фасоли в сосуд и закройте его крышкой. Герметизируйте края сосуда с помощью ленты.</a:t>
            </a:r>
          </a:p>
          <a:p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Подождите, пока датчик произведет десять замеров двуокиси углерода внутри сосуда, после чего остановите измерения.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Выньте все семена из сосуда и проветрите его. Затем поместите в сосуд 30 проросших семян и снова закройте его с датчиком внутри, загерметизировав липкой лентой.</a:t>
            </a:r>
          </a:p>
          <a:p>
            <a:endParaRPr lang="ru-RU" sz="1600" dirty="0">
              <a:latin typeface="+mj-lt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874" y="27384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874" y="321297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874" y="393305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2514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1500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508625" y="1176338"/>
            <a:ext cx="431958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Эндотермические и экзотермические реакции</a:t>
            </a:r>
            <a:endParaRPr lang="ru-RU" sz="24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08625" y="1389063"/>
            <a:ext cx="3333750" cy="41592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Проведение различных измерений для изучения, какие реакции выделяют или потребляют тепло.</a:t>
            </a:r>
          </a:p>
        </p:txBody>
      </p:sp>
      <p:pic>
        <p:nvPicPr>
          <p:cNvPr id="43012" name="4 Imagen" descr="Imag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10 Rectángulo"/>
          <p:cNvSpPr>
            <a:spLocks noChangeArrowheads="1"/>
          </p:cNvSpPr>
          <p:nvPr/>
        </p:nvSpPr>
        <p:spPr bwMode="auto">
          <a:xfrm>
            <a:off x="1187624" y="2348880"/>
            <a:ext cx="6840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Снова подождите, пока датчик произведет 10 замеров двуокиси углерода внутри сосуда, затем остановите измерения.</a:t>
            </a:r>
            <a:endParaRPr lang="ru-RU" sz="1600" dirty="0">
              <a:latin typeface="+mj-lt"/>
            </a:endParaRPr>
          </a:p>
        </p:txBody>
      </p: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0" name="Picture 2" descr="C:\Users\Efecto13\Desktop\CLASES TRADUCCION\Clases Globisens\Tienen metabolismo las semillas\Clase-Metabolismo-de-las-semillas-montaj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176464" cy="26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4 CuadroTexto"/>
          <p:cNvSpPr txBox="1">
            <a:spLocks noChangeArrowheads="1"/>
          </p:cNvSpPr>
          <p:nvPr/>
        </p:nvSpPr>
        <p:spPr bwMode="auto">
          <a:xfrm>
            <a:off x="1187624" y="2361555"/>
            <a:ext cx="62641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Если сочтете нужным, поместите примечания на оба графика, используя кнопку               ,  чтобы показать, какому моменту времени эксперимента соответствуют данные.</a:t>
            </a:r>
            <a:endParaRPr lang="ru-RU" sz="1600" dirty="0">
              <a:latin typeface="+mj-lt"/>
            </a:endParaRPr>
          </a:p>
          <a:p>
            <a:pPr algn="just"/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+mj-lt"/>
              </a:rPr>
              <a:t>Отметьте максимальное и минимальное зафиксированные значения двуокиси углерода на обоих графиках.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Вычислите изменение значения двуокиси углерода для проросших и не проросших семян.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После выполнения вышеуказанных шагов, рекомендуется изменить способ представления графика на "барный", воспользовавшись кнопкой             , чтобы более четко увидеть тенденцию в каждом случае.</a:t>
            </a:r>
            <a:endParaRPr lang="ru-RU" sz="1600" dirty="0" smtClean="0">
              <a:latin typeface="+mj-lt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874" y="2492896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874" y="3243312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7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2602433"/>
            <a:ext cx="371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73216"/>
            <a:ext cx="312009" cy="3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005064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50949" cy="25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2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4724400"/>
            <a:ext cx="6267450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2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652962"/>
            <a:ext cx="503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3716338"/>
            <a:ext cx="6267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3644901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2779712"/>
            <a:ext cx="6267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2708275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10 CuadroTexto"/>
          <p:cNvSpPr txBox="1">
            <a:spLocks noChangeArrowheads="1"/>
          </p:cNvSpPr>
          <p:nvPr/>
        </p:nvSpPr>
        <p:spPr bwMode="auto">
          <a:xfrm>
            <a:off x="1835150" y="2833772"/>
            <a:ext cx="57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Судя по форме кривых на двух графиках, как менялась концентрация двуокиси углерода для обоих типов семян?</a:t>
            </a:r>
          </a:p>
        </p:txBody>
      </p:sp>
      <p:sp>
        <p:nvSpPr>
          <p:cNvPr id="45064" name="19 CuadroTexto"/>
          <p:cNvSpPr txBox="1">
            <a:spLocks noChangeArrowheads="1"/>
          </p:cNvSpPr>
          <p:nvPr/>
        </p:nvSpPr>
        <p:spPr bwMode="auto">
          <a:xfrm>
            <a:off x="1844675" y="4797152"/>
            <a:ext cx="5967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Как тенденции в каждом из случаев соотносятся с выдвинутой ранее гипотезой?</a:t>
            </a:r>
          </a:p>
        </p:txBody>
      </p:sp>
      <p:sp>
        <p:nvSpPr>
          <p:cNvPr id="45067" name="24 CuadroTexto"/>
          <p:cNvSpPr txBox="1">
            <a:spLocks noChangeArrowheads="1"/>
          </p:cNvSpPr>
          <p:nvPr/>
        </p:nvSpPr>
        <p:spPr bwMode="auto">
          <a:xfrm>
            <a:off x="1835150" y="3779372"/>
            <a:ext cx="57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В каком случае зафиксировано самое высокое и самое низкое значение двуокиси углерода?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ubtítulo"/>
          <p:cNvSpPr txBox="1">
            <a:spLocks/>
          </p:cNvSpPr>
          <p:nvPr/>
        </p:nvSpPr>
        <p:spPr>
          <a:xfrm>
            <a:off x="5508625" y="1176338"/>
            <a:ext cx="431958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4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1835696" y="2348880"/>
            <a:ext cx="5654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 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4" y="2928914"/>
            <a:ext cx="5566860" cy="3715301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2143124" y="295471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1200" b="1"/>
              <a:t>30 проросших семян </a:t>
            </a:r>
            <a:r>
              <a:rPr lang="ru-RU" sz="1200" b="1" smtClean="0"/>
              <a:t>фасоли</a:t>
            </a:r>
            <a:endParaRPr lang="ru-RU" sz="1200" b="1"/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fecto13\Desktop\Varios-HD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53252" name="2 CuadroTexto"/>
          <p:cNvSpPr txBox="1">
            <a:spLocks noChangeArrowheads="1"/>
          </p:cNvSpPr>
          <p:nvPr/>
        </p:nvSpPr>
        <p:spPr bwMode="auto">
          <a:xfrm>
            <a:off x="1835696" y="2348880"/>
            <a:ext cx="5654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 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508625" y="1176338"/>
            <a:ext cx="4319588" cy="4127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4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2858755"/>
            <a:ext cx="5572164" cy="3712743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2195736" y="2868707"/>
            <a:ext cx="4572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1200" b="1" smtClean="0"/>
              <a:t>30 </a:t>
            </a:r>
            <a:r>
              <a:rPr lang="ru-RU" sz="1200" b="1"/>
              <a:t>не проросших семян фасоли</a:t>
            </a:r>
            <a:endParaRPr lang="ru-RU" sz="1200" b="1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259632" y="2564904"/>
            <a:ext cx="6282952" cy="144016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4339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342" name="2 CuadroTexto"/>
          <p:cNvSpPr txBox="1">
            <a:spLocks noChangeArrowheads="1"/>
          </p:cNvSpPr>
          <p:nvPr/>
        </p:nvSpPr>
        <p:spPr bwMode="auto">
          <a:xfrm>
            <a:off x="1470049" y="2753633"/>
            <a:ext cx="5910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+mn-lt"/>
              </a:rPr>
              <a:t>Цель данного исследования - сравнение учащимися количества углекислого газа, вырабатываемого до и во время прорастания семян, путем формулирования гипотезы и ее последующей проверки с помощью датчика углекислого газа Labdisc.</a:t>
            </a: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330324" y="2594207"/>
            <a:ext cx="6554044" cy="1698889"/>
          </a:xfrm>
          <a:prstGeom prst="roundRect">
            <a:avLst>
              <a:gd name="adj" fmla="val 67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 redondeado"/>
          <p:cNvSpPr/>
          <p:nvPr/>
        </p:nvSpPr>
        <p:spPr>
          <a:xfrm>
            <a:off x="1330324" y="4596475"/>
            <a:ext cx="6554044" cy="1640837"/>
          </a:xfrm>
          <a:prstGeom prst="roundRect">
            <a:avLst>
              <a:gd name="adj" fmla="val 67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 redondeado"/>
          <p:cNvSpPr/>
          <p:nvPr/>
        </p:nvSpPr>
        <p:spPr>
          <a:xfrm>
            <a:off x="1331913" y="4596475"/>
            <a:ext cx="6549063" cy="6327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47108" name="8 CuadroTexto"/>
          <p:cNvSpPr txBox="1">
            <a:spLocks noChangeArrowheads="1"/>
          </p:cNvSpPr>
          <p:nvPr/>
        </p:nvSpPr>
        <p:spPr bwMode="auto">
          <a:xfrm>
            <a:off x="1494447" y="4653136"/>
            <a:ext cx="6173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Какие процессы обмена веществ (упомянутые в теоретической части) можно соотнести с результатами, полученными в случае ростков?</a:t>
            </a:r>
            <a:endParaRPr lang="ru-RU" sz="1400" dirty="0">
              <a:latin typeface="+mj-lt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331913" y="2309775"/>
            <a:ext cx="6549063" cy="7224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47114" name="17 CuadroTexto"/>
          <p:cNvSpPr txBox="1">
            <a:spLocks noChangeArrowheads="1"/>
          </p:cNvSpPr>
          <p:nvPr/>
        </p:nvSpPr>
        <p:spPr bwMode="auto">
          <a:xfrm>
            <a:off x="1494447" y="2409387"/>
            <a:ext cx="6173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Какова потребность в энергии у проросших семян по сравнению со спящими? Как это соотносится с полученными результатами?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126261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прорастания.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Выводы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94447" y="2980109"/>
            <a:ext cx="6173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Учащиеся должны установить, что для прорастания семенам нужно много энергии, т.к. процесс роста сопряжен с большими затратами энергии. Это согласуется с полученными результатами, т. к., чтобы вырабатывать энергию в виде АТФ, растения выпускают в атмосферу углекислый газ. Поскольку у спящих семян эти процессы не активны, наблюдается значительное изменение концентрации CO</a:t>
            </a:r>
            <a:r>
              <a:rPr lang="ru-RU" sz="9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.</a:t>
            </a:r>
          </a:p>
        </p:txBody>
      </p:sp>
      <p:pic>
        <p:nvPicPr>
          <p:cNvPr id="18" name="1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156057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494447" y="5229201"/>
            <a:ext cx="617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n-lt"/>
              </a:rPr>
              <a:t>Учащиеся, заметив повышение концентрации CO</a:t>
            </a:r>
            <a:r>
              <a:rPr lang="ru-RU" sz="9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 при измерении на проросших семенах, должны указать, что имеет место процесс клеточного дыхания, т.к. это - единственный процесс, при котором в атмосферу высвобождается углекислый газ (при фотосинтезе CO</a:t>
            </a:r>
            <a:r>
              <a:rPr lang="ru-RU" sz="9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 остается внутри растения).</a:t>
            </a:r>
          </a:p>
        </p:txBody>
      </p:sp>
      <p:pic>
        <p:nvPicPr>
          <p:cNvPr id="21" name="1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2" y="4453956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>
          <a:xfrm>
            <a:off x="1323316" y="5054417"/>
            <a:ext cx="6993100" cy="1254903"/>
          </a:xfrm>
          <a:prstGeom prst="roundRect">
            <a:avLst>
              <a:gd name="adj" fmla="val 67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z</a:t>
            </a:r>
            <a:endParaRPr lang="ru-RU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323316" y="4831992"/>
            <a:ext cx="6993100" cy="725443"/>
          </a:xfrm>
          <a:prstGeom prst="roundRect">
            <a:avLst>
              <a:gd name="adj" fmla="val 885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 redondeado"/>
          <p:cNvSpPr/>
          <p:nvPr/>
        </p:nvSpPr>
        <p:spPr>
          <a:xfrm>
            <a:off x="1330324" y="2794346"/>
            <a:ext cx="6986092" cy="1898958"/>
          </a:xfrm>
          <a:prstGeom prst="roundRect">
            <a:avLst>
              <a:gd name="adj" fmla="val 67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1339924" y="2306465"/>
            <a:ext cx="6976492" cy="975763"/>
          </a:xfrm>
          <a:prstGeom prst="roundRect">
            <a:avLst>
              <a:gd name="adj" fmla="val 885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8133" name="1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518" y="4738583"/>
            <a:ext cx="6543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1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2204864"/>
            <a:ext cx="6543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020272" y="2306465"/>
            <a:ext cx="720079" cy="3304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136" name="23 CuadroTexto"/>
          <p:cNvSpPr txBox="1">
            <a:spLocks noChangeArrowheads="1"/>
          </p:cNvSpPr>
          <p:nvPr/>
        </p:nvSpPr>
        <p:spPr bwMode="auto">
          <a:xfrm>
            <a:off x="1547813" y="2330877"/>
            <a:ext cx="67686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+mj-lt"/>
              </a:rPr>
              <a:t>Что бы вы порекомендовали включить в биологическую систему, чтобы повысить в ней концентрацию двуокиси углерода и, следовательно, снизить концентрацию кислорода? Вы порекомендуете использовать только не проросшие семена, только проросшие семена или сочетание тех и других? Обоснуйте ответ.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020272" y="4831992"/>
            <a:ext cx="720079" cy="3304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26 CuadroTexto"/>
          <p:cNvSpPr txBox="1">
            <a:spLocks noChangeArrowheads="1"/>
          </p:cNvSpPr>
          <p:nvPr/>
        </p:nvSpPr>
        <p:spPr bwMode="auto">
          <a:xfrm>
            <a:off x="1539800" y="4831992"/>
            <a:ext cx="62005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</a:rPr>
              <a:t>Если измерить уровень двуокиси углерода в растениях на разных стадиях их жизненного цикла после прорастания, какие результаты можно ожидать, исходя из того, что вы выучили о клеточном дыхании?</a:t>
            </a:r>
            <a:endParaRPr lang="ru-RU" sz="1400" dirty="0">
              <a:latin typeface="+mj-lt"/>
            </a:endParaRP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9" name="23 CuadroTexto"/>
          <p:cNvSpPr txBox="1">
            <a:spLocks noChangeArrowheads="1"/>
          </p:cNvSpPr>
          <p:nvPr/>
        </p:nvSpPr>
        <p:spPr bwMode="auto">
          <a:xfrm>
            <a:off x="1547813" y="3356992"/>
            <a:ext cx="676860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Учащиеся должны указать, что клеточное дыхание повышает концентрацию CO</a:t>
            </a:r>
            <a:r>
              <a:rPr lang="ru-RU" sz="900" dirty="0">
                <a:latin typeface="+mj-lt"/>
              </a:rPr>
              <a:t>2</a:t>
            </a:r>
            <a:r>
              <a:rPr lang="ru-RU" sz="1400" dirty="0">
                <a:latin typeface="+mj-lt"/>
              </a:rPr>
              <a:t> и снижает концентрацию O</a:t>
            </a:r>
            <a:r>
              <a:rPr lang="ru-RU" sz="900" dirty="0">
                <a:latin typeface="+mj-lt"/>
              </a:rPr>
              <a:t>2</a:t>
            </a:r>
            <a:r>
              <a:rPr lang="ru-RU" sz="1400" dirty="0">
                <a:latin typeface="+mj-lt"/>
              </a:rPr>
              <a:t> в окружающей среде, т. к. эти молекулы являются, соответственно, реагентом и продуктом химического уравнения данного процесса. Поэтому целесообразно было бы поместить в систему только ростки, т. к., согласно эксперименту, только они производят клеточное дыхание на значительном уровне.</a:t>
            </a:r>
            <a:endParaRPr lang="ru-RU" sz="1400" dirty="0" smtClean="0">
              <a:latin typeface="+mj-lt"/>
            </a:endParaRPr>
          </a:p>
        </p:txBody>
      </p:sp>
      <p:sp>
        <p:nvSpPr>
          <p:cNvPr id="20" name="23 CuadroTexto"/>
          <p:cNvSpPr txBox="1">
            <a:spLocks noChangeArrowheads="1"/>
          </p:cNvSpPr>
          <p:nvPr/>
        </p:nvSpPr>
        <p:spPr bwMode="auto">
          <a:xfrm>
            <a:off x="1547813" y="5589240"/>
            <a:ext cx="67686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Учащиеся должны вспомнить, что в теоретической части говорилось о том, что клеточное дыхание происходит в течение всей жизни растения, поэтому можно ожидать, что будет отмечаться повышение концентрации CO</a:t>
            </a:r>
            <a:r>
              <a:rPr lang="ru-RU" sz="900" dirty="0">
                <a:latin typeface="+mj-lt"/>
              </a:rPr>
              <a:t>2</a:t>
            </a:r>
            <a:r>
              <a:rPr lang="ru-RU" sz="1400" dirty="0">
                <a:latin typeface="+mj-lt"/>
              </a:rPr>
              <a:t> в этих организмах.</a:t>
            </a:r>
            <a:endParaRPr lang="ru-RU" sz="1400" dirty="0" smtClean="0">
              <a:latin typeface="+mj-lt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3 CuadroTexto"/>
          <p:cNvSpPr txBox="1">
            <a:spLocks noChangeArrowheads="1"/>
          </p:cNvSpPr>
          <p:nvPr/>
        </p:nvSpPr>
        <p:spPr bwMode="auto">
          <a:xfrm>
            <a:off x="1618926" y="2852936"/>
            <a:ext cx="61934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Задавались ли вы когда-либо вопросом, какие процессы являются общими для животных и растений? Известно, что растения, животные и другие существа являются живыми организмами, поскольку обладают определенными общими функциями, включая метаболизм (обмен веществ), который необходим для производства энергии. Однако, как и у человека и других животных, обмен веществ в растениях не является постоянным. Этот процесс активизируется и изменяется по мере развития растения.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497" y="4625035"/>
            <a:ext cx="6366864" cy="5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093" y="4484037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1637606" y="4756898"/>
            <a:ext cx="61747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n-lt"/>
              </a:rPr>
              <a:t>Какие процессы обмена веществ происходят в растениях и животных?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508625" y="1412776"/>
            <a:ext cx="3009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/>
            <a:endParaRPr lang="en-US" sz="1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just"/>
            <a:endParaRPr lang="es-CL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5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288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1619673" y="2492896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497" y="4653136"/>
            <a:ext cx="6366864" cy="5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1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902" y="2922588"/>
            <a:ext cx="6339458" cy="65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588" y="278295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1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183" y="4522241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19 CuadroTexto"/>
          <p:cNvSpPr txBox="1">
            <a:spLocks noChangeArrowheads="1"/>
          </p:cNvSpPr>
          <p:nvPr/>
        </p:nvSpPr>
        <p:spPr bwMode="auto">
          <a:xfrm>
            <a:off x="1617364" y="4777407"/>
            <a:ext cx="612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j-lt"/>
              </a:rPr>
              <a:t>Как эти процессы изменяются, когда растение вырастает из семени?</a:t>
            </a:r>
          </a:p>
        </p:txBody>
      </p:sp>
      <p:sp>
        <p:nvSpPr>
          <p:cNvPr id="16392" name="24 CuadroTexto"/>
          <p:cNvSpPr txBox="1">
            <a:spLocks noChangeArrowheads="1"/>
          </p:cNvSpPr>
          <p:nvPr/>
        </p:nvSpPr>
        <p:spPr bwMode="auto">
          <a:xfrm>
            <a:off x="1617364" y="3049215"/>
            <a:ext cx="60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+mj-lt"/>
              </a:rPr>
              <a:t>Какие процессы обмена веществ выполняют растения для выработки энергии?</a:t>
            </a: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82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3824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813" name="11 CuadroTexto"/>
          <p:cNvSpPr txBox="1">
            <a:spLocks noChangeArrowheads="1"/>
          </p:cNvSpPr>
          <p:nvPr/>
        </p:nvSpPr>
        <p:spPr bwMode="auto">
          <a:xfrm>
            <a:off x="1619522" y="2972963"/>
            <a:ext cx="61928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Существует несколько процессов, связанных с метаболизмом растений, многие из которых изменчивы и усиливаются или ослабляются в зависимости от стадии развития, на которой находится данный организм.</a:t>
            </a:r>
          </a:p>
          <a:p>
            <a:pPr algn="just"/>
            <a:r>
              <a:rPr lang="ru-RU" sz="1400" dirty="0">
                <a:latin typeface="+mj-lt"/>
              </a:rPr>
              <a:t>Примером процесса обмена веществ у растений может служить фотосинтез, при котором из углекислого газа, воды и энергии света вырабатываются углеводы, в соответствии со следующим химическим уравнением:</a:t>
            </a:r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6CO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 + 6H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O                   6O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 + C</a:t>
            </a:r>
            <a:r>
              <a:rPr lang="ru-RU" sz="1100" dirty="0" smtClean="0">
                <a:latin typeface="+mj-lt"/>
              </a:rPr>
              <a:t>6</a:t>
            </a:r>
            <a:r>
              <a:rPr lang="ru-RU" dirty="0" smtClean="0">
                <a:latin typeface="+mj-lt"/>
              </a:rPr>
              <a:t>H</a:t>
            </a:r>
            <a:r>
              <a:rPr lang="ru-RU" sz="1100" dirty="0" smtClean="0">
                <a:latin typeface="+mj-lt"/>
              </a:rPr>
              <a:t>12</a:t>
            </a:r>
            <a:r>
              <a:rPr lang="ru-RU" dirty="0" smtClean="0">
                <a:latin typeface="+mj-lt"/>
              </a:rPr>
              <a:t>O</a:t>
            </a:r>
            <a:r>
              <a:rPr lang="ru-RU" sz="1100" dirty="0" smtClean="0">
                <a:latin typeface="+mj-lt"/>
              </a:rPr>
              <a:t>6</a:t>
            </a:r>
            <a:r>
              <a:rPr lang="ru-RU" dirty="0" smtClean="0"/>
              <a:t> </a:t>
            </a:r>
            <a:endParaRPr lang="ru-RU" dirty="0">
              <a:latin typeface="+mj-lt"/>
            </a:endParaRPr>
          </a:p>
          <a:p>
            <a:pPr algn="just"/>
            <a:endParaRPr lang="ru-RU" sz="1400" dirty="0">
              <a:latin typeface="+mj-lt"/>
            </a:endParaRPr>
          </a:p>
          <a:p>
            <a:pPr algn="just"/>
            <a:r>
              <a:rPr lang="ru-RU" sz="1400" dirty="0" smtClean="0">
                <a:latin typeface="+mn-lt"/>
              </a:rPr>
              <a:t>Из уравнения видно, что при фотосинтезе из шести молекул двуокиси углерода (CO</a:t>
            </a:r>
            <a:r>
              <a:rPr lang="ru-RU" sz="10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) и шести молекул воды (H</a:t>
            </a:r>
            <a:r>
              <a:rPr lang="ru-RU" sz="10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O) образуются шесть молекул кислорода (O</a:t>
            </a:r>
            <a:r>
              <a:rPr lang="ru-RU" sz="100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) и одна молекула углеводов (C</a:t>
            </a:r>
            <a:r>
              <a:rPr lang="ru-RU" sz="1000" dirty="0">
                <a:latin typeface="+mn-lt"/>
              </a:rPr>
              <a:t>6</a:t>
            </a:r>
            <a:r>
              <a:rPr lang="ru-RU" sz="1400" dirty="0">
                <a:latin typeface="+mn-lt"/>
              </a:rPr>
              <a:t>H</a:t>
            </a:r>
            <a:r>
              <a:rPr lang="ru-RU" sz="1000" dirty="0">
                <a:latin typeface="+mn-lt"/>
              </a:rPr>
              <a:t>12</a:t>
            </a:r>
            <a:r>
              <a:rPr lang="ru-RU" sz="1400" dirty="0">
                <a:latin typeface="+mn-lt"/>
              </a:rPr>
              <a:t>O</a:t>
            </a:r>
            <a:r>
              <a:rPr lang="ru-RU" sz="1000" dirty="0">
                <a:latin typeface="+mn-lt"/>
              </a:rPr>
              <a:t>6</a:t>
            </a:r>
            <a:r>
              <a:rPr lang="ru-RU" sz="1400" dirty="0">
                <a:latin typeface="+mn-lt"/>
              </a:rPr>
              <a:t>). Молекулы кислорода выпускаются в атмосферу, а углеводная молекула используется для получения энергии или откладывается в запас.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211960" y="4844923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1619673" y="2492896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2276872"/>
            <a:ext cx="748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Еще один процесс, происходящий в растениях на протяжении всей их жизни - это клеточное дыхание, которое происходит в митохондриях клеток растений для вырабатывания энергии.</a:t>
            </a:r>
          </a:p>
          <a:p>
            <a:pPr algn="just"/>
            <a:r>
              <a:rPr lang="ru-RU" sz="1400" dirty="0" smtClean="0">
                <a:latin typeface="+mj-lt"/>
              </a:rPr>
              <a:t>В процессе клеточного дыхания, организмы используют органические соединения для производства молекул АТФ, обладающих высокой энергией и преобразующихся, когда растению нужно использовать хранящуюся в них энергию.</a:t>
            </a:r>
          </a:p>
          <a:p>
            <a:endParaRPr lang="ru-RU" dirty="0"/>
          </a:p>
        </p:txBody>
      </p:sp>
      <p:grpSp>
        <p:nvGrpSpPr>
          <p:cNvPr id="4" name="3 Grupo"/>
          <p:cNvGrpSpPr/>
          <p:nvPr/>
        </p:nvGrpSpPr>
        <p:grpSpPr>
          <a:xfrm>
            <a:off x="1835696" y="3429000"/>
            <a:ext cx="5400600" cy="3248507"/>
            <a:chOff x="1331640" y="637976"/>
            <a:chExt cx="7668344" cy="58488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268760"/>
              <a:ext cx="5848350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Flecha curvada hacia abajo"/>
            <p:cNvSpPr/>
            <p:nvPr/>
          </p:nvSpPr>
          <p:spPr>
            <a:xfrm rot="18498584">
              <a:off x="2418022" y="1141963"/>
              <a:ext cx="1629910" cy="621936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7" name="6 Flecha curvada hacia abajo"/>
            <p:cNvSpPr/>
            <p:nvPr/>
          </p:nvSpPr>
          <p:spPr>
            <a:xfrm rot="2520840">
              <a:off x="5218748" y="1158232"/>
              <a:ext cx="1629910" cy="621936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8" name="7 Flecha curvada hacia abajo"/>
            <p:cNvSpPr/>
            <p:nvPr/>
          </p:nvSpPr>
          <p:spPr>
            <a:xfrm rot="7681903">
              <a:off x="4720101" y="4455590"/>
              <a:ext cx="1629910" cy="621936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9" name="8 Flecha curvada hacia abajo"/>
            <p:cNvSpPr/>
            <p:nvPr/>
          </p:nvSpPr>
          <p:spPr>
            <a:xfrm rot="14057368">
              <a:off x="1964946" y="4393314"/>
              <a:ext cx="1629910" cy="621936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598685" y="4941167"/>
              <a:ext cx="1187676" cy="4987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Кислород</a:t>
              </a:r>
              <a:endParaRPr lang="ru-RU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886543" y="908721"/>
              <a:ext cx="1424756" cy="831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Углекислый 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газ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331640" y="5877274"/>
              <a:ext cx="2566727" cy="60955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Клеточное дыхание </a:t>
              </a:r>
              <a:endParaRPr lang="ru-RU" sz="16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436096" y="5877273"/>
              <a:ext cx="1933666" cy="5595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1600" dirty="0" smtClean="0"/>
                <a:t>Фотосинтез</a:t>
              </a:r>
              <a:endParaRPr lang="ru-RU" sz="1600" dirty="0"/>
            </a:p>
          </p:txBody>
        </p:sp>
        <p:sp>
          <p:nvSpPr>
            <p:cNvPr id="14" name="13 Sol"/>
            <p:cNvSpPr/>
            <p:nvPr/>
          </p:nvSpPr>
          <p:spPr>
            <a:xfrm>
              <a:off x="7884368" y="980728"/>
              <a:ext cx="1115616" cy="1296144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5" name="19 Forma"/>
            <p:cNvCxnSpPr/>
            <p:nvPr/>
          </p:nvCxnSpPr>
          <p:spPr>
            <a:xfrm rot="10800000" flipV="1">
              <a:off x="6732240" y="2132856"/>
              <a:ext cx="1224136" cy="93610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9 Forma"/>
            <p:cNvCxnSpPr/>
            <p:nvPr/>
          </p:nvCxnSpPr>
          <p:spPr>
            <a:xfrm rot="10800000" flipV="1">
              <a:off x="6588224" y="1916832"/>
              <a:ext cx="1224136" cy="93610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9 Forma"/>
            <p:cNvCxnSpPr/>
            <p:nvPr/>
          </p:nvCxnSpPr>
          <p:spPr>
            <a:xfrm rot="10800000" flipV="1">
              <a:off x="6884640" y="2285256"/>
              <a:ext cx="1224136" cy="936104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7751415" y="2564904"/>
              <a:ext cx="1117936" cy="831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Световая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энергия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11 CuadroTexto"/>
          <p:cNvSpPr txBox="1">
            <a:spLocks noChangeArrowheads="1"/>
          </p:cNvSpPr>
          <p:nvPr/>
        </p:nvSpPr>
        <p:spPr bwMode="auto">
          <a:xfrm>
            <a:off x="1619672" y="2564904"/>
            <a:ext cx="633700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Общее химическое уравнение клеточного дыхания:</a:t>
            </a:r>
          </a:p>
          <a:p>
            <a:pPr algn="just"/>
            <a:endParaRPr lang="ru-RU" sz="1400" dirty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C</a:t>
            </a:r>
            <a:r>
              <a:rPr lang="ru-RU" sz="1100" dirty="0" smtClean="0">
                <a:latin typeface="+mj-lt"/>
              </a:rPr>
              <a:t>6</a:t>
            </a:r>
            <a:r>
              <a:rPr lang="ru-RU" dirty="0" smtClean="0">
                <a:latin typeface="+mj-lt"/>
              </a:rPr>
              <a:t>H</a:t>
            </a:r>
            <a:r>
              <a:rPr lang="ru-RU" sz="1100" dirty="0" smtClean="0">
                <a:latin typeface="+mj-lt"/>
              </a:rPr>
              <a:t>12</a:t>
            </a:r>
            <a:r>
              <a:rPr lang="ru-RU" dirty="0" smtClean="0">
                <a:latin typeface="+mj-lt"/>
              </a:rPr>
              <a:t>O</a:t>
            </a:r>
            <a:r>
              <a:rPr lang="ru-RU" sz="1100" dirty="0" smtClean="0">
                <a:latin typeface="+mj-lt"/>
              </a:rPr>
              <a:t>6</a:t>
            </a:r>
            <a:r>
              <a:rPr lang="ru-RU" dirty="0" smtClean="0">
                <a:latin typeface="+mj-lt"/>
              </a:rPr>
              <a:t> + 6O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                   6H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O + 6CO</a:t>
            </a:r>
            <a:r>
              <a:rPr lang="ru-RU" sz="11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 + 38ATP</a:t>
            </a:r>
          </a:p>
          <a:p>
            <a:pPr algn="ctr"/>
            <a:endParaRPr lang="ru-RU" dirty="0">
              <a:latin typeface="+mj-lt"/>
            </a:endParaRPr>
          </a:p>
          <a:p>
            <a:pPr algn="just"/>
            <a:r>
              <a:rPr lang="ru-RU" sz="1400" dirty="0">
                <a:latin typeface="+mj-lt"/>
              </a:rPr>
              <a:t>Согласно этому уравнению, в процессе клеточного дыхания организмы используют одну молекулу углеводов (C</a:t>
            </a:r>
            <a:r>
              <a:rPr lang="ru-RU" sz="1050" dirty="0" smtClean="0">
                <a:latin typeface="+mj-lt"/>
              </a:rPr>
              <a:t>6</a:t>
            </a:r>
            <a:r>
              <a:rPr lang="ru-RU" sz="1400" dirty="0" smtClean="0">
                <a:latin typeface="+mj-lt"/>
              </a:rPr>
              <a:t>H</a:t>
            </a:r>
            <a:r>
              <a:rPr lang="ru-RU" sz="1050" dirty="0" smtClean="0">
                <a:latin typeface="+mj-lt"/>
              </a:rPr>
              <a:t>12</a:t>
            </a:r>
            <a:r>
              <a:rPr lang="ru-RU" sz="1400" dirty="0" smtClean="0">
                <a:latin typeface="+mj-lt"/>
              </a:rPr>
              <a:t>O</a:t>
            </a:r>
            <a:r>
              <a:rPr lang="ru-RU" sz="1050" dirty="0" smtClean="0">
                <a:latin typeface="+mj-lt"/>
              </a:rPr>
              <a:t>6</a:t>
            </a:r>
            <a:r>
              <a:rPr lang="ru-RU" sz="1400" dirty="0" smtClean="0">
                <a:latin typeface="+mj-lt"/>
              </a:rPr>
              <a:t>) (которая, в случае растений, могла быть получена в процессе фотосинтеза) и шесть молекул кислорода (6O</a:t>
            </a:r>
            <a:r>
              <a:rPr lang="ru-RU" sz="1050" dirty="0" smtClean="0">
                <a:latin typeface="+mj-lt"/>
              </a:rPr>
              <a:t>2</a:t>
            </a:r>
            <a:r>
              <a:rPr lang="ru-RU" sz="1400" dirty="0" smtClean="0">
                <a:latin typeface="+mj-lt"/>
              </a:rPr>
              <a:t>) для выработки шести молекул воды (6H</a:t>
            </a:r>
            <a:r>
              <a:rPr lang="ru-RU" sz="1050" dirty="0" smtClean="0">
                <a:latin typeface="+mj-lt"/>
              </a:rPr>
              <a:t>2</a:t>
            </a:r>
            <a:r>
              <a:rPr lang="ru-RU" sz="1400" dirty="0" smtClean="0">
                <a:latin typeface="+mj-lt"/>
              </a:rPr>
              <a:t>O), 38 молекул аденозинтрифосфата (38ATP) и шести молекул двуокиси углерода (6CO</a:t>
            </a:r>
            <a:r>
              <a:rPr lang="ru-RU" sz="1050" dirty="0" smtClean="0">
                <a:latin typeface="+mj-lt"/>
              </a:rPr>
              <a:t>2</a:t>
            </a:r>
            <a:r>
              <a:rPr lang="ru-RU" sz="1400" dirty="0" smtClean="0">
                <a:latin typeface="+mj-lt"/>
              </a:rPr>
              <a:t>). Углекислый газ, который вырабатывается в процессе клеточного дыхания, выпускается растениями в атмосферу.</a:t>
            </a:r>
          </a:p>
        </p:txBody>
      </p:sp>
      <p:sp>
        <p:nvSpPr>
          <p:cNvPr id="358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0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58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58" name="2 Subtítulo"/>
          <p:cNvSpPr txBox="1">
            <a:spLocks/>
          </p:cNvSpPr>
          <p:nvPr/>
        </p:nvSpPr>
        <p:spPr bwMode="auto">
          <a:xfrm>
            <a:off x="5508625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995936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13 CuadroTexto"/>
          <p:cNvSpPr txBox="1">
            <a:spLocks noChangeArrowheads="1"/>
          </p:cNvSpPr>
          <p:nvPr/>
        </p:nvSpPr>
        <p:spPr bwMode="auto">
          <a:xfrm>
            <a:off x="1547664" y="2700209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baseline="30000" dirty="0">
                <a:solidFill>
                  <a:srgbClr val="45B491"/>
                </a:solidFill>
                <a:latin typeface="Calibri" pitchFamily="34" charset="0"/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36868" name="1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945" y="3714874"/>
            <a:ext cx="6267450" cy="8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1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587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508104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470918" y="2563813"/>
            <a:ext cx="6267450" cy="647700"/>
          </a:xfrm>
          <a:prstGeom prst="roundRect">
            <a:avLst/>
          </a:prstGeom>
          <a:noFill/>
          <a:ln w="12700">
            <a:solidFill>
              <a:srgbClr val="45B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16 CuadroTexto"/>
          <p:cNvSpPr txBox="1">
            <a:spLocks noChangeArrowheads="1"/>
          </p:cNvSpPr>
          <p:nvPr/>
        </p:nvSpPr>
        <p:spPr bwMode="auto">
          <a:xfrm>
            <a:off x="1619995" y="3770437"/>
            <a:ext cx="60483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Если сравнить количество CO</a:t>
            </a:r>
            <a:r>
              <a:rPr lang="ru-RU" sz="1050" dirty="0">
                <a:latin typeface="+mn-lt"/>
              </a:rPr>
              <a:t>2</a:t>
            </a:r>
            <a:r>
              <a:rPr lang="ru-RU" sz="1400" dirty="0">
                <a:latin typeface="+mn-lt"/>
              </a:rPr>
              <a:t>, выработанное или поглощенное семенем на стадии спячки и прорастания, какие различия или сходства можно ожидать?</a:t>
            </a: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63" y="2617788"/>
            <a:ext cx="7345362" cy="138747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37892" name="9 CuadroTexto"/>
          <p:cNvSpPr txBox="1">
            <a:spLocks noChangeArrowheads="1"/>
          </p:cNvSpPr>
          <p:nvPr/>
        </p:nvSpPr>
        <p:spPr bwMode="auto">
          <a:xfrm>
            <a:off x="1260475" y="2896026"/>
            <a:ext cx="6983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+mn-lt"/>
              </a:rPr>
              <a:t>Учащиеся измерят концентрацию CO</a:t>
            </a:r>
            <a:r>
              <a:rPr lang="ru-RU" sz="1100" dirty="0">
                <a:latin typeface="+mn-lt"/>
              </a:rPr>
              <a:t>2</a:t>
            </a:r>
            <a:r>
              <a:rPr lang="ru-RU" sz="1600" dirty="0">
                <a:latin typeface="+mn-lt"/>
              </a:rPr>
              <a:t> в сосуде с семенами в состоянии спячки, а затем - в состоянии прорастания, используя датчик двуокиси углерода Labdisc.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508104" y="1176338"/>
            <a:ext cx="1367631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699426" y="1412776"/>
            <a:ext cx="3337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Измерение выработки углекислого газа в семенах до и во время прорастания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88632" y="1863725"/>
            <a:ext cx="2952327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5688632" y="1115385"/>
            <a:ext cx="3347864" cy="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Есть ли обмен веществ у семян?</a:t>
            </a:r>
            <a:endParaRPr lang="ru-RU" sz="1200" baseline="30000" dirty="0">
              <a:solidFill>
                <a:schemeClr val="bg1"/>
              </a:solidFill>
              <a:latin typeface="Frutiger 55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1601</Words>
  <Application>Microsoft Office PowerPoint</Application>
  <PresentationFormat>‫הצגה על המסך (4:3)</PresentationFormat>
  <Paragraphs>148</Paragraphs>
  <Slides>22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298</cp:revision>
  <dcterms:created xsi:type="dcterms:W3CDTF">2012-09-11T15:34:37Z</dcterms:created>
  <dcterms:modified xsi:type="dcterms:W3CDTF">2017-11-27T18:49:21Z</dcterms:modified>
</cp:coreProperties>
</file>