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1" r:id="rId2"/>
    <p:sldId id="257" r:id="rId3"/>
    <p:sldId id="259" r:id="rId4"/>
    <p:sldId id="260" r:id="rId5"/>
    <p:sldId id="261" r:id="rId6"/>
    <p:sldId id="264" r:id="rId7"/>
    <p:sldId id="265" r:id="rId8"/>
    <p:sldId id="268" r:id="rId9"/>
    <p:sldId id="269" r:id="rId10"/>
    <p:sldId id="270" r:id="rId11"/>
    <p:sldId id="271" r:id="rId12"/>
    <p:sldId id="272" r:id="rId13"/>
    <p:sldId id="282" r:id="rId14"/>
    <p:sldId id="283" r:id="rId15"/>
    <p:sldId id="273" r:id="rId16"/>
    <p:sldId id="284" r:id="rId17"/>
    <p:sldId id="274" r:id="rId18"/>
    <p:sldId id="275" r:id="rId19"/>
    <p:sldId id="276" r:id="rId20"/>
    <p:sldId id="278" r:id="rId21"/>
    <p:sldId id="277" r:id="rId22"/>
    <p:sldId id="279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r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4194A5"/>
    <a:srgbClr val="39818F"/>
    <a:srgbClr val="47A1B3"/>
    <a:srgbClr val="3490A6"/>
    <a:srgbClr val="34A6A1"/>
    <a:srgbClr val="F7B047"/>
    <a:srgbClr val="F68426"/>
    <a:srgbClr val="ECA902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92998" autoAdjust="0"/>
  </p:normalViewPr>
  <p:slideViewPr>
    <p:cSldViewPr>
      <p:cViewPr>
        <p:scale>
          <a:sx n="90" d="100"/>
          <a:sy n="90" d="100"/>
        </p:scale>
        <p:origin x="-58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iencias\Desktop\Correcciones\Dovi\Conductivity\Conductiv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CL" sz="1600"/>
              <a:t>Зависимость электропроводности от концентрации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Conductivity!$C$2:$C$6</c:f>
              <c:numCache>
                <c:formatCode>0.0000</c:formatCode>
                <c:ptCount val="5"/>
                <c:pt idx="0">
                  <c:v>0</c:v>
                </c:pt>
                <c:pt idx="1">
                  <c:v>1.7241379310344864E-3</c:v>
                </c:pt>
                <c:pt idx="2">
                  <c:v>3.4482758620689663E-3</c:v>
                </c:pt>
                <c:pt idx="3">
                  <c:v>5.1724137931034534E-3</c:v>
                </c:pt>
                <c:pt idx="4">
                  <c:v>6.8965517241379518E-3</c:v>
                </c:pt>
              </c:numCache>
            </c:numRef>
          </c:xVal>
          <c:yVal>
            <c:numRef>
              <c:f>Conductivity!$B$2:$B$6</c:f>
              <c:numCache>
                <c:formatCode>0.00</c:formatCode>
                <c:ptCount val="5"/>
                <c:pt idx="0">
                  <c:v>0.2</c:v>
                </c:pt>
                <c:pt idx="1">
                  <c:v>7.1499999999999995</c:v>
                </c:pt>
                <c:pt idx="2">
                  <c:v>8.9</c:v>
                </c:pt>
                <c:pt idx="3">
                  <c:v>10.3</c:v>
                </c:pt>
                <c:pt idx="4">
                  <c:v>15.4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1780608"/>
        <c:axId val="261782528"/>
      </c:scatterChart>
      <c:valAx>
        <c:axId val="261780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s-CL" sz="1200"/>
                  <a:t>Концентрация [M]</a:t>
                </a:r>
              </a:p>
            </c:rich>
          </c:tx>
          <c:layout>
            <c:manualLayout>
              <c:xMode val="edge"/>
              <c:yMode val="edge"/>
              <c:x val="0.4050246644701328"/>
              <c:y val="0.8982142857142853"/>
            </c:manualLayout>
          </c:layout>
          <c:overlay val="0"/>
        </c:title>
        <c:numFmt formatCode="0.00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1782528"/>
        <c:crosses val="autoZero"/>
        <c:crossBetween val="midCat"/>
        <c:majorUnit val="2.0000000000000031E-3"/>
      </c:valAx>
      <c:valAx>
        <c:axId val="2617825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s-CL" sz="1200"/>
                  <a:t>Электропроводность [мСм]</a:t>
                </a:r>
              </a:p>
            </c:rich>
          </c:tx>
          <c:layout>
            <c:manualLayout>
              <c:xMode val="edge"/>
              <c:yMode val="edge"/>
              <c:x val="1.8912529550827444E-2"/>
              <c:y val="0.3185976752905890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1780608"/>
        <c:crosses val="autoZero"/>
        <c:crossBetween val="midCat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5459-4FA9-444F-A599-DE91D716DBD5}" type="datetimeFigureOut">
              <a:rPr lang="es-CL" smtClean="0"/>
              <a:pPr/>
              <a:t>24-11-2017</a:t>
            </a:fld>
            <a:endParaRPr lang="ru-RU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CD9D-0D65-498A-9082-4944A21C7131}" type="slidenum">
              <a:rPr lang="es-CL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1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CD9D-0D65-498A-9082-4944A21C7131}" type="slidenum">
              <a:rPr lang="es-CL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3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55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016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3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3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62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59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9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2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1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65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453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ortada Bioche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5626"/>
          </a:xfrm>
          <a:prstGeom prst="rect">
            <a:avLst/>
          </a:prstGeom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4716016" y="1700808"/>
            <a:ext cx="36004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004048" y="2132857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66"/>
                </a:solidFill>
              </a:rPr>
              <a:t>Измерение электропроводности соляных растворов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259756" y="2200500"/>
            <a:ext cx="67687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Нажмите            , чтобы настроить Labdisc. Выберите pH в окне "Настройки регистратора". В качестве частоты введите "Вручную".</a:t>
            </a:r>
          </a:p>
          <a:p>
            <a:endParaRPr lang="ru-RU" sz="16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67" y="2145358"/>
            <a:ext cx="386333" cy="362919"/>
          </a:xfrm>
          <a:prstGeom prst="rect">
            <a:avLst/>
          </a:prstGeom>
        </p:spPr>
      </p:pic>
      <p:sp>
        <p:nvSpPr>
          <p:cNvPr id="10" name="9 Elipse"/>
          <p:cNvSpPr/>
          <p:nvPr/>
        </p:nvSpPr>
        <p:spPr>
          <a:xfrm>
            <a:off x="1073513" y="2256668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1043608" y="22005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</a:t>
            </a: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электропроводности соляных растворов</a:t>
            </a:r>
          </a:p>
        </p:txBody>
      </p:sp>
      <p:pic>
        <p:nvPicPr>
          <p:cNvPr id="17" name="16 Imagen" descr="Conductiv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780928"/>
            <a:ext cx="3551726" cy="3933208"/>
          </a:xfrm>
          <a:prstGeom prst="rect">
            <a:avLst/>
          </a:prstGeom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5436096" y="1052736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</p:spTree>
    <p:extLst>
      <p:ext uri="{BB962C8B-B14F-4D97-AF65-F5344CB8AC3E}">
        <p14:creationId xmlns:p14="http://schemas.microsoft.com/office/powerpoint/2010/main" val="45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59632" y="2780928"/>
            <a:ext cx="74888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Настройте экран Labdisc на отображение столбчатого графика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После завершения настройки датчика, начинайте измерения, нажав       </a:t>
            </a:r>
          </a:p>
          <a:p>
            <a:pPr lvl="0"/>
            <a:r>
              <a:rPr lang="ru-RU" dirty="0" smtClean="0"/>
              <a:t> </a:t>
            </a:r>
            <a:endParaRPr lang="ru-RU" sz="1600" dirty="0"/>
          </a:p>
          <a:p>
            <a:r>
              <a:rPr lang="ru-RU" sz="1600" dirty="0"/>
              <a:t>После завершения измерений, остановите Labdisc, нажав        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212976"/>
            <a:ext cx="289638" cy="35226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17032"/>
            <a:ext cx="344434" cy="352262"/>
          </a:xfrm>
          <a:prstGeom prst="rect">
            <a:avLst/>
          </a:prstGeom>
        </p:spPr>
      </p:pic>
      <p:sp>
        <p:nvSpPr>
          <p:cNvPr id="10" name="9 Elipse"/>
          <p:cNvSpPr/>
          <p:nvPr/>
        </p:nvSpPr>
        <p:spPr>
          <a:xfrm>
            <a:off x="1043608" y="3284984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2" name="11 Elipse"/>
          <p:cNvSpPr/>
          <p:nvPr/>
        </p:nvSpPr>
        <p:spPr>
          <a:xfrm>
            <a:off x="1043608" y="3789040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3" name="12 CuadroTexto"/>
          <p:cNvSpPr txBox="1"/>
          <p:nvPr/>
        </p:nvSpPr>
        <p:spPr>
          <a:xfrm>
            <a:off x="971600" y="3212976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 5</a:t>
            </a: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электропроводности соляных растворов</a:t>
            </a:r>
          </a:p>
        </p:txBody>
      </p:sp>
      <p:pic>
        <p:nvPicPr>
          <p:cNvPr id="19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871" y="2672982"/>
            <a:ext cx="410451" cy="38934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19 Elipse"/>
          <p:cNvSpPr/>
          <p:nvPr/>
        </p:nvSpPr>
        <p:spPr>
          <a:xfrm>
            <a:off x="1043608" y="2852936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21" name="20 CuadroTexto"/>
          <p:cNvSpPr txBox="1"/>
          <p:nvPr/>
        </p:nvSpPr>
        <p:spPr>
          <a:xfrm>
            <a:off x="971600" y="2780928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 4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971600" y="371703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 6</a:t>
            </a: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436096" y="1052736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</p:spTree>
    <p:extLst>
      <p:ext uri="{BB962C8B-B14F-4D97-AF65-F5344CB8AC3E}">
        <p14:creationId xmlns:p14="http://schemas.microsoft.com/office/powerpoint/2010/main" val="38583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03648" y="2420888"/>
            <a:ext cx="70567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Включите Labdisc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Налейте в стакан 500 мл дистиллированной воды и измерьте ее электропроводность (Проба 1), нажав </a:t>
            </a:r>
            <a:r>
              <a:rPr lang="en-US" sz="1400" dirty="0" smtClean="0"/>
              <a:t>		</a:t>
            </a:r>
            <a:r>
              <a:rPr lang="ru-RU" sz="1400" dirty="0" smtClean="0"/>
              <a:t>.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Используя мешалку, размешайте 0.1 г NaCl (Проба 2) до полного растворения и замерьте электропроводность</a:t>
            </a:r>
          </a:p>
          <a:p>
            <a:pPr lvl="0"/>
            <a:endParaRPr lang="ru-RU" sz="1600" dirty="0" smtClean="0"/>
          </a:p>
          <a:p>
            <a:pPr lvl="0"/>
            <a:endParaRPr lang="ru-RU" sz="1600" dirty="0"/>
          </a:p>
          <a:p>
            <a:endParaRPr lang="ru-RU" dirty="0"/>
          </a:p>
        </p:txBody>
      </p:sp>
      <p:sp>
        <p:nvSpPr>
          <p:cNvPr id="7" name="6 Elipse"/>
          <p:cNvSpPr/>
          <p:nvPr/>
        </p:nvSpPr>
        <p:spPr>
          <a:xfrm>
            <a:off x="1115616" y="2492896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71600" y="2420888"/>
            <a:ext cx="42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1</a:t>
            </a:r>
          </a:p>
        </p:txBody>
      </p:sp>
      <p:sp>
        <p:nvSpPr>
          <p:cNvPr id="9" name="8 Elipse"/>
          <p:cNvSpPr/>
          <p:nvPr/>
        </p:nvSpPr>
        <p:spPr>
          <a:xfrm>
            <a:off x="1115616" y="2852936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43608" y="278092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2</a:t>
            </a:r>
          </a:p>
        </p:txBody>
      </p:sp>
      <p:sp>
        <p:nvSpPr>
          <p:cNvPr id="14" name="13 Elipse"/>
          <p:cNvSpPr/>
          <p:nvPr/>
        </p:nvSpPr>
        <p:spPr>
          <a:xfrm>
            <a:off x="1115616" y="3356992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043608" y="328498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3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электропроводности соляных растворов</a:t>
            </a:r>
          </a:p>
        </p:txBody>
      </p:sp>
      <p:pic>
        <p:nvPicPr>
          <p:cNvPr id="24" name="0 Imagen" descr="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9832" y="4077072"/>
            <a:ext cx="2880320" cy="2232248"/>
          </a:xfrm>
          <a:prstGeom prst="rect">
            <a:avLst/>
          </a:prstGeom>
        </p:spPr>
      </p:pic>
      <p:pic>
        <p:nvPicPr>
          <p:cNvPr id="25" name="24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121779"/>
            <a:ext cx="314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2 Subtítulo"/>
          <p:cNvSpPr txBox="1">
            <a:spLocks/>
          </p:cNvSpPr>
          <p:nvPr/>
        </p:nvSpPr>
        <p:spPr>
          <a:xfrm>
            <a:off x="5436096" y="1052736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</p:spTree>
    <p:extLst>
      <p:ext uri="{BB962C8B-B14F-4D97-AF65-F5344CB8AC3E}">
        <p14:creationId xmlns:p14="http://schemas.microsoft.com/office/powerpoint/2010/main" val="1440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59632" y="2636912"/>
            <a:ext cx="698477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Повторяйте предыдущий пункт, каждый раз добавляя 0.05 г соли и проводя замеры. Данные для пяти проб показаны в таблице: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algn="ctr"/>
            <a:endParaRPr lang="ru-RU" sz="1400" dirty="0" smtClean="0"/>
          </a:p>
          <a:p>
            <a:r>
              <a:rPr lang="ru-RU" dirty="0" smtClean="0"/>
              <a:t>                               </a:t>
            </a:r>
            <a:r>
              <a:rPr lang="ru-RU" sz="1200" i="1" dirty="0" smtClean="0"/>
              <a:t>Примечание: молярная концентрация эквивалентна [моль/л]</a:t>
            </a:r>
          </a:p>
          <a:p>
            <a:endParaRPr lang="ru-RU" sz="1200" i="1" dirty="0" smtClean="0"/>
          </a:p>
          <a:p>
            <a:pPr lvl="0"/>
            <a:endParaRPr lang="ru-RU" sz="1000" dirty="0" smtClean="0"/>
          </a:p>
          <a:p>
            <a:pPr lvl="0"/>
            <a:r>
              <a:rPr lang="ru-RU" sz="1400" dirty="0" smtClean="0"/>
              <a:t>После завершения остановите Labdisc</a:t>
            </a:r>
          </a:p>
          <a:p>
            <a:endParaRPr lang="ru-RU" sz="1200" dirty="0" smtClean="0"/>
          </a:p>
          <a:p>
            <a:pPr algn="ctr"/>
            <a:r>
              <a:rPr lang="ru-RU" dirty="0" smtClean="0"/>
              <a:t> </a:t>
            </a:r>
            <a:endParaRPr lang="ru-RU" sz="1400" dirty="0" smtClean="0"/>
          </a:p>
        </p:txBody>
      </p:sp>
      <p:sp>
        <p:nvSpPr>
          <p:cNvPr id="5" name="4 Elipse"/>
          <p:cNvSpPr/>
          <p:nvPr/>
        </p:nvSpPr>
        <p:spPr>
          <a:xfrm>
            <a:off x="971600" y="2708920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971600" y="5157192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9592" y="263691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4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99592" y="508518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5</a:t>
            </a: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электропроводности соляных растворов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2267744" y="3356992"/>
          <a:ext cx="3960440" cy="1261872"/>
        </p:xfrm>
        <a:graphic>
          <a:graphicData uri="http://schemas.openxmlformats.org/drawingml/2006/table">
            <a:tbl>
              <a:tblPr/>
              <a:tblGrid>
                <a:gridCol w="1386154"/>
                <a:gridCol w="924103"/>
                <a:gridCol w="1650183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Проба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NaCl [г]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Концентрация [M]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</a:rPr>
                        <a:t>0.0000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</a:rPr>
                        <a:t>0.0017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0.0034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0.0052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0.0069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2 Subtítulo"/>
          <p:cNvSpPr txBox="1">
            <a:spLocks/>
          </p:cNvSpPr>
          <p:nvPr/>
        </p:nvSpPr>
        <p:spPr>
          <a:xfrm>
            <a:off x="5436096" y="1052736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электропроводности соляных растворов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331640" y="2492896"/>
            <a:ext cx="63423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rPr>
              <a:t>График ниже должен быть аналогичен графику, полученному учащимися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BarGraph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996952"/>
            <a:ext cx="5328592" cy="3553146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436096" y="1052736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547664" y="2492896"/>
            <a:ext cx="64807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Используя функцию "Примечание"</a:t>
            </a:r>
            <a:r>
              <a:rPr lang="en-US" sz="1400" dirty="0"/>
              <a:t>		</a:t>
            </a:r>
            <a:r>
              <a:rPr lang="ru-RU" sz="1400" dirty="0"/>
              <a:t>, нанесите на столбчатый график надписи, как показано выше</a:t>
            </a:r>
          </a:p>
          <a:p>
            <a:endParaRPr lang="ru-RU" sz="1400" dirty="0"/>
          </a:p>
          <a:p>
            <a:pPr lvl="0"/>
            <a:r>
              <a:rPr lang="ru-RU" sz="1400" dirty="0" smtClean="0"/>
              <a:t>Экспортируйте </a:t>
            </a:r>
            <a:r>
              <a:rPr lang="ru-RU" sz="1400" dirty="0"/>
              <a:t>данные в Excel, нажав</a:t>
            </a:r>
            <a:r>
              <a:rPr lang="en-US" sz="1400" dirty="0"/>
              <a:t>	</a:t>
            </a:r>
            <a:r>
              <a:rPr lang="ru-RU" sz="1400" dirty="0" smtClean="0"/>
              <a:t>. Сохраните данные в компьютере</a:t>
            </a:r>
          </a:p>
          <a:p>
            <a:pPr lvl="0"/>
            <a:endParaRPr lang="ru-RU" sz="1400" dirty="0" smtClean="0"/>
          </a:p>
          <a:p>
            <a:endParaRPr lang="ru-RU" sz="1400" dirty="0" smtClean="0"/>
          </a:p>
          <a:p>
            <a:pPr lvl="0"/>
            <a:r>
              <a:rPr lang="ru-RU" sz="1400" dirty="0" smtClean="0"/>
              <a:t>Скопируйте и вставьте из предыдущей таблицы значения концентрации. Упорядочьте данные от второй до последней пробы и вычислите молярную концентрацию для каждого случая. Данные должны быть упорядочены, как показано в следующей таблице:</a:t>
            </a:r>
          </a:p>
          <a:p>
            <a:endParaRPr lang="ru-RU" sz="14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75" y="2450927"/>
            <a:ext cx="371475" cy="352425"/>
          </a:xfrm>
          <a:prstGeom prst="rect">
            <a:avLst/>
          </a:prstGeom>
        </p:spPr>
      </p:pic>
      <p:sp>
        <p:nvSpPr>
          <p:cNvPr id="11" name="10 Elipse"/>
          <p:cNvSpPr/>
          <p:nvPr/>
        </p:nvSpPr>
        <p:spPr>
          <a:xfrm>
            <a:off x="1259632" y="2564904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1259632" y="249289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</a:p>
        </p:txBody>
      </p:sp>
      <p:sp>
        <p:nvSpPr>
          <p:cNvPr id="13" name="12 Elipse"/>
          <p:cNvSpPr/>
          <p:nvPr/>
        </p:nvSpPr>
        <p:spPr>
          <a:xfrm>
            <a:off x="1259632" y="321297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4" name="13 CuadroTexto"/>
          <p:cNvSpPr txBox="1"/>
          <p:nvPr/>
        </p:nvSpPr>
        <p:spPr>
          <a:xfrm>
            <a:off x="1259632" y="314096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</a:p>
        </p:txBody>
      </p:sp>
      <p:sp>
        <p:nvSpPr>
          <p:cNvPr id="15" name="14 Elipse"/>
          <p:cNvSpPr/>
          <p:nvPr/>
        </p:nvSpPr>
        <p:spPr>
          <a:xfrm>
            <a:off x="1259632" y="3789040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6" name="15 CuadroTexto"/>
          <p:cNvSpPr txBox="1"/>
          <p:nvPr/>
        </p:nvSpPr>
        <p:spPr>
          <a:xfrm>
            <a:off x="1187624" y="3717032"/>
            <a:ext cx="34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3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электропроводности соляных растворов</a:t>
            </a:r>
          </a:p>
        </p:txBody>
      </p:sp>
      <p:pic>
        <p:nvPicPr>
          <p:cNvPr id="27" name="2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4714" y="3169107"/>
            <a:ext cx="423671" cy="29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27 Tabla"/>
          <p:cNvGraphicFramePr>
            <a:graphicFrameLocks noGrp="1"/>
          </p:cNvGraphicFramePr>
          <p:nvPr/>
        </p:nvGraphicFramePr>
        <p:xfrm>
          <a:off x="1979712" y="4869160"/>
          <a:ext cx="4932041" cy="630936"/>
        </p:xfrm>
        <a:graphic>
          <a:graphicData uri="http://schemas.openxmlformats.org/drawingml/2006/table">
            <a:tbl>
              <a:tblPr/>
              <a:tblGrid>
                <a:gridCol w="822007"/>
                <a:gridCol w="1465912"/>
                <a:gridCol w="1313841"/>
                <a:gridCol w="1330281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</a:rPr>
                        <a:t>Проба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</a:rPr>
                        <a:t>Электропроводность [мСм/см]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</a:rPr>
                        <a:t>Концентрация [M]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Молярная электропроводность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2 Subtítulo"/>
          <p:cNvSpPr txBox="1">
            <a:spLocks/>
          </p:cNvSpPr>
          <p:nvPr/>
        </p:nvSpPr>
        <p:spPr>
          <a:xfrm>
            <a:off x="5436096" y="1052736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</p:spTree>
    <p:extLst>
      <p:ext uri="{BB962C8B-B14F-4D97-AF65-F5344CB8AC3E}">
        <p14:creationId xmlns:p14="http://schemas.microsoft.com/office/powerpoint/2010/main" val="1311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электропроводности соляных растворов</a:t>
            </a:r>
          </a:p>
        </p:txBody>
      </p:sp>
      <p:sp>
        <p:nvSpPr>
          <p:cNvPr id="7" name="6 Elipse"/>
          <p:cNvSpPr/>
          <p:nvPr/>
        </p:nvSpPr>
        <p:spPr>
          <a:xfrm>
            <a:off x="1259632" y="2780928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1259632" y="3645024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1187624" y="2708920"/>
            <a:ext cx="34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4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187624" y="3573016"/>
            <a:ext cx="34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5</a:t>
            </a: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547664" y="2673207"/>
            <a:ext cx="648072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Рассчитайте среднюю молярную электропроводность для четырех полученных значений и объясните ее смысл, исходя из единицы измерения.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/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Постройте линейный график зависимости электропроводности от концентрации. Для этого сначала постройте диаграмму разброса и добавьте аппроксимирующую линию, нажимая правой кнопкой мыши на точках и выбирая "Добавить трендовую линию". Выберите линейную аппроксимацию.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436096" y="1052736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92896"/>
            <a:ext cx="6336704" cy="43204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8"/>
            <a:ext cx="519380" cy="432048"/>
          </a:xfrm>
          <a:prstGeom prst="rect">
            <a:avLst/>
          </a:prstGeom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84984"/>
            <a:ext cx="6336704" cy="43204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12976"/>
            <a:ext cx="504825" cy="447675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149080"/>
            <a:ext cx="6339458" cy="576064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77072"/>
            <a:ext cx="504825" cy="447675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электропроводности соляных растворов</a:t>
            </a: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229200"/>
            <a:ext cx="6336704" cy="432048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157192"/>
            <a:ext cx="519380" cy="432048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763688" y="2561275"/>
            <a:ext cx="6047656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Подтвердилась ли ваша гипотеза?</a:t>
            </a: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Как менялась электропроводность с увеличением концентрации соляного раствора?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Какую электропроводность имела чистая дистиллированная вода? Ожидали ли вы такое значение?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Каковы единицы измерения Ʌ?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436096" y="1052736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</p:spTree>
    <p:extLst>
      <p:ext uri="{BB962C8B-B14F-4D97-AF65-F5344CB8AC3E}">
        <p14:creationId xmlns:p14="http://schemas.microsoft.com/office/powerpoint/2010/main" val="14493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475656" y="2204864"/>
            <a:ext cx="6218873" cy="504056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1763688" y="2276872"/>
            <a:ext cx="5654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7B047"/>
                </a:solidFill>
              </a:rPr>
              <a:t>График ниже должен быть аналогичен графику, полученному учащимися:</a:t>
            </a:r>
            <a:r>
              <a:rPr lang="ru-RU" dirty="0" smtClean="0"/>
              <a:t> </a:t>
            </a:r>
            <a:endParaRPr lang="ru-RU" sz="1400" dirty="0">
              <a:solidFill>
                <a:srgbClr val="F7B047"/>
              </a:solidFill>
            </a:endParaRPr>
          </a:p>
          <a:p>
            <a:endParaRPr lang="ru-RU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электропроводности соляных растворов</a:t>
            </a:r>
          </a:p>
        </p:txBody>
      </p:sp>
      <p:graphicFrame>
        <p:nvGraphicFramePr>
          <p:cNvPr id="11" name="2 Gráfico"/>
          <p:cNvGraphicFramePr/>
          <p:nvPr/>
        </p:nvGraphicFramePr>
        <p:xfrm>
          <a:off x="1907704" y="2996952"/>
          <a:ext cx="53721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2 Subtítulo"/>
          <p:cNvSpPr txBox="1">
            <a:spLocks/>
          </p:cNvSpPr>
          <p:nvPr/>
        </p:nvSpPr>
        <p:spPr>
          <a:xfrm>
            <a:off x="5436096" y="1052736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</p:spTree>
    <p:extLst>
      <p:ext uri="{BB962C8B-B14F-4D97-AF65-F5344CB8AC3E}">
        <p14:creationId xmlns:p14="http://schemas.microsoft.com/office/powerpoint/2010/main" val="40425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2598385"/>
            <a:ext cx="6409134" cy="103596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1043608" y="2348880"/>
            <a:ext cx="6768752" cy="433388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Заключение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01687" y="2420888"/>
            <a:ext cx="5729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Почему раствор соли проводит электрический ток?</a:t>
            </a:r>
          </a:p>
          <a:p>
            <a:endParaRPr lang="ru-RU" sz="1400" dirty="0" smtClean="0"/>
          </a:p>
          <a:p>
            <a:r>
              <a:rPr lang="ru-RU" sz="1400" dirty="0" smtClean="0"/>
              <a:t>Учащиеся должны указать, что при растворении в воде соль диссоциирует на ионы  Cl</a:t>
            </a:r>
            <a:r>
              <a:rPr lang="ru-RU" sz="1400" baseline="30000" dirty="0" smtClean="0"/>
              <a:t>-</a:t>
            </a:r>
            <a:r>
              <a:rPr lang="ru-RU" sz="1400" dirty="0" smtClean="0"/>
              <a:t> и Na</a:t>
            </a:r>
            <a:r>
              <a:rPr lang="ru-RU" sz="1400" baseline="30000" dirty="0" smtClean="0"/>
              <a:t>+</a:t>
            </a:r>
            <a:r>
              <a:rPr lang="ru-RU" sz="1400" dirty="0" smtClean="0"/>
              <a:t>, поэтому, при наличии разности потенциалов, возможен перенос заряда.</a:t>
            </a:r>
          </a:p>
          <a:p>
            <a:endParaRPr lang="ru-RU" sz="1400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4065188"/>
            <a:ext cx="6409134" cy="1308027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1043608" y="3805009"/>
            <a:ext cx="6768752" cy="41608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475656" y="3873996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Почему электропроводность повышается при увеличении количества NaCl в растворе?</a:t>
            </a:r>
          </a:p>
          <a:p>
            <a:endParaRPr lang="ru-RU" sz="1400" dirty="0" smtClean="0"/>
          </a:p>
          <a:p>
            <a:r>
              <a:rPr lang="ru-RU" sz="1400" dirty="0" smtClean="0"/>
              <a:t>Опираясь на материал из теоретического блока, учащиеся должны сказать, что увеличение количества хлористого натрия в растворе приводит к увеличению растворенных носителей заряда, что облегчает протекание электрического тока.</a:t>
            </a:r>
          </a:p>
          <a:p>
            <a:pPr algn="just"/>
            <a:endParaRPr lang="ru-RU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электропроводности соляных растворов</a:t>
            </a: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436096" y="1052736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</p:spTree>
    <p:extLst>
      <p:ext uri="{BB962C8B-B14F-4D97-AF65-F5344CB8AC3E}">
        <p14:creationId xmlns:p14="http://schemas.microsoft.com/office/powerpoint/2010/main" val="18069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403648" y="2636912"/>
            <a:ext cx="6004715" cy="15121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электропроводности соляных растворов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Цель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9672" y="2708920"/>
            <a:ext cx="5832648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Цель данной работы - изучить взаимосвязь между наличием растворенных ионов и электропроводностью соляного раствора, сформулировать и объяснить понятие молярной электропроводности, выработать гипотезу и проверить ее, используя датчик электропроводности Labdisc.</a:t>
            </a:r>
          </a:p>
          <a:p>
            <a:endParaRPr lang="ru-RU" sz="1600" baseline="30000" dirty="0">
              <a:solidFill>
                <a:schemeClr val="bg1"/>
              </a:solidFill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436096" y="1052736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</p:spTree>
    <p:extLst>
      <p:ext uri="{BB962C8B-B14F-4D97-AF65-F5344CB8AC3E}">
        <p14:creationId xmlns:p14="http://schemas.microsoft.com/office/powerpoint/2010/main" val="8901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2609060"/>
            <a:ext cx="6267450" cy="125198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1043608" y="2348880"/>
            <a:ext cx="6629400" cy="433388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Заключение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01686" y="2431563"/>
            <a:ext cx="5835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Как можно объяснить понятие молярной электропроводности?</a:t>
            </a:r>
          </a:p>
          <a:p>
            <a:endParaRPr lang="ru-RU" sz="1400" dirty="0" smtClean="0"/>
          </a:p>
          <a:p>
            <a:r>
              <a:rPr lang="ru-RU" sz="1400" dirty="0"/>
              <a:t>Учащиеся должны сказать, что, исходя из единиц измерения, этот параметр остается относительно постоянным для раствора и обозначает электропроводность на единицу концентрации.</a:t>
            </a:r>
          </a:p>
          <a:p>
            <a:endParaRPr lang="ru-RU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электропроводности соляных растворов</a:t>
            </a: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436096" y="1052736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</p:spTree>
    <p:extLst>
      <p:ext uri="{BB962C8B-B14F-4D97-AF65-F5344CB8AC3E}">
        <p14:creationId xmlns:p14="http://schemas.microsoft.com/office/powerpoint/2010/main" val="26927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2681068"/>
            <a:ext cx="6267450" cy="154002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3" y="2339727"/>
            <a:ext cx="6543675" cy="657225"/>
          </a:xfrm>
          <a:prstGeom prst="rect">
            <a:avLst/>
          </a:prstGeom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547664" y="2420888"/>
            <a:ext cx="59969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Можно ли использовать критерий электропроводности для контроля чистоты воды? Поясните.</a:t>
            </a:r>
          </a:p>
          <a:p>
            <a:endParaRPr lang="ru-RU" sz="1050" dirty="0" smtClean="0"/>
          </a:p>
          <a:p>
            <a:r>
              <a:rPr lang="ru-RU" sz="1400" dirty="0" smtClean="0"/>
              <a:t>Учащиеся могут отметить, что чистота воды определяется концентрацией различных растворенных в ней веществ. Многие из этих веществ распадаются на ионы, например хлорид натрия, поэтому показатель электропроводности дает приблизительное понимание о концентрации растворенных веществ.  </a:t>
            </a:r>
            <a:endParaRPr lang="ru-RU" sz="1400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81128"/>
            <a:ext cx="6267450" cy="1152128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21088"/>
            <a:ext cx="6543675" cy="657225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1547664" y="4149080"/>
            <a:ext cx="59969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/>
          </a:p>
          <a:p>
            <a:r>
              <a:rPr lang="ru-RU" sz="1400" b="1" dirty="0" smtClean="0"/>
              <a:t>Если перемешать определенный объем дистиллированной воды пальцами, изменится ли электропроводность? </a:t>
            </a:r>
          </a:p>
          <a:p>
            <a:endParaRPr lang="ru-RU" sz="800" dirty="0" smtClean="0"/>
          </a:p>
          <a:p>
            <a:r>
              <a:rPr lang="ru-RU" sz="1400" dirty="0" smtClean="0"/>
              <a:t>Учащиеся должны предположить, что соль, выделяющаяся через кожу, приведет к небольшому повышению электропроводности дистиллированной воды.</a:t>
            </a:r>
            <a:endParaRPr lang="ru-RU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электропроводности соляных растворов</a:t>
            </a: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436096" y="1052736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</p:spTree>
    <p:extLst>
      <p:ext uri="{BB962C8B-B14F-4D97-AF65-F5344CB8AC3E}">
        <p14:creationId xmlns:p14="http://schemas.microsoft.com/office/powerpoint/2010/main" val="12577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331640" y="2348880"/>
            <a:ext cx="65376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Водная среда необходима как для органических, так и для неорганических процессов. Рассмотрим растворы, состоящие из компонентов с различными свойствами. Так, в электролитических растворах имеются подвижные ионы, способные, при наличии разности потенциалов, проводить электрический ток.</a:t>
            </a:r>
            <a:endParaRPr lang="ru-RU" sz="1400" dirty="0"/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электропроводности соляных растворов</a:t>
            </a:r>
          </a:p>
        </p:txBody>
      </p:sp>
      <p:pic>
        <p:nvPicPr>
          <p:cNvPr id="15" name="1 Imagen" descr="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1880" y="3717032"/>
            <a:ext cx="1872208" cy="2376264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436096" y="1052736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</p:spTree>
    <p:extLst>
      <p:ext uri="{BB962C8B-B14F-4D97-AF65-F5344CB8AC3E}">
        <p14:creationId xmlns:p14="http://schemas.microsoft.com/office/powerpoint/2010/main" val="19786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71" y="2637414"/>
            <a:ext cx="6267450" cy="44767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8" y="2495228"/>
            <a:ext cx="428625" cy="43815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907704" y="2708920"/>
            <a:ext cx="4466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/>
              <a:t>Можете привести примеры проводящих растворов?</a:t>
            </a:r>
            <a:r>
              <a:rPr lang="ru-RU" dirty="0" smtClean="0"/>
              <a:t>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70" y="3285486"/>
            <a:ext cx="6267450" cy="650913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3143300"/>
            <a:ext cx="428625" cy="43815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907705" y="3356992"/>
            <a:ext cx="593434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/>
              <a:t>Каковы преимущества и недостатки такого раствора?</a:t>
            </a:r>
            <a:endParaRPr lang="ru-RU" sz="14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69" y="5155362"/>
            <a:ext cx="6267450" cy="435471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13176"/>
            <a:ext cx="428625" cy="438150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2112782" y="5229200"/>
            <a:ext cx="5729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/>
              <a:t>Чем конкретно определяется электропроводность раствора?</a:t>
            </a:r>
            <a:r>
              <a:rPr lang="ru-RU" dirty="0" smtClean="0"/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63688" y="4293096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Проведите со своим классом эксперимент, который позволит ответить на следующий вопрос:</a:t>
            </a:r>
            <a:r>
              <a:rPr lang="ru-RU" dirty="0" smtClean="0"/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электропроводности соляных растворов</a:t>
            </a:r>
          </a:p>
        </p:txBody>
      </p:sp>
      <p:sp>
        <p:nvSpPr>
          <p:cNvPr id="21" name="2 Subtítulo"/>
          <p:cNvSpPr txBox="1">
            <a:spLocks/>
          </p:cNvSpPr>
          <p:nvPr/>
        </p:nvSpPr>
        <p:spPr>
          <a:xfrm>
            <a:off x="5436096" y="1052736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</p:spTree>
    <p:extLst>
      <p:ext uri="{BB962C8B-B14F-4D97-AF65-F5344CB8AC3E}">
        <p14:creationId xmlns:p14="http://schemas.microsoft.com/office/powerpoint/2010/main" val="5500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2492896"/>
            <a:ext cx="2800350" cy="323850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1555626" y="2492896"/>
            <a:ext cx="14971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Теория</a:t>
            </a:r>
            <a:r>
              <a:rPr lang="ru-RU" sz="2400" dirty="0" smtClean="0"/>
              <a:t> 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75656" y="2996952"/>
            <a:ext cx="62083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Когда речь идет об ионных растворах, важно знать, насколько легко через них может протекать электрический ток. Электропроводность зависит от характеристик растворенного вещества и концентрации растворенных ионов, которые отвечают за электрический поток. Сильные электролиты представляют собой вещества, которые полностью диссоциируют в растворе (HCl, NaCl, KOH). В общем случае, для электролита справедливо выражение:    </a:t>
            </a:r>
          </a:p>
          <a:p>
            <a:r>
              <a:rPr lang="ru-RU" sz="1400" dirty="0" smtClean="0"/>
              <a:t> </a:t>
            </a:r>
          </a:p>
          <a:p>
            <a:pPr algn="ctr"/>
            <a:r>
              <a:rPr lang="ru-RU" sz="1400" dirty="0" smtClean="0"/>
              <a:t>c Λ = k </a:t>
            </a:r>
          </a:p>
          <a:p>
            <a:endParaRPr lang="ru-RU" sz="1400" dirty="0" smtClean="0"/>
          </a:p>
          <a:p>
            <a:r>
              <a:rPr lang="ru-RU" sz="1400" dirty="0" smtClean="0"/>
              <a:t>Λ: Молярная электропроводность [mS cm</a:t>
            </a:r>
            <a:r>
              <a:rPr lang="ru-RU" sz="1400" baseline="30000" dirty="0" smtClean="0"/>
              <a:t>-1</a:t>
            </a:r>
            <a:r>
              <a:rPr lang="ru-RU" sz="1400" dirty="0" smtClean="0"/>
              <a:t> M</a:t>
            </a:r>
            <a:r>
              <a:rPr lang="ru-RU" sz="1400" baseline="30000" dirty="0" smtClean="0"/>
              <a:t>-1</a:t>
            </a:r>
            <a:r>
              <a:rPr lang="ru-RU" sz="1400" dirty="0" smtClean="0"/>
              <a:t>]</a:t>
            </a:r>
          </a:p>
          <a:p>
            <a:r>
              <a:rPr lang="ru-RU" sz="1400" dirty="0" smtClean="0"/>
              <a:t>k: Электропроводность [mS cm</a:t>
            </a:r>
            <a:r>
              <a:rPr lang="ru-RU" sz="1400" baseline="30000" dirty="0" smtClean="0"/>
              <a:t>-1</a:t>
            </a:r>
            <a:r>
              <a:rPr lang="ru-RU" sz="1400" dirty="0" smtClean="0"/>
              <a:t>]  </a:t>
            </a:r>
          </a:p>
          <a:p>
            <a:r>
              <a:rPr lang="ru-RU" sz="1400" dirty="0" smtClean="0"/>
              <a:t>c: Концентрация [mol/L or M]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Молярная электропроводность - это отношение электропроводности раствора к его концентрации.</a:t>
            </a: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электропроводности соляных растворов</a:t>
            </a: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436096" y="1052736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</p:spTree>
    <p:extLst>
      <p:ext uri="{BB962C8B-B14F-4D97-AF65-F5344CB8AC3E}">
        <p14:creationId xmlns:p14="http://schemas.microsoft.com/office/powerpoint/2010/main" val="17629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1" y="2420888"/>
            <a:ext cx="6267450" cy="648072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810235" y="2516084"/>
            <a:ext cx="582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aseline="30000" dirty="0">
                <a:solidFill>
                  <a:srgbClr val="00CC99"/>
                </a:solidFill>
              </a:rPr>
              <a:t>Теперь учащихся приглашают выдвинуть гипотезу, которая должна быть проверена экспериментально.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1" y="3499178"/>
            <a:ext cx="6267450" cy="43387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428625" cy="438150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907704" y="3554432"/>
            <a:ext cx="5729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Как связаны концентрация и электропроводность раствора? </a:t>
            </a:r>
            <a:endParaRPr lang="ru-RU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электропроводности соляных растворов</a:t>
            </a:r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5436096" y="1052736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</p:spTree>
    <p:extLst>
      <p:ext uri="{BB962C8B-B14F-4D97-AF65-F5344CB8AC3E}">
        <p14:creationId xmlns:p14="http://schemas.microsoft.com/office/powerpoint/2010/main" val="29305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08009" y="2617457"/>
            <a:ext cx="7344816" cy="1531623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Описание работы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59632" y="2738396"/>
            <a:ext cx="6983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Учащиеся измеряют электропроводность раствора различных количеств NaCl в дистиллированной воде и применяют ПО GlobiLab для наглядного отображения результатов и проведения предварительного анализа. Они также вычислят молекулярную электропроводность такого раствора и построят диаграмму разброса, воспользовавшись инструментами EXCEL.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электропроводности соляных растворов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436096" y="1052736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</p:spTree>
    <p:extLst>
      <p:ext uri="{BB962C8B-B14F-4D97-AF65-F5344CB8AC3E}">
        <p14:creationId xmlns:p14="http://schemas.microsoft.com/office/powerpoint/2010/main" val="26157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827584" y="2399977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Labdisc Biochem</a:t>
            </a:r>
            <a:endParaRPr lang="ru-RU" dirty="0"/>
          </a:p>
          <a:p>
            <a:pPr lvl="0"/>
            <a:r>
              <a:rPr lang="ru-RU" dirty="0" smtClean="0"/>
              <a:t>Мерный стакан (500 мл)</a:t>
            </a:r>
            <a:endParaRPr lang="ru-RU" dirty="0"/>
          </a:p>
          <a:p>
            <a:pPr lvl="0"/>
            <a:r>
              <a:rPr lang="ru-RU" dirty="0" smtClean="0"/>
              <a:t>Электрод проводимости</a:t>
            </a:r>
            <a:endParaRPr lang="ru-RU" dirty="0"/>
          </a:p>
          <a:p>
            <a:r>
              <a:rPr lang="ru-RU" dirty="0" smtClean="0"/>
              <a:t>Мешалка</a:t>
            </a:r>
          </a:p>
          <a:p>
            <a:r>
              <a:rPr lang="ru-RU" dirty="0" smtClean="0"/>
              <a:t>Дистиллированная вода</a:t>
            </a:r>
          </a:p>
          <a:p>
            <a:r>
              <a:rPr lang="ru-RU" dirty="0" smtClean="0"/>
              <a:t>Соль</a:t>
            </a:r>
            <a:endParaRPr lang="ru-RU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Ресурсы и материалы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14968" y="249289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5" name="14 Elipse"/>
          <p:cNvSpPr/>
          <p:nvPr/>
        </p:nvSpPr>
        <p:spPr>
          <a:xfrm>
            <a:off x="614968" y="276652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6" name="15 Elipse"/>
          <p:cNvSpPr/>
          <p:nvPr/>
        </p:nvSpPr>
        <p:spPr>
          <a:xfrm>
            <a:off x="614968" y="304015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7" name="16 Elipse"/>
          <p:cNvSpPr/>
          <p:nvPr/>
        </p:nvSpPr>
        <p:spPr>
          <a:xfrm>
            <a:off x="614968" y="331378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 sz="12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85063" y="244237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580315" y="271600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580315" y="298963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</a:t>
            </a:r>
          </a:p>
        </p:txBody>
      </p:sp>
      <p:sp>
        <p:nvSpPr>
          <p:cNvPr id="30" name="29 Elipse"/>
          <p:cNvSpPr/>
          <p:nvPr/>
        </p:nvSpPr>
        <p:spPr>
          <a:xfrm>
            <a:off x="6219418" y="2542454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6189513" y="249193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</a:p>
        </p:txBody>
      </p:sp>
      <p:sp>
        <p:nvSpPr>
          <p:cNvPr id="32" name="31 Elipse"/>
          <p:cNvSpPr/>
          <p:nvPr/>
        </p:nvSpPr>
        <p:spPr>
          <a:xfrm>
            <a:off x="3635896" y="501317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33" name="32 CuadroTexto"/>
          <p:cNvSpPr txBox="1"/>
          <p:nvPr/>
        </p:nvSpPr>
        <p:spPr>
          <a:xfrm>
            <a:off x="3563888" y="4941169"/>
            <a:ext cx="316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3</a:t>
            </a:r>
          </a:p>
        </p:txBody>
      </p:sp>
      <p:sp>
        <p:nvSpPr>
          <p:cNvPr id="34" name="33 Elipse"/>
          <p:cNvSpPr/>
          <p:nvPr/>
        </p:nvSpPr>
        <p:spPr>
          <a:xfrm>
            <a:off x="4572000" y="2636912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35" name="34 CuadroTexto"/>
          <p:cNvSpPr txBox="1"/>
          <p:nvPr/>
        </p:nvSpPr>
        <p:spPr>
          <a:xfrm>
            <a:off x="4499992" y="2564904"/>
            <a:ext cx="34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2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67544" y="3284984"/>
            <a:ext cx="42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4</a:t>
            </a:r>
          </a:p>
        </p:txBody>
      </p:sp>
      <p:pic>
        <p:nvPicPr>
          <p:cNvPr id="29" name="28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36912"/>
            <a:ext cx="221883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35 Imagen" descr="C:\Users\Reinaldo\Downloads\vas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852936"/>
            <a:ext cx="128446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44 Elipse"/>
          <p:cNvSpPr/>
          <p:nvPr/>
        </p:nvSpPr>
        <p:spPr>
          <a:xfrm>
            <a:off x="3635896" y="2636912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 sz="1200" dirty="0"/>
          </a:p>
        </p:txBody>
      </p:sp>
      <p:sp>
        <p:nvSpPr>
          <p:cNvPr id="46" name="45 CuadroTexto"/>
          <p:cNvSpPr txBox="1"/>
          <p:nvPr/>
        </p:nvSpPr>
        <p:spPr>
          <a:xfrm>
            <a:off x="3563888" y="2564904"/>
            <a:ext cx="42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4</a:t>
            </a:r>
          </a:p>
        </p:txBody>
      </p:sp>
      <p:sp>
        <p:nvSpPr>
          <p:cNvPr id="47" name="46 Elipse"/>
          <p:cNvSpPr/>
          <p:nvPr/>
        </p:nvSpPr>
        <p:spPr>
          <a:xfrm>
            <a:off x="611560" y="357301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 sz="1200" dirty="0"/>
          </a:p>
        </p:txBody>
      </p:sp>
      <p:sp>
        <p:nvSpPr>
          <p:cNvPr id="48" name="47 CuadroTexto"/>
          <p:cNvSpPr txBox="1"/>
          <p:nvPr/>
        </p:nvSpPr>
        <p:spPr>
          <a:xfrm>
            <a:off x="467544" y="3501008"/>
            <a:ext cx="42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5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электропроводности соляных растворов</a:t>
            </a:r>
          </a:p>
        </p:txBody>
      </p:sp>
      <p:sp>
        <p:nvSpPr>
          <p:cNvPr id="41" name="40 Elipse"/>
          <p:cNvSpPr/>
          <p:nvPr/>
        </p:nvSpPr>
        <p:spPr>
          <a:xfrm>
            <a:off x="611560" y="3861048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 sz="12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539552" y="3789040"/>
            <a:ext cx="42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6</a:t>
            </a:r>
          </a:p>
        </p:txBody>
      </p:sp>
      <p:pic>
        <p:nvPicPr>
          <p:cNvPr id="43" name="2 Imagen" descr="3_.jpg"/>
          <p:cNvPicPr/>
          <p:nvPr/>
        </p:nvPicPr>
        <p:blipFill>
          <a:blip r:embed="rId5" cstate="print"/>
          <a:stretch>
            <a:fillRect/>
          </a:stretch>
        </p:blipFill>
        <p:spPr>
          <a:xfrm rot="16200000" flipV="1">
            <a:off x="3023828" y="3609020"/>
            <a:ext cx="1872208" cy="72008"/>
          </a:xfrm>
          <a:prstGeom prst="rect">
            <a:avLst/>
          </a:prstGeom>
        </p:spPr>
      </p:pic>
      <p:pic>
        <p:nvPicPr>
          <p:cNvPr id="44" name="4 Imagen" descr="5.jpg"/>
          <p:cNvPicPr/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5292080" y="3789040"/>
            <a:ext cx="720080" cy="3168352"/>
          </a:xfrm>
          <a:prstGeom prst="rect">
            <a:avLst/>
          </a:prstGeom>
        </p:spPr>
      </p:pic>
      <p:sp>
        <p:nvSpPr>
          <p:cNvPr id="39" name="2 Subtítulo"/>
          <p:cNvSpPr txBox="1">
            <a:spLocks/>
          </p:cNvSpPr>
          <p:nvPr/>
        </p:nvSpPr>
        <p:spPr>
          <a:xfrm>
            <a:off x="5436096" y="1052736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</p:spTree>
    <p:extLst>
      <p:ext uri="{BB962C8B-B14F-4D97-AF65-F5344CB8AC3E}">
        <p14:creationId xmlns:p14="http://schemas.microsoft.com/office/powerpoint/2010/main" val="34842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Elipse"/>
          <p:cNvSpPr/>
          <p:nvPr/>
        </p:nvSpPr>
        <p:spPr>
          <a:xfrm>
            <a:off x="995384" y="4142335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2708920"/>
            <a:ext cx="6624736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Для сбора показаний измерений с помощью Labdisc и электрода электропроводности, необходимо сделать следующие настройки:</a:t>
            </a:r>
          </a:p>
          <a:p>
            <a:r>
              <a:rPr lang="ru-RU" sz="1500" dirty="0" smtClean="0"/>
              <a:t> </a:t>
            </a:r>
          </a:p>
          <a:p>
            <a:endParaRPr lang="ru-RU" sz="1500" dirty="0" smtClean="0"/>
          </a:p>
          <a:p>
            <a:pPr lvl="0"/>
            <a:r>
              <a:rPr lang="ru-RU" sz="1500" dirty="0" smtClean="0"/>
              <a:t>Откройте программу GlobiLab и включите Labdisc</a:t>
            </a:r>
          </a:p>
          <a:p>
            <a:pPr lvl="0"/>
            <a:endParaRPr lang="ru-RU" sz="1500" dirty="0" smtClean="0"/>
          </a:p>
          <a:p>
            <a:pPr lvl="0"/>
            <a:r>
              <a:rPr lang="ru-RU" sz="1500" dirty="0" smtClean="0"/>
              <a:t>Нажмите на пиктограмму Bluetooth в нижнем правом углу экрана GlobiLab. Выберите используемый Labdisc</a:t>
            </a:r>
            <a:r>
              <a:rPr lang="ru-RU" sz="1500" dirty="0"/>
              <a:t>. После распознавания Labdisc программой, пиктограмма изменит цвет с серого на синий               .  Если вы предпочитаете USB-соединение, выполните те же указания, нажав на пиктограмму USB. Вы увидите то же изменение цвета, когда Labdisc будет опознан                 </a:t>
            </a:r>
            <a:r>
              <a:rPr lang="ru-RU" dirty="0" smtClean="0"/>
              <a:t>.</a:t>
            </a:r>
            <a:endParaRPr lang="ru-RU" sz="1500" dirty="0" smtClean="0"/>
          </a:p>
          <a:p>
            <a:endParaRPr lang="ru-RU" sz="1500" dirty="0"/>
          </a:p>
        </p:txBody>
      </p:sp>
      <p:sp>
        <p:nvSpPr>
          <p:cNvPr id="8" name="7 Elipse"/>
          <p:cNvSpPr/>
          <p:nvPr/>
        </p:nvSpPr>
        <p:spPr>
          <a:xfrm>
            <a:off x="995384" y="3682159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965479" y="362599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965479" y="40918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2800350" cy="323850"/>
          </a:xfrm>
          <a:prstGeom prst="rect">
            <a:avLst/>
          </a:prstGeom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241517" y="2348880"/>
            <a:ext cx="2826427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Настройка Labdisc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12" y="4604543"/>
            <a:ext cx="533400" cy="219075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55193"/>
            <a:ext cx="533400" cy="219075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электропроводности соляных растворов</a:t>
            </a: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5436096" y="1052736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Электропроводность жидкостей</a:t>
            </a:r>
          </a:p>
        </p:txBody>
      </p:sp>
    </p:spTree>
    <p:extLst>
      <p:ext uri="{BB962C8B-B14F-4D97-AF65-F5344CB8AC3E}">
        <p14:creationId xmlns:p14="http://schemas.microsoft.com/office/powerpoint/2010/main" val="12423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922</Words>
  <Application>Microsoft Office PowerPoint</Application>
  <PresentationFormat>‫הצגה על המסך (4:3)</PresentationFormat>
  <Paragraphs>223</Paragraphs>
  <Slides>22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3" baseType="lpstr">
      <vt:lpstr>Tema de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Jen</cp:lastModifiedBy>
  <cp:revision>83</cp:revision>
  <dcterms:created xsi:type="dcterms:W3CDTF">2012-09-11T15:34:37Z</dcterms:created>
  <dcterms:modified xsi:type="dcterms:W3CDTF">2017-11-24T14:59:49Z</dcterms:modified>
</cp:coreProperties>
</file>