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9" r:id="rId4"/>
    <p:sldId id="287" r:id="rId5"/>
    <p:sldId id="261" r:id="rId6"/>
    <p:sldId id="264" r:id="rId7"/>
    <p:sldId id="265" r:id="rId8"/>
    <p:sldId id="268" r:id="rId9"/>
    <p:sldId id="269" r:id="rId10"/>
    <p:sldId id="270" r:id="rId11"/>
    <p:sldId id="291" r:id="rId12"/>
    <p:sldId id="272" r:id="rId13"/>
    <p:sldId id="292" r:id="rId14"/>
    <p:sldId id="295" r:id="rId15"/>
    <p:sldId id="296" r:id="rId16"/>
    <p:sldId id="273" r:id="rId17"/>
    <p:sldId id="280" r:id="rId18"/>
    <p:sldId id="283" r:id="rId19"/>
    <p:sldId id="276" r:id="rId20"/>
    <p:sldId id="297" r:id="rId21"/>
    <p:sldId id="278" r:id="rId22"/>
    <p:sldId id="286" r:id="rId23"/>
    <p:sldId id="279" r:id="rId24"/>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90A6"/>
    <a:srgbClr val="29B19A"/>
    <a:srgbClr val="F7B047"/>
    <a:srgbClr val="4194A5"/>
    <a:srgbClr val="39818F"/>
    <a:srgbClr val="22B89B"/>
    <a:srgbClr val="34A6A1"/>
    <a:srgbClr val="FFFF66"/>
    <a:srgbClr val="47A1B3"/>
    <a:srgbClr val="F68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802" autoAdjust="0"/>
    <p:restoredTop sz="94660"/>
  </p:normalViewPr>
  <p:slideViewPr>
    <p:cSldViewPr>
      <p:cViewPr>
        <p:scale>
          <a:sx n="100" d="100"/>
          <a:sy n="100" d="100"/>
        </p:scale>
        <p:origin x="-1758" y="3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89217A-00BC-4D21-9DCF-6317BBB6FF6D}" type="datetimeFigureOut">
              <a:rPr lang="es-CL" smtClean="0"/>
              <a:pPr/>
              <a:t>07-11-2016</a:t>
            </a:fld>
            <a:endParaRPr lang="ru-RU"/>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808E2C-BDF1-4481-ABB2-ADA2DD6DBB10}" type="slidenum">
              <a:rPr lang="es-CL" smtClean="0"/>
              <a:pPr/>
              <a:t>‹#›</a:t>
            </a:fld>
            <a:endParaRPr lang="ru-RU"/>
          </a:p>
        </p:txBody>
      </p:sp>
    </p:spTree>
    <p:extLst>
      <p:ext uri="{BB962C8B-B14F-4D97-AF65-F5344CB8AC3E}">
        <p14:creationId xmlns:p14="http://schemas.microsoft.com/office/powerpoint/2010/main" val="614554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79808E2C-BDF1-4481-ABB2-ADA2DD6DBB10}" type="slidenum">
              <a:rPr lang="es-CL" smtClean="0"/>
              <a:pPr/>
              <a:t>4</a:t>
            </a:fld>
            <a:endParaRPr lang="ru-RU"/>
          </a:p>
        </p:txBody>
      </p:sp>
    </p:spTree>
    <p:extLst>
      <p:ext uri="{BB962C8B-B14F-4D97-AF65-F5344CB8AC3E}">
        <p14:creationId xmlns:p14="http://schemas.microsoft.com/office/powerpoint/2010/main" val="1732293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07-11-2016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2839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07-11-2016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665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07-11-2016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001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07-11-2016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803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2D14BE-FEB0-4772-B671-A5ED69CE1B0D}" type="datetimeFigureOut">
              <a:rPr lang="es-CL" smtClean="0"/>
              <a:pPr/>
              <a:t>07-11-2016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4112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92D14BE-FEB0-4772-B671-A5ED69CE1B0D}" type="datetimeFigureOut">
              <a:rPr lang="es-CL" smtClean="0"/>
              <a:pPr/>
              <a:t>07-11-2016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1928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92D14BE-FEB0-4772-B671-A5ED69CE1B0D}" type="datetimeFigureOut">
              <a:rPr lang="es-CL" smtClean="0"/>
              <a:pPr/>
              <a:t>07-11-2016</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8395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92D14BE-FEB0-4772-B671-A5ED69CE1B0D}" type="datetimeFigureOut">
              <a:rPr lang="es-CL" smtClean="0"/>
              <a:pPr/>
              <a:t>07-11-2016</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0839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D14BE-FEB0-4772-B671-A5ED69CE1B0D}" type="datetimeFigureOut">
              <a:rPr lang="es-CL" smtClean="0"/>
              <a:pPr/>
              <a:t>07-11-2016</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412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07-11-2016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601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07-11-2016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9956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14BE-FEB0-4772-B671-A5ED69CE1B0D}" type="datetimeFigureOut">
              <a:rPr lang="es-CL" smtClean="0"/>
              <a:pPr/>
              <a:t>07-11-2016</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F7F0-D864-4D1F-9C06-B4C39C73B53B}" type="slidenum">
              <a:rPr lang="es-CL" smtClean="0"/>
              <a:pPr/>
              <a:t>‹#›</a:t>
            </a:fld>
            <a:endParaRPr lang="es-CL"/>
          </a:p>
        </p:txBody>
      </p:sp>
    </p:spTree>
    <p:extLst>
      <p:ext uri="{BB962C8B-B14F-4D97-AF65-F5344CB8AC3E}">
        <p14:creationId xmlns:p14="http://schemas.microsoft.com/office/powerpoint/2010/main" val="76453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860032" y="1682224"/>
            <a:ext cx="3600400" cy="576064"/>
          </a:xfrm>
        </p:spPr>
        <p:txBody>
          <a:bodyPr>
            <a:normAutofit/>
          </a:bodyPr>
          <a:lstStyle/>
          <a:p>
            <a:r>
              <a:rPr lang="ru-RU" sz="2400" b="1" dirty="0" smtClean="0">
                <a:solidFill>
                  <a:schemeClr val="bg1"/>
                </a:solidFill>
                <a:latin typeface="+mj-lt"/>
              </a:rPr>
              <a:t>Что такое фотосинтез?</a:t>
            </a:r>
            <a:endParaRPr lang="ru-RU" sz="2400" baseline="30000" dirty="0">
              <a:solidFill>
                <a:schemeClr val="bg1"/>
              </a:solidFill>
              <a:latin typeface="Frutiger 55 Roman" pitchFamily="34" charset="0"/>
            </a:endParaRPr>
          </a:p>
        </p:txBody>
      </p:sp>
      <p:sp>
        <p:nvSpPr>
          <p:cNvPr id="8" name="7 CuadroTexto"/>
          <p:cNvSpPr txBox="1"/>
          <p:nvPr/>
        </p:nvSpPr>
        <p:spPr>
          <a:xfrm>
            <a:off x="5004048" y="2132856"/>
            <a:ext cx="3456384" cy="461665"/>
          </a:xfrm>
          <a:prstGeom prst="rect">
            <a:avLst/>
          </a:prstGeom>
          <a:noFill/>
        </p:spPr>
        <p:txBody>
          <a:bodyPr wrap="square" rtlCol="0">
            <a:spAutoFit/>
          </a:bodyPr>
          <a:lstStyle/>
          <a:p>
            <a:r>
              <a:rPr lang="ru-RU" sz="1200" dirty="0">
                <a:solidFill>
                  <a:srgbClr val="FFFF66"/>
                </a:solidFill>
              </a:rPr>
              <a:t>Измерение давления воздуха в активной фотосинтетической системе</a:t>
            </a:r>
          </a:p>
        </p:txBody>
      </p:sp>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10" r="3498" b="3336"/>
          <a:stretch/>
        </p:blipFill>
        <p:spPr bwMode="auto">
          <a:xfrm>
            <a:off x="3503776" y="4767014"/>
            <a:ext cx="1751888" cy="183888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4 Imagen" descr="Portada Biochem.jpg"/>
          <p:cNvPicPr>
            <a:picLocks noChangeAspect="1"/>
          </p:cNvPicPr>
          <p:nvPr/>
        </p:nvPicPr>
        <p:blipFill>
          <a:blip r:embed="rId4" cstate="print"/>
          <a:stretch>
            <a:fillRect/>
          </a:stretch>
        </p:blipFill>
        <p:spPr>
          <a:xfrm>
            <a:off x="0" y="2374"/>
            <a:ext cx="9144000" cy="6855626"/>
          </a:xfrm>
          <a:prstGeom prst="rect">
            <a:avLst/>
          </a:prstGeom>
        </p:spPr>
      </p:pic>
      <p:sp>
        <p:nvSpPr>
          <p:cNvPr id="7" name="6 CuadroTexto"/>
          <p:cNvSpPr txBox="1"/>
          <p:nvPr/>
        </p:nvSpPr>
        <p:spPr>
          <a:xfrm>
            <a:off x="5076056" y="2117467"/>
            <a:ext cx="3744416" cy="430887"/>
          </a:xfrm>
          <a:prstGeom prst="rect">
            <a:avLst/>
          </a:prstGeom>
          <a:noFill/>
        </p:spPr>
        <p:txBody>
          <a:bodyPr wrap="square" rtlCol="0" anchor="b">
            <a:spAutoFit/>
          </a:bodyPr>
          <a:lstStyle/>
          <a:p>
            <a:r>
              <a:rPr lang="ru-RU" sz="1100" dirty="0" smtClean="0">
                <a:solidFill>
                  <a:srgbClr val="FFFF00"/>
                </a:solidFill>
              </a:rPr>
              <a:t>Измерение количества растворенного кислорода в активной фотосинтетической системе</a:t>
            </a:r>
            <a:endParaRPr lang="ru-RU" sz="1100" dirty="0">
              <a:solidFill>
                <a:srgbClr val="FFFF00"/>
              </a:solidFill>
            </a:endParaRPr>
          </a:p>
        </p:txBody>
      </p:sp>
      <p:sp>
        <p:nvSpPr>
          <p:cNvPr id="9" name="2 Subtítulo"/>
          <p:cNvSpPr txBox="1">
            <a:spLocks/>
          </p:cNvSpPr>
          <p:nvPr/>
        </p:nvSpPr>
        <p:spPr>
          <a:xfrm>
            <a:off x="5023098" y="177281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800" b="1" dirty="0" smtClean="0">
                <a:solidFill>
                  <a:schemeClr val="bg1"/>
                </a:solidFill>
              </a:rPr>
              <a:t>Фотосинтез II: Растворенный O</a:t>
            </a:r>
            <a:r>
              <a:rPr lang="ru-RU" sz="1800" b="1" baseline="-25000" dirty="0" smtClean="0">
                <a:solidFill>
                  <a:schemeClr val="bg1"/>
                </a:solidFill>
              </a:rPr>
              <a:t>2</a:t>
            </a:r>
            <a:endParaRPr lang="ru-RU" sz="1800" baseline="-25000" dirty="0">
              <a:solidFill>
                <a:schemeClr val="bg1"/>
              </a:solidFill>
              <a:latin typeface="Frutiger 55 Roman" pitchFamily="34" charset="0"/>
            </a:endParaRPr>
          </a:p>
        </p:txBody>
      </p:sp>
    </p:spTree>
    <p:extLst>
      <p:ext uri="{BB962C8B-B14F-4D97-AF65-F5344CB8AC3E}">
        <p14:creationId xmlns:p14="http://schemas.microsoft.com/office/powerpoint/2010/main" val="1218310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Использование Labdisc</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1" name="10 CuadroTexto"/>
          <p:cNvSpPr txBox="1"/>
          <p:nvPr/>
        </p:nvSpPr>
        <p:spPr>
          <a:xfrm>
            <a:off x="5652120" y="1389722"/>
            <a:ext cx="3744416" cy="415498"/>
          </a:xfrm>
          <a:prstGeom prst="rect">
            <a:avLst/>
          </a:prstGeom>
          <a:noFill/>
        </p:spPr>
        <p:txBody>
          <a:bodyPr wrap="square" rtlCol="0" anchor="b">
            <a:spAutoFit/>
          </a:bodyPr>
          <a:lstStyle/>
          <a:p>
            <a:r>
              <a:rPr lang="ru-RU" sz="1050" dirty="0" smtClean="0"/>
              <a:t>Измерение количества растворенного кислорода в активной фотосинтетической системе</a:t>
            </a:r>
            <a:endParaRPr lang="ru-RU" sz="1050" dirty="0"/>
          </a:p>
        </p:txBody>
      </p:sp>
      <p:pic>
        <p:nvPicPr>
          <p:cNvPr id="1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7898" y="256490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14 CuadroTexto"/>
          <p:cNvSpPr txBox="1"/>
          <p:nvPr/>
        </p:nvSpPr>
        <p:spPr>
          <a:xfrm>
            <a:off x="1547664" y="2545740"/>
            <a:ext cx="3528392" cy="954107"/>
          </a:xfrm>
          <a:prstGeom prst="rect">
            <a:avLst/>
          </a:prstGeom>
          <a:noFill/>
        </p:spPr>
        <p:txBody>
          <a:bodyPr wrap="square" rtlCol="0">
            <a:spAutoFit/>
          </a:bodyPr>
          <a:lstStyle/>
          <a:p>
            <a:r>
              <a:rPr lang="ru-RU" sz="1400" dirty="0"/>
              <a:t>Нажмите           </a:t>
            </a:r>
            <a:r>
              <a:rPr lang="ru-RU" sz="1400" dirty="0" smtClean="0"/>
              <a:t>   </a:t>
            </a:r>
            <a:r>
              <a:rPr lang="ru-RU" sz="1400" dirty="0"/>
              <a:t>, чтобы настроить Labdisc. Выберите внешнюю температуру и DO2 в окне "Настройки регистратора". Введите значение "ВРУЧНУЮ" для СКОРОСТЬ. </a:t>
            </a:r>
            <a:endParaRPr lang="ru-RU" sz="1500" dirty="0" smtClean="0"/>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5410" y="2444431"/>
            <a:ext cx="404812"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800" b="1" dirty="0" smtClean="0">
                <a:solidFill>
                  <a:schemeClr val="bg1"/>
                </a:solidFill>
              </a:rPr>
              <a:t>Фотосинтез II: Растворенный O</a:t>
            </a:r>
            <a:r>
              <a:rPr lang="ru-RU" sz="1800" b="1" baseline="-25000" dirty="0" smtClean="0">
                <a:solidFill>
                  <a:schemeClr val="bg1"/>
                </a:solidFill>
              </a:rPr>
              <a:t>2</a:t>
            </a:r>
            <a:endParaRPr lang="ru-RU" sz="1800" baseline="-25000" dirty="0">
              <a:solidFill>
                <a:schemeClr val="bg1"/>
              </a:solidFill>
              <a:latin typeface="Frutiger 55 Roman"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1945" y="2262386"/>
            <a:ext cx="2974511" cy="3988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669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Использование Labdisc</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5930" y="278321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CuadroTexto"/>
          <p:cNvSpPr txBox="1"/>
          <p:nvPr/>
        </p:nvSpPr>
        <p:spPr>
          <a:xfrm>
            <a:off x="5652120" y="1389722"/>
            <a:ext cx="3744416" cy="415498"/>
          </a:xfrm>
          <a:prstGeom prst="rect">
            <a:avLst/>
          </a:prstGeom>
          <a:noFill/>
        </p:spPr>
        <p:txBody>
          <a:bodyPr wrap="square" rtlCol="0" anchor="b">
            <a:spAutoFit/>
          </a:bodyPr>
          <a:lstStyle/>
          <a:p>
            <a:r>
              <a:rPr lang="ru-RU" sz="1050" dirty="0" smtClean="0"/>
              <a:t>Измерение количества растворенного кислорода в активной фотосинтетической системе</a:t>
            </a:r>
            <a:endParaRPr lang="ru-RU" sz="1050" dirty="0"/>
          </a:p>
        </p:txBody>
      </p:sp>
      <p:sp>
        <p:nvSpPr>
          <p:cNvPr id="18" name="17 CuadroTexto"/>
          <p:cNvSpPr txBox="1"/>
          <p:nvPr/>
        </p:nvSpPr>
        <p:spPr>
          <a:xfrm>
            <a:off x="1691680" y="2780928"/>
            <a:ext cx="6624736" cy="800219"/>
          </a:xfrm>
          <a:prstGeom prst="rect">
            <a:avLst/>
          </a:prstGeom>
          <a:noFill/>
        </p:spPr>
        <p:txBody>
          <a:bodyPr wrap="square" rtlCol="0">
            <a:spAutoFit/>
          </a:bodyPr>
          <a:lstStyle/>
          <a:p>
            <a:pPr lvl="0"/>
            <a:r>
              <a:rPr lang="ru-RU" sz="1400" dirty="0"/>
              <a:t>После завершения настройки датчика, начните измерения, нажав               или нажав кнопку                     на Labdisc</a:t>
            </a:r>
            <a:r>
              <a:rPr lang="ru-RU" dirty="0" smtClean="0"/>
              <a:t>.</a:t>
            </a:r>
            <a:r>
              <a:rPr lang="ru-RU" sz="1400" dirty="0" smtClean="0"/>
              <a:t> Для получения следующих замеров, нажимайте            при каждом новом измерении. </a:t>
            </a:r>
            <a:endParaRPr lang="ru-RU" sz="1500" dirty="0" smtClean="0"/>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3088061"/>
            <a:ext cx="575717" cy="28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7106" y="3068960"/>
            <a:ext cx="594386" cy="288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2926" y="2485852"/>
            <a:ext cx="393700" cy="55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03598" y="379881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23 CuadroTexto"/>
          <p:cNvSpPr txBox="1"/>
          <p:nvPr/>
        </p:nvSpPr>
        <p:spPr>
          <a:xfrm>
            <a:off x="1619672" y="3774014"/>
            <a:ext cx="6624736" cy="307777"/>
          </a:xfrm>
          <a:prstGeom prst="rect">
            <a:avLst/>
          </a:prstGeom>
          <a:noFill/>
        </p:spPr>
        <p:txBody>
          <a:bodyPr wrap="square" rtlCol="0">
            <a:spAutoFit/>
          </a:bodyPr>
          <a:lstStyle/>
          <a:p>
            <a:r>
              <a:rPr lang="ru-RU" sz="1400" dirty="0"/>
              <a:t>После завершения измерений, остановите Labdisc, нажав               .             </a:t>
            </a:r>
            <a:endParaRPr lang="ru-RU" sz="1500" dirty="0" smtClean="0"/>
          </a:p>
        </p:txBody>
      </p:sp>
      <p:pic>
        <p:nvPicPr>
          <p:cNvPr id="2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74023" y="3654351"/>
            <a:ext cx="530225"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800" b="1" dirty="0" smtClean="0">
                <a:solidFill>
                  <a:schemeClr val="bg1"/>
                </a:solidFill>
              </a:rPr>
              <a:t>Фотосинтез II: Растворенный O</a:t>
            </a:r>
            <a:r>
              <a:rPr lang="ru-RU" sz="1800" b="1" baseline="-25000" dirty="0" smtClean="0">
                <a:solidFill>
                  <a:schemeClr val="bg1"/>
                </a:solidFill>
              </a:rPr>
              <a:t>2</a:t>
            </a:r>
            <a:endParaRPr lang="ru-RU" sz="1800" baseline="-25000" dirty="0">
              <a:solidFill>
                <a:schemeClr val="bg1"/>
              </a:solidFill>
              <a:latin typeface="Frutiger 55 Roman" pitchFamily="34" charset="0"/>
            </a:endParaRPr>
          </a:p>
        </p:txBody>
      </p:sp>
    </p:spTree>
    <p:extLst>
      <p:ext uri="{BB962C8B-B14F-4D97-AF65-F5344CB8AC3E}">
        <p14:creationId xmlns:p14="http://schemas.microsoft.com/office/powerpoint/2010/main" val="18800514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Эксперимент</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7" name="16 CuadroTexto"/>
          <p:cNvSpPr txBox="1"/>
          <p:nvPr/>
        </p:nvSpPr>
        <p:spPr>
          <a:xfrm>
            <a:off x="1555625" y="2610859"/>
            <a:ext cx="6544767" cy="307777"/>
          </a:xfrm>
          <a:prstGeom prst="rect">
            <a:avLst/>
          </a:prstGeom>
          <a:noFill/>
          <a:ln>
            <a:noFill/>
          </a:ln>
        </p:spPr>
        <p:txBody>
          <a:bodyPr wrap="square" rtlCol="0">
            <a:spAutoFit/>
          </a:bodyPr>
          <a:lstStyle/>
          <a:p>
            <a:r>
              <a:rPr lang="ru-RU" sz="1400" dirty="0">
                <a:solidFill>
                  <a:srgbClr val="3490A6"/>
                </a:solidFill>
              </a:rPr>
              <a:t>Следующие шаги поясняют, как проводить эксперимент: </a:t>
            </a:r>
          </a:p>
        </p:txBody>
      </p:sp>
      <p:sp>
        <p:nvSpPr>
          <p:cNvPr id="18" name="17 Rectángulo redondeado"/>
          <p:cNvSpPr/>
          <p:nvPr/>
        </p:nvSpPr>
        <p:spPr>
          <a:xfrm>
            <a:off x="1403647" y="2486589"/>
            <a:ext cx="6581751" cy="582371"/>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9" name="18 CuadroTexto"/>
          <p:cNvSpPr txBox="1"/>
          <p:nvPr/>
        </p:nvSpPr>
        <p:spPr>
          <a:xfrm>
            <a:off x="1475656" y="3553852"/>
            <a:ext cx="6624736" cy="954107"/>
          </a:xfrm>
          <a:prstGeom prst="rect">
            <a:avLst/>
          </a:prstGeom>
          <a:noFill/>
        </p:spPr>
        <p:txBody>
          <a:bodyPr wrap="square" rtlCol="0">
            <a:spAutoFit/>
          </a:bodyPr>
          <a:lstStyle/>
          <a:p>
            <a:pPr lvl="0"/>
            <a:r>
              <a:rPr lang="ru-RU" sz="1400" dirty="0" smtClean="0"/>
              <a:t>Налейте в один стеклянный сосуд 250 мл воды комнатной температуры и измерьте наличие растворенного кислорода и температуру в качестве первого замера. Для этого возьмите зонд и медленно и непрерывно помешивайте им жидкость, пока показание Labdisc не станет постоянным.</a:t>
            </a:r>
            <a:endParaRPr lang="ru-RU" sz="1500" dirty="0" smtClean="0"/>
          </a:p>
        </p:txBody>
      </p:sp>
      <p:sp>
        <p:nvSpPr>
          <p:cNvPr id="20" name="19 CuadroTexto"/>
          <p:cNvSpPr txBox="1"/>
          <p:nvPr/>
        </p:nvSpPr>
        <p:spPr>
          <a:xfrm>
            <a:off x="1475656" y="4705980"/>
            <a:ext cx="6624736" cy="523220"/>
          </a:xfrm>
          <a:prstGeom prst="rect">
            <a:avLst/>
          </a:prstGeom>
          <a:noFill/>
        </p:spPr>
        <p:txBody>
          <a:bodyPr wrap="square" rtlCol="0">
            <a:spAutoFit/>
          </a:bodyPr>
          <a:lstStyle/>
          <a:p>
            <a:pPr lvl="0"/>
            <a:r>
              <a:rPr lang="ru-RU" sz="1400" dirty="0" smtClean="0"/>
              <a:t>Полностью погрузите три растения в три стеклянных сосуда, содержащих 250 мл воды, и закройте их. </a:t>
            </a:r>
            <a:endParaRPr lang="ru-RU" sz="1400" dirty="0"/>
          </a:p>
        </p:txBody>
      </p:sp>
      <p:pic>
        <p:nvPicPr>
          <p:cNvPr id="2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358276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472157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22 CuadroTexto"/>
          <p:cNvSpPr txBox="1"/>
          <p:nvPr/>
        </p:nvSpPr>
        <p:spPr>
          <a:xfrm>
            <a:off x="5652120" y="1389722"/>
            <a:ext cx="3744416" cy="415498"/>
          </a:xfrm>
          <a:prstGeom prst="rect">
            <a:avLst/>
          </a:prstGeom>
          <a:noFill/>
        </p:spPr>
        <p:txBody>
          <a:bodyPr wrap="square" rtlCol="0" anchor="b">
            <a:spAutoFit/>
          </a:bodyPr>
          <a:lstStyle/>
          <a:p>
            <a:r>
              <a:rPr lang="ru-RU" sz="1050" dirty="0" smtClean="0"/>
              <a:t>Измерение количества растворенного кислорода в активной фотосинтетической системе</a:t>
            </a:r>
            <a:endParaRPr lang="ru-RU" sz="1050" dirty="0"/>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800" b="1" dirty="0" smtClean="0">
                <a:solidFill>
                  <a:schemeClr val="bg1"/>
                </a:solidFill>
              </a:rPr>
              <a:t>Фотосинтез II: Растворенный O</a:t>
            </a:r>
            <a:r>
              <a:rPr lang="ru-RU" sz="1800" b="1" baseline="-25000" dirty="0" smtClean="0">
                <a:solidFill>
                  <a:schemeClr val="bg1"/>
                </a:solidFill>
              </a:rPr>
              <a:t>2</a:t>
            </a:r>
            <a:endParaRPr lang="ru-RU" sz="1800" baseline="-25000" dirty="0">
              <a:solidFill>
                <a:schemeClr val="bg1"/>
              </a:solidFill>
              <a:latin typeface="Frutiger 55 Roman" pitchFamily="34" charset="0"/>
            </a:endParaRPr>
          </a:p>
        </p:txBody>
      </p:sp>
    </p:spTree>
    <p:extLst>
      <p:ext uri="{BB962C8B-B14F-4D97-AF65-F5344CB8AC3E}">
        <p14:creationId xmlns:p14="http://schemas.microsoft.com/office/powerpoint/2010/main" val="1440669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Эксперимент</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9" name="8 CuadroTexto"/>
          <p:cNvSpPr txBox="1"/>
          <p:nvPr/>
        </p:nvSpPr>
        <p:spPr>
          <a:xfrm>
            <a:off x="5652120" y="1389722"/>
            <a:ext cx="3744416" cy="415498"/>
          </a:xfrm>
          <a:prstGeom prst="rect">
            <a:avLst/>
          </a:prstGeom>
          <a:noFill/>
        </p:spPr>
        <p:txBody>
          <a:bodyPr wrap="square" rtlCol="0" anchor="b">
            <a:spAutoFit/>
          </a:bodyPr>
          <a:lstStyle/>
          <a:p>
            <a:r>
              <a:rPr lang="ru-RU" sz="1050" dirty="0" smtClean="0"/>
              <a:t>Измерение количества растворенного кислорода в активной фотосинтетической системе</a:t>
            </a:r>
            <a:endParaRPr lang="ru-RU" sz="1050" dirty="0"/>
          </a:p>
        </p:txBody>
      </p:sp>
      <p:sp>
        <p:nvSpPr>
          <p:cNvPr id="14" name="13 CuadroTexto"/>
          <p:cNvSpPr txBox="1"/>
          <p:nvPr/>
        </p:nvSpPr>
        <p:spPr>
          <a:xfrm>
            <a:off x="1547664" y="2564904"/>
            <a:ext cx="6624736" cy="738664"/>
          </a:xfrm>
          <a:prstGeom prst="rect">
            <a:avLst/>
          </a:prstGeom>
          <a:noFill/>
        </p:spPr>
        <p:txBody>
          <a:bodyPr wrap="square" rtlCol="0">
            <a:spAutoFit/>
          </a:bodyPr>
          <a:lstStyle/>
          <a:p>
            <a:pPr lvl="0"/>
            <a:r>
              <a:rPr lang="ru-RU" sz="1400" dirty="0" smtClean="0"/>
              <a:t>Два сосуда поставьте на свет - один на расстоянии 15 см от источника света, а другой - на расстоянии 20 см, и оставьте на 10 минут в слабо освещенной комнате. Одновременно, сохраняйте третье растение в абсолютно темном окружении.</a:t>
            </a:r>
            <a:endParaRPr lang="ru-RU" sz="1500" dirty="0"/>
          </a:p>
        </p:txBody>
      </p:sp>
      <p:pic>
        <p:nvPicPr>
          <p:cNvPr id="1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258635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4 Imagen" descr="frascos-lampara2.jpg"/>
          <p:cNvPicPr/>
          <p:nvPr/>
        </p:nvPicPr>
        <p:blipFill>
          <a:blip r:embed="rId4" cstate="print"/>
          <a:stretch>
            <a:fillRect/>
          </a:stretch>
        </p:blipFill>
        <p:spPr>
          <a:xfrm>
            <a:off x="3275856" y="3501008"/>
            <a:ext cx="2592288" cy="2808312"/>
          </a:xfrm>
          <a:prstGeom prst="rect">
            <a:avLst/>
          </a:prstGeom>
        </p:spPr>
      </p:pic>
      <p:sp>
        <p:nvSpPr>
          <p:cNvPr id="10"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800" b="1" dirty="0" smtClean="0">
                <a:solidFill>
                  <a:schemeClr val="bg1"/>
                </a:solidFill>
              </a:rPr>
              <a:t>Фотосинтез II: Растворенный O</a:t>
            </a:r>
            <a:r>
              <a:rPr lang="ru-RU" sz="1800" b="1" baseline="-25000" dirty="0" smtClean="0">
                <a:solidFill>
                  <a:schemeClr val="bg1"/>
                </a:solidFill>
              </a:rPr>
              <a:t>2</a:t>
            </a:r>
            <a:endParaRPr lang="ru-RU" sz="1800" baseline="-25000" dirty="0">
              <a:solidFill>
                <a:schemeClr val="bg1"/>
              </a:solidFill>
              <a:latin typeface="Frutiger 55 Roman" pitchFamily="34" charset="0"/>
            </a:endParaRPr>
          </a:p>
        </p:txBody>
      </p:sp>
    </p:spTree>
    <p:extLst>
      <p:ext uri="{BB962C8B-B14F-4D97-AF65-F5344CB8AC3E}">
        <p14:creationId xmlns:p14="http://schemas.microsoft.com/office/powerpoint/2010/main" val="39432162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Эксперимент</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7" name="16 CuadroTexto"/>
          <p:cNvSpPr txBox="1"/>
          <p:nvPr/>
        </p:nvSpPr>
        <p:spPr>
          <a:xfrm>
            <a:off x="5652120" y="1389722"/>
            <a:ext cx="3744416" cy="415498"/>
          </a:xfrm>
          <a:prstGeom prst="rect">
            <a:avLst/>
          </a:prstGeom>
          <a:noFill/>
        </p:spPr>
        <p:txBody>
          <a:bodyPr wrap="square" rtlCol="0" anchor="b">
            <a:spAutoFit/>
          </a:bodyPr>
          <a:lstStyle/>
          <a:p>
            <a:r>
              <a:rPr lang="ru-RU" sz="1050" dirty="0" smtClean="0"/>
              <a:t>Измерение количества растворенного кислорода в активной фотосинтетической системе</a:t>
            </a:r>
            <a:endParaRPr lang="ru-RU" sz="1050" dirty="0"/>
          </a:p>
        </p:txBody>
      </p:sp>
      <p:sp>
        <p:nvSpPr>
          <p:cNvPr id="20" name="19 CuadroTexto"/>
          <p:cNvSpPr txBox="1"/>
          <p:nvPr/>
        </p:nvSpPr>
        <p:spPr>
          <a:xfrm>
            <a:off x="1547664" y="2708920"/>
            <a:ext cx="6840760" cy="738664"/>
          </a:xfrm>
          <a:prstGeom prst="rect">
            <a:avLst/>
          </a:prstGeom>
          <a:noFill/>
        </p:spPr>
        <p:txBody>
          <a:bodyPr wrap="square" rtlCol="0">
            <a:spAutoFit/>
          </a:bodyPr>
          <a:lstStyle/>
          <a:p>
            <a:pPr lvl="0"/>
            <a:r>
              <a:rPr lang="ru-RU" sz="1400" dirty="0" smtClean="0"/>
              <a:t>Через 10 минут встряхните находившийся в темноте сосуд, откройте крышку и измерьте зондом растворенный кислород, как на шаге 1. Проведите то же измерение с двумя другими сосудами, начиная с того, который находился ближе к свету.  </a:t>
            </a:r>
            <a:endParaRPr lang="ru-RU" sz="1400" dirty="0"/>
          </a:p>
        </p:txBody>
      </p:sp>
      <p:pic>
        <p:nvPicPr>
          <p:cNvPr id="2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270892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15 Imagen" descr="frasco3.jpg"/>
          <p:cNvPicPr/>
          <p:nvPr/>
        </p:nvPicPr>
        <p:blipFill>
          <a:blip r:embed="rId4" cstate="print"/>
          <a:stretch>
            <a:fillRect/>
          </a:stretch>
        </p:blipFill>
        <p:spPr>
          <a:xfrm>
            <a:off x="1907704" y="3717032"/>
            <a:ext cx="2686050" cy="2355688"/>
          </a:xfrm>
          <a:prstGeom prst="rect">
            <a:avLst/>
          </a:prstGeom>
        </p:spPr>
      </p:pic>
      <p:pic>
        <p:nvPicPr>
          <p:cNvPr id="23" name="12 Imagen" descr="frasco-do2.jpg"/>
          <p:cNvPicPr/>
          <p:nvPr/>
        </p:nvPicPr>
        <p:blipFill>
          <a:blip r:embed="rId5" cstate="print"/>
          <a:stretch>
            <a:fillRect/>
          </a:stretch>
        </p:blipFill>
        <p:spPr>
          <a:xfrm>
            <a:off x="4932040" y="3717032"/>
            <a:ext cx="1872208" cy="2376264"/>
          </a:xfrm>
          <a:prstGeom prst="rect">
            <a:avLst/>
          </a:prstGeom>
        </p:spPr>
      </p:pic>
      <p:sp>
        <p:nvSpPr>
          <p:cNvPr id="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800" b="1" dirty="0" smtClean="0">
                <a:solidFill>
                  <a:schemeClr val="bg1"/>
                </a:solidFill>
              </a:rPr>
              <a:t>Фотосинтез II: Растворенный O</a:t>
            </a:r>
            <a:r>
              <a:rPr lang="ru-RU" sz="1800" b="1" baseline="-25000" dirty="0" smtClean="0">
                <a:solidFill>
                  <a:schemeClr val="bg1"/>
                </a:solidFill>
              </a:rPr>
              <a:t>2</a:t>
            </a:r>
            <a:endParaRPr lang="ru-RU" sz="1800" baseline="-25000" dirty="0">
              <a:solidFill>
                <a:schemeClr val="bg1"/>
              </a:solidFill>
              <a:latin typeface="Frutiger 55 Roman" pitchFamily="34" charset="0"/>
            </a:endParaRPr>
          </a:p>
        </p:txBody>
      </p:sp>
    </p:spTree>
    <p:extLst>
      <p:ext uri="{BB962C8B-B14F-4D97-AF65-F5344CB8AC3E}">
        <p14:creationId xmlns:p14="http://schemas.microsoft.com/office/powerpoint/2010/main" val="80755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619672" y="3944124"/>
            <a:ext cx="6624736" cy="523220"/>
          </a:xfrm>
          <a:prstGeom prst="rect">
            <a:avLst/>
          </a:prstGeom>
          <a:noFill/>
        </p:spPr>
        <p:txBody>
          <a:bodyPr wrap="square" rtlCol="0">
            <a:spAutoFit/>
          </a:bodyPr>
          <a:lstStyle/>
          <a:p>
            <a:r>
              <a:rPr lang="ru-RU" sz="1400" dirty="0" smtClean="0"/>
              <a:t>Встряхните сосуды, откройте крышку и измерьте растворенный кислород в обоих сосудах, начиная с того, который был ближе к источнику света.</a:t>
            </a:r>
            <a:endParaRPr lang="ru-RU" sz="1400"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393305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CuadroTexto"/>
          <p:cNvSpPr txBox="1"/>
          <p:nvPr/>
        </p:nvSpPr>
        <p:spPr>
          <a:xfrm>
            <a:off x="1619672" y="2852936"/>
            <a:ext cx="6768752" cy="738664"/>
          </a:xfrm>
          <a:prstGeom prst="rect">
            <a:avLst/>
          </a:prstGeom>
          <a:noFill/>
        </p:spPr>
        <p:txBody>
          <a:bodyPr wrap="square" rtlCol="0">
            <a:spAutoFit/>
          </a:bodyPr>
          <a:lstStyle/>
          <a:p>
            <a:pPr lvl="0"/>
            <a:r>
              <a:rPr lang="ru-RU" sz="1400" dirty="0" smtClean="0"/>
              <a:t>Переместите находившееся в темноте растение в освещенное окружение и поместите оставшееся растение в стакан. В каждом случае, поменяйте 250 мл воды. Поставьте эти два сосуда к источнику света на 10 минут на расстоянии 25 см и 30 см соответственно.</a:t>
            </a: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2852936"/>
            <a:ext cx="291962"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CuadroTexto"/>
          <p:cNvSpPr txBox="1"/>
          <p:nvPr/>
        </p:nvSpPr>
        <p:spPr>
          <a:xfrm>
            <a:off x="5652120" y="1389722"/>
            <a:ext cx="3744416" cy="415498"/>
          </a:xfrm>
          <a:prstGeom prst="rect">
            <a:avLst/>
          </a:prstGeom>
          <a:noFill/>
        </p:spPr>
        <p:txBody>
          <a:bodyPr wrap="square" rtlCol="0" anchor="b">
            <a:spAutoFit/>
          </a:bodyPr>
          <a:lstStyle/>
          <a:p>
            <a:r>
              <a:rPr lang="ru-RU" sz="1050" dirty="0" smtClean="0"/>
              <a:t>Измерение количества растворенного кислорода в активной фотосинтетической системе</a:t>
            </a:r>
            <a:endParaRPr lang="ru-RU" sz="1050" dirty="0"/>
          </a:p>
        </p:txBody>
      </p:sp>
      <p:sp>
        <p:nvSpPr>
          <p:cNvPr id="1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Эксперимент</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800" b="1" dirty="0" smtClean="0">
                <a:solidFill>
                  <a:schemeClr val="bg1"/>
                </a:solidFill>
              </a:rPr>
              <a:t>Фотосинтез II: Растворенный O</a:t>
            </a:r>
            <a:r>
              <a:rPr lang="ru-RU" sz="1800" b="1" baseline="-25000" dirty="0" smtClean="0">
                <a:solidFill>
                  <a:schemeClr val="bg1"/>
                </a:solidFill>
              </a:rPr>
              <a:t>2</a:t>
            </a:r>
            <a:endParaRPr lang="ru-RU" sz="1800" baseline="-25000" dirty="0">
              <a:solidFill>
                <a:schemeClr val="bg1"/>
              </a:solidFill>
              <a:latin typeface="Frutiger 55 Roman"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Результаты и анализ</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23" name="22 CuadroTexto"/>
          <p:cNvSpPr txBox="1"/>
          <p:nvPr/>
        </p:nvSpPr>
        <p:spPr>
          <a:xfrm>
            <a:off x="1619672" y="3534107"/>
            <a:ext cx="6624736" cy="523220"/>
          </a:xfrm>
          <a:prstGeom prst="rect">
            <a:avLst/>
          </a:prstGeom>
          <a:noFill/>
        </p:spPr>
        <p:txBody>
          <a:bodyPr wrap="square" rtlCol="0">
            <a:spAutoFit/>
          </a:bodyPr>
          <a:lstStyle/>
          <a:p>
            <a:pPr lvl="0"/>
            <a:r>
              <a:rPr lang="ru-RU" sz="1400" dirty="0" smtClean="0"/>
              <a:t>Нанесите метки, указав условия эксперимента, контрольное значение, темноту или расстояние от источника света. Используйте инструмент                 в программе GlobiLab.  </a:t>
            </a:r>
            <a:endParaRPr lang="ru-RU" sz="1400" dirty="0"/>
          </a:p>
        </p:txBody>
      </p:sp>
      <p:pic>
        <p:nvPicPr>
          <p:cNvPr id="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355420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442926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16 CuadroTexto"/>
          <p:cNvSpPr txBox="1"/>
          <p:nvPr/>
        </p:nvSpPr>
        <p:spPr>
          <a:xfrm>
            <a:off x="1619672" y="4417948"/>
            <a:ext cx="6624736" cy="523220"/>
          </a:xfrm>
          <a:prstGeom prst="rect">
            <a:avLst/>
          </a:prstGeom>
          <a:noFill/>
        </p:spPr>
        <p:txBody>
          <a:bodyPr wrap="square" rtlCol="0">
            <a:spAutoFit/>
          </a:bodyPr>
          <a:lstStyle/>
          <a:p>
            <a:r>
              <a:rPr lang="ru-RU" sz="1400" dirty="0"/>
              <a:t>Просмотрите табличные данные, нажав                 , чтобы точно сравнить значения и установить различия между измерениями.</a:t>
            </a:r>
          </a:p>
        </p:txBody>
      </p:sp>
      <p:sp>
        <p:nvSpPr>
          <p:cNvPr id="19" name="18 CuadroTexto"/>
          <p:cNvSpPr txBox="1"/>
          <p:nvPr/>
        </p:nvSpPr>
        <p:spPr>
          <a:xfrm>
            <a:off x="5652120" y="1389722"/>
            <a:ext cx="3744416" cy="415498"/>
          </a:xfrm>
          <a:prstGeom prst="rect">
            <a:avLst/>
          </a:prstGeom>
          <a:noFill/>
        </p:spPr>
        <p:txBody>
          <a:bodyPr wrap="square" rtlCol="0" anchor="b">
            <a:spAutoFit/>
          </a:bodyPr>
          <a:lstStyle/>
          <a:p>
            <a:r>
              <a:rPr lang="ru-RU" sz="1050" dirty="0" smtClean="0"/>
              <a:t>Измерение количества растворенного кислорода в активной фотосинтетической системе</a:t>
            </a:r>
            <a:endParaRPr lang="ru-RU" sz="1050" dirty="0"/>
          </a:p>
        </p:txBody>
      </p:sp>
      <p:pic>
        <p:nvPicPr>
          <p:cNvPr id="20" name="19 Imagen"/>
          <p:cNvPicPr/>
          <p:nvPr/>
        </p:nvPicPr>
        <p:blipFill>
          <a:blip r:embed="rId5" cstate="print"/>
          <a:srcRect/>
          <a:stretch>
            <a:fillRect/>
          </a:stretch>
        </p:blipFill>
        <p:spPr bwMode="auto">
          <a:xfrm>
            <a:off x="6156176" y="3803229"/>
            <a:ext cx="376471" cy="357015"/>
          </a:xfrm>
          <a:prstGeom prst="rect">
            <a:avLst/>
          </a:prstGeom>
          <a:noFill/>
          <a:ln w="9525">
            <a:noFill/>
            <a:miter lim="800000"/>
            <a:headEnd/>
            <a:tailEnd/>
          </a:ln>
        </p:spPr>
      </p:pic>
      <p:pic>
        <p:nvPicPr>
          <p:cNvPr id="24" name="23 Imagen"/>
          <p:cNvPicPr/>
          <p:nvPr/>
        </p:nvPicPr>
        <p:blipFill>
          <a:blip r:embed="rId6" cstate="print"/>
          <a:srcRect/>
          <a:stretch>
            <a:fillRect/>
          </a:stretch>
        </p:blipFill>
        <p:spPr bwMode="auto">
          <a:xfrm>
            <a:off x="4932040" y="4417948"/>
            <a:ext cx="360040" cy="288032"/>
          </a:xfrm>
          <a:prstGeom prst="rect">
            <a:avLst/>
          </a:prstGeom>
          <a:noFill/>
          <a:ln w="9525">
            <a:noFill/>
            <a:miter lim="800000"/>
            <a:headEnd/>
            <a:tailEnd/>
          </a:ln>
        </p:spPr>
      </p:pic>
      <p:sp>
        <p:nvSpPr>
          <p:cNvPr id="26" name="25 CuadroTexto"/>
          <p:cNvSpPr txBox="1"/>
          <p:nvPr/>
        </p:nvSpPr>
        <p:spPr>
          <a:xfrm>
            <a:off x="1555625" y="2689175"/>
            <a:ext cx="6544767" cy="307777"/>
          </a:xfrm>
          <a:prstGeom prst="rect">
            <a:avLst/>
          </a:prstGeom>
          <a:noFill/>
          <a:ln>
            <a:noFill/>
          </a:ln>
        </p:spPr>
        <p:txBody>
          <a:bodyPr wrap="square" rtlCol="0">
            <a:spAutoFit/>
          </a:bodyPr>
          <a:lstStyle/>
          <a:p>
            <a:r>
              <a:rPr lang="ru-RU" sz="1400" dirty="0">
                <a:solidFill>
                  <a:srgbClr val="F7B047"/>
                </a:solidFill>
              </a:rPr>
              <a:t>Следующие шаги поясняют, как анализировать результаты эксперимента: </a:t>
            </a:r>
          </a:p>
        </p:txBody>
      </p:sp>
      <p:sp>
        <p:nvSpPr>
          <p:cNvPr id="27" name="26 Rectángulo redondeado"/>
          <p:cNvSpPr/>
          <p:nvPr/>
        </p:nvSpPr>
        <p:spPr>
          <a:xfrm>
            <a:off x="1403647" y="2558597"/>
            <a:ext cx="6581751" cy="582371"/>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800" b="1" dirty="0" smtClean="0">
                <a:solidFill>
                  <a:schemeClr val="bg1"/>
                </a:solidFill>
              </a:rPr>
              <a:t>Фотосинтез II: Растворенный O</a:t>
            </a:r>
            <a:r>
              <a:rPr lang="ru-RU" sz="1800" b="1" baseline="-25000" dirty="0" smtClean="0">
                <a:solidFill>
                  <a:schemeClr val="bg1"/>
                </a:solidFill>
              </a:rPr>
              <a:t>2</a:t>
            </a:r>
            <a:endParaRPr lang="ru-RU" sz="1800" baseline="-25000" dirty="0">
              <a:solidFill>
                <a:schemeClr val="bg1"/>
              </a:solidFill>
              <a:latin typeface="Frutiger 55 Roman" pitchFamily="34" charset="0"/>
            </a:endParaRPr>
          </a:p>
        </p:txBody>
      </p:sp>
    </p:spTree>
    <p:extLst>
      <p:ext uri="{BB962C8B-B14F-4D97-AF65-F5344CB8AC3E}">
        <p14:creationId xmlns:p14="http://schemas.microsoft.com/office/powerpoint/2010/main" val="1311205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Результаты и анализ</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grpSp>
        <p:nvGrpSpPr>
          <p:cNvPr id="2" name="1 Grupo"/>
          <p:cNvGrpSpPr/>
          <p:nvPr/>
        </p:nvGrpSpPr>
        <p:grpSpPr>
          <a:xfrm>
            <a:off x="1132910" y="2254524"/>
            <a:ext cx="6852488" cy="775497"/>
            <a:chOff x="1132910" y="2254524"/>
            <a:chExt cx="6852488" cy="775497"/>
          </a:xfrm>
        </p:grpSpPr>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648072"/>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12 Grupo"/>
          <p:cNvGrpSpPr/>
          <p:nvPr/>
        </p:nvGrpSpPr>
        <p:grpSpPr>
          <a:xfrm>
            <a:off x="1132910" y="3140968"/>
            <a:ext cx="6852488" cy="775497"/>
            <a:chOff x="1132910" y="2254524"/>
            <a:chExt cx="6852488" cy="775497"/>
          </a:xfrm>
        </p:grpSpPr>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648072"/>
            </a:xfrm>
            <a:prstGeom prst="rect">
              <a:avLst/>
            </a:prstGeom>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22 CuadroTexto"/>
          <p:cNvSpPr txBox="1"/>
          <p:nvPr/>
        </p:nvSpPr>
        <p:spPr>
          <a:xfrm>
            <a:off x="1547665" y="3356992"/>
            <a:ext cx="6336704" cy="738664"/>
          </a:xfrm>
          <a:prstGeom prst="rect">
            <a:avLst/>
          </a:prstGeom>
          <a:noFill/>
        </p:spPr>
        <p:txBody>
          <a:bodyPr wrap="square" rtlCol="0">
            <a:spAutoFit/>
          </a:bodyPr>
          <a:lstStyle/>
          <a:p>
            <a:r>
              <a:rPr lang="ru-RU" sz="1400" b="1" dirty="0" smtClean="0"/>
              <a:t>Как взаимосвязаны расстояние от источника света и измеренное значение растворенного кислорода?</a:t>
            </a:r>
            <a:endParaRPr lang="ru-RU" sz="1400" dirty="0" smtClean="0"/>
          </a:p>
          <a:p>
            <a:r>
              <a:rPr lang="ru-RU" dirty="0" smtClean="0"/>
              <a:t> </a:t>
            </a:r>
            <a:endParaRPr lang="ru-RU" sz="1400" dirty="0"/>
          </a:p>
        </p:txBody>
      </p:sp>
      <p:sp>
        <p:nvSpPr>
          <p:cNvPr id="24" name="23 CuadroTexto"/>
          <p:cNvSpPr txBox="1"/>
          <p:nvPr/>
        </p:nvSpPr>
        <p:spPr>
          <a:xfrm>
            <a:off x="1555626" y="2545159"/>
            <a:ext cx="5968702" cy="307777"/>
          </a:xfrm>
          <a:prstGeom prst="rect">
            <a:avLst/>
          </a:prstGeom>
          <a:noFill/>
        </p:spPr>
        <p:txBody>
          <a:bodyPr wrap="square" rtlCol="0">
            <a:spAutoFit/>
          </a:bodyPr>
          <a:lstStyle/>
          <a:p>
            <a:r>
              <a:rPr lang="ru-RU" sz="1400" b="1" dirty="0"/>
              <a:t>Как эти результаты соотносятся с вашей начальной гипотезой? Поясните.</a:t>
            </a:r>
            <a:endParaRPr lang="ru-RU" sz="1400" dirty="0"/>
          </a:p>
        </p:txBody>
      </p:sp>
      <p:grpSp>
        <p:nvGrpSpPr>
          <p:cNvPr id="18" name="17 Grupo"/>
          <p:cNvGrpSpPr/>
          <p:nvPr/>
        </p:nvGrpSpPr>
        <p:grpSpPr>
          <a:xfrm>
            <a:off x="1132910" y="4149080"/>
            <a:ext cx="6852488" cy="775497"/>
            <a:chOff x="1132910" y="2254524"/>
            <a:chExt cx="6852488" cy="775497"/>
          </a:xfrm>
        </p:grpSpPr>
        <p:pic>
          <p:nvPicPr>
            <p:cNvPr id="19" name="1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648072"/>
            </a:xfrm>
            <a:prstGeom prst="rect">
              <a:avLst/>
            </a:prstGeom>
          </p:spPr>
        </p:pic>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20 CuadroTexto"/>
          <p:cNvSpPr txBox="1"/>
          <p:nvPr/>
        </p:nvSpPr>
        <p:spPr>
          <a:xfrm>
            <a:off x="1582526" y="4365105"/>
            <a:ext cx="6301842" cy="523220"/>
          </a:xfrm>
          <a:prstGeom prst="rect">
            <a:avLst/>
          </a:prstGeom>
          <a:noFill/>
        </p:spPr>
        <p:txBody>
          <a:bodyPr wrap="square" rtlCol="0">
            <a:spAutoFit/>
          </a:bodyPr>
          <a:lstStyle/>
          <a:p>
            <a:r>
              <a:rPr lang="ru-RU" sz="1400" b="1" dirty="0" smtClean="0"/>
              <a:t>Когда отмечено минимальное значение растворенного кислорода? Предполагали ли вы такой результат? Почему?</a:t>
            </a:r>
            <a:endParaRPr lang="ru-RU" sz="1400" dirty="0"/>
          </a:p>
        </p:txBody>
      </p:sp>
      <p:sp>
        <p:nvSpPr>
          <p:cNvPr id="25" name="24 CuadroTexto"/>
          <p:cNvSpPr txBox="1"/>
          <p:nvPr/>
        </p:nvSpPr>
        <p:spPr>
          <a:xfrm>
            <a:off x="5652120" y="1389722"/>
            <a:ext cx="3744416" cy="415498"/>
          </a:xfrm>
          <a:prstGeom prst="rect">
            <a:avLst/>
          </a:prstGeom>
          <a:noFill/>
        </p:spPr>
        <p:txBody>
          <a:bodyPr wrap="square" rtlCol="0" anchor="b">
            <a:spAutoFit/>
          </a:bodyPr>
          <a:lstStyle/>
          <a:p>
            <a:r>
              <a:rPr lang="ru-RU" sz="1050" dirty="0" smtClean="0"/>
              <a:t>Измерение количества растворенного кислорода в активной фотосинтетической системе</a:t>
            </a:r>
            <a:endParaRPr lang="ru-RU" sz="1050" dirty="0"/>
          </a:p>
        </p:txBody>
      </p:sp>
      <p:grpSp>
        <p:nvGrpSpPr>
          <p:cNvPr id="26" name="25 Grupo"/>
          <p:cNvGrpSpPr/>
          <p:nvPr/>
        </p:nvGrpSpPr>
        <p:grpSpPr>
          <a:xfrm>
            <a:off x="1115616" y="5229201"/>
            <a:ext cx="6852488" cy="720080"/>
            <a:chOff x="1132910" y="2254524"/>
            <a:chExt cx="6852488" cy="775497"/>
          </a:xfrm>
        </p:grpSpPr>
        <p:pic>
          <p:nvPicPr>
            <p:cNvPr id="27" name="2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648072"/>
            </a:xfrm>
            <a:prstGeom prst="rect">
              <a:avLst/>
            </a:prstGeom>
          </p:spPr>
        </p:pic>
        <p:pic>
          <p:nvPicPr>
            <p:cNvPr id="2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9" name="28 CuadroTexto"/>
          <p:cNvSpPr txBox="1"/>
          <p:nvPr/>
        </p:nvSpPr>
        <p:spPr>
          <a:xfrm>
            <a:off x="1547664" y="5392266"/>
            <a:ext cx="6301842" cy="523220"/>
          </a:xfrm>
          <a:prstGeom prst="rect">
            <a:avLst/>
          </a:prstGeom>
          <a:noFill/>
        </p:spPr>
        <p:txBody>
          <a:bodyPr wrap="square" rtlCol="0">
            <a:spAutoFit/>
          </a:bodyPr>
          <a:lstStyle/>
          <a:p>
            <a:r>
              <a:rPr lang="ru-RU" sz="1400" b="1" dirty="0" smtClean="0"/>
              <a:t>Вы выявили разницу между контрольными образцами</a:t>
            </a:r>
            <a:r>
              <a:rPr lang="ru-RU" sz="1400" b="1" smtClean="0"/>
              <a:t>: </a:t>
            </a:r>
            <a:r>
              <a:rPr lang="en-US" sz="1400" b="1" smtClean="0"/>
              <a:t/>
            </a:r>
            <a:br>
              <a:rPr lang="en-US" sz="1400" b="1" smtClean="0"/>
            </a:br>
            <a:r>
              <a:rPr lang="ru-RU" sz="1400" b="1" smtClean="0"/>
              <a:t>"</a:t>
            </a:r>
            <a:r>
              <a:rPr lang="ru-RU" sz="1400" b="1" dirty="0" smtClean="0"/>
              <a:t>Только вода" и "Темнота"? </a:t>
            </a:r>
            <a:endParaRPr lang="ru-RU" sz="1400" dirty="0"/>
          </a:p>
        </p:txBody>
      </p:sp>
      <p:sp>
        <p:nvSpPr>
          <p:cNvPr id="30"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800" b="1" dirty="0" smtClean="0">
                <a:solidFill>
                  <a:schemeClr val="bg1"/>
                </a:solidFill>
              </a:rPr>
              <a:t>Фотосинтез II: Растворенный O</a:t>
            </a:r>
            <a:r>
              <a:rPr lang="ru-RU" sz="1800" b="1" baseline="-25000" dirty="0" smtClean="0">
                <a:solidFill>
                  <a:schemeClr val="bg1"/>
                </a:solidFill>
              </a:rPr>
              <a:t>2</a:t>
            </a:r>
            <a:endParaRPr lang="ru-RU" sz="1800" baseline="-25000" dirty="0">
              <a:solidFill>
                <a:schemeClr val="bg1"/>
              </a:solidFill>
              <a:latin typeface="Frutiger 55 Roman" pitchFamily="34" charset="0"/>
            </a:endParaRPr>
          </a:p>
        </p:txBody>
      </p:sp>
    </p:spTree>
    <p:extLst>
      <p:ext uri="{BB962C8B-B14F-4D97-AF65-F5344CB8AC3E}">
        <p14:creationId xmlns:p14="http://schemas.microsoft.com/office/powerpoint/2010/main" val="204053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Результаты и анализ</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22" name="21 CuadroTexto"/>
          <p:cNvSpPr txBox="1"/>
          <p:nvPr/>
        </p:nvSpPr>
        <p:spPr>
          <a:xfrm>
            <a:off x="1555625" y="2401143"/>
            <a:ext cx="6544767" cy="307777"/>
          </a:xfrm>
          <a:prstGeom prst="rect">
            <a:avLst/>
          </a:prstGeom>
          <a:noFill/>
          <a:ln>
            <a:noFill/>
          </a:ln>
        </p:spPr>
        <p:txBody>
          <a:bodyPr wrap="square" rtlCol="0">
            <a:spAutoFit/>
          </a:bodyPr>
          <a:lstStyle/>
          <a:p>
            <a:r>
              <a:rPr lang="ru-RU" sz="1400" dirty="0" smtClean="0">
                <a:solidFill>
                  <a:srgbClr val="F7B047"/>
                </a:solidFill>
              </a:rPr>
              <a:t>График ниже должен быть аналогичен графику, полученному учащимися. </a:t>
            </a:r>
            <a:endParaRPr lang="ru-RU" sz="1400" dirty="0">
              <a:solidFill>
                <a:srgbClr val="F7B047"/>
              </a:solidFill>
            </a:endParaRPr>
          </a:p>
        </p:txBody>
      </p:sp>
      <p:sp>
        <p:nvSpPr>
          <p:cNvPr id="27" name="26 Rectángulo redondeado"/>
          <p:cNvSpPr/>
          <p:nvPr/>
        </p:nvSpPr>
        <p:spPr>
          <a:xfrm>
            <a:off x="1403647" y="2348881"/>
            <a:ext cx="6581751" cy="432047"/>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2" name="11 CuadroTexto"/>
          <p:cNvSpPr txBox="1"/>
          <p:nvPr/>
        </p:nvSpPr>
        <p:spPr>
          <a:xfrm>
            <a:off x="5652120" y="1389722"/>
            <a:ext cx="3744416" cy="415498"/>
          </a:xfrm>
          <a:prstGeom prst="rect">
            <a:avLst/>
          </a:prstGeom>
          <a:noFill/>
        </p:spPr>
        <p:txBody>
          <a:bodyPr wrap="square" rtlCol="0" anchor="b">
            <a:spAutoFit/>
          </a:bodyPr>
          <a:lstStyle/>
          <a:p>
            <a:r>
              <a:rPr lang="ru-RU" sz="1050" dirty="0" smtClean="0"/>
              <a:t>Измерение количества растворенного кислорода в активной фотосинтетической системе</a:t>
            </a:r>
            <a:endParaRPr lang="ru-RU" sz="1050" dirty="0"/>
          </a:p>
        </p:txBody>
      </p:sp>
      <p:pic>
        <p:nvPicPr>
          <p:cNvPr id="13" name="1 Imagen" descr="DO2 graph.jpg"/>
          <p:cNvPicPr/>
          <p:nvPr/>
        </p:nvPicPr>
        <p:blipFill>
          <a:blip r:embed="rId3" cstate="print"/>
          <a:stretch>
            <a:fillRect/>
          </a:stretch>
        </p:blipFill>
        <p:spPr>
          <a:xfrm>
            <a:off x="1907704" y="3068960"/>
            <a:ext cx="5400600" cy="3329057"/>
          </a:xfrm>
          <a:prstGeom prst="rect">
            <a:avLst/>
          </a:prstGeom>
        </p:spPr>
      </p:pic>
      <p:sp>
        <p:nvSpPr>
          <p:cNvPr id="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800" b="1" dirty="0" smtClean="0">
                <a:solidFill>
                  <a:schemeClr val="bg1"/>
                </a:solidFill>
              </a:rPr>
              <a:t>Фотосинтез II: Растворенный O</a:t>
            </a:r>
            <a:r>
              <a:rPr lang="ru-RU" sz="1800" b="1" baseline="-25000" dirty="0" smtClean="0">
                <a:solidFill>
                  <a:schemeClr val="bg1"/>
                </a:solidFill>
              </a:rPr>
              <a:t>2</a:t>
            </a:r>
            <a:endParaRPr lang="ru-RU" sz="1800" baseline="-25000" dirty="0">
              <a:solidFill>
                <a:schemeClr val="bg1"/>
              </a:solidFill>
              <a:latin typeface="Frutiger 55 Roman" pitchFamily="34" charset="0"/>
            </a:endParaRPr>
          </a:p>
        </p:txBody>
      </p:sp>
      <p:sp>
        <p:nvSpPr>
          <p:cNvPr id="3" name="Rectangle 2"/>
          <p:cNvSpPr/>
          <p:nvPr/>
        </p:nvSpPr>
        <p:spPr>
          <a:xfrm>
            <a:off x="4243984" y="3078252"/>
            <a:ext cx="1120104" cy="1347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100" b="1" dirty="0">
                <a:solidFill>
                  <a:schemeClr val="tx1"/>
                </a:solidFill>
              </a:rPr>
              <a:t>Фотосинтез</a:t>
            </a:r>
            <a:endParaRPr lang="en-US" sz="1100" b="1" dirty="0">
              <a:solidFill>
                <a:schemeClr val="tx1"/>
              </a:solidFill>
            </a:endParaRPr>
          </a:p>
        </p:txBody>
      </p:sp>
    </p:spTree>
    <p:extLst>
      <p:ext uri="{BB962C8B-B14F-4D97-AF65-F5344CB8AC3E}">
        <p14:creationId xmlns:p14="http://schemas.microsoft.com/office/powerpoint/2010/main" val="2350767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Выводы</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27" name="26 CuadroTexto"/>
          <p:cNvSpPr txBox="1"/>
          <p:nvPr/>
        </p:nvSpPr>
        <p:spPr>
          <a:xfrm>
            <a:off x="5652120" y="1389722"/>
            <a:ext cx="3744416" cy="415498"/>
          </a:xfrm>
          <a:prstGeom prst="rect">
            <a:avLst/>
          </a:prstGeom>
          <a:noFill/>
        </p:spPr>
        <p:txBody>
          <a:bodyPr wrap="square" rtlCol="0" anchor="b">
            <a:spAutoFit/>
          </a:bodyPr>
          <a:lstStyle/>
          <a:p>
            <a:r>
              <a:rPr lang="ru-RU" sz="1050" dirty="0" smtClean="0"/>
              <a:t>Измерение количества растворенного кислорода в активной фотосинтетической системе</a:t>
            </a:r>
            <a:endParaRPr lang="ru-RU" sz="1050" dirty="0"/>
          </a:p>
        </p:txBody>
      </p:sp>
      <p:pic>
        <p:nvPicPr>
          <p:cNvPr id="28" name="2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218" y="2598384"/>
            <a:ext cx="6841182" cy="2126760"/>
          </a:xfrm>
          <a:prstGeom prst="rect">
            <a:avLst/>
          </a:prstGeom>
        </p:spPr>
      </p:pic>
      <p:pic>
        <p:nvPicPr>
          <p:cNvPr id="30" name="29 Imagen"/>
          <p:cNvPicPr>
            <a:picLocks noChangeAspect="1"/>
          </p:cNvPicPr>
          <p:nvPr/>
        </p:nvPicPr>
        <p:blipFill rotWithShape="1">
          <a:blip r:embed="rId3" cstate="print">
            <a:extLst>
              <a:ext uri="{28A0092B-C50C-407E-A947-70E740481C1C}">
                <a14:useLocalDpi xmlns:a14="http://schemas.microsoft.com/office/drawing/2010/main" val="0"/>
              </a:ext>
            </a:extLst>
          </a:blip>
          <a:srcRect b="5208"/>
          <a:stretch/>
        </p:blipFill>
        <p:spPr>
          <a:xfrm>
            <a:off x="1043608" y="2276872"/>
            <a:ext cx="7200800" cy="494721"/>
          </a:xfrm>
          <a:prstGeom prst="rect">
            <a:avLst/>
          </a:prstGeom>
        </p:spPr>
      </p:pic>
      <p:sp>
        <p:nvSpPr>
          <p:cNvPr id="42" name="41 CuadroTexto"/>
          <p:cNvSpPr txBox="1"/>
          <p:nvPr/>
        </p:nvSpPr>
        <p:spPr>
          <a:xfrm>
            <a:off x="1547665" y="2348880"/>
            <a:ext cx="6624736" cy="2200602"/>
          </a:xfrm>
          <a:prstGeom prst="rect">
            <a:avLst/>
          </a:prstGeom>
          <a:noFill/>
        </p:spPr>
        <p:txBody>
          <a:bodyPr wrap="square" rtlCol="0">
            <a:spAutoFit/>
          </a:bodyPr>
          <a:lstStyle/>
          <a:p>
            <a:r>
              <a:rPr lang="ru-RU" sz="1300" b="1" dirty="0" smtClean="0"/>
              <a:t>Какие переменные имеют отрицательную корреляцию в данном эксперименте</a:t>
            </a:r>
            <a:r>
              <a:rPr lang="ru-RU" sz="1300" b="1" smtClean="0"/>
              <a:t>? </a:t>
            </a:r>
            <a:r>
              <a:rPr lang="en-US" sz="1300" b="1" smtClean="0"/>
              <a:t/>
            </a:r>
            <a:br>
              <a:rPr lang="en-US" sz="1300" b="1" smtClean="0"/>
            </a:br>
            <a:r>
              <a:rPr lang="ru-RU" sz="1300" b="1" smtClean="0"/>
              <a:t>Почему </a:t>
            </a:r>
            <a:r>
              <a:rPr lang="ru-RU" sz="1300" b="1" dirty="0" smtClean="0"/>
              <a:t>это произошло?</a:t>
            </a:r>
            <a:endParaRPr lang="ru-RU" sz="1300" dirty="0" smtClean="0"/>
          </a:p>
          <a:p>
            <a:endParaRPr lang="ru-RU" sz="700" dirty="0"/>
          </a:p>
          <a:p>
            <a:r>
              <a:rPr lang="ru-RU" sz="1300" dirty="0" smtClean="0"/>
              <a:t>Учащиеся должны обратить внимание, что чем дальше растение располагалось от источника света, тем ниже был показатель растворенного кислорода. Как сказано в разделе "Что такое фотосинтез" в начале данного занятия, свет играет важную роль в расщеплении молекул воды во время световой фазы. Одним из продуктов данной реакции является кислород, замер которого производился непосредственно в воде. Изменение расстояния от источника света приводит к изменению интенсивности света. Скорость фотосинтеза возрастает с приближением растения к свету. Таким образом, производство кислорода пропорционально скорости фотосинтеза.   </a:t>
            </a:r>
            <a:endParaRPr lang="ru-RU" sz="1300" dirty="0"/>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800" b="1" dirty="0" smtClean="0">
                <a:solidFill>
                  <a:schemeClr val="bg1"/>
                </a:solidFill>
              </a:rPr>
              <a:t>Фотосинтез II: Растворенный O</a:t>
            </a:r>
            <a:r>
              <a:rPr lang="ru-RU" sz="1800" b="1" baseline="-25000" dirty="0" smtClean="0">
                <a:solidFill>
                  <a:schemeClr val="bg1"/>
                </a:solidFill>
              </a:rPr>
              <a:t>2</a:t>
            </a:r>
            <a:endParaRPr lang="ru-RU" sz="1800" baseline="-25000" dirty="0">
              <a:solidFill>
                <a:schemeClr val="bg1"/>
              </a:solidFill>
              <a:latin typeface="Frutiger 55 Roman" pitchFamily="34" charset="0"/>
            </a:endParaRPr>
          </a:p>
        </p:txBody>
      </p:sp>
    </p:spTree>
    <p:extLst>
      <p:ext uri="{BB962C8B-B14F-4D97-AF65-F5344CB8AC3E}">
        <p14:creationId xmlns:p14="http://schemas.microsoft.com/office/powerpoint/2010/main" val="1806922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Rectángulo redondeado"/>
          <p:cNvSpPr/>
          <p:nvPr/>
        </p:nvSpPr>
        <p:spPr>
          <a:xfrm>
            <a:off x="1403648" y="2636912"/>
            <a:ext cx="6004715" cy="1224136"/>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Цель</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sp>
        <p:nvSpPr>
          <p:cNvPr id="3" name="2 CuadroTexto"/>
          <p:cNvSpPr txBox="1"/>
          <p:nvPr/>
        </p:nvSpPr>
        <p:spPr>
          <a:xfrm>
            <a:off x="1614813" y="2708920"/>
            <a:ext cx="5693492" cy="830997"/>
          </a:xfrm>
          <a:prstGeom prst="rect">
            <a:avLst/>
          </a:prstGeom>
          <a:noFill/>
        </p:spPr>
        <p:txBody>
          <a:bodyPr wrap="square" rtlCol="0">
            <a:spAutoFit/>
          </a:bodyPr>
          <a:lstStyle/>
          <a:p>
            <a:r>
              <a:rPr lang="ru-RU" sz="1600" dirty="0" smtClean="0"/>
              <a:t>Цель данной работы - исследовать изменение содержания растворенного кислорода в фотосинтетической системе путем выработки гипотезы и ее дальнейшего тестирования с использованием датчика воздушного давления Labdisc.</a:t>
            </a:r>
            <a:endParaRPr lang="ru-RU" sz="1600" dirty="0"/>
          </a:p>
        </p:txBody>
      </p:sp>
      <p:sp>
        <p:nvSpPr>
          <p:cNvPr id="11" name="10 CuadroTexto"/>
          <p:cNvSpPr txBox="1"/>
          <p:nvPr/>
        </p:nvSpPr>
        <p:spPr>
          <a:xfrm>
            <a:off x="5436097" y="1386993"/>
            <a:ext cx="3744416" cy="415498"/>
          </a:xfrm>
          <a:prstGeom prst="rect">
            <a:avLst/>
          </a:prstGeom>
          <a:noFill/>
        </p:spPr>
        <p:txBody>
          <a:bodyPr wrap="square" rtlCol="0" anchor="b">
            <a:spAutoFit/>
          </a:bodyPr>
          <a:lstStyle/>
          <a:p>
            <a:r>
              <a:rPr lang="ru-RU" sz="1050" dirty="0" smtClean="0"/>
              <a:t>Измерение количества растворенного кислорода в активной фотосинтетической системе</a:t>
            </a:r>
            <a:endParaRPr lang="ru-RU" sz="1050" dirty="0"/>
          </a:p>
        </p:txBody>
      </p:sp>
      <p:sp>
        <p:nvSpPr>
          <p:cNvPr id="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800" b="1" dirty="0" smtClean="0">
                <a:solidFill>
                  <a:schemeClr val="bg1"/>
                </a:solidFill>
              </a:rPr>
              <a:t>Фотосинтез II: Растворенный O</a:t>
            </a:r>
            <a:r>
              <a:rPr lang="ru-RU" sz="1800" b="1" baseline="-25000" dirty="0" smtClean="0">
                <a:solidFill>
                  <a:schemeClr val="bg1"/>
                </a:solidFill>
              </a:rPr>
              <a:t>2</a:t>
            </a:r>
            <a:endParaRPr lang="ru-RU" sz="1800" baseline="-25000" dirty="0">
              <a:solidFill>
                <a:schemeClr val="bg1"/>
              </a:solidFill>
              <a:latin typeface="Frutiger 55 Roman" pitchFamily="34" charset="0"/>
            </a:endParaRPr>
          </a:p>
        </p:txBody>
      </p:sp>
    </p:spTree>
    <p:extLst>
      <p:ext uri="{BB962C8B-B14F-4D97-AF65-F5344CB8AC3E}">
        <p14:creationId xmlns:p14="http://schemas.microsoft.com/office/powerpoint/2010/main" val="890106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Выводы</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27" name="26 CuadroTexto"/>
          <p:cNvSpPr txBox="1"/>
          <p:nvPr/>
        </p:nvSpPr>
        <p:spPr>
          <a:xfrm>
            <a:off x="5652120" y="1389722"/>
            <a:ext cx="3744416" cy="415498"/>
          </a:xfrm>
          <a:prstGeom prst="rect">
            <a:avLst/>
          </a:prstGeom>
          <a:noFill/>
        </p:spPr>
        <p:txBody>
          <a:bodyPr wrap="square" rtlCol="0" anchor="b">
            <a:spAutoFit/>
          </a:bodyPr>
          <a:lstStyle/>
          <a:p>
            <a:r>
              <a:rPr lang="ru-RU" sz="1050" dirty="0" smtClean="0"/>
              <a:t>Измерение количества растворенного кислорода в активной фотосинтетической системе</a:t>
            </a:r>
            <a:endParaRPr lang="ru-RU" sz="1050" dirty="0"/>
          </a:p>
        </p:txBody>
      </p:sp>
      <p:pic>
        <p:nvPicPr>
          <p:cNvPr id="31" name="30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7593" y="2849553"/>
            <a:ext cx="6840760" cy="2163623"/>
          </a:xfrm>
          <a:prstGeom prst="rect">
            <a:avLst/>
          </a:prstGeom>
        </p:spPr>
      </p:pic>
      <p:pic>
        <p:nvPicPr>
          <p:cNvPr id="32" name="31 Imagen"/>
          <p:cNvPicPr>
            <a:picLocks noChangeAspect="1"/>
          </p:cNvPicPr>
          <p:nvPr/>
        </p:nvPicPr>
        <p:blipFill rotWithShape="1">
          <a:blip r:embed="rId3" cstate="print">
            <a:extLst>
              <a:ext uri="{28A0092B-C50C-407E-A947-70E740481C1C}">
                <a14:useLocalDpi xmlns:a14="http://schemas.microsoft.com/office/drawing/2010/main" val="0"/>
              </a:ext>
            </a:extLst>
          </a:blip>
          <a:srcRect b="5208"/>
          <a:stretch/>
        </p:blipFill>
        <p:spPr>
          <a:xfrm>
            <a:off x="979560" y="2517366"/>
            <a:ext cx="7236265" cy="505396"/>
          </a:xfrm>
          <a:prstGeom prst="rect">
            <a:avLst/>
          </a:prstGeom>
        </p:spPr>
      </p:pic>
      <p:sp>
        <p:nvSpPr>
          <p:cNvPr id="43" name="42 CuadroTexto"/>
          <p:cNvSpPr txBox="1"/>
          <p:nvPr/>
        </p:nvSpPr>
        <p:spPr>
          <a:xfrm>
            <a:off x="1483617" y="2570324"/>
            <a:ext cx="6688783" cy="2200602"/>
          </a:xfrm>
          <a:prstGeom prst="rect">
            <a:avLst/>
          </a:prstGeom>
          <a:noFill/>
        </p:spPr>
        <p:txBody>
          <a:bodyPr wrap="square" rtlCol="0">
            <a:spAutoFit/>
          </a:bodyPr>
          <a:lstStyle/>
          <a:p>
            <a:r>
              <a:rPr lang="ru-RU" sz="1300" b="1" dirty="0" smtClean="0"/>
              <a:t>Зачем нужно иметь контрольные образцы в эксперименте</a:t>
            </a:r>
            <a:r>
              <a:rPr lang="ru-RU" sz="1300" b="1" smtClean="0"/>
              <a:t>? </a:t>
            </a:r>
            <a:r>
              <a:rPr lang="en-US" sz="1300" b="1" smtClean="0"/>
              <a:t/>
            </a:r>
            <a:br>
              <a:rPr lang="en-US" sz="1300" b="1" smtClean="0"/>
            </a:br>
            <a:r>
              <a:rPr lang="ru-RU" sz="1300" b="1" smtClean="0"/>
              <a:t>Как </a:t>
            </a:r>
            <a:r>
              <a:rPr lang="ru-RU" sz="1300" b="1" dirty="0" smtClean="0"/>
              <a:t>вы можете объяснить результаты этих измерений?  </a:t>
            </a:r>
          </a:p>
          <a:p>
            <a:endParaRPr lang="ru-RU" sz="700" dirty="0" smtClean="0"/>
          </a:p>
          <a:p>
            <a:r>
              <a:rPr lang="ru-RU" sz="1300" dirty="0" smtClean="0"/>
              <a:t>Учащиеся должны указать, что контрольные образцы позволяют узнать реальное влияние интересующих нас переменных на полученные результаты. Эксперимент без контрольных образцов даст непонятные и недостоверные результаты. Контрольный образец "только вода" показал базисную концентрацию растворенного в воде кислорода. Контрольный образец "Темнота" показал более низкое производство кислорода из-за отсутствия света, но более высокое значение растворенного кислорода, чем "Просто вода", благодаря наличию растения.  Это значит, что имеется минимальное производство кислорода растением. </a:t>
            </a:r>
            <a:endParaRPr lang="ru-RU" sz="1300" dirty="0"/>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800" b="1" dirty="0" smtClean="0">
                <a:solidFill>
                  <a:schemeClr val="bg1"/>
                </a:solidFill>
              </a:rPr>
              <a:t>Фотосинтез II: Растворенный O</a:t>
            </a:r>
            <a:r>
              <a:rPr lang="ru-RU" sz="1800" b="1" baseline="-25000" dirty="0" smtClean="0">
                <a:solidFill>
                  <a:schemeClr val="bg1"/>
                </a:solidFill>
              </a:rPr>
              <a:t>2</a:t>
            </a:r>
            <a:endParaRPr lang="ru-RU" sz="1800" baseline="-25000" dirty="0">
              <a:solidFill>
                <a:schemeClr val="bg1"/>
              </a:solidFill>
              <a:latin typeface="Frutiger 55 Roman" pitchFamily="34" charset="0"/>
            </a:endParaRPr>
          </a:p>
        </p:txBody>
      </p:sp>
    </p:spTree>
    <p:extLst>
      <p:ext uri="{BB962C8B-B14F-4D97-AF65-F5344CB8AC3E}">
        <p14:creationId xmlns:p14="http://schemas.microsoft.com/office/powerpoint/2010/main" val="15654193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21 Grupo"/>
          <p:cNvGrpSpPr/>
          <p:nvPr/>
        </p:nvGrpSpPr>
        <p:grpSpPr>
          <a:xfrm>
            <a:off x="1365224" y="2572237"/>
            <a:ext cx="6663160" cy="2080899"/>
            <a:chOff x="1321109" y="3224939"/>
            <a:chExt cx="6664289" cy="1489469"/>
          </a:xfrm>
        </p:grpSpPr>
        <p:pic>
          <p:nvPicPr>
            <p:cNvPr id="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523282"/>
              <a:ext cx="6664289" cy="1191126"/>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39"/>
              <a:ext cx="6664289" cy="674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5" name="2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911" y="2420888"/>
            <a:ext cx="428625" cy="438150"/>
          </a:xfrm>
          <a:prstGeom prst="ellipse">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Выводы</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27" name="26 CuadroTexto"/>
          <p:cNvSpPr txBox="1"/>
          <p:nvPr/>
        </p:nvSpPr>
        <p:spPr>
          <a:xfrm>
            <a:off x="1579536" y="2859038"/>
            <a:ext cx="6336704" cy="1692771"/>
          </a:xfrm>
          <a:prstGeom prst="rect">
            <a:avLst/>
          </a:prstGeom>
          <a:noFill/>
        </p:spPr>
        <p:txBody>
          <a:bodyPr wrap="square" rtlCol="0">
            <a:spAutoFit/>
          </a:bodyPr>
          <a:lstStyle/>
          <a:p>
            <a:r>
              <a:rPr lang="ru-RU" sz="1300" b="1" dirty="0" smtClean="0"/>
              <a:t>Учитывая результаты, полученные на контрольных образцах, можно ли вычислить реальное производство кислорода, вызванное воздействием света? </a:t>
            </a:r>
          </a:p>
          <a:p>
            <a:endParaRPr lang="ru-RU" sz="1300" dirty="0" smtClean="0"/>
          </a:p>
          <a:p>
            <a:r>
              <a:rPr lang="ru-RU" sz="1300" dirty="0" smtClean="0"/>
              <a:t>Учащиеся должны вычислить влияние интенсивности света на производство кислорода, вычтя значение растворенного кислорода для контрольного образца "Темнота" из значений, полученных при воздействии света. Таким образом, мы устраняем влияние на показатель кислорода самой воды и базового производства растения. </a:t>
            </a:r>
            <a:endParaRPr lang="ru-RU" sz="1300" dirty="0"/>
          </a:p>
        </p:txBody>
      </p:sp>
      <p:sp>
        <p:nvSpPr>
          <p:cNvPr id="16" name="15 CuadroTexto"/>
          <p:cNvSpPr txBox="1"/>
          <p:nvPr/>
        </p:nvSpPr>
        <p:spPr>
          <a:xfrm>
            <a:off x="5652120" y="1389722"/>
            <a:ext cx="3744416" cy="415498"/>
          </a:xfrm>
          <a:prstGeom prst="rect">
            <a:avLst/>
          </a:prstGeom>
          <a:noFill/>
        </p:spPr>
        <p:txBody>
          <a:bodyPr wrap="square" rtlCol="0" anchor="b">
            <a:spAutoFit/>
          </a:bodyPr>
          <a:lstStyle/>
          <a:p>
            <a:r>
              <a:rPr lang="ru-RU" sz="1050" dirty="0" smtClean="0"/>
              <a:t>Измерение количества растворенного кислорода в активной фотосинтетической системе</a:t>
            </a:r>
            <a:endParaRPr lang="ru-RU" sz="1050" dirty="0"/>
          </a:p>
        </p:txBody>
      </p:sp>
      <p:sp>
        <p:nvSpPr>
          <p:cNvPr id="10"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800" b="1" dirty="0" smtClean="0">
                <a:solidFill>
                  <a:schemeClr val="bg1"/>
                </a:solidFill>
              </a:rPr>
              <a:t>Фотосинтез II: Растворенный O</a:t>
            </a:r>
            <a:r>
              <a:rPr lang="ru-RU" sz="1800" b="1" baseline="-25000" dirty="0" smtClean="0">
                <a:solidFill>
                  <a:schemeClr val="bg1"/>
                </a:solidFill>
              </a:rPr>
              <a:t>2</a:t>
            </a:r>
            <a:endParaRPr lang="ru-RU" sz="1800" baseline="-25000" dirty="0">
              <a:solidFill>
                <a:schemeClr val="bg1"/>
              </a:solidFill>
              <a:latin typeface="Frutiger 55 Roman" pitchFamily="34" charset="0"/>
            </a:endParaRPr>
          </a:p>
        </p:txBody>
      </p:sp>
    </p:spTree>
    <p:extLst>
      <p:ext uri="{BB962C8B-B14F-4D97-AF65-F5344CB8AC3E}">
        <p14:creationId xmlns:p14="http://schemas.microsoft.com/office/powerpoint/2010/main" val="2692753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Дальнейшее применение</a:t>
            </a: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4" name="13 CuadroTexto"/>
          <p:cNvSpPr txBox="1"/>
          <p:nvPr/>
        </p:nvSpPr>
        <p:spPr>
          <a:xfrm>
            <a:off x="5652120" y="1389722"/>
            <a:ext cx="3744416" cy="415498"/>
          </a:xfrm>
          <a:prstGeom prst="rect">
            <a:avLst/>
          </a:prstGeom>
          <a:noFill/>
        </p:spPr>
        <p:txBody>
          <a:bodyPr wrap="square" rtlCol="0" anchor="b">
            <a:spAutoFit/>
          </a:bodyPr>
          <a:lstStyle/>
          <a:p>
            <a:r>
              <a:rPr lang="ru-RU" sz="1050" dirty="0" smtClean="0"/>
              <a:t>Измерение количества растворенного кислорода в активной фотосинтетической системе</a:t>
            </a:r>
            <a:endParaRPr lang="ru-RU" sz="1050" dirty="0"/>
          </a:p>
        </p:txBody>
      </p:sp>
      <p:pic>
        <p:nvPicPr>
          <p:cNvPr id="22" name="2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2902" y="2753076"/>
            <a:ext cx="6267450" cy="1179980"/>
          </a:xfrm>
          <a:prstGeom prst="rect">
            <a:avLst/>
          </a:prstGeom>
        </p:spPr>
      </p:pic>
      <p:pic>
        <p:nvPicPr>
          <p:cNvPr id="28" name="2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6677" y="2411735"/>
            <a:ext cx="6543675" cy="657225"/>
          </a:xfrm>
          <a:prstGeom prst="rect">
            <a:avLst/>
          </a:prstGeom>
        </p:spPr>
      </p:pic>
      <p:pic>
        <p:nvPicPr>
          <p:cNvPr id="29" name="2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2902" y="4481268"/>
            <a:ext cx="6267450" cy="1900060"/>
          </a:xfrm>
          <a:prstGeom prst="rect">
            <a:avLst/>
          </a:prstGeom>
        </p:spPr>
      </p:pic>
      <p:pic>
        <p:nvPicPr>
          <p:cNvPr id="30" name="2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6677" y="4139927"/>
            <a:ext cx="6543675" cy="657225"/>
          </a:xfrm>
          <a:prstGeom prst="rect">
            <a:avLst/>
          </a:prstGeom>
        </p:spPr>
      </p:pic>
      <p:sp>
        <p:nvSpPr>
          <p:cNvPr id="31" name="30 CuadroTexto"/>
          <p:cNvSpPr txBox="1"/>
          <p:nvPr/>
        </p:nvSpPr>
        <p:spPr>
          <a:xfrm>
            <a:off x="1689348" y="4265801"/>
            <a:ext cx="5996982" cy="1754326"/>
          </a:xfrm>
          <a:prstGeom prst="rect">
            <a:avLst/>
          </a:prstGeom>
          <a:noFill/>
        </p:spPr>
        <p:txBody>
          <a:bodyPr wrap="square" rtlCol="0">
            <a:spAutoFit/>
          </a:bodyPr>
          <a:lstStyle/>
          <a:p>
            <a:r>
              <a:rPr lang="ru-RU" sz="1200" b="1" dirty="0" smtClean="0"/>
              <a:t>Почему в чистой воде разнообразие рыбы и других водных животных больше, чем в болоте? </a:t>
            </a:r>
          </a:p>
          <a:p>
            <a:endParaRPr lang="ru-RU" sz="1200" dirty="0" smtClean="0"/>
          </a:p>
          <a:p>
            <a:r>
              <a:rPr lang="ru-RU" sz="1200" dirty="0" smtClean="0"/>
              <a:t>Учащиеся должны заметить, что присутствие рыбы и других водных животных (т.е. беспозвоночных) зависит от наличия кислорода, который в значительной степени вырабатывается водными растениями. Как известно, для производства кислорода нужен свет. Водные растения могут использовать его, если мутность или определенные биотические и абиотические преграды не мешают ему проходить через воду. Кроме того, учащиеся могут упомянуть, что естественная аэрация воды лучше происходит в турбулентной воде, т.е. в ручьях и реках. </a:t>
            </a:r>
            <a:endParaRPr lang="ru-RU" sz="1200" dirty="0"/>
          </a:p>
        </p:txBody>
      </p:sp>
      <p:sp>
        <p:nvSpPr>
          <p:cNvPr id="32" name="31 CuadroTexto"/>
          <p:cNvSpPr txBox="1"/>
          <p:nvPr/>
        </p:nvSpPr>
        <p:spPr>
          <a:xfrm>
            <a:off x="1689348" y="2588711"/>
            <a:ext cx="5976664" cy="1308050"/>
          </a:xfrm>
          <a:prstGeom prst="rect">
            <a:avLst/>
          </a:prstGeom>
          <a:noFill/>
        </p:spPr>
        <p:txBody>
          <a:bodyPr wrap="square" rtlCol="0">
            <a:spAutoFit/>
          </a:bodyPr>
          <a:lstStyle/>
          <a:p>
            <a:r>
              <a:rPr lang="ru-RU" sz="1200" b="1" dirty="0" smtClean="0"/>
              <a:t>Какой еще важный внешний фактор вы бы измерили в ходе эксперимента? Почему?</a:t>
            </a:r>
          </a:p>
          <a:p>
            <a:endParaRPr lang="ru-RU" sz="1200" dirty="0" smtClean="0"/>
          </a:p>
          <a:p>
            <a:endParaRPr lang="en-US" sz="700" dirty="0" smtClean="0"/>
          </a:p>
          <a:p>
            <a:r>
              <a:rPr lang="ru-RU" sz="1200" dirty="0" smtClean="0"/>
              <a:t>Учащиеся могут предложить измерять температуру, потому что могли заметить, что время воздействия света приводит к небольшому нагреву воды. Температура также влияет на метаболизм растения и связана прямой зависимостью со скоростью фотосинтеза</a:t>
            </a:r>
            <a:endParaRPr lang="ru-RU" sz="1200" dirty="0"/>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800" b="1" dirty="0" smtClean="0">
                <a:solidFill>
                  <a:schemeClr val="bg1"/>
                </a:solidFill>
              </a:rPr>
              <a:t>Фотосинтез II: Растворенный O</a:t>
            </a:r>
            <a:r>
              <a:rPr lang="ru-RU" sz="1800" b="1" baseline="-25000" dirty="0" smtClean="0">
                <a:solidFill>
                  <a:schemeClr val="bg1"/>
                </a:solidFill>
              </a:rPr>
              <a:t>2</a:t>
            </a:r>
            <a:endParaRPr lang="ru-RU" sz="1800" baseline="-25000" dirty="0">
              <a:solidFill>
                <a:schemeClr val="bg1"/>
              </a:solidFill>
              <a:latin typeface="Frutiger 55 Roman" pitchFamily="34" charset="0"/>
            </a:endParaRPr>
          </a:p>
        </p:txBody>
      </p:sp>
    </p:spTree>
    <p:extLst>
      <p:ext uri="{BB962C8B-B14F-4D97-AF65-F5344CB8AC3E}">
        <p14:creationId xmlns:p14="http://schemas.microsoft.com/office/powerpoint/2010/main" val="3740873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999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pic>
        <p:nvPicPr>
          <p:cNvPr id="11" name="10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2492896"/>
            <a:ext cx="2490630" cy="360040"/>
          </a:xfrm>
          <a:prstGeom prst="rect">
            <a:avLst/>
          </a:prstGeom>
        </p:spPr>
      </p:pic>
      <p:sp>
        <p:nvSpPr>
          <p:cNvPr id="15" name="2 Subtítulo"/>
          <p:cNvSpPr txBox="1">
            <a:spLocks/>
          </p:cNvSpPr>
          <p:nvPr/>
        </p:nvSpPr>
        <p:spPr>
          <a:xfrm>
            <a:off x="1619672" y="2564904"/>
            <a:ext cx="1497112" cy="3434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Введение</a:t>
            </a:r>
            <a:endParaRPr lang="ru-RU" sz="2400" b="1" baseline="30000" dirty="0">
              <a:solidFill>
                <a:schemeClr val="bg1"/>
              </a:solidFill>
              <a:latin typeface="+mj-lt"/>
            </a:endParaRPr>
          </a:p>
        </p:txBody>
      </p:sp>
      <p:sp>
        <p:nvSpPr>
          <p:cNvPr id="16" name="15 CuadroTexto"/>
          <p:cNvSpPr txBox="1"/>
          <p:nvPr/>
        </p:nvSpPr>
        <p:spPr>
          <a:xfrm>
            <a:off x="1440607" y="3068960"/>
            <a:ext cx="6313686" cy="1384995"/>
          </a:xfrm>
          <a:prstGeom prst="rect">
            <a:avLst/>
          </a:prstGeom>
          <a:noFill/>
          <a:ln>
            <a:noFill/>
          </a:ln>
        </p:spPr>
        <p:txBody>
          <a:bodyPr wrap="square" rtlCol="0">
            <a:spAutoFit/>
          </a:bodyPr>
          <a:lstStyle/>
          <a:p>
            <a:r>
              <a:rPr lang="ru-RU" sz="1400" dirty="0" smtClean="0"/>
              <a:t>Широко представленная группа растений вырабатывает собственную пищу , в основном - глюкозу, крайне важную для метаболизма молекулу, кислород из энергии света, воду и CO</a:t>
            </a:r>
            <a:r>
              <a:rPr lang="ru-RU" sz="1400" baseline="-25000" dirty="0" smtClean="0"/>
              <a:t>2</a:t>
            </a:r>
            <a:r>
              <a:rPr lang="ru-RU" sz="1400" dirty="0" smtClean="0"/>
              <a:t>. Эти живые существа синтезируют данные продукты путем фотосинтеза, который является их базовым механизмом выживания. Условия окружающей среды, такие как интенсивность освещения, наличие углекислого газа и температура, определяют скорость фотосинтеза</a:t>
            </a:r>
            <a:endParaRPr lang="ru-RU" sz="1400" dirty="0"/>
          </a:p>
        </p:txBody>
      </p:sp>
      <p:sp>
        <p:nvSpPr>
          <p:cNvPr id="1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800" b="1" dirty="0" smtClean="0">
                <a:solidFill>
                  <a:schemeClr val="bg1"/>
                </a:solidFill>
              </a:rPr>
              <a:t>Фотосинтез II: Растворенный O</a:t>
            </a:r>
            <a:r>
              <a:rPr lang="ru-RU" sz="1800" b="1" baseline="-25000" dirty="0" smtClean="0">
                <a:solidFill>
                  <a:schemeClr val="bg1"/>
                </a:solidFill>
              </a:rPr>
              <a:t>2</a:t>
            </a:r>
            <a:endParaRPr lang="ru-RU" sz="1800" baseline="-25000" dirty="0">
              <a:solidFill>
                <a:schemeClr val="bg1"/>
              </a:solidFill>
              <a:latin typeface="Frutiger 55 Roman" pitchFamily="34" charset="0"/>
            </a:endParaRPr>
          </a:p>
        </p:txBody>
      </p:sp>
      <p:sp>
        <p:nvSpPr>
          <p:cNvPr id="17" name="16 CuadroTexto"/>
          <p:cNvSpPr txBox="1"/>
          <p:nvPr/>
        </p:nvSpPr>
        <p:spPr>
          <a:xfrm>
            <a:off x="5652120" y="1389722"/>
            <a:ext cx="3744416" cy="415498"/>
          </a:xfrm>
          <a:prstGeom prst="rect">
            <a:avLst/>
          </a:prstGeom>
          <a:noFill/>
        </p:spPr>
        <p:txBody>
          <a:bodyPr wrap="square" rtlCol="0" anchor="b">
            <a:spAutoFit/>
          </a:bodyPr>
          <a:lstStyle/>
          <a:p>
            <a:r>
              <a:rPr lang="ru-RU" sz="1050" dirty="0" smtClean="0"/>
              <a:t>Измерение количества растворенного кислорода в активной фотосинтетической системе</a:t>
            </a:r>
            <a:endParaRPr lang="ru-RU" sz="1050" dirty="0"/>
          </a:p>
        </p:txBody>
      </p:sp>
    </p:spTree>
    <p:extLst>
      <p:ext uri="{BB962C8B-B14F-4D97-AF65-F5344CB8AC3E}">
        <p14:creationId xmlns:p14="http://schemas.microsoft.com/office/powerpoint/2010/main" val="1978667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7" y="2576871"/>
            <a:ext cx="6665153" cy="636105"/>
          </a:xfrm>
          <a:prstGeom prst="rect">
            <a:avLst/>
          </a:prstGeom>
        </p:spPr>
      </p:pic>
      <p:pic>
        <p:nvPicPr>
          <p:cNvPr id="12" name="1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2434686"/>
            <a:ext cx="428625" cy="438150"/>
          </a:xfrm>
          <a:prstGeom prst="ellipse">
            <a:avLst/>
          </a:prstGeom>
        </p:spPr>
      </p:pic>
      <p:sp>
        <p:nvSpPr>
          <p:cNvPr id="13" name="12 CuadroTexto"/>
          <p:cNvSpPr txBox="1"/>
          <p:nvPr/>
        </p:nvSpPr>
        <p:spPr>
          <a:xfrm>
            <a:off x="1555626" y="2761183"/>
            <a:ext cx="5982728" cy="307777"/>
          </a:xfrm>
          <a:prstGeom prst="rect">
            <a:avLst/>
          </a:prstGeom>
          <a:noFill/>
        </p:spPr>
        <p:txBody>
          <a:bodyPr wrap="none" rtlCol="0">
            <a:spAutoFit/>
          </a:bodyPr>
          <a:lstStyle/>
          <a:p>
            <a:r>
              <a:rPr lang="ru-RU" sz="1400" b="1" dirty="0" smtClean="0"/>
              <a:t>Как, по вашему мнению, внешние факторы влияют на скорость фотосинтеза?</a:t>
            </a:r>
            <a:endParaRPr lang="ru-RU" sz="1400" dirty="0"/>
          </a:p>
        </p:txBody>
      </p:sp>
      <p:pic>
        <p:nvPicPr>
          <p:cNvPr id="15" name="1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1312" y="3584983"/>
            <a:ext cx="6665153" cy="636105"/>
          </a:xfrm>
          <a:prstGeom prst="rect">
            <a:avLst/>
          </a:prstGeom>
        </p:spPr>
      </p:pic>
      <p:pic>
        <p:nvPicPr>
          <p:cNvPr id="16" name="1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001" y="3442798"/>
            <a:ext cx="428625" cy="438150"/>
          </a:xfrm>
          <a:prstGeom prst="ellipse">
            <a:avLst/>
          </a:prstGeom>
        </p:spPr>
      </p:pic>
      <p:sp>
        <p:nvSpPr>
          <p:cNvPr id="17" name="16 CuadroTexto"/>
          <p:cNvSpPr txBox="1"/>
          <p:nvPr/>
        </p:nvSpPr>
        <p:spPr>
          <a:xfrm>
            <a:off x="1567011" y="3730830"/>
            <a:ext cx="5934445" cy="307777"/>
          </a:xfrm>
          <a:prstGeom prst="rect">
            <a:avLst/>
          </a:prstGeom>
          <a:noFill/>
        </p:spPr>
        <p:txBody>
          <a:bodyPr wrap="none" rtlCol="0">
            <a:spAutoFit/>
          </a:bodyPr>
          <a:lstStyle/>
          <a:p>
            <a:r>
              <a:rPr lang="ru-RU" sz="1400" b="1" dirty="0" smtClean="0"/>
              <a:t>Как нам узнать степень важности каждого из внешних факторов? </a:t>
            </a:r>
            <a:endParaRPr lang="ru-RU" sz="1400" dirty="0"/>
          </a:p>
        </p:txBody>
      </p:sp>
      <p:sp>
        <p:nvSpPr>
          <p:cNvPr id="18" name="17 CuadroTexto"/>
          <p:cNvSpPr txBox="1"/>
          <p:nvPr/>
        </p:nvSpPr>
        <p:spPr>
          <a:xfrm>
            <a:off x="1555626" y="4221088"/>
            <a:ext cx="6616774" cy="523220"/>
          </a:xfrm>
          <a:prstGeom prst="rect">
            <a:avLst/>
          </a:prstGeom>
          <a:noFill/>
          <a:ln>
            <a:noFill/>
          </a:ln>
        </p:spPr>
        <p:txBody>
          <a:bodyPr wrap="square" rtlCol="0">
            <a:spAutoFit/>
          </a:bodyPr>
          <a:lstStyle/>
          <a:p>
            <a:r>
              <a:rPr lang="ru-RU" sz="1400" dirty="0"/>
              <a:t>Проведите со своим классом эксперимент, который позволит ответить на следующий вопрос.</a:t>
            </a:r>
          </a:p>
        </p:txBody>
      </p:sp>
      <p:pic>
        <p:nvPicPr>
          <p:cNvPr id="19" name="1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1312" y="5025143"/>
            <a:ext cx="6665153" cy="780121"/>
          </a:xfrm>
          <a:prstGeom prst="rect">
            <a:avLst/>
          </a:prstGeom>
        </p:spPr>
      </p:pic>
      <p:pic>
        <p:nvPicPr>
          <p:cNvPr id="20" name="1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001" y="4882958"/>
            <a:ext cx="428625" cy="438150"/>
          </a:xfrm>
          <a:prstGeom prst="ellipse">
            <a:avLst/>
          </a:prstGeom>
        </p:spPr>
      </p:pic>
      <p:sp>
        <p:nvSpPr>
          <p:cNvPr id="21" name="20 CuadroTexto"/>
          <p:cNvSpPr txBox="1"/>
          <p:nvPr/>
        </p:nvSpPr>
        <p:spPr>
          <a:xfrm>
            <a:off x="1567011" y="5170991"/>
            <a:ext cx="6389365" cy="523220"/>
          </a:xfrm>
          <a:prstGeom prst="rect">
            <a:avLst/>
          </a:prstGeom>
          <a:noFill/>
        </p:spPr>
        <p:txBody>
          <a:bodyPr wrap="square" rtlCol="0">
            <a:spAutoFit/>
          </a:bodyPr>
          <a:lstStyle/>
          <a:p>
            <a:r>
              <a:rPr lang="ru-RU" sz="1400" b="1" dirty="0" smtClean="0"/>
              <a:t>Является ли интенсивность света критически важным условием метаболической деятельности, связанным со скоростью фотосинтеза? </a:t>
            </a:r>
            <a:endParaRPr lang="ru-RU" sz="1400" dirty="0"/>
          </a:p>
        </p:txBody>
      </p:sp>
      <p:sp>
        <p:nvSpPr>
          <p:cNvPr id="26" name="25 CuadroTexto"/>
          <p:cNvSpPr txBox="1"/>
          <p:nvPr/>
        </p:nvSpPr>
        <p:spPr>
          <a:xfrm>
            <a:off x="5652120" y="1389722"/>
            <a:ext cx="3744416" cy="415498"/>
          </a:xfrm>
          <a:prstGeom prst="rect">
            <a:avLst/>
          </a:prstGeom>
          <a:noFill/>
        </p:spPr>
        <p:txBody>
          <a:bodyPr wrap="square" rtlCol="0" anchor="b">
            <a:spAutoFit/>
          </a:bodyPr>
          <a:lstStyle/>
          <a:p>
            <a:r>
              <a:rPr lang="ru-RU" sz="1050" dirty="0" smtClean="0"/>
              <a:t>Измерение количества растворенного кислорода в активной фотосинтетической системе</a:t>
            </a:r>
            <a:endParaRPr lang="ru-RU" sz="1050" dirty="0"/>
          </a:p>
        </p:txBody>
      </p:sp>
      <p:sp>
        <p:nvSpPr>
          <p:cNvPr id="22"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800" b="1" dirty="0" smtClean="0">
                <a:solidFill>
                  <a:schemeClr val="bg1"/>
                </a:solidFill>
              </a:rPr>
              <a:t>Фотосинтез II: Растворенный O</a:t>
            </a:r>
            <a:r>
              <a:rPr lang="ru-RU" sz="1800" b="1" baseline="-25000" dirty="0" smtClean="0">
                <a:solidFill>
                  <a:schemeClr val="bg1"/>
                </a:solidFill>
              </a:rPr>
              <a:t>2</a:t>
            </a:r>
            <a:endParaRPr lang="ru-RU" sz="1800" baseline="-25000" dirty="0">
              <a:solidFill>
                <a:schemeClr val="bg1"/>
              </a:solidFill>
              <a:latin typeface="Frutiger 55 Roman" pitchFamily="34" charset="0"/>
            </a:endParaRPr>
          </a:p>
        </p:txBody>
      </p:sp>
    </p:spTree>
    <p:extLst>
      <p:ext uri="{BB962C8B-B14F-4D97-AF65-F5344CB8AC3E}">
        <p14:creationId xmlns:p14="http://schemas.microsoft.com/office/powerpoint/2010/main" val="885285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610" y="2708920"/>
            <a:ext cx="2800350" cy="323850"/>
          </a:xfrm>
          <a:prstGeom prst="rect">
            <a:avLst/>
          </a:prstGeom>
        </p:spPr>
      </p:pic>
      <p:sp>
        <p:nvSpPr>
          <p:cNvPr id="10" name="2 Subtítulo"/>
          <p:cNvSpPr txBox="1">
            <a:spLocks/>
          </p:cNvSpPr>
          <p:nvPr/>
        </p:nvSpPr>
        <p:spPr>
          <a:xfrm>
            <a:off x="1475656" y="2708920"/>
            <a:ext cx="1497112"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Теория</a:t>
            </a:r>
            <a:r>
              <a:rPr lang="ru-RU" sz="2400" dirty="0" smtClean="0"/>
              <a:t> </a:t>
            </a:r>
            <a:endParaRPr lang="ru-RU" sz="2400" b="1" baseline="30000" dirty="0">
              <a:solidFill>
                <a:schemeClr val="bg1"/>
              </a:solidFill>
              <a:latin typeface="+mj-lt"/>
            </a:endParaRPr>
          </a:p>
        </p:txBody>
      </p:sp>
      <p:sp>
        <p:nvSpPr>
          <p:cNvPr id="12" name="11 CuadroTexto"/>
          <p:cNvSpPr txBox="1"/>
          <p:nvPr/>
        </p:nvSpPr>
        <p:spPr>
          <a:xfrm>
            <a:off x="1411610" y="3236782"/>
            <a:ext cx="4312518" cy="2246769"/>
          </a:xfrm>
          <a:prstGeom prst="rect">
            <a:avLst/>
          </a:prstGeom>
          <a:noFill/>
        </p:spPr>
        <p:txBody>
          <a:bodyPr wrap="square" rtlCol="0">
            <a:spAutoFit/>
          </a:bodyPr>
          <a:lstStyle/>
          <a:p>
            <a:r>
              <a:rPr lang="ru-RU" sz="1400" dirty="0" smtClean="0"/>
              <a:t>В водной среде, растворенный кислород имеет жизненно важное значение для живущих в ней существ. Наличие этого газа зависит от скорости фотосинтеза, которая в значительной степени определяется интенсивностью света. А именно, световая фаза фотосинтеза - это период, когда протекают зависимые от света реакции, при которых молекулы воды расщепляются, и происходит энергетическое преобразование из энергии света в химическую энергию. </a:t>
            </a:r>
            <a:endParaRPr lang="ru-RU" sz="1400" dirty="0"/>
          </a:p>
        </p:txBody>
      </p:sp>
      <p:sp>
        <p:nvSpPr>
          <p:cNvPr id="1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sp>
        <p:nvSpPr>
          <p:cNvPr id="14" name="13 CuadroTexto"/>
          <p:cNvSpPr txBox="1"/>
          <p:nvPr/>
        </p:nvSpPr>
        <p:spPr>
          <a:xfrm>
            <a:off x="5652120" y="1389722"/>
            <a:ext cx="3744416" cy="415498"/>
          </a:xfrm>
          <a:prstGeom prst="rect">
            <a:avLst/>
          </a:prstGeom>
          <a:noFill/>
        </p:spPr>
        <p:txBody>
          <a:bodyPr wrap="square" rtlCol="0" anchor="b">
            <a:spAutoFit/>
          </a:bodyPr>
          <a:lstStyle/>
          <a:p>
            <a:r>
              <a:rPr lang="ru-RU" sz="1050" dirty="0" smtClean="0"/>
              <a:t>Измерение количества растворенного кислорода в активной фотосинтетической системе</a:t>
            </a:r>
            <a:endParaRPr lang="ru-RU" sz="1050" dirty="0"/>
          </a:p>
        </p:txBody>
      </p:sp>
      <p:pic>
        <p:nvPicPr>
          <p:cNvPr id="15" name="0 Imagen" descr="planta-acuatica.jpg"/>
          <p:cNvPicPr/>
          <p:nvPr/>
        </p:nvPicPr>
        <p:blipFill>
          <a:blip r:embed="rId3" cstate="print"/>
          <a:stretch>
            <a:fillRect/>
          </a:stretch>
        </p:blipFill>
        <p:spPr>
          <a:xfrm>
            <a:off x="6228184" y="3212976"/>
            <a:ext cx="1590675" cy="1980694"/>
          </a:xfrm>
          <a:prstGeom prst="rect">
            <a:avLst/>
          </a:prstGeom>
        </p:spPr>
      </p:pic>
      <p:sp>
        <p:nvSpPr>
          <p:cNvPr id="1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800" b="1" dirty="0" smtClean="0">
                <a:solidFill>
                  <a:schemeClr val="bg1"/>
                </a:solidFill>
              </a:rPr>
              <a:t>Фотосинтез II: Растворенный O</a:t>
            </a:r>
            <a:r>
              <a:rPr lang="ru-RU" sz="1800" b="1" baseline="-25000" dirty="0" smtClean="0">
                <a:solidFill>
                  <a:schemeClr val="bg1"/>
                </a:solidFill>
              </a:rPr>
              <a:t>2</a:t>
            </a:r>
            <a:endParaRPr lang="ru-RU" sz="1800" baseline="-25000" dirty="0">
              <a:solidFill>
                <a:schemeClr val="bg1"/>
              </a:solidFill>
              <a:latin typeface="Frutiger 55 Roman" pitchFamily="34" charset="0"/>
            </a:endParaRPr>
          </a:p>
        </p:txBody>
      </p:sp>
    </p:spTree>
    <p:extLst>
      <p:ext uri="{BB962C8B-B14F-4D97-AF65-F5344CB8AC3E}">
        <p14:creationId xmlns:p14="http://schemas.microsoft.com/office/powerpoint/2010/main" val="1762985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sp>
        <p:nvSpPr>
          <p:cNvPr id="20" name="19 CuadroTexto"/>
          <p:cNvSpPr txBox="1"/>
          <p:nvPr/>
        </p:nvSpPr>
        <p:spPr>
          <a:xfrm>
            <a:off x="1555625" y="2348880"/>
            <a:ext cx="6256735" cy="523220"/>
          </a:xfrm>
          <a:prstGeom prst="rect">
            <a:avLst/>
          </a:prstGeom>
          <a:noFill/>
          <a:ln>
            <a:noFill/>
          </a:ln>
        </p:spPr>
        <p:txBody>
          <a:bodyPr wrap="square" rtlCol="0">
            <a:spAutoFit/>
          </a:bodyPr>
          <a:lstStyle/>
          <a:p>
            <a:r>
              <a:rPr lang="ru-RU" sz="1400" dirty="0" smtClean="0">
                <a:solidFill>
                  <a:srgbClr val="22B89B"/>
                </a:solidFill>
              </a:rPr>
              <a:t>Теперь учащихся приглашают выдвинуть гипотезу, которая должна быть проверена экспериментально. </a:t>
            </a:r>
            <a:endParaRPr lang="ru-RU" sz="1400" dirty="0">
              <a:solidFill>
                <a:srgbClr val="22B89B"/>
              </a:solidFill>
            </a:endParaRPr>
          </a:p>
        </p:txBody>
      </p:sp>
      <p:sp>
        <p:nvSpPr>
          <p:cNvPr id="21" name="20 Rectángulo redondeado"/>
          <p:cNvSpPr/>
          <p:nvPr/>
        </p:nvSpPr>
        <p:spPr>
          <a:xfrm>
            <a:off x="1403647" y="2348881"/>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22" name="2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9927" y="3296951"/>
            <a:ext cx="7202513" cy="492089"/>
          </a:xfrm>
          <a:prstGeom prst="rect">
            <a:avLst/>
          </a:prstGeom>
        </p:spPr>
      </p:pic>
      <p:pic>
        <p:nvPicPr>
          <p:cNvPr id="23" name="2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3154766"/>
            <a:ext cx="428625" cy="438150"/>
          </a:xfrm>
          <a:prstGeom prst="ellipse">
            <a:avLst/>
          </a:prstGeom>
        </p:spPr>
      </p:pic>
      <p:sp>
        <p:nvSpPr>
          <p:cNvPr id="24" name="23 CuadroTexto"/>
          <p:cNvSpPr txBox="1"/>
          <p:nvPr/>
        </p:nvSpPr>
        <p:spPr>
          <a:xfrm>
            <a:off x="1555626" y="3356992"/>
            <a:ext cx="6239144" cy="307777"/>
          </a:xfrm>
          <a:prstGeom prst="rect">
            <a:avLst/>
          </a:prstGeom>
          <a:noFill/>
        </p:spPr>
        <p:txBody>
          <a:bodyPr wrap="none" rtlCol="0">
            <a:spAutoFit/>
          </a:bodyPr>
          <a:lstStyle/>
          <a:p>
            <a:r>
              <a:rPr lang="ru-RU" sz="1400" b="1" dirty="0" smtClean="0"/>
              <a:t>Как меняется наличие растворенного кислорода при изменении интенсивности света? </a:t>
            </a:r>
            <a:endParaRPr lang="ru-RU" sz="1400" dirty="0"/>
          </a:p>
        </p:txBody>
      </p:sp>
      <p:sp>
        <p:nvSpPr>
          <p:cNvPr id="12" name="11 CuadroTexto"/>
          <p:cNvSpPr txBox="1"/>
          <p:nvPr/>
        </p:nvSpPr>
        <p:spPr>
          <a:xfrm>
            <a:off x="5652120" y="1389722"/>
            <a:ext cx="3744416" cy="415498"/>
          </a:xfrm>
          <a:prstGeom prst="rect">
            <a:avLst/>
          </a:prstGeom>
          <a:noFill/>
        </p:spPr>
        <p:txBody>
          <a:bodyPr wrap="square" rtlCol="0" anchor="b">
            <a:spAutoFit/>
          </a:bodyPr>
          <a:lstStyle/>
          <a:p>
            <a:r>
              <a:rPr lang="ru-RU" sz="1050" dirty="0" smtClean="0"/>
              <a:t>Измерение количества растворенного кислорода в активной фотосинтетической системе</a:t>
            </a:r>
            <a:endParaRPr lang="ru-RU" sz="1050" dirty="0"/>
          </a:p>
        </p:txBody>
      </p:sp>
      <p:sp>
        <p:nvSpPr>
          <p:cNvPr id="1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800" b="1" dirty="0" smtClean="0">
                <a:solidFill>
                  <a:schemeClr val="bg1"/>
                </a:solidFill>
              </a:rPr>
              <a:t>Фотосинтез II: Растворенный O</a:t>
            </a:r>
            <a:r>
              <a:rPr lang="ru-RU" sz="1800" b="1" baseline="-25000" dirty="0" smtClean="0">
                <a:solidFill>
                  <a:schemeClr val="bg1"/>
                </a:solidFill>
              </a:rPr>
              <a:t>2</a:t>
            </a:r>
            <a:endParaRPr lang="ru-RU" sz="1800" baseline="-25000" dirty="0">
              <a:solidFill>
                <a:schemeClr val="bg1"/>
              </a:solidFill>
              <a:latin typeface="Frutiger 55 Roman" pitchFamily="34" charset="0"/>
            </a:endParaRPr>
          </a:p>
        </p:txBody>
      </p:sp>
    </p:spTree>
    <p:extLst>
      <p:ext uri="{BB962C8B-B14F-4D97-AF65-F5344CB8AC3E}">
        <p14:creationId xmlns:p14="http://schemas.microsoft.com/office/powerpoint/2010/main" val="2930542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008009" y="2617457"/>
            <a:ext cx="7344816" cy="1171583"/>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Описание работы</a:t>
            </a: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0" name="9 CuadroTexto"/>
          <p:cNvSpPr txBox="1"/>
          <p:nvPr/>
        </p:nvSpPr>
        <p:spPr>
          <a:xfrm>
            <a:off x="1259632" y="2636912"/>
            <a:ext cx="6911956" cy="1077218"/>
          </a:xfrm>
          <a:prstGeom prst="rect">
            <a:avLst/>
          </a:prstGeom>
          <a:noFill/>
        </p:spPr>
        <p:txBody>
          <a:bodyPr wrap="square" rtlCol="0">
            <a:spAutoFit/>
          </a:bodyPr>
          <a:lstStyle/>
          <a:p>
            <a:r>
              <a:rPr lang="ru-RU" sz="1600" dirty="0" smtClean="0"/>
              <a:t>Учащиеся будут измерять растворенный кислород в лабораторном стакане, помещая в него фотосинтезирующий организм. Свои наблюдения они соотнесут с результатами, полученными в ходе эксперимента, а затем отобразят результаты на графике для анализа. </a:t>
            </a:r>
          </a:p>
        </p:txBody>
      </p:sp>
      <p:sp>
        <p:nvSpPr>
          <p:cNvPr id="8" name="7 CuadroTexto"/>
          <p:cNvSpPr txBox="1"/>
          <p:nvPr/>
        </p:nvSpPr>
        <p:spPr>
          <a:xfrm>
            <a:off x="5652120" y="1389722"/>
            <a:ext cx="3744416" cy="415498"/>
          </a:xfrm>
          <a:prstGeom prst="rect">
            <a:avLst/>
          </a:prstGeom>
          <a:noFill/>
        </p:spPr>
        <p:txBody>
          <a:bodyPr wrap="square" rtlCol="0" anchor="b">
            <a:spAutoFit/>
          </a:bodyPr>
          <a:lstStyle/>
          <a:p>
            <a:r>
              <a:rPr lang="ru-RU" sz="1050" dirty="0" smtClean="0"/>
              <a:t>Измерение количества растворенного кислорода в активной фотосинтетической системе</a:t>
            </a:r>
            <a:endParaRPr lang="ru-RU" sz="1050" dirty="0"/>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800" b="1" dirty="0" smtClean="0">
                <a:solidFill>
                  <a:schemeClr val="bg1"/>
                </a:solidFill>
              </a:rPr>
              <a:t>Фотосинтез II: Растворенный O</a:t>
            </a:r>
            <a:r>
              <a:rPr lang="ru-RU" sz="1800" b="1" baseline="-25000" dirty="0" smtClean="0">
                <a:solidFill>
                  <a:schemeClr val="bg1"/>
                </a:solidFill>
              </a:rPr>
              <a:t>2</a:t>
            </a:r>
            <a:endParaRPr lang="ru-RU" sz="1800" baseline="-25000" dirty="0">
              <a:solidFill>
                <a:schemeClr val="bg1"/>
              </a:solidFill>
              <a:latin typeface="Frutiger 55 Roman" pitchFamily="34" charset="0"/>
            </a:endParaRPr>
          </a:p>
        </p:txBody>
      </p:sp>
    </p:spTree>
    <p:extLst>
      <p:ext uri="{BB962C8B-B14F-4D97-AF65-F5344CB8AC3E}">
        <p14:creationId xmlns:p14="http://schemas.microsoft.com/office/powerpoint/2010/main" val="2615786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6 CuadroTexto"/>
          <p:cNvSpPr txBox="1"/>
          <p:nvPr/>
        </p:nvSpPr>
        <p:spPr>
          <a:xfrm>
            <a:off x="827584" y="2399977"/>
            <a:ext cx="4464496" cy="307777"/>
          </a:xfrm>
          <a:prstGeom prst="rect">
            <a:avLst/>
          </a:prstGeom>
          <a:noFill/>
        </p:spPr>
        <p:txBody>
          <a:bodyPr wrap="square" rtlCol="0">
            <a:spAutoFit/>
          </a:bodyPr>
          <a:lstStyle/>
          <a:p>
            <a:pPr lvl="0"/>
            <a:r>
              <a:rPr lang="ru-RU" sz="1400" dirty="0" smtClean="0"/>
              <a:t>Labdisc Biochem</a:t>
            </a:r>
            <a:endParaRPr lang="ru-RU" sz="1400" dirty="0"/>
          </a:p>
        </p:txBody>
      </p:sp>
      <p:sp>
        <p:nvSpPr>
          <p:cNvPr id="11"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Ресурсы и материалы</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000" b="1" baseline="30000" dirty="0">
              <a:solidFill>
                <a:schemeClr val="bg1"/>
              </a:solidFill>
              <a:latin typeface="Frutiger 45 Light" pitchFamily="34" charset="0"/>
            </a:endParaRP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0730" y="251551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904" y="243735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904" y="312177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904" y="346398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904" y="277956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904" y="414839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904" y="380618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28 CuadroTexto"/>
          <p:cNvSpPr txBox="1"/>
          <p:nvPr/>
        </p:nvSpPr>
        <p:spPr>
          <a:xfrm>
            <a:off x="827584" y="2757537"/>
            <a:ext cx="4464496" cy="307777"/>
          </a:xfrm>
          <a:prstGeom prst="rect">
            <a:avLst/>
          </a:prstGeom>
          <a:noFill/>
        </p:spPr>
        <p:txBody>
          <a:bodyPr wrap="square" rtlCol="0">
            <a:spAutoFit/>
          </a:bodyPr>
          <a:lstStyle/>
          <a:p>
            <a:pPr lvl="0"/>
            <a:r>
              <a:rPr lang="ru-RU" sz="1400" dirty="0" smtClean="0"/>
              <a:t>Электрод растворенного кислорода </a:t>
            </a:r>
            <a:endParaRPr lang="ru-RU" sz="1400" dirty="0"/>
          </a:p>
        </p:txBody>
      </p:sp>
      <p:sp>
        <p:nvSpPr>
          <p:cNvPr id="30" name="29 CuadroTexto"/>
          <p:cNvSpPr txBox="1"/>
          <p:nvPr/>
        </p:nvSpPr>
        <p:spPr>
          <a:xfrm>
            <a:off x="827584" y="3097054"/>
            <a:ext cx="4464496" cy="307777"/>
          </a:xfrm>
          <a:prstGeom prst="rect">
            <a:avLst/>
          </a:prstGeom>
          <a:noFill/>
        </p:spPr>
        <p:txBody>
          <a:bodyPr wrap="square" rtlCol="0">
            <a:spAutoFit/>
          </a:bodyPr>
          <a:lstStyle/>
          <a:p>
            <a:pPr lvl="0"/>
            <a:r>
              <a:rPr lang="ru-RU" sz="1400" dirty="0" smtClean="0"/>
              <a:t>4 водных растения Elodea </a:t>
            </a:r>
            <a:r>
              <a:rPr lang="ru-RU" sz="1400" dirty="0" err="1" smtClean="0"/>
              <a:t>canadiens</a:t>
            </a:r>
            <a:r>
              <a:rPr lang="ru-RU" sz="1400" dirty="0" smtClean="0"/>
              <a:t> (одинакового веса)</a:t>
            </a:r>
            <a:endParaRPr lang="ru-RU" sz="1400" dirty="0"/>
          </a:p>
        </p:txBody>
      </p:sp>
      <p:sp>
        <p:nvSpPr>
          <p:cNvPr id="31" name="30 CuadroTexto"/>
          <p:cNvSpPr txBox="1"/>
          <p:nvPr/>
        </p:nvSpPr>
        <p:spPr>
          <a:xfrm>
            <a:off x="827583" y="3403342"/>
            <a:ext cx="4824537" cy="307777"/>
          </a:xfrm>
          <a:prstGeom prst="rect">
            <a:avLst/>
          </a:prstGeom>
          <a:noFill/>
        </p:spPr>
        <p:txBody>
          <a:bodyPr wrap="square" rtlCol="0">
            <a:spAutoFit/>
          </a:bodyPr>
          <a:lstStyle/>
          <a:p>
            <a:pPr lvl="0"/>
            <a:r>
              <a:rPr lang="ru-RU" sz="1400" dirty="0" smtClean="0"/>
              <a:t>3 стеклянных сосуда с закручивающейся крышкой (450 мл) </a:t>
            </a:r>
            <a:endParaRPr lang="ru-RU" sz="1400" dirty="0"/>
          </a:p>
        </p:txBody>
      </p:sp>
      <p:sp>
        <p:nvSpPr>
          <p:cNvPr id="33" name="32 CuadroTexto"/>
          <p:cNvSpPr txBox="1"/>
          <p:nvPr/>
        </p:nvSpPr>
        <p:spPr>
          <a:xfrm>
            <a:off x="827584" y="4115949"/>
            <a:ext cx="4464496" cy="307777"/>
          </a:xfrm>
          <a:prstGeom prst="rect">
            <a:avLst/>
          </a:prstGeom>
          <a:noFill/>
        </p:spPr>
        <p:txBody>
          <a:bodyPr wrap="square" rtlCol="0">
            <a:spAutoFit/>
          </a:bodyPr>
          <a:lstStyle/>
          <a:p>
            <a:pPr lvl="0"/>
            <a:r>
              <a:rPr lang="ru-RU" sz="1400" dirty="0" smtClean="0"/>
              <a:t>Лампа (100 Вт) </a:t>
            </a:r>
            <a:endParaRPr lang="ru-RU" sz="1400" dirty="0"/>
          </a:p>
        </p:txBody>
      </p:sp>
      <p:sp>
        <p:nvSpPr>
          <p:cNvPr id="37" name="36 CuadroTexto"/>
          <p:cNvSpPr txBox="1"/>
          <p:nvPr/>
        </p:nvSpPr>
        <p:spPr>
          <a:xfrm>
            <a:off x="827584" y="3749730"/>
            <a:ext cx="4464496" cy="307777"/>
          </a:xfrm>
          <a:prstGeom prst="rect">
            <a:avLst/>
          </a:prstGeom>
          <a:noFill/>
        </p:spPr>
        <p:txBody>
          <a:bodyPr wrap="square" rtlCol="0">
            <a:spAutoFit/>
          </a:bodyPr>
          <a:lstStyle/>
          <a:p>
            <a:pPr lvl="0"/>
            <a:r>
              <a:rPr lang="ru-RU" sz="1400" dirty="0" smtClean="0"/>
              <a:t>Вода</a:t>
            </a:r>
            <a:endParaRPr lang="ru-RU" sz="1400" dirty="0"/>
          </a:p>
        </p:txBody>
      </p:sp>
      <p:sp>
        <p:nvSpPr>
          <p:cNvPr id="40" name="39 CuadroTexto"/>
          <p:cNvSpPr txBox="1"/>
          <p:nvPr/>
        </p:nvSpPr>
        <p:spPr>
          <a:xfrm>
            <a:off x="5652120" y="1389722"/>
            <a:ext cx="3744416" cy="415498"/>
          </a:xfrm>
          <a:prstGeom prst="rect">
            <a:avLst/>
          </a:prstGeom>
          <a:noFill/>
        </p:spPr>
        <p:txBody>
          <a:bodyPr wrap="square" rtlCol="0" anchor="b">
            <a:spAutoFit/>
          </a:bodyPr>
          <a:lstStyle/>
          <a:p>
            <a:r>
              <a:rPr lang="ru-RU" sz="1050" dirty="0" smtClean="0"/>
              <a:t>Измерение количества растворенного кислорода в активной фотосинтетической системе</a:t>
            </a:r>
            <a:endParaRPr lang="ru-RU" sz="1050" dirty="0"/>
          </a:p>
        </p:txBody>
      </p:sp>
      <p:pic>
        <p:nvPicPr>
          <p:cNvPr id="41" name="40 Imagen" descr="DO2-probe.jpg"/>
          <p:cNvPicPr>
            <a:picLocks noChangeAspect="1"/>
          </p:cNvPicPr>
          <p:nvPr/>
        </p:nvPicPr>
        <p:blipFill>
          <a:blip r:embed="rId5" cstate="print"/>
          <a:stretch>
            <a:fillRect/>
          </a:stretch>
        </p:blipFill>
        <p:spPr>
          <a:xfrm rot="16200000">
            <a:off x="5850651" y="4166573"/>
            <a:ext cx="511658" cy="2924944"/>
          </a:xfrm>
          <a:prstGeom prst="rect">
            <a:avLst/>
          </a:prstGeom>
        </p:spPr>
      </p:pic>
      <p:pic>
        <p:nvPicPr>
          <p:cNvPr id="42" name="41 Imagen" descr="labdisc biochem.jpg"/>
          <p:cNvPicPr>
            <a:picLocks noChangeAspect="1"/>
          </p:cNvPicPr>
          <p:nvPr/>
        </p:nvPicPr>
        <p:blipFill>
          <a:blip r:embed="rId6" cstate="print"/>
          <a:stretch>
            <a:fillRect/>
          </a:stretch>
        </p:blipFill>
        <p:spPr>
          <a:xfrm>
            <a:off x="5868144" y="2813626"/>
            <a:ext cx="2343116" cy="1872208"/>
          </a:xfrm>
          <a:prstGeom prst="rect">
            <a:avLst/>
          </a:prstGeom>
        </p:spPr>
      </p:pic>
      <p:pic>
        <p:nvPicPr>
          <p:cNvPr id="4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4008" y="501317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45 CuadroTexto"/>
          <p:cNvSpPr txBox="1"/>
          <p:nvPr/>
        </p:nvSpPr>
        <p:spPr>
          <a:xfrm>
            <a:off x="539552" y="2780928"/>
            <a:ext cx="1368152" cy="307777"/>
          </a:xfrm>
          <a:prstGeom prst="rect">
            <a:avLst/>
          </a:prstGeom>
          <a:noFill/>
        </p:spPr>
        <p:txBody>
          <a:bodyPr wrap="square" rtlCol="0">
            <a:spAutoFit/>
          </a:bodyPr>
          <a:lstStyle/>
          <a:p>
            <a:r>
              <a:rPr lang="ru-RU" sz="1400" dirty="0" smtClean="0"/>
              <a:t> 2</a:t>
            </a:r>
            <a:endParaRPr lang="ru-RU" sz="1400" dirty="0"/>
          </a:p>
        </p:txBody>
      </p:sp>
      <p:sp>
        <p:nvSpPr>
          <p:cNvPr id="24"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800" b="1" dirty="0" smtClean="0">
                <a:solidFill>
                  <a:schemeClr val="bg1"/>
                </a:solidFill>
              </a:rPr>
              <a:t>Фотосинтез II: Растворенный O</a:t>
            </a:r>
            <a:r>
              <a:rPr lang="ru-RU" sz="1800" b="1" baseline="-25000" dirty="0" smtClean="0">
                <a:solidFill>
                  <a:schemeClr val="bg1"/>
                </a:solidFill>
              </a:rPr>
              <a:t>2</a:t>
            </a:r>
            <a:endParaRPr lang="ru-RU" sz="1800" baseline="-25000" dirty="0">
              <a:solidFill>
                <a:schemeClr val="bg1"/>
              </a:solidFill>
              <a:latin typeface="Frutiger 55 Roman" pitchFamily="34" charset="0"/>
            </a:endParaRPr>
          </a:p>
        </p:txBody>
      </p:sp>
    </p:spTree>
    <p:extLst>
      <p:ext uri="{BB962C8B-B14F-4D97-AF65-F5344CB8AC3E}">
        <p14:creationId xmlns:p14="http://schemas.microsoft.com/office/powerpoint/2010/main" val="3484260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Использование Labdisc</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7" name="6 CuadroTexto"/>
          <p:cNvSpPr txBox="1"/>
          <p:nvPr/>
        </p:nvSpPr>
        <p:spPr>
          <a:xfrm>
            <a:off x="1187624" y="2708920"/>
            <a:ext cx="6624736" cy="523220"/>
          </a:xfrm>
          <a:prstGeom prst="rect">
            <a:avLst/>
          </a:prstGeom>
          <a:noFill/>
        </p:spPr>
        <p:txBody>
          <a:bodyPr wrap="square" rtlCol="0">
            <a:spAutoFit/>
          </a:bodyPr>
          <a:lstStyle/>
          <a:p>
            <a:r>
              <a:rPr lang="ru-RU" sz="1400" dirty="0" smtClean="0"/>
              <a:t>Для сбора показаний с помощью датчиков растворенного кислорода и температуры, нужно настроить Labdisc следующим образом:</a:t>
            </a:r>
            <a:endParaRPr lang="ru-RU" sz="1400" dirty="0"/>
          </a:p>
        </p:txBody>
      </p:sp>
      <p:pic>
        <p:nvPicPr>
          <p:cNvPr id="13"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2276872"/>
            <a:ext cx="2800350" cy="323850"/>
          </a:xfrm>
          <a:prstGeom prst="rect">
            <a:avLst/>
          </a:prstGeom>
        </p:spPr>
      </p:pic>
      <p:sp>
        <p:nvSpPr>
          <p:cNvPr id="14" name="2 Subtítulo"/>
          <p:cNvSpPr txBox="1">
            <a:spLocks/>
          </p:cNvSpPr>
          <p:nvPr/>
        </p:nvSpPr>
        <p:spPr>
          <a:xfrm>
            <a:off x="1187624" y="2348880"/>
            <a:ext cx="282642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a. Настройка </a:t>
            </a:r>
            <a:r>
              <a:rPr lang="ru-RU" sz="2400" b="1" baseline="30000" dirty="0" smtClean="0">
                <a:solidFill>
                  <a:schemeClr val="bg1"/>
                </a:solidFill>
              </a:rPr>
              <a:t>Labdisc</a:t>
            </a:r>
            <a:endParaRPr lang="ru-RU" sz="2400" b="1" baseline="30000" dirty="0">
              <a:solidFill>
                <a:schemeClr val="bg1"/>
              </a:solidFill>
            </a:endParaRPr>
          </a:p>
        </p:txBody>
      </p:sp>
      <p:sp>
        <p:nvSpPr>
          <p:cNvPr id="30" name="29 CuadroTexto"/>
          <p:cNvSpPr txBox="1"/>
          <p:nvPr/>
        </p:nvSpPr>
        <p:spPr>
          <a:xfrm>
            <a:off x="1259632" y="3429000"/>
            <a:ext cx="6624736" cy="307777"/>
          </a:xfrm>
          <a:prstGeom prst="rect">
            <a:avLst/>
          </a:prstGeom>
          <a:noFill/>
        </p:spPr>
        <p:txBody>
          <a:bodyPr wrap="square" rtlCol="0">
            <a:spAutoFit/>
          </a:bodyPr>
          <a:lstStyle/>
          <a:p>
            <a:r>
              <a:rPr lang="ru-RU" sz="1400" dirty="0" smtClean="0"/>
              <a:t>Откройте программу GlobiLab и включите Labdisc                 .</a:t>
            </a:r>
            <a:endParaRPr lang="ru-RU" sz="1500" dirty="0" smtClean="0"/>
          </a:p>
        </p:txBody>
      </p:sp>
      <p:sp>
        <p:nvSpPr>
          <p:cNvPr id="32" name="31 CuadroTexto"/>
          <p:cNvSpPr txBox="1"/>
          <p:nvPr/>
        </p:nvSpPr>
        <p:spPr>
          <a:xfrm>
            <a:off x="1259632" y="3933056"/>
            <a:ext cx="6624736" cy="1231106"/>
          </a:xfrm>
          <a:prstGeom prst="rect">
            <a:avLst/>
          </a:prstGeom>
          <a:noFill/>
        </p:spPr>
        <p:txBody>
          <a:bodyPr wrap="square" rtlCol="0">
            <a:spAutoFit/>
          </a:bodyPr>
          <a:lstStyle/>
          <a:p>
            <a:r>
              <a:rPr lang="ru-RU" sz="1400" dirty="0" smtClean="0"/>
              <a:t>Нажмите на пиктограмму Bluetooth в нижнем правом углу экрана GlobiLab. Выберите используемый в настоящий момент Labdisc. </a:t>
            </a:r>
            <a:r>
              <a:rPr lang="ru-RU" sz="1400" dirty="0"/>
              <a:t>После распознавания Labdisc программой, пиктограмма изменит цвет с серого на синий               </a:t>
            </a:r>
            <a:r>
              <a:rPr lang="ru-RU" sz="1400" dirty="0" smtClean="0"/>
              <a:t>        </a:t>
            </a:r>
            <a:r>
              <a:rPr lang="ru-RU" dirty="0" smtClean="0"/>
              <a:t>.</a:t>
            </a:r>
            <a:r>
              <a:rPr lang="ru-RU" sz="1400" dirty="0" smtClean="0"/>
              <a:t> Если вы предпочитаете USB-соединение, выполните те же указания после нажатия на пиктограмму USB. Вы увидите то же изменение цвета, когда Labdisc будет опознан                                        </a:t>
            </a:r>
            <a:endParaRPr lang="ru-RU" sz="1500" dirty="0" smtClean="0"/>
          </a:p>
        </p:txBody>
      </p:sp>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44784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393533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0072" y="3429000"/>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19 CuadroTexto"/>
          <p:cNvSpPr txBox="1"/>
          <p:nvPr/>
        </p:nvSpPr>
        <p:spPr>
          <a:xfrm>
            <a:off x="5652120" y="1389722"/>
            <a:ext cx="3744416" cy="415498"/>
          </a:xfrm>
          <a:prstGeom prst="rect">
            <a:avLst/>
          </a:prstGeom>
          <a:noFill/>
        </p:spPr>
        <p:txBody>
          <a:bodyPr wrap="square" rtlCol="0" anchor="b">
            <a:spAutoFit/>
          </a:bodyPr>
          <a:lstStyle/>
          <a:p>
            <a:r>
              <a:rPr lang="ru-RU" sz="1050" dirty="0" smtClean="0"/>
              <a:t>Измерение количества растворенного кислорода в активной фотосинтетической системе</a:t>
            </a:r>
            <a:endParaRPr lang="ru-RU" sz="1050" dirty="0"/>
          </a:p>
        </p:txBody>
      </p:sp>
      <p:pic>
        <p:nvPicPr>
          <p:cNvPr id="2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0152" y="4385414"/>
            <a:ext cx="720080" cy="273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89118" y="4837143"/>
            <a:ext cx="720031" cy="29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800" b="1" dirty="0" smtClean="0">
                <a:solidFill>
                  <a:schemeClr val="bg1"/>
                </a:solidFill>
              </a:rPr>
              <a:t>Фотосинтез II: Растворенный O</a:t>
            </a:r>
            <a:r>
              <a:rPr lang="ru-RU" sz="1800" b="1" baseline="-25000" dirty="0" smtClean="0">
                <a:solidFill>
                  <a:schemeClr val="bg1"/>
                </a:solidFill>
              </a:rPr>
              <a:t>2</a:t>
            </a:r>
            <a:endParaRPr lang="ru-RU" sz="1800" baseline="-25000" dirty="0">
              <a:solidFill>
                <a:schemeClr val="bg1"/>
              </a:solidFill>
              <a:latin typeface="Frutiger 55 Roman" pitchFamily="34" charset="0"/>
            </a:endParaRPr>
          </a:p>
        </p:txBody>
      </p:sp>
    </p:spTree>
    <p:extLst>
      <p:ext uri="{BB962C8B-B14F-4D97-AF65-F5344CB8AC3E}">
        <p14:creationId xmlns:p14="http://schemas.microsoft.com/office/powerpoint/2010/main" val="1242324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1817</TotalTime>
  <Words>1332</Words>
  <Application>Microsoft Office PowerPoint</Application>
  <PresentationFormat>On-screen Show (4:3)</PresentationFormat>
  <Paragraphs>140</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Dov Bruker</cp:lastModifiedBy>
  <cp:revision>165</cp:revision>
  <dcterms:created xsi:type="dcterms:W3CDTF">2012-09-11T15:34:37Z</dcterms:created>
  <dcterms:modified xsi:type="dcterms:W3CDTF">2016-11-07T20:02:29Z</dcterms:modified>
</cp:coreProperties>
</file>