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87" r:id="rId5"/>
    <p:sldId id="261" r:id="rId6"/>
    <p:sldId id="262" r:id="rId7"/>
    <p:sldId id="298" r:id="rId8"/>
    <p:sldId id="305" r:id="rId9"/>
    <p:sldId id="306" r:id="rId10"/>
    <p:sldId id="299" r:id="rId11"/>
    <p:sldId id="265" r:id="rId12"/>
    <p:sldId id="268" r:id="rId13"/>
    <p:sldId id="269" r:id="rId14"/>
    <p:sldId id="311" r:id="rId15"/>
    <p:sldId id="272" r:id="rId16"/>
    <p:sldId id="307" r:id="rId17"/>
    <p:sldId id="308" r:id="rId18"/>
    <p:sldId id="273" r:id="rId19"/>
    <p:sldId id="310" r:id="rId20"/>
    <p:sldId id="283" r:id="rId21"/>
    <p:sldId id="276" r:id="rId22"/>
    <p:sldId id="278" r:id="rId23"/>
    <p:sldId id="309" r:id="rId24"/>
    <p:sldId id="277" r:id="rId25"/>
    <p:sldId id="285"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19A"/>
    <a:srgbClr val="FFFF66"/>
    <a:srgbClr val="3490A6"/>
    <a:srgbClr val="F7B047"/>
    <a:srgbClr val="4194A5"/>
    <a:srgbClr val="39818F"/>
    <a:srgbClr val="22B89B"/>
    <a:srgbClr val="34A6A1"/>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98" d="100"/>
          <a:sy n="98" d="100"/>
        </p:scale>
        <p:origin x="-3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27-11-2017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ru-RU"/>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ru-RU"/>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7.pn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4104456" cy="576064"/>
          </a:xfrm>
        </p:spPr>
        <p:txBody>
          <a:bodyPr>
            <a:normAutofit/>
          </a:bodyPr>
          <a:lstStyle/>
          <a:p>
            <a:pPr algn="l"/>
            <a:r>
              <a:rPr lang="ru-RU" sz="1600" b="1" dirty="0" smtClean="0">
                <a:solidFill>
                  <a:schemeClr val="bg1"/>
                </a:solidFill>
                <a:latin typeface="+mj-lt"/>
              </a:rPr>
              <a:t>Фазовые переходы</a:t>
            </a:r>
            <a:endParaRPr lang="ru-RU" sz="1600" baseline="30000" dirty="0">
              <a:solidFill>
                <a:schemeClr val="bg1"/>
              </a:solidFill>
              <a:latin typeface="Frutiger 55 Roman" pitchFamily="34" charset="0"/>
            </a:endParaRPr>
          </a:p>
        </p:txBody>
      </p:sp>
      <p:sp>
        <p:nvSpPr>
          <p:cNvPr id="8" name="7 CuadroTexto"/>
          <p:cNvSpPr txBox="1"/>
          <p:nvPr/>
        </p:nvSpPr>
        <p:spPr>
          <a:xfrm>
            <a:off x="5004048" y="2132856"/>
            <a:ext cx="4139952" cy="276999"/>
          </a:xfrm>
          <a:prstGeom prst="rect">
            <a:avLst/>
          </a:prstGeom>
          <a:noFill/>
        </p:spPr>
        <p:txBody>
          <a:bodyPr wrap="square" rtlCol="0">
            <a:spAutoFit/>
          </a:bodyPr>
          <a:lstStyle/>
          <a:p>
            <a:r>
              <a:rPr lang="ru-RU" sz="1200" dirty="0">
                <a:solidFill>
                  <a:srgbClr val="FFFF66"/>
                </a:solidFill>
              </a:rPr>
              <a:t>Измерение температуры во время фазовых переходов</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312" y="3859217"/>
            <a:ext cx="6665153" cy="100994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001" y="3717032"/>
            <a:ext cx="428625" cy="438150"/>
          </a:xfrm>
          <a:prstGeom prst="ellipse">
            <a:avLst/>
          </a:prstGeom>
        </p:spPr>
      </p:pic>
      <p:sp>
        <p:nvSpPr>
          <p:cNvPr id="9" name="8 CuadroTexto"/>
          <p:cNvSpPr txBox="1"/>
          <p:nvPr/>
        </p:nvSpPr>
        <p:spPr>
          <a:xfrm>
            <a:off x="1567011" y="3919258"/>
            <a:ext cx="6297715" cy="738664"/>
          </a:xfrm>
          <a:prstGeom prst="rect">
            <a:avLst/>
          </a:prstGeom>
          <a:noFill/>
        </p:spPr>
        <p:txBody>
          <a:bodyPr wrap="square" rtlCol="0">
            <a:spAutoFit/>
          </a:bodyPr>
          <a:lstStyle/>
          <a:p>
            <a:r>
              <a:rPr lang="ru-RU" sz="1400" b="1" dirty="0"/>
              <a:t>Если в открытой системе находится лед, и количество тепла начинает увеличиваться, вызывая повышение температуры, что произойдет со льдом? Как вы думаете, до какой температуры можно наблюдать изменения на структурном уровне льда?</a:t>
            </a:r>
            <a:endParaRPr lang="ru-RU" sz="1400" dirty="0"/>
          </a:p>
        </p:txBody>
      </p:sp>
      <p:sp>
        <p:nvSpPr>
          <p:cNvPr id="10" name="9 CuadroTexto"/>
          <p:cNvSpPr txBox="1"/>
          <p:nvPr/>
        </p:nvSpPr>
        <p:spPr>
          <a:xfrm>
            <a:off x="1532131" y="2847511"/>
            <a:ext cx="6309100" cy="584775"/>
          </a:xfrm>
          <a:prstGeom prst="rect">
            <a:avLst/>
          </a:prstGeom>
          <a:noFill/>
          <a:ln>
            <a:noFill/>
          </a:ln>
        </p:spPr>
        <p:txBody>
          <a:bodyPr wrap="square" rtlCol="0">
            <a:spAutoFit/>
          </a:bodyPr>
          <a:lstStyle/>
          <a:p>
            <a:r>
              <a:rPr lang="ru-RU" sz="1600" dirty="0">
                <a:solidFill>
                  <a:srgbClr val="29B19A"/>
                </a:solidFill>
              </a:rPr>
              <a:t>Теперь учащихся приглашают выдвинуть гипотезу, которая должна быть проверена экспериментально. </a:t>
            </a:r>
          </a:p>
        </p:txBody>
      </p:sp>
      <p:sp>
        <p:nvSpPr>
          <p:cNvPr id="12" name="11 Rectángulo redondeado"/>
          <p:cNvSpPr/>
          <p:nvPr/>
        </p:nvSpPr>
        <p:spPr>
          <a:xfrm>
            <a:off x="1383012" y="2707852"/>
            <a:ext cx="6581751" cy="864095"/>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 </a:t>
            </a:r>
            <a:endParaRPr lang="ru-RU"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334958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ru-RU" sz="1600" dirty="0">
                <a:solidFill>
                  <a:schemeClr val="bg1"/>
                </a:solidFill>
              </a:rPr>
              <a:t>Учащиеся будут измерять температуру во время фазовых переходов, используя зонд внешней температуры Labdisc. Они будут искать зависимость между изменениями температуры и передачей тепла. </a:t>
            </a:r>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437112"/>
            <a:ext cx="1874490" cy="20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435" b="28769"/>
          <a:stretch/>
        </p:blipFill>
        <p:spPr bwMode="auto">
          <a:xfrm>
            <a:off x="4718198" y="2166685"/>
            <a:ext cx="2843663" cy="297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48880"/>
            <a:ext cx="2016224" cy="307777"/>
          </a:xfrm>
          <a:prstGeom prst="rect">
            <a:avLst/>
          </a:prstGeom>
          <a:noFill/>
        </p:spPr>
        <p:txBody>
          <a:bodyPr wrap="square" rtlCol="0">
            <a:spAutoFit/>
          </a:bodyPr>
          <a:lstStyle/>
          <a:p>
            <a:pPr lvl="0"/>
            <a:r>
              <a:rPr lang="ru-RU" sz="1400" dirty="0" smtClean="0"/>
              <a:t>Labdisc</a:t>
            </a:r>
            <a:endParaRPr lang="ru-RU" sz="11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4282" y="23709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20" y="23709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0" name="9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820" y="271019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820" y="304947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827584" y="2688450"/>
            <a:ext cx="1728192" cy="307777"/>
          </a:xfrm>
          <a:prstGeom prst="rect">
            <a:avLst/>
          </a:prstGeom>
          <a:noFill/>
        </p:spPr>
        <p:txBody>
          <a:bodyPr wrap="square" rtlCol="0">
            <a:spAutoFit/>
          </a:bodyPr>
          <a:lstStyle/>
          <a:p>
            <a:pPr lvl="0"/>
            <a:r>
              <a:rPr lang="ru-RU" sz="1400" dirty="0"/>
              <a:t>Кабель USB </a:t>
            </a:r>
          </a:p>
        </p:txBody>
      </p:sp>
      <p:sp>
        <p:nvSpPr>
          <p:cNvPr id="15" name="14 CuadroTexto"/>
          <p:cNvSpPr txBox="1"/>
          <p:nvPr/>
        </p:nvSpPr>
        <p:spPr>
          <a:xfrm>
            <a:off x="827584" y="3028020"/>
            <a:ext cx="2438851" cy="307777"/>
          </a:xfrm>
          <a:prstGeom prst="rect">
            <a:avLst/>
          </a:prstGeom>
          <a:noFill/>
        </p:spPr>
        <p:txBody>
          <a:bodyPr wrap="square" rtlCol="0">
            <a:spAutoFit/>
          </a:bodyPr>
          <a:lstStyle/>
          <a:p>
            <a:pPr lvl="0"/>
            <a:r>
              <a:rPr lang="ru-RU" sz="1400" dirty="0"/>
              <a:t>Зонд внешней температуры</a:t>
            </a:r>
          </a:p>
        </p:txBody>
      </p:sp>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338876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3728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40673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44066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474590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820" y="508518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827584" y="3367590"/>
            <a:ext cx="2438851" cy="307777"/>
          </a:xfrm>
          <a:prstGeom prst="rect">
            <a:avLst/>
          </a:prstGeom>
          <a:noFill/>
        </p:spPr>
        <p:txBody>
          <a:bodyPr wrap="square" rtlCol="0">
            <a:spAutoFit/>
          </a:bodyPr>
          <a:lstStyle/>
          <a:p>
            <a:pPr lvl="0"/>
            <a:r>
              <a:rPr lang="ru-RU" sz="1400" dirty="0"/>
              <a:t>1 мерный стакан (250 мл) </a:t>
            </a:r>
          </a:p>
        </p:txBody>
      </p:sp>
      <p:sp>
        <p:nvSpPr>
          <p:cNvPr id="25" name="24 CuadroTexto"/>
          <p:cNvSpPr txBox="1"/>
          <p:nvPr/>
        </p:nvSpPr>
        <p:spPr>
          <a:xfrm>
            <a:off x="827584" y="3707160"/>
            <a:ext cx="2438851" cy="307777"/>
          </a:xfrm>
          <a:prstGeom prst="rect">
            <a:avLst/>
          </a:prstGeom>
          <a:noFill/>
        </p:spPr>
        <p:txBody>
          <a:bodyPr wrap="square" rtlCol="0">
            <a:spAutoFit/>
          </a:bodyPr>
          <a:lstStyle/>
          <a:p>
            <a:pPr lvl="0"/>
            <a:r>
              <a:rPr lang="ru-RU" sz="1400" dirty="0"/>
              <a:t>Жидкая вода</a:t>
            </a:r>
          </a:p>
        </p:txBody>
      </p:sp>
      <p:sp>
        <p:nvSpPr>
          <p:cNvPr id="26" name="25 CuadroTexto"/>
          <p:cNvSpPr txBox="1"/>
          <p:nvPr/>
        </p:nvSpPr>
        <p:spPr>
          <a:xfrm>
            <a:off x="827584" y="4046730"/>
            <a:ext cx="2438851" cy="307777"/>
          </a:xfrm>
          <a:prstGeom prst="rect">
            <a:avLst/>
          </a:prstGeom>
          <a:noFill/>
        </p:spPr>
        <p:txBody>
          <a:bodyPr wrap="square" rtlCol="0">
            <a:spAutoFit/>
          </a:bodyPr>
          <a:lstStyle/>
          <a:p>
            <a:pPr lvl="0"/>
            <a:r>
              <a:rPr lang="ru-RU" sz="1400" dirty="0"/>
              <a:t>1 морозильная камера</a:t>
            </a:r>
          </a:p>
        </p:txBody>
      </p:sp>
      <p:sp>
        <p:nvSpPr>
          <p:cNvPr id="27" name="26 CuadroTexto"/>
          <p:cNvSpPr txBox="1"/>
          <p:nvPr/>
        </p:nvSpPr>
        <p:spPr>
          <a:xfrm>
            <a:off x="827584" y="4386300"/>
            <a:ext cx="2438851" cy="307777"/>
          </a:xfrm>
          <a:prstGeom prst="rect">
            <a:avLst/>
          </a:prstGeom>
          <a:noFill/>
        </p:spPr>
        <p:txBody>
          <a:bodyPr wrap="square" rtlCol="0">
            <a:spAutoFit/>
          </a:bodyPr>
          <a:lstStyle/>
          <a:p>
            <a:pPr lvl="0"/>
            <a:r>
              <a:rPr lang="ru-RU" sz="1400" dirty="0" smtClean="0"/>
              <a:t>1 горелка Бунзена</a:t>
            </a:r>
            <a:endParaRPr lang="ru-RU" sz="1100" dirty="0"/>
          </a:p>
        </p:txBody>
      </p:sp>
      <p:sp>
        <p:nvSpPr>
          <p:cNvPr id="28" name="27 CuadroTexto"/>
          <p:cNvSpPr txBox="1"/>
          <p:nvPr/>
        </p:nvSpPr>
        <p:spPr>
          <a:xfrm>
            <a:off x="827584" y="4725870"/>
            <a:ext cx="2438851" cy="307777"/>
          </a:xfrm>
          <a:prstGeom prst="rect">
            <a:avLst/>
          </a:prstGeom>
          <a:noFill/>
        </p:spPr>
        <p:txBody>
          <a:bodyPr wrap="square" rtlCol="0">
            <a:spAutoFit/>
          </a:bodyPr>
          <a:lstStyle/>
          <a:p>
            <a:pPr lvl="0"/>
            <a:r>
              <a:rPr lang="ru-RU" sz="1400" dirty="0"/>
              <a:t>Универсальный штатив</a:t>
            </a:r>
          </a:p>
        </p:txBody>
      </p:sp>
      <p:sp>
        <p:nvSpPr>
          <p:cNvPr id="29" name="28 CuadroTexto"/>
          <p:cNvSpPr txBox="1"/>
          <p:nvPr/>
        </p:nvSpPr>
        <p:spPr>
          <a:xfrm>
            <a:off x="827584" y="5065439"/>
            <a:ext cx="2438851" cy="307777"/>
          </a:xfrm>
          <a:prstGeom prst="rect">
            <a:avLst/>
          </a:prstGeom>
          <a:noFill/>
        </p:spPr>
        <p:txBody>
          <a:bodyPr wrap="square" rtlCol="0">
            <a:spAutoFit/>
          </a:bodyPr>
          <a:lstStyle/>
          <a:p>
            <a:pPr lvl="0"/>
            <a:r>
              <a:rPr lang="ru-RU" sz="1400" dirty="0"/>
              <a:t>1 зажим</a:t>
            </a:r>
          </a:p>
        </p:txBody>
      </p:sp>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0724" y="2423698"/>
            <a:ext cx="511520" cy="386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2685" y="23488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6170" y="435308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0 CuadroTexto"/>
          <p:cNvSpPr txBox="1">
            <a:spLocks noChangeArrowheads="1"/>
          </p:cNvSpPr>
          <p:nvPr/>
        </p:nvSpPr>
        <p:spPr bwMode="auto">
          <a:xfrm>
            <a:off x="594045" y="4055196"/>
            <a:ext cx="241300" cy="276225"/>
          </a:xfrm>
          <a:prstGeom prst="rect">
            <a:avLst/>
          </a:prstGeom>
          <a:noFill/>
          <a:ln w="9525">
            <a:noFill/>
            <a:miter lim="800000"/>
            <a:headEnd/>
            <a:tailEnd/>
          </a:ln>
        </p:spPr>
        <p:txBody>
          <a:bodyPr>
            <a:spAutoFit/>
          </a:bodyPr>
          <a:lstStyle/>
          <a:p>
            <a:r>
              <a:rPr lang="en-US" sz="1200" smtClean="0"/>
              <a:t>6</a:t>
            </a:r>
            <a:endParaRPr lang="ru-RU" sz="1200" dirty="0"/>
          </a:p>
        </p:txBody>
      </p:sp>
      <p:sp>
        <p:nvSpPr>
          <p:cNvPr id="31" name="20 CuadroTexto"/>
          <p:cNvSpPr txBox="1">
            <a:spLocks noChangeArrowheads="1"/>
          </p:cNvSpPr>
          <p:nvPr/>
        </p:nvSpPr>
        <p:spPr bwMode="auto">
          <a:xfrm>
            <a:off x="594045" y="3717032"/>
            <a:ext cx="241300" cy="276225"/>
          </a:xfrm>
          <a:prstGeom prst="rect">
            <a:avLst/>
          </a:prstGeom>
          <a:noFill/>
          <a:ln w="9525">
            <a:noFill/>
            <a:miter lim="800000"/>
            <a:headEnd/>
            <a:tailEnd/>
          </a:ln>
        </p:spPr>
        <p:txBody>
          <a:bodyPr>
            <a:spAutoFit/>
          </a:bodyPr>
          <a:lstStyle/>
          <a:p>
            <a:r>
              <a:rPr lang="en-US" sz="1200" smtClean="0"/>
              <a:t>5</a:t>
            </a:r>
            <a:endParaRPr lang="ru-RU" sz="1200" dirty="0"/>
          </a:p>
        </p:txBody>
      </p:sp>
      <p:sp>
        <p:nvSpPr>
          <p:cNvPr id="32" name="20 CuadroTexto"/>
          <p:cNvSpPr txBox="1">
            <a:spLocks noChangeArrowheads="1"/>
          </p:cNvSpPr>
          <p:nvPr/>
        </p:nvSpPr>
        <p:spPr bwMode="auto">
          <a:xfrm>
            <a:off x="594045" y="3356992"/>
            <a:ext cx="241300" cy="276225"/>
          </a:xfrm>
          <a:prstGeom prst="rect">
            <a:avLst/>
          </a:prstGeom>
          <a:noFill/>
          <a:ln w="9525">
            <a:noFill/>
            <a:miter lim="800000"/>
            <a:headEnd/>
            <a:tailEnd/>
          </a:ln>
        </p:spPr>
        <p:txBody>
          <a:bodyPr>
            <a:spAutoFit/>
          </a:bodyPr>
          <a:lstStyle/>
          <a:p>
            <a:r>
              <a:rPr lang="en-US" sz="1200" smtClean="0"/>
              <a:t>4</a:t>
            </a:r>
            <a:endParaRPr lang="ru-RU" sz="1200" dirty="0"/>
          </a:p>
        </p:txBody>
      </p:sp>
      <p:sp>
        <p:nvSpPr>
          <p:cNvPr id="33" name="20 CuadroTexto"/>
          <p:cNvSpPr txBox="1">
            <a:spLocks noChangeArrowheads="1"/>
          </p:cNvSpPr>
          <p:nvPr/>
        </p:nvSpPr>
        <p:spPr bwMode="auto">
          <a:xfrm>
            <a:off x="594045" y="4378246"/>
            <a:ext cx="241300" cy="276225"/>
          </a:xfrm>
          <a:prstGeom prst="rect">
            <a:avLst/>
          </a:prstGeom>
          <a:noFill/>
          <a:ln w="9525">
            <a:noFill/>
            <a:miter lim="800000"/>
            <a:headEnd/>
            <a:tailEnd/>
          </a:ln>
        </p:spPr>
        <p:txBody>
          <a:bodyPr>
            <a:spAutoFit/>
          </a:bodyPr>
          <a:lstStyle/>
          <a:p>
            <a:r>
              <a:rPr lang="en-US" sz="1200" smtClean="0"/>
              <a:t>7</a:t>
            </a:r>
            <a:endParaRPr lang="ru-RU" sz="1200" dirty="0"/>
          </a:p>
        </p:txBody>
      </p:sp>
      <p:sp>
        <p:nvSpPr>
          <p:cNvPr id="34" name="20 CuadroTexto"/>
          <p:cNvSpPr txBox="1">
            <a:spLocks noChangeArrowheads="1"/>
          </p:cNvSpPr>
          <p:nvPr/>
        </p:nvSpPr>
        <p:spPr bwMode="auto">
          <a:xfrm>
            <a:off x="594045" y="4736951"/>
            <a:ext cx="241300" cy="276225"/>
          </a:xfrm>
          <a:prstGeom prst="rect">
            <a:avLst/>
          </a:prstGeom>
          <a:noFill/>
          <a:ln w="9525">
            <a:noFill/>
            <a:miter lim="800000"/>
            <a:headEnd/>
            <a:tailEnd/>
          </a:ln>
        </p:spPr>
        <p:txBody>
          <a:bodyPr>
            <a:spAutoFit/>
          </a:bodyPr>
          <a:lstStyle/>
          <a:p>
            <a:r>
              <a:rPr lang="en-US" sz="1200" smtClean="0"/>
              <a:t>8</a:t>
            </a:r>
            <a:endParaRPr lang="ru-RU" sz="1200" dirty="0"/>
          </a:p>
        </p:txBody>
      </p:sp>
      <p:sp>
        <p:nvSpPr>
          <p:cNvPr id="37" name="20 CuadroTexto"/>
          <p:cNvSpPr txBox="1">
            <a:spLocks noChangeArrowheads="1"/>
          </p:cNvSpPr>
          <p:nvPr/>
        </p:nvSpPr>
        <p:spPr bwMode="auto">
          <a:xfrm>
            <a:off x="594045" y="5096991"/>
            <a:ext cx="241300" cy="276225"/>
          </a:xfrm>
          <a:prstGeom prst="rect">
            <a:avLst/>
          </a:prstGeom>
          <a:noFill/>
          <a:ln w="9525">
            <a:noFill/>
            <a:miter lim="800000"/>
            <a:headEnd/>
            <a:tailEnd/>
          </a:ln>
        </p:spPr>
        <p:txBody>
          <a:bodyPr>
            <a:spAutoFit/>
          </a:bodyPr>
          <a:lstStyle/>
          <a:p>
            <a:r>
              <a:rPr lang="en-US" sz="1200" smtClean="0"/>
              <a:t>9</a:t>
            </a:r>
            <a:endParaRPr lang="ru-RU" sz="1200" dirty="0"/>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988840"/>
            <a:ext cx="2800350" cy="323850"/>
          </a:xfrm>
          <a:prstGeom prst="rect">
            <a:avLst/>
          </a:prstGeom>
        </p:spPr>
      </p:pic>
      <p:sp>
        <p:nvSpPr>
          <p:cNvPr id="14" name="2 Subtítulo"/>
          <p:cNvSpPr txBox="1">
            <a:spLocks/>
          </p:cNvSpPr>
          <p:nvPr/>
        </p:nvSpPr>
        <p:spPr>
          <a:xfrm>
            <a:off x="1187624" y="2060848"/>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Настройка </a:t>
            </a:r>
            <a:r>
              <a:rPr lang="ru-RU" sz="2400" b="1" baseline="30000" dirty="0">
                <a:solidFill>
                  <a:schemeClr val="bg1"/>
                </a:solidFill>
              </a:rPr>
              <a:t>Labdisc</a:t>
            </a:r>
          </a:p>
        </p:txBody>
      </p:sp>
      <p:sp>
        <p:nvSpPr>
          <p:cNvPr id="21" name="20 CuadroTexto"/>
          <p:cNvSpPr txBox="1"/>
          <p:nvPr/>
        </p:nvSpPr>
        <p:spPr>
          <a:xfrm>
            <a:off x="1187624" y="2276872"/>
            <a:ext cx="6624736" cy="523220"/>
          </a:xfrm>
          <a:prstGeom prst="rect">
            <a:avLst/>
          </a:prstGeom>
          <a:noFill/>
        </p:spPr>
        <p:txBody>
          <a:bodyPr wrap="square" rtlCol="0">
            <a:spAutoFit/>
          </a:bodyPr>
          <a:lstStyle/>
          <a:p>
            <a:r>
              <a:rPr lang="ru-RU" sz="1400" dirty="0"/>
              <a:t>Для сбора показаний измерений с помощью Labdisc и ИК-датчика температуры, необходимо сделать следующие настройки:</a:t>
            </a:r>
            <a:endParaRPr lang="ru-RU" sz="1500" dirty="0" smtClean="0"/>
          </a:p>
        </p:txBody>
      </p:sp>
      <p:sp>
        <p:nvSpPr>
          <p:cNvPr id="22" name="21 CuadroTexto"/>
          <p:cNvSpPr txBox="1"/>
          <p:nvPr/>
        </p:nvSpPr>
        <p:spPr>
          <a:xfrm>
            <a:off x="1187624" y="2905199"/>
            <a:ext cx="6624736" cy="307777"/>
          </a:xfrm>
          <a:prstGeom prst="rect">
            <a:avLst/>
          </a:prstGeom>
          <a:noFill/>
        </p:spPr>
        <p:txBody>
          <a:bodyPr wrap="square" rtlCol="0">
            <a:spAutoFit/>
          </a:bodyPr>
          <a:lstStyle/>
          <a:p>
            <a:r>
              <a:rPr lang="ru-RU" sz="1400" dirty="0" smtClean="0"/>
              <a:t>Включите Labdisc нажатием                  .</a:t>
            </a:r>
            <a:endParaRPr lang="ru-RU" sz="1500" dirty="0" smtClean="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914" y="293351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3356992"/>
            <a:ext cx="6624736" cy="369332"/>
          </a:xfrm>
          <a:prstGeom prst="rect">
            <a:avLst/>
          </a:prstGeom>
          <a:noFill/>
        </p:spPr>
        <p:txBody>
          <a:bodyPr wrap="square" rtlCol="0">
            <a:spAutoFit/>
          </a:bodyPr>
          <a:lstStyle/>
          <a:p>
            <a:r>
              <a:rPr lang="ru-RU" sz="1400" dirty="0"/>
              <a:t>Нажмите      </a:t>
            </a:r>
            <a:r>
              <a:rPr lang="ru-RU" sz="1400" dirty="0" smtClean="0"/>
              <a:t>               </a:t>
            </a:r>
            <a:r>
              <a:rPr lang="ru-RU" sz="1400" dirty="0"/>
              <a:t>и выберите "УСТАНОВКА", нажав                    </a:t>
            </a:r>
            <a:r>
              <a:rPr lang="ru-RU" dirty="0" smtClean="0"/>
              <a:t>.</a:t>
            </a:r>
            <a:endParaRPr lang="ru-RU" sz="1500" dirty="0" smtClean="0"/>
          </a:p>
        </p:txBody>
      </p:sp>
      <p:sp>
        <p:nvSpPr>
          <p:cNvPr id="25" name="24 CuadroTexto"/>
          <p:cNvSpPr txBox="1"/>
          <p:nvPr/>
        </p:nvSpPr>
        <p:spPr>
          <a:xfrm>
            <a:off x="1187624" y="3896063"/>
            <a:ext cx="6624736" cy="523220"/>
          </a:xfrm>
          <a:prstGeom prst="rect">
            <a:avLst/>
          </a:prstGeom>
          <a:noFill/>
        </p:spPr>
        <p:txBody>
          <a:bodyPr wrap="square" rtlCol="0">
            <a:spAutoFit/>
          </a:bodyPr>
          <a:lstStyle/>
          <a:p>
            <a:r>
              <a:rPr lang="ru-RU" sz="1400" dirty="0"/>
              <a:t>Теперь выберите вариант "ЗАДАТЬ ДАТЧИКИ" с помощью                          и выберите датчик внешней температуры, затем нажмите                                . </a:t>
            </a:r>
            <a:endParaRPr lang="ru-RU" sz="1500" dirty="0"/>
          </a:p>
        </p:txBody>
      </p:sp>
      <p:sp>
        <p:nvSpPr>
          <p:cNvPr id="26" name="25 CuadroTexto"/>
          <p:cNvSpPr txBox="1"/>
          <p:nvPr/>
        </p:nvSpPr>
        <p:spPr>
          <a:xfrm>
            <a:off x="1187624" y="4706560"/>
            <a:ext cx="7344816" cy="738664"/>
          </a:xfrm>
          <a:prstGeom prst="rect">
            <a:avLst/>
          </a:prstGeom>
          <a:noFill/>
        </p:spPr>
        <p:txBody>
          <a:bodyPr wrap="square" rtlCol="0">
            <a:spAutoFit/>
          </a:bodyPr>
          <a:lstStyle/>
          <a:p>
            <a:r>
              <a:rPr lang="ru-RU" sz="1400" dirty="0"/>
              <a:t>После этого вы вернетесь в меню настроек. Нажмите                        один раз и выберите "ЧАСТОТА ВЫБОРКИ" с помощью                          . Выберите "1/с" с помощью                 , затем нажмите                    .   </a:t>
            </a:r>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553" y="345088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48760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0770" y="39114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92722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4296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90272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72858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51" name="50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806" y="415765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0730" y="462675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3958" y="496885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97112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326" y="5132832"/>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988840"/>
            <a:ext cx="2800350" cy="323850"/>
          </a:xfrm>
          <a:prstGeom prst="rect">
            <a:avLst/>
          </a:prstGeom>
        </p:spPr>
      </p:pic>
      <p:sp>
        <p:nvSpPr>
          <p:cNvPr id="14" name="2 Subtítulo"/>
          <p:cNvSpPr txBox="1">
            <a:spLocks/>
          </p:cNvSpPr>
          <p:nvPr/>
        </p:nvSpPr>
        <p:spPr>
          <a:xfrm>
            <a:off x="1187624" y="2060848"/>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Настройка </a:t>
            </a:r>
            <a:r>
              <a:rPr lang="ru-RU" sz="2400" b="1" baseline="30000" dirty="0">
                <a:solidFill>
                  <a:schemeClr val="bg1"/>
                </a:solidFill>
              </a:rPr>
              <a:t>Labdisc</a:t>
            </a:r>
          </a:p>
        </p:txBody>
      </p:sp>
      <p:sp>
        <p:nvSpPr>
          <p:cNvPr id="21" name="20 CuadroTexto"/>
          <p:cNvSpPr txBox="1"/>
          <p:nvPr/>
        </p:nvSpPr>
        <p:spPr>
          <a:xfrm>
            <a:off x="1187624" y="2276872"/>
            <a:ext cx="6624736" cy="523220"/>
          </a:xfrm>
          <a:prstGeom prst="rect">
            <a:avLst/>
          </a:prstGeom>
          <a:noFill/>
        </p:spPr>
        <p:txBody>
          <a:bodyPr wrap="square" rtlCol="0">
            <a:spAutoFit/>
          </a:bodyPr>
          <a:lstStyle/>
          <a:p>
            <a:r>
              <a:rPr lang="ru-RU" sz="1400" dirty="0"/>
              <a:t>Для сбора показаний измерений с помощью Labdisc и ИК-датчика температуры, необходимо сделать следующие настройки:</a:t>
            </a:r>
            <a:endParaRPr lang="ru-RU" sz="1500" dirty="0" smtClean="0"/>
          </a:p>
        </p:txBody>
      </p:sp>
      <p:sp>
        <p:nvSpPr>
          <p:cNvPr id="27" name="26 CuadroTexto"/>
          <p:cNvSpPr txBox="1"/>
          <p:nvPr/>
        </p:nvSpPr>
        <p:spPr>
          <a:xfrm>
            <a:off x="1187624" y="2924944"/>
            <a:ext cx="6624736" cy="523220"/>
          </a:xfrm>
          <a:prstGeom prst="rect">
            <a:avLst/>
          </a:prstGeom>
          <a:noFill/>
        </p:spPr>
        <p:txBody>
          <a:bodyPr wrap="square" rtlCol="0">
            <a:spAutoFit/>
          </a:bodyPr>
          <a:lstStyle/>
          <a:p>
            <a:r>
              <a:rPr lang="ru-RU" sz="1400" dirty="0"/>
              <a:t>Теперь вернитесь в меню настроек и введите "КОЛИЧЕСТВО ЗАМЕРОВ". Выберите “10000”, нажав                   , и нажмите                 .  </a:t>
            </a:r>
            <a:endParaRPr lang="ru-RU" sz="1500" dirty="0" smtClean="0"/>
          </a:p>
        </p:txBody>
      </p:sp>
      <p:sp>
        <p:nvSpPr>
          <p:cNvPr id="28" name="27 CuadroTexto"/>
          <p:cNvSpPr txBox="1"/>
          <p:nvPr/>
        </p:nvSpPr>
        <p:spPr>
          <a:xfrm>
            <a:off x="1187624" y="3610407"/>
            <a:ext cx="6624736" cy="307777"/>
          </a:xfrm>
          <a:prstGeom prst="rect">
            <a:avLst/>
          </a:prstGeom>
          <a:noFill/>
        </p:spPr>
        <p:txBody>
          <a:bodyPr wrap="square" rtlCol="0">
            <a:spAutoFit/>
          </a:bodyPr>
          <a:lstStyle/>
          <a:p>
            <a:r>
              <a:rPr lang="ru-RU" sz="1400" dirty="0"/>
              <a:t> Чтобы вернуться к измерениям, нажмите                      три раза.</a:t>
            </a:r>
            <a:endParaRPr lang="ru-RU" sz="1500" dirty="0" smtClean="0"/>
          </a:p>
        </p:txBody>
      </p:sp>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164" y="328920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8473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62706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3642791"/>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51" name="50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5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5084" y="3152067"/>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122144"/>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60 CuadroTexto"/>
          <p:cNvSpPr txBox="1"/>
          <p:nvPr/>
        </p:nvSpPr>
        <p:spPr>
          <a:xfrm>
            <a:off x="1187624" y="4108044"/>
            <a:ext cx="6624736" cy="1015663"/>
          </a:xfrm>
          <a:prstGeom prst="rect">
            <a:avLst/>
          </a:prstGeom>
          <a:noFill/>
        </p:spPr>
        <p:txBody>
          <a:bodyPr wrap="square" rtlCol="0">
            <a:spAutoFit/>
          </a:bodyPr>
          <a:lstStyle/>
          <a:p>
            <a:r>
              <a:rPr lang="ru-RU" sz="1400" dirty="0"/>
              <a:t>Начните измерения с помощью                        </a:t>
            </a:r>
            <a:r>
              <a:rPr lang="ru-RU" dirty="0" smtClean="0"/>
              <a:t>.</a:t>
            </a:r>
            <a:r>
              <a:rPr lang="ru-RU" sz="1400" dirty="0"/>
              <a:t> После завершения, остановите Labdisc, нажав</a:t>
            </a:r>
          </a:p>
          <a:p>
            <a:r>
              <a:rPr lang="ru-RU" sz="1400" dirty="0" smtClean="0"/>
              <a:t>(увидите подсказку "Нажмите клавишу "ПРОКРУТКА", чтобы ОСТАНОВИТЬ") и нажмите                   .</a:t>
            </a:r>
          </a:p>
        </p:txBody>
      </p:sp>
      <p:pic>
        <p:nvPicPr>
          <p:cNvPr id="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545" y="412214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0438" y="486368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187" y="442250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65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38554"/>
          </a:xfrm>
          <a:prstGeom prst="rect">
            <a:avLst/>
          </a:prstGeom>
          <a:noFill/>
          <a:ln>
            <a:noFill/>
          </a:ln>
        </p:spPr>
        <p:txBody>
          <a:bodyPr wrap="square" rtlCol="0">
            <a:spAutoFit/>
          </a:bodyPr>
          <a:lstStyle/>
          <a:p>
            <a:r>
              <a:rPr lang="ru-RU" sz="1600" dirty="0" smtClean="0">
                <a:solidFill>
                  <a:srgbClr val="3490A6"/>
                </a:solidFill>
              </a:rPr>
              <a:t>Следующие шаги поясняют, как проводить эксперимент: </a:t>
            </a:r>
            <a:endParaRPr lang="ru-RU" sz="16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2031325"/>
          </a:xfrm>
          <a:prstGeom prst="rect">
            <a:avLst/>
          </a:prstGeom>
          <a:noFill/>
        </p:spPr>
        <p:txBody>
          <a:bodyPr wrap="square" rtlCol="0">
            <a:spAutoFit/>
          </a:bodyPr>
          <a:lstStyle/>
          <a:p>
            <a:r>
              <a:rPr lang="ru-RU" sz="1400" dirty="0"/>
              <a:t>Выполните следующие шаги за день до эксперимента:</a:t>
            </a:r>
          </a:p>
          <a:p>
            <a:r>
              <a:rPr lang="ru-RU" sz="1400" dirty="0"/>
              <a:t> </a:t>
            </a:r>
          </a:p>
          <a:p>
            <a:pPr lvl="0"/>
            <a:r>
              <a:rPr lang="ru-RU" sz="1400" dirty="0"/>
              <a:t>Налейте 150 мл воды в стакан. </a:t>
            </a:r>
            <a:endParaRPr lang="ru-RU" sz="1400" dirty="0" smtClean="0"/>
          </a:p>
          <a:p>
            <a:pPr lvl="0"/>
            <a:endParaRPr lang="ru-RU" sz="1400" dirty="0"/>
          </a:p>
          <a:p>
            <a:pPr lvl="0"/>
            <a:r>
              <a:rPr lang="ru-RU" sz="1400" dirty="0"/>
              <a:t>Погрузите зонд внешней температуры в воду и поместите стакан в морозильную камеру. </a:t>
            </a:r>
            <a:endParaRPr lang="ru-RU" sz="1400" dirty="0" smtClean="0"/>
          </a:p>
          <a:p>
            <a:pPr lvl="0"/>
            <a:endParaRPr lang="ru-RU" sz="1400" dirty="0"/>
          </a:p>
          <a:p>
            <a:pPr lvl="0"/>
            <a:r>
              <a:rPr lang="ru-RU" sz="1400" dirty="0"/>
              <a:t>Закрепите температурный зонд внутри стакана липкой лентой, как показано на рисунке ниже. Осторожно закройте морозильную камеру. </a:t>
            </a:r>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579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486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51140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736" y="5053899"/>
            <a:ext cx="4065588"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9" name="18 CuadroTexto"/>
          <p:cNvSpPr txBox="1"/>
          <p:nvPr/>
        </p:nvSpPr>
        <p:spPr>
          <a:xfrm>
            <a:off x="1115616" y="2836674"/>
            <a:ext cx="2088232" cy="1600438"/>
          </a:xfrm>
          <a:prstGeom prst="rect">
            <a:avLst/>
          </a:prstGeom>
          <a:noFill/>
        </p:spPr>
        <p:txBody>
          <a:bodyPr wrap="square" rtlCol="0">
            <a:spAutoFit/>
          </a:bodyPr>
          <a:lstStyle/>
          <a:p>
            <a:pPr lvl="0"/>
            <a:r>
              <a:rPr lang="ru-RU" sz="1400" dirty="0" smtClean="0"/>
              <a:t>Эксперимент:</a:t>
            </a:r>
          </a:p>
          <a:p>
            <a:pPr lvl="0"/>
            <a:endParaRPr lang="ru-RU" sz="1400" dirty="0"/>
          </a:p>
          <a:p>
            <a:pPr lvl="0"/>
            <a:r>
              <a:rPr lang="ru-RU" sz="1400" dirty="0" smtClean="0"/>
              <a:t>Выньте стакан из морозильной камеры и разместите его, как показано на рисунке.  </a:t>
            </a:r>
            <a:endParaRPr lang="ru-RU" sz="1400" dirty="0"/>
          </a:p>
          <a:p>
            <a:pPr lvl="0"/>
            <a:r>
              <a:rPr lang="ru-RU" dirty="0" smtClean="0"/>
              <a:t> </a:t>
            </a:r>
            <a:endParaRPr lang="ru-RU" sz="1400" dirty="0"/>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2872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Marcelo\Desktop\Ilustraciones inglés\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276872"/>
            <a:ext cx="4824536" cy="40226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434764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15616" y="4345359"/>
            <a:ext cx="2376264" cy="523220"/>
          </a:xfrm>
          <a:prstGeom prst="rect">
            <a:avLst/>
          </a:prstGeom>
          <a:noFill/>
        </p:spPr>
        <p:txBody>
          <a:bodyPr wrap="square" rtlCol="0">
            <a:spAutoFit/>
          </a:bodyPr>
          <a:lstStyle/>
          <a:p>
            <a:r>
              <a:rPr lang="ru-RU" sz="1400" dirty="0"/>
              <a:t>Подключите температурный зонд к Labdisc.</a:t>
            </a:r>
          </a:p>
        </p:txBody>
      </p:sp>
    </p:spTree>
    <p:extLst>
      <p:ext uri="{BB962C8B-B14F-4D97-AF65-F5344CB8AC3E}">
        <p14:creationId xmlns:p14="http://schemas.microsoft.com/office/powerpoint/2010/main" val="7941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899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35791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82592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259632" y="3861048"/>
            <a:ext cx="6624736" cy="307777"/>
          </a:xfrm>
          <a:prstGeom prst="rect">
            <a:avLst/>
          </a:prstGeom>
          <a:noFill/>
        </p:spPr>
        <p:txBody>
          <a:bodyPr wrap="square" rtlCol="0">
            <a:spAutoFit/>
          </a:bodyPr>
          <a:lstStyle/>
          <a:p>
            <a:pPr lvl="0"/>
            <a:r>
              <a:rPr lang="ru-RU" sz="1400" dirty="0"/>
              <a:t>Убедитесь, что температурный зонд не касается стенок или основания стакана. </a:t>
            </a:r>
          </a:p>
        </p:txBody>
      </p:sp>
      <p:sp>
        <p:nvSpPr>
          <p:cNvPr id="27" name="26 CuadroTexto"/>
          <p:cNvSpPr txBox="1"/>
          <p:nvPr/>
        </p:nvSpPr>
        <p:spPr>
          <a:xfrm>
            <a:off x="1259632" y="4357915"/>
            <a:ext cx="6624736" cy="307777"/>
          </a:xfrm>
          <a:prstGeom prst="rect">
            <a:avLst/>
          </a:prstGeom>
          <a:noFill/>
        </p:spPr>
        <p:txBody>
          <a:bodyPr wrap="square" rtlCol="0">
            <a:spAutoFit/>
          </a:bodyPr>
          <a:lstStyle/>
          <a:p>
            <a:pPr lvl="0"/>
            <a:r>
              <a:rPr lang="ru-RU" sz="1400" dirty="0"/>
              <a:t>Когда вода закипит, подождите еще пять минут.</a:t>
            </a:r>
          </a:p>
        </p:txBody>
      </p:sp>
      <p:sp>
        <p:nvSpPr>
          <p:cNvPr id="29" name="28 CuadroTexto"/>
          <p:cNvSpPr txBox="1"/>
          <p:nvPr/>
        </p:nvSpPr>
        <p:spPr>
          <a:xfrm>
            <a:off x="1259632" y="4814910"/>
            <a:ext cx="6624736" cy="307777"/>
          </a:xfrm>
          <a:prstGeom prst="rect">
            <a:avLst/>
          </a:prstGeom>
          <a:noFill/>
        </p:spPr>
        <p:txBody>
          <a:bodyPr wrap="square" rtlCol="0">
            <a:spAutoFit/>
          </a:bodyPr>
          <a:lstStyle/>
          <a:p>
            <a:pPr lvl="0"/>
            <a:r>
              <a:rPr lang="ru-RU" sz="1400" dirty="0"/>
              <a:t>Завершите измерения и остановите Labdisc.     </a:t>
            </a:r>
          </a:p>
        </p:txBody>
      </p:sp>
      <p:pic>
        <p:nvPicPr>
          <p:cNvPr id="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4290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29358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1259632" y="2924944"/>
            <a:ext cx="6624736" cy="307777"/>
          </a:xfrm>
          <a:prstGeom prst="rect">
            <a:avLst/>
          </a:prstGeom>
          <a:noFill/>
        </p:spPr>
        <p:txBody>
          <a:bodyPr wrap="square" rtlCol="0">
            <a:spAutoFit/>
          </a:bodyPr>
          <a:lstStyle/>
          <a:p>
            <a:r>
              <a:rPr lang="ru-RU" sz="1400" dirty="0"/>
              <a:t>Начните измерения, нажав                      . </a:t>
            </a:r>
          </a:p>
        </p:txBody>
      </p:sp>
      <p:sp>
        <p:nvSpPr>
          <p:cNvPr id="23" name="22 CuadroTexto"/>
          <p:cNvSpPr txBox="1"/>
          <p:nvPr/>
        </p:nvSpPr>
        <p:spPr>
          <a:xfrm>
            <a:off x="1259632" y="3392955"/>
            <a:ext cx="7128792" cy="307777"/>
          </a:xfrm>
          <a:prstGeom prst="rect">
            <a:avLst/>
          </a:prstGeom>
          <a:noFill/>
        </p:spPr>
        <p:txBody>
          <a:bodyPr wrap="square" rtlCol="0">
            <a:spAutoFit/>
          </a:bodyPr>
          <a:lstStyle/>
          <a:p>
            <a:pPr lvl="0"/>
            <a:r>
              <a:rPr lang="ru-RU" sz="1400" dirty="0"/>
              <a:t>Зажгите горелку и наблюдайте за физическими изменениями при таянии твердой воды.</a:t>
            </a:r>
          </a:p>
        </p:txBody>
      </p:sp>
      <p:pic>
        <p:nvPicPr>
          <p:cNvPr id="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294916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369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pPr lvl="0"/>
            <a:r>
              <a:rPr lang="ru-RU" sz="1400" dirty="0"/>
              <a:t>Подключите Labdisc к компьютеру с помощью соединительного кабеля USB или беспроводного канала связи Bluetooth.</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70918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35637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7624" y="3697868"/>
            <a:ext cx="6624736" cy="584775"/>
          </a:xfrm>
          <a:prstGeom prst="rect">
            <a:avLst/>
          </a:prstGeom>
          <a:noFill/>
        </p:spPr>
        <p:txBody>
          <a:bodyPr wrap="square" rtlCol="0">
            <a:spAutoFit/>
          </a:bodyPr>
          <a:lstStyle/>
          <a:p>
            <a:pPr lvl="0"/>
            <a:r>
              <a:rPr lang="ru-RU" sz="1400" dirty="0"/>
              <a:t>В верхнем меню нажмите                   и выберите                  </a:t>
            </a:r>
            <a:r>
              <a:rPr lang="ru-RU" dirty="0" smtClean="0"/>
              <a:t>.</a:t>
            </a:r>
            <a:r>
              <a:rPr lang="ru-RU" sz="1400" dirty="0" smtClean="0"/>
              <a:t> Выберите в списке последний эксперимент. </a:t>
            </a:r>
            <a:endParaRPr lang="ru-RU" sz="1400"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500444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4345359"/>
            <a:ext cx="7056784" cy="584775"/>
          </a:xfrm>
          <a:prstGeom prst="rect">
            <a:avLst/>
          </a:prstGeom>
          <a:noFill/>
        </p:spPr>
        <p:txBody>
          <a:bodyPr wrap="square" rtlCol="0">
            <a:spAutoFit/>
          </a:bodyPr>
          <a:lstStyle/>
          <a:p>
            <a:pPr lvl="0"/>
            <a:r>
              <a:rPr lang="ru-RU" sz="1400" dirty="0"/>
              <a:t>Рассмотрите график на экране и отметьте точки плавления и кипения, используя инструмент                 </a:t>
            </a:r>
            <a:r>
              <a:rPr lang="ru-RU" dirty="0" smtClean="0"/>
              <a:t>.</a:t>
            </a:r>
            <a:endParaRPr lang="ru-RU" sz="1400" dirty="0"/>
          </a:p>
        </p:txBody>
      </p:sp>
      <p:sp>
        <p:nvSpPr>
          <p:cNvPr id="26" name="25 CuadroTexto"/>
          <p:cNvSpPr txBox="1"/>
          <p:nvPr/>
        </p:nvSpPr>
        <p:spPr>
          <a:xfrm>
            <a:off x="1187624" y="4993431"/>
            <a:ext cx="6624736" cy="307777"/>
          </a:xfrm>
          <a:prstGeom prst="rect">
            <a:avLst/>
          </a:prstGeom>
          <a:noFill/>
        </p:spPr>
        <p:txBody>
          <a:bodyPr wrap="square" rtlCol="0">
            <a:spAutoFit/>
          </a:bodyPr>
          <a:lstStyle/>
          <a:p>
            <a:pPr lvl="0"/>
            <a:r>
              <a:rPr lang="ru-RU" sz="1400" dirty="0"/>
              <a:t>Выберите кнопку                        , чтобы отобрать на графике репрезентативные значения. </a:t>
            </a:r>
          </a:p>
        </p:txBody>
      </p:sp>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709182"/>
            <a:ext cx="455297" cy="3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3731229"/>
            <a:ext cx="370338" cy="31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9487" y="4586146"/>
            <a:ext cx="381230" cy="32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5816" y="4993431"/>
            <a:ext cx="346374" cy="32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9" name="28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9" name="28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grpSp>
        <p:nvGrpSpPr>
          <p:cNvPr id="19" name="18 Grupo"/>
          <p:cNvGrpSpPr/>
          <p:nvPr/>
        </p:nvGrpSpPr>
        <p:grpSpPr>
          <a:xfrm>
            <a:off x="1132910" y="2293077"/>
            <a:ext cx="6852488" cy="775497"/>
            <a:chOff x="1132910" y="2254524"/>
            <a:chExt cx="6852488" cy="775497"/>
          </a:xfrm>
        </p:grpSpPr>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27 CuadroTexto"/>
          <p:cNvSpPr txBox="1"/>
          <p:nvPr/>
        </p:nvSpPr>
        <p:spPr>
          <a:xfrm>
            <a:off x="1555626" y="2492896"/>
            <a:ext cx="5992987" cy="523220"/>
          </a:xfrm>
          <a:prstGeom prst="rect">
            <a:avLst/>
          </a:prstGeom>
          <a:noFill/>
        </p:spPr>
        <p:txBody>
          <a:bodyPr wrap="none" rtlCol="0">
            <a:spAutoFit/>
          </a:bodyPr>
          <a:lstStyle/>
          <a:p>
            <a:r>
              <a:rPr lang="ru-RU" sz="1400" b="1" dirty="0"/>
              <a:t>Есть ли расхождения между зафиксированными и ожидаемыми данными? </a:t>
            </a:r>
            <a:endParaRPr lang="ru-RU" sz="1400" b="1" dirty="0" smtClean="0"/>
          </a:p>
          <a:p>
            <a:r>
              <a:rPr lang="ru-RU" sz="1400" b="1" dirty="0" smtClean="0"/>
              <a:t>Поясните. </a:t>
            </a:r>
            <a:endParaRPr lang="ru-RU" sz="1400" dirty="0"/>
          </a:p>
        </p:txBody>
      </p:sp>
      <p:grpSp>
        <p:nvGrpSpPr>
          <p:cNvPr id="30" name="29 Grupo"/>
          <p:cNvGrpSpPr/>
          <p:nvPr/>
        </p:nvGrpSpPr>
        <p:grpSpPr>
          <a:xfrm>
            <a:off x="1132910" y="3212976"/>
            <a:ext cx="6852488" cy="648072"/>
            <a:chOff x="1132910" y="2254524"/>
            <a:chExt cx="6852488" cy="648072"/>
          </a:xfrm>
        </p:grpSpPr>
        <p:pic>
          <p:nvPicPr>
            <p:cNvPr id="31" name="3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520647"/>
            </a:xfrm>
            <a:prstGeom prst="rect">
              <a:avLst/>
            </a:prstGeom>
          </p:spPr>
        </p:pic>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32 CuadroTexto"/>
          <p:cNvSpPr txBox="1"/>
          <p:nvPr/>
        </p:nvSpPr>
        <p:spPr>
          <a:xfrm>
            <a:off x="1555626" y="3429000"/>
            <a:ext cx="5119287" cy="307777"/>
          </a:xfrm>
          <a:prstGeom prst="rect">
            <a:avLst/>
          </a:prstGeom>
          <a:noFill/>
        </p:spPr>
        <p:txBody>
          <a:bodyPr wrap="none" rtlCol="0">
            <a:spAutoFit/>
          </a:bodyPr>
          <a:lstStyle/>
          <a:p>
            <a:r>
              <a:rPr lang="ru-RU" sz="1400" b="1" dirty="0"/>
              <a:t>Когда происходит фазовый переход, какой наклон имеет кривая? </a:t>
            </a:r>
            <a:endParaRPr lang="ru-RU" sz="1400" dirty="0"/>
          </a:p>
        </p:txBody>
      </p:sp>
      <p:grpSp>
        <p:nvGrpSpPr>
          <p:cNvPr id="37" name="36 Grupo"/>
          <p:cNvGrpSpPr/>
          <p:nvPr/>
        </p:nvGrpSpPr>
        <p:grpSpPr>
          <a:xfrm>
            <a:off x="1128270" y="4221088"/>
            <a:ext cx="6852488" cy="648071"/>
            <a:chOff x="1132910" y="2254524"/>
            <a:chExt cx="6852488" cy="648071"/>
          </a:xfrm>
        </p:grpSpPr>
        <p:pic>
          <p:nvPicPr>
            <p:cNvPr id="38" name="3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520647"/>
            </a:xfrm>
            <a:prstGeom prst="rect">
              <a:avLst/>
            </a:prstGeom>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39 CuadroTexto"/>
          <p:cNvSpPr txBox="1"/>
          <p:nvPr/>
        </p:nvSpPr>
        <p:spPr>
          <a:xfrm>
            <a:off x="1550986" y="4437112"/>
            <a:ext cx="3626249" cy="307777"/>
          </a:xfrm>
          <a:prstGeom prst="rect">
            <a:avLst/>
          </a:prstGeom>
          <a:noFill/>
        </p:spPr>
        <p:txBody>
          <a:bodyPr wrap="none" rtlCol="0">
            <a:spAutoFit/>
          </a:bodyPr>
          <a:lstStyle/>
          <a:p>
            <a:r>
              <a:rPr lang="ru-RU" sz="1400" b="1" dirty="0"/>
              <a:t>О чем говорят два пологих участка графика?</a:t>
            </a:r>
            <a:endParaRPr lang="ru-RU" sz="1400" dirty="0"/>
          </a:p>
        </p:txBody>
      </p:sp>
    </p:spTree>
    <p:extLst>
      <p:ext uri="{BB962C8B-B14F-4D97-AF65-F5344CB8AC3E}">
        <p14:creationId xmlns:p14="http://schemas.microsoft.com/office/powerpoint/2010/main" val="312205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357308"/>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3" y="2780928"/>
            <a:ext cx="5793550" cy="1323439"/>
          </a:xfrm>
          <a:prstGeom prst="rect">
            <a:avLst/>
          </a:prstGeom>
          <a:noFill/>
        </p:spPr>
        <p:txBody>
          <a:bodyPr wrap="square" rtlCol="0">
            <a:spAutoFit/>
          </a:bodyPr>
          <a:lstStyle/>
          <a:p>
            <a:r>
              <a:rPr lang="ru-RU" sz="1600" dirty="0">
                <a:solidFill>
                  <a:schemeClr val="bg1"/>
                </a:solidFill>
              </a:rPr>
              <a:t>Цель данной работы - проанализировать температурные изменения в воде в результате перехода из одного физического состояния в другое, сформулировать гипотезу о данном явлении и проверить ее с помощью датчика наружной температуры Labdisc. </a:t>
            </a: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smtClean="0">
                <a:solidFill>
                  <a:srgbClr val="F7B047"/>
                </a:solidFill>
              </a:rPr>
              <a:t>График ниже должен быть аналогичен графику, полученному учащимися. </a:t>
            </a:r>
            <a:endParaRPr lang="ru-RU"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1" name="10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1640" y="2927632"/>
            <a:ext cx="6634459" cy="323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1 Grupo"/>
          <p:cNvGrpSpPr/>
          <p:nvPr/>
        </p:nvGrpSpPr>
        <p:grpSpPr>
          <a:xfrm>
            <a:off x="1320245" y="3283155"/>
            <a:ext cx="6663160" cy="1409829"/>
            <a:chOff x="1321109" y="3224940"/>
            <a:chExt cx="6664289" cy="1644048"/>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1345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0"/>
              <a:ext cx="6664289" cy="55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314096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3" name="12 CuadroTexto"/>
          <p:cNvSpPr txBox="1"/>
          <p:nvPr/>
        </p:nvSpPr>
        <p:spPr>
          <a:xfrm>
            <a:off x="1554169" y="3283155"/>
            <a:ext cx="6544768" cy="1154162"/>
          </a:xfrm>
          <a:prstGeom prst="rect">
            <a:avLst/>
          </a:prstGeom>
          <a:noFill/>
        </p:spPr>
        <p:txBody>
          <a:bodyPr wrap="square" rtlCol="0">
            <a:spAutoFit/>
          </a:bodyPr>
          <a:lstStyle/>
          <a:p>
            <a:r>
              <a:rPr lang="ru-RU" sz="1400" b="1" dirty="0"/>
              <a:t>Как можно определить поглощение или высвобождение тепла при каждом фазовом переходе? </a:t>
            </a:r>
            <a:endParaRPr lang="ru-RU" sz="1400" dirty="0"/>
          </a:p>
          <a:p>
            <a:endParaRPr lang="ru-RU" sz="1300" dirty="0"/>
          </a:p>
          <a:p>
            <a:r>
              <a:rPr lang="ru-RU" sz="1400" dirty="0"/>
              <a:t>Учащиеся должны указать, что изменение температуры вещества позволяет определить передачу тепла. Рост температуры говорит о поглощении тепла, а высвобождение тепла заставляет температуру снижаться.</a:t>
            </a: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ru-RU" sz="1400" dirty="0" smtClean="0">
                <a:solidFill>
                  <a:srgbClr val="29B19A"/>
                </a:solidFill>
              </a:rPr>
              <a:t>Ниже приведены несколько вопросов и ответов, которые должны развить учащиеся, чтобы сделать выводы. </a:t>
            </a:r>
            <a:endParaRPr lang="ru-RU"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5" name="14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1 Grupo"/>
          <p:cNvGrpSpPr/>
          <p:nvPr/>
        </p:nvGrpSpPr>
        <p:grpSpPr>
          <a:xfrm>
            <a:off x="1320245" y="3789971"/>
            <a:ext cx="6663160" cy="1151197"/>
            <a:chOff x="1321109" y="3224939"/>
            <a:chExt cx="6664289" cy="1342449"/>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42622"/>
              <a:ext cx="6664289" cy="92476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4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21 Grupo"/>
          <p:cNvGrpSpPr/>
          <p:nvPr/>
        </p:nvGrpSpPr>
        <p:grpSpPr>
          <a:xfrm>
            <a:off x="1320245" y="2313540"/>
            <a:ext cx="6663160" cy="1043453"/>
            <a:chOff x="1321109" y="3224940"/>
            <a:chExt cx="6664289" cy="1216804"/>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1846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0"/>
              <a:ext cx="6664289" cy="46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165016"/>
            <a:ext cx="428625" cy="438150"/>
          </a:xfrm>
          <a:prstGeom prst="ellipse">
            <a:avLst/>
          </a:prstGeom>
        </p:spPr>
      </p:pic>
      <p:sp>
        <p:nvSpPr>
          <p:cNvPr id="14" name="13 CuadroTexto"/>
          <p:cNvSpPr txBox="1"/>
          <p:nvPr/>
        </p:nvSpPr>
        <p:spPr>
          <a:xfrm>
            <a:off x="1555625" y="2332618"/>
            <a:ext cx="6328744" cy="954107"/>
          </a:xfrm>
          <a:prstGeom prst="rect">
            <a:avLst/>
          </a:prstGeom>
          <a:noFill/>
        </p:spPr>
        <p:txBody>
          <a:bodyPr wrap="square" rtlCol="0">
            <a:spAutoFit/>
          </a:bodyPr>
          <a:lstStyle/>
          <a:p>
            <a:r>
              <a:rPr lang="ru-RU" sz="1400" b="1" dirty="0"/>
              <a:t>Что происходит с температурой во время фазового перехода? </a:t>
            </a:r>
            <a:endParaRPr lang="ru-RU" sz="1400" dirty="0"/>
          </a:p>
          <a:p>
            <a:r>
              <a:rPr lang="ru-RU" dirty="0" smtClean="0"/>
              <a:t> </a:t>
            </a:r>
            <a:endParaRPr lang="ru-RU" sz="1300" dirty="0"/>
          </a:p>
          <a:p>
            <a:r>
              <a:rPr lang="ru-RU" sz="1400" dirty="0"/>
              <a:t>Учащиеся должны отметить, что во время фазового перехода температура остается постоянной. </a:t>
            </a:r>
          </a:p>
        </p:txBody>
      </p:sp>
      <p:pic>
        <p:nvPicPr>
          <p:cNvPr id="24" name="2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223" y="3678695"/>
            <a:ext cx="428625" cy="438150"/>
          </a:xfrm>
          <a:prstGeom prst="ellipse">
            <a:avLst/>
          </a:prstGeom>
        </p:spPr>
      </p:pic>
      <p:sp>
        <p:nvSpPr>
          <p:cNvPr id="27" name="26 CuadroTexto"/>
          <p:cNvSpPr txBox="1"/>
          <p:nvPr/>
        </p:nvSpPr>
        <p:spPr>
          <a:xfrm>
            <a:off x="1555914" y="3860525"/>
            <a:ext cx="6427492" cy="938719"/>
          </a:xfrm>
          <a:prstGeom prst="rect">
            <a:avLst/>
          </a:prstGeom>
          <a:noFill/>
        </p:spPr>
        <p:txBody>
          <a:bodyPr wrap="square" rtlCol="0">
            <a:spAutoFit/>
          </a:bodyPr>
          <a:lstStyle/>
          <a:p>
            <a:r>
              <a:rPr lang="ru-RU" sz="1400" b="1" dirty="0"/>
              <a:t>Что происходит с молекулярными силами воды, когда температура растет? </a:t>
            </a:r>
            <a:endParaRPr lang="ru-RU" sz="1400" dirty="0"/>
          </a:p>
          <a:p>
            <a:endParaRPr lang="ru-RU" sz="1300" dirty="0"/>
          </a:p>
          <a:p>
            <a:r>
              <a:rPr lang="ru-RU" sz="1400" dirty="0"/>
              <a:t>Учащиеся должны указать, что рост температуры вещества приводит к уменьшению молекулярных сил. </a:t>
            </a:r>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grpSp>
        <p:nvGrpSpPr>
          <p:cNvPr id="22" name="21 Grupo"/>
          <p:cNvGrpSpPr/>
          <p:nvPr/>
        </p:nvGrpSpPr>
        <p:grpSpPr>
          <a:xfrm>
            <a:off x="1331270" y="2460155"/>
            <a:ext cx="6663160" cy="1760933"/>
            <a:chOff x="1321109" y="3224938"/>
            <a:chExt cx="6664289" cy="2053482"/>
          </a:xfrm>
        </p:grpSpPr>
        <p:pic>
          <p:nvPicPr>
            <p:cNvPr id="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42622"/>
              <a:ext cx="6664289" cy="163579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8"/>
              <a:ext cx="6664289" cy="75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248" y="2348880"/>
            <a:ext cx="428625" cy="438150"/>
          </a:xfrm>
          <a:prstGeom prst="ellipse">
            <a:avLst/>
          </a:prstGeom>
        </p:spPr>
      </p:pic>
      <p:sp>
        <p:nvSpPr>
          <p:cNvPr id="29" name="28 CuadroTexto"/>
          <p:cNvSpPr txBox="1"/>
          <p:nvPr/>
        </p:nvSpPr>
        <p:spPr>
          <a:xfrm>
            <a:off x="1566939" y="2530710"/>
            <a:ext cx="6427492" cy="1585049"/>
          </a:xfrm>
          <a:prstGeom prst="rect">
            <a:avLst/>
          </a:prstGeom>
          <a:noFill/>
        </p:spPr>
        <p:txBody>
          <a:bodyPr wrap="square" rtlCol="0">
            <a:spAutoFit/>
          </a:bodyPr>
          <a:lstStyle/>
          <a:p>
            <a:r>
              <a:rPr lang="ru-RU" sz="1400" b="1" dirty="0"/>
              <a:t>Как вы объясните последовательное изменение состояний вещества (твердое, жидкое и газообразное) с точки зрения кинетической энергии молекул воды?</a:t>
            </a:r>
            <a:endParaRPr lang="ru-RU" sz="1400" dirty="0"/>
          </a:p>
          <a:p>
            <a:endParaRPr lang="ru-RU" sz="1300" dirty="0"/>
          </a:p>
          <a:p>
            <a:r>
              <a:rPr lang="ru-RU" sz="1400" dirty="0"/>
              <a:t>Учащиеся должны сказать, что чем выше температура, тем больше кинетическая энергия молекул воды. Если температура снижается, будет наблюдаться обратная тенденция. Поэтому кинетическая энергия возрастает по мере того, как вода переходит из твердого состояния в газообразное. </a:t>
            </a:r>
          </a:p>
        </p:txBody>
      </p:sp>
    </p:spTree>
    <p:extLst>
      <p:ext uri="{BB962C8B-B14F-4D97-AF65-F5344CB8AC3E}">
        <p14:creationId xmlns:p14="http://schemas.microsoft.com/office/powerpoint/2010/main" val="24643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3920309"/>
            <a:ext cx="6663160" cy="1452907"/>
            <a:chOff x="1321109" y="3224940"/>
            <a:chExt cx="6664289" cy="1442369"/>
          </a:xfrm>
        </p:grpSpPr>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484"/>
            <a:stretch/>
          </p:blipFill>
          <p:spPr bwMode="auto">
            <a:xfrm>
              <a:off x="1321109" y="3550766"/>
              <a:ext cx="6664289" cy="111654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57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4040138"/>
            <a:ext cx="6383712" cy="954107"/>
          </a:xfrm>
          <a:prstGeom prst="rect">
            <a:avLst/>
          </a:prstGeom>
          <a:noFill/>
        </p:spPr>
        <p:txBody>
          <a:bodyPr wrap="square" rtlCol="0">
            <a:spAutoFit/>
          </a:bodyPr>
          <a:lstStyle/>
          <a:p>
            <a:r>
              <a:rPr lang="ru-RU" sz="1400" b="1" dirty="0"/>
              <a:t>Что происходит с теплотой жидкой воды внутри морозильной камеры? </a:t>
            </a:r>
            <a:endParaRPr lang="ru-RU" sz="1400" dirty="0"/>
          </a:p>
          <a:p>
            <a:endParaRPr lang="ru-RU" sz="1400" dirty="0" smtClean="0"/>
          </a:p>
          <a:p>
            <a:r>
              <a:rPr lang="ru-RU" sz="1400" dirty="0"/>
              <a:t>Учащиеся должны сделать заключение, что тепло передается в воздух морозильной камеры, что снижает температуру воды и приводит к изменению вещества из жидкого состояния в твердое </a:t>
            </a:r>
          </a:p>
        </p:txBody>
      </p:sp>
      <p:sp>
        <p:nvSpPr>
          <p:cNvPr id="17" name="16 CuadroTexto"/>
          <p:cNvSpPr txBox="1"/>
          <p:nvPr/>
        </p:nvSpPr>
        <p:spPr>
          <a:xfrm>
            <a:off x="1555625" y="2420888"/>
            <a:ext cx="6328743" cy="1169551"/>
          </a:xfrm>
          <a:prstGeom prst="rect">
            <a:avLst/>
          </a:prstGeom>
          <a:noFill/>
          <a:ln>
            <a:noFill/>
          </a:ln>
        </p:spPr>
        <p:txBody>
          <a:bodyPr wrap="square" rtlCol="0">
            <a:spAutoFit/>
          </a:bodyPr>
          <a:lstStyle/>
          <a:p>
            <a:r>
              <a:rPr lang="ru-RU" sz="1400" dirty="0">
                <a:solidFill>
                  <a:srgbClr val="3490A6"/>
                </a:solidFill>
              </a:rPr>
              <a:t>Цель данного раздела - дать возможность учащимся экстраполировать полученные на данном уроке знания путем применения их в различных контекстах и ситуациях. Кроме того, он предназначен, чтобы учащиеся  представляли возможные объяснения явлений, которые наблюдают в </a:t>
            </a:r>
            <a:r>
              <a:rPr lang="ru-RU" sz="1400" dirty="0" smtClean="0">
                <a:solidFill>
                  <a:srgbClr val="3490A6"/>
                </a:solidFill>
              </a:rPr>
              <a:t>ходе</a:t>
            </a:r>
            <a:r>
              <a:rPr lang="en-US" sz="1400" dirty="0" smtClean="0">
                <a:solidFill>
                  <a:srgbClr val="3490A6"/>
                </a:solidFill>
              </a:rPr>
              <a:t> </a:t>
            </a:r>
            <a:r>
              <a:rPr lang="ru-RU" sz="1400" dirty="0" smtClean="0">
                <a:solidFill>
                  <a:srgbClr val="3490A6"/>
                </a:solidFill>
              </a:rPr>
              <a:t>эксперимента</a:t>
            </a:r>
            <a:r>
              <a:rPr lang="ru-RU" sz="1400" dirty="0">
                <a:solidFill>
                  <a:srgbClr val="3490A6"/>
                </a:solidFill>
              </a:rPr>
              <a:t>. </a:t>
            </a:r>
            <a:r>
              <a:rPr lang="ru-RU" sz="1400" dirty="0" smtClean="0"/>
              <a:t> </a:t>
            </a:r>
            <a:r>
              <a:rPr lang="ru-RU" sz="1400" dirty="0" smtClean="0">
                <a:solidFill>
                  <a:srgbClr val="3490A6"/>
                </a:solidFill>
              </a:rPr>
              <a:t>Ниже приведены ответы на поставленные вопросы. </a:t>
            </a:r>
            <a:endParaRPr lang="ru-RU" sz="1400" dirty="0">
              <a:solidFill>
                <a:srgbClr val="3490A6"/>
              </a:solidFill>
            </a:endParaRPr>
          </a:p>
        </p:txBody>
      </p:sp>
      <p:sp>
        <p:nvSpPr>
          <p:cNvPr id="18" name="17 Rectángulo redondeado"/>
          <p:cNvSpPr/>
          <p:nvPr/>
        </p:nvSpPr>
        <p:spPr>
          <a:xfrm>
            <a:off x="1403647" y="2348880"/>
            <a:ext cx="6581751" cy="1303114"/>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5" name="21 Grupo"/>
          <p:cNvGrpSpPr/>
          <p:nvPr/>
        </p:nvGrpSpPr>
        <p:grpSpPr>
          <a:xfrm>
            <a:off x="1320244" y="2298712"/>
            <a:ext cx="6924163" cy="1346312"/>
            <a:chOff x="1321108" y="3224939"/>
            <a:chExt cx="6925336" cy="1569979"/>
          </a:xfrm>
        </p:grpSpPr>
        <p:pic>
          <p:nvPicPr>
            <p:cNvPr id="2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978"/>
            <a:stretch/>
          </p:blipFill>
          <p:spPr bwMode="auto">
            <a:xfrm>
              <a:off x="1321109" y="3523282"/>
              <a:ext cx="6664289" cy="127163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8" y="3224939"/>
              <a:ext cx="6925336" cy="47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5" y="2348880"/>
            <a:ext cx="6786739" cy="1231106"/>
          </a:xfrm>
          <a:prstGeom prst="rect">
            <a:avLst/>
          </a:prstGeom>
          <a:noFill/>
        </p:spPr>
        <p:txBody>
          <a:bodyPr wrap="square" rtlCol="0">
            <a:spAutoFit/>
          </a:bodyPr>
          <a:lstStyle/>
          <a:p>
            <a:r>
              <a:rPr lang="ru-RU" sz="1400" b="1" dirty="0"/>
              <a:t>Как точка кипения меняется с высотой? Если не знаете, проведите исследование. </a:t>
            </a:r>
            <a:endParaRPr lang="ru-RU" sz="1400" dirty="0"/>
          </a:p>
          <a:p>
            <a:r>
              <a:rPr lang="ru-RU" dirty="0" smtClean="0"/>
              <a:t> </a:t>
            </a:r>
            <a:endParaRPr lang="ru-RU" sz="1400" b="1" dirty="0"/>
          </a:p>
          <a:p>
            <a:r>
              <a:rPr lang="ru-RU" sz="1400" dirty="0"/>
              <a:t>Учащиеся могут предположить, что на точку кипения влияет давление. Точка кипения на уровне моря равна 100 °C. Но с увеличением высоты окружающее давление уменьшается, поэтому точка кипения снижается.    </a:t>
            </a: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2" name="11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grpSp>
        <p:nvGrpSpPr>
          <p:cNvPr id="13" name="21 Grupo"/>
          <p:cNvGrpSpPr/>
          <p:nvPr/>
        </p:nvGrpSpPr>
        <p:grpSpPr>
          <a:xfrm>
            <a:off x="1320245" y="4045488"/>
            <a:ext cx="6924162" cy="1543752"/>
            <a:chOff x="1321109" y="3224939"/>
            <a:chExt cx="6925335" cy="1800220"/>
          </a:xfrm>
        </p:grpSpPr>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978"/>
            <a:stretch/>
          </p:blipFill>
          <p:spPr bwMode="auto">
            <a:xfrm>
              <a:off x="1321109" y="3523282"/>
              <a:ext cx="6664289" cy="150187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925335" cy="47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05064"/>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1601686" y="4095656"/>
            <a:ext cx="6282682" cy="1384995"/>
          </a:xfrm>
          <a:prstGeom prst="rect">
            <a:avLst/>
          </a:prstGeom>
          <a:noFill/>
        </p:spPr>
        <p:txBody>
          <a:bodyPr wrap="square" rtlCol="0">
            <a:spAutoFit/>
          </a:bodyPr>
          <a:lstStyle/>
          <a:p>
            <a:r>
              <a:rPr lang="ru-RU" sz="1400" b="1" dirty="0"/>
              <a:t>Как бы вы объяснили появление пузырей при кипении воды? </a:t>
            </a:r>
            <a:endParaRPr lang="ru-RU" sz="1400" dirty="0"/>
          </a:p>
          <a:p>
            <a:r>
              <a:rPr lang="ru-RU" dirty="0" smtClean="0"/>
              <a:t> </a:t>
            </a:r>
            <a:endParaRPr lang="ru-RU" sz="1400" b="1" dirty="0"/>
          </a:p>
          <a:p>
            <a:r>
              <a:rPr lang="ru-RU" sz="1400" dirty="0"/>
              <a:t>Учащиеся должны указать, что пузырьки воды являются наглядным представлением точки кипения и указывают на то, что вся масса воды находится в процессе фазового перехода от жидкости к газу. Каждый пузырек - это объем газа, высвобождаемого в атмосферу. </a:t>
            </a: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
        <p:nvSpPr>
          <p:cNvPr id="33" name="32 CuadroTexto"/>
          <p:cNvSpPr txBox="1"/>
          <p:nvPr/>
        </p:nvSpPr>
        <p:spPr>
          <a:xfrm>
            <a:off x="1555625" y="2348880"/>
            <a:ext cx="6544767" cy="954107"/>
          </a:xfrm>
          <a:prstGeom prst="rect">
            <a:avLst/>
          </a:prstGeom>
          <a:noFill/>
          <a:ln>
            <a:noFill/>
          </a:ln>
        </p:spPr>
        <p:txBody>
          <a:bodyPr wrap="square" rtlCol="0">
            <a:spAutoFit/>
          </a:bodyPr>
          <a:lstStyle/>
          <a:p>
            <a:r>
              <a:rPr lang="ru-RU" sz="1400" dirty="0">
                <a:solidFill>
                  <a:srgbClr val="29B19A"/>
                </a:solidFill>
              </a:rPr>
              <a:t>Цель данного введения - сконцентрировать внимание учащихся на теме урока</a:t>
            </a:r>
          </a:p>
          <a:p>
            <a:r>
              <a:rPr lang="ru-RU" sz="1400" dirty="0">
                <a:solidFill>
                  <a:srgbClr val="29B19A"/>
                </a:solidFill>
              </a:rPr>
              <a:t>путем освежения полученных знаний и постановки вопросов, которые </a:t>
            </a:r>
            <a:r>
              <a:rPr lang="ru-RU" sz="1400" dirty="0" smtClean="0">
                <a:solidFill>
                  <a:srgbClr val="29B19A"/>
                </a:solidFill>
              </a:rPr>
              <a:t>стимулируют исследовательскую </a:t>
            </a:r>
            <a:r>
              <a:rPr lang="ru-RU" sz="1400" dirty="0">
                <a:solidFill>
                  <a:srgbClr val="29B19A"/>
                </a:solidFill>
              </a:rPr>
              <a:t>деятельность. Даются ключевые концепции теоретической основы, которые будут </a:t>
            </a:r>
            <a:r>
              <a:rPr lang="ru-RU" sz="1400" dirty="0" smtClean="0">
                <a:solidFill>
                  <a:srgbClr val="29B19A"/>
                </a:solidFill>
              </a:rPr>
              <a:t>использоваться учащимися </a:t>
            </a:r>
            <a:r>
              <a:rPr lang="ru-RU" sz="1400" dirty="0">
                <a:solidFill>
                  <a:srgbClr val="29B19A"/>
                </a:solidFill>
              </a:rPr>
              <a:t>во время урока.</a:t>
            </a:r>
          </a:p>
        </p:txBody>
      </p:sp>
      <p:sp>
        <p:nvSpPr>
          <p:cNvPr id="34" name="33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35" name="3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36"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37" name="36 CuadroTexto"/>
          <p:cNvSpPr txBox="1"/>
          <p:nvPr/>
        </p:nvSpPr>
        <p:spPr>
          <a:xfrm>
            <a:off x="1555626" y="3843045"/>
            <a:ext cx="6313686" cy="1169551"/>
          </a:xfrm>
          <a:prstGeom prst="rect">
            <a:avLst/>
          </a:prstGeom>
          <a:noFill/>
          <a:ln>
            <a:noFill/>
          </a:ln>
        </p:spPr>
        <p:txBody>
          <a:bodyPr wrap="square" rtlCol="0">
            <a:spAutoFit/>
          </a:bodyPr>
          <a:lstStyle/>
          <a:p>
            <a:r>
              <a:rPr lang="ru-RU" sz="1400" dirty="0"/>
              <a:t>В повседневной жизни мы можем наблюдать разные состояния, в которых находится вода: лед</a:t>
            </a:r>
            <a:r>
              <a:rPr lang="ru-RU" sz="1400"/>
              <a:t>, </a:t>
            </a:r>
            <a:r>
              <a:rPr lang="ru-RU" sz="1400" smtClean="0"/>
              <a:t>пар</a:t>
            </a:r>
            <a:r>
              <a:rPr lang="en-US" sz="1400" smtClean="0"/>
              <a:t> </a:t>
            </a:r>
            <a:r>
              <a:rPr lang="ru-RU" sz="1400" smtClean="0"/>
              <a:t>и </a:t>
            </a:r>
            <a:r>
              <a:rPr lang="ru-RU" sz="1400" dirty="0"/>
              <a:t>жидкость - твердое, газообразное и жидкое состояние, соответственно. Примечательно, что вода - единственное химическое соединение, которое может находиться в этих трех состояниях при нормальных условиях давления и температуры (1 атм, 25°C).</a:t>
            </a: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grpSp>
        <p:nvGrpSpPr>
          <p:cNvPr id="17" name="16 Grupo"/>
          <p:cNvGrpSpPr/>
          <p:nvPr/>
        </p:nvGrpSpPr>
        <p:grpSpPr>
          <a:xfrm>
            <a:off x="1115616" y="2278863"/>
            <a:ext cx="7272808" cy="576064"/>
            <a:chOff x="1115616" y="2434686"/>
            <a:chExt cx="6879464" cy="576064"/>
          </a:xfrm>
        </p:grpSpPr>
        <p:pic>
          <p:nvPicPr>
            <p:cNvPr id="2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433879"/>
            </a:xfrm>
            <a:prstGeom prst="rect">
              <a:avLst/>
            </a:prstGeom>
          </p:spPr>
        </p:pic>
        <p:pic>
          <p:nvPicPr>
            <p:cNvPr id="24" name="2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26" name="25 CuadroTexto"/>
            <p:cNvSpPr txBox="1"/>
            <p:nvPr/>
          </p:nvSpPr>
          <p:spPr>
            <a:xfrm>
              <a:off x="1555626" y="2650710"/>
              <a:ext cx="5242397" cy="307777"/>
            </a:xfrm>
            <a:prstGeom prst="rect">
              <a:avLst/>
            </a:prstGeom>
            <a:noFill/>
          </p:spPr>
          <p:txBody>
            <a:bodyPr wrap="none" rtlCol="0">
              <a:spAutoFit/>
            </a:bodyPr>
            <a:lstStyle/>
            <a:p>
              <a:r>
                <a:rPr lang="ru-RU" sz="1400" b="1" dirty="0" smtClean="0"/>
                <a:t>Каков молекулярный порядок в каждом из состояний вещества? Опишите их.</a:t>
              </a:r>
              <a:endParaRPr lang="ru-RU" sz="1400" dirty="0"/>
            </a:p>
          </p:txBody>
        </p:sp>
      </p:grpSp>
      <p:grpSp>
        <p:nvGrpSpPr>
          <p:cNvPr id="27" name="26 Grupo"/>
          <p:cNvGrpSpPr/>
          <p:nvPr/>
        </p:nvGrpSpPr>
        <p:grpSpPr>
          <a:xfrm>
            <a:off x="1115616" y="2998943"/>
            <a:ext cx="7344816" cy="576064"/>
            <a:chOff x="1115616" y="2434686"/>
            <a:chExt cx="6879464" cy="576064"/>
          </a:xfrm>
        </p:grpSpPr>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433879"/>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30" name="29 CuadroTexto"/>
            <p:cNvSpPr txBox="1"/>
            <p:nvPr/>
          </p:nvSpPr>
          <p:spPr>
            <a:xfrm>
              <a:off x="1555626" y="2650710"/>
              <a:ext cx="4255845" cy="307777"/>
            </a:xfrm>
            <a:prstGeom prst="rect">
              <a:avLst/>
            </a:prstGeom>
            <a:noFill/>
          </p:spPr>
          <p:txBody>
            <a:bodyPr wrap="none" rtlCol="0">
              <a:spAutoFit/>
            </a:bodyPr>
            <a:lstStyle/>
            <a:p>
              <a:r>
                <a:rPr lang="ru-RU" sz="1400" b="1" dirty="0"/>
                <a:t>Как называется каждое изменение состояния?   </a:t>
              </a:r>
              <a:endParaRPr lang="ru-RU" sz="1400" dirty="0"/>
            </a:p>
          </p:txBody>
        </p:sp>
      </p:grpSp>
      <p:grpSp>
        <p:nvGrpSpPr>
          <p:cNvPr id="31" name="30 Grupo"/>
          <p:cNvGrpSpPr/>
          <p:nvPr/>
        </p:nvGrpSpPr>
        <p:grpSpPr>
          <a:xfrm>
            <a:off x="1115616" y="3719023"/>
            <a:ext cx="7344816" cy="576064"/>
            <a:chOff x="1115616" y="2434686"/>
            <a:chExt cx="6879464" cy="576064"/>
          </a:xfrm>
        </p:grpSpPr>
        <p:pic>
          <p:nvPicPr>
            <p:cNvPr id="32" name="3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433879"/>
            </a:xfrm>
            <a:prstGeom prst="rect">
              <a:avLst/>
            </a:prstGeom>
          </p:spPr>
        </p:pic>
        <p:pic>
          <p:nvPicPr>
            <p:cNvPr id="33"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34" name="33 CuadroTexto"/>
            <p:cNvSpPr txBox="1"/>
            <p:nvPr/>
          </p:nvSpPr>
          <p:spPr>
            <a:xfrm>
              <a:off x="1555626" y="2650710"/>
              <a:ext cx="5556970" cy="307777"/>
            </a:xfrm>
            <a:prstGeom prst="rect">
              <a:avLst/>
            </a:prstGeom>
            <a:noFill/>
          </p:spPr>
          <p:txBody>
            <a:bodyPr wrap="none" rtlCol="0">
              <a:spAutoFit/>
            </a:bodyPr>
            <a:lstStyle/>
            <a:p>
              <a:r>
                <a:rPr lang="ru-RU" sz="1400" b="1" dirty="0"/>
                <a:t>Что происходит с молекулярным порядком, когда имеет место состояние изменения?  </a:t>
              </a:r>
              <a:endParaRPr lang="ru-RU" sz="1400" dirty="0"/>
            </a:p>
          </p:txBody>
        </p:sp>
      </p:grpSp>
      <p:sp>
        <p:nvSpPr>
          <p:cNvPr id="35" name="34 CuadroTexto"/>
          <p:cNvSpPr txBox="1"/>
          <p:nvPr/>
        </p:nvSpPr>
        <p:spPr>
          <a:xfrm>
            <a:off x="1555626" y="4561964"/>
            <a:ext cx="6616774" cy="523220"/>
          </a:xfrm>
          <a:prstGeom prst="rect">
            <a:avLst/>
          </a:prstGeom>
          <a:noFill/>
          <a:ln>
            <a:noFill/>
          </a:ln>
        </p:spPr>
        <p:txBody>
          <a:bodyPr wrap="square" rtlCol="0">
            <a:spAutoFit/>
          </a:bodyPr>
          <a:lstStyle/>
          <a:p>
            <a:r>
              <a:rPr lang="ru-RU" sz="1400" dirty="0" smtClean="0"/>
              <a:t>Проведите со своим классом эксперимент, который позволит</a:t>
            </a:r>
          </a:p>
          <a:p>
            <a:r>
              <a:rPr lang="ru-RU" sz="1400" dirty="0"/>
              <a:t>ответить на следующий вопрос:</a:t>
            </a:r>
          </a:p>
        </p:txBody>
      </p:sp>
      <p:grpSp>
        <p:nvGrpSpPr>
          <p:cNvPr id="36" name="35 Grupo"/>
          <p:cNvGrpSpPr/>
          <p:nvPr/>
        </p:nvGrpSpPr>
        <p:grpSpPr>
          <a:xfrm>
            <a:off x="1128066" y="5229200"/>
            <a:ext cx="7260358" cy="576064"/>
            <a:chOff x="1115616" y="2434686"/>
            <a:chExt cx="6879464" cy="576064"/>
          </a:xfrm>
        </p:grpSpPr>
        <p:pic>
          <p:nvPicPr>
            <p:cNvPr id="37" name="3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433879"/>
            </a:xfrm>
            <a:prstGeom prst="rect">
              <a:avLst/>
            </a:prstGeom>
          </p:spPr>
        </p:pic>
        <p:pic>
          <p:nvPicPr>
            <p:cNvPr id="38" name="3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39" name="38 CuadroTexto"/>
            <p:cNvSpPr txBox="1"/>
            <p:nvPr/>
          </p:nvSpPr>
          <p:spPr>
            <a:xfrm>
              <a:off x="1555626" y="2650710"/>
              <a:ext cx="4047455" cy="307777"/>
            </a:xfrm>
            <a:prstGeom prst="rect">
              <a:avLst/>
            </a:prstGeom>
            <a:noFill/>
          </p:spPr>
          <p:txBody>
            <a:bodyPr wrap="none" rtlCol="0">
              <a:spAutoFit/>
            </a:bodyPr>
            <a:lstStyle/>
            <a:p>
              <a:r>
                <a:rPr lang="ru-RU" sz="1400" b="1" dirty="0"/>
                <a:t>Почему происходят эти изменения состояния вещества? </a:t>
              </a:r>
              <a:endParaRPr lang="ru-RU" sz="1400" dirty="0"/>
            </a:p>
          </p:txBody>
        </p:sp>
      </p:gr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454568"/>
            <a:ext cx="2800350" cy="323850"/>
          </a:xfrm>
          <a:prstGeom prst="rect">
            <a:avLst/>
          </a:prstGeom>
        </p:spPr>
      </p:pic>
      <p:sp>
        <p:nvSpPr>
          <p:cNvPr id="10" name="2 Subtítulo"/>
          <p:cNvSpPr txBox="1">
            <a:spLocks/>
          </p:cNvSpPr>
          <p:nvPr/>
        </p:nvSpPr>
        <p:spPr>
          <a:xfrm>
            <a:off x="1519622" y="2378802"/>
            <a:ext cx="258432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Теоретическая основа</a:t>
            </a:r>
            <a:r>
              <a:rPr lang="ru-RU" dirty="0" smtClean="0"/>
              <a:t> </a:t>
            </a:r>
            <a:endParaRPr lang="ru-RU" sz="2400" b="1" baseline="30000" dirty="0">
              <a:solidFill>
                <a:schemeClr val="bg1"/>
              </a:solidFill>
              <a:latin typeface="+mj-lt"/>
            </a:endParaRPr>
          </a:p>
        </p:txBody>
      </p:sp>
      <p:sp>
        <p:nvSpPr>
          <p:cNvPr id="12" name="11 CuadroTexto"/>
          <p:cNvSpPr txBox="1"/>
          <p:nvPr/>
        </p:nvSpPr>
        <p:spPr>
          <a:xfrm>
            <a:off x="1532608" y="2982431"/>
            <a:ext cx="6351760" cy="2462213"/>
          </a:xfrm>
          <a:prstGeom prst="rect">
            <a:avLst/>
          </a:prstGeom>
          <a:noFill/>
        </p:spPr>
        <p:txBody>
          <a:bodyPr wrap="square" rtlCol="0">
            <a:spAutoFit/>
          </a:bodyPr>
          <a:lstStyle/>
          <a:p>
            <a:r>
              <a:rPr lang="ru-RU" sz="1400" dirty="0"/>
              <a:t>Теплота - одно из проявления энергии. Энергию можно измерить только по эффекту, который она производит. Тепловая, или термическая, энергия измеряется в калориях [кал], килокалориях [ккал] или Джоулях [Дж].</a:t>
            </a:r>
          </a:p>
          <a:p>
            <a:endParaRPr lang="ru-RU" sz="1400" dirty="0"/>
          </a:p>
          <a:p>
            <a:r>
              <a:rPr lang="ru-RU" sz="1400" dirty="0"/>
              <a:t>Разница между теплотой и температурой заключается в том, что теплота зависит от массы, а температура - нет. Это потому, что температура отражает среднюю кинетическую энергию молекул вещества, а теплота - это сумма кинетических энергий молекул.</a:t>
            </a:r>
          </a:p>
          <a:p>
            <a:endParaRPr lang="ru-RU" sz="1400" dirty="0"/>
          </a:p>
          <a:p>
            <a:r>
              <a:rPr lang="ru-RU" sz="1400" dirty="0"/>
              <a:t>Когда вещество поглощает тепло, скорость его молекул возрастает, вследствие чего температура повышается.</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3" name="2 Subtítulo"/>
          <p:cNvSpPr txBox="1">
            <a:spLocks/>
          </p:cNvSpPr>
          <p:nvPr/>
        </p:nvSpPr>
        <p:spPr>
          <a:xfrm>
            <a:off x="5471592"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332618"/>
            <a:ext cx="6313686" cy="1600438"/>
          </a:xfrm>
          <a:prstGeom prst="rect">
            <a:avLst/>
          </a:prstGeom>
          <a:noFill/>
          <a:ln>
            <a:noFill/>
          </a:ln>
        </p:spPr>
        <p:txBody>
          <a:bodyPr wrap="square" rtlCol="0">
            <a:spAutoFit/>
          </a:bodyPr>
          <a:lstStyle/>
          <a:p>
            <a:r>
              <a:rPr lang="ru-RU" sz="1400" dirty="0" smtClean="0"/>
              <a:t>Тепловая энергия, или теплота, определяет фазовые переходы вещества. Наличие или отсутствие теплоты заставляет вещество находиться в твердом, жидком или газообразном состоянии, а также изменяет кинетическую энергию системы.</a:t>
            </a:r>
          </a:p>
          <a:p>
            <a:endParaRPr lang="ru-RU" sz="1400" dirty="0"/>
          </a:p>
          <a:p>
            <a:r>
              <a:rPr lang="ru-RU" sz="1400" dirty="0" smtClean="0"/>
              <a:t>На фазовый переход жидкости в газ влияет давление в системе или в окружающей среде, от которого зависит точка кипения (обратно пропорциональная зависимость). Другими словами, если давление растет, точка кипения снижается. </a:t>
            </a:r>
            <a:endParaRPr lang="ru-RU"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smtClean="0">
                <a:solidFill>
                  <a:schemeClr val="bg1">
                    <a:lumMod val="50000"/>
                  </a:schemeClr>
                </a:solidFill>
              </a:rPr>
              <a:t>Измерение температуры во время фазовых переходов</a:t>
            </a:r>
            <a:endParaRPr lang="ru-RU" sz="1000" dirty="0">
              <a:solidFill>
                <a:schemeClr val="bg1">
                  <a:lumMod val="50000"/>
                </a:schemeClr>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515531"/>
            <a:ext cx="4751638" cy="180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תוצאת תמונ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44489"/>
            <a:ext cx="2051522" cy="134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334359"/>
            <a:ext cx="6313686" cy="3539430"/>
          </a:xfrm>
          <a:prstGeom prst="rect">
            <a:avLst/>
          </a:prstGeom>
          <a:noFill/>
          <a:ln>
            <a:noFill/>
          </a:ln>
        </p:spPr>
        <p:txBody>
          <a:bodyPr wrap="square" rtlCol="0">
            <a:spAutoFit/>
          </a:bodyPr>
          <a:lstStyle/>
          <a:p>
            <a:r>
              <a:rPr lang="ru-RU" sz="1400" b="1" dirty="0"/>
              <a:t>Точка кипения </a:t>
            </a:r>
            <a:r>
              <a:rPr lang="ru-RU" sz="1400" dirty="0"/>
              <a:t>- это температура, при которой система достигает кинетической энергии, достаточной, чтобы ее молекулы изменили состояние с жидкого на газообразное. Во время этого процесса, температура всей системы остается постоянной, поскольку поглощенная энергия используется для разрыва связей, а не для повышения температуры.</a:t>
            </a:r>
          </a:p>
          <a:p>
            <a:r>
              <a:rPr lang="ru-RU" sz="1400" dirty="0"/>
              <a:t> </a:t>
            </a:r>
          </a:p>
          <a:p>
            <a:r>
              <a:rPr lang="ru-RU" sz="1400" dirty="0"/>
              <a:t>Испарение и кипение - разные понятия. Любое жидкое вещество может испаряться, но не кипеть. Когда система еще не достигла точки кипения, частицы жидкости на ее поверхности имеют достаточную кинетическую энергию, чтобы испаряться, меняя свое состояние на газообразное. В точке кипения, вся система имеет кинетическую энергию, достаточную для перехода в другую фазу.</a:t>
            </a:r>
          </a:p>
          <a:p>
            <a:endParaRPr lang="ru-RU" sz="1400" dirty="0"/>
          </a:p>
          <a:p>
            <a:r>
              <a:rPr lang="ru-RU" sz="1400" dirty="0"/>
              <a:t>С другой стороны, точка плавления - это температура, при которой вещество переходит из твердого состояния в жидкое. В отличие от точки кипения, на точку плавления давление не влияет. </a:t>
            </a:r>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smtClean="0">
                <a:solidFill>
                  <a:schemeClr val="bg1">
                    <a:lumMod val="50000"/>
                  </a:schemeClr>
                </a:solidFill>
              </a:rPr>
              <a:t>Измерение температуры во время фазовых переходов</a:t>
            </a:r>
            <a:endParaRPr lang="ru-RU" sz="1000" dirty="0">
              <a:solidFill>
                <a:schemeClr val="bg1">
                  <a:lumMod val="50000"/>
                </a:schemeClr>
              </a:solidFill>
            </a:endParaRPr>
          </a:p>
        </p:txBody>
      </p:sp>
    </p:spTree>
    <p:extLst>
      <p:ext uri="{BB962C8B-B14F-4D97-AF65-F5344CB8AC3E}">
        <p14:creationId xmlns:p14="http://schemas.microsoft.com/office/powerpoint/2010/main" val="322943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619672" y="2204864"/>
            <a:ext cx="6313686" cy="523220"/>
          </a:xfrm>
          <a:prstGeom prst="rect">
            <a:avLst/>
          </a:prstGeom>
          <a:noFill/>
          <a:ln>
            <a:noFill/>
          </a:ln>
        </p:spPr>
        <p:txBody>
          <a:bodyPr wrap="square" rtlCol="0">
            <a:spAutoFit/>
          </a:bodyPr>
          <a:lstStyle/>
          <a:p>
            <a:r>
              <a:rPr lang="ru-RU" sz="1400" dirty="0" smtClean="0"/>
              <a:t>Фазовый переход предполагает новую молекулярную организацию, где силы притяжения - межмолекулярное пространство - и кинетическая энергия молекул изменяются следующим образом: </a:t>
            </a:r>
            <a:endParaRPr lang="ru-RU"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9" name="Picture 2" descr="C:\Users\Marcelo\Desktop\Ilustraciones inglé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271" y="3213689"/>
            <a:ext cx="5133975" cy="267652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475657" y="4509120"/>
            <a:ext cx="6336704" cy="369332"/>
          </a:xfrm>
          <a:prstGeom prst="rect">
            <a:avLst/>
          </a:prstGeom>
          <a:solidFill>
            <a:schemeClr val="bg1"/>
          </a:solidFill>
        </p:spPr>
        <p:txBody>
          <a:bodyPr wrap="square">
            <a:spAutoFit/>
          </a:bodyPr>
          <a:lstStyle/>
          <a:p>
            <a:pPr algn="ctr"/>
            <a:r>
              <a:rPr lang="ru-RU" smtClean="0"/>
              <a:t>ЛЕД</a:t>
            </a:r>
            <a:r>
              <a:rPr lang="en-US" smtClean="0"/>
              <a:t>	</a:t>
            </a:r>
            <a:r>
              <a:rPr lang="ru-RU" smtClean="0"/>
              <a:t> </a:t>
            </a:r>
            <a:r>
              <a:rPr lang="en-US" smtClean="0"/>
              <a:t>     </a:t>
            </a:r>
            <a:r>
              <a:rPr lang="ru-RU" smtClean="0"/>
              <a:t>ЖИДКОСТЬ </a:t>
            </a:r>
            <a:r>
              <a:rPr lang="en-US" smtClean="0"/>
              <a:t>	        </a:t>
            </a:r>
            <a:r>
              <a:rPr lang="ru-RU" smtClean="0"/>
              <a:t>ПАР</a:t>
            </a:r>
            <a:r>
              <a:rPr lang="en-US" smtClean="0"/>
              <a:t> </a:t>
            </a:r>
            <a:endParaRPr lang="en-US"/>
          </a:p>
        </p:txBody>
      </p:sp>
      <p:sp>
        <p:nvSpPr>
          <p:cNvPr id="4" name="מלבן 3"/>
          <p:cNvSpPr/>
          <p:nvPr/>
        </p:nvSpPr>
        <p:spPr>
          <a:xfrm>
            <a:off x="3002278" y="5163008"/>
            <a:ext cx="2882712" cy="338554"/>
          </a:xfrm>
          <a:prstGeom prst="rect">
            <a:avLst/>
          </a:prstGeom>
          <a:solidFill>
            <a:schemeClr val="bg1"/>
          </a:solidFill>
        </p:spPr>
        <p:txBody>
          <a:bodyPr wrap="none">
            <a:spAutoFit/>
          </a:bodyPr>
          <a:lstStyle/>
          <a:p>
            <a:r>
              <a:rPr lang="ru-RU" sz="1600"/>
              <a:t>кинетическая энергия молекул</a:t>
            </a:r>
            <a:endParaRPr lang="en-US" sz="1600"/>
          </a:p>
        </p:txBody>
      </p:sp>
      <p:sp>
        <p:nvSpPr>
          <p:cNvPr id="5" name="מלבן 4"/>
          <p:cNvSpPr/>
          <p:nvPr/>
        </p:nvSpPr>
        <p:spPr>
          <a:xfrm>
            <a:off x="2953638" y="5641792"/>
            <a:ext cx="3098349" cy="338554"/>
          </a:xfrm>
          <a:prstGeom prst="rect">
            <a:avLst/>
          </a:prstGeom>
          <a:solidFill>
            <a:schemeClr val="bg1"/>
          </a:solidFill>
        </p:spPr>
        <p:txBody>
          <a:bodyPr wrap="none">
            <a:spAutoFit/>
          </a:bodyPr>
          <a:lstStyle/>
          <a:p>
            <a:r>
              <a:rPr lang="ru-RU" sz="1600"/>
              <a:t>межмолекулярное пространство </a:t>
            </a:r>
            <a:endParaRPr lang="en-US" sz="1600"/>
          </a:p>
        </p:txBody>
      </p:sp>
    </p:spTree>
    <p:extLst>
      <p:ext uri="{BB962C8B-B14F-4D97-AF65-F5344CB8AC3E}">
        <p14:creationId xmlns:p14="http://schemas.microsoft.com/office/powerpoint/2010/main" val="22315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348880"/>
            <a:ext cx="6313686" cy="1600438"/>
          </a:xfrm>
          <a:prstGeom prst="rect">
            <a:avLst/>
          </a:prstGeom>
          <a:noFill/>
          <a:ln>
            <a:noFill/>
          </a:ln>
        </p:spPr>
        <p:txBody>
          <a:bodyPr wrap="square" rtlCol="0">
            <a:spAutoFit/>
          </a:bodyPr>
          <a:lstStyle/>
          <a:p>
            <a:r>
              <a:rPr lang="ru-RU" sz="1400" dirty="0"/>
              <a:t>Эти изменения </a:t>
            </a:r>
            <a:r>
              <a:rPr lang="ru-RU" sz="1400"/>
              <a:t>кинетической </a:t>
            </a:r>
            <a:r>
              <a:rPr lang="ru-RU" sz="1400" smtClean="0"/>
              <a:t>энерги </a:t>
            </a:r>
            <a:r>
              <a:rPr lang="ru-RU" sz="1400"/>
              <a:t>вызваны </a:t>
            </a:r>
            <a:r>
              <a:rPr lang="ru-RU" sz="1400" smtClean="0"/>
              <a:t>тепловой, </a:t>
            </a:r>
            <a:r>
              <a:rPr lang="ru-RU" sz="1400" dirty="0"/>
              <a:t>описанной выше.</a:t>
            </a:r>
          </a:p>
          <a:p>
            <a:r>
              <a:rPr lang="ru-RU" sz="1400" dirty="0"/>
              <a:t> </a:t>
            </a:r>
          </a:p>
          <a:p>
            <a:r>
              <a:rPr lang="ru-RU" sz="1400" dirty="0"/>
              <a:t>Во время состояния перехода, температура </a:t>
            </a:r>
            <a:r>
              <a:rPr lang="ru-RU" sz="1400"/>
              <a:t>остается </a:t>
            </a:r>
            <a:r>
              <a:rPr lang="ru-RU" sz="1400" smtClean="0"/>
              <a:t>постоянной</a:t>
            </a:r>
            <a:r>
              <a:rPr lang="ru-RU" sz="1400" dirty="0"/>
              <a:t>, но количества тепла, поглощенного системой или веществом, изменилось. Каждый пологий участок графика показывает конкретную точку, где молекулы вещества увеличивают свою кинетическую энергию, чтобы перейти в следующую фазу или состояние.</a:t>
            </a:r>
          </a:p>
        </p:txBody>
      </p:sp>
      <p:sp>
        <p:nvSpPr>
          <p:cNvPr id="7" name="2 Subtítulo"/>
          <p:cNvSpPr txBox="1">
            <a:spLocks/>
          </p:cNvSpPr>
          <p:nvPr/>
        </p:nvSpPr>
        <p:spPr>
          <a:xfrm>
            <a:off x="5652120" y="1124744"/>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smtClean="0">
                <a:solidFill>
                  <a:schemeClr val="bg1"/>
                </a:solidFill>
              </a:rPr>
              <a:t>Фазовые переходы</a:t>
            </a:r>
            <a:endParaRPr lang="ru-RU"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ru-RU" sz="1000" dirty="0">
                <a:solidFill>
                  <a:schemeClr val="bg1">
                    <a:lumMod val="50000"/>
                  </a:schemeClr>
                </a:solidFill>
              </a:rPr>
              <a:t>Измерение температуры во время фазовых переходов</a:t>
            </a:r>
          </a:p>
        </p:txBody>
      </p:sp>
      <p:pic>
        <p:nvPicPr>
          <p:cNvPr id="2" name="Picture 2" descr="C:\Users\Marcelo\Desktop\Ilustraciones inglé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077072"/>
            <a:ext cx="3733800"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3237295" y="6361872"/>
            <a:ext cx="2808312" cy="369332"/>
          </a:xfrm>
          <a:prstGeom prst="rect">
            <a:avLst/>
          </a:prstGeom>
          <a:solidFill>
            <a:schemeClr val="bg1"/>
          </a:solidFill>
        </p:spPr>
        <p:txBody>
          <a:bodyPr wrap="square">
            <a:spAutoFit/>
          </a:bodyPr>
          <a:lstStyle/>
          <a:p>
            <a:r>
              <a:rPr lang="ru-RU" smtClean="0"/>
              <a:t>термическая энергия</a:t>
            </a:r>
            <a:r>
              <a:rPr lang="en-US" smtClean="0"/>
              <a:t> [J]</a:t>
            </a:r>
            <a:endParaRPr lang="en-US"/>
          </a:p>
        </p:txBody>
      </p:sp>
    </p:spTree>
    <p:extLst>
      <p:ext uri="{BB962C8B-B14F-4D97-AF65-F5344CB8AC3E}">
        <p14:creationId xmlns:p14="http://schemas.microsoft.com/office/powerpoint/2010/main" val="311448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1492</Words>
  <Application>Microsoft Office PowerPoint</Application>
  <PresentationFormat>‫הצגה על המסך (4:3)</PresentationFormat>
  <Paragraphs>200</Paragraphs>
  <Slides>26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202</cp:revision>
  <dcterms:created xsi:type="dcterms:W3CDTF">2012-09-11T15:34:37Z</dcterms:created>
  <dcterms:modified xsi:type="dcterms:W3CDTF">2017-11-27T19:00:00Z</dcterms:modified>
</cp:coreProperties>
</file>