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5" r:id="rId9"/>
    <p:sldId id="268" r:id="rId10"/>
    <p:sldId id="269" r:id="rId11"/>
    <p:sldId id="270" r:id="rId12"/>
    <p:sldId id="271" r:id="rId13"/>
    <p:sldId id="272" r:id="rId14"/>
    <p:sldId id="281" r:id="rId15"/>
    <p:sldId id="273" r:id="rId16"/>
    <p:sldId id="274" r:id="rId17"/>
    <p:sldId id="275" r:id="rId18"/>
    <p:sldId id="282" r:id="rId19"/>
    <p:sldId id="283" r:id="rId20"/>
    <p:sldId id="276" r:id="rId21"/>
    <p:sldId id="278" r:id="rId22"/>
    <p:sldId id="277" r:id="rId23"/>
    <p:sldId id="279" r:id="rId2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94A5"/>
    <a:srgbClr val="39818F"/>
    <a:srgbClr val="47A1B3"/>
    <a:srgbClr val="3490A6"/>
    <a:srgbClr val="34A6A1"/>
    <a:srgbClr val="F7B047"/>
    <a:srgbClr val="F68426"/>
    <a:srgbClr val="ECA902"/>
    <a:srgbClr val="3399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2" autoAdjust="0"/>
    <p:restoredTop sz="94660"/>
  </p:normalViewPr>
  <p:slideViewPr>
    <p:cSldViewPr>
      <p:cViewPr>
        <p:scale>
          <a:sx n="90" d="100"/>
          <a:sy n="90" d="100"/>
        </p:scale>
        <p:origin x="-792"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25-11-2017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25-11-2017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25-11-2017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25-11-2017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25-11-2017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25-11-2017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25-11-2017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25-11-2017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25-11-2017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25-11-2017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25-11-2017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25-11-2017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a:spLocks noGrp="1"/>
          </p:cNvSpPr>
          <p:nvPr>
            <p:ph type="subTitle" idx="1"/>
          </p:nvPr>
        </p:nvSpPr>
        <p:spPr>
          <a:xfrm>
            <a:off x="4932040" y="1700808"/>
            <a:ext cx="3600400" cy="576064"/>
          </a:xfrm>
        </p:spPr>
        <p:txBody>
          <a:bodyPr>
            <a:normAutofit/>
          </a:bodyPr>
          <a:lstStyle/>
          <a:p>
            <a:r>
              <a:rPr lang="ru-RU" sz="2000" b="1" dirty="0" smtClean="0">
                <a:solidFill>
                  <a:schemeClr val="bg1"/>
                </a:solidFill>
              </a:rPr>
              <a:t>Удельная теплоемкость</a:t>
            </a:r>
            <a:endParaRPr lang="ru-RU" sz="2000" b="1" dirty="0" smtClean="0">
              <a:solidFill>
                <a:schemeClr val="bg1"/>
              </a:solidFill>
              <a:latin typeface="+mj-lt"/>
            </a:endParaRPr>
          </a:p>
          <a:p>
            <a:endParaRPr lang="ru-RU" sz="2000" baseline="30000" dirty="0">
              <a:solidFill>
                <a:schemeClr val="bg1"/>
              </a:solidFill>
              <a:latin typeface="Frutiger 55 Roman" pitchFamily="34" charset="0"/>
            </a:endParaRPr>
          </a:p>
        </p:txBody>
      </p:sp>
      <p:sp>
        <p:nvSpPr>
          <p:cNvPr id="7" name="6 CuadroTexto"/>
          <p:cNvSpPr txBox="1"/>
          <p:nvPr/>
        </p:nvSpPr>
        <p:spPr>
          <a:xfrm>
            <a:off x="4932040" y="2132856"/>
            <a:ext cx="3888432" cy="461665"/>
          </a:xfrm>
          <a:prstGeom prst="rect">
            <a:avLst/>
          </a:prstGeom>
          <a:noFill/>
        </p:spPr>
        <p:txBody>
          <a:bodyPr wrap="square" rtlCol="0">
            <a:spAutoFit/>
          </a:bodyPr>
          <a:lstStyle/>
          <a:p>
            <a:r>
              <a:rPr lang="ru-RU" sz="1200" dirty="0" smtClean="0">
                <a:solidFill>
                  <a:srgbClr val="FFFF66"/>
                </a:solidFill>
              </a:rPr>
              <a:t>Нагрев разных жидкостей </a:t>
            </a:r>
            <a:r>
              <a:rPr lang="ru-RU" sz="1200" smtClean="0">
                <a:solidFill>
                  <a:srgbClr val="FFFF66"/>
                </a:solidFill>
              </a:rPr>
              <a:t>до </a:t>
            </a:r>
            <a:r>
              <a:rPr lang="ru-RU" sz="1200" smtClean="0">
                <a:solidFill>
                  <a:srgbClr val="FFFF66"/>
                </a:solidFill>
              </a:rPr>
              <a:t>температуры 70 </a:t>
            </a:r>
            <a:r>
              <a:rPr lang="ru-RU" sz="1200" smtClean="0">
                <a:solidFill>
                  <a:srgbClr val="FFFF66"/>
                </a:solidFill>
              </a:rPr>
              <a:t>˚</a:t>
            </a:r>
            <a:r>
              <a:rPr lang="ru-RU" sz="1200" smtClean="0">
                <a:solidFill>
                  <a:srgbClr val="FFFF66"/>
                </a:solidFill>
              </a:rPr>
              <a:t>C </a:t>
            </a:r>
            <a:r>
              <a:rPr lang="en-US" sz="1200" smtClean="0">
                <a:solidFill>
                  <a:srgbClr val="FFFF66"/>
                </a:solidFill>
              </a:rPr>
              <a:t/>
            </a:r>
            <a:br>
              <a:rPr lang="en-US" sz="1200" smtClean="0">
                <a:solidFill>
                  <a:srgbClr val="FFFF66"/>
                </a:solidFill>
              </a:rPr>
            </a:br>
            <a:r>
              <a:rPr lang="ru-RU" sz="1200" smtClean="0">
                <a:solidFill>
                  <a:srgbClr val="FFFF66"/>
                </a:solidFill>
              </a:rPr>
              <a:t>и </a:t>
            </a:r>
            <a:r>
              <a:rPr lang="ru-RU" sz="1200" smtClean="0">
                <a:solidFill>
                  <a:srgbClr val="FFFF66"/>
                </a:solidFill>
              </a:rPr>
              <a:t>сравнение </a:t>
            </a:r>
            <a:r>
              <a:rPr lang="ru-RU" sz="1200">
                <a:solidFill>
                  <a:srgbClr val="FFFF66"/>
                </a:solidFill>
              </a:rPr>
              <a:t>кривых их охлаждения</a:t>
            </a:r>
            <a:r>
              <a:rPr lang="ru-RU" sz="1200" dirty="0" smtClean="0">
                <a:solidFill>
                  <a:srgbClr val="FFFF66"/>
                </a:solidFill>
              </a:rPr>
              <a:t>.</a:t>
            </a:r>
            <a:endParaRPr lang="ru-RU" sz="1200" dirty="0">
              <a:solidFill>
                <a:srgbClr val="FFFF66"/>
              </a:solidFill>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07" t="3596" r="11718" b="3174"/>
          <a:stretch/>
        </p:blipFill>
        <p:spPr bwMode="auto">
          <a:xfrm>
            <a:off x="3707904" y="4855643"/>
            <a:ext cx="1406269" cy="174170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srcRect/>
          <a:stretch>
            <a:fillRect/>
          </a:stretch>
        </p:blipFill>
        <p:spPr bwMode="auto">
          <a:xfrm>
            <a:off x="3491880" y="5301208"/>
            <a:ext cx="419100" cy="676275"/>
          </a:xfrm>
          <a:prstGeom prst="rect">
            <a:avLst/>
          </a:prstGeom>
          <a:noFill/>
          <a:ln w="9525">
            <a:noFill/>
            <a:miter lim="800000"/>
            <a:headEnd/>
            <a:tailEnd/>
          </a:ln>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84" y="414233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6"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7" name="6 CuadroTexto"/>
          <p:cNvSpPr txBox="1"/>
          <p:nvPr/>
        </p:nvSpPr>
        <p:spPr>
          <a:xfrm>
            <a:off x="1187624" y="2708920"/>
            <a:ext cx="6624736" cy="2677656"/>
          </a:xfrm>
          <a:prstGeom prst="rect">
            <a:avLst/>
          </a:prstGeom>
          <a:noFill/>
        </p:spPr>
        <p:txBody>
          <a:bodyPr wrap="square" rtlCol="0">
            <a:spAutoFit/>
          </a:bodyPr>
          <a:lstStyle/>
          <a:p>
            <a:r>
              <a:rPr lang="ru-RU" sz="1400" dirty="0"/>
              <a:t>Для сбора показаний измерений с помощью Labdisc и термопарного датчика, необходимо сделать следующие настройки:</a:t>
            </a:r>
          </a:p>
          <a:p>
            <a:r>
              <a:rPr lang="ru-RU" sz="1400" dirty="0"/>
              <a:t> </a:t>
            </a:r>
            <a:endParaRPr lang="ru-RU" sz="1400" dirty="0" smtClean="0"/>
          </a:p>
          <a:p>
            <a:endParaRPr lang="ru-RU" sz="1400" dirty="0"/>
          </a:p>
          <a:p>
            <a:pPr lvl="0" algn="just"/>
            <a:r>
              <a:rPr lang="ru-RU" sz="1400" dirty="0"/>
              <a:t>Откройте программу GlobiLab и включите Labdisc.</a:t>
            </a:r>
            <a:endParaRPr lang="ru-RU" sz="1400" dirty="0" smtClean="0"/>
          </a:p>
          <a:p>
            <a:pPr lvl="0" algn="just"/>
            <a:endParaRPr lang="ru-RU" sz="1400" dirty="0"/>
          </a:p>
          <a:p>
            <a:pPr lvl="0" algn="just"/>
            <a:r>
              <a:rPr lang="ru-RU" sz="1400" dirty="0"/>
              <a:t>Нажмите на пиктограмму Bluetooth в нижнем правом углу экрана GlobiLab. Выберите используемый в настоящий момент Labdisc. </a:t>
            </a:r>
            <a:r>
              <a:rPr lang="ru-RU" sz="1400" dirty="0" smtClean="0"/>
              <a:t>После распознавания Labdisc программой, пиктограмма изменит цвет с серого на синий               .  Если вы предпочитаете USB-соединение, выполните те же указания, затем нажмите на пиктограмму USB. Вы увидите то же изменение цвета, когда Labdisc </a:t>
            </a:r>
            <a:r>
              <a:rPr lang="ru-RU" sz="1400" smtClean="0"/>
              <a:t>будет </a:t>
            </a:r>
            <a:r>
              <a:rPr lang="ru-RU" sz="1400" smtClean="0"/>
              <a:t>опознан</a:t>
            </a:r>
            <a:endParaRPr lang="ru-RU" sz="1400" dirty="0"/>
          </a:p>
          <a:p>
            <a:pPr algn="just"/>
            <a:endParaRPr lang="ru-RU" sz="1400" dirty="0"/>
          </a:p>
        </p:txBody>
      </p:sp>
      <p:sp>
        <p:nvSpPr>
          <p:cNvPr id="8" name="7 Elipse"/>
          <p:cNvSpPr/>
          <p:nvPr/>
        </p:nvSpPr>
        <p:spPr>
          <a:xfrm>
            <a:off x="995384" y="3682159"/>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9" name="8 CuadroTexto"/>
          <p:cNvSpPr txBox="1"/>
          <p:nvPr/>
        </p:nvSpPr>
        <p:spPr>
          <a:xfrm>
            <a:off x="965479" y="3625991"/>
            <a:ext cx="276038" cy="307777"/>
          </a:xfrm>
          <a:prstGeom prst="rect">
            <a:avLst/>
          </a:prstGeom>
          <a:noFill/>
        </p:spPr>
        <p:txBody>
          <a:bodyPr wrap="none" rtlCol="0">
            <a:spAutoFit/>
          </a:bodyPr>
          <a:lstStyle/>
          <a:p>
            <a:r>
              <a:rPr lang="ru-RU" sz="1400" dirty="0" smtClean="0"/>
              <a:t>1</a:t>
            </a:r>
          </a:p>
        </p:txBody>
      </p:sp>
      <p:sp>
        <p:nvSpPr>
          <p:cNvPr id="11" name="10 CuadroTexto"/>
          <p:cNvSpPr txBox="1"/>
          <p:nvPr/>
        </p:nvSpPr>
        <p:spPr>
          <a:xfrm>
            <a:off x="965479" y="4091812"/>
            <a:ext cx="276038" cy="307777"/>
          </a:xfrm>
          <a:prstGeom prst="rect">
            <a:avLst/>
          </a:prstGeom>
          <a:noFill/>
        </p:spPr>
        <p:txBody>
          <a:bodyPr wrap="none" rtlCol="0">
            <a:spAutoFit/>
          </a:bodyPr>
          <a:lstStyle/>
          <a:p>
            <a:r>
              <a:rPr lang="ru-RU" sz="1400" dirty="0" smtClean="0"/>
              <a:t>2</a:t>
            </a: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Настройка Labdisc</a:t>
            </a:r>
            <a:endParaRPr lang="ru-RU" sz="2400" b="1" baseline="30000" dirty="0">
              <a:solidFill>
                <a:schemeClr val="bg1"/>
              </a:solidFill>
              <a:latin typeface="+mj-lt"/>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390" y="4460328"/>
            <a:ext cx="533400" cy="21907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4196" y="4920951"/>
            <a:ext cx="533400" cy="219075"/>
          </a:xfrm>
          <a:prstGeom prst="rect">
            <a:avLst/>
          </a:prstGeom>
        </p:spPr>
      </p:pic>
      <p:sp>
        <p:nvSpPr>
          <p:cNvPr id="17"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8"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756" y="2200500"/>
            <a:ext cx="6768752" cy="830997"/>
          </a:xfrm>
          <a:prstGeom prst="rect">
            <a:avLst/>
          </a:prstGeom>
          <a:noFill/>
        </p:spPr>
        <p:txBody>
          <a:bodyPr wrap="square" rtlCol="0">
            <a:spAutoFit/>
          </a:bodyPr>
          <a:lstStyle/>
          <a:p>
            <a:pPr lvl="0" algn="just"/>
            <a:r>
              <a:rPr lang="ru-RU" sz="1600" dirty="0"/>
              <a:t>Нажмите            , чтобы настроить Labdisc. Выберите внешнюю температуру в окне "Настройки регистратора". Введите "1/сек" в качестве частоты выборки и "1000" в качестве количества замеров.</a:t>
            </a:r>
          </a:p>
          <a:p>
            <a:pPr algn="just"/>
            <a:endParaRPr lang="ru-RU" sz="1600" dirty="0"/>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9443" y="2132856"/>
            <a:ext cx="386333" cy="362919"/>
          </a:xfrm>
          <a:prstGeom prst="rect">
            <a:avLst/>
          </a:prstGeom>
        </p:spPr>
      </p:pic>
      <p:sp>
        <p:nvSpPr>
          <p:cNvPr id="10" name="9 Elipse"/>
          <p:cNvSpPr/>
          <p:nvPr/>
        </p:nvSpPr>
        <p:spPr>
          <a:xfrm>
            <a:off x="1073513" y="225666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43608" y="2200500"/>
            <a:ext cx="276038" cy="307777"/>
          </a:xfrm>
          <a:prstGeom prst="rect">
            <a:avLst/>
          </a:prstGeom>
          <a:noFill/>
        </p:spPr>
        <p:txBody>
          <a:bodyPr wrap="none" rtlCol="0">
            <a:spAutoFit/>
          </a:bodyPr>
          <a:lstStyle/>
          <a:p>
            <a:r>
              <a:rPr lang="ru-RU" sz="1400" dirty="0" smtClean="0"/>
              <a:t>3</a:t>
            </a:r>
          </a:p>
        </p:txBody>
      </p:sp>
      <p:sp>
        <p:nvSpPr>
          <p:cNvPr id="13"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pic>
        <p:nvPicPr>
          <p:cNvPr id="18" name="17 Imagen" descr="Config.jpg"/>
          <p:cNvPicPr>
            <a:picLocks noChangeAspect="1"/>
          </p:cNvPicPr>
          <p:nvPr/>
        </p:nvPicPr>
        <p:blipFill>
          <a:blip r:embed="rId3" cstate="print"/>
          <a:stretch>
            <a:fillRect/>
          </a:stretch>
        </p:blipFill>
        <p:spPr>
          <a:xfrm>
            <a:off x="2987824" y="2996952"/>
            <a:ext cx="3405547" cy="3636226"/>
          </a:xfrm>
          <a:prstGeom prst="rect">
            <a:avLst/>
          </a:prstGeom>
        </p:spPr>
      </p:pic>
      <p:sp>
        <p:nvSpPr>
          <p:cNvPr id="12"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4"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259632" y="2780928"/>
            <a:ext cx="7488832" cy="830997"/>
          </a:xfrm>
          <a:prstGeom prst="rect">
            <a:avLst/>
          </a:prstGeom>
          <a:noFill/>
        </p:spPr>
        <p:txBody>
          <a:bodyPr wrap="square" rtlCol="0">
            <a:spAutoFit/>
          </a:bodyPr>
          <a:lstStyle/>
          <a:p>
            <a:pPr lvl="0"/>
            <a:r>
              <a:rPr lang="ru-RU" sz="1600" dirty="0"/>
              <a:t>После завершения настройки датчика, начинайте измерения, нажав                 .       </a:t>
            </a:r>
            <a:endParaRPr lang="ru-RU" sz="1600" dirty="0" smtClean="0"/>
          </a:p>
          <a:p>
            <a:pPr lvl="0"/>
            <a:r>
              <a:rPr lang="ru-RU" dirty="0" smtClean="0"/>
              <a:t> </a:t>
            </a:r>
            <a:endParaRPr lang="ru-RU" sz="1600" dirty="0"/>
          </a:p>
          <a:p>
            <a:r>
              <a:rPr lang="ru-RU" sz="1600" dirty="0"/>
              <a:t>После завершения измерений, остановите Labdisc, нажав               .</a:t>
            </a:r>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708920"/>
            <a:ext cx="289638" cy="35226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814" y="3220754"/>
            <a:ext cx="344434" cy="352262"/>
          </a:xfrm>
          <a:prstGeom prst="rect">
            <a:avLst/>
          </a:prstGeom>
        </p:spPr>
      </p:pic>
      <p:sp>
        <p:nvSpPr>
          <p:cNvPr id="10" name="9 Elipse"/>
          <p:cNvSpPr/>
          <p:nvPr/>
        </p:nvSpPr>
        <p:spPr>
          <a:xfrm>
            <a:off x="1037510" y="281701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02857" y="2766492"/>
            <a:ext cx="276038" cy="307777"/>
          </a:xfrm>
          <a:prstGeom prst="rect">
            <a:avLst/>
          </a:prstGeom>
          <a:noFill/>
        </p:spPr>
        <p:txBody>
          <a:bodyPr wrap="none" rtlCol="0">
            <a:spAutoFit/>
          </a:bodyPr>
          <a:lstStyle/>
          <a:p>
            <a:r>
              <a:rPr lang="ru-RU" sz="1400" dirty="0" smtClean="0"/>
              <a:t>4</a:t>
            </a:r>
          </a:p>
        </p:txBody>
      </p:sp>
      <p:sp>
        <p:nvSpPr>
          <p:cNvPr id="12" name="11 Elipse"/>
          <p:cNvSpPr/>
          <p:nvPr/>
        </p:nvSpPr>
        <p:spPr>
          <a:xfrm>
            <a:off x="1037510" y="333550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3" name="12 CuadroTexto"/>
          <p:cNvSpPr txBox="1"/>
          <p:nvPr/>
        </p:nvSpPr>
        <p:spPr>
          <a:xfrm>
            <a:off x="1002857" y="3284984"/>
            <a:ext cx="276038" cy="307777"/>
          </a:xfrm>
          <a:prstGeom prst="rect">
            <a:avLst/>
          </a:prstGeom>
          <a:noFill/>
        </p:spPr>
        <p:txBody>
          <a:bodyPr wrap="none" rtlCol="0">
            <a:spAutoFit/>
          </a:bodyPr>
          <a:lstStyle/>
          <a:p>
            <a:r>
              <a:rPr lang="ru-RU" sz="1400" dirty="0" smtClean="0"/>
              <a:t>5</a:t>
            </a:r>
          </a:p>
        </p:txBody>
      </p:sp>
      <p:sp>
        <p:nvSpPr>
          <p:cNvPr id="14"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6"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3858338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2" name="11 CuadroTexto"/>
          <p:cNvSpPr txBox="1"/>
          <p:nvPr/>
        </p:nvSpPr>
        <p:spPr>
          <a:xfrm>
            <a:off x="1464855" y="2348880"/>
            <a:ext cx="6347505" cy="3293209"/>
          </a:xfrm>
          <a:prstGeom prst="rect">
            <a:avLst/>
          </a:prstGeom>
          <a:noFill/>
        </p:spPr>
        <p:txBody>
          <a:bodyPr wrap="square" rtlCol="0">
            <a:spAutoFit/>
          </a:bodyPr>
          <a:lstStyle/>
          <a:p>
            <a:pPr algn="just"/>
            <a:r>
              <a:rPr lang="ru-RU" sz="1600" dirty="0" smtClean="0"/>
              <a:t>Изготовьте домашний колориметр, проделав отверстие по центру пластмассовой крышки. Температурный зонд должен вставляться через это отверстие плотно, будучи максимально изолированным от окружающей среды. Калориметр изготавливается из полистиролового стаканчика, внутрь которого помещается колба с резиновой пробкой, а сверху - пластмассовая крышка с отверстием.     </a:t>
            </a:r>
          </a:p>
          <a:p>
            <a:pPr algn="just"/>
            <a:endParaRPr lang="ru-RU" sz="1600" dirty="0" smtClean="0"/>
          </a:p>
          <a:p>
            <a:pPr algn="just"/>
            <a:r>
              <a:rPr lang="ru-RU" sz="1600" dirty="0" smtClean="0"/>
              <a:t>Налейте в колбу 25 мл жидкости и нагрейте ее погружением в воду до 70 °C, используя зажимы. Осторожно обращайтесь с горелкой Бунзена. </a:t>
            </a:r>
          </a:p>
          <a:p>
            <a:pPr algn="just"/>
            <a:endParaRPr lang="ru-RU" sz="1600" dirty="0" smtClean="0"/>
          </a:p>
          <a:p>
            <a:pPr algn="just"/>
            <a:r>
              <a:rPr lang="ru-RU" sz="1600" dirty="0" smtClean="0"/>
              <a:t>По достижении необходимой температуры, поместите колбу в полистироловый стакан и закройте резиновой пробкой. Затем накройте стакан пластмассовой крышкой и вставьте в отверстие температурный зонд. </a:t>
            </a:r>
          </a:p>
        </p:txBody>
      </p:sp>
      <p:pic>
        <p:nvPicPr>
          <p:cNvPr id="17" name="Picture 2"/>
          <p:cNvPicPr>
            <a:picLocks noChangeAspect="1" noChangeArrowheads="1"/>
          </p:cNvPicPr>
          <p:nvPr/>
        </p:nvPicPr>
        <p:blipFill>
          <a:blip r:embed="rId3" cstate="print"/>
          <a:srcRect/>
          <a:stretch>
            <a:fillRect/>
          </a:stretch>
        </p:blipFill>
        <p:spPr bwMode="auto">
          <a:xfrm>
            <a:off x="1070273" y="2348880"/>
            <a:ext cx="405383" cy="405383"/>
          </a:xfrm>
          <a:prstGeom prst="rect">
            <a:avLst/>
          </a:prstGeom>
          <a:noFill/>
          <a:ln w="9525">
            <a:noFill/>
            <a:miter lim="800000"/>
            <a:headEnd/>
            <a:tailEnd/>
          </a:ln>
          <a:effectLst/>
        </p:spPr>
      </p:pic>
      <p:pic>
        <p:nvPicPr>
          <p:cNvPr id="20" name="Picture 3"/>
          <p:cNvPicPr>
            <a:picLocks noChangeAspect="1" noChangeArrowheads="1"/>
          </p:cNvPicPr>
          <p:nvPr/>
        </p:nvPicPr>
        <p:blipFill>
          <a:blip r:embed="rId4" cstate="print"/>
          <a:srcRect/>
          <a:stretch>
            <a:fillRect/>
          </a:stretch>
        </p:blipFill>
        <p:spPr bwMode="auto">
          <a:xfrm>
            <a:off x="1126876" y="4154660"/>
            <a:ext cx="382218" cy="370636"/>
          </a:xfrm>
          <a:prstGeom prst="rect">
            <a:avLst/>
          </a:prstGeom>
          <a:noFill/>
          <a:ln w="9525">
            <a:noFill/>
            <a:miter lim="800000"/>
            <a:headEnd/>
            <a:tailEnd/>
          </a:ln>
          <a:effectLst/>
        </p:spPr>
      </p:pic>
      <p:pic>
        <p:nvPicPr>
          <p:cNvPr id="21" name="Picture 6"/>
          <p:cNvPicPr>
            <a:picLocks noChangeAspect="1" noChangeArrowheads="1"/>
          </p:cNvPicPr>
          <p:nvPr/>
        </p:nvPicPr>
        <p:blipFill>
          <a:blip r:embed="rId5" cstate="print"/>
          <a:srcRect/>
          <a:stretch>
            <a:fillRect/>
          </a:stretch>
        </p:blipFill>
        <p:spPr bwMode="auto">
          <a:xfrm>
            <a:off x="1115616" y="5085184"/>
            <a:ext cx="370636" cy="382218"/>
          </a:xfrm>
          <a:prstGeom prst="rect">
            <a:avLst/>
          </a:prstGeom>
          <a:noFill/>
          <a:ln w="9525">
            <a:noFill/>
            <a:miter lim="800000"/>
            <a:headEnd/>
            <a:tailEnd/>
          </a:ln>
          <a:effectLst/>
        </p:spPr>
      </p:pic>
      <p:sp>
        <p:nvSpPr>
          <p:cNvPr id="9"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0"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n1.jpg"/>
          <p:cNvPicPr>
            <a:picLocks noChangeAspect="1"/>
          </p:cNvPicPr>
          <p:nvPr/>
        </p:nvPicPr>
        <p:blipFill>
          <a:blip r:embed="rId2" cstate="print"/>
          <a:stretch>
            <a:fillRect/>
          </a:stretch>
        </p:blipFill>
        <p:spPr>
          <a:xfrm>
            <a:off x="0" y="0"/>
            <a:ext cx="9144000" cy="6839712"/>
          </a:xfrm>
          <a:prstGeom prst="rect">
            <a:avLst/>
          </a:prstGeom>
        </p:spPr>
      </p:pic>
      <p:sp>
        <p:nvSpPr>
          <p:cNvPr id="7"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259632" y="2452886"/>
            <a:ext cx="390525" cy="400050"/>
          </a:xfrm>
          <a:prstGeom prst="rect">
            <a:avLst/>
          </a:prstGeom>
          <a:noFill/>
          <a:ln w="9525">
            <a:noFill/>
            <a:miter lim="800000"/>
            <a:headEnd/>
            <a:tailEnd/>
          </a:ln>
        </p:spPr>
      </p:pic>
      <p:sp>
        <p:nvSpPr>
          <p:cNvPr id="11" name="10 Rectángulo"/>
          <p:cNvSpPr/>
          <p:nvPr/>
        </p:nvSpPr>
        <p:spPr>
          <a:xfrm>
            <a:off x="1650157" y="2492896"/>
            <a:ext cx="6192688" cy="830997"/>
          </a:xfrm>
          <a:prstGeom prst="rect">
            <a:avLst/>
          </a:prstGeom>
        </p:spPr>
        <p:txBody>
          <a:bodyPr wrap="square">
            <a:spAutoFit/>
          </a:bodyPr>
          <a:lstStyle/>
          <a:p>
            <a:pPr algn="just"/>
            <a:r>
              <a:rPr lang="ru-RU" sz="1600" dirty="0" smtClean="0"/>
              <a:t>Подождите 6-10 минут, затем остановите измерения. Для всех трех испытываемых жидкостей, диапазон регистрируемых </a:t>
            </a:r>
            <a:r>
              <a:rPr lang="ru-RU" sz="1600" smtClean="0"/>
              <a:t>температур </a:t>
            </a:r>
            <a:r>
              <a:rPr lang="en-US" sz="1600" smtClean="0"/>
              <a:t/>
            </a:r>
            <a:br>
              <a:rPr lang="en-US" sz="1600" smtClean="0"/>
            </a:br>
            <a:r>
              <a:rPr lang="ru-RU" sz="1600" smtClean="0"/>
              <a:t>(</a:t>
            </a:r>
            <a:r>
              <a:rPr lang="ru-RU" sz="1600" dirty="0" smtClean="0"/>
              <a:t>5 °C) должен быть одинаковым.  </a:t>
            </a:r>
            <a:endParaRPr lang="ru-RU" sz="1600" dirty="0"/>
          </a:p>
        </p:txBody>
      </p:sp>
      <p:pic>
        <p:nvPicPr>
          <p:cNvPr id="9" name="8 Imagen" descr="Calor específico.jpg"/>
          <p:cNvPicPr>
            <a:picLocks noChangeAspect="1"/>
          </p:cNvPicPr>
          <p:nvPr/>
        </p:nvPicPr>
        <p:blipFill>
          <a:blip r:embed="rId4" cstate="print"/>
          <a:stretch>
            <a:fillRect/>
          </a:stretch>
        </p:blipFill>
        <p:spPr>
          <a:xfrm>
            <a:off x="2483768" y="3356992"/>
            <a:ext cx="4176464" cy="3097225"/>
          </a:xfrm>
          <a:prstGeom prst="rect">
            <a:avLst/>
          </a:prstGeom>
        </p:spPr>
      </p:pic>
      <p:sp>
        <p:nvSpPr>
          <p:cNvPr id="12"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3"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 name="1 CuadroTexto"/>
          <p:cNvSpPr txBox="1"/>
          <p:nvPr/>
        </p:nvSpPr>
        <p:spPr>
          <a:xfrm>
            <a:off x="1835696" y="2703111"/>
            <a:ext cx="6048672" cy="2246769"/>
          </a:xfrm>
          <a:prstGeom prst="rect">
            <a:avLst/>
          </a:prstGeom>
          <a:noFill/>
        </p:spPr>
        <p:txBody>
          <a:bodyPr wrap="square" rtlCol="0">
            <a:spAutoFit/>
          </a:bodyPr>
          <a:lstStyle/>
          <a:p>
            <a:pPr lvl="0"/>
            <a:r>
              <a:rPr lang="ru-RU" sz="1400" dirty="0" smtClean="0"/>
              <a:t>Выберите на кривой верхнее и нижнее значения, используя инструмент.  Выбор подкрепите статистическим инструментом (         ).</a:t>
            </a:r>
          </a:p>
          <a:p>
            <a:pPr lvl="0"/>
            <a:endParaRPr lang="ru-RU" sz="1400" dirty="0" smtClean="0"/>
          </a:p>
          <a:p>
            <a:pPr lvl="0"/>
            <a:endParaRPr lang="ru-RU" sz="1400" dirty="0" smtClean="0"/>
          </a:p>
          <a:p>
            <a:pPr lvl="0"/>
            <a:r>
              <a:rPr lang="ru-RU" sz="1400" dirty="0" smtClean="0"/>
              <a:t>Определите наклон каждой кривой, используя инструмент линейной аппроксимации (         ).</a:t>
            </a:r>
          </a:p>
          <a:p>
            <a:pPr lvl="0"/>
            <a:endParaRPr lang="ru-RU" sz="1400" dirty="0" smtClean="0"/>
          </a:p>
          <a:p>
            <a:pPr lvl="0"/>
            <a:endParaRPr lang="ru-RU" sz="1400" dirty="0" smtClean="0"/>
          </a:p>
          <a:p>
            <a:r>
              <a:rPr lang="ru-RU" sz="1400" dirty="0" smtClean="0"/>
              <a:t>Зафиксируйте значения наклона и время между выбранными точками кривой.  </a:t>
            </a:r>
            <a:endParaRPr lang="ru-RU" sz="1400" dirty="0"/>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924944"/>
            <a:ext cx="307534" cy="360040"/>
          </a:xfrm>
          <a:prstGeom prst="rect">
            <a:avLst/>
          </a:prstGeom>
        </p:spPr>
      </p:pic>
      <p:pic>
        <p:nvPicPr>
          <p:cNvPr id="19" name="18 Imagen"/>
          <p:cNvPicPr/>
          <p:nvPr/>
        </p:nvPicPr>
        <p:blipFill>
          <a:blip r:embed="rId4" cstate="print"/>
          <a:srcRect/>
          <a:stretch>
            <a:fillRect/>
          </a:stretch>
        </p:blipFill>
        <p:spPr bwMode="auto">
          <a:xfrm>
            <a:off x="7524368" y="2616558"/>
            <a:ext cx="360000" cy="396000"/>
          </a:xfrm>
          <a:prstGeom prst="rect">
            <a:avLst/>
          </a:prstGeom>
          <a:noFill/>
          <a:ln w="9525">
            <a:noFill/>
            <a:miter lim="800000"/>
            <a:headEnd/>
            <a:tailEnd/>
          </a:ln>
        </p:spPr>
      </p:pic>
      <p:pic>
        <p:nvPicPr>
          <p:cNvPr id="20" name="19 Imagen"/>
          <p:cNvPicPr/>
          <p:nvPr/>
        </p:nvPicPr>
        <p:blipFill>
          <a:blip r:embed="rId5" cstate="print"/>
          <a:srcRect/>
          <a:stretch>
            <a:fillRect/>
          </a:stretch>
        </p:blipFill>
        <p:spPr bwMode="auto">
          <a:xfrm>
            <a:off x="3203848" y="3756616"/>
            <a:ext cx="324000" cy="324000"/>
          </a:xfrm>
          <a:prstGeom prst="rect">
            <a:avLst/>
          </a:prstGeom>
          <a:noFill/>
          <a:ln w="9525">
            <a:noFill/>
            <a:miter lim="800000"/>
            <a:headEnd/>
            <a:tailEnd/>
          </a:ln>
        </p:spPr>
      </p:pic>
      <p:pic>
        <p:nvPicPr>
          <p:cNvPr id="23" name="Picture 2"/>
          <p:cNvPicPr>
            <a:picLocks noChangeAspect="1" noChangeArrowheads="1"/>
          </p:cNvPicPr>
          <p:nvPr/>
        </p:nvPicPr>
        <p:blipFill>
          <a:blip r:embed="rId6" cstate="print"/>
          <a:srcRect/>
          <a:stretch>
            <a:fillRect/>
          </a:stretch>
        </p:blipFill>
        <p:spPr bwMode="auto">
          <a:xfrm>
            <a:off x="1475656" y="2636912"/>
            <a:ext cx="341496" cy="375646"/>
          </a:xfrm>
          <a:prstGeom prst="rect">
            <a:avLst/>
          </a:prstGeom>
          <a:noFill/>
          <a:ln w="9525">
            <a:noFill/>
            <a:miter lim="800000"/>
            <a:headEnd/>
            <a:tailEnd/>
          </a:ln>
          <a:effectLst/>
        </p:spPr>
      </p:pic>
      <p:pic>
        <p:nvPicPr>
          <p:cNvPr id="24" name="Picture 3"/>
          <p:cNvPicPr>
            <a:picLocks noChangeAspect="1" noChangeArrowheads="1"/>
          </p:cNvPicPr>
          <p:nvPr/>
        </p:nvPicPr>
        <p:blipFill>
          <a:blip r:embed="rId7" cstate="print"/>
          <a:srcRect/>
          <a:stretch>
            <a:fillRect/>
          </a:stretch>
        </p:blipFill>
        <p:spPr bwMode="auto">
          <a:xfrm>
            <a:off x="1498423" y="3580177"/>
            <a:ext cx="318729" cy="352879"/>
          </a:xfrm>
          <a:prstGeom prst="rect">
            <a:avLst/>
          </a:prstGeom>
          <a:noFill/>
          <a:ln w="9525">
            <a:noFill/>
            <a:miter lim="800000"/>
            <a:headEnd/>
            <a:tailEnd/>
          </a:ln>
          <a:effectLst/>
        </p:spPr>
      </p:pic>
      <p:pic>
        <p:nvPicPr>
          <p:cNvPr id="25" name="Picture 4"/>
          <p:cNvPicPr>
            <a:picLocks noChangeAspect="1" noChangeArrowheads="1"/>
          </p:cNvPicPr>
          <p:nvPr/>
        </p:nvPicPr>
        <p:blipFill>
          <a:blip r:embed="rId8" cstate="print"/>
          <a:srcRect/>
          <a:stretch>
            <a:fillRect/>
          </a:stretch>
        </p:blipFill>
        <p:spPr bwMode="auto">
          <a:xfrm>
            <a:off x="1498422" y="4221088"/>
            <a:ext cx="318730" cy="341496"/>
          </a:xfrm>
          <a:prstGeom prst="rect">
            <a:avLst/>
          </a:prstGeom>
          <a:noFill/>
          <a:ln w="9525">
            <a:noFill/>
            <a:miter lim="800000"/>
            <a:headEnd/>
            <a:tailEnd/>
          </a:ln>
          <a:effectLst/>
        </p:spPr>
      </p:pic>
      <p:sp>
        <p:nvSpPr>
          <p:cNvPr id="12"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3"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2636913"/>
            <a:ext cx="6267450" cy="576064"/>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6" y="2564904"/>
            <a:ext cx="504825" cy="447675"/>
          </a:xfrm>
          <a:prstGeom prst="rect">
            <a:avLst/>
          </a:prstGeom>
        </p:spPr>
      </p:pic>
      <p:sp>
        <p:nvSpPr>
          <p:cNvPr id="8"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1" name="10 CuadroTexto"/>
          <p:cNvSpPr txBox="1"/>
          <p:nvPr/>
        </p:nvSpPr>
        <p:spPr>
          <a:xfrm>
            <a:off x="1835698" y="2708920"/>
            <a:ext cx="5729266" cy="307777"/>
          </a:xfrm>
          <a:prstGeom prst="rect">
            <a:avLst/>
          </a:prstGeom>
          <a:noFill/>
        </p:spPr>
        <p:txBody>
          <a:bodyPr wrap="square" rtlCol="0">
            <a:spAutoFit/>
          </a:bodyPr>
          <a:lstStyle/>
          <a:p>
            <a:r>
              <a:rPr lang="ru-RU" sz="1400" b="1" dirty="0"/>
              <a:t>Как эти результаты соотносятся с вашей начальной гипотезой? Поясните.</a:t>
            </a:r>
            <a:endParaRPr lang="ru-RU" sz="1400" dirty="0"/>
          </a:p>
        </p:txBody>
      </p:sp>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3429000"/>
            <a:ext cx="6267450" cy="432047"/>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6" y="3356991"/>
            <a:ext cx="504825" cy="447675"/>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0" y="4077071"/>
            <a:ext cx="6267450" cy="988367"/>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5" y="4005063"/>
            <a:ext cx="504825" cy="447675"/>
          </a:xfrm>
          <a:prstGeom prst="rect">
            <a:avLst/>
          </a:prstGeom>
        </p:spPr>
      </p:pic>
      <p:sp>
        <p:nvSpPr>
          <p:cNvPr id="17" name="16 CuadroTexto"/>
          <p:cNvSpPr txBox="1"/>
          <p:nvPr/>
        </p:nvSpPr>
        <p:spPr>
          <a:xfrm>
            <a:off x="1835696" y="4211215"/>
            <a:ext cx="5977707" cy="738664"/>
          </a:xfrm>
          <a:prstGeom prst="rect">
            <a:avLst/>
          </a:prstGeom>
          <a:noFill/>
        </p:spPr>
        <p:txBody>
          <a:bodyPr wrap="square" rtlCol="0">
            <a:spAutoFit/>
          </a:bodyPr>
          <a:lstStyle/>
          <a:p>
            <a:pPr algn="just"/>
            <a:r>
              <a:rPr lang="ru-RU" sz="1400" b="1" dirty="0" smtClean="0"/>
              <a:t>Для каких веществ временной интервал между выбранными точками больше/меньше? Связаны ли эти результаты с полученным наклоном? Если да, то была ли такая связь ожидаемой?</a:t>
            </a:r>
            <a:endParaRPr lang="ru-RU" sz="1400" dirty="0"/>
          </a:p>
        </p:txBody>
      </p:sp>
      <p:sp>
        <p:nvSpPr>
          <p:cNvPr id="26" name="25 CuadroTexto"/>
          <p:cNvSpPr txBox="1"/>
          <p:nvPr/>
        </p:nvSpPr>
        <p:spPr>
          <a:xfrm>
            <a:off x="1835696" y="3481843"/>
            <a:ext cx="5729266" cy="307777"/>
          </a:xfrm>
          <a:prstGeom prst="rect">
            <a:avLst/>
          </a:prstGeom>
          <a:noFill/>
        </p:spPr>
        <p:txBody>
          <a:bodyPr wrap="square" rtlCol="0">
            <a:spAutoFit/>
          </a:bodyPr>
          <a:lstStyle/>
          <a:p>
            <a:r>
              <a:rPr lang="ru-RU" sz="1400" b="1" dirty="0"/>
              <a:t>Чем отличаются кривые охлаждения этих жидкостей? </a:t>
            </a:r>
            <a:endParaRPr lang="ru-RU" sz="1400" dirty="0"/>
          </a:p>
        </p:txBody>
      </p:sp>
      <p:sp>
        <p:nvSpPr>
          <p:cNvPr id="14"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8"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1449309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 name="1 Rectángulo redondeado"/>
          <p:cNvSpPr/>
          <p:nvPr/>
        </p:nvSpPr>
        <p:spPr>
          <a:xfrm>
            <a:off x="1521479" y="2257708"/>
            <a:ext cx="6146865"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329716"/>
            <a:ext cx="5798895" cy="523220"/>
          </a:xfrm>
          <a:prstGeom prst="rect">
            <a:avLst/>
          </a:prstGeom>
          <a:noFill/>
        </p:spPr>
        <p:txBody>
          <a:bodyPr wrap="none" rtlCol="0">
            <a:spAutoFit/>
          </a:bodyPr>
          <a:lstStyle/>
          <a:p>
            <a:r>
              <a:rPr lang="ru-RU" sz="1400" b="1" dirty="0">
                <a:solidFill>
                  <a:srgbClr val="F7B047"/>
                </a:solidFill>
              </a:rPr>
              <a:t>График ниже должен быть аналогичен графику, полученному учащимися:</a:t>
            </a:r>
            <a:r>
              <a:rPr lang="ru-RU" dirty="0" smtClean="0"/>
              <a:t> </a:t>
            </a:r>
            <a:endParaRPr lang="ru-RU" sz="1400" dirty="0">
              <a:solidFill>
                <a:srgbClr val="F7B047"/>
              </a:solidFill>
            </a:endParaRPr>
          </a:p>
          <a:p>
            <a:endParaRPr lang="ru-RU" sz="1400" dirty="0"/>
          </a:p>
        </p:txBody>
      </p:sp>
      <p:pic>
        <p:nvPicPr>
          <p:cNvPr id="13" name="12 Imagen" descr="Aceite.jpg"/>
          <p:cNvPicPr>
            <a:picLocks noChangeAspect="1"/>
          </p:cNvPicPr>
          <p:nvPr/>
        </p:nvPicPr>
        <p:blipFill>
          <a:blip r:embed="rId3" cstate="print"/>
          <a:stretch>
            <a:fillRect/>
          </a:stretch>
        </p:blipFill>
        <p:spPr>
          <a:xfrm>
            <a:off x="1547665" y="2924945"/>
            <a:ext cx="6120000" cy="3173735"/>
          </a:xfrm>
          <a:prstGeom prst="rect">
            <a:avLst/>
          </a:prstGeom>
        </p:spPr>
      </p:pic>
      <p:sp>
        <p:nvSpPr>
          <p:cNvPr id="8"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9"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
        <p:nvSpPr>
          <p:cNvPr id="4" name="מלבן 3"/>
          <p:cNvSpPr/>
          <p:nvPr/>
        </p:nvSpPr>
        <p:spPr>
          <a:xfrm>
            <a:off x="3962677" y="2802194"/>
            <a:ext cx="1556580" cy="276999"/>
          </a:xfrm>
          <a:prstGeom prst="rect">
            <a:avLst/>
          </a:prstGeom>
          <a:solidFill>
            <a:schemeClr val="bg1">
              <a:lumMod val="95000"/>
            </a:schemeClr>
          </a:solidFill>
        </p:spPr>
        <p:txBody>
          <a:bodyPr wrap="none">
            <a:spAutoFit/>
          </a:bodyPr>
          <a:lstStyle/>
          <a:p>
            <a:r>
              <a:rPr lang="ru-RU" sz="1200" b="1" smtClean="0"/>
              <a:t>Масло Растительное</a:t>
            </a:r>
            <a:endParaRPr lang="en-US" sz="1200" b="1"/>
          </a:p>
        </p:txBody>
      </p:sp>
    </p:spTree>
    <p:extLst>
      <p:ext uri="{BB962C8B-B14F-4D97-AF65-F5344CB8AC3E}">
        <p14:creationId xmlns:p14="http://schemas.microsoft.com/office/powerpoint/2010/main" val="4042537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 name="1 Rectángulo redondeado"/>
          <p:cNvSpPr/>
          <p:nvPr/>
        </p:nvSpPr>
        <p:spPr>
          <a:xfrm>
            <a:off x="1593487" y="2257708"/>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881519" y="2329716"/>
            <a:ext cx="5654625" cy="523220"/>
          </a:xfrm>
          <a:prstGeom prst="rect">
            <a:avLst/>
          </a:prstGeom>
          <a:noFill/>
        </p:spPr>
        <p:txBody>
          <a:bodyPr wrap="none" rtlCol="0">
            <a:spAutoFit/>
          </a:bodyPr>
          <a:lstStyle/>
          <a:p>
            <a:r>
              <a:rPr lang="ru-RU" sz="1400" b="1" dirty="0">
                <a:solidFill>
                  <a:srgbClr val="F7B047"/>
                </a:solidFill>
              </a:rPr>
              <a:t>График ниже должен быть аналогичен графику, полученному учащимися:</a:t>
            </a:r>
            <a:r>
              <a:rPr lang="ru-RU" dirty="0" smtClean="0"/>
              <a:t> </a:t>
            </a:r>
            <a:endParaRPr lang="ru-RU" sz="1400" dirty="0">
              <a:solidFill>
                <a:srgbClr val="F7B047"/>
              </a:solidFill>
            </a:endParaRPr>
          </a:p>
          <a:p>
            <a:endParaRPr lang="ru-RU" sz="1400" dirty="0"/>
          </a:p>
        </p:txBody>
      </p:sp>
      <p:pic>
        <p:nvPicPr>
          <p:cNvPr id="8" name="7 Imagen" descr="Imagen2.jpg"/>
          <p:cNvPicPr>
            <a:picLocks noChangeAspect="1"/>
          </p:cNvPicPr>
          <p:nvPr/>
        </p:nvPicPr>
        <p:blipFill>
          <a:blip r:embed="rId2" cstate="print"/>
          <a:stretch>
            <a:fillRect/>
          </a:stretch>
        </p:blipFill>
        <p:spPr>
          <a:xfrm>
            <a:off x="0" y="9144"/>
            <a:ext cx="9144000" cy="6839712"/>
          </a:xfrm>
          <a:prstGeom prst="rect">
            <a:avLst/>
          </a:prstGeom>
        </p:spPr>
      </p:pic>
      <p:sp>
        <p:nvSpPr>
          <p:cNvPr id="9" name="2 Subtítulo"/>
          <p:cNvSpPr txBox="1">
            <a:spLocks/>
          </p:cNvSpPr>
          <p:nvPr/>
        </p:nvSpPr>
        <p:spPr>
          <a:xfrm>
            <a:off x="5508104" y="1863408"/>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pic>
        <p:nvPicPr>
          <p:cNvPr id="15" name="14 Imagen" descr="Ac acético.jpg"/>
          <p:cNvPicPr>
            <a:picLocks noChangeAspect="1"/>
          </p:cNvPicPr>
          <p:nvPr/>
        </p:nvPicPr>
        <p:blipFill>
          <a:blip r:embed="rId3" cstate="print"/>
          <a:stretch>
            <a:fillRect/>
          </a:stretch>
        </p:blipFill>
        <p:spPr>
          <a:xfrm>
            <a:off x="1548344" y="2883245"/>
            <a:ext cx="6120000" cy="3210051"/>
          </a:xfrm>
          <a:prstGeom prst="rect">
            <a:avLst/>
          </a:prstGeom>
        </p:spPr>
      </p:pic>
      <p:sp>
        <p:nvSpPr>
          <p:cNvPr id="16" name="15 Rectángulo redondeado"/>
          <p:cNvSpPr/>
          <p:nvPr/>
        </p:nvSpPr>
        <p:spPr>
          <a:xfrm>
            <a:off x="1521479" y="2257708"/>
            <a:ext cx="6146865"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7" name="16 CuadroTexto"/>
          <p:cNvSpPr txBox="1"/>
          <p:nvPr/>
        </p:nvSpPr>
        <p:spPr>
          <a:xfrm>
            <a:off x="1763688" y="2329716"/>
            <a:ext cx="5798895" cy="523220"/>
          </a:xfrm>
          <a:prstGeom prst="rect">
            <a:avLst/>
          </a:prstGeom>
          <a:noFill/>
        </p:spPr>
        <p:txBody>
          <a:bodyPr wrap="none" rtlCol="0">
            <a:spAutoFit/>
          </a:bodyPr>
          <a:lstStyle/>
          <a:p>
            <a:r>
              <a:rPr lang="ru-RU" sz="1400" b="1" dirty="0">
                <a:solidFill>
                  <a:srgbClr val="F7B047"/>
                </a:solidFill>
              </a:rPr>
              <a:t>График ниже должен быть аналогичен графику, полученному учащимися:</a:t>
            </a:r>
            <a:r>
              <a:rPr lang="ru-RU" dirty="0" smtClean="0"/>
              <a:t> </a:t>
            </a:r>
            <a:endParaRPr lang="ru-RU" sz="1400" dirty="0">
              <a:solidFill>
                <a:srgbClr val="F7B047"/>
              </a:solidFill>
            </a:endParaRPr>
          </a:p>
          <a:p>
            <a:endParaRPr lang="ru-RU" sz="1400" dirty="0"/>
          </a:p>
        </p:txBody>
      </p:sp>
      <p:sp>
        <p:nvSpPr>
          <p:cNvPr id="18"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9"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
        <p:nvSpPr>
          <p:cNvPr id="20" name="מלבן 19"/>
          <p:cNvSpPr/>
          <p:nvPr/>
        </p:nvSpPr>
        <p:spPr>
          <a:xfrm>
            <a:off x="3962677" y="2802194"/>
            <a:ext cx="1329403" cy="276999"/>
          </a:xfrm>
          <a:prstGeom prst="rect">
            <a:avLst/>
          </a:prstGeom>
          <a:solidFill>
            <a:schemeClr val="bg1">
              <a:lumMod val="95000"/>
            </a:schemeClr>
          </a:solidFill>
        </p:spPr>
        <p:txBody>
          <a:bodyPr wrap="none">
            <a:spAutoFit/>
          </a:bodyPr>
          <a:lstStyle/>
          <a:p>
            <a:r>
              <a:rPr lang="ru-RU" sz="1200" b="1" smtClean="0"/>
              <a:t>Уксусная Кислота</a:t>
            </a:r>
            <a:endParaRPr lang="en-US" sz="1200" b="1"/>
          </a:p>
        </p:txBody>
      </p:sp>
    </p:spTree>
    <p:extLst>
      <p:ext uri="{BB962C8B-B14F-4D97-AF65-F5344CB8AC3E}">
        <p14:creationId xmlns:p14="http://schemas.microsoft.com/office/powerpoint/2010/main" val="4042537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 name="1 Rectángulo redondeado"/>
          <p:cNvSpPr/>
          <p:nvPr/>
        </p:nvSpPr>
        <p:spPr>
          <a:xfrm>
            <a:off x="1593487" y="2257708"/>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881519" y="2329716"/>
            <a:ext cx="5654625" cy="523220"/>
          </a:xfrm>
          <a:prstGeom prst="rect">
            <a:avLst/>
          </a:prstGeom>
          <a:noFill/>
        </p:spPr>
        <p:txBody>
          <a:bodyPr wrap="none" rtlCol="0">
            <a:spAutoFit/>
          </a:bodyPr>
          <a:lstStyle/>
          <a:p>
            <a:r>
              <a:rPr lang="ru-RU" sz="1400" b="1" dirty="0">
                <a:solidFill>
                  <a:srgbClr val="F7B047"/>
                </a:solidFill>
              </a:rPr>
              <a:t>График ниже должен быть аналогичен графику, полученному учащимися:</a:t>
            </a:r>
            <a:r>
              <a:rPr lang="ru-RU" dirty="0" smtClean="0"/>
              <a:t> </a:t>
            </a:r>
            <a:endParaRPr lang="ru-RU" sz="1400" dirty="0">
              <a:solidFill>
                <a:srgbClr val="F7B047"/>
              </a:solidFill>
            </a:endParaRPr>
          </a:p>
          <a:p>
            <a:endParaRPr lang="ru-RU" sz="1400" dirty="0"/>
          </a:p>
        </p:txBody>
      </p:sp>
      <p:pic>
        <p:nvPicPr>
          <p:cNvPr id="8" name="7 Imagen" descr="Imagen2.jpg"/>
          <p:cNvPicPr>
            <a:picLocks noChangeAspect="1"/>
          </p:cNvPicPr>
          <p:nvPr/>
        </p:nvPicPr>
        <p:blipFill>
          <a:blip r:embed="rId2" cstate="print"/>
          <a:stretch>
            <a:fillRect/>
          </a:stretch>
        </p:blipFill>
        <p:spPr>
          <a:xfrm>
            <a:off x="0" y="9144"/>
            <a:ext cx="9144000" cy="6839712"/>
          </a:xfrm>
          <a:prstGeom prst="rect">
            <a:avLst/>
          </a:prstGeom>
        </p:spPr>
      </p:pic>
      <p:sp>
        <p:nvSpPr>
          <p:cNvPr id="9" name="2 Subtítulo"/>
          <p:cNvSpPr txBox="1">
            <a:spLocks/>
          </p:cNvSpPr>
          <p:nvPr/>
        </p:nvSpPr>
        <p:spPr>
          <a:xfrm>
            <a:off x="5364088" y="1863408"/>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pic>
        <p:nvPicPr>
          <p:cNvPr id="15" name="14 Imagen" descr="Agua.jpg"/>
          <p:cNvPicPr>
            <a:picLocks noChangeAspect="1"/>
          </p:cNvPicPr>
          <p:nvPr/>
        </p:nvPicPr>
        <p:blipFill>
          <a:blip r:embed="rId3" cstate="print"/>
          <a:stretch>
            <a:fillRect/>
          </a:stretch>
        </p:blipFill>
        <p:spPr>
          <a:xfrm>
            <a:off x="1548344" y="2860902"/>
            <a:ext cx="6120000" cy="3232394"/>
          </a:xfrm>
          <a:prstGeom prst="rect">
            <a:avLst/>
          </a:prstGeom>
        </p:spPr>
      </p:pic>
      <p:sp>
        <p:nvSpPr>
          <p:cNvPr id="16" name="15 Rectángulo redondeado"/>
          <p:cNvSpPr/>
          <p:nvPr/>
        </p:nvSpPr>
        <p:spPr>
          <a:xfrm>
            <a:off x="1521479" y="2257708"/>
            <a:ext cx="6146865"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7" name="16 CuadroTexto"/>
          <p:cNvSpPr txBox="1"/>
          <p:nvPr/>
        </p:nvSpPr>
        <p:spPr>
          <a:xfrm>
            <a:off x="1763688" y="2329716"/>
            <a:ext cx="5798895" cy="523220"/>
          </a:xfrm>
          <a:prstGeom prst="rect">
            <a:avLst/>
          </a:prstGeom>
          <a:noFill/>
        </p:spPr>
        <p:txBody>
          <a:bodyPr wrap="none" rtlCol="0">
            <a:spAutoFit/>
          </a:bodyPr>
          <a:lstStyle/>
          <a:p>
            <a:r>
              <a:rPr lang="ru-RU" sz="1400" b="1" dirty="0">
                <a:solidFill>
                  <a:srgbClr val="F7B047"/>
                </a:solidFill>
              </a:rPr>
              <a:t>График ниже должен быть аналогичен графику, полученному учащимися:</a:t>
            </a:r>
            <a:r>
              <a:rPr lang="ru-RU" dirty="0" smtClean="0"/>
              <a:t> </a:t>
            </a:r>
            <a:endParaRPr lang="ru-RU" sz="1400" dirty="0">
              <a:solidFill>
                <a:srgbClr val="F7B047"/>
              </a:solidFill>
            </a:endParaRPr>
          </a:p>
          <a:p>
            <a:endParaRPr lang="ru-RU" sz="1400" dirty="0"/>
          </a:p>
        </p:txBody>
      </p:sp>
      <p:sp>
        <p:nvSpPr>
          <p:cNvPr id="18"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9"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
        <p:nvSpPr>
          <p:cNvPr id="20" name="מלבן 19"/>
          <p:cNvSpPr/>
          <p:nvPr/>
        </p:nvSpPr>
        <p:spPr>
          <a:xfrm>
            <a:off x="4539149" y="2837502"/>
            <a:ext cx="515847" cy="276999"/>
          </a:xfrm>
          <a:prstGeom prst="rect">
            <a:avLst/>
          </a:prstGeom>
          <a:solidFill>
            <a:schemeClr val="bg1">
              <a:lumMod val="95000"/>
            </a:schemeClr>
          </a:solidFill>
        </p:spPr>
        <p:txBody>
          <a:bodyPr wrap="none">
            <a:spAutoFit/>
          </a:bodyPr>
          <a:lstStyle/>
          <a:p>
            <a:r>
              <a:rPr lang="ru-RU" sz="1200" b="1" smtClean="0"/>
              <a:t>Вода</a:t>
            </a:r>
            <a:endParaRPr lang="en-US" sz="1200" b="1"/>
          </a:p>
        </p:txBody>
      </p:sp>
    </p:spTree>
    <p:extLst>
      <p:ext uri="{BB962C8B-B14F-4D97-AF65-F5344CB8AC3E}">
        <p14:creationId xmlns:p14="http://schemas.microsoft.com/office/powerpoint/2010/main" val="4042537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751322" y="2687782"/>
            <a:ext cx="5832647" cy="1656184"/>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8"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
        <p:nvSpPr>
          <p:cNvPr id="4" name="2 Subtítulo"/>
          <p:cNvSpPr txBox="1">
            <a:spLocks/>
          </p:cNvSpPr>
          <p:nvPr/>
        </p:nvSpPr>
        <p:spPr>
          <a:xfrm>
            <a:off x="5436096" y="1844824"/>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Цель</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9" name="8 Rectángulo"/>
          <p:cNvSpPr/>
          <p:nvPr/>
        </p:nvSpPr>
        <p:spPr>
          <a:xfrm>
            <a:off x="1823330" y="2759790"/>
            <a:ext cx="5616624" cy="1323439"/>
          </a:xfrm>
          <a:prstGeom prst="rect">
            <a:avLst/>
          </a:prstGeom>
        </p:spPr>
        <p:txBody>
          <a:bodyPr wrap="square">
            <a:spAutoFit/>
          </a:bodyPr>
          <a:lstStyle/>
          <a:p>
            <a:pPr algn="just"/>
            <a:r>
              <a:rPr lang="ru-RU" sz="1600" dirty="0" smtClean="0">
                <a:solidFill>
                  <a:schemeClr val="bg1"/>
                </a:solidFill>
              </a:rPr>
              <a:t>Цель данной работы - выдвинуть гипотезу об относительном количестве тепла, высвобождаемого в процессе охлаждения тремя образцами жидкостей разного состава. Учащиеся проверят гипотезу с помощью датчика внешней температуры Labdisc.</a:t>
            </a:r>
            <a:endParaRPr lang="ru-RU" sz="1600" dirty="0">
              <a:solidFill>
                <a:schemeClr val="bg1"/>
              </a:solidFill>
            </a:endParaRP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50" y="2204865"/>
            <a:ext cx="6910858" cy="4104455"/>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3608" y="2122182"/>
            <a:ext cx="7272808" cy="433388"/>
          </a:xfrm>
          <a:prstGeom prst="rect">
            <a:avLst/>
          </a:prstGeom>
        </p:spPr>
      </p:pic>
      <p:sp>
        <p:nvSpPr>
          <p:cNvPr id="6" name="2 Subtítulo"/>
          <p:cNvSpPr txBox="1">
            <a:spLocks/>
          </p:cNvSpPr>
          <p:nvPr/>
        </p:nvSpPr>
        <p:spPr>
          <a:xfrm>
            <a:off x="5436096" y="1844824"/>
            <a:ext cx="3570645" cy="27735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Заключение</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9" name="8 CuadroTexto"/>
          <p:cNvSpPr txBox="1"/>
          <p:nvPr/>
        </p:nvSpPr>
        <p:spPr>
          <a:xfrm>
            <a:off x="1619672" y="2255740"/>
            <a:ext cx="6483052" cy="3970318"/>
          </a:xfrm>
          <a:prstGeom prst="rect">
            <a:avLst/>
          </a:prstGeom>
          <a:noFill/>
        </p:spPr>
        <p:txBody>
          <a:bodyPr wrap="square" rtlCol="0">
            <a:spAutoFit/>
          </a:bodyPr>
          <a:lstStyle/>
          <a:p>
            <a:r>
              <a:rPr lang="ru-RU" sz="1400" dirty="0" smtClean="0"/>
              <a:t> </a:t>
            </a:r>
            <a:r>
              <a:rPr lang="ru-RU" sz="1400" b="1" dirty="0" smtClean="0"/>
              <a:t>Сколько тепла было выделено в интервале 5 °C? Рассчитайте Q. </a:t>
            </a:r>
          </a:p>
          <a:p>
            <a:endParaRPr lang="ru-RU" sz="1400" dirty="0"/>
          </a:p>
          <a:p>
            <a:r>
              <a:rPr lang="ru-RU" sz="1400" dirty="0" smtClean="0"/>
              <a:t>Учащиеся должны указать, что Q можно вычислить по общей формуле удельной теплоемкости из теоретического блока, но для этого потребуются значения плотности для каждой из жидкостей. Эта информация приведена в следующей таблице:</a:t>
            </a:r>
          </a:p>
          <a:p>
            <a:endParaRPr lang="ru-RU" sz="1400" dirty="0" smtClean="0"/>
          </a:p>
          <a:p>
            <a:endParaRPr lang="en-US" sz="1400" smtClean="0"/>
          </a:p>
          <a:p>
            <a:endParaRPr lang="en-US" sz="1400"/>
          </a:p>
          <a:p>
            <a:endParaRPr lang="ru-RU" sz="1400" dirty="0" smtClean="0"/>
          </a:p>
          <a:p>
            <a:endParaRPr lang="ru-RU" sz="1400" dirty="0" smtClean="0"/>
          </a:p>
          <a:p>
            <a:endParaRPr lang="ru-RU" sz="1400" dirty="0" smtClean="0"/>
          </a:p>
          <a:p>
            <a:r>
              <a:rPr lang="ru-RU" sz="1400" dirty="0" smtClean="0"/>
              <a:t>Таким образом,                   Q = c · m · ΔT</a:t>
            </a:r>
          </a:p>
          <a:p>
            <a:r>
              <a:rPr lang="ru-RU" sz="1400" dirty="0" smtClean="0"/>
              <a:t>Перемножив, получим количество тепла, отданное каждой из жидкостей в интервале от 338 °K до 333 °K:</a:t>
            </a:r>
          </a:p>
          <a:p>
            <a:r>
              <a:rPr lang="ru-RU" sz="1400" dirty="0" smtClean="0"/>
              <a:t>Вода: 0.5227 кДж</a:t>
            </a:r>
          </a:p>
          <a:p>
            <a:r>
              <a:rPr lang="ru-RU" sz="1400" dirty="0" smtClean="0"/>
              <a:t>Уксусная кислота: 0.2677 кДж</a:t>
            </a:r>
          </a:p>
          <a:p>
            <a:r>
              <a:rPr lang="ru-RU" sz="1400" dirty="0" smtClean="0"/>
              <a:t>Масло растительное: </a:t>
            </a:r>
            <a:r>
              <a:rPr lang="ru-RU" sz="1400" smtClean="0"/>
              <a:t>0.1929 </a:t>
            </a:r>
            <a:r>
              <a:rPr lang="ru-RU" sz="1400" smtClean="0"/>
              <a:t>кДж </a:t>
            </a:r>
            <a:endParaRPr lang="ru-RU" sz="1400" dirty="0"/>
          </a:p>
        </p:txBody>
      </p:sp>
      <p:graphicFrame>
        <p:nvGraphicFramePr>
          <p:cNvPr id="16" name="15 Tabla"/>
          <p:cNvGraphicFramePr>
            <a:graphicFrameLocks noGrp="1"/>
          </p:cNvGraphicFramePr>
          <p:nvPr>
            <p:extLst>
              <p:ext uri="{D42A27DB-BD31-4B8C-83A1-F6EECF244321}">
                <p14:modId xmlns:p14="http://schemas.microsoft.com/office/powerpoint/2010/main" val="2614292461"/>
              </p:ext>
            </p:extLst>
          </p:nvPr>
        </p:nvGraphicFramePr>
        <p:xfrm>
          <a:off x="2843808" y="3490334"/>
          <a:ext cx="3456383" cy="1168800"/>
        </p:xfrm>
        <a:graphic>
          <a:graphicData uri="http://schemas.openxmlformats.org/drawingml/2006/table">
            <a:tbl>
              <a:tblPr firstRow="1" bandRow="1">
                <a:tableStyleId>{5C22544A-7EE6-4342-B048-85BDC9FD1C3A}</a:tableStyleId>
              </a:tblPr>
              <a:tblGrid>
                <a:gridCol w="1944215"/>
                <a:gridCol w="1512168"/>
              </a:tblGrid>
              <a:tr h="288000">
                <a:tc>
                  <a:txBody>
                    <a:bodyPr/>
                    <a:lstStyle/>
                    <a:p>
                      <a:pPr algn="l"/>
                      <a:r>
                        <a:rPr lang="es-CL" sz="1400" dirty="0" smtClean="0"/>
                        <a:t>Вещество</a:t>
                      </a:r>
                      <a:endParaRPr lang="ru-RU" sz="1400" dirty="0"/>
                    </a:p>
                  </a:txBody>
                  <a:tcPr/>
                </a:tc>
                <a:tc>
                  <a:txBody>
                    <a:bodyPr/>
                    <a:lstStyle/>
                    <a:p>
                      <a:pPr algn="ctr"/>
                      <a:r>
                        <a:rPr lang="es-CL" sz="1400" baseline="0" dirty="0" smtClean="0"/>
                        <a:t>[кг / мл]</a:t>
                      </a:r>
                      <a:endParaRPr lang="ru-RU" sz="1400" dirty="0"/>
                    </a:p>
                  </a:txBody>
                  <a:tcPr/>
                </a:tc>
              </a:tr>
              <a:tr h="288000">
                <a:tc>
                  <a:txBody>
                    <a:bodyPr/>
                    <a:lstStyle/>
                    <a:p>
                      <a:pPr algn="l"/>
                      <a:r>
                        <a:rPr sz="1200"/>
                        <a:t>Масло растительное</a:t>
                      </a:r>
                      <a:endParaRPr lang="ru-RU" sz="1200" dirty="0"/>
                    </a:p>
                  </a:txBody>
                  <a:tcPr/>
                </a:tc>
                <a:tc>
                  <a:txBody>
                    <a:bodyPr/>
                    <a:lstStyle/>
                    <a:p>
                      <a:pPr algn="ctr"/>
                      <a:r>
                        <a:rPr lang="es-CL" sz="1200" dirty="0" smtClean="0"/>
                        <a:t>0.00092</a:t>
                      </a:r>
                      <a:endParaRPr lang="ru-RU" sz="1200" dirty="0"/>
                    </a:p>
                  </a:txBody>
                  <a:tcPr anchor="ctr"/>
                </a:tc>
              </a:tr>
              <a:tr h="288000">
                <a:tc>
                  <a:txBody>
                    <a:bodyPr/>
                    <a:lstStyle/>
                    <a:p>
                      <a:pPr algn="l"/>
                      <a:r>
                        <a:rPr sz="1200"/>
                        <a:t>Уксусная кислота</a:t>
                      </a:r>
                      <a:endParaRPr lang="ru-RU" sz="1200" dirty="0"/>
                    </a:p>
                  </a:txBody>
                  <a:tcPr/>
                </a:tc>
                <a:tc>
                  <a:txBody>
                    <a:bodyPr/>
                    <a:lstStyle/>
                    <a:p>
                      <a:pPr algn="ctr"/>
                      <a:r>
                        <a:rPr lang="es-CL" sz="1200" dirty="0" smtClean="0"/>
                        <a:t>0.00105</a:t>
                      </a:r>
                      <a:endParaRPr lang="ru-RU" sz="1200" dirty="0"/>
                    </a:p>
                  </a:txBody>
                  <a:tcPr anchor="ctr"/>
                </a:tc>
              </a:tr>
              <a:tr h="288000">
                <a:tc>
                  <a:txBody>
                    <a:bodyPr/>
                    <a:lstStyle/>
                    <a:p>
                      <a:pPr algn="l"/>
                      <a:r>
                        <a:rPr lang="es-CL" sz="1200" dirty="0" smtClean="0"/>
                        <a:t>Вода</a:t>
                      </a:r>
                      <a:endParaRPr lang="ru-RU" sz="1200" dirty="0"/>
                    </a:p>
                  </a:txBody>
                  <a:tcPr/>
                </a:tc>
                <a:tc>
                  <a:txBody>
                    <a:bodyPr/>
                    <a:lstStyle/>
                    <a:p>
                      <a:pPr algn="ctr"/>
                      <a:r>
                        <a:rPr lang="es-CL" sz="1200" dirty="0" smtClean="0"/>
                        <a:t>0.00099</a:t>
                      </a:r>
                      <a:endParaRPr lang="ru-RU" sz="1200" dirty="0"/>
                    </a:p>
                  </a:txBody>
                  <a:tcPr anchor="ctr"/>
                </a:tc>
              </a:tr>
            </a:tbl>
          </a:graphicData>
        </a:graphic>
      </p:graphicFrame>
      <p:sp>
        <p:nvSpPr>
          <p:cNvPr id="11"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2"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4653136"/>
            <a:ext cx="6696744" cy="1656184"/>
          </a:xfrm>
          <a:prstGeom prst="rect">
            <a:avLst/>
          </a:prstGeom>
        </p:spPr>
      </p:pic>
      <p:sp>
        <p:nvSpPr>
          <p:cNvPr id="6"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Заключение</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636912"/>
            <a:ext cx="6696744" cy="1574016"/>
          </a:xfrm>
          <a:prstGeom prst="rect">
            <a:avLst/>
          </a:prstGeom>
        </p:spPr>
      </p:pic>
      <p:sp>
        <p:nvSpPr>
          <p:cNvPr id="25" name="24 Rectángulo"/>
          <p:cNvSpPr/>
          <p:nvPr/>
        </p:nvSpPr>
        <p:spPr>
          <a:xfrm>
            <a:off x="1403648" y="2636912"/>
            <a:ext cx="6693058"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9" name="28 Image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15616" y="2276872"/>
            <a:ext cx="7083486" cy="433388"/>
          </a:xfrm>
          <a:prstGeom prst="rect">
            <a:avLst/>
          </a:prstGeom>
        </p:spPr>
      </p:pic>
      <p:sp>
        <p:nvSpPr>
          <p:cNvPr id="30" name="29 CuadroTexto"/>
          <p:cNvSpPr txBox="1"/>
          <p:nvPr/>
        </p:nvSpPr>
        <p:spPr>
          <a:xfrm>
            <a:off x="1547663" y="2348880"/>
            <a:ext cx="6539921" cy="1862048"/>
          </a:xfrm>
          <a:prstGeom prst="rect">
            <a:avLst/>
          </a:prstGeom>
          <a:noFill/>
        </p:spPr>
        <p:txBody>
          <a:bodyPr wrap="square" rtlCol="0">
            <a:spAutoFit/>
          </a:bodyPr>
          <a:lstStyle/>
          <a:p>
            <a:pPr algn="just"/>
            <a:r>
              <a:rPr lang="ru-RU" sz="1400" b="1" dirty="0" smtClean="0"/>
              <a:t>Каков физический смысл наклона кривой? Есть ли связь между значениями наклона и удельной теплоемкости?</a:t>
            </a:r>
          </a:p>
          <a:p>
            <a:pPr algn="just"/>
            <a:endParaRPr lang="ru-RU" sz="700" b="1" dirty="0" smtClean="0"/>
          </a:p>
          <a:p>
            <a:pPr algn="just"/>
            <a:r>
              <a:rPr lang="ru-RU" sz="1300" dirty="0" smtClean="0"/>
              <a:t>Учащиеся должны из теоретической информации сделать вывод, что поведение каждой жидкости в процессе охлаждения определяется ее молекулярной природой. Более крутой наклон говорит о том, что такая жидкость легче отдает тепло, т. е. данное вещество имеет более слабые связи. Подобные вещества обладают низкой тепловой инерцией на единицу массы (для изменения температуры на 1 °K требуется меньше тепла). Они имеют более низкие значения удельной теплоемкости. </a:t>
            </a:r>
            <a:endParaRPr lang="ru-RU" sz="1300" b="1" dirty="0"/>
          </a:p>
        </p:txBody>
      </p:sp>
      <p:sp>
        <p:nvSpPr>
          <p:cNvPr id="31" name="30 Rectángulo"/>
          <p:cNvSpPr/>
          <p:nvPr/>
        </p:nvSpPr>
        <p:spPr>
          <a:xfrm>
            <a:off x="1403648" y="4725144"/>
            <a:ext cx="6693058"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2" name="31 Image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10952" y="4365104"/>
            <a:ext cx="7083486" cy="433388"/>
          </a:xfrm>
          <a:prstGeom prst="rect">
            <a:avLst/>
          </a:prstGeom>
        </p:spPr>
      </p:pic>
      <p:sp>
        <p:nvSpPr>
          <p:cNvPr id="33" name="32 CuadroTexto"/>
          <p:cNvSpPr txBox="1"/>
          <p:nvPr/>
        </p:nvSpPr>
        <p:spPr>
          <a:xfrm>
            <a:off x="1547663" y="4416494"/>
            <a:ext cx="6462981" cy="1854354"/>
          </a:xfrm>
          <a:prstGeom prst="rect">
            <a:avLst/>
          </a:prstGeom>
          <a:noFill/>
        </p:spPr>
        <p:txBody>
          <a:bodyPr wrap="square" rtlCol="0">
            <a:spAutoFit/>
          </a:bodyPr>
          <a:lstStyle/>
          <a:p>
            <a:pPr algn="just"/>
            <a:r>
              <a:rPr lang="ru-RU" sz="1300" b="1" dirty="0"/>
              <a:t>Как вы объясните взаимосвязь между количеством отданного тепла и удельной теплоемкостью каждого вещества?  </a:t>
            </a:r>
            <a:endParaRPr lang="ru-RU" sz="1300" dirty="0"/>
          </a:p>
          <a:p>
            <a:pPr algn="just"/>
            <a:endParaRPr lang="ru-RU" sz="1050" dirty="0"/>
          </a:p>
          <a:p>
            <a:pPr algn="just"/>
            <a:r>
              <a:rPr lang="ru-RU" sz="1300" dirty="0" smtClean="0"/>
              <a:t>Учащиеся должны ответить, используя информацию из предыдущих вопросов. Например, полярные молекулы воды образуют между собой очень сильные электрические связи. При повышении температуры, требуется большое количество тепловой энергии. С другой стороны, при понижении температуры вода отдает большое количество тепла. Это объясняет высокое значение удельной теплоемкости. Такой же ответ можно дать для других испытанных жидкостей. </a:t>
            </a:r>
            <a:endParaRPr lang="ru-RU" sz="1300" dirty="0"/>
          </a:p>
        </p:txBody>
      </p:sp>
      <p:sp>
        <p:nvSpPr>
          <p:cNvPr id="14"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5"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18" y="2681068"/>
            <a:ext cx="6267450" cy="1035964"/>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0" name="9 CuadroTexto"/>
          <p:cNvSpPr txBox="1"/>
          <p:nvPr/>
        </p:nvSpPr>
        <p:spPr>
          <a:xfrm>
            <a:off x="1547664" y="2465601"/>
            <a:ext cx="6051004" cy="1169551"/>
          </a:xfrm>
          <a:prstGeom prst="rect">
            <a:avLst/>
          </a:prstGeom>
          <a:noFill/>
        </p:spPr>
        <p:txBody>
          <a:bodyPr wrap="square" rtlCol="0">
            <a:spAutoFit/>
          </a:bodyPr>
          <a:lstStyle/>
          <a:p>
            <a:r>
              <a:rPr lang="ru-RU" sz="1400" b="1" dirty="0" smtClean="0"/>
              <a:t>Этанол имеет удельную теплоемкость 2.3 [кДж/кг °K</a:t>
            </a:r>
            <a:r>
              <a:rPr lang="ru-RU" sz="1400" b="1" smtClean="0"/>
              <a:t>]. </a:t>
            </a:r>
            <a:r>
              <a:rPr lang="en-US" sz="1400" b="1" smtClean="0"/>
              <a:t/>
            </a:r>
            <a:br>
              <a:rPr lang="en-US" sz="1400" b="1" smtClean="0"/>
            </a:br>
            <a:r>
              <a:rPr lang="ru-RU" sz="1400" b="1" smtClean="0"/>
              <a:t>Сколько </a:t>
            </a:r>
            <a:r>
              <a:rPr lang="ru-RU" sz="1400" b="1" dirty="0" smtClean="0"/>
              <a:t>тепла он бы отдал?</a:t>
            </a:r>
            <a:endParaRPr lang="ru-RU" sz="1400" dirty="0" smtClean="0"/>
          </a:p>
          <a:p>
            <a:endParaRPr lang="ru-RU" sz="1400" dirty="0" smtClean="0"/>
          </a:p>
          <a:p>
            <a:r>
              <a:rPr lang="ru-RU" sz="1400" dirty="0" smtClean="0"/>
              <a:t>Учащиеся должны указать, что количество отданного этанолом тепла находилось бы между водой и уксусной кислотой, ближе к последней. </a:t>
            </a:r>
            <a:endParaRPr lang="ru-RU" sz="1400" dirty="0"/>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18" y="4221088"/>
            <a:ext cx="6267450" cy="1656184"/>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661" y="3861048"/>
            <a:ext cx="6543675" cy="657225"/>
          </a:xfrm>
          <a:prstGeom prst="rect">
            <a:avLst/>
          </a:prstGeom>
        </p:spPr>
      </p:pic>
      <p:sp>
        <p:nvSpPr>
          <p:cNvPr id="22" name="21 Rectángulo"/>
          <p:cNvSpPr/>
          <p:nvPr/>
        </p:nvSpPr>
        <p:spPr>
          <a:xfrm>
            <a:off x="1331640" y="4293096"/>
            <a:ext cx="6264696"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22 CuadroTexto"/>
          <p:cNvSpPr txBox="1"/>
          <p:nvPr/>
        </p:nvSpPr>
        <p:spPr>
          <a:xfrm>
            <a:off x="1547664" y="3986922"/>
            <a:ext cx="6051004" cy="1815882"/>
          </a:xfrm>
          <a:prstGeom prst="rect">
            <a:avLst/>
          </a:prstGeom>
          <a:noFill/>
        </p:spPr>
        <p:txBody>
          <a:bodyPr wrap="square" rtlCol="0">
            <a:spAutoFit/>
          </a:bodyPr>
          <a:lstStyle/>
          <a:p>
            <a:pPr algn="just"/>
            <a:r>
              <a:rPr lang="ru-RU" sz="1400" b="1" dirty="0" smtClean="0"/>
              <a:t>Для создания экономичного электрообогревателя необходим металл с быстрым теплообменом. Исходя из свойства удельной теплоемкости, какой тип металлов можно сразу отбросить?</a:t>
            </a:r>
          </a:p>
          <a:p>
            <a:pPr algn="just"/>
            <a:endParaRPr lang="ru-RU" sz="1400" dirty="0" smtClean="0"/>
          </a:p>
          <a:p>
            <a:pPr algn="just"/>
            <a:r>
              <a:rPr lang="ru-RU" sz="1400" dirty="0" smtClean="0"/>
              <a:t>Учащиеся должны проанализировать этот вопрос и прийти к выводу, что вещество с высокой удельной теплоемкостью будет более устойчивым к изменению температуры, вызванного теплообменом с окружающей средой, поэтому не может служить хорошим проводником тепла.</a:t>
            </a:r>
            <a:endParaRPr lang="ru-RU" sz="1300" dirty="0"/>
          </a:p>
        </p:txBody>
      </p:sp>
      <p:sp>
        <p:nvSpPr>
          <p:cNvPr id="14"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5"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418704" y="2348880"/>
            <a:ext cx="6537672" cy="1384995"/>
          </a:xfrm>
          <a:prstGeom prst="rect">
            <a:avLst/>
          </a:prstGeom>
          <a:noFill/>
        </p:spPr>
        <p:txBody>
          <a:bodyPr wrap="square" rtlCol="0">
            <a:spAutoFit/>
          </a:bodyPr>
          <a:lstStyle/>
          <a:p>
            <a:pPr algn="just"/>
            <a:r>
              <a:rPr lang="ru-RU" sz="1400" dirty="0" smtClean="0"/>
              <a:t>Температура вещества меняется в результате отдачи или получения тепла от окружающей среды. Некоторые материалы очень легко меняют свою температуру, а другие - нет. Например, пищевое растительное масло в кастрюле нагревается гораздо быстрее, чем вода. На основании этого простого наблюдения можно сделать вывод, что природа вещества, главным образом - молекулярный состав, является определяющим фактором, который позволяет предсказать, сколько времени потребуется для изменения температуры в результате поглощения или отдачи тепла. </a:t>
            </a:r>
            <a:endParaRPr lang="ru-RU" sz="1400" dirty="0"/>
          </a:p>
        </p:txBody>
      </p:sp>
      <p:sp>
        <p:nvSpPr>
          <p:cNvPr id="19"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961" y="4507290"/>
            <a:ext cx="6267450" cy="597058"/>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365104"/>
            <a:ext cx="428625" cy="438150"/>
          </a:xfrm>
          <a:prstGeom prst="rect">
            <a:avLst/>
          </a:prstGeom>
        </p:spPr>
      </p:pic>
      <p:sp>
        <p:nvSpPr>
          <p:cNvPr id="11" name="10 CuadroTexto"/>
          <p:cNvSpPr txBox="1"/>
          <p:nvPr/>
        </p:nvSpPr>
        <p:spPr>
          <a:xfrm>
            <a:off x="1914180" y="4581128"/>
            <a:ext cx="5970188" cy="523220"/>
          </a:xfrm>
          <a:prstGeom prst="rect">
            <a:avLst/>
          </a:prstGeom>
          <a:noFill/>
        </p:spPr>
        <p:txBody>
          <a:bodyPr wrap="square" rtlCol="0">
            <a:spAutoFit/>
          </a:bodyPr>
          <a:lstStyle/>
          <a:p>
            <a:r>
              <a:rPr lang="ru-RU" sz="1400" b="1" dirty="0"/>
              <a:t>Как вы думаете, почему масло удобно использовать для приготовления пищи? Постарайтесь объяснить. </a:t>
            </a:r>
            <a:endParaRPr lang="ru-RU" sz="1400" dirty="0"/>
          </a:p>
          <a:p>
            <a:endParaRPr lang="ru-RU" sz="1400" dirty="0"/>
          </a:p>
        </p:txBody>
      </p:sp>
      <p:sp>
        <p:nvSpPr>
          <p:cNvPr id="12"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3"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910" y="2635082"/>
            <a:ext cx="6267450" cy="650913"/>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597" y="2492896"/>
            <a:ext cx="428625" cy="438150"/>
          </a:xfrm>
          <a:prstGeom prst="rect">
            <a:avLst/>
          </a:prstGeom>
        </p:spPr>
      </p:pic>
      <p:sp>
        <p:nvSpPr>
          <p:cNvPr id="16" name="15 CuadroTexto"/>
          <p:cNvSpPr txBox="1"/>
          <p:nvPr/>
        </p:nvSpPr>
        <p:spPr>
          <a:xfrm>
            <a:off x="1762644" y="2706588"/>
            <a:ext cx="6048672" cy="523220"/>
          </a:xfrm>
          <a:prstGeom prst="rect">
            <a:avLst/>
          </a:prstGeom>
          <a:noFill/>
        </p:spPr>
        <p:txBody>
          <a:bodyPr wrap="square" rtlCol="0">
            <a:spAutoFit/>
          </a:bodyPr>
          <a:lstStyle/>
          <a:p>
            <a:pPr algn="just"/>
            <a:r>
              <a:rPr lang="ru-RU" sz="1400" b="1" dirty="0" smtClean="0"/>
              <a:t>Как склонность к увеличению температуры можно соотнести с другими физическими свойствами, такими как точки кипения и плавления?  </a:t>
            </a:r>
            <a:endParaRPr lang="ru-RU" sz="1400" dirty="0"/>
          </a:p>
        </p:txBody>
      </p:sp>
      <p:sp>
        <p:nvSpPr>
          <p:cNvPr id="17" name="16 CuadroTexto"/>
          <p:cNvSpPr txBox="1"/>
          <p:nvPr/>
        </p:nvSpPr>
        <p:spPr>
          <a:xfrm>
            <a:off x="1906660" y="3399383"/>
            <a:ext cx="5688632" cy="615553"/>
          </a:xfrm>
          <a:prstGeom prst="rect">
            <a:avLst/>
          </a:prstGeom>
          <a:noFill/>
        </p:spPr>
        <p:txBody>
          <a:bodyPr wrap="square" rtlCol="0">
            <a:spAutoFit/>
          </a:bodyPr>
          <a:lstStyle/>
          <a:p>
            <a:r>
              <a:rPr lang="ru-RU" sz="1400" b="1" dirty="0" smtClean="0">
                <a:solidFill>
                  <a:schemeClr val="tx2"/>
                </a:solidFill>
              </a:rPr>
              <a:t>Проведите со своим классом эксперимент, который позволит ответить на следующий вопрос: </a:t>
            </a:r>
            <a:r>
              <a:rPr lang="ru-RU" sz="2000" dirty="0" smtClean="0"/>
              <a:t> </a:t>
            </a:r>
            <a:endParaRPr lang="ru-RU" sz="1400" dirty="0">
              <a:solidFill>
                <a:schemeClr val="tx2"/>
              </a:solidFill>
            </a:endParaRPr>
          </a:p>
        </p:txBody>
      </p:sp>
      <p:pic>
        <p:nvPicPr>
          <p:cNvPr id="18" name="1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909" y="4056078"/>
            <a:ext cx="6267450" cy="505886"/>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596" y="3913892"/>
            <a:ext cx="428625" cy="438150"/>
          </a:xfrm>
          <a:prstGeom prst="rect">
            <a:avLst/>
          </a:prstGeom>
        </p:spPr>
      </p:pic>
      <p:sp>
        <p:nvSpPr>
          <p:cNvPr id="20" name="19 CuadroTexto"/>
          <p:cNvSpPr txBox="1"/>
          <p:nvPr/>
        </p:nvSpPr>
        <p:spPr>
          <a:xfrm>
            <a:off x="1762644" y="4057908"/>
            <a:ext cx="6048672" cy="307777"/>
          </a:xfrm>
          <a:prstGeom prst="rect">
            <a:avLst/>
          </a:prstGeom>
          <a:noFill/>
        </p:spPr>
        <p:txBody>
          <a:bodyPr wrap="square" rtlCol="0">
            <a:spAutoFit/>
          </a:bodyPr>
          <a:lstStyle/>
          <a:p>
            <a:pPr algn="just"/>
            <a:r>
              <a:rPr lang="ru-RU" sz="1400" b="1" dirty="0" smtClean="0"/>
              <a:t>Какие факторы помогают понять изменение температуры вещества?</a:t>
            </a:r>
            <a:endParaRPr lang="ru-RU" sz="1400" dirty="0"/>
          </a:p>
        </p:txBody>
      </p:sp>
      <p:sp>
        <p:nvSpPr>
          <p:cNvPr id="23"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2"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3"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385070"/>
            <a:ext cx="2800350" cy="323850"/>
          </a:xfrm>
          <a:prstGeom prst="rect">
            <a:avLst/>
          </a:prstGeom>
        </p:spPr>
      </p:pic>
      <p:sp>
        <p:nvSpPr>
          <p:cNvPr id="10" name="2 Subtítulo"/>
          <p:cNvSpPr txBox="1">
            <a:spLocks/>
          </p:cNvSpPr>
          <p:nvPr/>
        </p:nvSpPr>
        <p:spPr>
          <a:xfrm>
            <a:off x="747614" y="2385070"/>
            <a:ext cx="1497112"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Теория</a:t>
            </a:r>
            <a:r>
              <a:rPr lang="ru-RU" sz="2400" dirty="0" smtClean="0"/>
              <a:t> </a:t>
            </a:r>
            <a:endParaRPr lang="ru-RU" sz="2400" b="1" baseline="30000" dirty="0">
              <a:solidFill>
                <a:schemeClr val="bg1"/>
              </a:solidFill>
              <a:latin typeface="+mj-lt"/>
            </a:endParaRPr>
          </a:p>
        </p:txBody>
      </p:sp>
      <p:sp>
        <p:nvSpPr>
          <p:cNvPr id="12" name="11 CuadroTexto"/>
          <p:cNvSpPr txBox="1"/>
          <p:nvPr/>
        </p:nvSpPr>
        <p:spPr>
          <a:xfrm>
            <a:off x="629527" y="2852936"/>
            <a:ext cx="8064896" cy="954107"/>
          </a:xfrm>
          <a:prstGeom prst="rect">
            <a:avLst/>
          </a:prstGeom>
          <a:noFill/>
        </p:spPr>
        <p:txBody>
          <a:bodyPr wrap="square" rtlCol="0">
            <a:spAutoFit/>
          </a:bodyPr>
          <a:lstStyle/>
          <a:p>
            <a:pPr algn="just"/>
            <a:r>
              <a:rPr lang="ru-RU" sz="1400" dirty="0"/>
              <a:t>Физические изменения, вызванные разницей температур вещества и окружающей среды, можно объяснить, используя количественный или качественный методы, которые тесно связаны.</a:t>
            </a:r>
          </a:p>
          <a:p>
            <a:pPr algn="just"/>
            <a:r>
              <a:rPr lang="ru-RU" sz="1400" dirty="0"/>
              <a:t> Удельная теплоемкость - это физическое свойство вещества, которое показывает, сколько требуется тепла, чтобы изменить температуру 1 кг вещества на 1° K. Несколько примеров приведено в таблице:   </a:t>
            </a:r>
          </a:p>
        </p:txBody>
      </p:sp>
      <p:sp>
        <p:nvSpPr>
          <p:cNvPr id="16"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3186976691"/>
              </p:ext>
            </p:extLst>
          </p:nvPr>
        </p:nvGraphicFramePr>
        <p:xfrm>
          <a:off x="2771800" y="4293096"/>
          <a:ext cx="3378051" cy="2011680"/>
        </p:xfrm>
        <a:graphic>
          <a:graphicData uri="http://schemas.openxmlformats.org/drawingml/2006/table">
            <a:tbl>
              <a:tblPr firstRow="1" bandRow="1">
                <a:tableStyleId>{5C22544A-7EE6-4342-B048-85BDC9FD1C3A}</a:tableStyleId>
              </a:tblPr>
              <a:tblGrid>
                <a:gridCol w="1675062"/>
                <a:gridCol w="1702989"/>
              </a:tblGrid>
              <a:tr h="361699">
                <a:tc>
                  <a:txBody>
                    <a:bodyPr/>
                    <a:lstStyle/>
                    <a:p>
                      <a:pPr algn="ctr"/>
                      <a:r>
                        <a:rPr dirty="0" err="1"/>
                        <a:t>Вещество</a:t>
                      </a:r>
                      <a:endParaRPr lang="ru-RU" dirty="0"/>
                    </a:p>
                  </a:txBody>
                  <a:tcPr/>
                </a:tc>
                <a:tc>
                  <a:txBody>
                    <a:bodyPr/>
                    <a:lstStyle/>
                    <a:p>
                      <a:pPr algn="ctr"/>
                      <a:r>
                        <a:t>c [кДж / кг </a:t>
                      </a:r>
                      <a:r>
                        <a:rPr/>
                        <a:t>°</a:t>
                      </a:r>
                      <a:r>
                        <a:rPr smtClean="0"/>
                        <a:t>K</a:t>
                      </a:r>
                      <a:r>
                        <a:rPr lang="en-US" smtClean="0"/>
                        <a:t>]</a:t>
                      </a:r>
                      <a:endParaRPr lang="ru-RU" dirty="0"/>
                    </a:p>
                  </a:txBody>
                  <a:tcPr/>
                </a:tc>
              </a:tr>
              <a:tr h="366503">
                <a:tc>
                  <a:txBody>
                    <a:bodyPr/>
                    <a:lstStyle/>
                    <a:p>
                      <a:r>
                        <a:t>Масло растительное</a:t>
                      </a:r>
                      <a:endParaRPr lang="ru-RU" dirty="0"/>
                    </a:p>
                  </a:txBody>
                  <a:tcPr anchor="ctr"/>
                </a:tc>
                <a:tc>
                  <a:txBody>
                    <a:bodyPr/>
                    <a:lstStyle/>
                    <a:p>
                      <a:pPr algn="ctr"/>
                      <a:r>
                        <a:t>1.67</a:t>
                      </a:r>
                      <a:endParaRPr lang="ru-RU" dirty="0"/>
                    </a:p>
                  </a:txBody>
                  <a:tcPr anchor="ctr"/>
                </a:tc>
              </a:tr>
              <a:tr h="361699">
                <a:tc>
                  <a:txBody>
                    <a:bodyPr/>
                    <a:lstStyle/>
                    <a:p>
                      <a:r>
                        <a:t>Уксусная кислота</a:t>
                      </a:r>
                      <a:endParaRPr lang="ru-RU" dirty="0"/>
                    </a:p>
                  </a:txBody>
                  <a:tcPr anchor="ctr"/>
                </a:tc>
                <a:tc>
                  <a:txBody>
                    <a:bodyPr/>
                    <a:lstStyle/>
                    <a:p>
                      <a:pPr algn="ctr"/>
                      <a:r>
                        <a:t>2.04</a:t>
                      </a:r>
                      <a:endParaRPr lang="ru-RU" dirty="0"/>
                    </a:p>
                  </a:txBody>
                  <a:tcPr anchor="ctr"/>
                </a:tc>
              </a:tr>
              <a:tr h="361699">
                <a:tc>
                  <a:txBody>
                    <a:bodyPr/>
                    <a:lstStyle/>
                    <a:p>
                      <a:r>
                        <a:t>Вода</a:t>
                      </a:r>
                      <a:endParaRPr lang="ru-RU" dirty="0"/>
                    </a:p>
                  </a:txBody>
                  <a:tcPr anchor="ctr"/>
                </a:tc>
                <a:tc>
                  <a:txBody>
                    <a:bodyPr/>
                    <a:lstStyle/>
                    <a:p>
                      <a:pPr algn="ctr"/>
                      <a:r>
                        <a:rPr dirty="0"/>
                        <a:t>4.19</a:t>
                      </a:r>
                      <a:endParaRPr lang="ru-RU" dirty="0"/>
                    </a:p>
                  </a:txBody>
                  <a:tcPr anchor="ctr"/>
                </a:tc>
              </a:tr>
            </a:tbl>
          </a:graphicData>
        </a:graphic>
      </p:graphicFrame>
      <p:sp>
        <p:nvSpPr>
          <p:cNvPr id="11"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5"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532608" y="2276872"/>
            <a:ext cx="6495776" cy="3754874"/>
          </a:xfrm>
          <a:prstGeom prst="rect">
            <a:avLst/>
          </a:prstGeom>
          <a:noFill/>
        </p:spPr>
        <p:txBody>
          <a:bodyPr wrap="square" rtlCol="0">
            <a:spAutoFit/>
          </a:bodyPr>
          <a:lstStyle/>
          <a:p>
            <a:pPr algn="just"/>
            <a:r>
              <a:rPr lang="ru-RU" sz="1400" dirty="0" smtClean="0"/>
              <a:t>Формула удельной теплоемкости в общем виде:</a:t>
            </a:r>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r>
              <a:rPr lang="ru-RU" sz="1400" dirty="0" smtClean="0"/>
              <a:t>Где c - удельная теплоемкость, m - масса вещества, и ΔT - разница температур.</a:t>
            </a:r>
          </a:p>
          <a:p>
            <a:pPr algn="just"/>
            <a:endParaRPr lang="ru-RU" sz="1400" dirty="0" smtClean="0"/>
          </a:p>
          <a:p>
            <a:pPr algn="just"/>
            <a:r>
              <a:rPr lang="ru-RU" sz="1400" dirty="0" smtClean="0"/>
              <a:t>Температура вещества напрямую связана с движением молекул: чем больше движения, тем выше температура. Но молекулярные связи и межмолекулярные силы противодействуют свободному перемещению молекул. Поэтому вещества, обладающие слабыми молекулярными силами, легко увеличивают свою температуру, так как энергия воздействует непосредственно на молекулы. И наоборот, вещества с сильными молекулярными связями требуют большего количества энергии, чтобы эти связи разорвать. Во втором случае, такие вещества могут накапливать большое количество энергии, отдавая больше калорий в процессе охлаждения.    </a:t>
            </a:r>
          </a:p>
        </p:txBody>
      </p:sp>
      <p:pic>
        <p:nvPicPr>
          <p:cNvPr id="3074" name="Picture 2"/>
          <p:cNvPicPr>
            <a:picLocks noChangeAspect="1" noChangeArrowheads="1"/>
          </p:cNvPicPr>
          <p:nvPr/>
        </p:nvPicPr>
        <p:blipFill>
          <a:blip r:embed="rId2" cstate="print"/>
          <a:srcRect/>
          <a:stretch>
            <a:fillRect/>
          </a:stretch>
        </p:blipFill>
        <p:spPr bwMode="auto">
          <a:xfrm>
            <a:off x="3850740" y="2708920"/>
            <a:ext cx="1441340" cy="792088"/>
          </a:xfrm>
          <a:prstGeom prst="rect">
            <a:avLst/>
          </a:prstGeom>
          <a:noFill/>
          <a:ln w="9525">
            <a:noFill/>
            <a:miter lim="800000"/>
            <a:headEnd/>
            <a:tailEnd/>
          </a:ln>
        </p:spPr>
      </p:pic>
      <p:sp>
        <p:nvSpPr>
          <p:cNvPr id="7"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8"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961" y="2564904"/>
            <a:ext cx="6267450" cy="648072"/>
          </a:xfrm>
          <a:prstGeom prst="rect">
            <a:avLst/>
          </a:prstGeom>
        </p:spPr>
      </p:pic>
      <p:sp>
        <p:nvSpPr>
          <p:cNvPr id="14" name="13 CuadroTexto"/>
          <p:cNvSpPr txBox="1"/>
          <p:nvPr/>
        </p:nvSpPr>
        <p:spPr>
          <a:xfrm>
            <a:off x="1881718" y="2677021"/>
            <a:ext cx="5826735" cy="584775"/>
          </a:xfrm>
          <a:prstGeom prst="rect">
            <a:avLst/>
          </a:prstGeom>
          <a:noFill/>
        </p:spPr>
        <p:txBody>
          <a:bodyPr wrap="square" rtlCol="0">
            <a:spAutoFit/>
          </a:bodyPr>
          <a:lstStyle/>
          <a:p>
            <a:r>
              <a:rPr lang="ru-RU" sz="2400" baseline="30000" dirty="0">
                <a:solidFill>
                  <a:srgbClr val="00CC99"/>
                </a:solidFill>
              </a:rPr>
              <a:t>Теперь учащихся приглашают выдвинуть гипотезу, которая должна быть проверена экспериментально.</a:t>
            </a: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3499178"/>
            <a:ext cx="6267450" cy="1153958"/>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356992"/>
            <a:ext cx="428625" cy="438150"/>
          </a:xfrm>
          <a:prstGeom prst="rect">
            <a:avLst/>
          </a:prstGeom>
        </p:spPr>
      </p:pic>
      <p:sp>
        <p:nvSpPr>
          <p:cNvPr id="17" name="16 CuadroTexto"/>
          <p:cNvSpPr txBox="1"/>
          <p:nvPr/>
        </p:nvSpPr>
        <p:spPr>
          <a:xfrm>
            <a:off x="1835696" y="3554432"/>
            <a:ext cx="5976664" cy="738664"/>
          </a:xfrm>
          <a:prstGeom prst="rect">
            <a:avLst/>
          </a:prstGeom>
          <a:noFill/>
        </p:spPr>
        <p:txBody>
          <a:bodyPr wrap="square" rtlCol="0">
            <a:spAutoFit/>
          </a:bodyPr>
          <a:lstStyle/>
          <a:p>
            <a:r>
              <a:rPr lang="ru-RU" sz="1400" b="1" dirty="0"/>
              <a:t>Если нагреть 25 мл водопроводной воды, растительного масла и уксусной кислоты, какое из этих веществ будет иметь наибольший теплообмен с окружающей средой? Будет ли результат связан с их значениями удельной теплоемкости?</a:t>
            </a:r>
            <a:endParaRPr lang="ru-RU" sz="1400" dirty="0"/>
          </a:p>
        </p:txBody>
      </p:sp>
      <p:sp>
        <p:nvSpPr>
          <p:cNvPr id="11"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2"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384099" y="2617457"/>
            <a:ext cx="6336704" cy="2035680"/>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smtClean="0">
                <a:solidFill>
                  <a:schemeClr val="bg1"/>
                </a:solidFill>
              </a:rPr>
              <a:t>Описание </a:t>
            </a:r>
            <a:r>
              <a:rPr lang="ru-RU" sz="2400" b="1" baseline="30000" smtClean="0">
                <a:solidFill>
                  <a:schemeClr val="bg1"/>
                </a:solidFill>
              </a:rPr>
              <a:t>работы</a:t>
            </a:r>
            <a:endParaRPr lang="ru-RU" sz="2400" b="1" baseline="30000" dirty="0">
              <a:solidFill>
                <a:schemeClr val="bg1"/>
              </a:solidFill>
            </a:endParaRPr>
          </a:p>
        </p:txBody>
      </p:sp>
      <p:sp>
        <p:nvSpPr>
          <p:cNvPr id="12" name="11 CuadroTexto"/>
          <p:cNvSpPr txBox="1"/>
          <p:nvPr/>
        </p:nvSpPr>
        <p:spPr>
          <a:xfrm>
            <a:off x="1619672" y="2723436"/>
            <a:ext cx="5865559" cy="1815882"/>
          </a:xfrm>
          <a:prstGeom prst="rect">
            <a:avLst/>
          </a:prstGeom>
          <a:noFill/>
        </p:spPr>
        <p:txBody>
          <a:bodyPr wrap="square" rtlCol="0">
            <a:spAutoFit/>
          </a:bodyPr>
          <a:lstStyle/>
          <a:p>
            <a:pPr algn="just"/>
            <a:r>
              <a:rPr lang="ru-RU" sz="1600" dirty="0" smtClean="0">
                <a:solidFill>
                  <a:schemeClr val="bg1"/>
                </a:solidFill>
              </a:rPr>
              <a:t>Учащиеся изготовят домашний колориметр для измерения понижающейся температуры в изолированных условиях. Растительное масло, уксусная кислота (уксус) и водопроводная вода будут нагреты до 70 °C, а затем будут проведены измерения с помощью датчика внешней температуры Labdisc. Данные эксперимента будут объяснены через молекулярные свойства вещества, в частности удельную теплоемкость.    </a:t>
            </a:r>
            <a:endParaRPr lang="ru-RU" sz="1600" dirty="0">
              <a:solidFill>
                <a:schemeClr val="bg1"/>
              </a:solidFill>
            </a:endParaRPr>
          </a:p>
        </p:txBody>
      </p:sp>
      <p:sp>
        <p:nvSpPr>
          <p:cNvPr id="10"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11"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1115616" y="1916832"/>
            <a:ext cx="3240360" cy="4431983"/>
          </a:xfrm>
          <a:prstGeom prst="rect">
            <a:avLst/>
          </a:prstGeom>
          <a:noFill/>
        </p:spPr>
        <p:txBody>
          <a:bodyPr wrap="square" rtlCol="0">
            <a:spAutoFit/>
          </a:bodyPr>
          <a:lstStyle/>
          <a:p>
            <a:pPr lvl="0">
              <a:spcAft>
                <a:spcPts val="1200"/>
              </a:spcAft>
            </a:pPr>
            <a:r>
              <a:rPr lang="ru-RU" sz="1400" dirty="0" smtClean="0"/>
              <a:t>Labdisc Gensci</a:t>
            </a:r>
          </a:p>
          <a:p>
            <a:pPr lvl="0">
              <a:spcAft>
                <a:spcPts val="1200"/>
              </a:spcAft>
            </a:pPr>
            <a:r>
              <a:rPr lang="ru-RU" sz="1400" smtClean="0"/>
              <a:t>Зонд </a:t>
            </a:r>
            <a:r>
              <a:rPr lang="ru-RU" sz="1400" dirty="0" smtClean="0"/>
              <a:t>внешней </a:t>
            </a:r>
            <a:r>
              <a:rPr lang="ru-RU" sz="1400" smtClean="0"/>
              <a:t>температуры </a:t>
            </a:r>
            <a:endParaRPr lang="en-US" sz="1400" smtClean="0"/>
          </a:p>
          <a:p>
            <a:pPr lvl="0">
              <a:spcAft>
                <a:spcPts val="1200"/>
              </a:spcAft>
            </a:pPr>
            <a:r>
              <a:rPr lang="ru-RU" sz="1400" smtClean="0"/>
              <a:t>Полистирольный стаканчик</a:t>
            </a:r>
            <a:r>
              <a:rPr lang="en-US" sz="1400" smtClean="0"/>
              <a:t/>
            </a:r>
            <a:br>
              <a:rPr lang="en-US" sz="1400" smtClean="0"/>
            </a:br>
            <a:r>
              <a:rPr lang="ru-RU" sz="1400" smtClean="0"/>
              <a:t>с</a:t>
            </a:r>
            <a:r>
              <a:rPr lang="en-US" sz="1400" smtClean="0"/>
              <a:t> </a:t>
            </a:r>
            <a:r>
              <a:rPr lang="ru-RU" sz="1400" smtClean="0"/>
              <a:t>пластмассовой </a:t>
            </a:r>
            <a:r>
              <a:rPr lang="ru-RU" sz="1400" dirty="0" smtClean="0"/>
              <a:t>крышкой</a:t>
            </a:r>
          </a:p>
          <a:p>
            <a:pPr lvl="0">
              <a:spcAft>
                <a:spcPts val="1200"/>
              </a:spcAft>
            </a:pPr>
            <a:r>
              <a:rPr lang="ru-RU" sz="1400" dirty="0" smtClean="0"/>
              <a:t>Колба (25 мл) с перфорированной резиновой пробкой </a:t>
            </a:r>
          </a:p>
          <a:p>
            <a:pPr lvl="0">
              <a:spcAft>
                <a:spcPts val="1200"/>
              </a:spcAft>
            </a:pPr>
            <a:r>
              <a:rPr lang="ru-RU" sz="1400" smtClean="0"/>
              <a:t>Горелка </a:t>
            </a:r>
            <a:r>
              <a:rPr lang="ru-RU" sz="1400" dirty="0" smtClean="0"/>
              <a:t>Бунзена </a:t>
            </a:r>
          </a:p>
          <a:p>
            <a:pPr lvl="0">
              <a:spcAft>
                <a:spcPts val="1200"/>
              </a:spcAft>
            </a:pPr>
            <a:r>
              <a:rPr lang="ru-RU" sz="1400" dirty="0" smtClean="0"/>
              <a:t>Лабораторная установка для нагрева</a:t>
            </a:r>
          </a:p>
          <a:p>
            <a:pPr lvl="0">
              <a:spcAft>
                <a:spcPts val="1200"/>
              </a:spcAft>
            </a:pPr>
            <a:r>
              <a:rPr lang="ru-RU" sz="1400" dirty="0" smtClean="0"/>
              <a:t>Мерный стакан (250 мл) </a:t>
            </a:r>
          </a:p>
          <a:p>
            <a:pPr lvl="0">
              <a:spcAft>
                <a:spcPts val="1200"/>
              </a:spcAft>
            </a:pPr>
            <a:r>
              <a:rPr lang="ru-RU" sz="1400" dirty="0" smtClean="0"/>
              <a:t>Уксусная кислота (уксус)</a:t>
            </a:r>
          </a:p>
          <a:p>
            <a:pPr lvl="0">
              <a:spcAft>
                <a:spcPts val="1200"/>
              </a:spcAft>
            </a:pPr>
            <a:r>
              <a:rPr lang="ru-RU" sz="1400" dirty="0" smtClean="0"/>
              <a:t>Масло растительное</a:t>
            </a:r>
          </a:p>
          <a:p>
            <a:pPr lvl="0">
              <a:spcAft>
                <a:spcPts val="1200"/>
              </a:spcAft>
            </a:pPr>
            <a:r>
              <a:rPr lang="ru-RU" sz="1400" dirty="0" smtClean="0"/>
              <a:t>Водопроводная вода</a:t>
            </a:r>
            <a:endParaRPr lang="ru-RU" sz="1400" dirty="0"/>
          </a:p>
          <a:p>
            <a:pPr>
              <a:spcAft>
                <a:spcPts val="1200"/>
              </a:spcAft>
            </a:pPr>
            <a:endParaRPr lang="ru-RU" sz="1400" dirty="0"/>
          </a:p>
        </p:txBody>
      </p:sp>
      <p:sp>
        <p:nvSpPr>
          <p:cNvPr id="11"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Ресурсы и материалы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pic>
        <p:nvPicPr>
          <p:cNvPr id="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564904"/>
            <a:ext cx="1280153" cy="137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5435" b="28769"/>
          <a:stretch/>
        </p:blipFill>
        <p:spPr bwMode="auto">
          <a:xfrm>
            <a:off x="6660232" y="2276872"/>
            <a:ext cx="1942034" cy="203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176" y="2420888"/>
            <a:ext cx="360040"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52" y="2420888"/>
            <a:ext cx="360040"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19 Imagen" descr="matraz.jpg"/>
          <p:cNvPicPr>
            <a:picLocks noChangeAspect="1"/>
          </p:cNvPicPr>
          <p:nvPr/>
        </p:nvPicPr>
        <p:blipFill>
          <a:blip r:embed="rId7" cstate="print"/>
          <a:stretch>
            <a:fillRect/>
          </a:stretch>
        </p:blipFill>
        <p:spPr>
          <a:xfrm>
            <a:off x="6516216" y="4581128"/>
            <a:ext cx="1230120" cy="1510454"/>
          </a:xfrm>
          <a:prstGeom prst="rect">
            <a:avLst/>
          </a:prstGeom>
        </p:spPr>
      </p:pic>
      <p:pic>
        <p:nvPicPr>
          <p:cNvPr id="21" name="20 Imagen" descr="vaso_tapa.jpg"/>
          <p:cNvPicPr>
            <a:picLocks noChangeAspect="1"/>
          </p:cNvPicPr>
          <p:nvPr/>
        </p:nvPicPr>
        <p:blipFill>
          <a:blip r:embed="rId8" cstate="print"/>
          <a:stretch>
            <a:fillRect/>
          </a:stretch>
        </p:blipFill>
        <p:spPr>
          <a:xfrm>
            <a:off x="4644008" y="4437112"/>
            <a:ext cx="1394191" cy="1711915"/>
          </a:xfrm>
          <a:prstGeom prst="rect">
            <a:avLst/>
          </a:prstGeom>
        </p:spPr>
      </p:pic>
      <p:pic>
        <p:nvPicPr>
          <p:cNvPr id="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4293096"/>
            <a:ext cx="360016" cy="36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7984" y="4293096"/>
            <a:ext cx="360016" cy="36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 Subtítulo"/>
          <p:cNvSpPr txBox="1">
            <a:spLocks/>
          </p:cNvSpPr>
          <p:nvPr/>
        </p:nvSpPr>
        <p:spPr>
          <a:xfrm>
            <a:off x="5508104" y="1023100"/>
            <a:ext cx="3635896"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chemeClr val="bg1"/>
                </a:solidFill>
              </a:rPr>
              <a:t>Удельная теплоемкость</a:t>
            </a:r>
            <a:endParaRPr lang="ru-RU" sz="2000" b="1" baseline="30000" dirty="0">
              <a:solidFill>
                <a:schemeClr val="bg1"/>
              </a:solidFill>
              <a:latin typeface="+mj-lt"/>
              <a:cs typeface="Calibri" pitchFamily="34" charset="0"/>
            </a:endParaRPr>
          </a:p>
        </p:txBody>
      </p:sp>
      <p:sp>
        <p:nvSpPr>
          <p:cNvPr id="25" name="7 CuadroTexto"/>
          <p:cNvSpPr txBox="1"/>
          <p:nvPr/>
        </p:nvSpPr>
        <p:spPr>
          <a:xfrm>
            <a:off x="5508104" y="1412776"/>
            <a:ext cx="3312368" cy="415498"/>
          </a:xfrm>
          <a:prstGeom prst="rect">
            <a:avLst/>
          </a:prstGeom>
          <a:noFill/>
        </p:spPr>
        <p:txBody>
          <a:bodyPr wrap="square" rtlCol="0" anchor="b">
            <a:spAutoFit/>
          </a:bodyPr>
          <a:lstStyle/>
          <a:p>
            <a:r>
              <a:rPr lang="ru-RU" sz="1050">
                <a:solidFill>
                  <a:schemeClr val="tx1">
                    <a:lumMod val="65000"/>
                    <a:lumOff val="35000"/>
                  </a:schemeClr>
                </a:solidFill>
              </a:rPr>
              <a:t>Нагрев разных жидкостей до температуры 70 ˚C </a:t>
            </a:r>
            <a:br>
              <a:rPr lang="ru-RU" sz="1050">
                <a:solidFill>
                  <a:schemeClr val="tx1">
                    <a:lumMod val="65000"/>
                    <a:lumOff val="35000"/>
                  </a:schemeClr>
                </a:solidFill>
              </a:rPr>
            </a:br>
            <a:r>
              <a:rPr lang="ru-RU" sz="1050">
                <a:solidFill>
                  <a:schemeClr val="tx1">
                    <a:lumMod val="65000"/>
                    <a:lumOff val="35000"/>
                  </a:schemeClr>
                </a:solidFill>
              </a:rPr>
              <a:t>и сравнение кривых их охлаждения.</a:t>
            </a:r>
          </a:p>
        </p:txBody>
      </p:sp>
      <p:pic>
        <p:nvPicPr>
          <p:cNvPr id="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866" y="198063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866" y="234888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9866" y="275111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9866" y="333135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9866" y="383749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866" y="42266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866" y="45863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866" y="498861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866" y="539680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831227" y="4205406"/>
            <a:ext cx="276038" cy="307777"/>
          </a:xfrm>
          <a:prstGeom prst="rect">
            <a:avLst/>
          </a:prstGeom>
          <a:noFill/>
        </p:spPr>
        <p:txBody>
          <a:bodyPr wrap="none" rtlCol="0">
            <a:spAutoFit/>
          </a:bodyPr>
          <a:lstStyle/>
          <a:p>
            <a:r>
              <a:rPr lang="en-US" sz="1400" smtClean="0"/>
              <a:t>6</a:t>
            </a:r>
            <a:endParaRPr lang="en-US" sz="1400"/>
          </a:p>
        </p:txBody>
      </p:sp>
      <p:sp>
        <p:nvSpPr>
          <p:cNvPr id="46" name="TextBox 45"/>
          <p:cNvSpPr txBox="1"/>
          <p:nvPr/>
        </p:nvSpPr>
        <p:spPr>
          <a:xfrm>
            <a:off x="819233" y="4580226"/>
            <a:ext cx="276038" cy="307777"/>
          </a:xfrm>
          <a:prstGeom prst="rect">
            <a:avLst/>
          </a:prstGeom>
          <a:noFill/>
        </p:spPr>
        <p:txBody>
          <a:bodyPr wrap="none" rtlCol="0">
            <a:spAutoFit/>
          </a:bodyPr>
          <a:lstStyle/>
          <a:p>
            <a:r>
              <a:rPr lang="en-US" sz="1400" smtClean="0"/>
              <a:t>7</a:t>
            </a:r>
            <a:endParaRPr lang="en-US" sz="1400"/>
          </a:p>
        </p:txBody>
      </p:sp>
      <p:sp>
        <p:nvSpPr>
          <p:cNvPr id="47" name="TextBox 46"/>
          <p:cNvSpPr txBox="1"/>
          <p:nvPr/>
        </p:nvSpPr>
        <p:spPr>
          <a:xfrm>
            <a:off x="829866" y="4961532"/>
            <a:ext cx="276038" cy="307777"/>
          </a:xfrm>
          <a:prstGeom prst="rect">
            <a:avLst/>
          </a:prstGeom>
          <a:noFill/>
        </p:spPr>
        <p:txBody>
          <a:bodyPr wrap="none" rtlCol="0">
            <a:spAutoFit/>
          </a:bodyPr>
          <a:lstStyle/>
          <a:p>
            <a:r>
              <a:rPr lang="en-US" sz="1400" smtClean="0"/>
              <a:t>8</a:t>
            </a:r>
            <a:endParaRPr lang="en-US" sz="1400"/>
          </a:p>
        </p:txBody>
      </p:sp>
      <p:sp>
        <p:nvSpPr>
          <p:cNvPr id="48" name="TextBox 47"/>
          <p:cNvSpPr txBox="1"/>
          <p:nvPr/>
        </p:nvSpPr>
        <p:spPr>
          <a:xfrm>
            <a:off x="819233" y="5382947"/>
            <a:ext cx="276038" cy="307777"/>
          </a:xfrm>
          <a:prstGeom prst="rect">
            <a:avLst/>
          </a:prstGeom>
          <a:noFill/>
        </p:spPr>
        <p:txBody>
          <a:bodyPr wrap="none" rtlCol="0">
            <a:spAutoFit/>
          </a:bodyPr>
          <a:lstStyle/>
          <a:p>
            <a:r>
              <a:rPr lang="en-US" sz="1400" smtClean="0"/>
              <a:t>9</a:t>
            </a:r>
            <a:endParaRPr lang="en-US" sz="1400"/>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1971</TotalTime>
  <Words>1322</Words>
  <Application>Microsoft Office PowerPoint</Application>
  <PresentationFormat>‫הצגה על המסך (4:3)</PresentationFormat>
  <Paragraphs>198</Paragraphs>
  <Slides>23</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23</vt:i4>
      </vt:variant>
    </vt:vector>
  </HeadingPairs>
  <TitlesOfParts>
    <vt:vector size="24"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132</cp:revision>
  <dcterms:created xsi:type="dcterms:W3CDTF">2012-09-11T15:34:37Z</dcterms:created>
  <dcterms:modified xsi:type="dcterms:W3CDTF">2017-11-25T13:07:15Z</dcterms:modified>
</cp:coreProperties>
</file>