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84" r:id="rId11"/>
    <p:sldId id="272" r:id="rId12"/>
    <p:sldId id="285" r:id="rId13"/>
    <p:sldId id="273" r:id="rId14"/>
    <p:sldId id="274" r:id="rId15"/>
    <p:sldId id="275" r:id="rId16"/>
    <p:sldId id="276" r:id="rId17"/>
    <p:sldId id="278" r:id="rId18"/>
    <p:sldId id="277" r:id="rId19"/>
    <p:sldId id="279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  <p:cmAuthor id="1" name="Dovi" initials="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194A5"/>
    <a:srgbClr val="39818F"/>
    <a:srgbClr val="47A1B3"/>
    <a:srgbClr val="3490A6"/>
    <a:srgbClr val="34A6A1"/>
    <a:srgbClr val="F7B047"/>
    <a:srgbClr val="F68426"/>
    <a:srgbClr val="ECA90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08" autoAdjust="0"/>
    <p:restoredTop sz="93416" autoAdjust="0"/>
  </p:normalViewPr>
  <p:slideViewPr>
    <p:cSldViewPr>
      <p:cViewPr>
        <p:scale>
          <a:sx n="90" d="100"/>
          <a:sy n="90" d="100"/>
        </p:scale>
        <p:origin x="-24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5459-4FA9-444F-A599-DE91D716DBD5}" type="datetimeFigureOut">
              <a:rPr lang="es-CL" smtClean="0"/>
              <a:pPr/>
              <a:t>25-11-2017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CD9D-0D65-498A-9082-4944A21C7131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076056" y="1700808"/>
            <a:ext cx="36004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УФ и защита от солнца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utiger 55 Roman" pitchFamily="34" charset="0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32040" y="21328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66"/>
                </a:solidFill>
              </a:rPr>
              <a:t>Измерение и сравнение уровня УФ-излучения через разные фильтры. </a:t>
            </a:r>
          </a:p>
          <a:p>
            <a:endParaRPr lang="ru-RU" sz="12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276872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a. Настройка </a:t>
            </a:r>
            <a:r>
              <a:rPr lang="ru-RU" sz="2400" b="1" baseline="30000" dirty="0" smtClean="0">
                <a:solidFill>
                  <a:schemeClr val="bg1"/>
                </a:solidFill>
              </a:rPr>
              <a:t>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87624" y="249289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проведения измерений с помощью УФ-датчика, необходимо сделать следующие настройки Labdisc: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187624" y="306896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Включите Labdisc нажатием                  .</a:t>
            </a:r>
            <a:endParaRPr lang="ru-RU" sz="1500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84" y="3104156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187624" y="347561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                 и выберите "УСТАНОВКА", нажав                    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187624" y="389860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Теперь выберите опцию "ЗАДАТЬ ДАТЧИКИ" с помощью                          и выберите "УФ". Затем нажмите</a:t>
            </a:r>
            <a:r>
              <a:rPr lang="en-US" sz="1400"/>
              <a:t>	</a:t>
            </a:r>
            <a:r>
              <a:rPr lang="ru-RU" sz="1400" smtClean="0"/>
              <a:t>.  </a:t>
            </a:r>
            <a:endParaRPr lang="ru-RU" sz="15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187624" y="43651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этого вы вернетесь к настройкам. Нажмите                  один раз и выберите "СКОРОСТЬ ВЫБОРКИ" с помощью                                 . Теперь выберите "ВРУЧНУЮ".</a:t>
            </a:r>
            <a:endParaRPr lang="ru-RU" sz="1500" dirty="0" smtClean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82752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14" y="3501008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47460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51701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28" y="4586884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9786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533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8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545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9152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33" y="4365104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1210151" y="499343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Чтобы вернуться к измерениям, нажмите                      три раза. Начните измерения с    </a:t>
            </a:r>
            <a:r>
              <a:rPr lang="ru-RU" dirty="0" smtClean="0"/>
              <a:t>       </a:t>
            </a:r>
            <a:r>
              <a:rPr lang="ru-RU" sz="1400" dirty="0" smtClean="0"/>
              <a:t>и </a:t>
            </a:r>
            <a:r>
              <a:rPr lang="ru-RU" sz="1400" smtClean="0"/>
              <a:t>нажимайте          </a:t>
            </a:r>
            <a:r>
              <a:rPr lang="en-US" sz="1400" smtClean="0"/>
              <a:t>           </a:t>
            </a:r>
            <a:r>
              <a:rPr lang="ru-RU" sz="1400" smtClean="0"/>
              <a:t>каждый </a:t>
            </a:r>
            <a:r>
              <a:rPr lang="ru-RU" sz="1400" dirty="0" smtClean="0"/>
              <a:t>раз, когда хотите зафиксировать показания. </a:t>
            </a:r>
            <a:endParaRPr lang="ru-RU" sz="1500" dirty="0" smtClean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71" y="5024165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12" y="5024165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95733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54 CuadroTexto"/>
          <p:cNvSpPr txBox="1"/>
          <p:nvPr/>
        </p:nvSpPr>
        <p:spPr>
          <a:xfrm>
            <a:off x="1187624" y="557007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После завершения измерений, остановите Labdisc, нажав                    (увидите указание "Нажмите кнопку ПРОКРУТКА, чтобы ОСТАНОВИТЬ") и нажмите </a:t>
            </a:r>
            <a:endParaRPr lang="ru-RU" sz="1500" dirty="0" smtClean="0"/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89240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90" y="5799789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2420888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Сначала изготовьте карточку для тестирования крема, вырезав в картонке два окошка и наклеив на них пластиковую пленку. Покройте одно окошко одним из кремов и запишите значение SPF на поверхности картонки. Проделайте то же со следующим окошком и нанесите метку.    </a:t>
            </a:r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Поместите Labdisc на открытое пространство и зафиксируйте значение УФ-излучения, направив датчик прямо на солнце.</a:t>
            </a:r>
          </a:p>
          <a:p>
            <a:pPr lvl="0"/>
            <a:endParaRPr lang="ru-RU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0888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315" y="5013176"/>
            <a:ext cx="31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pic>
        <p:nvPicPr>
          <p:cNvPr id="14" name="13 Imagen" descr="5.jpg"/>
          <p:cNvPicPr>
            <a:picLocks noChangeAspect="1"/>
          </p:cNvPicPr>
          <p:nvPr/>
        </p:nvPicPr>
        <p:blipFill>
          <a:blip r:embed="rId5" cstate="print"/>
          <a:srcRect t="12813" b="13510"/>
          <a:stretch>
            <a:fillRect/>
          </a:stretch>
        </p:blipFill>
        <p:spPr>
          <a:xfrm>
            <a:off x="3635896" y="3284984"/>
            <a:ext cx="2304256" cy="13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242088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 algn="just"/>
            <a:r>
              <a:rPr lang="ru-RU" sz="1400" dirty="0" smtClean="0"/>
              <a:t>Повторите измерения, накрывая датчик каждым окошком картонки с кремом. Слой крема на пластике должен быть обращен к солнцу. </a:t>
            </a:r>
          </a:p>
          <a:p>
            <a:pPr lvl="0" algn="just"/>
            <a:endParaRPr lang="ru-RU" sz="1400" dirty="0" smtClean="0"/>
          </a:p>
          <a:p>
            <a:pPr algn="just"/>
            <a:r>
              <a:rPr lang="ru-RU" sz="1400" dirty="0" smtClean="0"/>
              <a:t>Измерьте значения УФ-излучения через солнцезащитные очки, накрывая УФ-датчик Labdisc линзами двух разных очков. </a:t>
            </a:r>
          </a:p>
          <a:p>
            <a:pPr algn="just"/>
            <a:r>
              <a:rPr lang="ru-RU" sz="1400" dirty="0" smtClean="0"/>
              <a:t>После завершения остановите Labdisc.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2936"/>
            <a:ext cx="304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690739"/>
            <a:ext cx="295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12598"/>
          <a:stretch>
            <a:fillRect/>
          </a:stretch>
        </p:blipFill>
        <p:spPr bwMode="auto">
          <a:xfrm>
            <a:off x="1007915" y="4293128"/>
            <a:ext cx="251717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564904"/>
            <a:ext cx="1512168" cy="36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47664" y="2879065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Подключите Labdisc к компьютеру с помощью соединительного кабеля USB или беспроводного канала связи Bluetooth.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В верхнем меню нажмите                   и выберите                  . Выберите в списке последний эксперимент.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Для отображения результатов эксперимента, в меню GlobiLab выберите столбчатый </a:t>
            </a:r>
            <a:r>
              <a:rPr lang="ru-RU" sz="1400" smtClean="0"/>
              <a:t>график          </a:t>
            </a:r>
            <a:r>
              <a:rPr lang="en-US" sz="1400" smtClean="0"/>
              <a:t>    </a:t>
            </a:r>
            <a:r>
              <a:rPr lang="ru-RU" sz="1400" smtClean="0"/>
              <a:t>    </a:t>
            </a:r>
            <a:r>
              <a:rPr lang="ru-RU" sz="1400" dirty="0" smtClean="0"/>
              <a:t>и обозначьте столбики с помощью </a:t>
            </a:r>
            <a:r>
              <a:rPr lang="ru-RU" sz="1400" smtClean="0"/>
              <a:t>инструмента  </a:t>
            </a:r>
            <a:r>
              <a:rPr lang="en-US" sz="1400" smtClean="0"/>
              <a:t>    </a:t>
            </a:r>
            <a:r>
              <a:rPr lang="ru-RU" sz="1400" smtClean="0"/>
              <a:t>          . </a:t>
            </a:r>
            <a:endParaRPr lang="ru-RU" sz="1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7386"/>
            <a:ext cx="439832" cy="417277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259632" y="4005064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26" name="2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33626"/>
            <a:ext cx="432048" cy="3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01008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473116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858066"/>
            <a:ext cx="285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3637781"/>
            <a:ext cx="26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4367386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6267450" cy="57606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519380" cy="43204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6267450" cy="4843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37112"/>
            <a:ext cx="504825" cy="44767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835696" y="4581128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Как эти результаты соотносятся с вашей начальной гипотезой?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6267450" cy="576064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519380" cy="432048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835696" y="3697287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Заметили ли вы разницу между двумя разными очками и двумя разными кремами?  </a:t>
            </a:r>
            <a:endParaRPr lang="ru-RU" sz="1400" dirty="0" smtClean="0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835696" y="2708920"/>
            <a:ext cx="597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Исходя из результатов эксперимента, работают ли разные методы защиты от солнца? Какой из них показал лучшие результаты?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475656" y="2204864"/>
            <a:ext cx="6218873" cy="504056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1763688" y="2276872"/>
            <a:ext cx="579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</a:rPr>
              <a:t>График ниже должен быть аналогичен графикам, полученным учащимися:</a:t>
            </a:r>
            <a:r>
              <a:rPr lang="ru-RU" dirty="0" smtClean="0"/>
              <a:t> </a:t>
            </a:r>
            <a:endParaRPr lang="ru-RU" sz="1400" dirty="0">
              <a:solidFill>
                <a:srgbClr val="F7B047"/>
              </a:solidFill>
            </a:endParaRPr>
          </a:p>
          <a:p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pic>
        <p:nvPicPr>
          <p:cNvPr id="13" name="12 Imagen" descr="UV&amp;sunb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96952"/>
            <a:ext cx="6912768" cy="317854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4131778" y="4112279"/>
            <a:ext cx="86409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smtClean="0"/>
              <a:t>Солнцезащитные Очки 1</a:t>
            </a:r>
            <a:endParaRPr lang="en-US" sz="1100" b="1"/>
          </a:p>
        </p:txBody>
      </p:sp>
      <p:sp>
        <p:nvSpPr>
          <p:cNvPr id="9" name="מלבן 8"/>
          <p:cNvSpPr/>
          <p:nvPr/>
        </p:nvSpPr>
        <p:spPr>
          <a:xfrm>
            <a:off x="1477712" y="2782089"/>
            <a:ext cx="71802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smtClean="0"/>
              <a:t>Прямое Солнце</a:t>
            </a:r>
          </a:p>
        </p:txBody>
      </p:sp>
      <p:sp>
        <p:nvSpPr>
          <p:cNvPr id="10" name="מלבן 9"/>
          <p:cNvSpPr/>
          <p:nvPr/>
        </p:nvSpPr>
        <p:spPr>
          <a:xfrm>
            <a:off x="2166294" y="2744143"/>
            <a:ext cx="106273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smtClean="0"/>
              <a:t>Пластиковый Контроль</a:t>
            </a:r>
          </a:p>
        </p:txBody>
      </p:sp>
      <p:sp>
        <p:nvSpPr>
          <p:cNvPr id="14" name="מלבן 13"/>
          <p:cNvSpPr/>
          <p:nvPr/>
        </p:nvSpPr>
        <p:spPr>
          <a:xfrm>
            <a:off x="4868966" y="4329499"/>
            <a:ext cx="86409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smtClean="0"/>
              <a:t>Солнцезащитные Очки </a:t>
            </a:r>
            <a:r>
              <a:rPr lang="en-US" sz="1100" b="1" smtClean="0"/>
              <a:t>2</a:t>
            </a:r>
            <a:endParaRPr lang="en-US" sz="1100" b="1"/>
          </a:p>
        </p:txBody>
      </p:sp>
      <p:sp>
        <p:nvSpPr>
          <p:cNvPr id="15" name="מלבן 14"/>
          <p:cNvSpPr/>
          <p:nvPr/>
        </p:nvSpPr>
        <p:spPr>
          <a:xfrm>
            <a:off x="2699792" y="3729335"/>
            <a:ext cx="86409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smtClean="0"/>
              <a:t>Солнцезащитный Крем</a:t>
            </a:r>
            <a:r>
              <a:rPr lang="en-US" sz="1100" b="1" smtClean="0"/>
              <a:t> </a:t>
            </a:r>
            <a:r>
              <a:rPr lang="ru-RU" sz="1100" b="1" smtClean="0"/>
              <a:t>1</a:t>
            </a:r>
            <a:r>
              <a:rPr lang="en-US" sz="1100" b="1" smtClean="0"/>
              <a:t>5</a:t>
            </a:r>
            <a:endParaRPr lang="en-US" sz="1100" b="1"/>
          </a:p>
        </p:txBody>
      </p:sp>
      <p:sp>
        <p:nvSpPr>
          <p:cNvPr id="16" name="מלבן 15"/>
          <p:cNvSpPr/>
          <p:nvPr/>
        </p:nvSpPr>
        <p:spPr>
          <a:xfrm>
            <a:off x="3419872" y="3548916"/>
            <a:ext cx="86409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smtClean="0"/>
              <a:t>Солнцезащитный Крем</a:t>
            </a:r>
            <a:r>
              <a:rPr lang="en-US" sz="1100" b="1" smtClean="0"/>
              <a:t> 30</a:t>
            </a:r>
            <a:endParaRPr lang="en-US" sz="1100" b="1"/>
          </a:p>
        </p:txBody>
      </p:sp>
    </p:spTree>
    <p:extLst>
      <p:ext uri="{BB962C8B-B14F-4D97-AF65-F5344CB8AC3E}">
        <p14:creationId xmlns:p14="http://schemas.microsoft.com/office/powerpoint/2010/main" val="4042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598384"/>
            <a:ext cx="6267450" cy="126266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38205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7664" y="2420888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Почему солнцезащитные очки и кремы обеспечивают защиту? 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Учащиеся должны, основываясь на теории, указать, что в состав кремов и стекол очков входят химические вещества, которые служат фильтром, поглощая или отражая УФ-излучение и другие электромагнитные волны. </a:t>
            </a:r>
            <a:endParaRPr lang="ru-RU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252582"/>
            <a:ext cx="6267450" cy="119264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3992403"/>
            <a:ext cx="6629400" cy="43338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47664" y="4061390"/>
            <a:ext cx="60486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Почему кремы и очки показали разную эффективность?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Учащиеся должны прийти к выводу, что расхождение результатов вызвано нанесением крема на пластик. Возможно, крем не так эффективен, как на коже, так как минимальная известная степень защиты составляет около 90%. </a:t>
            </a:r>
            <a:endParaRPr lang="ru-RU" sz="1400" dirty="0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786058"/>
            <a:ext cx="6715172" cy="1651054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857224" y="2500306"/>
            <a:ext cx="7072362" cy="50006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285852" y="2522372"/>
            <a:ext cx="6572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Почему для кремов не было зафиксировано связи между показателем SPF и уровнем УФ?  </a:t>
            </a:r>
            <a:endParaRPr lang="ru-RU" sz="1400" dirty="0" smtClean="0"/>
          </a:p>
          <a:p>
            <a:r>
              <a:rPr lang="ru-RU" sz="1400" b="1" dirty="0" smtClean="0"/>
              <a:t>  </a:t>
            </a:r>
            <a:endParaRPr lang="ru-RU" sz="1400" dirty="0" smtClean="0"/>
          </a:p>
          <a:p>
            <a:pPr algn="just"/>
            <a:r>
              <a:rPr lang="ru-RU" sz="1400" dirty="0" smtClean="0"/>
              <a:t>Учащиеся должны указать, что солнцезащитный коэффициент SPF отражает время защиты, обеспечиваемое данным кремом. Другими словами, если незащищенная кожа покраснеет через 20 минут, то при использовании крема с SPF 15 это время будет в 15 раз больше. В то же время, оба крема фильтруют примерно одинаковый процент лучей УФ-В (т. е. SPF 15 = 93%; SPF 30 = 97%).    </a:t>
            </a:r>
            <a:endParaRPr lang="ru-RU" sz="1400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2132856"/>
            <a:ext cx="6543675" cy="657225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490421"/>
            <a:ext cx="6267450" cy="138685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4221088"/>
            <a:ext cx="6543675" cy="657225"/>
          </a:xfrm>
          <a:prstGeom prst="rect">
            <a:avLst/>
          </a:prstGeom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74056"/>
            <a:ext cx="6267450" cy="1575023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403648" y="2214017"/>
            <a:ext cx="61926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</a:t>
            </a:r>
            <a:r>
              <a:rPr lang="ru-RU" sz="1400" b="1" dirty="0" smtClean="0"/>
              <a:t>Как вы думаете, от чего зависит уровень УФ</a:t>
            </a:r>
            <a:r>
              <a:rPr lang="ru-RU" sz="1400" b="1" smtClean="0"/>
              <a:t>? </a:t>
            </a:r>
            <a:r>
              <a:rPr lang="ru-RU" sz="1400" b="1" smtClean="0"/>
              <a:t>Изучите </a:t>
            </a:r>
            <a:r>
              <a:rPr lang="ru-RU" sz="1400" b="1" dirty="0" smtClean="0"/>
              <a:t>этот вопрос и найдите ответ.</a:t>
            </a:r>
          </a:p>
          <a:p>
            <a:pPr algn="just"/>
            <a:r>
              <a:rPr lang="ru-RU" sz="1300" smtClean="0"/>
              <a:t>Учащиеся </a:t>
            </a:r>
            <a:r>
              <a:rPr lang="ru-RU" sz="1300" dirty="0" smtClean="0"/>
              <a:t>должны упомянуть ряд экологических факторов, связанных с данным явлением. Известно, что озоновый слой является классической защитой от радиации, особенно УФ. Кроме того, время дня и время года влияют на угол наклона солнечных лучей.  Можно также упомянуть высоту и широту местности. Так, на экваторе УФ-лучам нужно проникнуть в атмосферу на минимальное расстояние. С повышением высоты, меньшее количество атмосферы может поглощать радиацию. </a:t>
            </a:r>
            <a:endParaRPr lang="ru-RU" sz="13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516870" y="4383898"/>
            <a:ext cx="5996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УФ-лучи способствуют выработке витамина D3. Какое еще положительное влияние оказывает УФ-излучение?</a:t>
            </a:r>
          </a:p>
          <a:p>
            <a:r>
              <a:rPr lang="ru-RU" sz="1400" smtClean="0"/>
              <a:t>Учащиеся </a:t>
            </a:r>
            <a:r>
              <a:rPr lang="ru-RU" sz="1400" dirty="0" smtClean="0"/>
              <a:t>могут упомянуть возможность использовать УФ-излучение для очистки воды. Например, высокоэффективные ртутные лампы излучают широкий спектр ЭМ-волн, включая УФ. Патогенные организмы погибают под таким воздействием.   </a:t>
            </a:r>
          </a:p>
          <a:p>
            <a:endParaRPr lang="ru-RU" sz="1400" b="1" dirty="0" smtClean="0"/>
          </a:p>
          <a:p>
            <a:r>
              <a:rPr lang="ru-RU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547664" y="2780928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9672" y="2852936"/>
            <a:ext cx="5976664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Цель данной работы - исследовать уровень ультрафиолетового излучения при прохождении солнечных лучей через разные типы фильтров, выдвижение гипотезы и ее тестирование с помощью УФ-датчика Labdisc.</a:t>
            </a:r>
          </a:p>
          <a:p>
            <a:endParaRPr lang="ru-RU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331640" y="2348880"/>
            <a:ext cx="653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Солнце важно для окружающей нас среды, оно дает энергию живым существам и согревает планету. Люди всегда были вынуждены мириться с преимуществами и угрозами, связанными с солнцем. Но сегодня мы уже больше знаем о вреде чрезмерного воздействия солнца.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19286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80112" y="142932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pic>
        <p:nvPicPr>
          <p:cNvPr id="10" name="9 Imagen" descr="tab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84984"/>
            <a:ext cx="4347964" cy="33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1" y="2637414"/>
            <a:ext cx="6267450" cy="4476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2495228"/>
            <a:ext cx="428625" cy="43815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0" y="3285486"/>
            <a:ext cx="6267450" cy="65091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143300"/>
            <a:ext cx="428625" cy="4381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907704" y="3356992"/>
            <a:ext cx="63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Опишите положительное и негативное влияние Солнца на Землю</a:t>
            </a:r>
            <a:r>
              <a:rPr lang="ru-RU" sz="1400" b="1" smtClean="0"/>
              <a:t>. </a:t>
            </a:r>
            <a:r>
              <a:rPr lang="ru-RU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ru-RU" sz="1400" b="1" smtClean="0"/>
              <a:t>Знаете </a:t>
            </a:r>
            <a:r>
              <a:rPr lang="ru-RU" sz="1400" b="1" dirty="0" smtClean="0"/>
              <a:t>ли вы, как уберечься от негативного воздействия солнечных лучей? </a:t>
            </a:r>
            <a:endParaRPr lang="ru-RU" sz="14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69" y="5155362"/>
            <a:ext cx="6267450" cy="43547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428625" cy="43815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907703" y="5229200"/>
            <a:ext cx="604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Какую защитную функцию выполняют солнцезащитные кремы и очки?</a:t>
            </a:r>
            <a:endParaRPr lang="ru-RU" sz="1400" dirty="0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688" y="4288160"/>
            <a:ext cx="61206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Проведите со своим классом эксперимент, который позволит ответить на следующий вопрос:</a:t>
            </a:r>
            <a:r>
              <a:rPr lang="ru-RU" sz="2000" dirty="0" smtClean="0"/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979712" y="2708920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Что представляет собой солнечное излучение с физической точки зрения?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04283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166358" y="2399622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400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1600" y="2852936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Солнечное излучение - это электромагнитная (ЭМ) энергия, которая передается через вакуум. ЭМ-излучение состоит из пакетов энергии, или фотонов, которые Солнце испускает, как волны. С научной точки зрения, ЭМ-излучение классифицируется по длине волны, частоте и энергии излучения: ЭМ-спектр. УФ-излучение - это вид энергии, находящийся между видимым спектром и рентгеновскими лучами. Известно, что УФ-лучи способствуют выработке  витамина D3 в организме человека, а также кислорода в процессе фотосинтеза. Но длительное воздействие этих лучей вредно для глаз и кожи и может вызывать рак кожи.   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19286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pic>
        <p:nvPicPr>
          <p:cNvPr id="14" name="13 Imagen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589600"/>
            <a:ext cx="5983210" cy="19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1600" y="2276872"/>
            <a:ext cx="67687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Солнечный свет содержит три вида УФ-лучей: АФ-А (наибольшая длина волны), УФ-В и УФ-С (самая короткая длина волны). Доходящее до нас УФ-излучение состоит из волн УФ-А и УФ-В, а лучи УФ-С поглощаются озоновым слоем. Часть лучей УФ-В тоже задерживается этим слоем.  В то время как УФ-А проникает глубоко в кожу, УФ-В - наиболее вредное для глаз излучение.     </a:t>
            </a:r>
          </a:p>
          <a:p>
            <a:r>
              <a:rPr lang="ru-RU" sz="1400" dirty="0" smtClean="0"/>
              <a:t>Солнцезащитные кремы поглощают и </a:t>
            </a:r>
          </a:p>
          <a:p>
            <a:r>
              <a:rPr lang="ru-RU" sz="1400" dirty="0" smtClean="0"/>
              <a:t>отражают УФ-излучение этого </a:t>
            </a:r>
            <a:r>
              <a:rPr lang="ru-RU" sz="1400" smtClean="0"/>
              <a:t>диапазона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ru-RU" sz="1400" smtClean="0"/>
              <a:t>и другие </a:t>
            </a:r>
            <a:r>
              <a:rPr lang="ru-RU" sz="1400" dirty="0" smtClean="0"/>
              <a:t>электромагнитные волны, </a:t>
            </a:r>
          </a:p>
          <a:p>
            <a:r>
              <a:rPr lang="ru-RU" sz="1400" dirty="0" smtClean="0"/>
              <a:t>действуя подобно фильтру</a:t>
            </a:r>
            <a:r>
              <a:rPr lang="ru-RU" sz="1400" smtClean="0"/>
              <a:t>. </a:t>
            </a:r>
            <a:endParaRPr lang="en-US" sz="1400" smtClean="0"/>
          </a:p>
          <a:p>
            <a:r>
              <a:rPr lang="ru-RU" sz="1400" smtClean="0"/>
              <a:t>Солнцезащитные </a:t>
            </a:r>
            <a:r>
              <a:rPr lang="ru-RU" sz="1400" dirty="0" smtClean="0"/>
              <a:t>очки </a:t>
            </a:r>
            <a:r>
              <a:rPr lang="ru-RU" sz="1400" smtClean="0"/>
              <a:t>и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ru-RU" sz="1400" smtClean="0"/>
              <a:t>солнцезащитные кремы </a:t>
            </a:r>
            <a:r>
              <a:rPr lang="ru-RU" sz="1400" smtClean="0"/>
              <a:t>имеют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ru-RU" sz="1400" smtClean="0"/>
              <a:t>в </a:t>
            </a:r>
            <a:r>
              <a:rPr lang="ru-RU" sz="1400" dirty="0" smtClean="0"/>
              <a:t>своем составе химические вещества</a:t>
            </a:r>
            <a:r>
              <a:rPr lang="ru-RU" sz="1400" smtClean="0"/>
              <a:t>,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ru-RU" sz="1400" smtClean="0"/>
              <a:t>которые </a:t>
            </a:r>
            <a:r>
              <a:rPr lang="ru-RU" sz="1400" dirty="0" smtClean="0"/>
              <a:t>выполняют эту функцию, </a:t>
            </a:r>
          </a:p>
          <a:p>
            <a:r>
              <a:rPr lang="ru-RU" sz="1400" dirty="0" smtClean="0"/>
              <a:t>предотвращая прямое попадание УФ </a:t>
            </a:r>
          </a:p>
          <a:p>
            <a:r>
              <a:rPr lang="ru-RU" sz="1400" dirty="0" smtClean="0"/>
              <a:t>на глаза и кожу.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pic>
        <p:nvPicPr>
          <p:cNvPr id="7" name="6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80283"/>
            <a:ext cx="3743317" cy="27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420888"/>
            <a:ext cx="6267450" cy="64807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835696" y="2554271"/>
            <a:ext cx="58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solidFill>
                  <a:srgbClr val="00CC99"/>
                </a:solidFill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499178"/>
            <a:ext cx="6267450" cy="64990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8625" cy="4381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7704" y="3554432"/>
            <a:ext cx="572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Насколько эффективны классические методы защиты от солнца? Есть ли разница между этими типами солнечных фильтров?</a:t>
            </a:r>
            <a:endParaRPr lang="ru-RU" sz="1400" dirty="0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3068960"/>
            <a:ext cx="7344816" cy="1099575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16428" y="3174067"/>
            <a:ext cx="719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Учащиеся проведут замер УФ-излучения солнца и протестируют разные виды фильтров, такие как кремы (SPF 15 и 30) и очки. Они оценят эти предметы и вещества на основании результатов эксперимента, используя УФ-датчик Labdisc.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9" name="8 Imagen" descr="labdisc envi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581128"/>
            <a:ext cx="1800822" cy="1440160"/>
          </a:xfrm>
          <a:prstGeom prst="rect">
            <a:avLst/>
          </a:prstGeo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УФ и защита от солнца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80112" y="1412776"/>
            <a:ext cx="333397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Измерение и сравнение уровня УФ-излучения через разные фильтры.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260644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324363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368569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411774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45255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51038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475656" y="2564904"/>
            <a:ext cx="46805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Labdisc Enviro</a:t>
            </a:r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1 пленка из прозрачного пластика (10 x 6 см)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1 картонка (10 x 6 см)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Жидкий силикон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2 пары солнцезащитных очков </a:t>
            </a:r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2 солнцезащитных крема (желательно FPS 15 и 30)</a:t>
            </a:r>
          </a:p>
        </p:txBody>
      </p:sp>
      <p:pic>
        <p:nvPicPr>
          <p:cNvPr id="14" name="13 Imagen" descr="3.jpg"/>
          <p:cNvPicPr>
            <a:picLocks noChangeAspect="1"/>
          </p:cNvPicPr>
          <p:nvPr/>
        </p:nvPicPr>
        <p:blipFill>
          <a:blip r:embed="rId10" cstate="print"/>
          <a:srcRect l="23470"/>
          <a:stretch>
            <a:fillRect/>
          </a:stretch>
        </p:blipFill>
        <p:spPr>
          <a:xfrm>
            <a:off x="5076056" y="2348880"/>
            <a:ext cx="3744416" cy="180680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2088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1171</Words>
  <Application>Microsoft Office PowerPoint</Application>
  <PresentationFormat>‫הצגה על המסך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196</cp:revision>
  <dcterms:created xsi:type="dcterms:W3CDTF">2012-09-11T15:34:37Z</dcterms:created>
  <dcterms:modified xsi:type="dcterms:W3CDTF">2017-11-25T13:41:20Z</dcterms:modified>
</cp:coreProperties>
</file>