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82" r:id="rId6"/>
    <p:sldId id="283" r:id="rId7"/>
    <p:sldId id="285" r:id="rId8"/>
    <p:sldId id="286" r:id="rId9"/>
    <p:sldId id="264" r:id="rId10"/>
    <p:sldId id="265" r:id="rId11"/>
    <p:sldId id="268" r:id="rId12"/>
    <p:sldId id="269" r:id="rId13"/>
    <p:sldId id="288" r:id="rId14"/>
    <p:sldId id="271" r:id="rId15"/>
    <p:sldId id="272" r:id="rId16"/>
    <p:sldId id="280" r:id="rId17"/>
    <p:sldId id="273" r:id="rId18"/>
    <p:sldId id="274" r:id="rId19"/>
    <p:sldId id="289" r:id="rId20"/>
    <p:sldId id="275" r:id="rId21"/>
    <p:sldId id="284" r:id="rId22"/>
    <p:sldId id="276" r:id="rId23"/>
    <p:sldId id="277" r:id="rId24"/>
    <p:sldId id="279" r:id="rId25"/>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 lastIdx="5" clrIdx="0"/>
  <p:cmAuthor id="1" name="efecto_note" initials="e"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91"/>
    <a:srgbClr val="34A6A1"/>
    <a:srgbClr val="ECA902"/>
    <a:srgbClr val="F7B047"/>
    <a:srgbClr val="4194A5"/>
    <a:srgbClr val="39818F"/>
    <a:srgbClr val="47A1B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24" autoAdjust="0"/>
  </p:normalViewPr>
  <p:slideViewPr>
    <p:cSldViewPr>
      <p:cViewPr>
        <p:scale>
          <a:sx n="100" d="100"/>
          <a:sy n="100" d="100"/>
        </p:scale>
        <p:origin x="-2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A072D84-BD44-4E6F-B318-B921E95E04E7}" type="datetimeFigureOut">
              <a:rPr lang="es-CL"/>
              <a:pPr>
                <a:defRPr/>
              </a:pPr>
              <a:t>13-11-2016</a:t>
            </a:fld>
            <a:endParaRPr lang="ru-RU"/>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9BA4CEC-197B-4CDF-89F8-F22906F4EBD0}" type="slidenum">
              <a:rPr lang="es-CL"/>
              <a:pPr>
                <a:defRPr/>
              </a:pPr>
              <a:t>‹#›</a:t>
            </a:fld>
            <a:endParaRPr lang="ru-RU"/>
          </a:p>
        </p:txBody>
      </p:sp>
    </p:spTree>
    <p:extLst>
      <p:ext uri="{BB962C8B-B14F-4D97-AF65-F5344CB8AC3E}">
        <p14:creationId xmlns:p14="http://schemas.microsoft.com/office/powerpoint/2010/main" val="3230474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p:cNvSpPr>
          <p:nvPr>
            <p:ph type="sldImg"/>
          </p:nvPr>
        </p:nvSpPr>
        <p:spPr bwMode="auto">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84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19BAE1-6B72-4F56-A8FA-ABB0B1C09736}" type="slidenum">
              <a:rPr lang="es-CL" smtClean="0"/>
              <a:pPr/>
              <a:t>4</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563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563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41C27-2A7B-435B-9EB6-D163AC59E650}" type="slidenum">
              <a:rPr lang="es-CL" smtClean="0"/>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809F23E0-74D3-4B8C-9F61-A170881A6966}" type="datetimeFigureOut">
              <a:rPr lang="es-CL"/>
              <a:pPr>
                <a:defRPr/>
              </a:pPr>
              <a:t>13-11-2016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AFD3AA2-3E34-4028-A80C-30AC99EEEDBF}" type="slidenum">
              <a:rPr lang="es-CL"/>
              <a:pPr>
                <a:defRPr/>
              </a:pPr>
              <a:t>‹#›</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5E52640-C865-4650-A731-30C8FC4F246E}" type="datetimeFigureOut">
              <a:rPr lang="es-CL"/>
              <a:pPr>
                <a:defRPr/>
              </a:pPr>
              <a:t>13-11-2016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B37722C-E165-45BE-B756-FC2DB9956639}" type="slidenum">
              <a:rPr lang="es-CL"/>
              <a:pPr>
                <a:defRPr/>
              </a:pPr>
              <a:t>‹#›</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D52CC7F-E92E-40F9-9028-1681E2612B13}" type="datetimeFigureOut">
              <a:rPr lang="es-CL"/>
              <a:pPr>
                <a:defRPr/>
              </a:pPr>
              <a:t>13-11-2016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BE53354-3557-4267-88E2-82378299ABA9}" type="slidenum">
              <a:rPr lang="es-CL"/>
              <a:pPr>
                <a:defRPr/>
              </a:pPr>
              <a:t>‹#›</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80C4E51C-87C0-442F-9A54-AF5FEE977C3C}" type="datetimeFigureOut">
              <a:rPr lang="es-CL"/>
              <a:pPr>
                <a:defRPr/>
              </a:pPr>
              <a:t>13-11-2016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1E4C507-27C2-40FB-B7C7-7B9F483C7EBC}" type="slidenum">
              <a:rPr lang="es-CL"/>
              <a:pPr>
                <a:defRPr/>
              </a:pPr>
              <a:t>‹#›</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C309D5F-6334-43C7-9EAB-2BD9CB65D767}" type="datetimeFigureOut">
              <a:rPr lang="es-CL"/>
              <a:pPr>
                <a:defRPr/>
              </a:pPr>
              <a:t>13-11-2016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4767AD2-2D77-49D2-9335-63BE2AD1CF59}" type="slidenum">
              <a:rPr lang="es-CL"/>
              <a:pPr>
                <a:defRPr/>
              </a:pPr>
              <a:t>‹#›</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8441D1F8-59D5-4A74-86B7-AC690C3113AB}" type="datetimeFigureOut">
              <a:rPr lang="es-CL"/>
              <a:pPr>
                <a:defRPr/>
              </a:pPr>
              <a:t>13-11-2016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CE85426-F30C-44CB-A421-7BF146538D0F}" type="slidenum">
              <a:rPr lang="es-CL"/>
              <a:pPr>
                <a:defRPr/>
              </a:pPr>
              <a:t>‹#›</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FE0F72F6-EBD2-4F97-A434-C0F94113FFE1}" type="datetimeFigureOut">
              <a:rPr lang="es-CL"/>
              <a:pPr>
                <a:defRPr/>
              </a:pPr>
              <a:t>13-11-2016</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5F00D159-60BD-42DC-B0A4-42799A4AD061}" type="slidenum">
              <a:rPr lang="es-CL"/>
              <a:pPr>
                <a:defRPr/>
              </a:pPr>
              <a:t>‹#›</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52A9AFC7-9215-4986-8E46-93E2914499EA}" type="datetimeFigureOut">
              <a:rPr lang="es-CL"/>
              <a:pPr>
                <a:defRPr/>
              </a:pPr>
              <a:t>13-11-2016</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221FAC81-8175-448F-BDF3-61EDE5A826EE}" type="slidenum">
              <a:rPr lang="es-CL"/>
              <a:pPr>
                <a:defRPr/>
              </a:pPr>
              <a:t>‹#›</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15A484D-34AE-4046-9E11-A2881BD5A560}" type="datetimeFigureOut">
              <a:rPr lang="es-CL"/>
              <a:pPr>
                <a:defRPr/>
              </a:pPr>
              <a:t>13-11-2016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E8533C5B-A25A-4845-B13B-3EF1ADF8E231}" type="slidenum">
              <a:rPr lang="es-CL"/>
              <a:pPr>
                <a:defRPr/>
              </a:pPr>
              <a:t>‹#›</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701CB90-07A7-4092-B227-238826F1B703}" type="datetimeFigureOut">
              <a:rPr lang="es-CL"/>
              <a:pPr>
                <a:defRPr/>
              </a:pPr>
              <a:t>13-11-2016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7D989AD6-532F-4331-BE10-84AE46FB63BA}" type="slidenum">
              <a:rPr lang="es-CL"/>
              <a:pPr>
                <a:defRPr/>
              </a:pPr>
              <a:t>‹#›</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B2EE047-6839-4244-A90B-961076612E10}" type="datetimeFigureOut">
              <a:rPr lang="es-CL"/>
              <a:pPr>
                <a:defRPr/>
              </a:pPr>
              <a:t>13-11-2016</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9DBCEB2-1DAC-4325-B475-04B95F3EFF99}" type="slidenum">
              <a:rPr lang="es-CL"/>
              <a:pPr>
                <a:defRPr/>
              </a:pPr>
              <a:t>‹#›</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A796E60-2901-4723-ADD4-C65260D670E3}" type="datetimeFigureOut">
              <a:rPr lang="es-CL"/>
              <a:pPr>
                <a:defRPr/>
              </a:pPr>
              <a:t>13-11-2016</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367C283-C56C-4824-9D91-3001ACA16BDD}" type="slidenum">
              <a:rPr lang="es-CL"/>
              <a:pPr>
                <a:defRPr/>
              </a:pPr>
              <a:t>‹#›</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4338" name="6 Imagen" descr="Imagen2.jpg"/>
          <p:cNvPicPr>
            <a:picLocks noChangeAspect="1"/>
          </p:cNvPicPr>
          <p:nvPr/>
        </p:nvPicPr>
        <p:blipFill>
          <a:blip r:embed="rId3" cstate="print"/>
          <a:srcRect/>
          <a:stretch>
            <a:fillRect/>
          </a:stretch>
        </p:blipFill>
        <p:spPr bwMode="auto">
          <a:xfrm>
            <a:off x="0" y="6350"/>
            <a:ext cx="9144000" cy="6845300"/>
          </a:xfrm>
          <a:prstGeom prst="rect">
            <a:avLst/>
          </a:prstGeom>
          <a:noFill/>
          <a:ln w="9525">
            <a:noFill/>
            <a:miter lim="800000"/>
            <a:headEnd/>
            <a:tailEnd/>
          </a:ln>
        </p:spPr>
      </p:pic>
      <p:sp>
        <p:nvSpPr>
          <p:cNvPr id="14340" name="2 Subtítulo"/>
          <p:cNvSpPr txBox="1">
            <a:spLocks/>
          </p:cNvSpPr>
          <p:nvPr/>
        </p:nvSpPr>
        <p:spPr bwMode="auto">
          <a:xfrm>
            <a:off x="4751388" y="1773238"/>
            <a:ext cx="1549400" cy="288925"/>
          </a:xfrm>
          <a:prstGeom prst="rect">
            <a:avLst/>
          </a:prstGeom>
          <a:noFill/>
          <a:ln w="9525">
            <a:noFill/>
            <a:miter lim="800000"/>
            <a:headEnd/>
            <a:tailEnd/>
          </a:ln>
        </p:spPr>
        <p:txBody>
          <a:bodyPr/>
          <a:lstStyle/>
          <a:p>
            <a:pPr marL="342900" indent="-342900">
              <a:lnSpc>
                <a:spcPct val="90000"/>
              </a:lnSpc>
              <a:spcBef>
                <a:spcPct val="20000"/>
              </a:spcBef>
            </a:pPr>
            <a:r>
              <a:rPr lang="ru-RU" sz="2000" b="1" dirty="0" smtClean="0">
                <a:solidFill>
                  <a:schemeClr val="bg1"/>
                </a:solidFill>
                <a:latin typeface="Calibri" pitchFamily="34" charset="0"/>
              </a:rPr>
              <a:t>Трение</a:t>
            </a:r>
            <a:endParaRPr lang="ru-RU" sz="2000" b="1" dirty="0">
              <a:solidFill>
                <a:schemeClr val="bg1"/>
              </a:solidFill>
              <a:latin typeface="Calibri" pitchFamily="34" charset="0"/>
            </a:endParaRPr>
          </a:p>
          <a:p>
            <a:pPr marL="342900" indent="-342900">
              <a:lnSpc>
                <a:spcPct val="90000"/>
              </a:lnSpc>
              <a:spcBef>
                <a:spcPct val="20000"/>
              </a:spcBef>
              <a:buFont typeface="Arial" charset="0"/>
              <a:buChar char="•"/>
            </a:pPr>
            <a:endParaRPr lang="ru-RU" sz="2000" baseline="30000" dirty="0">
              <a:solidFill>
                <a:schemeClr val="bg1"/>
              </a:solidFill>
              <a:latin typeface="Frutiger 55 Roman"/>
            </a:endParaRPr>
          </a:p>
        </p:txBody>
      </p:sp>
      <p:sp>
        <p:nvSpPr>
          <p:cNvPr id="14341" name="10 CuadroTexto"/>
          <p:cNvSpPr txBox="1">
            <a:spLocks noChangeArrowheads="1"/>
          </p:cNvSpPr>
          <p:nvPr/>
        </p:nvSpPr>
        <p:spPr bwMode="auto">
          <a:xfrm>
            <a:off x="4751388" y="2133600"/>
            <a:ext cx="3671888" cy="457200"/>
          </a:xfrm>
          <a:prstGeom prst="rect">
            <a:avLst/>
          </a:prstGeom>
          <a:noFill/>
          <a:ln w="9525">
            <a:noFill/>
            <a:miter lim="800000"/>
            <a:headEnd/>
            <a:tailEnd/>
          </a:ln>
        </p:spPr>
        <p:txBody>
          <a:bodyPr>
            <a:spAutoFit/>
          </a:bodyPr>
          <a:lstStyle/>
          <a:p>
            <a:r>
              <a:rPr lang="ru-RU" sz="1200" dirty="0">
                <a:solidFill>
                  <a:srgbClr val="ECA902"/>
                </a:solidFill>
                <a:latin typeface="Calibri" pitchFamily="34" charset="0"/>
              </a:rPr>
              <a:t>Исследование трения покоя и движения тела на различных поверхностях</a:t>
            </a:r>
          </a:p>
        </p:txBody>
      </p:sp>
      <p:pic>
        <p:nvPicPr>
          <p:cNvPr id="6" name="Picture 2" descr="C:\Users\Efecto13\Desktop\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5055037"/>
            <a:ext cx="1410571" cy="1326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260475" y="2617788"/>
            <a:ext cx="6623893" cy="1459284"/>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9" name="2 Subtítulo"/>
          <p:cNvSpPr txBox="1">
            <a:spLocks/>
          </p:cNvSpPr>
          <p:nvPr/>
        </p:nvSpPr>
        <p:spPr>
          <a:xfrm>
            <a:off x="5653434" y="1839452"/>
            <a:ext cx="3239839"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Описание работы</a:t>
            </a: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55300" name="9 CuadroTexto"/>
          <p:cNvSpPr txBox="1">
            <a:spLocks noChangeArrowheads="1"/>
          </p:cNvSpPr>
          <p:nvPr/>
        </p:nvSpPr>
        <p:spPr bwMode="auto">
          <a:xfrm>
            <a:off x="1403648" y="2708920"/>
            <a:ext cx="6408712" cy="1323439"/>
          </a:xfrm>
          <a:prstGeom prst="rect">
            <a:avLst/>
          </a:prstGeom>
          <a:noFill/>
          <a:ln w="9525">
            <a:noFill/>
            <a:miter lim="800000"/>
            <a:headEnd/>
            <a:tailEnd/>
          </a:ln>
        </p:spPr>
        <p:txBody>
          <a:bodyPr wrap="square">
            <a:spAutoFit/>
          </a:bodyPr>
          <a:lstStyle/>
          <a:p>
            <a:pPr algn="just"/>
            <a:r>
              <a:rPr lang="ru-RU" sz="1600" dirty="0">
                <a:latin typeface="Calibri" pitchFamily="34" charset="0"/>
              </a:rPr>
              <a:t>Учащиеся будут измерять силу, прикладываемую для перемещения деревянного объекта по трем разным типам наждачной бумаги</a:t>
            </a:r>
            <a:r>
              <a:rPr lang="ru-RU" sz="1600">
                <a:latin typeface="Calibri" pitchFamily="34" charset="0"/>
              </a:rPr>
              <a:t>. </a:t>
            </a:r>
            <a:endParaRPr lang="en-US" sz="1600" smtClean="0">
              <a:latin typeface="Calibri" pitchFamily="34" charset="0"/>
            </a:endParaRPr>
          </a:p>
          <a:p>
            <a:pPr algn="just"/>
            <a:r>
              <a:rPr lang="ru-RU" sz="1600" smtClean="0">
                <a:latin typeface="Calibri" pitchFamily="34" charset="0"/>
              </a:rPr>
              <a:t>Для </a:t>
            </a:r>
            <a:r>
              <a:rPr lang="ru-RU" sz="1600" dirty="0">
                <a:latin typeface="Calibri" pitchFamily="34" charset="0"/>
              </a:rPr>
              <a:t>одного из типов наждачной бумаги, объект будет двигаться со своим исходным весом, а затем будет добавлено дополнительно 100 г, 200 г и 300 г.</a:t>
            </a:r>
          </a:p>
        </p:txBody>
      </p:sp>
      <p:sp>
        <p:nvSpPr>
          <p:cNvPr id="7"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8"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346" name="6 CuadroTexto"/>
          <p:cNvSpPr txBox="1">
            <a:spLocks noChangeArrowheads="1"/>
          </p:cNvSpPr>
          <p:nvPr/>
        </p:nvSpPr>
        <p:spPr bwMode="auto">
          <a:xfrm>
            <a:off x="1258887" y="2503488"/>
            <a:ext cx="3673153" cy="2862322"/>
          </a:xfrm>
          <a:prstGeom prst="rect">
            <a:avLst/>
          </a:prstGeom>
          <a:noFill/>
          <a:ln w="9525">
            <a:noFill/>
            <a:miter lim="800000"/>
            <a:headEnd/>
            <a:tailEnd/>
          </a:ln>
        </p:spPr>
        <p:txBody>
          <a:bodyPr wrap="square">
            <a:spAutoFit/>
          </a:bodyPr>
          <a:lstStyle/>
          <a:p>
            <a:r>
              <a:rPr lang="ru-RU" dirty="0" smtClean="0">
                <a:latin typeface="Calibri" pitchFamily="34" charset="0"/>
              </a:rPr>
              <a:t>Датчик силы Dymo</a:t>
            </a:r>
            <a:endParaRPr lang="ru-RU" dirty="0">
              <a:latin typeface="Calibri" pitchFamily="34" charset="0"/>
            </a:endParaRPr>
          </a:p>
          <a:p>
            <a:pPr>
              <a:lnSpc>
                <a:spcPct val="150000"/>
              </a:lnSpc>
            </a:pPr>
            <a:r>
              <a:rPr lang="ru-RU" dirty="0">
                <a:latin typeface="Calibri" pitchFamily="34" charset="0"/>
              </a:rPr>
              <a:t>Кабель USB </a:t>
            </a:r>
          </a:p>
          <a:p>
            <a:pPr>
              <a:lnSpc>
                <a:spcPct val="150000"/>
              </a:lnSpc>
            </a:pPr>
            <a:r>
              <a:rPr lang="ru-RU" dirty="0" smtClean="0">
                <a:latin typeface="Calibri" pitchFamily="34" charset="0"/>
              </a:rPr>
              <a:t>Кусок дерева с крючком</a:t>
            </a:r>
          </a:p>
          <a:p>
            <a:pPr>
              <a:lnSpc>
                <a:spcPct val="150000"/>
              </a:lnSpc>
            </a:pPr>
            <a:r>
              <a:rPr lang="ru-RU" dirty="0" smtClean="0">
                <a:latin typeface="Calibri" pitchFamily="34" charset="0"/>
              </a:rPr>
              <a:t>Грузы 100 г и 200 г</a:t>
            </a:r>
          </a:p>
          <a:p>
            <a:pPr>
              <a:lnSpc>
                <a:spcPct val="150000"/>
              </a:lnSpc>
            </a:pPr>
            <a:r>
              <a:rPr lang="ru-RU" dirty="0" smtClean="0">
                <a:latin typeface="Calibri" pitchFamily="34" charset="0"/>
              </a:rPr>
              <a:t>Струна</a:t>
            </a:r>
            <a:endParaRPr lang="ru-RU" dirty="0">
              <a:latin typeface="Calibri" pitchFamily="34" charset="0"/>
            </a:endParaRPr>
          </a:p>
          <a:p>
            <a:pPr>
              <a:lnSpc>
                <a:spcPct val="150000"/>
              </a:lnSpc>
            </a:pPr>
            <a:r>
              <a:rPr lang="ru-RU" dirty="0">
                <a:latin typeface="Calibri" pitchFamily="34" charset="0"/>
              </a:rPr>
              <a:t>Разные типы наждачной бумаги (3)</a:t>
            </a:r>
          </a:p>
          <a:p>
            <a:pPr>
              <a:lnSpc>
                <a:spcPct val="150000"/>
              </a:lnSpc>
            </a:pPr>
            <a:r>
              <a:rPr lang="ru-RU" dirty="0" smtClean="0">
                <a:latin typeface="Calibri" pitchFamily="34" charset="0"/>
              </a:rPr>
              <a:t>Липкая лента</a:t>
            </a:r>
            <a:endParaRPr lang="ru-RU" dirty="0">
              <a:latin typeface="Calibri" pitchFamily="34" charset="0"/>
            </a:endParaRPr>
          </a:p>
        </p:txBody>
      </p:sp>
      <p:sp>
        <p:nvSpPr>
          <p:cNvPr id="57347" name="2 Subtítulo"/>
          <p:cNvSpPr txBox="1">
            <a:spLocks/>
          </p:cNvSpPr>
          <p:nvPr/>
        </p:nvSpPr>
        <p:spPr bwMode="auto">
          <a:xfrm>
            <a:off x="5653434" y="1863725"/>
            <a:ext cx="3349279"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Ресурсы и материалы</a:t>
            </a:r>
            <a:endParaRPr lang="ru-RU" sz="2400" b="1" baseline="30000" dirty="0">
              <a:solidFill>
                <a:schemeClr val="bg1"/>
              </a:solidFill>
              <a:latin typeface="Calibri" pitchFamily="34" charset="0"/>
            </a:endParaRPr>
          </a:p>
          <a:p>
            <a:pPr>
              <a:spcBef>
                <a:spcPct val="20000"/>
              </a:spcBef>
              <a:buFont typeface="Arial" charset="0"/>
              <a:buNone/>
            </a:pPr>
            <a:endParaRPr lang="ru-RU" sz="2400" b="1" baseline="30000" dirty="0">
              <a:solidFill>
                <a:schemeClr val="bg1"/>
              </a:solidFill>
              <a:latin typeface="Calibri" pitchFamily="34" charset="0"/>
            </a:endParaRPr>
          </a:p>
          <a:p>
            <a:pPr>
              <a:spcBef>
                <a:spcPct val="20000"/>
              </a:spcBef>
              <a:buFont typeface="Arial" charset="0"/>
              <a:buNone/>
            </a:pPr>
            <a:endParaRPr lang="ru-RU" sz="2000" b="1" baseline="30000" dirty="0">
              <a:solidFill>
                <a:schemeClr val="bg1"/>
              </a:solidFill>
              <a:latin typeface="Frutiger 45 Light"/>
            </a:endParaRPr>
          </a:p>
        </p:txBody>
      </p:sp>
      <p:pic>
        <p:nvPicPr>
          <p:cNvPr id="57348" name="Picture 2"/>
          <p:cNvPicPr>
            <a:picLocks noChangeAspect="1" noChangeArrowheads="1"/>
          </p:cNvPicPr>
          <p:nvPr/>
        </p:nvPicPr>
        <p:blipFill>
          <a:blip r:embed="rId3" cstate="print"/>
          <a:srcRect/>
          <a:stretch>
            <a:fillRect/>
          </a:stretch>
        </p:blipFill>
        <p:spPr bwMode="auto">
          <a:xfrm>
            <a:off x="1021135" y="2608263"/>
            <a:ext cx="250825" cy="252412"/>
          </a:xfrm>
          <a:prstGeom prst="rect">
            <a:avLst/>
          </a:prstGeom>
          <a:noFill/>
          <a:ln w="9525">
            <a:noFill/>
            <a:miter lim="800000"/>
            <a:headEnd/>
            <a:tailEnd/>
          </a:ln>
        </p:spPr>
      </p:pic>
      <p:pic>
        <p:nvPicPr>
          <p:cNvPr id="57349" name="Picture 3"/>
          <p:cNvPicPr>
            <a:picLocks noChangeAspect="1" noChangeArrowheads="1"/>
          </p:cNvPicPr>
          <p:nvPr/>
        </p:nvPicPr>
        <p:blipFill>
          <a:blip r:embed="rId4" cstate="print"/>
          <a:srcRect/>
          <a:stretch>
            <a:fillRect/>
          </a:stretch>
        </p:blipFill>
        <p:spPr bwMode="auto">
          <a:xfrm>
            <a:off x="1021135" y="2968625"/>
            <a:ext cx="250825" cy="252413"/>
          </a:xfrm>
          <a:prstGeom prst="rect">
            <a:avLst/>
          </a:prstGeom>
          <a:noFill/>
          <a:ln w="9525">
            <a:noFill/>
            <a:miter lim="800000"/>
            <a:headEnd/>
            <a:tailEnd/>
          </a:ln>
        </p:spPr>
      </p:pic>
      <p:pic>
        <p:nvPicPr>
          <p:cNvPr id="57350" name="Picture 4"/>
          <p:cNvPicPr>
            <a:picLocks noChangeAspect="1" noChangeArrowheads="1"/>
          </p:cNvPicPr>
          <p:nvPr/>
        </p:nvPicPr>
        <p:blipFill>
          <a:blip r:embed="rId5" cstate="print"/>
          <a:srcRect/>
          <a:stretch>
            <a:fillRect/>
          </a:stretch>
        </p:blipFill>
        <p:spPr bwMode="auto">
          <a:xfrm>
            <a:off x="1021135" y="3327400"/>
            <a:ext cx="250825" cy="252413"/>
          </a:xfrm>
          <a:prstGeom prst="rect">
            <a:avLst/>
          </a:prstGeom>
          <a:noFill/>
          <a:ln w="9525">
            <a:noFill/>
            <a:miter lim="800000"/>
            <a:headEnd/>
            <a:tailEnd/>
          </a:ln>
        </p:spPr>
      </p:pic>
      <p:pic>
        <p:nvPicPr>
          <p:cNvPr id="57351" name="Picture 4"/>
          <p:cNvPicPr>
            <a:picLocks noChangeAspect="1" noChangeArrowheads="1"/>
          </p:cNvPicPr>
          <p:nvPr/>
        </p:nvPicPr>
        <p:blipFill>
          <a:blip r:embed="rId5" cstate="print"/>
          <a:srcRect/>
          <a:stretch>
            <a:fillRect/>
          </a:stretch>
        </p:blipFill>
        <p:spPr bwMode="auto">
          <a:xfrm>
            <a:off x="5653434" y="4011707"/>
            <a:ext cx="250825" cy="252412"/>
          </a:xfrm>
          <a:prstGeom prst="rect">
            <a:avLst/>
          </a:prstGeom>
          <a:noFill/>
          <a:ln w="9525">
            <a:noFill/>
            <a:miter lim="800000"/>
            <a:headEnd/>
            <a:tailEnd/>
          </a:ln>
        </p:spPr>
      </p:pic>
      <p:pic>
        <p:nvPicPr>
          <p:cNvPr id="57352" name="Picture 3"/>
          <p:cNvPicPr>
            <a:picLocks noChangeAspect="1" noChangeArrowheads="1"/>
          </p:cNvPicPr>
          <p:nvPr/>
        </p:nvPicPr>
        <p:blipFill>
          <a:blip r:embed="rId6" cstate="print"/>
          <a:srcRect/>
          <a:stretch>
            <a:fillRect/>
          </a:stretch>
        </p:blipFill>
        <p:spPr bwMode="auto">
          <a:xfrm>
            <a:off x="7058025" y="2503488"/>
            <a:ext cx="1944688" cy="1357312"/>
          </a:xfrm>
          <a:prstGeom prst="rect">
            <a:avLst/>
          </a:prstGeom>
          <a:noFill/>
          <a:ln w="9525">
            <a:noFill/>
            <a:miter lim="800000"/>
            <a:headEnd/>
            <a:tailEnd/>
          </a:ln>
        </p:spPr>
      </p:pic>
      <p:pic>
        <p:nvPicPr>
          <p:cNvPr id="57353" name="Picture 4"/>
          <p:cNvPicPr>
            <a:picLocks noChangeAspect="1" noChangeArrowheads="1"/>
          </p:cNvPicPr>
          <p:nvPr/>
        </p:nvPicPr>
        <p:blipFill>
          <a:blip r:embed="rId7" cstate="print"/>
          <a:srcRect/>
          <a:stretch>
            <a:fillRect/>
          </a:stretch>
        </p:blipFill>
        <p:spPr bwMode="auto">
          <a:xfrm>
            <a:off x="4097338" y="2449513"/>
            <a:ext cx="2822575" cy="1008062"/>
          </a:xfrm>
          <a:prstGeom prst="rect">
            <a:avLst/>
          </a:prstGeom>
          <a:noFill/>
          <a:ln w="9525">
            <a:noFill/>
            <a:miter lim="800000"/>
            <a:headEnd/>
            <a:tailEnd/>
          </a:ln>
        </p:spPr>
      </p:pic>
      <p:pic>
        <p:nvPicPr>
          <p:cNvPr id="57354" name="Picture 2"/>
          <p:cNvPicPr>
            <a:picLocks noChangeAspect="1" noChangeArrowheads="1"/>
          </p:cNvPicPr>
          <p:nvPr/>
        </p:nvPicPr>
        <p:blipFill>
          <a:blip r:embed="rId3" cstate="print"/>
          <a:srcRect/>
          <a:stretch>
            <a:fillRect/>
          </a:stretch>
        </p:blipFill>
        <p:spPr bwMode="auto">
          <a:xfrm>
            <a:off x="4303713" y="2365375"/>
            <a:ext cx="250825" cy="250825"/>
          </a:xfrm>
          <a:prstGeom prst="rect">
            <a:avLst/>
          </a:prstGeom>
          <a:noFill/>
          <a:ln w="9525">
            <a:noFill/>
            <a:miter lim="800000"/>
            <a:headEnd/>
            <a:tailEnd/>
          </a:ln>
        </p:spPr>
      </p:pic>
      <p:pic>
        <p:nvPicPr>
          <p:cNvPr id="57355" name="Picture 3"/>
          <p:cNvPicPr>
            <a:picLocks noChangeAspect="1" noChangeArrowheads="1"/>
          </p:cNvPicPr>
          <p:nvPr/>
        </p:nvPicPr>
        <p:blipFill>
          <a:blip r:embed="rId4" cstate="print"/>
          <a:srcRect/>
          <a:stretch>
            <a:fillRect/>
          </a:stretch>
        </p:blipFill>
        <p:spPr bwMode="auto">
          <a:xfrm>
            <a:off x="7289800" y="2365375"/>
            <a:ext cx="252413" cy="250825"/>
          </a:xfrm>
          <a:prstGeom prst="rect">
            <a:avLst/>
          </a:prstGeom>
          <a:noFill/>
          <a:ln w="9525">
            <a:noFill/>
            <a:miter lim="800000"/>
            <a:headEnd/>
            <a:tailEnd/>
          </a:ln>
        </p:spPr>
      </p:pic>
      <p:pic>
        <p:nvPicPr>
          <p:cNvPr id="57359" name="Picture 2"/>
          <p:cNvPicPr>
            <a:picLocks noChangeAspect="1" noChangeArrowheads="1"/>
          </p:cNvPicPr>
          <p:nvPr/>
        </p:nvPicPr>
        <p:blipFill>
          <a:blip r:embed="rId8" cstate="print"/>
          <a:srcRect/>
          <a:stretch>
            <a:fillRect/>
          </a:stretch>
        </p:blipFill>
        <p:spPr bwMode="auto">
          <a:xfrm>
            <a:off x="7318548" y="4369991"/>
            <a:ext cx="250825" cy="252413"/>
          </a:xfrm>
          <a:prstGeom prst="rect">
            <a:avLst/>
          </a:prstGeom>
          <a:noFill/>
          <a:ln w="9525">
            <a:noFill/>
            <a:miter lim="800000"/>
            <a:headEnd/>
            <a:tailEnd/>
          </a:ln>
        </p:spPr>
      </p:pic>
      <p:pic>
        <p:nvPicPr>
          <p:cNvPr id="57360" name="Picture 2"/>
          <p:cNvPicPr>
            <a:picLocks noChangeAspect="1" noChangeArrowheads="1"/>
          </p:cNvPicPr>
          <p:nvPr/>
        </p:nvPicPr>
        <p:blipFill>
          <a:blip r:embed="rId8" cstate="print"/>
          <a:srcRect/>
          <a:stretch>
            <a:fillRect/>
          </a:stretch>
        </p:blipFill>
        <p:spPr bwMode="auto">
          <a:xfrm>
            <a:off x="1021135" y="3724275"/>
            <a:ext cx="250825" cy="252413"/>
          </a:xfrm>
          <a:prstGeom prst="rect">
            <a:avLst/>
          </a:prstGeom>
          <a:noFill/>
          <a:ln w="9525">
            <a:noFill/>
            <a:miter lim="800000"/>
            <a:headEnd/>
            <a:tailEnd/>
          </a:ln>
        </p:spPr>
      </p:pic>
      <p:pic>
        <p:nvPicPr>
          <p:cNvPr id="57361" name="Picture 2"/>
          <p:cNvPicPr>
            <a:picLocks noChangeAspect="1" noChangeArrowheads="1"/>
          </p:cNvPicPr>
          <p:nvPr/>
        </p:nvPicPr>
        <p:blipFill>
          <a:blip r:embed="rId8" cstate="print"/>
          <a:srcRect/>
          <a:stretch>
            <a:fillRect/>
          </a:stretch>
        </p:blipFill>
        <p:spPr bwMode="auto">
          <a:xfrm>
            <a:off x="1021135" y="4156075"/>
            <a:ext cx="250825" cy="252413"/>
          </a:xfrm>
          <a:prstGeom prst="rect">
            <a:avLst/>
          </a:prstGeom>
          <a:noFill/>
          <a:ln w="9525">
            <a:noFill/>
            <a:miter lim="800000"/>
            <a:headEnd/>
            <a:tailEnd/>
          </a:ln>
        </p:spPr>
      </p:pic>
      <p:pic>
        <p:nvPicPr>
          <p:cNvPr id="57362" name="Picture 2"/>
          <p:cNvPicPr>
            <a:picLocks noChangeAspect="1" noChangeArrowheads="1"/>
          </p:cNvPicPr>
          <p:nvPr/>
        </p:nvPicPr>
        <p:blipFill>
          <a:blip r:embed="rId8" cstate="print"/>
          <a:srcRect/>
          <a:stretch>
            <a:fillRect/>
          </a:stretch>
        </p:blipFill>
        <p:spPr bwMode="auto">
          <a:xfrm>
            <a:off x="1021135" y="4587875"/>
            <a:ext cx="250825" cy="252413"/>
          </a:xfrm>
          <a:prstGeom prst="rect">
            <a:avLst/>
          </a:prstGeom>
          <a:noFill/>
          <a:ln w="9525">
            <a:noFill/>
            <a:miter lim="800000"/>
            <a:headEnd/>
            <a:tailEnd/>
          </a:ln>
        </p:spPr>
      </p:pic>
      <p:pic>
        <p:nvPicPr>
          <p:cNvPr id="57363" name="Picture 2"/>
          <p:cNvPicPr>
            <a:picLocks noChangeAspect="1" noChangeArrowheads="1"/>
          </p:cNvPicPr>
          <p:nvPr/>
        </p:nvPicPr>
        <p:blipFill>
          <a:blip r:embed="rId8" cstate="print"/>
          <a:srcRect/>
          <a:stretch>
            <a:fillRect/>
          </a:stretch>
        </p:blipFill>
        <p:spPr bwMode="auto">
          <a:xfrm>
            <a:off x="1021135" y="5019675"/>
            <a:ext cx="250825" cy="252413"/>
          </a:xfrm>
          <a:prstGeom prst="rect">
            <a:avLst/>
          </a:prstGeom>
          <a:noFill/>
          <a:ln w="9525">
            <a:noFill/>
            <a:miter lim="800000"/>
            <a:headEnd/>
            <a:tailEnd/>
          </a:ln>
        </p:spPr>
      </p:pic>
      <p:sp>
        <p:nvSpPr>
          <p:cNvPr id="57365" name="20 CuadroTexto"/>
          <p:cNvSpPr txBox="1">
            <a:spLocks noChangeArrowheads="1"/>
          </p:cNvSpPr>
          <p:nvPr/>
        </p:nvSpPr>
        <p:spPr bwMode="auto">
          <a:xfrm>
            <a:off x="1025897" y="3714750"/>
            <a:ext cx="241300" cy="276225"/>
          </a:xfrm>
          <a:prstGeom prst="rect">
            <a:avLst/>
          </a:prstGeom>
          <a:noFill/>
          <a:ln w="9525">
            <a:noFill/>
            <a:miter lim="800000"/>
            <a:headEnd/>
            <a:tailEnd/>
          </a:ln>
        </p:spPr>
        <p:txBody>
          <a:bodyPr>
            <a:spAutoFit/>
          </a:bodyPr>
          <a:lstStyle/>
          <a:p>
            <a:r>
              <a:rPr lang="ru-RU" sz="1200" dirty="0"/>
              <a:t>4</a:t>
            </a:r>
          </a:p>
        </p:txBody>
      </p:sp>
      <p:sp>
        <p:nvSpPr>
          <p:cNvPr id="22"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23"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pic>
        <p:nvPicPr>
          <p:cNvPr id="55298" name="Picture 2" descr="C:\Users\Efecto13\Desktop\23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4412907"/>
            <a:ext cx="2056869" cy="1680389"/>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C:\Users\Efecto13\Desktop\12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6016" y="4203745"/>
            <a:ext cx="1352550" cy="1981200"/>
          </a:xfrm>
          <a:prstGeom prst="rect">
            <a:avLst/>
          </a:prstGeom>
          <a:noFill/>
          <a:extLst>
            <a:ext uri="{909E8E84-426E-40DD-AFC4-6F175D3DCCD1}">
              <a14:hiddenFill xmlns:a14="http://schemas.microsoft.com/office/drawing/2010/main">
                <a:solidFill>
                  <a:srgbClr val="FFFFFF"/>
                </a:solidFill>
              </a14:hiddenFill>
            </a:ext>
          </a:extLst>
        </p:spPr>
      </p:pic>
      <p:sp>
        <p:nvSpPr>
          <p:cNvPr id="24" name="20 CuadroTexto"/>
          <p:cNvSpPr txBox="1">
            <a:spLocks noChangeArrowheads="1"/>
          </p:cNvSpPr>
          <p:nvPr/>
        </p:nvSpPr>
        <p:spPr bwMode="auto">
          <a:xfrm>
            <a:off x="7328073" y="4382294"/>
            <a:ext cx="241300" cy="276225"/>
          </a:xfrm>
          <a:prstGeom prst="rect">
            <a:avLst/>
          </a:prstGeom>
          <a:noFill/>
          <a:ln w="9525">
            <a:noFill/>
            <a:miter lim="800000"/>
            <a:headEnd/>
            <a:tailEnd/>
          </a:ln>
        </p:spPr>
        <p:txBody>
          <a:bodyPr>
            <a:spAutoFit/>
          </a:bodyPr>
          <a:lstStyle/>
          <a:p>
            <a:r>
              <a:rPr lang="ru-RU" sz="1200" dirty="0"/>
              <a:t>4</a:t>
            </a:r>
          </a:p>
        </p:txBody>
      </p:sp>
      <p:sp>
        <p:nvSpPr>
          <p:cNvPr id="25" name="20 CuadroTexto"/>
          <p:cNvSpPr txBox="1">
            <a:spLocks noChangeArrowheads="1"/>
          </p:cNvSpPr>
          <p:nvPr/>
        </p:nvSpPr>
        <p:spPr bwMode="auto">
          <a:xfrm>
            <a:off x="1025897" y="4141837"/>
            <a:ext cx="241300" cy="276225"/>
          </a:xfrm>
          <a:prstGeom prst="rect">
            <a:avLst/>
          </a:prstGeom>
          <a:noFill/>
          <a:ln w="9525">
            <a:noFill/>
            <a:miter lim="800000"/>
            <a:headEnd/>
            <a:tailEnd/>
          </a:ln>
        </p:spPr>
        <p:txBody>
          <a:bodyPr>
            <a:spAutoFit/>
          </a:bodyPr>
          <a:lstStyle/>
          <a:p>
            <a:r>
              <a:rPr lang="en-US" sz="1200" smtClean="0"/>
              <a:t>5</a:t>
            </a:r>
            <a:endParaRPr lang="ru-RU" sz="1200" dirty="0"/>
          </a:p>
        </p:txBody>
      </p:sp>
      <p:sp>
        <p:nvSpPr>
          <p:cNvPr id="26" name="20 CuadroTexto"/>
          <p:cNvSpPr txBox="1">
            <a:spLocks noChangeArrowheads="1"/>
          </p:cNvSpPr>
          <p:nvPr/>
        </p:nvSpPr>
        <p:spPr bwMode="auto">
          <a:xfrm>
            <a:off x="1025897" y="4573885"/>
            <a:ext cx="241300" cy="276225"/>
          </a:xfrm>
          <a:prstGeom prst="rect">
            <a:avLst/>
          </a:prstGeom>
          <a:noFill/>
          <a:ln w="9525">
            <a:noFill/>
            <a:miter lim="800000"/>
            <a:headEnd/>
            <a:tailEnd/>
          </a:ln>
        </p:spPr>
        <p:txBody>
          <a:bodyPr>
            <a:spAutoFit/>
          </a:bodyPr>
          <a:lstStyle/>
          <a:p>
            <a:r>
              <a:rPr lang="en-US" sz="1200" smtClean="0"/>
              <a:t>6</a:t>
            </a:r>
            <a:endParaRPr lang="ru-RU" sz="1200" dirty="0"/>
          </a:p>
        </p:txBody>
      </p:sp>
      <p:sp>
        <p:nvSpPr>
          <p:cNvPr id="27" name="20 CuadroTexto"/>
          <p:cNvSpPr txBox="1">
            <a:spLocks noChangeArrowheads="1"/>
          </p:cNvSpPr>
          <p:nvPr/>
        </p:nvSpPr>
        <p:spPr bwMode="auto">
          <a:xfrm>
            <a:off x="1025897" y="4996408"/>
            <a:ext cx="241300" cy="276225"/>
          </a:xfrm>
          <a:prstGeom prst="rect">
            <a:avLst/>
          </a:prstGeom>
          <a:noFill/>
          <a:ln w="9525">
            <a:noFill/>
            <a:miter lim="800000"/>
            <a:headEnd/>
            <a:tailEnd/>
          </a:ln>
        </p:spPr>
        <p:txBody>
          <a:bodyPr>
            <a:spAutoFit/>
          </a:bodyPr>
          <a:lstStyle/>
          <a:p>
            <a:r>
              <a:rPr lang="en-US" sz="1200" smtClean="0"/>
              <a:t>7</a:t>
            </a:r>
            <a:endParaRPr lang="ru-RU"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63" y="4198938"/>
            <a:ext cx="206375" cy="20796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39939" name="6 CuadroTexto"/>
          <p:cNvSpPr txBox="1">
            <a:spLocks noChangeArrowheads="1"/>
          </p:cNvSpPr>
          <p:nvPr/>
        </p:nvSpPr>
        <p:spPr bwMode="auto">
          <a:xfrm>
            <a:off x="1241425" y="3014211"/>
            <a:ext cx="6840538" cy="2785378"/>
          </a:xfrm>
          <a:prstGeom prst="rect">
            <a:avLst/>
          </a:prstGeom>
          <a:noFill/>
          <a:ln w="9525">
            <a:noFill/>
            <a:miter lim="800000"/>
            <a:headEnd/>
            <a:tailEnd/>
          </a:ln>
        </p:spPr>
        <p:txBody>
          <a:bodyPr>
            <a:spAutoFit/>
          </a:bodyPr>
          <a:lstStyle/>
          <a:p>
            <a:pPr>
              <a:defRPr/>
            </a:pPr>
            <a:r>
              <a:rPr lang="ru-RU" sz="1600" dirty="0">
                <a:latin typeface="+mj-lt"/>
              </a:rPr>
              <a:t>Для проведения измерений с помощью датчика силы Dymo, выполните следующие действия: </a:t>
            </a:r>
          </a:p>
          <a:p>
            <a:pPr>
              <a:defRPr/>
            </a:pPr>
            <a:endParaRPr lang="ru-RU" sz="1600" dirty="0">
              <a:latin typeface="Calibri" pitchFamily="34" charset="0"/>
            </a:endParaRPr>
          </a:p>
          <a:p>
            <a:pPr>
              <a:defRPr/>
            </a:pPr>
            <a:r>
              <a:rPr lang="ru-RU" sz="1600" dirty="0">
                <a:latin typeface="Calibri" pitchFamily="34" charset="0"/>
              </a:rPr>
              <a:t>Откройте программу GlobiLab и включите Labdisc.</a:t>
            </a:r>
          </a:p>
          <a:p>
            <a:pPr>
              <a:defRPr/>
            </a:pPr>
            <a:endParaRPr lang="ru-RU" sz="1600" dirty="0">
              <a:latin typeface="Calibri" pitchFamily="34" charset="0"/>
            </a:endParaRPr>
          </a:p>
          <a:p>
            <a:pPr algn="just">
              <a:defRPr/>
            </a:pPr>
            <a:r>
              <a:rPr lang="ru-RU" sz="1600" dirty="0">
                <a:latin typeface="Calibri" pitchFamily="34" charset="0"/>
              </a:rPr>
              <a:t>Нажмите на пиктограмму Bluetooth в нижнем правом углу экрана GlobiLab. Выберите используемый в настоящий момент Labdisc. После распознавания Labdisc программой, пиктограмма изменит цвет с серого на синий               .            </a:t>
            </a:r>
          </a:p>
          <a:p>
            <a:pPr algn="just">
              <a:defRPr/>
            </a:pPr>
            <a:r>
              <a:rPr lang="ru-RU" sz="1600" dirty="0">
                <a:latin typeface="Calibri" pitchFamily="34" charset="0"/>
              </a:rPr>
              <a:t>Если вы предпочитаете USB-соединение, выполните те же указания, нажав на пиктограмму USB. Вы увидите то же изменение цвета, когда Labdisc будет опознан                 .                      </a:t>
            </a:r>
            <a:r>
              <a:rPr lang="ru-RU" dirty="0" smtClean="0"/>
              <a:t> </a:t>
            </a:r>
          </a:p>
          <a:p>
            <a:pPr>
              <a:defRPr/>
            </a:pPr>
            <a:endParaRPr lang="ru-RU" sz="1500" dirty="0">
              <a:latin typeface="Calibri" pitchFamily="34" charset="0"/>
            </a:endParaRPr>
          </a:p>
        </p:txBody>
      </p:sp>
      <p:sp>
        <p:nvSpPr>
          <p:cNvPr id="8" name="7 Elipse"/>
          <p:cNvSpPr/>
          <p:nvPr/>
        </p:nvSpPr>
        <p:spPr>
          <a:xfrm>
            <a:off x="995363" y="3752850"/>
            <a:ext cx="206375" cy="207963"/>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58372" name="8 CuadroTexto"/>
          <p:cNvSpPr txBox="1">
            <a:spLocks noChangeArrowheads="1"/>
          </p:cNvSpPr>
          <p:nvPr/>
        </p:nvSpPr>
        <p:spPr bwMode="auto">
          <a:xfrm>
            <a:off x="965200" y="3697288"/>
            <a:ext cx="276225" cy="307975"/>
          </a:xfrm>
          <a:prstGeom prst="rect">
            <a:avLst/>
          </a:prstGeom>
          <a:noFill/>
          <a:ln w="9525">
            <a:noFill/>
            <a:miter lim="800000"/>
            <a:headEnd/>
            <a:tailEnd/>
          </a:ln>
        </p:spPr>
        <p:txBody>
          <a:bodyPr wrap="none">
            <a:spAutoFit/>
          </a:bodyPr>
          <a:lstStyle/>
          <a:p>
            <a:r>
              <a:rPr lang="ru-RU" sz="1400">
                <a:latin typeface="Calibri" pitchFamily="34" charset="0"/>
              </a:rPr>
              <a:t>1</a:t>
            </a:r>
          </a:p>
        </p:txBody>
      </p:sp>
      <p:sp>
        <p:nvSpPr>
          <p:cNvPr id="58373" name="10 CuadroTexto"/>
          <p:cNvSpPr txBox="1">
            <a:spLocks noChangeArrowheads="1"/>
          </p:cNvSpPr>
          <p:nvPr/>
        </p:nvSpPr>
        <p:spPr bwMode="auto">
          <a:xfrm>
            <a:off x="965200" y="4149725"/>
            <a:ext cx="276225" cy="306388"/>
          </a:xfrm>
          <a:prstGeom prst="rect">
            <a:avLst/>
          </a:prstGeom>
          <a:noFill/>
          <a:ln w="9525">
            <a:noFill/>
            <a:miter lim="800000"/>
            <a:headEnd/>
            <a:tailEnd/>
          </a:ln>
        </p:spPr>
        <p:txBody>
          <a:bodyPr wrap="none">
            <a:spAutoFit/>
          </a:bodyPr>
          <a:lstStyle/>
          <a:p>
            <a:r>
              <a:rPr lang="ru-RU" sz="1400">
                <a:latin typeface="Calibri" pitchFamily="34" charset="0"/>
              </a:rPr>
              <a:t>2</a:t>
            </a:r>
          </a:p>
        </p:txBody>
      </p:sp>
      <p:pic>
        <p:nvPicPr>
          <p:cNvPr id="58374"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241425" y="2349500"/>
            <a:ext cx="2106613"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Настройка Labdisc</a:t>
            </a:r>
            <a:endParaRPr lang="ru-RU" sz="2400" b="1" baseline="30000" dirty="0">
              <a:solidFill>
                <a:schemeClr val="bg1"/>
              </a:solidFill>
              <a:latin typeface="+mj-lt"/>
            </a:endParaRPr>
          </a:p>
        </p:txBody>
      </p:sp>
      <p:pic>
        <p:nvPicPr>
          <p:cNvPr id="58376" name="14 Imagen"/>
          <p:cNvPicPr>
            <a:picLocks noChangeAspect="1"/>
          </p:cNvPicPr>
          <p:nvPr/>
        </p:nvPicPr>
        <p:blipFill>
          <a:blip r:embed="rId3" cstate="print"/>
          <a:srcRect/>
          <a:stretch>
            <a:fillRect/>
          </a:stretch>
        </p:blipFill>
        <p:spPr bwMode="auto">
          <a:xfrm>
            <a:off x="7158384" y="4774689"/>
            <a:ext cx="612775" cy="252413"/>
          </a:xfrm>
          <a:prstGeom prst="rect">
            <a:avLst/>
          </a:prstGeom>
          <a:noFill/>
          <a:ln w="9525">
            <a:noFill/>
            <a:miter lim="800000"/>
            <a:headEnd/>
            <a:tailEnd/>
          </a:ln>
        </p:spPr>
      </p:pic>
      <p:pic>
        <p:nvPicPr>
          <p:cNvPr id="58377" name="15 Imagen"/>
          <p:cNvPicPr>
            <a:picLocks noChangeAspect="1"/>
          </p:cNvPicPr>
          <p:nvPr/>
        </p:nvPicPr>
        <p:blipFill>
          <a:blip r:embed="rId4" cstate="print"/>
          <a:srcRect/>
          <a:stretch>
            <a:fillRect/>
          </a:stretch>
        </p:blipFill>
        <p:spPr bwMode="auto">
          <a:xfrm>
            <a:off x="2195736" y="5547176"/>
            <a:ext cx="614362" cy="252413"/>
          </a:xfrm>
          <a:prstGeom prst="rect">
            <a:avLst/>
          </a:prstGeom>
          <a:noFill/>
          <a:ln w="9525">
            <a:noFill/>
            <a:miter lim="800000"/>
            <a:headEnd/>
            <a:tailEnd/>
          </a:ln>
        </p:spPr>
      </p:pic>
      <p:sp>
        <p:nvSpPr>
          <p:cNvPr id="17" name="2 Subtítulo"/>
          <p:cNvSpPr txBox="1">
            <a:spLocks/>
          </p:cNvSpPr>
          <p:nvPr/>
        </p:nvSpPr>
        <p:spPr>
          <a:xfrm>
            <a:off x="5653435" y="1863725"/>
            <a:ext cx="3383062"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Использование Labdisc</a:t>
            </a: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16"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8"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7 CuadroTexto"/>
          <p:cNvSpPr txBox="1">
            <a:spLocks noChangeArrowheads="1"/>
          </p:cNvSpPr>
          <p:nvPr/>
        </p:nvSpPr>
        <p:spPr bwMode="auto">
          <a:xfrm>
            <a:off x="1403350" y="2309813"/>
            <a:ext cx="6192986" cy="581025"/>
          </a:xfrm>
          <a:prstGeom prst="rect">
            <a:avLst/>
          </a:prstGeom>
          <a:noFill/>
          <a:ln w="9525">
            <a:noFill/>
            <a:miter lim="800000"/>
            <a:headEnd/>
            <a:tailEnd/>
          </a:ln>
        </p:spPr>
        <p:txBody>
          <a:bodyPr wrap="square">
            <a:spAutoFit/>
          </a:bodyPr>
          <a:lstStyle/>
          <a:p>
            <a:r>
              <a:rPr lang="ru-RU" sz="1600" dirty="0" smtClean="0">
                <a:latin typeface="Calibri" pitchFamily="34" charset="0"/>
              </a:rPr>
              <a:t>Нажмите            , чтобы установить Labdisc. Выберите "Сила (5 н)" в окне "Настройки регистратора". Задайте частоту выборки "10/сек".</a:t>
            </a:r>
            <a:endParaRPr lang="ru-RU" sz="1600" dirty="0">
              <a:latin typeface="Calibri" pitchFamily="34" charset="0"/>
            </a:endParaRPr>
          </a:p>
        </p:txBody>
      </p:sp>
      <p:pic>
        <p:nvPicPr>
          <p:cNvPr id="59394" name="8 Imagen"/>
          <p:cNvPicPr>
            <a:picLocks noChangeAspect="1"/>
          </p:cNvPicPr>
          <p:nvPr/>
        </p:nvPicPr>
        <p:blipFill>
          <a:blip r:embed="rId2" cstate="print"/>
          <a:srcRect/>
          <a:stretch>
            <a:fillRect/>
          </a:stretch>
        </p:blipFill>
        <p:spPr bwMode="auto">
          <a:xfrm>
            <a:off x="2411760" y="2304033"/>
            <a:ext cx="385762" cy="363538"/>
          </a:xfrm>
          <a:prstGeom prst="rect">
            <a:avLst/>
          </a:prstGeom>
          <a:noFill/>
          <a:ln w="9525">
            <a:noFill/>
            <a:miter lim="800000"/>
            <a:headEnd/>
            <a:tailEnd/>
          </a:ln>
        </p:spPr>
      </p:pic>
      <p:pic>
        <p:nvPicPr>
          <p:cNvPr id="59396" name="Picture 8"/>
          <p:cNvPicPr>
            <a:picLocks noChangeAspect="1" noChangeArrowheads="1"/>
          </p:cNvPicPr>
          <p:nvPr/>
        </p:nvPicPr>
        <p:blipFill>
          <a:blip r:embed="rId3" cstate="print"/>
          <a:srcRect/>
          <a:stretch>
            <a:fillRect/>
          </a:stretch>
        </p:blipFill>
        <p:spPr bwMode="auto">
          <a:xfrm>
            <a:off x="1117600" y="2351088"/>
            <a:ext cx="285750" cy="285750"/>
          </a:xfrm>
          <a:prstGeom prst="rect">
            <a:avLst/>
          </a:prstGeom>
          <a:noFill/>
          <a:ln w="9525">
            <a:noFill/>
            <a:miter lim="800000"/>
            <a:headEnd/>
            <a:tailEnd/>
          </a:ln>
        </p:spPr>
      </p:pic>
      <p:sp>
        <p:nvSpPr>
          <p:cNvPr id="10"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1"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4" name="2 Subtítulo"/>
          <p:cNvSpPr txBox="1">
            <a:spLocks/>
          </p:cNvSpPr>
          <p:nvPr/>
        </p:nvSpPr>
        <p:spPr>
          <a:xfrm>
            <a:off x="5653435" y="1863725"/>
            <a:ext cx="3383062"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Использование Labdisc</a:t>
            </a: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63004" y="2958107"/>
            <a:ext cx="3085884" cy="335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6 CuadroTexto"/>
          <p:cNvSpPr txBox="1">
            <a:spLocks noChangeArrowheads="1"/>
          </p:cNvSpPr>
          <p:nvPr/>
        </p:nvSpPr>
        <p:spPr bwMode="auto">
          <a:xfrm>
            <a:off x="1258888" y="2781300"/>
            <a:ext cx="7489825" cy="830263"/>
          </a:xfrm>
          <a:prstGeom prst="rect">
            <a:avLst/>
          </a:prstGeom>
          <a:noFill/>
          <a:ln w="9525">
            <a:noFill/>
            <a:miter lim="800000"/>
            <a:headEnd/>
            <a:tailEnd/>
          </a:ln>
        </p:spPr>
        <p:txBody>
          <a:bodyPr>
            <a:spAutoFit/>
          </a:bodyPr>
          <a:lstStyle/>
          <a:p>
            <a:r>
              <a:rPr lang="ru-RU" sz="1600" dirty="0">
                <a:latin typeface="Calibri" pitchFamily="34" charset="0"/>
              </a:rPr>
              <a:t>После завершения настройки датчика, начинайте измерения, нажав                 .       </a:t>
            </a:r>
          </a:p>
          <a:p>
            <a:r>
              <a:rPr lang="ru-RU" dirty="0" smtClean="0"/>
              <a:t> </a:t>
            </a:r>
            <a:endParaRPr lang="ru-RU" sz="1600" dirty="0">
              <a:latin typeface="Calibri" pitchFamily="34" charset="0"/>
            </a:endParaRPr>
          </a:p>
          <a:p>
            <a:r>
              <a:rPr lang="ru-RU" sz="1600" dirty="0">
                <a:latin typeface="Calibri" pitchFamily="34" charset="0"/>
              </a:rPr>
              <a:t>После завершения измерений, остановите Labdisc, нажав               .        </a:t>
            </a:r>
          </a:p>
        </p:txBody>
      </p:sp>
      <p:pic>
        <p:nvPicPr>
          <p:cNvPr id="60418" name="7 Imagen"/>
          <p:cNvPicPr>
            <a:picLocks noChangeAspect="1"/>
          </p:cNvPicPr>
          <p:nvPr/>
        </p:nvPicPr>
        <p:blipFill>
          <a:blip r:embed="rId2" cstate="print"/>
          <a:srcRect/>
          <a:stretch>
            <a:fillRect/>
          </a:stretch>
        </p:blipFill>
        <p:spPr bwMode="auto">
          <a:xfrm>
            <a:off x="7666038" y="2744788"/>
            <a:ext cx="290512" cy="352425"/>
          </a:xfrm>
          <a:prstGeom prst="rect">
            <a:avLst/>
          </a:prstGeom>
          <a:noFill/>
          <a:ln w="9525">
            <a:noFill/>
            <a:miter lim="800000"/>
            <a:headEnd/>
            <a:tailEnd/>
          </a:ln>
        </p:spPr>
      </p:pic>
      <p:pic>
        <p:nvPicPr>
          <p:cNvPr id="60419" name="8 Imagen"/>
          <p:cNvPicPr>
            <a:picLocks noChangeAspect="1"/>
          </p:cNvPicPr>
          <p:nvPr/>
        </p:nvPicPr>
        <p:blipFill>
          <a:blip r:embed="rId3" cstate="print"/>
          <a:srcRect/>
          <a:stretch>
            <a:fillRect/>
          </a:stretch>
        </p:blipFill>
        <p:spPr bwMode="auto">
          <a:xfrm>
            <a:off x="6532563" y="3221038"/>
            <a:ext cx="342900" cy="352425"/>
          </a:xfrm>
          <a:prstGeom prst="rect">
            <a:avLst/>
          </a:prstGeom>
          <a:noFill/>
          <a:ln w="9525">
            <a:noFill/>
            <a:miter lim="800000"/>
            <a:headEnd/>
            <a:tailEnd/>
          </a:ln>
        </p:spPr>
      </p:pic>
      <p:sp>
        <p:nvSpPr>
          <p:cNvPr id="10" name="9 Elipse"/>
          <p:cNvSpPr/>
          <p:nvPr/>
        </p:nvSpPr>
        <p:spPr>
          <a:xfrm>
            <a:off x="1038225" y="2816225"/>
            <a:ext cx="206375" cy="207963"/>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60421" name="10 CuadroTexto"/>
          <p:cNvSpPr txBox="1">
            <a:spLocks noChangeArrowheads="1"/>
          </p:cNvSpPr>
          <p:nvPr/>
        </p:nvSpPr>
        <p:spPr bwMode="auto">
          <a:xfrm>
            <a:off x="1003300" y="2767013"/>
            <a:ext cx="276225" cy="307975"/>
          </a:xfrm>
          <a:prstGeom prst="rect">
            <a:avLst/>
          </a:prstGeom>
          <a:noFill/>
          <a:ln w="9525">
            <a:noFill/>
            <a:miter lim="800000"/>
            <a:headEnd/>
            <a:tailEnd/>
          </a:ln>
        </p:spPr>
        <p:txBody>
          <a:bodyPr wrap="none">
            <a:spAutoFit/>
          </a:bodyPr>
          <a:lstStyle/>
          <a:p>
            <a:r>
              <a:rPr lang="ru-RU" sz="1400">
                <a:latin typeface="Calibri" pitchFamily="34" charset="0"/>
              </a:rPr>
              <a:t>4</a:t>
            </a:r>
          </a:p>
        </p:txBody>
      </p:sp>
      <p:sp>
        <p:nvSpPr>
          <p:cNvPr id="12" name="11 Elipse"/>
          <p:cNvSpPr/>
          <p:nvPr/>
        </p:nvSpPr>
        <p:spPr>
          <a:xfrm>
            <a:off x="1038225" y="3335338"/>
            <a:ext cx="206375" cy="206375"/>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fontAlgn="auto">
              <a:spcBef>
                <a:spcPts val="0"/>
              </a:spcBef>
              <a:spcAft>
                <a:spcPts val="0"/>
              </a:spcAft>
              <a:defRPr/>
            </a:pPr>
            <a:endParaRPr lang="es-CL" dirty="0"/>
          </a:p>
        </p:txBody>
      </p:sp>
      <p:sp>
        <p:nvSpPr>
          <p:cNvPr id="60423" name="12 CuadroTexto"/>
          <p:cNvSpPr txBox="1">
            <a:spLocks noChangeArrowheads="1"/>
          </p:cNvSpPr>
          <p:nvPr/>
        </p:nvSpPr>
        <p:spPr bwMode="auto">
          <a:xfrm>
            <a:off x="1008063" y="3284538"/>
            <a:ext cx="276225" cy="288925"/>
          </a:xfrm>
          <a:prstGeom prst="rect">
            <a:avLst/>
          </a:prstGeom>
          <a:noFill/>
          <a:ln w="9525">
            <a:noFill/>
            <a:miter lim="800000"/>
            <a:headEnd/>
            <a:tailEnd/>
          </a:ln>
        </p:spPr>
        <p:txBody>
          <a:bodyPr wrap="none">
            <a:spAutoFit/>
          </a:bodyPr>
          <a:lstStyle/>
          <a:p>
            <a:r>
              <a:rPr lang="ru-RU" sz="1400">
                <a:latin typeface="Calibri" pitchFamily="34" charset="0"/>
              </a:rPr>
              <a:t>5</a:t>
            </a:r>
          </a:p>
        </p:txBody>
      </p:sp>
      <p:sp>
        <p:nvSpPr>
          <p:cNvPr id="13"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5"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6" name="2 Subtítulo"/>
          <p:cNvSpPr txBox="1">
            <a:spLocks/>
          </p:cNvSpPr>
          <p:nvPr/>
        </p:nvSpPr>
        <p:spPr>
          <a:xfrm>
            <a:off x="5653435" y="1863725"/>
            <a:ext cx="3383062"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Использование Labdisc</a:t>
            </a: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42" name="11 CuadroTexto"/>
          <p:cNvSpPr txBox="1">
            <a:spLocks noChangeArrowheads="1"/>
          </p:cNvSpPr>
          <p:nvPr/>
        </p:nvSpPr>
        <p:spPr bwMode="auto">
          <a:xfrm>
            <a:off x="1617663" y="2642583"/>
            <a:ext cx="6265118" cy="1569660"/>
          </a:xfrm>
          <a:prstGeom prst="rect">
            <a:avLst/>
          </a:prstGeom>
          <a:noFill/>
          <a:ln w="9525">
            <a:noFill/>
            <a:miter lim="800000"/>
            <a:headEnd/>
            <a:tailEnd/>
          </a:ln>
        </p:spPr>
        <p:txBody>
          <a:bodyPr wrap="square">
            <a:spAutoFit/>
          </a:bodyPr>
          <a:lstStyle/>
          <a:p>
            <a:r>
              <a:rPr lang="ru-RU" sz="1600" dirty="0" smtClean="0">
                <a:latin typeface="Calibri" pitchFamily="34" charset="0"/>
              </a:rPr>
              <a:t>Соедините Labdisc и кусок дерева струной.</a:t>
            </a:r>
          </a:p>
          <a:p>
            <a:endParaRPr lang="ru-RU" sz="1600" dirty="0">
              <a:latin typeface="Calibri" pitchFamily="34" charset="0"/>
            </a:endParaRPr>
          </a:p>
          <a:p>
            <a:r>
              <a:rPr lang="ru-RU" sz="1600" dirty="0" smtClean="0">
                <a:latin typeface="Calibri" pitchFamily="34" charset="0"/>
              </a:rPr>
              <a:t>Закрепите наждачную бумагу на плоской поверхности с помощью липкой ленты.</a:t>
            </a:r>
          </a:p>
          <a:p>
            <a:endParaRPr lang="ru-RU" sz="1600" dirty="0">
              <a:latin typeface="Calibri" pitchFamily="34" charset="0"/>
            </a:endParaRPr>
          </a:p>
          <a:p>
            <a:pPr algn="just"/>
            <a:r>
              <a:rPr lang="ru-RU" sz="1600" dirty="0" smtClean="0">
                <a:latin typeface="Calibri" pitchFamily="34" charset="0"/>
              </a:rPr>
              <a:t>Измерьте силу, необходимую для перемещения деревянного объекта по наждачной бумаге. Струна не должна быть туго натянута в начале измерений.</a:t>
            </a:r>
            <a:endParaRPr lang="ru-RU" sz="1600" dirty="0">
              <a:latin typeface="Calibri" pitchFamily="34" charset="0"/>
            </a:endParaRPr>
          </a:p>
        </p:txBody>
      </p:sp>
      <p:pic>
        <p:nvPicPr>
          <p:cNvPr id="61443" name="Picture 4"/>
          <p:cNvPicPr>
            <a:picLocks noChangeAspect="1" noChangeArrowheads="1"/>
          </p:cNvPicPr>
          <p:nvPr/>
        </p:nvPicPr>
        <p:blipFill>
          <a:blip r:embed="rId3" cstate="print"/>
          <a:srcRect/>
          <a:stretch>
            <a:fillRect/>
          </a:stretch>
        </p:blipFill>
        <p:spPr bwMode="auto">
          <a:xfrm>
            <a:off x="1333500" y="2738438"/>
            <a:ext cx="285750" cy="285750"/>
          </a:xfrm>
          <a:prstGeom prst="rect">
            <a:avLst/>
          </a:prstGeom>
          <a:noFill/>
          <a:ln w="9525">
            <a:noFill/>
            <a:miter lim="800000"/>
            <a:headEnd/>
            <a:tailEnd/>
          </a:ln>
        </p:spPr>
      </p:pic>
      <p:pic>
        <p:nvPicPr>
          <p:cNvPr id="61444" name="Picture 5"/>
          <p:cNvPicPr>
            <a:picLocks noChangeAspect="1" noChangeArrowheads="1"/>
          </p:cNvPicPr>
          <p:nvPr/>
        </p:nvPicPr>
        <p:blipFill>
          <a:blip r:embed="rId4" cstate="print"/>
          <a:srcRect/>
          <a:stretch>
            <a:fillRect/>
          </a:stretch>
        </p:blipFill>
        <p:spPr bwMode="auto">
          <a:xfrm>
            <a:off x="1331913" y="3284538"/>
            <a:ext cx="285750" cy="285750"/>
          </a:xfrm>
          <a:prstGeom prst="rect">
            <a:avLst/>
          </a:prstGeom>
          <a:noFill/>
          <a:ln w="9525">
            <a:noFill/>
            <a:miter lim="800000"/>
            <a:headEnd/>
            <a:tailEnd/>
          </a:ln>
        </p:spPr>
      </p:pic>
      <p:pic>
        <p:nvPicPr>
          <p:cNvPr id="61445" name="Picture 6"/>
          <p:cNvPicPr>
            <a:picLocks noChangeAspect="1" noChangeArrowheads="1"/>
          </p:cNvPicPr>
          <p:nvPr/>
        </p:nvPicPr>
        <p:blipFill>
          <a:blip r:embed="rId5" cstate="print"/>
          <a:srcRect/>
          <a:stretch>
            <a:fillRect/>
          </a:stretch>
        </p:blipFill>
        <p:spPr bwMode="auto">
          <a:xfrm>
            <a:off x="1331913" y="3789363"/>
            <a:ext cx="285750" cy="285750"/>
          </a:xfrm>
          <a:prstGeom prst="rect">
            <a:avLst/>
          </a:prstGeom>
          <a:noFill/>
          <a:ln w="9525">
            <a:noFill/>
            <a:miter lim="800000"/>
            <a:headEnd/>
            <a:tailEnd/>
          </a:ln>
        </p:spPr>
      </p:pic>
      <p:sp>
        <p:nvSpPr>
          <p:cNvPr id="61446" name="2 Subtítulo"/>
          <p:cNvSpPr txBox="1">
            <a:spLocks/>
          </p:cNvSpPr>
          <p:nvPr/>
        </p:nvSpPr>
        <p:spPr bwMode="auto">
          <a:xfrm>
            <a:off x="5653434" y="1863725"/>
            <a:ext cx="3154709"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Эксперимент</a:t>
            </a:r>
            <a:endParaRPr lang="ru-RU" sz="2400" b="1" baseline="30000" dirty="0">
              <a:solidFill>
                <a:schemeClr val="bg1"/>
              </a:solidFill>
              <a:latin typeface="Calibri" pitchFamily="34" charset="0"/>
            </a:endParaRPr>
          </a:p>
          <a:p>
            <a:pPr>
              <a:spcBef>
                <a:spcPct val="20000"/>
              </a:spcBef>
              <a:buFont typeface="Arial" charset="0"/>
              <a:buNone/>
            </a:pPr>
            <a:endParaRPr lang="ru-RU" sz="2400" b="1" baseline="30000" dirty="0">
              <a:solidFill>
                <a:schemeClr val="bg1"/>
              </a:solidFill>
              <a:latin typeface="Calibri" pitchFamily="34" charset="0"/>
            </a:endParaRPr>
          </a:p>
          <a:p>
            <a:pPr>
              <a:spcBef>
                <a:spcPct val="20000"/>
              </a:spcBef>
              <a:buFont typeface="Arial" charset="0"/>
              <a:buNone/>
            </a:pPr>
            <a:endParaRPr lang="ru-RU" sz="2400" b="1" baseline="30000" dirty="0">
              <a:solidFill>
                <a:schemeClr val="bg1"/>
              </a:solidFill>
              <a:latin typeface="Calibri" pitchFamily="34" charset="0"/>
            </a:endParaRPr>
          </a:p>
          <a:p>
            <a:pPr>
              <a:spcBef>
                <a:spcPct val="20000"/>
              </a:spcBef>
              <a:buFont typeface="Arial" charset="0"/>
              <a:buNone/>
            </a:pPr>
            <a:endParaRPr lang="ru-RU" sz="2000" b="1" baseline="30000" dirty="0">
              <a:solidFill>
                <a:schemeClr val="bg1"/>
              </a:solidFill>
              <a:latin typeface="Frutiger 45 Light"/>
            </a:endParaRPr>
          </a:p>
        </p:txBody>
      </p:sp>
      <p:sp>
        <p:nvSpPr>
          <p:cNvPr id="9"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0"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4 Imagen" descr="Imagen1.jpg"/>
          <p:cNvPicPr>
            <a:picLocks noChangeAspect="1"/>
          </p:cNvPicPr>
          <p:nvPr/>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62467" name="10 Rectángulo"/>
          <p:cNvSpPr>
            <a:spLocks noChangeArrowheads="1"/>
          </p:cNvSpPr>
          <p:nvPr/>
        </p:nvSpPr>
        <p:spPr bwMode="auto">
          <a:xfrm>
            <a:off x="1618978" y="2564904"/>
            <a:ext cx="6265390" cy="1815882"/>
          </a:xfrm>
          <a:prstGeom prst="rect">
            <a:avLst/>
          </a:prstGeom>
          <a:noFill/>
          <a:ln w="9525">
            <a:noFill/>
            <a:miter lim="800000"/>
            <a:headEnd/>
            <a:tailEnd/>
          </a:ln>
        </p:spPr>
        <p:txBody>
          <a:bodyPr wrap="square">
            <a:spAutoFit/>
          </a:bodyPr>
          <a:lstStyle/>
          <a:p>
            <a:pPr algn="just"/>
            <a:r>
              <a:rPr lang="ru-RU" sz="1600" dirty="0" smtClean="0">
                <a:latin typeface="Calibri" pitchFamily="34" charset="0"/>
              </a:rPr>
              <a:t>Повторите ту же процедуру для каждого типа наждачной бумаги.</a:t>
            </a:r>
          </a:p>
          <a:p>
            <a:pPr marL="342900" indent="-342900" algn="just">
              <a:buAutoNum type="arabicPeriod" startAt="4"/>
            </a:pPr>
            <a:endParaRPr lang="ru-RU" sz="1600" dirty="0">
              <a:latin typeface="Calibri" pitchFamily="34" charset="0"/>
            </a:endParaRPr>
          </a:p>
          <a:p>
            <a:pPr algn="just"/>
            <a:endParaRPr lang="ru-RU" sz="1600" dirty="0">
              <a:latin typeface="Calibri" pitchFamily="34" charset="0"/>
            </a:endParaRPr>
          </a:p>
          <a:p>
            <a:pPr algn="just"/>
            <a:r>
              <a:rPr lang="ru-RU" sz="1600" dirty="0" smtClean="0">
                <a:latin typeface="Calibri" pitchFamily="34" charset="0"/>
              </a:rPr>
              <a:t>Затем выберите один из типов наждачной бумаги и измерьте силу, которую нужно приложить для перемещения объекта с разными грузами. Используйте для этого грузы 100 г и 200 г, а затем - оба груза, чтобы получить 300 г. Размещайте грузы на куске дерева.</a:t>
            </a:r>
          </a:p>
        </p:txBody>
      </p:sp>
      <p:pic>
        <p:nvPicPr>
          <p:cNvPr id="62468" name="Picture 7"/>
          <p:cNvPicPr>
            <a:picLocks noChangeAspect="1" noChangeArrowheads="1"/>
          </p:cNvPicPr>
          <p:nvPr/>
        </p:nvPicPr>
        <p:blipFill>
          <a:blip r:embed="rId3" cstate="print"/>
          <a:srcRect/>
          <a:stretch>
            <a:fillRect/>
          </a:stretch>
        </p:blipFill>
        <p:spPr bwMode="auto">
          <a:xfrm>
            <a:off x="1333228" y="2639517"/>
            <a:ext cx="285750" cy="285750"/>
          </a:xfrm>
          <a:prstGeom prst="rect">
            <a:avLst/>
          </a:prstGeom>
          <a:noFill/>
          <a:ln w="9525">
            <a:noFill/>
            <a:miter lim="800000"/>
            <a:headEnd/>
            <a:tailEnd/>
          </a:ln>
        </p:spPr>
      </p:pic>
      <p:pic>
        <p:nvPicPr>
          <p:cNvPr id="62469" name="Picture 2"/>
          <p:cNvPicPr>
            <a:picLocks noChangeAspect="1" noChangeArrowheads="1"/>
          </p:cNvPicPr>
          <p:nvPr/>
        </p:nvPicPr>
        <p:blipFill>
          <a:blip r:embed="rId4" cstate="print"/>
          <a:srcRect/>
          <a:stretch>
            <a:fillRect/>
          </a:stretch>
        </p:blipFill>
        <p:spPr bwMode="auto">
          <a:xfrm>
            <a:off x="1331640" y="3355479"/>
            <a:ext cx="285750" cy="285750"/>
          </a:xfrm>
          <a:prstGeom prst="rect">
            <a:avLst/>
          </a:prstGeom>
          <a:noFill/>
          <a:ln w="9525">
            <a:noFill/>
            <a:miter lim="800000"/>
            <a:headEnd/>
            <a:tailEnd/>
          </a:ln>
        </p:spPr>
      </p:pic>
      <p:sp>
        <p:nvSpPr>
          <p:cNvPr id="12"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3"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5" name="2 Subtítulo"/>
          <p:cNvSpPr txBox="1">
            <a:spLocks/>
          </p:cNvSpPr>
          <p:nvPr/>
        </p:nvSpPr>
        <p:spPr bwMode="auto">
          <a:xfrm>
            <a:off x="5653434" y="1863725"/>
            <a:ext cx="3154709"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Эксперимент</a:t>
            </a:r>
            <a:endParaRPr lang="ru-RU" sz="2400" b="1" baseline="30000" dirty="0">
              <a:solidFill>
                <a:schemeClr val="bg1"/>
              </a:solidFill>
              <a:latin typeface="Calibri" pitchFamily="34" charset="0"/>
            </a:endParaRPr>
          </a:p>
          <a:p>
            <a:pPr>
              <a:spcBef>
                <a:spcPct val="20000"/>
              </a:spcBef>
              <a:buFont typeface="Arial" charset="0"/>
              <a:buNone/>
            </a:pPr>
            <a:endParaRPr lang="ru-RU" sz="2400" b="1" baseline="30000" dirty="0">
              <a:solidFill>
                <a:schemeClr val="bg1"/>
              </a:solidFill>
              <a:latin typeface="Calibri" pitchFamily="34" charset="0"/>
            </a:endParaRPr>
          </a:p>
          <a:p>
            <a:pPr>
              <a:spcBef>
                <a:spcPct val="20000"/>
              </a:spcBef>
              <a:buFont typeface="Arial" charset="0"/>
              <a:buNone/>
            </a:pPr>
            <a:endParaRPr lang="ru-RU" sz="2400" b="1" baseline="30000" dirty="0">
              <a:solidFill>
                <a:schemeClr val="bg1"/>
              </a:solidFill>
              <a:latin typeface="Calibri" pitchFamily="34" charset="0"/>
            </a:endParaRPr>
          </a:p>
          <a:p>
            <a:pPr>
              <a:spcBef>
                <a:spcPct val="20000"/>
              </a:spcBef>
              <a:buFont typeface="Arial" charset="0"/>
              <a:buNone/>
            </a:pPr>
            <a:endParaRPr lang="ru-RU" sz="2000" b="1" baseline="30000" dirty="0">
              <a:solidFill>
                <a:schemeClr val="bg1"/>
              </a:solidFill>
              <a:latin typeface="Frutiger 45 Light"/>
            </a:endParaRPr>
          </a:p>
        </p:txBody>
      </p:sp>
      <p:pic>
        <p:nvPicPr>
          <p:cNvPr id="54274" name="Picture 2" descr="C:\Users\Efecto13\Desktop\Montaje-Fricció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4077072"/>
            <a:ext cx="6696744" cy="2676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14 CuadroTexto"/>
          <p:cNvSpPr txBox="1">
            <a:spLocks noChangeArrowheads="1"/>
          </p:cNvSpPr>
          <p:nvPr/>
        </p:nvSpPr>
        <p:spPr bwMode="auto">
          <a:xfrm>
            <a:off x="1692275" y="2492375"/>
            <a:ext cx="6264275" cy="1323439"/>
          </a:xfrm>
          <a:prstGeom prst="rect">
            <a:avLst/>
          </a:prstGeom>
          <a:noFill/>
          <a:ln w="9525">
            <a:noFill/>
            <a:miter lim="800000"/>
            <a:headEnd/>
            <a:tailEnd/>
          </a:ln>
        </p:spPr>
        <p:txBody>
          <a:bodyPr>
            <a:spAutoFit/>
          </a:bodyPr>
          <a:lstStyle/>
          <a:p>
            <a:pPr algn="just">
              <a:defRPr/>
            </a:pPr>
            <a:r>
              <a:rPr lang="ru-RU" sz="1600" dirty="0">
                <a:latin typeface="+mj-lt"/>
              </a:rPr>
              <a:t>На каждом графике, с помощью инструмента                , укажите отклонение пружины </a:t>
            </a:r>
            <a:r>
              <a:rPr lang="ru-RU" sz="1600" dirty="0" smtClean="0">
                <a:latin typeface="+mj-lt"/>
              </a:rPr>
              <a:t>в </a:t>
            </a:r>
            <a:r>
              <a:rPr lang="ru-RU" sz="1600" dirty="0">
                <a:latin typeface="+mj-lt"/>
              </a:rPr>
              <a:t>соответствующие моменты времени</a:t>
            </a:r>
            <a:r>
              <a:rPr lang="ru-RU" sz="1600" dirty="0"/>
              <a:t>.</a:t>
            </a:r>
          </a:p>
          <a:p>
            <a:pPr algn="just">
              <a:defRPr/>
            </a:pPr>
            <a:endParaRPr lang="ru-RU" sz="1600" dirty="0">
              <a:latin typeface="Calibri" pitchFamily="34" charset="0"/>
            </a:endParaRPr>
          </a:p>
          <a:p>
            <a:pPr algn="just">
              <a:defRPr/>
            </a:pPr>
            <a:r>
              <a:rPr lang="ru-RU" sz="1600" dirty="0">
                <a:latin typeface="+mj-lt"/>
              </a:rPr>
              <a:t>После этого, покажите значение силы в каждый момент исследования, нажав на кривую инструментом                        .</a:t>
            </a:r>
          </a:p>
        </p:txBody>
      </p:sp>
      <p:pic>
        <p:nvPicPr>
          <p:cNvPr id="63491" name="Picture 2"/>
          <p:cNvPicPr>
            <a:picLocks noChangeAspect="1" noChangeArrowheads="1"/>
          </p:cNvPicPr>
          <p:nvPr/>
        </p:nvPicPr>
        <p:blipFill>
          <a:blip r:embed="rId3" cstate="print"/>
          <a:srcRect/>
          <a:stretch>
            <a:fillRect/>
          </a:stretch>
        </p:blipFill>
        <p:spPr bwMode="auto">
          <a:xfrm>
            <a:off x="1331913" y="2514600"/>
            <a:ext cx="285750" cy="285750"/>
          </a:xfrm>
          <a:prstGeom prst="rect">
            <a:avLst/>
          </a:prstGeom>
          <a:noFill/>
          <a:ln w="9525">
            <a:noFill/>
            <a:miter lim="800000"/>
            <a:headEnd/>
            <a:tailEnd/>
          </a:ln>
        </p:spPr>
      </p:pic>
      <p:pic>
        <p:nvPicPr>
          <p:cNvPr id="63492" name="Picture 3"/>
          <p:cNvPicPr>
            <a:picLocks noChangeAspect="1" noChangeArrowheads="1"/>
          </p:cNvPicPr>
          <p:nvPr/>
        </p:nvPicPr>
        <p:blipFill>
          <a:blip r:embed="rId4" cstate="print"/>
          <a:srcRect/>
          <a:stretch>
            <a:fillRect/>
          </a:stretch>
        </p:blipFill>
        <p:spPr bwMode="auto">
          <a:xfrm>
            <a:off x="1331913" y="3308350"/>
            <a:ext cx="285750" cy="285750"/>
          </a:xfrm>
          <a:prstGeom prst="rect">
            <a:avLst/>
          </a:prstGeom>
          <a:noFill/>
          <a:ln w="9525">
            <a:noFill/>
            <a:miter lim="800000"/>
            <a:headEnd/>
            <a:tailEnd/>
          </a:ln>
        </p:spPr>
      </p:pic>
      <p:pic>
        <p:nvPicPr>
          <p:cNvPr id="63493" name="23 Imagen"/>
          <p:cNvPicPr>
            <a:picLocks noChangeAspect="1" noChangeArrowheads="1"/>
          </p:cNvPicPr>
          <p:nvPr/>
        </p:nvPicPr>
        <p:blipFill>
          <a:blip r:embed="rId5" cstate="print"/>
          <a:srcRect/>
          <a:stretch>
            <a:fillRect/>
          </a:stretch>
        </p:blipFill>
        <p:spPr bwMode="auto">
          <a:xfrm>
            <a:off x="6151115" y="3500438"/>
            <a:ext cx="346075" cy="331787"/>
          </a:xfrm>
          <a:prstGeom prst="rect">
            <a:avLst/>
          </a:prstGeom>
          <a:noFill/>
          <a:ln w="9525">
            <a:noFill/>
            <a:miter lim="800000"/>
            <a:headEnd/>
            <a:tailEnd/>
          </a:ln>
        </p:spPr>
      </p:pic>
      <p:pic>
        <p:nvPicPr>
          <p:cNvPr id="63494" name="7 Imagen"/>
          <p:cNvPicPr>
            <a:picLocks noChangeAspect="1"/>
          </p:cNvPicPr>
          <p:nvPr/>
        </p:nvPicPr>
        <p:blipFill>
          <a:blip r:embed="rId6" cstate="print"/>
          <a:srcRect/>
          <a:stretch>
            <a:fillRect/>
          </a:stretch>
        </p:blipFill>
        <p:spPr bwMode="auto">
          <a:xfrm>
            <a:off x="6151115" y="2481082"/>
            <a:ext cx="371475" cy="352425"/>
          </a:xfrm>
          <a:prstGeom prst="rect">
            <a:avLst/>
          </a:prstGeom>
          <a:noFill/>
          <a:ln w="9525">
            <a:noFill/>
            <a:miter lim="800000"/>
            <a:headEnd/>
            <a:tailEnd/>
          </a:ln>
        </p:spPr>
      </p:pic>
      <p:sp>
        <p:nvSpPr>
          <p:cNvPr id="13"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4514" name="6 Imagen"/>
          <p:cNvPicPr>
            <a:picLocks noChangeAspect="1"/>
          </p:cNvPicPr>
          <p:nvPr/>
        </p:nvPicPr>
        <p:blipFill>
          <a:blip r:embed="rId3" cstate="print"/>
          <a:srcRect/>
          <a:stretch>
            <a:fillRect/>
          </a:stretch>
        </p:blipFill>
        <p:spPr bwMode="auto">
          <a:xfrm>
            <a:off x="1617663" y="2708275"/>
            <a:ext cx="6267450" cy="576263"/>
          </a:xfrm>
          <a:prstGeom prst="rect">
            <a:avLst/>
          </a:prstGeom>
          <a:noFill/>
          <a:ln w="9525">
            <a:noFill/>
            <a:miter lim="800000"/>
            <a:headEnd/>
            <a:tailEnd/>
          </a:ln>
        </p:spPr>
      </p:pic>
      <p:pic>
        <p:nvPicPr>
          <p:cNvPr id="64515" name="1 Imagen"/>
          <p:cNvPicPr>
            <a:picLocks noChangeAspect="1"/>
          </p:cNvPicPr>
          <p:nvPr/>
        </p:nvPicPr>
        <p:blipFill>
          <a:blip r:embed="rId4" cstate="print"/>
          <a:srcRect/>
          <a:stretch>
            <a:fillRect/>
          </a:stretch>
        </p:blipFill>
        <p:spPr bwMode="auto">
          <a:xfrm>
            <a:off x="1339850" y="2636838"/>
            <a:ext cx="504825" cy="447675"/>
          </a:xfrm>
          <a:prstGeom prst="rect">
            <a:avLst/>
          </a:prstGeom>
          <a:noFill/>
          <a:ln w="9525">
            <a:noFill/>
            <a:miter lim="800000"/>
            <a:headEnd/>
            <a:tailEnd/>
          </a:ln>
        </p:spPr>
      </p:pic>
      <p:sp>
        <p:nvSpPr>
          <p:cNvPr id="64516" name="10 CuadroTexto"/>
          <p:cNvSpPr txBox="1">
            <a:spLocks noChangeArrowheads="1"/>
          </p:cNvSpPr>
          <p:nvPr/>
        </p:nvSpPr>
        <p:spPr bwMode="auto">
          <a:xfrm>
            <a:off x="1835150" y="2754313"/>
            <a:ext cx="5989638" cy="523875"/>
          </a:xfrm>
          <a:prstGeom prst="rect">
            <a:avLst/>
          </a:prstGeom>
          <a:noFill/>
          <a:ln w="9525">
            <a:noFill/>
            <a:miter lim="800000"/>
            <a:headEnd/>
            <a:tailEnd/>
          </a:ln>
        </p:spPr>
        <p:txBody>
          <a:bodyPr wrap="square">
            <a:spAutoFit/>
          </a:bodyPr>
          <a:lstStyle/>
          <a:p>
            <a:pPr algn="just"/>
            <a:r>
              <a:rPr lang="ru-RU" sz="1400" b="1" dirty="0">
                <a:latin typeface="Calibri" pitchFamily="34" charset="0"/>
              </a:rPr>
              <a:t>Глядя на каждый график, скажите, где присутствует максимальное значение силы трения? Какому виду трения оно соответствует?</a:t>
            </a:r>
          </a:p>
        </p:txBody>
      </p:sp>
      <p:pic>
        <p:nvPicPr>
          <p:cNvPr id="64517" name="17 Imagen"/>
          <p:cNvPicPr>
            <a:picLocks noChangeAspect="1"/>
          </p:cNvPicPr>
          <p:nvPr/>
        </p:nvPicPr>
        <p:blipFill>
          <a:blip r:embed="rId3" cstate="print"/>
          <a:srcRect/>
          <a:stretch>
            <a:fillRect/>
          </a:stretch>
        </p:blipFill>
        <p:spPr bwMode="auto">
          <a:xfrm>
            <a:off x="1627188" y="4939952"/>
            <a:ext cx="6267450" cy="649288"/>
          </a:xfrm>
          <a:prstGeom prst="rect">
            <a:avLst/>
          </a:prstGeom>
          <a:noFill/>
          <a:ln w="9525">
            <a:noFill/>
            <a:miter lim="800000"/>
            <a:headEnd/>
            <a:tailEnd/>
          </a:ln>
        </p:spPr>
      </p:pic>
      <p:pic>
        <p:nvPicPr>
          <p:cNvPr id="64518" name="18 Imagen"/>
          <p:cNvPicPr>
            <a:picLocks noChangeAspect="1"/>
          </p:cNvPicPr>
          <p:nvPr/>
        </p:nvPicPr>
        <p:blipFill>
          <a:blip r:embed="rId4" cstate="print"/>
          <a:srcRect/>
          <a:stretch>
            <a:fillRect/>
          </a:stretch>
        </p:blipFill>
        <p:spPr bwMode="auto">
          <a:xfrm>
            <a:off x="1349375" y="4868515"/>
            <a:ext cx="504825" cy="447675"/>
          </a:xfrm>
          <a:prstGeom prst="rect">
            <a:avLst/>
          </a:prstGeom>
          <a:noFill/>
          <a:ln w="9525">
            <a:noFill/>
            <a:miter lim="800000"/>
            <a:headEnd/>
            <a:tailEnd/>
          </a:ln>
        </p:spPr>
      </p:pic>
      <p:sp>
        <p:nvSpPr>
          <p:cNvPr id="64519" name="19 CuadroTexto"/>
          <p:cNvSpPr txBox="1">
            <a:spLocks noChangeArrowheads="1"/>
          </p:cNvSpPr>
          <p:nvPr/>
        </p:nvSpPr>
        <p:spPr bwMode="auto">
          <a:xfrm>
            <a:off x="1857375" y="5001865"/>
            <a:ext cx="5967413" cy="523875"/>
          </a:xfrm>
          <a:prstGeom prst="rect">
            <a:avLst/>
          </a:prstGeom>
          <a:noFill/>
          <a:ln w="9525">
            <a:noFill/>
            <a:miter lim="800000"/>
            <a:headEnd/>
            <a:tailEnd/>
          </a:ln>
        </p:spPr>
        <p:txBody>
          <a:bodyPr>
            <a:spAutoFit/>
          </a:bodyPr>
          <a:lstStyle/>
          <a:p>
            <a:pPr algn="just"/>
            <a:r>
              <a:rPr lang="ru-RU" sz="1400" b="1" dirty="0" smtClean="0">
                <a:latin typeface="Calibri" pitchFamily="34" charset="0"/>
              </a:rPr>
              <a:t>Имеет ли движение, представленное объектом на каждом из графиков, постоянную скорость? Обоснуйте ответ.</a:t>
            </a:r>
            <a:endParaRPr lang="ru-RU" sz="1400" b="1" dirty="0">
              <a:latin typeface="Calibri" pitchFamily="34" charset="0"/>
            </a:endParaRPr>
          </a:p>
        </p:txBody>
      </p:sp>
      <p:pic>
        <p:nvPicPr>
          <p:cNvPr id="64520" name="20 Imagen"/>
          <p:cNvPicPr>
            <a:picLocks noChangeAspect="1"/>
          </p:cNvPicPr>
          <p:nvPr/>
        </p:nvPicPr>
        <p:blipFill>
          <a:blip r:embed="rId3" cstate="print"/>
          <a:srcRect/>
          <a:stretch>
            <a:fillRect/>
          </a:stretch>
        </p:blipFill>
        <p:spPr bwMode="auto">
          <a:xfrm>
            <a:off x="1605387" y="3786188"/>
            <a:ext cx="6267450" cy="738664"/>
          </a:xfrm>
          <a:prstGeom prst="rect">
            <a:avLst/>
          </a:prstGeom>
          <a:noFill/>
          <a:ln w="9525">
            <a:noFill/>
            <a:miter lim="800000"/>
            <a:headEnd/>
            <a:tailEnd/>
          </a:ln>
        </p:spPr>
      </p:pic>
      <p:pic>
        <p:nvPicPr>
          <p:cNvPr id="64521" name="21 Imagen"/>
          <p:cNvPicPr>
            <a:picLocks noChangeAspect="1"/>
          </p:cNvPicPr>
          <p:nvPr/>
        </p:nvPicPr>
        <p:blipFill>
          <a:blip r:embed="rId4" cstate="print"/>
          <a:srcRect/>
          <a:stretch>
            <a:fillRect/>
          </a:stretch>
        </p:blipFill>
        <p:spPr bwMode="auto">
          <a:xfrm>
            <a:off x="1331152" y="3717031"/>
            <a:ext cx="503237" cy="447675"/>
          </a:xfrm>
          <a:prstGeom prst="rect">
            <a:avLst/>
          </a:prstGeom>
          <a:noFill/>
          <a:ln w="9525">
            <a:noFill/>
            <a:miter lim="800000"/>
            <a:headEnd/>
            <a:tailEnd/>
          </a:ln>
        </p:spPr>
      </p:pic>
      <p:sp>
        <p:nvSpPr>
          <p:cNvPr id="64522" name="24 CuadroTexto"/>
          <p:cNvSpPr txBox="1">
            <a:spLocks noChangeArrowheads="1"/>
          </p:cNvSpPr>
          <p:nvPr/>
        </p:nvSpPr>
        <p:spPr bwMode="auto">
          <a:xfrm>
            <a:off x="1857375" y="3913892"/>
            <a:ext cx="5967413" cy="523220"/>
          </a:xfrm>
          <a:prstGeom prst="rect">
            <a:avLst/>
          </a:prstGeom>
          <a:noFill/>
          <a:ln w="9525">
            <a:noFill/>
            <a:miter lim="800000"/>
            <a:headEnd/>
            <a:tailEnd/>
          </a:ln>
        </p:spPr>
        <p:txBody>
          <a:bodyPr wrap="square">
            <a:spAutoFit/>
          </a:bodyPr>
          <a:lstStyle/>
          <a:p>
            <a:pPr algn="just"/>
            <a:r>
              <a:rPr lang="ru-RU" sz="1400" b="1" dirty="0">
                <a:latin typeface="Calibri" pitchFamily="34" charset="0"/>
              </a:rPr>
              <a:t>Почему в конце движения датчик продолжает показывать какое-то значение силы? Каково значение силы трения в каждой из этих ситуаций?</a:t>
            </a:r>
          </a:p>
        </p:txBody>
      </p:sp>
      <p:sp>
        <p:nvSpPr>
          <p:cNvPr id="14"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5"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6"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Users\Efecto13\Desktop\Varios-HD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1520825" y="2329631"/>
            <a:ext cx="6430082"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67587" name="2 CuadroTexto"/>
          <p:cNvSpPr txBox="1">
            <a:spLocks noChangeArrowheads="1"/>
          </p:cNvSpPr>
          <p:nvPr/>
        </p:nvSpPr>
        <p:spPr bwMode="auto">
          <a:xfrm>
            <a:off x="1870075" y="2402656"/>
            <a:ext cx="6080832" cy="369332"/>
          </a:xfrm>
          <a:prstGeom prst="rect">
            <a:avLst/>
          </a:prstGeom>
          <a:noFill/>
          <a:ln w="9525">
            <a:noFill/>
            <a:miter lim="800000"/>
            <a:headEnd/>
            <a:tailEnd/>
          </a:ln>
        </p:spPr>
        <p:txBody>
          <a:bodyPr wrap="none">
            <a:spAutoFit/>
          </a:bodyPr>
          <a:lstStyle/>
          <a:p>
            <a:r>
              <a:rPr lang="ru-RU" sz="1400" b="1">
                <a:solidFill>
                  <a:srgbClr val="F7B047"/>
                </a:solidFill>
                <a:latin typeface="Calibri" pitchFamily="34" charset="0"/>
              </a:rPr>
              <a:t>График ниже должен быть аналогичен графику, полученному учащимися:</a:t>
            </a:r>
            <a:r>
              <a:rPr lang="ru-RU" smtClean="0"/>
              <a:t> </a:t>
            </a:r>
            <a:endParaRPr lang="ru-RU" sz="1400">
              <a:solidFill>
                <a:srgbClr val="F7B047"/>
              </a:solidFill>
              <a:latin typeface="Calibri" pitchFamily="34" charset="0"/>
            </a:endParaRPr>
          </a:p>
        </p:txBody>
      </p:sp>
      <p:pic>
        <p:nvPicPr>
          <p:cNvPr id="67592" name="12 Imagen"/>
          <p:cNvPicPr>
            <a:picLocks noChangeAspect="1"/>
          </p:cNvPicPr>
          <p:nvPr/>
        </p:nvPicPr>
        <p:blipFill>
          <a:blip r:embed="rId3" cstate="print"/>
          <a:srcRect/>
          <a:stretch>
            <a:fillRect/>
          </a:stretch>
        </p:blipFill>
        <p:spPr bwMode="auto">
          <a:xfrm>
            <a:off x="971550" y="1916113"/>
            <a:ext cx="3313113" cy="323850"/>
          </a:xfrm>
          <a:prstGeom prst="rect">
            <a:avLst/>
          </a:prstGeom>
          <a:noFill/>
          <a:ln w="9525">
            <a:noFill/>
            <a:miter lim="800000"/>
            <a:headEnd/>
            <a:tailEnd/>
          </a:ln>
        </p:spPr>
      </p:pic>
      <p:sp>
        <p:nvSpPr>
          <p:cNvPr id="67593" name="2 Subtítulo"/>
          <p:cNvSpPr txBox="1">
            <a:spLocks/>
          </p:cNvSpPr>
          <p:nvPr/>
        </p:nvSpPr>
        <p:spPr bwMode="auto">
          <a:xfrm>
            <a:off x="1115442" y="1974850"/>
            <a:ext cx="3240534" cy="3587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Сравнение разных поверхностей</a:t>
            </a:r>
            <a:endParaRPr lang="ru-RU" sz="2400" b="1" baseline="30000" dirty="0">
              <a:solidFill>
                <a:schemeClr val="bg1"/>
              </a:solidFill>
              <a:latin typeface="Calibri"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3"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Результаты </a:t>
            </a:r>
            <a:r>
              <a:rPr lang="ru-RU" sz="2400" b="1" baseline="30000" smtClean="0">
                <a:solidFill>
                  <a:schemeClr val="bg1"/>
                </a:solidFill>
              </a:rPr>
              <a:t>и </a:t>
            </a:r>
            <a:r>
              <a:rPr lang="ru-RU" sz="2400" b="1" baseline="30000" smtClean="0">
                <a:solidFill>
                  <a:schemeClr val="bg1"/>
                </a:solidFill>
              </a:rPr>
              <a:t>анализ</a:t>
            </a:r>
            <a:endParaRPr lang="ru-RU" sz="2400" b="1" baseline="30000" dirty="0">
              <a:solidFill>
                <a:schemeClr val="bg1"/>
              </a:solidFill>
            </a:endParaRPr>
          </a:p>
        </p:txBody>
      </p: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76453" y="2965662"/>
            <a:ext cx="4590199" cy="1891777"/>
          </a:xfrm>
          <a:prstGeom prst="rect">
            <a:avLst/>
          </a:prstGeom>
          <a:noFill/>
          <a:extLst>
            <a:ext uri="{909E8E84-426E-40DD-AFC4-6F175D3DCCD1}">
              <a14:hiddenFill xmlns:a14="http://schemas.microsoft.com/office/drawing/2010/main">
                <a:solidFill>
                  <a:srgbClr val="FFFFFF"/>
                </a:solidFill>
              </a14:hiddenFill>
            </a:ext>
          </a:extLst>
        </p:spPr>
      </p:pic>
      <p:pic>
        <p:nvPicPr>
          <p:cNvPr id="56323"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68974" y="4857440"/>
            <a:ext cx="4605157" cy="1883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350" y="2636838"/>
            <a:ext cx="6169025" cy="1435100"/>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15363"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5364" name="2 Subtítulo"/>
          <p:cNvSpPr txBox="1">
            <a:spLocks/>
          </p:cNvSpPr>
          <p:nvPr/>
        </p:nvSpPr>
        <p:spPr bwMode="auto">
          <a:xfrm>
            <a:off x="5653435" y="1863725"/>
            <a:ext cx="3383062"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Цель</a:t>
            </a:r>
            <a:endParaRPr lang="ru-RU" sz="2400" b="1" baseline="30000" dirty="0">
              <a:solidFill>
                <a:schemeClr val="bg1"/>
              </a:solidFill>
              <a:latin typeface="Calibri" pitchFamily="34" charset="0"/>
            </a:endParaRPr>
          </a:p>
          <a:p>
            <a:pPr>
              <a:spcBef>
                <a:spcPct val="20000"/>
              </a:spcBef>
              <a:buFont typeface="Arial" charset="0"/>
              <a:buNone/>
            </a:pPr>
            <a:endParaRPr lang="ru-RU" sz="2000" baseline="30000" dirty="0">
              <a:solidFill>
                <a:schemeClr val="bg1"/>
              </a:solidFill>
              <a:latin typeface="Frutiger 45 Light"/>
            </a:endParaRPr>
          </a:p>
        </p:txBody>
      </p:sp>
      <p:sp>
        <p:nvSpPr>
          <p:cNvPr id="15365" name="2 CuadroTexto"/>
          <p:cNvSpPr txBox="1">
            <a:spLocks noChangeArrowheads="1"/>
          </p:cNvSpPr>
          <p:nvPr/>
        </p:nvSpPr>
        <p:spPr bwMode="auto">
          <a:xfrm>
            <a:off x="1619250" y="2780928"/>
            <a:ext cx="5694363" cy="1077218"/>
          </a:xfrm>
          <a:prstGeom prst="rect">
            <a:avLst/>
          </a:prstGeom>
          <a:noFill/>
          <a:ln w="9525">
            <a:noFill/>
            <a:miter lim="800000"/>
            <a:headEnd/>
            <a:tailEnd/>
          </a:ln>
        </p:spPr>
        <p:txBody>
          <a:bodyPr>
            <a:spAutoFit/>
          </a:bodyPr>
          <a:lstStyle/>
          <a:p>
            <a:pPr algn="just"/>
            <a:r>
              <a:rPr lang="ru-RU" sz="1600" dirty="0">
                <a:latin typeface="Calibri" pitchFamily="34" charset="0"/>
              </a:rPr>
              <a:t>Цель исследования - изучить поведение силы трения в простой ситуации и наблюдать количественную разницу между трением покоя и движения. Учащиеся выработают гипотезу и проверят ее с помощью датчика силы Dymo.</a:t>
            </a:r>
          </a:p>
        </p:txBody>
      </p:sp>
      <p:sp>
        <p:nvSpPr>
          <p:cNvPr id="15366"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520825" y="2329631"/>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65540" name="2 CuadroTexto"/>
          <p:cNvSpPr txBox="1">
            <a:spLocks noChangeArrowheads="1"/>
          </p:cNvSpPr>
          <p:nvPr/>
        </p:nvSpPr>
        <p:spPr bwMode="auto">
          <a:xfrm>
            <a:off x="1870075" y="2402656"/>
            <a:ext cx="5654675" cy="522288"/>
          </a:xfrm>
          <a:prstGeom prst="rect">
            <a:avLst/>
          </a:prstGeom>
          <a:noFill/>
          <a:ln w="9525">
            <a:noFill/>
            <a:miter lim="800000"/>
            <a:headEnd/>
            <a:tailEnd/>
          </a:ln>
        </p:spPr>
        <p:txBody>
          <a:bodyPr wrap="none">
            <a:spAutoFit/>
          </a:bodyPr>
          <a:lstStyle/>
          <a:p>
            <a:r>
              <a:rPr lang="ru-RU" sz="1400" b="1" dirty="0">
                <a:solidFill>
                  <a:srgbClr val="F7B047"/>
                </a:solidFill>
                <a:latin typeface="Calibri" pitchFamily="34" charset="0"/>
              </a:rPr>
              <a:t>График ниже должен быть аналогичен графику, полученному учащимися:</a:t>
            </a:r>
            <a:r>
              <a:rPr lang="ru-RU" dirty="0" smtClean="0"/>
              <a:t> </a:t>
            </a:r>
            <a:endParaRPr lang="ru-RU" sz="1400" dirty="0">
              <a:solidFill>
                <a:srgbClr val="F7B047"/>
              </a:solidFill>
              <a:latin typeface="Calibri" pitchFamily="34" charset="0"/>
            </a:endParaRPr>
          </a:p>
          <a:p>
            <a:endParaRPr lang="ru-RU" sz="1400" dirty="0">
              <a:latin typeface="Calibri"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3"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pic>
        <p:nvPicPr>
          <p:cNvPr id="14" name="12 Imagen"/>
          <p:cNvPicPr>
            <a:picLocks noChangeAspect="1"/>
          </p:cNvPicPr>
          <p:nvPr/>
        </p:nvPicPr>
        <p:blipFill>
          <a:blip r:embed="rId3" cstate="print"/>
          <a:srcRect/>
          <a:stretch>
            <a:fillRect/>
          </a:stretch>
        </p:blipFill>
        <p:spPr bwMode="auto">
          <a:xfrm>
            <a:off x="971550" y="1916113"/>
            <a:ext cx="3313113" cy="323850"/>
          </a:xfrm>
          <a:prstGeom prst="rect">
            <a:avLst/>
          </a:prstGeom>
          <a:noFill/>
          <a:ln w="9525">
            <a:noFill/>
            <a:miter lim="800000"/>
            <a:headEnd/>
            <a:tailEnd/>
          </a:ln>
        </p:spPr>
      </p:pic>
      <p:sp>
        <p:nvSpPr>
          <p:cNvPr id="15" name="2 Subtítulo"/>
          <p:cNvSpPr txBox="1">
            <a:spLocks/>
          </p:cNvSpPr>
          <p:nvPr/>
        </p:nvSpPr>
        <p:spPr bwMode="auto">
          <a:xfrm>
            <a:off x="1115442" y="1974850"/>
            <a:ext cx="2952502" cy="3587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Сравнение разных грузов</a:t>
            </a:r>
            <a:endParaRPr lang="ru-RU" sz="2400" b="1" baseline="30000" dirty="0">
              <a:solidFill>
                <a:schemeClr val="bg1"/>
              </a:solidFill>
              <a:latin typeface="Calibri" pitchFamily="34" charset="0"/>
            </a:endParaRPr>
          </a:p>
        </p:txBody>
      </p:sp>
      <p:pic>
        <p:nvPicPr>
          <p:cNvPr id="5734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33403" y="2928669"/>
            <a:ext cx="4842853" cy="1847674"/>
          </a:xfrm>
          <a:prstGeom prst="rect">
            <a:avLst/>
          </a:prstGeom>
          <a:noFill/>
          <a:extLst>
            <a:ext uri="{909E8E84-426E-40DD-AFC4-6F175D3DCCD1}">
              <a14:hiddenFill xmlns:a14="http://schemas.microsoft.com/office/drawing/2010/main">
                <a:solidFill>
                  <a:srgbClr val="FFFFFF"/>
                </a:solidFill>
              </a14:hiddenFill>
            </a:ext>
          </a:extLst>
        </p:spPr>
      </p:pic>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43089" y="4780068"/>
            <a:ext cx="4823479" cy="19855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Users\Efecto13\Desktop\Varios-HD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1520825" y="2329631"/>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66563" name="2 CuadroTexto"/>
          <p:cNvSpPr txBox="1">
            <a:spLocks noChangeArrowheads="1"/>
          </p:cNvSpPr>
          <p:nvPr/>
        </p:nvSpPr>
        <p:spPr bwMode="auto">
          <a:xfrm>
            <a:off x="1870075" y="2402656"/>
            <a:ext cx="5654675" cy="522288"/>
          </a:xfrm>
          <a:prstGeom prst="rect">
            <a:avLst/>
          </a:prstGeom>
          <a:noFill/>
          <a:ln w="9525">
            <a:noFill/>
            <a:miter lim="800000"/>
            <a:headEnd/>
            <a:tailEnd/>
          </a:ln>
        </p:spPr>
        <p:txBody>
          <a:bodyPr wrap="none">
            <a:spAutoFit/>
          </a:bodyPr>
          <a:lstStyle/>
          <a:p>
            <a:r>
              <a:rPr lang="ru-RU" sz="1400" b="1" dirty="0">
                <a:solidFill>
                  <a:srgbClr val="F7B047"/>
                </a:solidFill>
                <a:latin typeface="Calibri" pitchFamily="34" charset="0"/>
              </a:rPr>
              <a:t>График ниже должен быть аналогичен графику, полученному учащимися:</a:t>
            </a:r>
            <a:r>
              <a:rPr lang="ru-RU" dirty="0" smtClean="0"/>
              <a:t> </a:t>
            </a:r>
            <a:endParaRPr lang="ru-RU" sz="1400" dirty="0">
              <a:solidFill>
                <a:srgbClr val="F7B047"/>
              </a:solidFill>
              <a:latin typeface="Calibri" pitchFamily="34" charset="0"/>
            </a:endParaRPr>
          </a:p>
          <a:p>
            <a:endParaRPr lang="ru-RU" sz="1400" dirty="0">
              <a:latin typeface="Calibri"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3"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pic>
        <p:nvPicPr>
          <p:cNvPr id="15" name="12 Imagen"/>
          <p:cNvPicPr>
            <a:picLocks noChangeAspect="1"/>
          </p:cNvPicPr>
          <p:nvPr/>
        </p:nvPicPr>
        <p:blipFill>
          <a:blip r:embed="rId3" cstate="print"/>
          <a:srcRect/>
          <a:stretch>
            <a:fillRect/>
          </a:stretch>
        </p:blipFill>
        <p:spPr bwMode="auto">
          <a:xfrm>
            <a:off x="971550" y="1916113"/>
            <a:ext cx="3313113" cy="323850"/>
          </a:xfrm>
          <a:prstGeom prst="rect">
            <a:avLst/>
          </a:prstGeom>
          <a:noFill/>
          <a:ln w="9525">
            <a:noFill/>
            <a:miter lim="800000"/>
            <a:headEnd/>
            <a:tailEnd/>
          </a:ln>
        </p:spPr>
      </p:pic>
      <p:sp>
        <p:nvSpPr>
          <p:cNvPr id="16" name="2 Subtítulo"/>
          <p:cNvSpPr txBox="1">
            <a:spLocks/>
          </p:cNvSpPr>
          <p:nvPr/>
        </p:nvSpPr>
        <p:spPr bwMode="auto">
          <a:xfrm>
            <a:off x="1115442" y="1974850"/>
            <a:ext cx="2952502" cy="3587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Сравнение разных грузов</a:t>
            </a:r>
            <a:endParaRPr lang="ru-RU" sz="2400" b="1" baseline="30000" dirty="0">
              <a:solidFill>
                <a:schemeClr val="bg1"/>
              </a:solidFill>
              <a:latin typeface="Calibri" pitchFamily="34" charset="0"/>
            </a:endParaRPr>
          </a:p>
        </p:txBody>
      </p:sp>
      <p:pic>
        <p:nvPicPr>
          <p:cNvPr id="583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52927" y="2934138"/>
            <a:ext cx="4610671" cy="1790261"/>
          </a:xfrm>
          <a:prstGeom prst="rect">
            <a:avLst/>
          </a:prstGeom>
          <a:noFill/>
          <a:extLst>
            <a:ext uri="{909E8E84-426E-40DD-AFC4-6F175D3DCCD1}">
              <a14:hiddenFill xmlns:a14="http://schemas.microsoft.com/office/drawing/2010/main">
                <a:solidFill>
                  <a:srgbClr val="FFFFFF"/>
                </a:solidFill>
              </a14:hiddenFill>
            </a:ext>
          </a:extLst>
        </p:spPr>
      </p:pic>
      <p:pic>
        <p:nvPicPr>
          <p:cNvPr id="5427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39975" y="4727367"/>
            <a:ext cx="4636575" cy="1917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6" name="7 Imagen"/>
          <p:cNvPicPr>
            <a:picLocks noChangeAspect="1"/>
          </p:cNvPicPr>
          <p:nvPr/>
        </p:nvPicPr>
        <p:blipFill>
          <a:blip r:embed="rId2" cstate="print"/>
          <a:srcRect/>
          <a:stretch>
            <a:fillRect/>
          </a:stretch>
        </p:blipFill>
        <p:spPr bwMode="auto">
          <a:xfrm>
            <a:off x="1316956" y="4879521"/>
            <a:ext cx="6908402" cy="1573815"/>
          </a:xfrm>
          <a:prstGeom prst="rect">
            <a:avLst/>
          </a:prstGeom>
          <a:noFill/>
          <a:ln w="9525">
            <a:noFill/>
            <a:miter lim="800000"/>
            <a:headEnd/>
            <a:tailEnd/>
          </a:ln>
        </p:spPr>
      </p:pic>
      <p:sp>
        <p:nvSpPr>
          <p:cNvPr id="18" name="17 Rectángulo redondeado"/>
          <p:cNvSpPr/>
          <p:nvPr/>
        </p:nvSpPr>
        <p:spPr>
          <a:xfrm>
            <a:off x="1316956" y="4733926"/>
            <a:ext cx="6908402" cy="6000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19" name="16 Imagen"/>
          <p:cNvPicPr>
            <a:picLocks noChangeAspect="1"/>
          </p:cNvPicPr>
          <p:nvPr/>
        </p:nvPicPr>
        <p:blipFill>
          <a:blip r:embed="rId3" cstate="print"/>
          <a:srcRect b="5208"/>
          <a:stretch>
            <a:fillRect/>
          </a:stretch>
        </p:blipFill>
        <p:spPr bwMode="auto">
          <a:xfrm>
            <a:off x="1043608" y="4462462"/>
            <a:ext cx="7272808" cy="415925"/>
          </a:xfrm>
          <a:prstGeom prst="rect">
            <a:avLst/>
          </a:prstGeom>
          <a:noFill/>
          <a:ln w="9525">
            <a:noFill/>
            <a:miter lim="800000"/>
            <a:headEnd/>
            <a:tailEnd/>
          </a:ln>
        </p:spPr>
      </p:pic>
      <p:pic>
        <p:nvPicPr>
          <p:cNvPr id="68610" name="10 Imagen"/>
          <p:cNvPicPr>
            <a:picLocks noChangeAspect="1"/>
          </p:cNvPicPr>
          <p:nvPr/>
        </p:nvPicPr>
        <p:blipFill>
          <a:blip r:embed="rId2" cstate="print"/>
          <a:srcRect/>
          <a:stretch>
            <a:fillRect/>
          </a:stretch>
        </p:blipFill>
        <p:spPr bwMode="auto">
          <a:xfrm>
            <a:off x="1330945" y="2403476"/>
            <a:ext cx="6913463" cy="1961629"/>
          </a:xfrm>
          <a:prstGeom prst="rect">
            <a:avLst/>
          </a:prstGeom>
          <a:noFill/>
          <a:ln w="9525">
            <a:noFill/>
            <a:miter lim="800000"/>
            <a:headEnd/>
            <a:tailEnd/>
          </a:ln>
        </p:spPr>
      </p:pic>
      <p:sp>
        <p:nvSpPr>
          <p:cNvPr id="16" name="15 Rectángulo redondeado"/>
          <p:cNvSpPr/>
          <p:nvPr/>
        </p:nvSpPr>
        <p:spPr>
          <a:xfrm>
            <a:off x="1313483" y="2414589"/>
            <a:ext cx="6911875" cy="6000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68612" name="16 Imagen"/>
          <p:cNvPicPr>
            <a:picLocks noChangeAspect="1"/>
          </p:cNvPicPr>
          <p:nvPr/>
        </p:nvPicPr>
        <p:blipFill>
          <a:blip r:embed="rId3" cstate="print"/>
          <a:srcRect b="5208"/>
          <a:stretch>
            <a:fillRect/>
          </a:stretch>
        </p:blipFill>
        <p:spPr bwMode="auto">
          <a:xfrm>
            <a:off x="1043608" y="2143126"/>
            <a:ext cx="7272808" cy="415925"/>
          </a:xfrm>
          <a:prstGeom prst="rect">
            <a:avLst/>
          </a:prstGeom>
          <a:noFill/>
          <a:ln w="9525">
            <a:noFill/>
            <a:miter lim="800000"/>
            <a:headEnd/>
            <a:tailEnd/>
          </a:ln>
        </p:spPr>
      </p:pic>
      <p:sp>
        <p:nvSpPr>
          <p:cNvPr id="68613" name="17 CuadroTexto"/>
          <p:cNvSpPr txBox="1">
            <a:spLocks noChangeArrowheads="1"/>
          </p:cNvSpPr>
          <p:nvPr/>
        </p:nvSpPr>
        <p:spPr bwMode="auto">
          <a:xfrm>
            <a:off x="1500808" y="2228851"/>
            <a:ext cx="6724550" cy="2015936"/>
          </a:xfrm>
          <a:prstGeom prst="rect">
            <a:avLst/>
          </a:prstGeom>
          <a:noFill/>
          <a:ln w="9525">
            <a:noFill/>
            <a:miter lim="800000"/>
            <a:headEnd/>
            <a:tailEnd/>
          </a:ln>
        </p:spPr>
        <p:txBody>
          <a:bodyPr wrap="square">
            <a:spAutoFit/>
          </a:bodyPr>
          <a:lstStyle/>
          <a:p>
            <a:pPr algn="just"/>
            <a:r>
              <a:rPr lang="ru-RU" sz="1400" b="1" dirty="0" smtClean="0">
                <a:latin typeface="Calibri" pitchFamily="34" charset="0"/>
              </a:rPr>
              <a:t>Какое значение имеет коэффициент трения покоя на поверхности, где применялись разные грузы? Он больше или меньше, чем на других поверхностях? Обоснуйте ответ.</a:t>
            </a:r>
          </a:p>
          <a:p>
            <a:pPr algn="just"/>
            <a:endParaRPr lang="ru-RU" sz="1300" dirty="0">
              <a:latin typeface="Calibri" pitchFamily="34" charset="0"/>
            </a:endParaRPr>
          </a:p>
          <a:p>
            <a:pPr algn="just"/>
            <a:r>
              <a:rPr lang="ru-RU" sz="1400" dirty="0">
                <a:latin typeface="Calibri" pitchFamily="34" charset="0"/>
              </a:rPr>
              <a:t>Учащиеся должны установить прямо пропорциональную зависимость между увеличением веса объекта и максимальной силой трения покоя, определив таким образом, что коэффициент трения покоя соответствует коэффициенту пропорциональности. Кроме того, этот коэффициент следует использовать для описания протекания эксперимента и сравнения значений с другими поверхностями.</a:t>
            </a:r>
            <a:endParaRPr lang="ru-RU" sz="1300" dirty="0">
              <a:latin typeface="Calibri" pitchFamily="34" charset="0"/>
            </a:endParaRPr>
          </a:p>
        </p:txBody>
      </p:sp>
      <p:sp>
        <p:nvSpPr>
          <p:cNvPr id="68620" name="26 CuadroTexto"/>
          <p:cNvSpPr txBox="1">
            <a:spLocks noChangeArrowheads="1"/>
          </p:cNvSpPr>
          <p:nvPr/>
        </p:nvSpPr>
        <p:spPr bwMode="auto">
          <a:xfrm>
            <a:off x="1500808" y="4557714"/>
            <a:ext cx="6527576" cy="1815882"/>
          </a:xfrm>
          <a:prstGeom prst="rect">
            <a:avLst/>
          </a:prstGeom>
          <a:noFill/>
          <a:ln w="9525">
            <a:noFill/>
            <a:miter lim="800000"/>
            <a:headEnd/>
            <a:tailEnd/>
          </a:ln>
        </p:spPr>
        <p:txBody>
          <a:bodyPr wrap="square">
            <a:spAutoFit/>
          </a:bodyPr>
          <a:lstStyle/>
          <a:p>
            <a:pPr algn="just"/>
            <a:r>
              <a:rPr lang="ru-RU" sz="1400" b="1" dirty="0">
                <a:latin typeface="Calibri" pitchFamily="34" charset="0"/>
              </a:rPr>
              <a:t>Когда кусок дерева движется, сила трения движения больше, меньше или равна приложенной силе? Обоснуйте ответ, опираясь на то, что вы наблюдали на графиках и в ходе эксперимента.</a:t>
            </a:r>
          </a:p>
          <a:p>
            <a:pPr algn="just"/>
            <a:endParaRPr lang="ru-RU" sz="1400" b="1" dirty="0">
              <a:latin typeface="Calibri" pitchFamily="34" charset="0"/>
            </a:endParaRPr>
          </a:p>
          <a:p>
            <a:pPr algn="just"/>
            <a:r>
              <a:rPr lang="ru-RU" sz="1400" dirty="0">
                <a:latin typeface="Calibri" pitchFamily="34" charset="0"/>
              </a:rPr>
              <a:t>Учащиеся должны определить, что при ускорении объекта приложенная сила обязательно должна быть больше силы трения движения. Это явление трения движения важно по сравнению с силой трения покоя, которая равна величине приложенной силы.</a:t>
            </a:r>
          </a:p>
        </p:txBody>
      </p:sp>
      <p:sp>
        <p:nvSpPr>
          <p:cNvPr id="14"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5"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7" name="2 Subtítulo"/>
          <p:cNvSpPr txBox="1">
            <a:spLocks/>
          </p:cNvSpPr>
          <p:nvPr/>
        </p:nvSpPr>
        <p:spPr>
          <a:xfrm>
            <a:off x="5653434" y="1844675"/>
            <a:ext cx="3154709" cy="414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rPr>
              <a:t>Выводы</a:t>
            </a: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endParaRPr>
          </a:p>
          <a:p>
            <a:pPr marL="0" indent="0" fontAlgn="auto">
              <a:spcAft>
                <a:spcPts val="0"/>
              </a:spcAft>
              <a:buFont typeface="Arial" pitchFamily="34" charset="0"/>
              <a:buNone/>
              <a:defRPr/>
            </a:pP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1"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9634" name="9 Imagen"/>
          <p:cNvPicPr>
            <a:picLocks noChangeAspect="1"/>
          </p:cNvPicPr>
          <p:nvPr/>
        </p:nvPicPr>
        <p:blipFill>
          <a:blip r:embed="rId3" cstate="print"/>
          <a:srcRect/>
          <a:stretch>
            <a:fillRect/>
          </a:stretch>
        </p:blipFill>
        <p:spPr bwMode="auto">
          <a:xfrm>
            <a:off x="1174228" y="2751269"/>
            <a:ext cx="6998171" cy="1442199"/>
          </a:xfrm>
          <a:prstGeom prst="rect">
            <a:avLst/>
          </a:prstGeom>
          <a:noFill/>
          <a:ln w="9525">
            <a:noFill/>
            <a:miter lim="800000"/>
            <a:headEnd/>
            <a:tailEnd/>
          </a:ln>
        </p:spPr>
      </p:pic>
      <p:sp>
        <p:nvSpPr>
          <p:cNvPr id="16" name="15 Rectángulo redondeado"/>
          <p:cNvSpPr/>
          <p:nvPr/>
        </p:nvSpPr>
        <p:spPr>
          <a:xfrm>
            <a:off x="1174228" y="2400424"/>
            <a:ext cx="6998171" cy="520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15" name="19 Imagen"/>
          <p:cNvPicPr>
            <a:picLocks noChangeAspect="1"/>
          </p:cNvPicPr>
          <p:nvPr/>
        </p:nvPicPr>
        <p:blipFill>
          <a:blip r:embed="rId4" cstate="print"/>
          <a:srcRect/>
          <a:stretch>
            <a:fillRect/>
          </a:stretch>
        </p:blipFill>
        <p:spPr bwMode="auto">
          <a:xfrm>
            <a:off x="899592" y="2204864"/>
            <a:ext cx="7272807" cy="657225"/>
          </a:xfrm>
          <a:prstGeom prst="rect">
            <a:avLst/>
          </a:prstGeom>
          <a:noFill/>
          <a:ln w="9525">
            <a:noFill/>
            <a:miter lim="800000"/>
            <a:headEnd/>
            <a:tailEnd/>
          </a:ln>
        </p:spPr>
      </p:pic>
      <p:sp>
        <p:nvSpPr>
          <p:cNvPr id="23" name="22 Rectángulo"/>
          <p:cNvSpPr/>
          <p:nvPr/>
        </p:nvSpPr>
        <p:spPr>
          <a:xfrm>
            <a:off x="1174229" y="4840990"/>
            <a:ext cx="6998170" cy="12966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17" name="16 Rectángulo redondeado"/>
          <p:cNvSpPr/>
          <p:nvPr/>
        </p:nvSpPr>
        <p:spPr>
          <a:xfrm>
            <a:off x="1174229" y="4536653"/>
            <a:ext cx="6998170" cy="520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69637" name="19 Imagen"/>
          <p:cNvPicPr>
            <a:picLocks noChangeAspect="1"/>
          </p:cNvPicPr>
          <p:nvPr/>
        </p:nvPicPr>
        <p:blipFill>
          <a:blip r:embed="rId4" cstate="print"/>
          <a:srcRect/>
          <a:stretch>
            <a:fillRect/>
          </a:stretch>
        </p:blipFill>
        <p:spPr bwMode="auto">
          <a:xfrm>
            <a:off x="899592" y="4328331"/>
            <a:ext cx="7272807" cy="657225"/>
          </a:xfrm>
          <a:prstGeom prst="rect">
            <a:avLst/>
          </a:prstGeom>
          <a:noFill/>
          <a:ln w="9525">
            <a:noFill/>
            <a:miter lim="800000"/>
            <a:headEnd/>
            <a:tailEnd/>
          </a:ln>
        </p:spPr>
      </p:pic>
      <p:sp>
        <p:nvSpPr>
          <p:cNvPr id="69638" name="23 CuadroTexto"/>
          <p:cNvSpPr txBox="1">
            <a:spLocks noChangeArrowheads="1"/>
          </p:cNvSpPr>
          <p:nvPr/>
        </p:nvSpPr>
        <p:spPr bwMode="auto">
          <a:xfrm>
            <a:off x="1403648" y="4480627"/>
            <a:ext cx="6624736" cy="1523494"/>
          </a:xfrm>
          <a:prstGeom prst="rect">
            <a:avLst/>
          </a:prstGeom>
          <a:noFill/>
          <a:ln w="9525">
            <a:noFill/>
            <a:miter lim="800000"/>
            <a:headEnd/>
            <a:tailEnd/>
          </a:ln>
        </p:spPr>
        <p:txBody>
          <a:bodyPr wrap="square">
            <a:spAutoFit/>
          </a:bodyPr>
          <a:lstStyle/>
          <a:p>
            <a:pPr algn="just"/>
            <a:r>
              <a:rPr lang="ru-RU" sz="1400" b="1" dirty="0">
                <a:latin typeface="Calibri" pitchFamily="34" charset="0"/>
              </a:rPr>
              <a:t>Чем эти знания могут быть полезны в таких видах спорта, как лыжи</a:t>
            </a:r>
            <a:r>
              <a:rPr lang="ru-RU" sz="1400" b="1">
                <a:latin typeface="Calibri" pitchFamily="34" charset="0"/>
              </a:rPr>
              <a:t>? </a:t>
            </a:r>
            <a:r>
              <a:rPr lang="en-US" sz="1400" b="1" smtClean="0">
                <a:latin typeface="Calibri" pitchFamily="34" charset="0"/>
              </a:rPr>
              <a:t/>
            </a:r>
            <a:br>
              <a:rPr lang="en-US" sz="1400" b="1" smtClean="0">
                <a:latin typeface="Calibri" pitchFamily="34" charset="0"/>
              </a:rPr>
            </a:br>
            <a:r>
              <a:rPr lang="ru-RU" sz="1400" b="1" smtClean="0">
                <a:latin typeface="Calibri" pitchFamily="34" charset="0"/>
              </a:rPr>
              <a:t>Проведите </a:t>
            </a:r>
            <a:r>
              <a:rPr lang="ru-RU" sz="1400" b="1" dirty="0">
                <a:latin typeface="Calibri" pitchFamily="34" charset="0"/>
              </a:rPr>
              <a:t>исследование, чтобы ответить.</a:t>
            </a:r>
          </a:p>
          <a:p>
            <a:pPr algn="just"/>
            <a:endParaRPr lang="ru-RU" sz="1300" dirty="0">
              <a:latin typeface="Calibri" pitchFamily="34" charset="0"/>
            </a:endParaRPr>
          </a:p>
          <a:p>
            <a:pPr algn="just"/>
            <a:r>
              <a:rPr lang="ru-RU" sz="1300" dirty="0">
                <a:latin typeface="Calibri" pitchFamily="34" charset="0"/>
              </a:rPr>
              <a:t>Учащиеся должны исследовать коэффициент трения движения снега по разным поверхностям. Это - основа данного вида спорта. Проводятся многочисленные исследования, чтобы создавать материалы с минимальным трением и таким образом повышать скорость.</a:t>
            </a:r>
          </a:p>
        </p:txBody>
      </p:sp>
      <p:sp>
        <p:nvSpPr>
          <p:cNvPr id="69642" name="8 CuadroTexto"/>
          <p:cNvSpPr txBox="1">
            <a:spLocks noChangeArrowheads="1"/>
          </p:cNvSpPr>
          <p:nvPr/>
        </p:nvSpPr>
        <p:spPr bwMode="auto">
          <a:xfrm>
            <a:off x="1403648" y="2950515"/>
            <a:ext cx="6624736" cy="1092607"/>
          </a:xfrm>
          <a:prstGeom prst="rect">
            <a:avLst/>
          </a:prstGeom>
          <a:noFill/>
          <a:ln w="9525">
            <a:noFill/>
            <a:miter lim="800000"/>
            <a:headEnd/>
            <a:tailEnd/>
          </a:ln>
        </p:spPr>
        <p:txBody>
          <a:bodyPr wrap="square">
            <a:spAutoFit/>
          </a:bodyPr>
          <a:lstStyle/>
          <a:p>
            <a:pPr algn="just"/>
            <a:r>
              <a:rPr lang="ru-RU" sz="1300" dirty="0">
                <a:latin typeface="Calibri" pitchFamily="34" charset="0"/>
              </a:rPr>
              <a:t>Учащиеся должны установить, что нормальная сила и тип материала являются важными факторами в данном эксперименте, которые определяют поведение, которое мы видим на графиках. Некоторые учащиеся могут представить ситуации, когда поведение поверхностей не соответствует этой теории, что даст преподавателю возможность дать углубленный материал, представляющий концепцию вязкого трения.</a:t>
            </a:r>
          </a:p>
        </p:txBody>
      </p:sp>
      <p:sp>
        <p:nvSpPr>
          <p:cNvPr id="11" name="10 Rectángulo"/>
          <p:cNvSpPr/>
          <p:nvPr/>
        </p:nvSpPr>
        <p:spPr>
          <a:xfrm>
            <a:off x="1403648" y="2400424"/>
            <a:ext cx="6552728" cy="461665"/>
          </a:xfrm>
          <a:prstGeom prst="rect">
            <a:avLst/>
          </a:prstGeom>
        </p:spPr>
        <p:txBody>
          <a:bodyPr wrap="square">
            <a:spAutoFit/>
          </a:bodyPr>
          <a:lstStyle/>
          <a:p>
            <a:pPr algn="just"/>
            <a:r>
              <a:rPr lang="ru-RU" sz="1200" b="1" dirty="0"/>
              <a:t>Каковы были условия, позволившие наблюдать то, что вы видели в данном эксперименте?</a:t>
            </a:r>
            <a:endParaRPr lang="ru-RU" sz="1200" dirty="0"/>
          </a:p>
        </p:txBody>
      </p:sp>
      <p:sp>
        <p:nvSpPr>
          <p:cNvPr id="12"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3"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400" b="1" baseline="30000" dirty="0" smtClean="0">
                <a:solidFill>
                  <a:schemeClr val="bg1"/>
                </a:solidFill>
                <a:latin typeface="+mj-lt"/>
              </a:rPr>
              <a:t>Дальнейшее применение</a:t>
            </a:r>
            <a:endParaRPr lang="ru-RU" sz="2400" b="1" baseline="30000" dirty="0">
              <a:solidFill>
                <a:schemeClr val="bg1"/>
              </a:solidFill>
              <a:latin typeface="+mj-lt"/>
            </a:endParaRPr>
          </a:p>
          <a:p>
            <a:pPr marL="0" indent="0" fontAlgn="auto">
              <a:spcAft>
                <a:spcPts val="0"/>
              </a:spcAft>
              <a:buFont typeface="Arial" pitchFamily="34" charset="0"/>
              <a:buNone/>
              <a:defRPr/>
            </a:pPr>
            <a:endParaRPr lang="ru-RU"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3 CuadroTexto"/>
          <p:cNvSpPr txBox="1">
            <a:spLocks noChangeArrowheads="1"/>
          </p:cNvSpPr>
          <p:nvPr/>
        </p:nvSpPr>
        <p:spPr bwMode="auto">
          <a:xfrm>
            <a:off x="1417463" y="2693988"/>
            <a:ext cx="6538913" cy="1169551"/>
          </a:xfrm>
          <a:prstGeom prst="rect">
            <a:avLst/>
          </a:prstGeom>
          <a:noFill/>
          <a:ln w="9525">
            <a:noFill/>
            <a:miter lim="800000"/>
            <a:headEnd/>
            <a:tailEnd/>
          </a:ln>
        </p:spPr>
        <p:txBody>
          <a:bodyPr>
            <a:spAutoFit/>
          </a:bodyPr>
          <a:lstStyle/>
          <a:p>
            <a:pPr algn="just"/>
            <a:r>
              <a:rPr lang="ru-RU" sz="1400" dirty="0" smtClean="0">
                <a:latin typeface="Calibri" pitchFamily="34" charset="0"/>
              </a:rPr>
              <a:t>Взаимодействие - очень важный вопрос в физике. Мы постоянно пытаемся описывать и объяснять явления повседневной жизни через научные концепции. Мы живем в мире, где трение участвует в каждом взаимодействии. При трении неизменно теряется энергия и выделяется тепло. Один из способов описать это явление - через силу трения, возникающую при контакте двух тел.</a:t>
            </a:r>
            <a:endParaRPr lang="ru-RU" sz="1400" dirty="0">
              <a:solidFill>
                <a:srgbClr val="FF0000"/>
              </a:solidFill>
              <a:latin typeface="Calibri" pitchFamily="34" charset="0"/>
            </a:endParaRPr>
          </a:p>
        </p:txBody>
      </p:sp>
      <p:pic>
        <p:nvPicPr>
          <p:cNvPr id="16387" name="5 Imagen"/>
          <p:cNvPicPr>
            <a:picLocks noChangeAspect="1"/>
          </p:cNvPicPr>
          <p:nvPr/>
        </p:nvPicPr>
        <p:blipFill>
          <a:blip r:embed="rId2" cstate="print"/>
          <a:srcRect/>
          <a:stretch>
            <a:fillRect/>
          </a:stretch>
        </p:blipFill>
        <p:spPr bwMode="auto">
          <a:xfrm>
            <a:off x="1257921" y="4506391"/>
            <a:ext cx="6698455" cy="506387"/>
          </a:xfrm>
          <a:prstGeom prst="rect">
            <a:avLst/>
          </a:prstGeom>
          <a:noFill/>
          <a:ln w="9525">
            <a:noFill/>
            <a:miter lim="800000"/>
            <a:headEnd/>
            <a:tailEnd/>
          </a:ln>
        </p:spPr>
      </p:pic>
      <p:pic>
        <p:nvPicPr>
          <p:cNvPr id="16388" name="8 Imagen"/>
          <p:cNvPicPr>
            <a:picLocks noChangeAspect="1"/>
          </p:cNvPicPr>
          <p:nvPr/>
        </p:nvPicPr>
        <p:blipFill>
          <a:blip r:embed="rId3" cstate="print"/>
          <a:srcRect/>
          <a:stretch>
            <a:fillRect/>
          </a:stretch>
        </p:blipFill>
        <p:spPr bwMode="auto">
          <a:xfrm>
            <a:off x="1043608" y="4365104"/>
            <a:ext cx="428625" cy="438150"/>
          </a:xfrm>
          <a:prstGeom prst="rect">
            <a:avLst/>
          </a:prstGeom>
          <a:noFill/>
          <a:ln w="9525">
            <a:noFill/>
            <a:miter lim="800000"/>
            <a:headEnd/>
            <a:tailEnd/>
          </a:ln>
        </p:spPr>
      </p:pic>
      <p:sp>
        <p:nvSpPr>
          <p:cNvPr id="16389" name="9 CuadroTexto"/>
          <p:cNvSpPr txBox="1">
            <a:spLocks noChangeArrowheads="1"/>
          </p:cNvSpPr>
          <p:nvPr/>
        </p:nvSpPr>
        <p:spPr bwMode="auto">
          <a:xfrm>
            <a:off x="1417463" y="4607184"/>
            <a:ext cx="6553200" cy="304800"/>
          </a:xfrm>
          <a:prstGeom prst="rect">
            <a:avLst/>
          </a:prstGeom>
          <a:noFill/>
          <a:ln w="9525">
            <a:noFill/>
            <a:miter lim="800000"/>
            <a:headEnd/>
            <a:tailEnd/>
          </a:ln>
        </p:spPr>
        <p:txBody>
          <a:bodyPr>
            <a:spAutoFit/>
          </a:bodyPr>
          <a:lstStyle/>
          <a:p>
            <a:r>
              <a:rPr lang="ru-RU" sz="1400" b="1" dirty="0">
                <a:latin typeface="Calibri" pitchFamily="34" charset="0"/>
              </a:rPr>
              <a:t>В каких повседневных ситуациях вы наблюдали явление трения?</a:t>
            </a:r>
          </a:p>
        </p:txBody>
      </p:sp>
      <p:sp>
        <p:nvSpPr>
          <p:cNvPr id="9"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0"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1" name="2 Subtítulo"/>
          <p:cNvSpPr txBox="1">
            <a:spLocks/>
          </p:cNvSpPr>
          <p:nvPr/>
        </p:nvSpPr>
        <p:spPr bwMode="auto">
          <a:xfrm>
            <a:off x="5653435" y="1863725"/>
            <a:ext cx="3383062"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Введение и теория</a:t>
            </a:r>
            <a:endParaRPr lang="ru-RU" sz="2400" b="1" baseline="30000" dirty="0">
              <a:solidFill>
                <a:schemeClr val="bg1"/>
              </a:solidFill>
              <a:latin typeface="Calibri" pitchFamily="34" charset="0"/>
            </a:endParaRPr>
          </a:p>
          <a:p>
            <a:pPr>
              <a:spcBef>
                <a:spcPct val="20000"/>
              </a:spcBef>
              <a:buFont typeface="Arial" charset="0"/>
              <a:buNone/>
            </a:pPr>
            <a:endParaRPr lang="ru-RU"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13 Imagen"/>
          <p:cNvPicPr>
            <a:picLocks noChangeAspect="1"/>
          </p:cNvPicPr>
          <p:nvPr/>
        </p:nvPicPr>
        <p:blipFill>
          <a:blip r:embed="rId3" cstate="print"/>
          <a:srcRect/>
          <a:stretch>
            <a:fillRect/>
          </a:stretch>
        </p:blipFill>
        <p:spPr bwMode="auto">
          <a:xfrm>
            <a:off x="1257920" y="2922589"/>
            <a:ext cx="6698455" cy="506412"/>
          </a:xfrm>
          <a:prstGeom prst="rect">
            <a:avLst/>
          </a:prstGeom>
          <a:noFill/>
          <a:ln w="9525">
            <a:noFill/>
            <a:miter lim="800000"/>
            <a:headEnd/>
            <a:tailEnd/>
          </a:ln>
        </p:spPr>
      </p:pic>
      <p:pic>
        <p:nvPicPr>
          <p:cNvPr id="17410" name="14 Imagen"/>
          <p:cNvPicPr>
            <a:picLocks noChangeAspect="1"/>
          </p:cNvPicPr>
          <p:nvPr/>
        </p:nvPicPr>
        <p:blipFill>
          <a:blip r:embed="rId4" cstate="print"/>
          <a:srcRect/>
          <a:stretch>
            <a:fillRect/>
          </a:stretch>
        </p:blipFill>
        <p:spPr bwMode="auto">
          <a:xfrm>
            <a:off x="1043608" y="2779713"/>
            <a:ext cx="428625" cy="438150"/>
          </a:xfrm>
          <a:prstGeom prst="rect">
            <a:avLst/>
          </a:prstGeom>
          <a:noFill/>
          <a:ln w="9525">
            <a:noFill/>
            <a:miter lim="800000"/>
            <a:headEnd/>
            <a:tailEnd/>
          </a:ln>
        </p:spPr>
      </p:pic>
      <p:pic>
        <p:nvPicPr>
          <p:cNvPr id="17411" name="17 Imagen"/>
          <p:cNvPicPr>
            <a:picLocks noChangeAspect="1"/>
          </p:cNvPicPr>
          <p:nvPr/>
        </p:nvPicPr>
        <p:blipFill>
          <a:blip r:embed="rId3" cstate="print"/>
          <a:srcRect/>
          <a:stretch>
            <a:fillRect/>
          </a:stretch>
        </p:blipFill>
        <p:spPr bwMode="auto">
          <a:xfrm>
            <a:off x="1257921" y="4434384"/>
            <a:ext cx="6698454" cy="508992"/>
          </a:xfrm>
          <a:prstGeom prst="rect">
            <a:avLst/>
          </a:prstGeom>
          <a:noFill/>
          <a:ln w="9525">
            <a:noFill/>
            <a:miter lim="800000"/>
            <a:headEnd/>
            <a:tailEnd/>
          </a:ln>
        </p:spPr>
      </p:pic>
      <p:pic>
        <p:nvPicPr>
          <p:cNvPr id="17412" name="18 Imagen"/>
          <p:cNvPicPr>
            <a:picLocks noChangeAspect="1"/>
          </p:cNvPicPr>
          <p:nvPr/>
        </p:nvPicPr>
        <p:blipFill>
          <a:blip r:embed="rId4" cstate="print"/>
          <a:srcRect/>
          <a:stretch>
            <a:fillRect/>
          </a:stretch>
        </p:blipFill>
        <p:spPr bwMode="auto">
          <a:xfrm>
            <a:off x="1043608" y="4293096"/>
            <a:ext cx="428625" cy="438150"/>
          </a:xfrm>
          <a:prstGeom prst="rect">
            <a:avLst/>
          </a:prstGeom>
          <a:noFill/>
          <a:ln w="9525">
            <a:noFill/>
            <a:miter lim="800000"/>
            <a:headEnd/>
            <a:tailEnd/>
          </a:ln>
        </p:spPr>
      </p:pic>
      <p:sp>
        <p:nvSpPr>
          <p:cNvPr id="17413" name="19 CuadroTexto"/>
          <p:cNvSpPr txBox="1">
            <a:spLocks noChangeArrowheads="1"/>
          </p:cNvSpPr>
          <p:nvPr/>
        </p:nvSpPr>
        <p:spPr bwMode="auto">
          <a:xfrm>
            <a:off x="1417463" y="4508996"/>
            <a:ext cx="6121400" cy="307777"/>
          </a:xfrm>
          <a:prstGeom prst="rect">
            <a:avLst/>
          </a:prstGeom>
          <a:noFill/>
          <a:ln w="9525">
            <a:noFill/>
            <a:miter lim="800000"/>
            <a:headEnd/>
            <a:tailEnd/>
          </a:ln>
        </p:spPr>
        <p:txBody>
          <a:bodyPr>
            <a:spAutoFit/>
          </a:bodyPr>
          <a:lstStyle/>
          <a:p>
            <a:r>
              <a:rPr lang="ru-RU" sz="1400" b="1" dirty="0">
                <a:latin typeface="Calibri" pitchFamily="34" charset="0"/>
              </a:rPr>
              <a:t>Какие параметры должны соблюдаться, чтобы не было трения?</a:t>
            </a:r>
            <a:endParaRPr lang="ru-RU" sz="1400" b="1" dirty="0">
              <a:solidFill>
                <a:srgbClr val="FF0000"/>
              </a:solidFill>
              <a:latin typeface="Calibri" pitchFamily="34" charset="0"/>
            </a:endParaRPr>
          </a:p>
        </p:txBody>
      </p:sp>
      <p:sp>
        <p:nvSpPr>
          <p:cNvPr id="17414" name="24 CuadroTexto"/>
          <p:cNvSpPr txBox="1">
            <a:spLocks noChangeArrowheads="1"/>
          </p:cNvSpPr>
          <p:nvPr/>
        </p:nvSpPr>
        <p:spPr bwMode="auto">
          <a:xfrm>
            <a:off x="1417463" y="2998788"/>
            <a:ext cx="6049963" cy="307777"/>
          </a:xfrm>
          <a:prstGeom prst="rect">
            <a:avLst/>
          </a:prstGeom>
          <a:noFill/>
          <a:ln w="9525">
            <a:noFill/>
            <a:miter lim="800000"/>
            <a:headEnd/>
            <a:tailEnd/>
          </a:ln>
        </p:spPr>
        <p:txBody>
          <a:bodyPr>
            <a:spAutoFit/>
          </a:bodyPr>
          <a:lstStyle/>
          <a:p>
            <a:r>
              <a:rPr lang="ru-RU" sz="1400" b="1" dirty="0">
                <a:latin typeface="Calibri" pitchFamily="34" charset="0"/>
              </a:rPr>
              <a:t>Какие факторы необходимы, чтобы возникло трение? Почему?</a:t>
            </a:r>
            <a:endParaRPr lang="ru-RU" sz="1400" b="1" dirty="0">
              <a:solidFill>
                <a:srgbClr val="FF0000"/>
              </a:solidFill>
              <a:latin typeface="Calibri" pitchFamily="34" charset="0"/>
            </a:endParaRPr>
          </a:p>
        </p:txBody>
      </p:sp>
      <p:sp>
        <p:nvSpPr>
          <p:cNvPr id="11"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2"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4"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Введение и теория</a:t>
            </a:r>
            <a:endParaRPr lang="ru-RU" sz="2400" b="1" baseline="30000" dirty="0">
              <a:solidFill>
                <a:schemeClr val="bg1"/>
              </a:solidFill>
              <a:latin typeface="Calibri" pitchFamily="34" charset="0"/>
            </a:endParaRPr>
          </a:p>
          <a:p>
            <a:pPr>
              <a:spcBef>
                <a:spcPct val="20000"/>
              </a:spcBef>
              <a:buFont typeface="Arial" charset="0"/>
              <a:buNone/>
            </a:pPr>
            <a:endParaRPr lang="ru-RU"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8 Imagen"/>
          <p:cNvPicPr>
            <a:picLocks noChangeAspect="1"/>
          </p:cNvPicPr>
          <p:nvPr/>
        </p:nvPicPr>
        <p:blipFill>
          <a:blip r:embed="rId2" cstate="print"/>
          <a:srcRect/>
          <a:stretch>
            <a:fillRect/>
          </a:stretch>
        </p:blipFill>
        <p:spPr bwMode="auto">
          <a:xfrm>
            <a:off x="1186324" y="2420938"/>
            <a:ext cx="2800350" cy="323850"/>
          </a:xfrm>
          <a:prstGeom prst="rect">
            <a:avLst/>
          </a:prstGeom>
          <a:noFill/>
          <a:ln w="9525">
            <a:noFill/>
            <a:miter lim="800000"/>
            <a:headEnd/>
            <a:tailEnd/>
          </a:ln>
        </p:spPr>
      </p:pic>
      <p:sp>
        <p:nvSpPr>
          <p:cNvPr id="19459" name="11 CuadroTexto"/>
          <p:cNvSpPr txBox="1">
            <a:spLocks noChangeArrowheads="1"/>
          </p:cNvSpPr>
          <p:nvPr/>
        </p:nvSpPr>
        <p:spPr bwMode="auto">
          <a:xfrm>
            <a:off x="1411288" y="2997200"/>
            <a:ext cx="6329064" cy="1600438"/>
          </a:xfrm>
          <a:prstGeom prst="rect">
            <a:avLst/>
          </a:prstGeom>
          <a:noFill/>
          <a:ln w="9525">
            <a:noFill/>
            <a:miter lim="800000"/>
            <a:headEnd/>
            <a:tailEnd/>
          </a:ln>
        </p:spPr>
        <p:txBody>
          <a:bodyPr wrap="square">
            <a:spAutoFit/>
          </a:bodyPr>
          <a:lstStyle/>
          <a:p>
            <a:pPr algn="just"/>
            <a:r>
              <a:rPr lang="ru-RU" sz="1400" dirty="0">
                <a:latin typeface="Calibri" pitchFamily="34" charset="0"/>
              </a:rPr>
              <a:t>Сила трения возникает, когда соприкасаются две поверхности. Это зависит от воздействия, которое оказывает поверхность и которая называется </a:t>
            </a:r>
            <a:r>
              <a:rPr lang="ru-RU" sz="1400" b="1" dirty="0">
                <a:latin typeface="Calibri" pitchFamily="34" charset="0"/>
              </a:rPr>
              <a:t>нормальной силой</a:t>
            </a:r>
            <a:r>
              <a:rPr lang="ru-RU" sz="1400" dirty="0">
                <a:latin typeface="Calibri" pitchFamily="34" charset="0"/>
              </a:rPr>
              <a:t>.</a:t>
            </a:r>
          </a:p>
          <a:p>
            <a:pPr algn="just"/>
            <a:r>
              <a:rPr lang="ru-RU" sz="1400" dirty="0">
                <a:latin typeface="Calibri" pitchFamily="34" charset="0"/>
              </a:rPr>
              <a:t>Нормальная сила (N) - это воздействие поверхности на тело, направленное перпендикулярно поименованной поверхности. Кроме того, </a:t>
            </a:r>
            <a:r>
              <a:rPr lang="ru-RU" sz="1400" b="1" dirty="0">
                <a:latin typeface="Calibri" pitchFamily="34" charset="0"/>
              </a:rPr>
              <a:t>сила трения обычно направлена против движения</a:t>
            </a:r>
            <a:r>
              <a:rPr lang="ru-RU" sz="1400" dirty="0">
                <a:latin typeface="Calibri" pitchFamily="34" charset="0"/>
              </a:rPr>
              <a:t>. Давайте рассмотрим эти направления на диаграмме свободного тела (DCL</a:t>
            </a:r>
            <a:r>
              <a:rPr lang="ru-RU" sz="1400" dirty="0" smtClean="0">
                <a:latin typeface="Calibri" pitchFamily="34" charset="0"/>
              </a:rPr>
              <a:t>):</a:t>
            </a:r>
            <a:endParaRPr lang="en-US" sz="1400" dirty="0" smtClean="0">
              <a:latin typeface="Calibri" pitchFamily="34" charset="0"/>
            </a:endParaRPr>
          </a:p>
        </p:txBody>
      </p:sp>
      <p:sp>
        <p:nvSpPr>
          <p:cNvPr id="19460"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Введение и теория</a:t>
            </a:r>
            <a:endParaRPr lang="ru-RU" sz="2400" b="1" baseline="30000" dirty="0">
              <a:solidFill>
                <a:schemeClr val="bg1"/>
              </a:solidFill>
              <a:latin typeface="Calibri" pitchFamily="34" charset="0"/>
            </a:endParaRPr>
          </a:p>
          <a:p>
            <a:pPr>
              <a:spcBef>
                <a:spcPct val="20000"/>
              </a:spcBef>
              <a:buFont typeface="Arial" charset="0"/>
              <a:buNone/>
            </a:pPr>
            <a:endParaRPr lang="ru-RU" sz="2000" baseline="30000" dirty="0">
              <a:solidFill>
                <a:schemeClr val="bg1"/>
              </a:solidFill>
              <a:latin typeface="Frutiger 45 Light"/>
            </a:endParaRPr>
          </a:p>
        </p:txBody>
      </p:sp>
      <p:sp>
        <p:nvSpPr>
          <p:cNvPr id="1946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3"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sp>
        <p:nvSpPr>
          <p:cNvPr id="19464" name="Line 71"/>
          <p:cNvSpPr>
            <a:spLocks noChangeShapeType="1"/>
          </p:cNvSpPr>
          <p:nvPr/>
        </p:nvSpPr>
        <p:spPr bwMode="auto">
          <a:xfrm>
            <a:off x="2771775" y="5449788"/>
            <a:ext cx="3352800" cy="0"/>
          </a:xfrm>
          <a:prstGeom prst="line">
            <a:avLst/>
          </a:prstGeom>
          <a:noFill/>
          <a:ln w="9525">
            <a:solidFill>
              <a:srgbClr val="000000"/>
            </a:solidFill>
            <a:round/>
            <a:headEnd/>
            <a:tailEnd/>
          </a:ln>
        </p:spPr>
        <p:txBody>
          <a:bodyPr/>
          <a:lstStyle/>
          <a:p>
            <a:endParaRPr lang="en-US"/>
          </a:p>
        </p:txBody>
      </p:sp>
      <p:grpSp>
        <p:nvGrpSpPr>
          <p:cNvPr id="19465" name="Group 72"/>
          <p:cNvGrpSpPr>
            <a:grpSpLocks/>
          </p:cNvGrpSpPr>
          <p:nvPr/>
        </p:nvGrpSpPr>
        <p:grpSpPr bwMode="auto">
          <a:xfrm>
            <a:off x="4168775" y="5221188"/>
            <a:ext cx="419100" cy="228600"/>
            <a:chOff x="4891" y="4658"/>
            <a:chExt cx="660" cy="360"/>
          </a:xfrm>
        </p:grpSpPr>
        <p:sp>
          <p:nvSpPr>
            <p:cNvPr id="19476" name="Line 73"/>
            <p:cNvSpPr>
              <a:spLocks noChangeShapeType="1"/>
            </p:cNvSpPr>
            <p:nvPr/>
          </p:nvSpPr>
          <p:spPr bwMode="auto">
            <a:xfrm flipV="1">
              <a:off x="4891" y="5015"/>
              <a:ext cx="660" cy="0"/>
            </a:xfrm>
            <a:prstGeom prst="line">
              <a:avLst/>
            </a:prstGeom>
            <a:noFill/>
            <a:ln w="19050">
              <a:solidFill>
                <a:srgbClr val="000000"/>
              </a:solidFill>
              <a:round/>
              <a:headEnd/>
              <a:tailEnd/>
            </a:ln>
          </p:spPr>
          <p:txBody>
            <a:bodyPr/>
            <a:lstStyle/>
            <a:p>
              <a:endParaRPr lang="en-US"/>
            </a:p>
          </p:txBody>
        </p:sp>
        <p:sp>
          <p:nvSpPr>
            <p:cNvPr id="19477" name="Line 74"/>
            <p:cNvSpPr>
              <a:spLocks noChangeShapeType="1"/>
            </p:cNvSpPr>
            <p:nvPr/>
          </p:nvSpPr>
          <p:spPr bwMode="auto">
            <a:xfrm flipV="1">
              <a:off x="4891" y="4658"/>
              <a:ext cx="0" cy="360"/>
            </a:xfrm>
            <a:prstGeom prst="line">
              <a:avLst/>
            </a:prstGeom>
            <a:noFill/>
            <a:ln w="19050">
              <a:solidFill>
                <a:srgbClr val="000000"/>
              </a:solidFill>
              <a:round/>
              <a:headEnd/>
              <a:tailEnd/>
            </a:ln>
          </p:spPr>
          <p:txBody>
            <a:bodyPr/>
            <a:lstStyle/>
            <a:p>
              <a:endParaRPr lang="en-US"/>
            </a:p>
          </p:txBody>
        </p:sp>
        <p:sp>
          <p:nvSpPr>
            <p:cNvPr id="19478" name="Line 75"/>
            <p:cNvSpPr>
              <a:spLocks noChangeShapeType="1"/>
            </p:cNvSpPr>
            <p:nvPr/>
          </p:nvSpPr>
          <p:spPr bwMode="auto">
            <a:xfrm flipV="1">
              <a:off x="4891" y="4658"/>
              <a:ext cx="660" cy="0"/>
            </a:xfrm>
            <a:prstGeom prst="line">
              <a:avLst/>
            </a:prstGeom>
            <a:noFill/>
            <a:ln w="19050">
              <a:solidFill>
                <a:srgbClr val="000000"/>
              </a:solidFill>
              <a:round/>
              <a:headEnd/>
              <a:tailEnd/>
            </a:ln>
          </p:spPr>
          <p:txBody>
            <a:bodyPr/>
            <a:lstStyle/>
            <a:p>
              <a:endParaRPr lang="en-US"/>
            </a:p>
          </p:txBody>
        </p:sp>
        <p:sp>
          <p:nvSpPr>
            <p:cNvPr id="19479" name="Line 76"/>
            <p:cNvSpPr>
              <a:spLocks noChangeShapeType="1"/>
            </p:cNvSpPr>
            <p:nvPr/>
          </p:nvSpPr>
          <p:spPr bwMode="auto">
            <a:xfrm flipV="1">
              <a:off x="5551" y="4658"/>
              <a:ext cx="0" cy="360"/>
            </a:xfrm>
            <a:prstGeom prst="line">
              <a:avLst/>
            </a:prstGeom>
            <a:noFill/>
            <a:ln w="19050">
              <a:solidFill>
                <a:srgbClr val="000000"/>
              </a:solidFill>
              <a:round/>
              <a:headEnd/>
              <a:tailEnd/>
            </a:ln>
          </p:spPr>
          <p:txBody>
            <a:bodyPr/>
            <a:lstStyle/>
            <a:p>
              <a:endParaRPr lang="en-US"/>
            </a:p>
          </p:txBody>
        </p:sp>
      </p:grpSp>
      <p:sp>
        <p:nvSpPr>
          <p:cNvPr id="19466" name="Line 77"/>
          <p:cNvSpPr>
            <a:spLocks noChangeShapeType="1"/>
          </p:cNvSpPr>
          <p:nvPr/>
        </p:nvSpPr>
        <p:spPr bwMode="auto">
          <a:xfrm>
            <a:off x="4378325" y="5449788"/>
            <a:ext cx="0" cy="457200"/>
          </a:xfrm>
          <a:prstGeom prst="line">
            <a:avLst/>
          </a:prstGeom>
          <a:noFill/>
          <a:ln w="9525">
            <a:solidFill>
              <a:srgbClr val="000000"/>
            </a:solidFill>
            <a:round/>
            <a:headEnd/>
            <a:tailEnd type="triangle" w="med" len="med"/>
          </a:ln>
        </p:spPr>
        <p:txBody>
          <a:bodyPr/>
          <a:lstStyle/>
          <a:p>
            <a:endParaRPr lang="en-US"/>
          </a:p>
        </p:txBody>
      </p:sp>
      <p:sp>
        <p:nvSpPr>
          <p:cNvPr id="19467" name="Line 78"/>
          <p:cNvSpPr>
            <a:spLocks noChangeShapeType="1"/>
          </p:cNvSpPr>
          <p:nvPr/>
        </p:nvSpPr>
        <p:spPr bwMode="auto">
          <a:xfrm flipV="1">
            <a:off x="4378325" y="4878288"/>
            <a:ext cx="0" cy="342900"/>
          </a:xfrm>
          <a:prstGeom prst="line">
            <a:avLst/>
          </a:prstGeom>
          <a:noFill/>
          <a:ln w="9525">
            <a:solidFill>
              <a:srgbClr val="000000"/>
            </a:solidFill>
            <a:round/>
            <a:headEnd/>
            <a:tailEnd type="triangle" w="med" len="med"/>
          </a:ln>
        </p:spPr>
        <p:txBody>
          <a:bodyPr/>
          <a:lstStyle/>
          <a:p>
            <a:endParaRPr lang="en-US"/>
          </a:p>
        </p:txBody>
      </p:sp>
      <p:sp>
        <p:nvSpPr>
          <p:cNvPr id="19468" name="Line 79"/>
          <p:cNvSpPr>
            <a:spLocks noChangeShapeType="1"/>
          </p:cNvSpPr>
          <p:nvPr/>
        </p:nvSpPr>
        <p:spPr bwMode="auto">
          <a:xfrm>
            <a:off x="4572000" y="5340250"/>
            <a:ext cx="558800" cy="0"/>
          </a:xfrm>
          <a:prstGeom prst="line">
            <a:avLst/>
          </a:prstGeom>
          <a:noFill/>
          <a:ln w="9525">
            <a:solidFill>
              <a:srgbClr val="000000"/>
            </a:solidFill>
            <a:round/>
            <a:headEnd/>
            <a:tailEnd type="triangle" w="med" len="med"/>
          </a:ln>
        </p:spPr>
        <p:txBody>
          <a:bodyPr/>
          <a:lstStyle/>
          <a:p>
            <a:endParaRPr lang="en-US"/>
          </a:p>
        </p:txBody>
      </p:sp>
      <p:sp>
        <p:nvSpPr>
          <p:cNvPr id="19469" name="Line 80"/>
          <p:cNvSpPr>
            <a:spLocks noChangeShapeType="1"/>
          </p:cNvSpPr>
          <p:nvPr/>
        </p:nvSpPr>
        <p:spPr bwMode="auto">
          <a:xfrm flipH="1">
            <a:off x="3722688" y="5340250"/>
            <a:ext cx="419100" cy="0"/>
          </a:xfrm>
          <a:prstGeom prst="line">
            <a:avLst/>
          </a:prstGeom>
          <a:noFill/>
          <a:ln w="9525">
            <a:solidFill>
              <a:srgbClr val="000000"/>
            </a:solidFill>
            <a:round/>
            <a:headEnd/>
            <a:tailEnd type="triangle" w="med" len="med"/>
          </a:ln>
        </p:spPr>
        <p:txBody>
          <a:bodyPr/>
          <a:lstStyle/>
          <a:p>
            <a:endParaRPr lang="en-US"/>
          </a:p>
        </p:txBody>
      </p:sp>
      <p:sp>
        <p:nvSpPr>
          <p:cNvPr id="19470" name="Text Box 81"/>
          <p:cNvSpPr txBox="1">
            <a:spLocks noChangeArrowheads="1"/>
          </p:cNvSpPr>
          <p:nvPr/>
        </p:nvSpPr>
        <p:spPr bwMode="auto">
          <a:xfrm>
            <a:off x="4179565" y="5894412"/>
            <a:ext cx="752475" cy="342900"/>
          </a:xfrm>
          <a:prstGeom prst="rect">
            <a:avLst/>
          </a:prstGeom>
          <a:noFill/>
          <a:ln w="9525">
            <a:noFill/>
            <a:miter lim="800000"/>
            <a:headEnd/>
            <a:tailEnd/>
          </a:ln>
        </p:spPr>
        <p:txBody>
          <a:bodyPr/>
          <a:lstStyle/>
          <a:p>
            <a:r>
              <a:rPr lang="ru-RU" sz="1200" dirty="0" smtClean="0">
                <a:latin typeface="Times New Roman" pitchFamily="18" charset="0"/>
              </a:rPr>
              <a:t>Вес</a:t>
            </a:r>
            <a:endParaRPr lang="ru-RU" dirty="0"/>
          </a:p>
        </p:txBody>
      </p:sp>
      <p:sp>
        <p:nvSpPr>
          <p:cNvPr id="19471" name="Text Box 82"/>
          <p:cNvSpPr txBox="1">
            <a:spLocks noChangeArrowheads="1"/>
          </p:cNvSpPr>
          <p:nvPr/>
        </p:nvSpPr>
        <p:spPr bwMode="auto">
          <a:xfrm>
            <a:off x="5173960" y="5052913"/>
            <a:ext cx="1414264" cy="457200"/>
          </a:xfrm>
          <a:prstGeom prst="rect">
            <a:avLst/>
          </a:prstGeom>
          <a:noFill/>
          <a:ln w="9525">
            <a:noFill/>
            <a:miter lim="800000"/>
            <a:headEnd/>
            <a:tailEnd/>
          </a:ln>
        </p:spPr>
        <p:txBody>
          <a:bodyPr/>
          <a:lstStyle/>
          <a:p>
            <a:r>
              <a:rPr lang="ru-RU" sz="1200" dirty="0" smtClean="0">
                <a:latin typeface="Times New Roman" pitchFamily="18" charset="0"/>
              </a:rPr>
              <a:t>Приложенная сила</a:t>
            </a:r>
            <a:endParaRPr lang="ru-RU" dirty="0"/>
          </a:p>
        </p:txBody>
      </p:sp>
      <p:sp>
        <p:nvSpPr>
          <p:cNvPr id="19472" name="Text Box 83"/>
          <p:cNvSpPr txBox="1">
            <a:spLocks noChangeArrowheads="1"/>
          </p:cNvSpPr>
          <p:nvPr/>
        </p:nvSpPr>
        <p:spPr bwMode="auto">
          <a:xfrm>
            <a:off x="3635896" y="4644008"/>
            <a:ext cx="1512168" cy="297160"/>
          </a:xfrm>
          <a:prstGeom prst="rect">
            <a:avLst/>
          </a:prstGeom>
          <a:noFill/>
          <a:ln w="9525">
            <a:noFill/>
            <a:miter lim="800000"/>
            <a:headEnd/>
            <a:tailEnd/>
          </a:ln>
        </p:spPr>
        <p:txBody>
          <a:bodyPr/>
          <a:lstStyle/>
          <a:p>
            <a:r>
              <a:rPr lang="ru-RU" sz="1200" dirty="0">
                <a:latin typeface="Times New Roman" pitchFamily="18" charset="0"/>
              </a:rPr>
              <a:t>Нормальная сила</a:t>
            </a:r>
            <a:endParaRPr lang="ru-RU" dirty="0"/>
          </a:p>
        </p:txBody>
      </p:sp>
      <p:sp>
        <p:nvSpPr>
          <p:cNvPr id="19473" name="Text Box 84"/>
          <p:cNvSpPr txBox="1">
            <a:spLocks noChangeArrowheads="1"/>
          </p:cNvSpPr>
          <p:nvPr/>
        </p:nvSpPr>
        <p:spPr bwMode="auto">
          <a:xfrm>
            <a:off x="2339752" y="5157887"/>
            <a:ext cx="1342256" cy="287337"/>
          </a:xfrm>
          <a:prstGeom prst="rect">
            <a:avLst/>
          </a:prstGeom>
          <a:noFill/>
          <a:ln w="9525">
            <a:noFill/>
            <a:miter lim="800000"/>
            <a:headEnd/>
            <a:tailEnd/>
          </a:ln>
        </p:spPr>
        <p:txBody>
          <a:bodyPr/>
          <a:lstStyle/>
          <a:p>
            <a:pPr algn="r"/>
            <a:r>
              <a:rPr lang="ru-RU" sz="1200" dirty="0" smtClean="0">
                <a:latin typeface="Times New Roman" pitchFamily="18" charset="0"/>
              </a:rPr>
              <a:t>Сила трения</a:t>
            </a:r>
            <a:endParaRPr lang="ru-RU" dirty="0"/>
          </a:p>
        </p:txBody>
      </p:sp>
      <p:sp>
        <p:nvSpPr>
          <p:cNvPr id="25"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26"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27" name="2 Subtítulo"/>
          <p:cNvSpPr txBox="1">
            <a:spLocks/>
          </p:cNvSpPr>
          <p:nvPr/>
        </p:nvSpPr>
        <p:spPr>
          <a:xfrm>
            <a:off x="1367644" y="2332038"/>
            <a:ext cx="2952327" cy="41275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ru-RU" sz="2000" b="1" dirty="0" smtClean="0">
                <a:solidFill>
                  <a:srgbClr val="FFFFFF"/>
                </a:solidFill>
              </a:rPr>
              <a:t>Теория</a:t>
            </a:r>
            <a:r>
              <a:rPr lang="ru-RU" dirty="0" smtClean="0"/>
              <a:t> </a:t>
            </a:r>
            <a:endParaRPr lang="ru-RU" sz="2000" baseline="30000" dirty="0">
              <a:solidFill>
                <a:schemeClr val="bg1"/>
              </a:solidFill>
              <a:latin typeface="Frutiger 45 Ligh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1 CuadroTexto"/>
          <p:cNvSpPr txBox="1">
            <a:spLocks noChangeArrowheads="1"/>
          </p:cNvSpPr>
          <p:nvPr/>
        </p:nvSpPr>
        <p:spPr bwMode="auto">
          <a:xfrm>
            <a:off x="1411288" y="2565400"/>
            <a:ext cx="6337300" cy="1384995"/>
          </a:xfrm>
          <a:prstGeom prst="rect">
            <a:avLst/>
          </a:prstGeom>
          <a:noFill/>
          <a:ln w="9525">
            <a:noFill/>
            <a:miter lim="800000"/>
            <a:headEnd/>
            <a:tailEnd/>
          </a:ln>
        </p:spPr>
        <p:txBody>
          <a:bodyPr>
            <a:spAutoFit/>
          </a:bodyPr>
          <a:lstStyle/>
          <a:p>
            <a:pPr algn="just"/>
            <a:r>
              <a:rPr lang="ru-RU" sz="1400" b="1" dirty="0" smtClean="0">
                <a:latin typeface="Calibri" pitchFamily="34" charset="0"/>
              </a:rPr>
              <a:t>Бывает трение покоя и трение движения. </a:t>
            </a:r>
            <a:r>
              <a:rPr lang="ru-RU" sz="1400" dirty="0">
                <a:latin typeface="Calibri" pitchFamily="34" charset="0"/>
              </a:rPr>
              <a:t>Трение движения возникает, когда тело движется, т.е. его скорость отлична от нуля. И наоборот, трение покоя возникает, когда скорость тела равна нулю.</a:t>
            </a:r>
          </a:p>
          <a:p>
            <a:pPr algn="just"/>
            <a:r>
              <a:rPr lang="ru-RU" sz="1400" dirty="0">
                <a:latin typeface="Calibri" pitchFamily="34" charset="0"/>
              </a:rPr>
              <a:t>Установлено, что после того, как объект начал движение, для продолжения движения требуется прикладывать меньшую силу. Это указывает на то, что </a:t>
            </a:r>
            <a:r>
              <a:rPr lang="ru-RU" sz="1400" b="1" dirty="0">
                <a:latin typeface="Calibri" pitchFamily="34" charset="0"/>
              </a:rPr>
              <a:t>трение движения всегда меньше, чем максимальное трение покоя</a:t>
            </a:r>
            <a:r>
              <a:rPr lang="ru-RU" sz="1400" dirty="0">
                <a:latin typeface="Calibri" pitchFamily="34" charset="0"/>
              </a:rPr>
              <a:t>.</a:t>
            </a:r>
          </a:p>
        </p:txBody>
      </p:sp>
      <p:sp>
        <p:nvSpPr>
          <p:cNvPr id="2048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3"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20484"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6" name="Text Box 196"/>
          <p:cNvSpPr txBox="1">
            <a:spLocks noChangeArrowheads="1"/>
          </p:cNvSpPr>
          <p:nvPr/>
        </p:nvSpPr>
        <p:spPr bwMode="auto">
          <a:xfrm>
            <a:off x="2700338" y="4076700"/>
            <a:ext cx="5048250" cy="431800"/>
          </a:xfrm>
          <a:prstGeom prst="rect">
            <a:avLst/>
          </a:prstGeom>
          <a:solidFill>
            <a:srgbClr val="FFFFFF"/>
          </a:solidFill>
          <a:ln w="9525">
            <a:solidFill>
              <a:srgbClr val="000000"/>
            </a:solidFill>
            <a:miter lim="800000"/>
            <a:headEnd/>
            <a:tailEnd/>
          </a:ln>
        </p:spPr>
        <p:txBody>
          <a:bodyPr/>
          <a:lstStyle/>
          <a:p>
            <a:pPr algn="ctr"/>
            <a:r>
              <a:rPr lang="ru-RU" sz="1400" dirty="0" smtClean="0">
                <a:latin typeface="Calibri" pitchFamily="34" charset="0"/>
              </a:rPr>
              <a:t>Сила трения движения &lt; максимальная сила трения покоя</a:t>
            </a:r>
            <a:endParaRPr lang="ru-RU" sz="1400" dirty="0">
              <a:latin typeface="Calibri" pitchFamily="34" charset="0"/>
            </a:endParaRPr>
          </a:p>
        </p:txBody>
      </p:sp>
      <p:sp>
        <p:nvSpPr>
          <p:cNvPr id="20487" name="11 CuadroTexto"/>
          <p:cNvSpPr txBox="1">
            <a:spLocks noChangeArrowheads="1"/>
          </p:cNvSpPr>
          <p:nvPr/>
        </p:nvSpPr>
        <p:spPr bwMode="auto">
          <a:xfrm>
            <a:off x="1411288" y="4581525"/>
            <a:ext cx="6337300" cy="738664"/>
          </a:xfrm>
          <a:prstGeom prst="rect">
            <a:avLst/>
          </a:prstGeom>
          <a:noFill/>
          <a:ln w="9525">
            <a:noFill/>
            <a:miter lim="800000"/>
            <a:headEnd/>
            <a:tailEnd/>
          </a:ln>
        </p:spPr>
        <p:txBody>
          <a:bodyPr>
            <a:spAutoFit/>
          </a:bodyPr>
          <a:lstStyle/>
          <a:p>
            <a:pPr algn="just"/>
            <a:r>
              <a:rPr lang="ru-RU" sz="1400" dirty="0">
                <a:latin typeface="Calibri" pitchFamily="34" charset="0"/>
              </a:rPr>
              <a:t>Это было установлено экспериментально, и вы можете проверить это на себе. Когда вы перемещаете тяжелый объект, то в начале требуется большее усилие, но после того, как объект уже начал двигаться, становится легче.</a:t>
            </a:r>
          </a:p>
        </p:txBody>
      </p:sp>
      <p:sp>
        <p:nvSpPr>
          <p:cNvPr id="12"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3"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4"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Введение и теория</a:t>
            </a:r>
            <a:endParaRPr lang="ru-RU" sz="2400" b="1" baseline="30000" dirty="0">
              <a:solidFill>
                <a:schemeClr val="bg1"/>
              </a:solidFill>
              <a:latin typeface="Calibri" pitchFamily="34" charset="0"/>
            </a:endParaRPr>
          </a:p>
          <a:p>
            <a:pPr>
              <a:spcBef>
                <a:spcPct val="20000"/>
              </a:spcBef>
              <a:buFont typeface="Arial" charset="0"/>
              <a:buNone/>
            </a:pPr>
            <a:endParaRPr lang="ru-RU"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1" name="11 CuadroTexto"/>
          <p:cNvSpPr txBox="1">
            <a:spLocks noChangeArrowheads="1"/>
          </p:cNvSpPr>
          <p:nvPr/>
        </p:nvSpPr>
        <p:spPr bwMode="auto">
          <a:xfrm>
            <a:off x="1476375" y="2565400"/>
            <a:ext cx="6264275" cy="1446550"/>
          </a:xfrm>
          <a:prstGeom prst="rect">
            <a:avLst/>
          </a:prstGeom>
          <a:noFill/>
          <a:ln w="9525">
            <a:noFill/>
            <a:miter lim="800000"/>
            <a:headEnd/>
            <a:tailEnd/>
          </a:ln>
        </p:spPr>
        <p:txBody>
          <a:bodyPr wrap="square">
            <a:spAutoFit/>
          </a:bodyPr>
          <a:lstStyle/>
          <a:p>
            <a:pPr algn="just"/>
            <a:r>
              <a:rPr lang="ru-RU" sz="1400" dirty="0">
                <a:latin typeface="Calibri" pitchFamily="34" charset="0"/>
              </a:rPr>
              <a:t>Трение зависит от материала. Например, на льду трение маленькое, а на асфальте - значительно больше. Таким образом, каждой поверхности соответствует свой коэффициент трения. </a:t>
            </a:r>
            <a:r>
              <a:rPr lang="ru-RU" sz="1400" b="1" dirty="0">
                <a:latin typeface="Calibri" pitchFamily="34" charset="0"/>
              </a:rPr>
              <a:t>Существуют коэффициенты трения движения и покоя, обозначаемые греческой буквой      </a:t>
            </a:r>
            <a:r>
              <a:rPr lang="ru-RU" dirty="0" smtClean="0"/>
              <a:t> </a:t>
            </a:r>
            <a:r>
              <a:rPr lang="ru-RU" sz="1400" dirty="0" smtClean="0">
                <a:latin typeface="Calibri" pitchFamily="34" charset="0"/>
              </a:rPr>
              <a:t>. Индекс “k” - для движения ("кинетический") и индекс “s” - для покоя ("статический"). Как показано выше, можно сказать, что для каждого материала:</a:t>
            </a:r>
          </a:p>
        </p:txBody>
      </p:sp>
      <p:sp>
        <p:nvSpPr>
          <p:cNvPr id="5123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33"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51234"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3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36" name="Rectangle 11"/>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51237" name="Rectangle 13"/>
          <p:cNvSpPr>
            <a:spLocks noChangeArrowheads="1"/>
          </p:cNvSpPr>
          <p:nvPr/>
        </p:nvSpPr>
        <p:spPr bwMode="auto">
          <a:xfrm>
            <a:off x="0" y="3305175"/>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16" name="Object 16"/>
          <p:cNvGraphicFramePr>
            <a:graphicFrameLocks noChangeAspect="1"/>
          </p:cNvGraphicFramePr>
          <p:nvPr>
            <p:extLst>
              <p:ext uri="{D42A27DB-BD31-4B8C-83A1-F6EECF244321}">
                <p14:modId xmlns:p14="http://schemas.microsoft.com/office/powerpoint/2010/main" val="2956376866"/>
              </p:ext>
            </p:extLst>
          </p:nvPr>
        </p:nvGraphicFramePr>
        <p:xfrm>
          <a:off x="5940152" y="3290888"/>
          <a:ext cx="171450" cy="190500"/>
        </p:xfrm>
        <a:graphic>
          <a:graphicData uri="http://schemas.openxmlformats.org/presentationml/2006/ole">
            <mc:AlternateContent xmlns:mc="http://schemas.openxmlformats.org/markup-compatibility/2006">
              <mc:Choice xmlns:v="urn:schemas-microsoft-com:vml" Requires="v">
                <p:oleObj spid="_x0000_s51300" name="Ecuación" r:id="rId3" imgW="152268" imgH="164957" progId="Equation.3">
                  <p:embed/>
                </p:oleObj>
              </mc:Choice>
              <mc:Fallback>
                <p:oleObj name="Ecuación" r:id="rId3" imgW="152268" imgH="164957" progId="Equation.3">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290888"/>
                        <a:ext cx="17145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8" name="Rectangle 27"/>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6" name="Object 26"/>
          <p:cNvGraphicFramePr>
            <a:graphicFrameLocks noChangeAspect="1"/>
          </p:cNvGraphicFramePr>
          <p:nvPr>
            <p:extLst>
              <p:ext uri="{D42A27DB-BD31-4B8C-83A1-F6EECF244321}">
                <p14:modId xmlns:p14="http://schemas.microsoft.com/office/powerpoint/2010/main" val="1900666731"/>
              </p:ext>
            </p:extLst>
          </p:nvPr>
        </p:nvGraphicFramePr>
        <p:xfrm>
          <a:off x="3986213" y="3933056"/>
          <a:ext cx="885825" cy="347663"/>
        </p:xfrm>
        <a:graphic>
          <a:graphicData uri="http://schemas.openxmlformats.org/presentationml/2006/ole">
            <mc:AlternateContent xmlns:mc="http://schemas.openxmlformats.org/markup-compatibility/2006">
              <mc:Choice xmlns:v="urn:schemas-microsoft-com:vml" Requires="v">
                <p:oleObj spid="_x0000_s51301" name="Ecuación" r:id="rId5" imgW="545626" imgH="215713" progId="Equation.3">
                  <p:embed/>
                </p:oleObj>
              </mc:Choice>
              <mc:Fallback>
                <p:oleObj name="Ecuación" r:id="rId5" imgW="545626" imgH="215713" progId="Equation.3">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213" y="3933056"/>
                        <a:ext cx="885825"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9" name="Text Box 29"/>
          <p:cNvSpPr txBox="1">
            <a:spLocks noChangeArrowheads="1"/>
          </p:cNvSpPr>
          <p:nvPr/>
        </p:nvSpPr>
        <p:spPr bwMode="auto">
          <a:xfrm>
            <a:off x="1476375" y="4660184"/>
            <a:ext cx="6264275" cy="738664"/>
          </a:xfrm>
          <a:prstGeom prst="rect">
            <a:avLst/>
          </a:prstGeom>
          <a:noFill/>
          <a:ln w="9525">
            <a:noFill/>
            <a:miter lim="800000"/>
            <a:headEnd/>
            <a:tailEnd/>
          </a:ln>
        </p:spPr>
        <p:txBody>
          <a:bodyPr>
            <a:spAutoFit/>
          </a:bodyPr>
          <a:lstStyle/>
          <a:p>
            <a:pPr algn="just"/>
            <a:r>
              <a:rPr lang="ru-RU" sz="1400" dirty="0">
                <a:latin typeface="Calibri" pitchFamily="34" charset="0"/>
              </a:rPr>
              <a:t>Как говорилось в начале, </a:t>
            </a:r>
            <a:r>
              <a:rPr lang="ru-RU" sz="1400" b="1" dirty="0">
                <a:latin typeface="Calibri" pitchFamily="34" charset="0"/>
              </a:rPr>
              <a:t>сила трения зависит от нормальной силы (N) и не может быть больше нее</a:t>
            </a:r>
            <a:r>
              <a:rPr lang="ru-RU" sz="1400" dirty="0">
                <a:latin typeface="Calibri" pitchFamily="34" charset="0"/>
              </a:rPr>
              <a:t>. Чтобы это </a:t>
            </a:r>
            <a:r>
              <a:rPr lang="ru-RU" sz="1400" dirty="0" smtClean="0">
                <a:latin typeface="Calibri" pitchFamily="34" charset="0"/>
              </a:rPr>
              <a:t>было верно, </a:t>
            </a:r>
            <a:r>
              <a:rPr lang="ru-RU" sz="1400" dirty="0">
                <a:latin typeface="Calibri" pitchFamily="34" charset="0"/>
              </a:rPr>
              <a:t>для обоих коэффициентов трения имеем:</a:t>
            </a:r>
          </a:p>
        </p:txBody>
      </p:sp>
      <p:graphicFrame>
        <p:nvGraphicFramePr>
          <p:cNvPr id="51230" name="Object 30"/>
          <p:cNvGraphicFramePr>
            <a:graphicFrameLocks noChangeAspect="1"/>
          </p:cNvGraphicFramePr>
          <p:nvPr>
            <p:extLst>
              <p:ext uri="{D42A27DB-BD31-4B8C-83A1-F6EECF244321}">
                <p14:modId xmlns:p14="http://schemas.microsoft.com/office/powerpoint/2010/main" val="3768018648"/>
              </p:ext>
            </p:extLst>
          </p:nvPr>
        </p:nvGraphicFramePr>
        <p:xfrm>
          <a:off x="4140200" y="5517232"/>
          <a:ext cx="576263" cy="336550"/>
        </p:xfrm>
        <a:graphic>
          <a:graphicData uri="http://schemas.openxmlformats.org/presentationml/2006/ole">
            <mc:AlternateContent xmlns:mc="http://schemas.openxmlformats.org/markup-compatibility/2006">
              <mc:Choice xmlns:v="urn:schemas-microsoft-com:vml" Requires="v">
                <p:oleObj spid="_x0000_s51302" name="Ecuación" r:id="rId7" imgW="342751" imgH="203112" progId="Equation.3">
                  <p:embed/>
                </p:oleObj>
              </mc:Choice>
              <mc:Fallback>
                <p:oleObj name="Ecuación" r:id="rId7" imgW="342751" imgH="203112" progId="Equation.3">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5517232"/>
                        <a:ext cx="576263"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8"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9"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Введение и теория</a:t>
            </a:r>
            <a:endParaRPr lang="ru-RU" sz="2400" b="1" baseline="30000" dirty="0">
              <a:solidFill>
                <a:schemeClr val="bg1"/>
              </a:solidFill>
              <a:latin typeface="Calibri" pitchFamily="34" charset="0"/>
            </a:endParaRPr>
          </a:p>
          <a:p>
            <a:pPr>
              <a:spcBef>
                <a:spcPct val="20000"/>
              </a:spcBef>
              <a:buFont typeface="Arial" charset="0"/>
              <a:buNone/>
            </a:pPr>
            <a:endParaRPr lang="ru-RU"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1" name="11 CuadroTexto"/>
          <p:cNvSpPr txBox="1">
            <a:spLocks noChangeArrowheads="1"/>
          </p:cNvSpPr>
          <p:nvPr/>
        </p:nvSpPr>
        <p:spPr bwMode="auto">
          <a:xfrm>
            <a:off x="1403350" y="2565400"/>
            <a:ext cx="6337300" cy="1384995"/>
          </a:xfrm>
          <a:prstGeom prst="rect">
            <a:avLst/>
          </a:prstGeom>
          <a:noFill/>
          <a:ln w="9525">
            <a:noFill/>
            <a:miter lim="800000"/>
            <a:headEnd/>
            <a:tailEnd/>
          </a:ln>
        </p:spPr>
        <p:txBody>
          <a:bodyPr>
            <a:spAutoFit/>
          </a:bodyPr>
          <a:lstStyle/>
          <a:p>
            <a:pPr algn="just"/>
            <a:r>
              <a:rPr lang="ru-RU" sz="1400" b="1" dirty="0">
                <a:latin typeface="Calibri" pitchFamily="34" charset="0"/>
              </a:rPr>
              <a:t>Сила трения покоя: Движение отсутствует</a:t>
            </a:r>
            <a:r>
              <a:rPr lang="ru-RU" sz="1400" dirty="0">
                <a:latin typeface="Calibri" pitchFamily="34" charset="0"/>
              </a:rPr>
              <a:t>, </a:t>
            </a:r>
            <a:r>
              <a:rPr lang="ru-RU" sz="1400" dirty="0" smtClean="0">
                <a:latin typeface="Calibri" pitchFamily="34" charset="0"/>
              </a:rPr>
              <a:t>поэтому:</a:t>
            </a:r>
            <a:endParaRPr lang="ru-RU" sz="1400" dirty="0">
              <a:latin typeface="Calibri" pitchFamily="34" charset="0"/>
            </a:endParaRPr>
          </a:p>
          <a:p>
            <a:pPr algn="just"/>
            <a:endParaRPr lang="ru-RU" sz="1400" b="1" dirty="0" smtClean="0">
              <a:latin typeface="Calibri" pitchFamily="34" charset="0"/>
            </a:endParaRPr>
          </a:p>
          <a:p>
            <a:pPr algn="just"/>
            <a:endParaRPr lang="ru-RU" sz="1400" b="1" dirty="0">
              <a:latin typeface="Calibri" pitchFamily="34" charset="0"/>
            </a:endParaRPr>
          </a:p>
          <a:p>
            <a:pPr algn="just"/>
            <a:r>
              <a:rPr lang="ru-RU" sz="1400" dirty="0">
                <a:latin typeface="Calibri" pitchFamily="34" charset="0"/>
              </a:rPr>
              <a:t>Свободный член уравнения меньше или равен произведению, потому что трение покоя зависит от силы, прикладываемой к объекту, а его значение показывает величину, необходимую для поддержания баланса сил.</a:t>
            </a:r>
          </a:p>
        </p:txBody>
      </p:sp>
      <p:sp>
        <p:nvSpPr>
          <p:cNvPr id="5327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3273"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53274"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327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3276" name="Rectangle 10"/>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53277" name="Rectangle 11"/>
          <p:cNvSpPr>
            <a:spLocks noChangeArrowheads="1"/>
          </p:cNvSpPr>
          <p:nvPr/>
        </p:nvSpPr>
        <p:spPr bwMode="auto">
          <a:xfrm>
            <a:off x="0" y="3305175"/>
            <a:ext cx="9144000" cy="0"/>
          </a:xfrm>
          <a:prstGeom prst="rect">
            <a:avLst/>
          </a:prstGeom>
          <a:noFill/>
          <a:ln w="9525">
            <a:noFill/>
            <a:miter lim="800000"/>
            <a:headEnd/>
            <a:tailEnd/>
          </a:ln>
        </p:spPr>
        <p:txBody>
          <a:bodyPr wrap="none" anchor="ctr">
            <a:spAutoFit/>
          </a:bodyPr>
          <a:lstStyle/>
          <a:p>
            <a:endParaRPr lang="en-US"/>
          </a:p>
        </p:txBody>
      </p:sp>
      <p:sp>
        <p:nvSpPr>
          <p:cNvPr id="53278"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53279" name="Rectangle 19"/>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graphicFrame>
        <p:nvGraphicFramePr>
          <p:cNvPr id="53266" name="Object 18"/>
          <p:cNvGraphicFramePr>
            <a:graphicFrameLocks noChangeAspect="1"/>
          </p:cNvGraphicFramePr>
          <p:nvPr/>
        </p:nvGraphicFramePr>
        <p:xfrm>
          <a:off x="4003675" y="2932113"/>
          <a:ext cx="847725" cy="285750"/>
        </p:xfrm>
        <a:graphic>
          <a:graphicData uri="http://schemas.openxmlformats.org/presentationml/2006/ole">
            <mc:AlternateContent xmlns:mc="http://schemas.openxmlformats.org/markup-compatibility/2006">
              <mc:Choice xmlns:v="urn:schemas-microsoft-com:vml" Requires="v">
                <p:oleObj spid="_x0000_s53319" name="Ecuación" r:id="rId3" imgW="634449" imgH="215713" progId="Equation.3">
                  <p:embed/>
                </p:oleObj>
              </mc:Choice>
              <mc:Fallback>
                <p:oleObj name="Ecuación" r:id="rId3" imgW="634449" imgH="215713" progId="Equation.3">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675" y="2932113"/>
                        <a:ext cx="847725"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80" name="11 CuadroTexto"/>
          <p:cNvSpPr txBox="1">
            <a:spLocks noChangeArrowheads="1"/>
          </p:cNvSpPr>
          <p:nvPr/>
        </p:nvSpPr>
        <p:spPr bwMode="auto">
          <a:xfrm>
            <a:off x="1403350" y="4365625"/>
            <a:ext cx="6337300" cy="1600438"/>
          </a:xfrm>
          <a:prstGeom prst="rect">
            <a:avLst/>
          </a:prstGeom>
          <a:noFill/>
          <a:ln w="9525">
            <a:noFill/>
            <a:miter lim="800000"/>
            <a:headEnd/>
            <a:tailEnd/>
          </a:ln>
        </p:spPr>
        <p:txBody>
          <a:bodyPr wrap="square">
            <a:spAutoFit/>
          </a:bodyPr>
          <a:lstStyle/>
          <a:p>
            <a:pPr algn="just"/>
            <a:r>
              <a:rPr lang="ru-RU" sz="1400" b="1" dirty="0">
                <a:latin typeface="Calibri" pitchFamily="34" charset="0"/>
              </a:rPr>
              <a:t>Сила трения движения: </a:t>
            </a:r>
            <a:r>
              <a:rPr lang="ru-RU" sz="1400" dirty="0">
                <a:latin typeface="Calibri" pitchFamily="34" charset="0"/>
              </a:rPr>
              <a:t>имеется движение, и связь с нормальной силой определяется уравнением:</a:t>
            </a:r>
          </a:p>
          <a:p>
            <a:pPr algn="just"/>
            <a:endParaRPr lang="ru-RU" sz="1400" b="1" dirty="0" smtClean="0">
              <a:latin typeface="Calibri" pitchFamily="34" charset="0"/>
            </a:endParaRPr>
          </a:p>
          <a:p>
            <a:pPr algn="just"/>
            <a:endParaRPr lang="ru-RU" sz="1400" b="1" dirty="0">
              <a:latin typeface="Calibri" pitchFamily="34" charset="0"/>
            </a:endParaRPr>
          </a:p>
          <a:p>
            <a:pPr algn="just"/>
            <a:r>
              <a:rPr lang="ru-RU" sz="1400" dirty="0" smtClean="0">
                <a:latin typeface="Calibri" pitchFamily="34" charset="0"/>
              </a:rPr>
              <a:t>Из этого уравнения можно сделать вывод, что, когда нужно рассчитать теоретическое значение силы трения движения тела, </a:t>
            </a:r>
            <a:r>
              <a:rPr lang="ru-RU" sz="1400" b="1" dirty="0" smtClean="0">
                <a:latin typeface="Calibri" pitchFamily="34" charset="0"/>
              </a:rPr>
              <a:t>нужно вычислить значение нормальной силы</a:t>
            </a:r>
            <a:r>
              <a:rPr lang="ru-RU" sz="1400" dirty="0" smtClean="0">
                <a:latin typeface="Calibri" pitchFamily="34" charset="0"/>
              </a:rPr>
              <a:t>.</a:t>
            </a:r>
          </a:p>
        </p:txBody>
      </p:sp>
      <p:graphicFrame>
        <p:nvGraphicFramePr>
          <p:cNvPr id="53270" name="Object 22"/>
          <p:cNvGraphicFramePr>
            <a:graphicFrameLocks noChangeAspect="1"/>
          </p:cNvGraphicFramePr>
          <p:nvPr/>
        </p:nvGraphicFramePr>
        <p:xfrm>
          <a:off x="4037013" y="4868863"/>
          <a:ext cx="866775" cy="287337"/>
        </p:xfrm>
        <a:graphic>
          <a:graphicData uri="http://schemas.openxmlformats.org/presentationml/2006/ole">
            <mc:AlternateContent xmlns:mc="http://schemas.openxmlformats.org/markup-compatibility/2006">
              <mc:Choice xmlns:v="urn:schemas-microsoft-com:vml" Requires="v">
                <p:oleObj spid="_x0000_s53320" name="Ecuación" r:id="rId5" imgW="647419" imgH="215806" progId="Equation.3">
                  <p:embed/>
                </p:oleObj>
              </mc:Choice>
              <mc:Fallback>
                <p:oleObj name="Ecuación" r:id="rId5" imgW="647419" imgH="215806" progId="Equation.3">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7013" y="4868863"/>
                        <a:ext cx="866775"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8"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9"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Введение и теория</a:t>
            </a:r>
            <a:endParaRPr lang="ru-RU" sz="2400" b="1" baseline="30000" dirty="0">
              <a:solidFill>
                <a:schemeClr val="bg1"/>
              </a:solidFill>
              <a:latin typeface="Calibri" pitchFamily="34" charset="0"/>
            </a:endParaRPr>
          </a:p>
          <a:p>
            <a:pPr>
              <a:spcBef>
                <a:spcPct val="20000"/>
              </a:spcBef>
              <a:buFont typeface="Arial" charset="0"/>
              <a:buNone/>
            </a:pPr>
            <a:endParaRPr lang="ru-RU"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3 CuadroTexto"/>
          <p:cNvSpPr txBox="1">
            <a:spLocks noChangeArrowheads="1"/>
          </p:cNvSpPr>
          <p:nvPr/>
        </p:nvSpPr>
        <p:spPr bwMode="auto">
          <a:xfrm>
            <a:off x="1400225" y="2708275"/>
            <a:ext cx="6340127" cy="584775"/>
          </a:xfrm>
          <a:prstGeom prst="rect">
            <a:avLst/>
          </a:prstGeom>
          <a:noFill/>
          <a:ln w="9525">
            <a:noFill/>
            <a:miter lim="800000"/>
            <a:headEnd/>
            <a:tailEnd/>
          </a:ln>
        </p:spPr>
        <p:txBody>
          <a:bodyPr wrap="square">
            <a:spAutoFit/>
          </a:bodyPr>
          <a:lstStyle/>
          <a:p>
            <a:pPr algn="just"/>
            <a:r>
              <a:rPr lang="ru-RU" sz="2400" b="1" baseline="30000" dirty="0">
                <a:solidFill>
                  <a:srgbClr val="45B491"/>
                </a:solidFill>
                <a:latin typeface="Calibri" pitchFamily="34" charset="0"/>
              </a:rPr>
              <a:t>Теперь учащихся приглашают выдвинуть гипотезу, которая должна быть проверена экспериментально.</a:t>
            </a:r>
          </a:p>
        </p:txBody>
      </p:sp>
      <p:pic>
        <p:nvPicPr>
          <p:cNvPr id="54274" name="14 Imagen"/>
          <p:cNvPicPr>
            <a:picLocks noChangeAspect="1"/>
          </p:cNvPicPr>
          <p:nvPr/>
        </p:nvPicPr>
        <p:blipFill>
          <a:blip r:embed="rId2" cstate="print"/>
          <a:srcRect/>
          <a:stretch>
            <a:fillRect/>
          </a:stretch>
        </p:blipFill>
        <p:spPr bwMode="auto">
          <a:xfrm>
            <a:off x="1257176" y="3643486"/>
            <a:ext cx="6624762" cy="1297682"/>
          </a:xfrm>
          <a:prstGeom prst="rect">
            <a:avLst/>
          </a:prstGeom>
          <a:noFill/>
          <a:ln w="9525">
            <a:noFill/>
            <a:miter lim="800000"/>
            <a:headEnd/>
            <a:tailEnd/>
          </a:ln>
        </p:spPr>
      </p:pic>
      <p:pic>
        <p:nvPicPr>
          <p:cNvPr id="54275" name="15 Imagen"/>
          <p:cNvPicPr>
            <a:picLocks noChangeAspect="1"/>
          </p:cNvPicPr>
          <p:nvPr/>
        </p:nvPicPr>
        <p:blipFill>
          <a:blip r:embed="rId3" cstate="print"/>
          <a:srcRect/>
          <a:stretch>
            <a:fillRect/>
          </a:stretch>
        </p:blipFill>
        <p:spPr bwMode="auto">
          <a:xfrm>
            <a:off x="1042863" y="3502199"/>
            <a:ext cx="428625" cy="438150"/>
          </a:xfrm>
          <a:prstGeom prst="rect">
            <a:avLst/>
          </a:prstGeom>
          <a:noFill/>
          <a:ln w="9525">
            <a:noFill/>
            <a:miter lim="800000"/>
            <a:headEnd/>
            <a:tailEnd/>
          </a:ln>
        </p:spPr>
      </p:pic>
      <p:sp>
        <p:nvSpPr>
          <p:cNvPr id="14" name="13 Rectángulo redondeado"/>
          <p:cNvSpPr/>
          <p:nvPr/>
        </p:nvSpPr>
        <p:spPr>
          <a:xfrm>
            <a:off x="1185913" y="2563813"/>
            <a:ext cx="6696025" cy="793750"/>
          </a:xfrm>
          <a:prstGeom prst="roundRect">
            <a:avLst/>
          </a:prstGeom>
          <a:noFill/>
          <a:ln w="12700">
            <a:solidFill>
              <a:srgbClr val="45B4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54277" name="16 CuadroTexto"/>
          <p:cNvSpPr txBox="1">
            <a:spLocks noChangeArrowheads="1"/>
          </p:cNvSpPr>
          <p:nvPr/>
        </p:nvSpPr>
        <p:spPr bwMode="auto">
          <a:xfrm>
            <a:off x="1471489" y="3771057"/>
            <a:ext cx="6268864" cy="954087"/>
          </a:xfrm>
          <a:prstGeom prst="rect">
            <a:avLst/>
          </a:prstGeom>
          <a:noFill/>
          <a:ln w="9525">
            <a:noFill/>
            <a:miter lim="800000"/>
            <a:headEnd/>
            <a:tailEnd/>
          </a:ln>
        </p:spPr>
        <p:txBody>
          <a:bodyPr wrap="square">
            <a:spAutoFit/>
          </a:bodyPr>
          <a:lstStyle/>
          <a:p>
            <a:pPr algn="just"/>
            <a:r>
              <a:rPr lang="ru-RU" sz="1400" dirty="0">
                <a:latin typeface="Calibri" pitchFamily="34" charset="0"/>
              </a:rPr>
              <a:t>Если вы перемещаете деревянный блок из состояния покоя по шероховатой поверхности, какие величины и физические характеристики определяют минимальную силу, которую нужно приложить для начала движения? Отличается ли она от силы, которая необходима, чтобы поддерживать движение объекта? Обоснуйте ответ</a:t>
            </a:r>
          </a:p>
        </p:txBody>
      </p:sp>
      <p:sp>
        <p:nvSpPr>
          <p:cNvPr id="10" name="2 Subtítulo"/>
          <p:cNvSpPr txBox="1">
            <a:spLocks/>
          </p:cNvSpPr>
          <p:nvPr/>
        </p:nvSpPr>
        <p:spPr bwMode="auto">
          <a:xfrm>
            <a:off x="5653434" y="1176338"/>
            <a:ext cx="1366838" cy="206375"/>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Трение</a:t>
            </a:r>
            <a:endParaRPr lang="ru-RU" sz="2400" b="1" baseline="30000" dirty="0">
              <a:solidFill>
                <a:schemeClr val="bg1"/>
              </a:solidFill>
              <a:latin typeface="Calibri" pitchFamily="34" charset="0"/>
            </a:endParaRPr>
          </a:p>
        </p:txBody>
      </p:sp>
      <p:sp>
        <p:nvSpPr>
          <p:cNvPr id="11" name="7 CuadroTexto"/>
          <p:cNvSpPr txBox="1">
            <a:spLocks noChangeArrowheads="1"/>
          </p:cNvSpPr>
          <p:nvPr/>
        </p:nvSpPr>
        <p:spPr bwMode="auto">
          <a:xfrm>
            <a:off x="5653434" y="1416050"/>
            <a:ext cx="3009900" cy="396875"/>
          </a:xfrm>
          <a:prstGeom prst="rect">
            <a:avLst/>
          </a:prstGeom>
          <a:noFill/>
          <a:ln w="9525">
            <a:noFill/>
            <a:miter lim="800000"/>
            <a:headEnd/>
            <a:tailEnd/>
          </a:ln>
        </p:spPr>
        <p:txBody>
          <a:bodyPr anchor="b">
            <a:spAutoFit/>
          </a:bodyPr>
          <a:lstStyle/>
          <a:p>
            <a:pPr algn="just"/>
            <a:r>
              <a:rPr lang="ru-RU" sz="1000" dirty="0">
                <a:solidFill>
                  <a:srgbClr val="7F7F7F"/>
                </a:solidFill>
                <a:latin typeface="Calibri" pitchFamily="34" charset="0"/>
              </a:rPr>
              <a:t>Исследование трения покоя и движения тела на различных поверхностях</a:t>
            </a:r>
          </a:p>
        </p:txBody>
      </p:sp>
      <p:sp>
        <p:nvSpPr>
          <p:cNvPr id="12" name="2 Subtítulo"/>
          <p:cNvSpPr txBox="1">
            <a:spLocks/>
          </p:cNvSpPr>
          <p:nvPr/>
        </p:nvSpPr>
        <p:spPr bwMode="auto">
          <a:xfrm>
            <a:off x="5653435" y="1863725"/>
            <a:ext cx="3311054" cy="412750"/>
          </a:xfrm>
          <a:prstGeom prst="rect">
            <a:avLst/>
          </a:prstGeom>
          <a:noFill/>
          <a:ln w="9525">
            <a:noFill/>
            <a:miter lim="800000"/>
            <a:headEnd/>
            <a:tailEnd/>
          </a:ln>
        </p:spPr>
        <p:txBody>
          <a:bodyPr/>
          <a:lstStyle/>
          <a:p>
            <a:pPr>
              <a:spcBef>
                <a:spcPct val="20000"/>
              </a:spcBef>
              <a:buFont typeface="Arial" charset="0"/>
              <a:buNone/>
            </a:pPr>
            <a:r>
              <a:rPr lang="ru-RU" sz="2400" b="1" baseline="30000" dirty="0" smtClean="0">
                <a:solidFill>
                  <a:schemeClr val="bg1"/>
                </a:solidFill>
                <a:latin typeface="Calibri" pitchFamily="34" charset="0"/>
              </a:rPr>
              <a:t>Введение и теория</a:t>
            </a:r>
            <a:endParaRPr lang="ru-RU" sz="2400" b="1" baseline="30000" dirty="0">
              <a:solidFill>
                <a:schemeClr val="bg1"/>
              </a:solidFill>
              <a:latin typeface="Calibri" pitchFamily="34" charset="0"/>
            </a:endParaRPr>
          </a:p>
          <a:p>
            <a:pPr>
              <a:spcBef>
                <a:spcPct val="20000"/>
              </a:spcBef>
              <a:buFont typeface="Arial" charset="0"/>
              <a:buNone/>
            </a:pPr>
            <a:endParaRPr lang="ru-RU" sz="2000" baseline="30000" dirty="0">
              <a:solidFill>
                <a:schemeClr val="bg1"/>
              </a:solidFill>
              <a:latin typeface="Frutiger 45 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6672</TotalTime>
  <Words>1426</Words>
  <Application>Microsoft Office PowerPoint</Application>
  <PresentationFormat>‫הצגה על המסך (4:3)</PresentationFormat>
  <Paragraphs>169</Paragraphs>
  <Slides>24</Slides>
  <Notes>2</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24</vt:i4>
      </vt:variant>
    </vt:vector>
  </HeadingPairs>
  <TitlesOfParts>
    <vt:vector size="26" baseType="lpstr">
      <vt:lpstr>Tema de Office</vt:lpstr>
      <vt:lpstr>Ecuación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258</cp:revision>
  <dcterms:created xsi:type="dcterms:W3CDTF">2012-09-11T15:34:37Z</dcterms:created>
  <dcterms:modified xsi:type="dcterms:W3CDTF">2016-11-13T19:28:50Z</dcterms:modified>
</cp:coreProperties>
</file>