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82" r:id="rId6"/>
    <p:sldId id="283" r:id="rId7"/>
    <p:sldId id="264" r:id="rId8"/>
    <p:sldId id="265" r:id="rId9"/>
    <p:sldId id="287" r:id="rId10"/>
    <p:sldId id="288" r:id="rId11"/>
    <p:sldId id="269" r:id="rId12"/>
    <p:sldId id="289" r:id="rId13"/>
    <p:sldId id="271" r:id="rId14"/>
    <p:sldId id="272" r:id="rId15"/>
    <p:sldId id="280" r:id="rId16"/>
    <p:sldId id="290" r:id="rId17"/>
    <p:sldId id="291" r:id="rId18"/>
    <p:sldId id="273" r:id="rId19"/>
    <p:sldId id="274" r:id="rId20"/>
    <p:sldId id="275" r:id="rId21"/>
    <p:sldId id="284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" lastIdx="5" clrIdx="0"/>
  <p:cmAuthor id="1" name="efecto_note" initials="e" lastIdx="1" clrIdx="1"/>
  <p:cmAuthor id="2" name="ciencias" initials="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18F"/>
    <a:srgbClr val="45B491"/>
    <a:srgbClr val="34A6A1"/>
    <a:srgbClr val="ECA902"/>
    <a:srgbClr val="F7B047"/>
    <a:srgbClr val="4194A5"/>
    <a:srgbClr val="47A1B3"/>
    <a:srgbClr val="3490A6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997" autoAdjust="0"/>
  </p:normalViewPr>
  <p:slideViewPr>
    <p:cSldViewPr>
      <p:cViewPr>
        <p:scale>
          <a:sx n="100" d="100"/>
          <a:sy n="100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A448-2391-419A-B67B-897BC13C4D40}" type="datetimeFigureOut">
              <a:rPr lang="es-CL" smtClean="0"/>
              <a:pPr/>
              <a:t>27-11-2017</a:t>
            </a:fld>
            <a:endParaRPr lang="ru-RU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EABB3-4342-4BAC-8219-28FF278F912C}" type="slidenum">
              <a:rPr lang="es-CL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0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АЛЬТЕРНАТИВА: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</a:rPr>
              <a:t>Какое значение для отрасли имеют точные данные о количестве сырья, необходимого для изготовления какого-либо продукта?</a:t>
            </a:r>
          </a:p>
          <a:p>
            <a:endParaRPr lang="ru-R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ABB3-4342-4BAC-8219-28FF278F912C}" type="slidenum">
              <a:rPr lang="es-CL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ABB3-4342-4BAC-8219-28FF278F912C}" type="slidenum">
              <a:rPr lang="es-CL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NaOH 0,1 M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HCl 0,1 M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Фенолфталеин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Бюретка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Универсальный штатив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Nuez y pinza para bureta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Matraz Erlenmeyer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Перчатки</a:t>
            </a:r>
          </a:p>
          <a:p>
            <a:endParaRPr lang="ru-R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ABB3-4342-4BAC-8219-28FF278F912C}" type="slidenum">
              <a:rPr lang="es-CL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NaOH 0,1 M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HCl 0,1 M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Фенолфталеин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Бюретка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Универсальный штатив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Nuez y pinza para bureta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Matraz Erlenmeyer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Перчатки</a:t>
            </a:r>
          </a:p>
          <a:p>
            <a:endParaRPr lang="ru-R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ABB3-4342-4BAC-8219-28FF278F912C}" type="slidenum">
              <a:rPr lang="es-CL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ABB3-4342-4BAC-8219-28FF278F912C}" type="slidenum">
              <a:rPr lang="es-CL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347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ABB3-4342-4BAC-8219-28FF278F912C}" type="slidenum">
              <a:rPr lang="es-CL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34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F5C2-9DEB-48FC-9E53-A82C83C46AC7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9CA1-1F02-4EFA-B038-F8632FDCFA0A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A516-A506-4F3F-950A-95D23FC45BBE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F9E61-68BD-4C38-9174-8CF86CF5AD78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0BB4-D511-4726-9327-226DD4A9660A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EF30-AC3E-460B-A382-DA2F32286EDF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B172-BA4C-40E0-B9B8-78A352B98980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9FF4-4A49-49BC-9BE4-747846384E2A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F066-01B2-4688-8661-609A1246D76F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8010-AC11-46DC-901C-0487F66FDEE8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C1A5-D804-48F8-B8C7-993EB5996814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F78F-0537-460B-B427-44B03737C8E5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CE56-91B5-428B-AF6F-D6F2F9BDDD92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898C-A80C-47A5-A1F5-9CB0102B58AD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F492-3A87-49D1-85EA-E7C4038B427B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460F-C8AF-4D3C-8EB5-BCBC35389884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6C8D-30BE-4FDD-8D5F-AC0035AFB1D3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4994-AE72-40B7-97E2-33A3D685366B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80E4-2593-4C9F-B1B7-BC3C5A62D1FF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087C-2AC4-4953-AEC4-49D6046637AF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C6840-7B41-447C-8C3E-4851FD26BC9F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FFD1-CE60-40DF-A244-1849E07740F1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9AF816-097B-4888-AC79-7F958539AD37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F72E82-1D99-4CC8-B903-D9B466BC5CFC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6 Imagen" descr="Imag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2 Subtítulo"/>
          <p:cNvSpPr txBox="1">
            <a:spLocks/>
          </p:cNvSpPr>
          <p:nvPr/>
        </p:nvSpPr>
        <p:spPr bwMode="auto">
          <a:xfrm>
            <a:off x="4751388" y="1773238"/>
            <a:ext cx="1548804" cy="2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 baseline="30000" dirty="0">
              <a:solidFill>
                <a:schemeClr val="bg1"/>
              </a:solidFill>
              <a:latin typeface="Frutiger 55 Roman"/>
            </a:endParaRPr>
          </a:p>
        </p:txBody>
      </p:sp>
      <p:sp>
        <p:nvSpPr>
          <p:cNvPr id="13317" name="10 CuadroTexto"/>
          <p:cNvSpPr txBox="1">
            <a:spLocks noChangeArrowheads="1"/>
          </p:cNvSpPr>
          <p:nvPr/>
        </p:nvSpPr>
        <p:spPr bwMode="auto">
          <a:xfrm>
            <a:off x="4787900" y="2133600"/>
            <a:ext cx="3671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ECA902"/>
                </a:solidFill>
                <a:latin typeface="+mj-lt"/>
              </a:rPr>
              <a:t>Оценка кислотно-щелочных растворов</a:t>
            </a:r>
            <a:endParaRPr lang="ru-RU" sz="1200" dirty="0">
              <a:solidFill>
                <a:srgbClr val="ECA902"/>
              </a:solidFill>
              <a:latin typeface="+mj-lt"/>
            </a:endParaRPr>
          </a:p>
        </p:txBody>
      </p:sp>
      <p:pic>
        <p:nvPicPr>
          <p:cNvPr id="36866" name="Picture 2" descr="C:\Users\Efecto13\Desktop\CLASES TRADUCCION\Clases Globisens\Icono-P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5010532"/>
            <a:ext cx="1224135" cy="144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6 CuadroTexto"/>
          <p:cNvSpPr txBox="1">
            <a:spLocks noChangeArrowheads="1"/>
          </p:cNvSpPr>
          <p:nvPr/>
        </p:nvSpPr>
        <p:spPr bwMode="auto">
          <a:xfrm>
            <a:off x="1258888" y="2276475"/>
            <a:ext cx="316909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Дистиллированная вода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Капельница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Впитывающая бумага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Магнитная мешалка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Градуированный цилиндр 100 мл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Деревянный захват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smtClean="0">
                <a:solidFill>
                  <a:schemeClr val="bg1"/>
                </a:solidFill>
                <a:latin typeface="+mj-lt"/>
              </a:rPr>
              <a:t>Ресурсы и материалы</a:t>
            </a:r>
            <a:endParaRPr lang="ru-RU" sz="2400" b="1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</p:spTree>
    <p:extLst>
      <p:ext uri="{BB962C8B-B14F-4D97-AF65-F5344CB8AC3E}">
        <p14:creationId xmlns:p14="http://schemas.microsoft.com/office/powerpoint/2010/main" val="1033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6 CuadroTexto"/>
          <p:cNvSpPr txBox="1">
            <a:spLocks noChangeArrowheads="1"/>
          </p:cNvSpPr>
          <p:nvPr/>
        </p:nvSpPr>
        <p:spPr bwMode="auto">
          <a:xfrm>
            <a:off x="1475656" y="2924175"/>
            <a:ext cx="646157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n-lt"/>
              </a:rPr>
              <a:t>Для проведения измерений с помощью датчика pH Labdisc, необходимо сделать следующие настройки:</a:t>
            </a:r>
          </a:p>
          <a:p>
            <a:pPr algn="just"/>
            <a:endParaRPr lang="ru-RU" sz="1600" dirty="0">
              <a:latin typeface="+mn-lt"/>
            </a:endParaRPr>
          </a:p>
          <a:p>
            <a:pPr algn="just"/>
            <a:r>
              <a:rPr lang="ru-RU" dirty="0" smtClean="0"/>
              <a:t>Откройте программу GlobiLab и включите Labdisc.</a:t>
            </a:r>
          </a:p>
          <a:p>
            <a:pPr algn="just"/>
            <a:endParaRPr lang="ru-RU" sz="1600" dirty="0">
              <a:latin typeface="+mn-lt"/>
            </a:endParaRPr>
          </a:p>
          <a:p>
            <a:pPr algn="just"/>
            <a:r>
              <a:rPr lang="ru-RU" dirty="0" smtClean="0"/>
              <a:t>Нажмите на пиктограмму Bluetooth в нижнем правом углу экрана GlobiLab.</a:t>
            </a:r>
            <a:r>
              <a:rPr lang="ru-RU" sz="1600" dirty="0">
                <a:latin typeface="+mn-lt"/>
              </a:rPr>
              <a:t> Выберите используемый Labdisc. После распознавания Labdisc программой, пиктограмма изменит цвет с серого на синий               .  </a:t>
            </a:r>
          </a:p>
          <a:p>
            <a:pPr algn="just"/>
            <a:endParaRPr lang="ru-RU" sz="1600" dirty="0">
              <a:latin typeface="+mn-lt"/>
            </a:endParaRPr>
          </a:p>
          <a:p>
            <a:pPr algn="just"/>
            <a:r>
              <a:rPr lang="ru-RU" sz="1600" dirty="0">
                <a:latin typeface="+mn-lt"/>
              </a:rPr>
              <a:t>Если вы предпочитаете USB-соединение, выполните те же указания, нажав на пиктограмму USB. Вы увидите то же изменение цвета, когда Labdisc будет опознан                 .</a:t>
            </a:r>
          </a:p>
        </p:txBody>
      </p:sp>
      <p:pic>
        <p:nvPicPr>
          <p:cNvPr id="39943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76475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331640" y="2350145"/>
            <a:ext cx="2106439" cy="3587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baseline="30000" smtClean="0">
                <a:solidFill>
                  <a:schemeClr val="bg1"/>
                </a:solidFill>
                <a:latin typeface="+mj-lt"/>
              </a:rPr>
              <a:t>Настройка Labdisc</a:t>
            </a:r>
            <a:endParaRPr lang="ru-RU" sz="2100" b="1" baseline="30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9945" name="14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029200"/>
            <a:ext cx="6127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15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6157" y="6096000"/>
            <a:ext cx="6143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06" y="367348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06" y="418168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475656" y="2309971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>
                <a:latin typeface="+mj-lt"/>
              </a:rPr>
              <a:t>Нажмите            , чтобы установить Labdisc. Выберите pH в окошке "Настройки регистратора". Введите "Ручная" в качестве частоты выборки.</a:t>
            </a:r>
            <a:endParaRPr lang="ru-RU" sz="1600" dirty="0">
              <a:latin typeface="+mj-lt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2239261"/>
            <a:ext cx="386333" cy="362919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06" y="23630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9196"/>
            <a:ext cx="3590535" cy="42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6 CuadroTexto"/>
          <p:cNvSpPr txBox="1">
            <a:spLocks noChangeArrowheads="1"/>
          </p:cNvSpPr>
          <p:nvPr/>
        </p:nvSpPr>
        <p:spPr bwMode="auto">
          <a:xfrm>
            <a:off x="1547664" y="2781300"/>
            <a:ext cx="676875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libri" pitchFamily="34" charset="0"/>
              </a:rPr>
              <a:t>После завершения настройки датчика, начинайте измерения, нажав             .</a:t>
            </a:r>
            <a:endParaRPr lang="ru-RU" sz="1600" dirty="0">
              <a:latin typeface="Calibri" pitchFamily="34" charset="0"/>
            </a:endParaRPr>
          </a:p>
          <a:p>
            <a:pPr algn="just"/>
            <a:endParaRPr lang="ru-RU" sz="1600" dirty="0">
              <a:latin typeface="Calibri" pitchFamily="34" charset="0"/>
            </a:endParaRPr>
          </a:p>
          <a:p>
            <a:pPr algn="just"/>
            <a:r>
              <a:rPr lang="ru-RU" sz="1600" dirty="0" smtClean="0">
                <a:latin typeface="Calibri" pitchFamily="34" charset="0"/>
              </a:rPr>
              <a:t>Когда хотите зафиксировать показание,  нажмите                    .             </a:t>
            </a:r>
            <a:endParaRPr lang="ru-RU" sz="1600" dirty="0">
              <a:latin typeface="Calibri" pitchFamily="34" charset="0"/>
            </a:endParaRPr>
          </a:p>
          <a:p>
            <a:pPr algn="just"/>
            <a:r>
              <a:rPr lang="ru-RU" dirty="0" smtClean="0"/>
              <a:t> </a:t>
            </a:r>
          </a:p>
          <a:p>
            <a:pPr algn="just"/>
            <a:r>
              <a:rPr lang="ru-RU" sz="1600" dirty="0" smtClean="0">
                <a:latin typeface="Calibri" pitchFamily="34" charset="0"/>
              </a:rPr>
              <a:t>После завершения измерений, остановите Labdisc, нажав               .        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40962" name="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733675"/>
            <a:ext cx="2905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789040"/>
            <a:ext cx="342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99" y="3237249"/>
            <a:ext cx="648072" cy="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06" y="280035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06" y="328498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06" y="378904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11 CuadroTexto"/>
          <p:cNvSpPr txBox="1">
            <a:spLocks noChangeArrowheads="1"/>
          </p:cNvSpPr>
          <p:nvPr/>
        </p:nvSpPr>
        <p:spPr bwMode="auto">
          <a:xfrm>
            <a:off x="1619671" y="2333685"/>
            <a:ext cx="54000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Соберите конструкцию, как показано на рисунке.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Поместите в мерный стакан 40 мл тестового раствора HCl и добавьте пять капель фенолфталеина.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Налейте в бюретку 100 мл 0.1 N NaOH.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Добавьте 1 мл NaOH и HCl и, когда измерение стабилизируется, зафиксируйте показание. При каждом съеме данных записывайте, какой общий объем NaOH был добавлен.</a:t>
            </a:r>
          </a:p>
          <a:p>
            <a:pPr algn="just"/>
            <a:endParaRPr lang="ru-RU" sz="1600" dirty="0">
              <a:latin typeface="+mj-lt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24944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045" y="357301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45" y="407707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1500" y="1863725"/>
            <a:ext cx="4321175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508625" y="1176338"/>
            <a:ext cx="4319588" cy="412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smtClean="0">
                <a:solidFill>
                  <a:schemeClr val="bg1"/>
                </a:solidFill>
                <a:latin typeface="+mj-lt"/>
              </a:rPr>
              <a:t>Эндотермические и экзотермические реакции</a:t>
            </a:r>
            <a:endParaRPr lang="ru-RU" sz="2400" b="1" baseline="3000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508625" y="1389063"/>
            <a:ext cx="3333750" cy="41592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>
                <a:solidFill>
                  <a:schemeClr val="bg1">
                    <a:lumMod val="50000"/>
                  </a:schemeClr>
                </a:solidFill>
                <a:latin typeface="+mn-lt"/>
              </a:rPr>
              <a:t>Проведение различных измерений для изучения, какие реакции выделяют или потребляют тепло.</a:t>
            </a:r>
          </a:p>
        </p:txBody>
      </p:sp>
      <p:pic>
        <p:nvPicPr>
          <p:cNvPr id="43012" name="4 Imagen" descr="Imagen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10 Rectángulo"/>
          <p:cNvSpPr>
            <a:spLocks noChangeArrowheads="1"/>
          </p:cNvSpPr>
          <p:nvPr/>
        </p:nvSpPr>
        <p:spPr bwMode="auto">
          <a:xfrm>
            <a:off x="1619671" y="2708275"/>
            <a:ext cx="388895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smtClean="0">
                <a:latin typeface="+mj-lt"/>
              </a:rPr>
              <a:t>Когда заметите легкое обесцвечивание раствора в осадочной чашке, добавьте небольшое количество NaOH (по каплям). В этот момент вы будете очень близки к точке равновесной концентрации (pH = 7). Зафиксируйте значение pH и посмотрите, как выглядит раствор осадочного сосуда.</a:t>
            </a:r>
          </a:p>
          <a:p>
            <a:pPr algn="just"/>
            <a:endParaRPr lang="ru-RU" sz="1600">
              <a:latin typeface="+mj-lt"/>
            </a:endParaRPr>
          </a:p>
          <a:p>
            <a:pPr algn="just"/>
            <a:r>
              <a:rPr lang="ru-RU" sz="1600" smtClean="0">
                <a:latin typeface="+mj-lt"/>
              </a:rPr>
              <a:t>После того, как раствор был нейтрализован, продолжайте добавлять NaOH, пока pH не перестанет изменяться. Можно продолжать добавлять более крупными порциями (1 и 5 мл).</a:t>
            </a:r>
          </a:p>
          <a:p>
            <a:pPr algn="just"/>
            <a:endParaRPr lang="ru-RU" sz="1600" smtClean="0">
              <a:latin typeface="+mj-lt"/>
            </a:endParaRPr>
          </a:p>
        </p:txBody>
      </p:sp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1914" y="270892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14" y="472514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Efecto13\Desktop\CLASES TRADUCCION\Clases Globisens\Titulación\Titulación-montaj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00881"/>
            <a:ext cx="3312368" cy="46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6 CuadroTexto"/>
          <p:cNvSpPr txBox="1">
            <a:spLocks noChangeArrowheads="1"/>
          </p:cNvSpPr>
          <p:nvPr/>
        </p:nvSpPr>
        <p:spPr bwMode="auto">
          <a:xfrm>
            <a:off x="1547886" y="2924175"/>
            <a:ext cx="640849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n-lt"/>
              </a:rPr>
              <a:t>Электрод pH очень нежный и требует ухода, в т. ч.:</a:t>
            </a:r>
          </a:p>
          <a:p>
            <a:pPr algn="just"/>
            <a:r>
              <a:rPr lang="ru-RU" dirty="0" smtClean="0"/>
              <a:t> </a:t>
            </a:r>
          </a:p>
          <a:p>
            <a:pPr algn="just"/>
            <a:r>
              <a:rPr lang="ru-RU" sz="1600" dirty="0" smtClean="0">
                <a:latin typeface="+mn-lt"/>
              </a:rPr>
              <a:t>После каждого измерения промывайте кончик датчика дистиллированной водой. Для этого нужно иметь мягкую бутылку. Если нет мягкой бутылки, нужен шприц хотя бы 10 мл, чтобы промывать электрод Labdisc.</a:t>
            </a:r>
          </a:p>
          <a:p>
            <a:pPr algn="just"/>
            <a:endParaRPr lang="ru-RU" sz="1500" dirty="0">
              <a:latin typeface="Calibri" pitchFamily="34" charset="0"/>
            </a:endParaRPr>
          </a:p>
        </p:txBody>
      </p:sp>
      <p:pic>
        <p:nvPicPr>
          <p:cNvPr id="39943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76475"/>
            <a:ext cx="295294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319336" y="2349500"/>
            <a:ext cx="2604592" cy="3587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smtClean="0">
                <a:solidFill>
                  <a:schemeClr val="bg1"/>
                </a:solidFill>
                <a:latin typeface="+mj-lt"/>
              </a:rPr>
              <a:t>Промывка и уход за электродом</a:t>
            </a:r>
            <a:endParaRPr lang="ru-RU" sz="2400" b="1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Обслуживание электрода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06" y="371931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 descr="C:\Users\Efecto13\Desktop\Esfuerzo Actual\CLASES TRADUCCION\Clases Globisens\Titulación\imagen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61587"/>
            <a:ext cx="2197390" cy="10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6 CuadroTexto"/>
          <p:cNvSpPr txBox="1">
            <a:spLocks noChangeArrowheads="1"/>
          </p:cNvSpPr>
          <p:nvPr/>
        </p:nvSpPr>
        <p:spPr bwMode="auto">
          <a:xfrm>
            <a:off x="1547665" y="2781300"/>
            <a:ext cx="63367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n-lt"/>
              </a:rPr>
              <a:t>После каждого промывания дистиллированной водой, датчик нужно просушить впитывающей бумагой, НЕ КАСАЯСЬ прозрачного шарика на конце электрода.</a:t>
            </a:r>
          </a:p>
          <a:p>
            <a:pPr algn="just"/>
            <a:endParaRPr lang="ru-RU" sz="1600" dirty="0">
              <a:latin typeface="+mn-lt"/>
            </a:endParaRPr>
          </a:p>
          <a:p>
            <a:pPr algn="just"/>
            <a:r>
              <a:rPr lang="ru-RU" sz="1600" dirty="0" smtClean="0">
                <a:latin typeface="+mn-lt"/>
              </a:rPr>
              <a:t>Когда датчик не используется, электрод надо держать в буферном растворе, соответствующем указанному на конце электрода (не забывайте, что датчик нужно предварительно промыть и просушить согласно пп. 1 и 2).</a:t>
            </a:r>
          </a:p>
        </p:txBody>
      </p:sp>
      <p:sp>
        <p:nvSpPr>
          <p:cNvPr id="15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Обслуживание электрода </a:t>
            </a:r>
            <a:endParaRPr lang="ru-RU" sz="2400" b="1" baseline="30000" dirty="0">
              <a:solidFill>
                <a:schemeClr val="bg1"/>
              </a:solidFill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06" y="285293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06" y="379132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7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4 CuadroTexto"/>
          <p:cNvSpPr txBox="1">
            <a:spLocks noChangeArrowheads="1"/>
          </p:cNvSpPr>
          <p:nvPr/>
        </p:nvSpPr>
        <p:spPr bwMode="auto">
          <a:xfrm>
            <a:off x="1545383" y="2492375"/>
            <a:ext cx="57629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Укажите на графике точку равновесного состояния с помощью инструмента 	в соответствующие моменты времени.</a:t>
            </a:r>
          </a:p>
          <a:p>
            <a:pPr algn="just"/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После этого покажите значение нейтрализованного раствора с помощью инструмента	.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И наконец, экспортируйте данные в Excel, нажав кнопку	. Постройте график зависимости pH от объема добавленного NaOH в мл.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14327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726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23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501008"/>
            <a:ext cx="3460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7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809329"/>
            <a:ext cx="371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C:\Users\diseñopc\Desktop\Clase Dovi\botón exce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7788" y="3869555"/>
            <a:ext cx="481013" cy="352425"/>
          </a:xfrm>
          <a:prstGeom prst="rect">
            <a:avLst/>
          </a:prstGeom>
          <a:noFill/>
        </p:spPr>
      </p:pic>
      <p:sp>
        <p:nvSpPr>
          <p:cNvPr id="11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Результаты и анализ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6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63" y="2708276"/>
            <a:ext cx="6267450" cy="43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9850" y="2636838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10 CuadroTexto"/>
          <p:cNvSpPr txBox="1">
            <a:spLocks noChangeArrowheads="1"/>
          </p:cNvSpPr>
          <p:nvPr/>
        </p:nvSpPr>
        <p:spPr bwMode="auto">
          <a:xfrm>
            <a:off x="1835150" y="2754968"/>
            <a:ext cx="5729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+mj-lt"/>
              </a:rPr>
              <a:t>Как росло значение pH до и после точки равновесия?</a:t>
            </a:r>
          </a:p>
        </p:txBody>
      </p:sp>
      <p:pic>
        <p:nvPicPr>
          <p:cNvPr id="45062" name="1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188" y="4605238"/>
            <a:ext cx="6267450" cy="4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1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4533801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19 CuadroTexto"/>
          <p:cNvSpPr txBox="1">
            <a:spLocks noChangeArrowheads="1"/>
          </p:cNvSpPr>
          <p:nvPr/>
        </p:nvSpPr>
        <p:spPr bwMode="auto">
          <a:xfrm>
            <a:off x="1844675" y="4653136"/>
            <a:ext cx="5967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+mj-lt"/>
              </a:rPr>
              <a:t>Каким объемом NaOH можно нейтрализовать этот раствор?</a:t>
            </a:r>
          </a:p>
        </p:txBody>
      </p:sp>
      <p:pic>
        <p:nvPicPr>
          <p:cNvPr id="45065" name="20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5" y="3496652"/>
            <a:ext cx="6267450" cy="65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2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425215"/>
            <a:ext cx="5032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24 CuadroTexto"/>
          <p:cNvSpPr txBox="1">
            <a:spLocks noChangeArrowheads="1"/>
          </p:cNvSpPr>
          <p:nvPr/>
        </p:nvSpPr>
        <p:spPr bwMode="auto">
          <a:xfrm>
            <a:off x="1835696" y="3553852"/>
            <a:ext cx="5761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>
                <a:latin typeface="+mj-lt"/>
              </a:rPr>
              <a:t>Что произошло на графике в точке равновесия, и что можно можно было наблюдать в стакане?</a:t>
            </a:r>
          </a:p>
        </p:txBody>
      </p:sp>
      <p:sp>
        <p:nvSpPr>
          <p:cNvPr id="20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Результаты и анализ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75656" y="2636912"/>
            <a:ext cx="6264696" cy="14016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14339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725"/>
            <a:ext cx="4321175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2" name="2 CuadroTexto"/>
          <p:cNvSpPr txBox="1">
            <a:spLocks noChangeArrowheads="1"/>
          </p:cNvSpPr>
          <p:nvPr/>
        </p:nvSpPr>
        <p:spPr bwMode="auto">
          <a:xfrm>
            <a:off x="1763266" y="2708275"/>
            <a:ext cx="56943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+mj-lt"/>
              </a:rPr>
              <a:t>Цель данной работы - использовать метод кислотно-щелочного титрования для определения концентрации сильной кислоты неизвестной концентрации посредством формулирования и проверки гипотезы с использованием встроенного датчика pH Labdisc.</a:t>
            </a:r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520825" y="2204864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46084" name="2 CuadroTexto"/>
          <p:cNvSpPr txBox="1">
            <a:spLocks noChangeArrowheads="1"/>
          </p:cNvSpPr>
          <p:nvPr/>
        </p:nvSpPr>
        <p:spPr bwMode="auto">
          <a:xfrm>
            <a:off x="1870075" y="2277889"/>
            <a:ext cx="5654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  <a:latin typeface="Calibri" pitchFamily="34" charset="0"/>
              </a:rPr>
              <a:t>График ниже должен быть аналогичен графику, полученному учащимися: 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Результаты и анализ</a:t>
            </a:r>
          </a:p>
        </p:txBody>
      </p:sp>
      <p:pic>
        <p:nvPicPr>
          <p:cNvPr id="37890" name="Picture 2" descr="C:\Users\Efecto13\Desktop\Esfuerzo Actual\CLASES TRADUCCION\Clases Globisens\Titulación\grafic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616624" cy="37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547664" y="2204864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53252" name="2 CuadroTexto"/>
          <p:cNvSpPr txBox="1">
            <a:spLocks noChangeArrowheads="1"/>
          </p:cNvSpPr>
          <p:nvPr/>
        </p:nvSpPr>
        <p:spPr bwMode="auto">
          <a:xfrm>
            <a:off x="1907704" y="2204864"/>
            <a:ext cx="5586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  <a:latin typeface="Calibri" pitchFamily="34" charset="0"/>
              </a:rPr>
              <a:t>График ниже должен быть аналогичен графику, полученному учащимися в Excel: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Результаты и анализ</a:t>
            </a:r>
          </a:p>
        </p:txBody>
      </p:sp>
      <p:pic>
        <p:nvPicPr>
          <p:cNvPr id="37890" name="Picture 2" descr="C:\Users\Efecto13\Desktop\Gráfico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" b="2028"/>
          <a:stretch/>
        </p:blipFill>
        <p:spPr bwMode="auto">
          <a:xfrm>
            <a:off x="1907704" y="2780928"/>
            <a:ext cx="5544615" cy="37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9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63" y="4610100"/>
            <a:ext cx="6267450" cy="16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16 Imagen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1030288" y="4452938"/>
            <a:ext cx="6629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8 CuadroTexto"/>
          <p:cNvSpPr txBox="1">
            <a:spLocks noChangeArrowheads="1"/>
          </p:cNvSpPr>
          <p:nvPr/>
        </p:nvSpPr>
        <p:spPr bwMode="auto">
          <a:xfrm>
            <a:off x="1530350" y="4508500"/>
            <a:ext cx="60483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+mj-lt"/>
              </a:rPr>
              <a:t>Какую концентрацию имел образец HCl?</a:t>
            </a:r>
          </a:p>
          <a:p>
            <a:pPr algn="just"/>
            <a:endParaRPr lang="ru-RU" sz="1400" b="1" dirty="0">
              <a:latin typeface="+mj-lt"/>
            </a:endParaRPr>
          </a:p>
          <a:p>
            <a:pPr algn="just"/>
            <a:r>
              <a:rPr lang="ru-RU" sz="1400" dirty="0">
                <a:latin typeface="+mj-lt"/>
              </a:rPr>
              <a:t>Предполагается, что учащиеся, используя уравнение химической реакции титрования, смогут определить, что количество молей NaOH, добавленных для нейтрализации HCl, было эквивалентно количеству молей HCl в образце. Поскольку начальный объем HCl известен, можно вычислить ее концентрацию.</a:t>
            </a:r>
          </a:p>
        </p:txBody>
      </p:sp>
      <p:pic>
        <p:nvPicPr>
          <p:cNvPr id="47111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2889250"/>
            <a:ext cx="6267450" cy="140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 redondeado"/>
          <p:cNvSpPr/>
          <p:nvPr/>
        </p:nvSpPr>
        <p:spPr>
          <a:xfrm>
            <a:off x="1331913" y="2708920"/>
            <a:ext cx="6264275" cy="6000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47113" name="16 Imagen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1042988" y="2628900"/>
            <a:ext cx="6629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17 CuadroTexto"/>
          <p:cNvSpPr txBox="1">
            <a:spLocks noChangeArrowheads="1"/>
          </p:cNvSpPr>
          <p:nvPr/>
        </p:nvSpPr>
        <p:spPr bwMode="auto">
          <a:xfrm>
            <a:off x="1500166" y="2714620"/>
            <a:ext cx="60483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smtClean="0">
                <a:latin typeface="Calibri" pitchFamily="34" charset="0"/>
              </a:rPr>
              <a:t>При каком объеме NaOH был нейтрализован раствор? Сколько молей NaOH было в этом объеме?</a:t>
            </a:r>
          </a:p>
          <a:p>
            <a:pPr algn="just"/>
            <a:endParaRPr lang="ru-RU" sz="1400" b="1">
              <a:latin typeface="Calibri" pitchFamily="34" charset="0"/>
            </a:endParaRPr>
          </a:p>
          <a:p>
            <a:pPr algn="just"/>
            <a:r>
              <a:rPr lang="ru-RU" sz="1400">
                <a:latin typeface="Calibri" pitchFamily="34" charset="0"/>
              </a:rPr>
              <a:t>Предполагается, что учащиеся укажут объем NaOH, использованный для нейтрализации HCl, а через концентрацию NaOH они могут вычислить количество молей, добавленных в HCl.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738" y="2636913"/>
            <a:ext cx="62674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1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17531"/>
            <a:ext cx="6267450" cy="108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 redondeado"/>
          <p:cNvSpPr/>
          <p:nvPr/>
        </p:nvSpPr>
        <p:spPr>
          <a:xfrm>
            <a:off x="1331913" y="4066471"/>
            <a:ext cx="6264275" cy="4426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48133" name="13 Imagen"/>
          <p:cNvPicPr>
            <a:picLocks noChangeAspect="1"/>
          </p:cNvPicPr>
          <p:nvPr/>
        </p:nvPicPr>
        <p:blipFill rotWithShape="1">
          <a:blip r:embed="rId4" cstate="print"/>
          <a:srcRect b="38183"/>
          <a:stretch/>
        </p:blipFill>
        <p:spPr bwMode="auto">
          <a:xfrm>
            <a:off x="1055688" y="3876220"/>
            <a:ext cx="6543675" cy="40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 redondeado"/>
          <p:cNvSpPr/>
          <p:nvPr/>
        </p:nvSpPr>
        <p:spPr>
          <a:xfrm>
            <a:off x="1331913" y="2420889"/>
            <a:ext cx="6264275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19" name="13 Imagen"/>
          <p:cNvPicPr>
            <a:picLocks noChangeAspect="1"/>
          </p:cNvPicPr>
          <p:nvPr/>
        </p:nvPicPr>
        <p:blipFill rotWithShape="1">
          <a:blip r:embed="rId4" cstate="print"/>
          <a:srcRect b="31122"/>
          <a:stretch/>
        </p:blipFill>
        <p:spPr bwMode="auto">
          <a:xfrm>
            <a:off x="1055688" y="2276873"/>
            <a:ext cx="6543675" cy="45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23 CuadroTexto"/>
          <p:cNvSpPr txBox="1">
            <a:spLocks noChangeArrowheads="1"/>
          </p:cNvSpPr>
          <p:nvPr/>
        </p:nvSpPr>
        <p:spPr bwMode="auto">
          <a:xfrm>
            <a:off x="1547813" y="2450792"/>
            <a:ext cx="5760491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Calibri" pitchFamily="34" charset="0"/>
              </a:rPr>
              <a:t>Каким может быть на вкус раствор в стакане, когда pH = 7?</a:t>
            </a:r>
          </a:p>
          <a:p>
            <a:pPr algn="just"/>
            <a:endParaRPr lang="ru-RU" sz="1300" b="1" dirty="0">
              <a:latin typeface="Calibri" pitchFamily="34" charset="0"/>
            </a:endParaRPr>
          </a:p>
          <a:p>
            <a:pPr algn="just"/>
            <a:r>
              <a:rPr lang="ru-RU" sz="1300" dirty="0" smtClean="0">
                <a:latin typeface="Calibri" pitchFamily="34" charset="0"/>
              </a:rPr>
              <a:t>Цель - чтобы учащиеся поняли, что когда происходит химическая реакция между HCl и </a:t>
            </a:r>
            <a:r>
              <a:rPr lang="ru-RU" sz="1300" dirty="0" err="1" smtClean="0">
                <a:latin typeface="Calibri" pitchFamily="34" charset="0"/>
              </a:rPr>
              <a:t>NaOH</a:t>
            </a:r>
            <a:r>
              <a:rPr lang="ru-RU" sz="1300" dirty="0" smtClean="0">
                <a:latin typeface="Calibri" pitchFamily="34" charset="0"/>
              </a:rPr>
              <a:t> в стехиометрических количествах, образуются вода и NaCl. Соответственно, вкус должен быть соленым.</a:t>
            </a:r>
          </a:p>
        </p:txBody>
      </p:sp>
      <p:sp>
        <p:nvSpPr>
          <p:cNvPr id="15" name="26 CuadroTexto"/>
          <p:cNvSpPr txBox="1">
            <a:spLocks noChangeArrowheads="1"/>
          </p:cNvSpPr>
          <p:nvPr/>
        </p:nvSpPr>
        <p:spPr bwMode="auto">
          <a:xfrm>
            <a:off x="1547813" y="4028871"/>
            <a:ext cx="576049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Calibri" pitchFamily="34" charset="0"/>
                <a:cs typeface="Calibri" pitchFamily="34" charset="0"/>
              </a:rPr>
              <a:t>Если есть тестовый образец NaOH, и вы хотите узнать концентрацию, а HCl недоступна, какой раствор можно для этого использовать?</a:t>
            </a:r>
            <a:r>
              <a:rPr lang="ru-RU" sz="1300" b="1" dirty="0">
                <a:latin typeface="Calibri" pitchFamily="34" charset="0"/>
                <a:cs typeface="Calibri" pitchFamily="34" charset="0"/>
              </a:rPr>
              <a:t> Обоснуйте ответ.</a:t>
            </a:r>
          </a:p>
          <a:p>
            <a:pPr algn="just"/>
            <a:endParaRPr lang="ru-RU" sz="1200" b="1" dirty="0">
              <a:latin typeface="+mj-lt"/>
            </a:endParaRPr>
          </a:p>
          <a:p>
            <a:pPr algn="just"/>
            <a:r>
              <a:rPr lang="ru-RU" sz="1200" dirty="0">
                <a:latin typeface="+mj-lt"/>
              </a:rPr>
              <a:t>Цель - чтобы учащиеся поняли, что в классе они работали с сильной кислотой (</a:t>
            </a:r>
            <a:r>
              <a:rPr lang="ru-RU" sz="1200" dirty="0" err="1">
                <a:latin typeface="+mj-lt"/>
              </a:rPr>
              <a:t>HCl</a:t>
            </a:r>
            <a:r>
              <a:rPr lang="ru-RU" sz="1200" dirty="0">
                <a:latin typeface="+mj-lt"/>
              </a:rPr>
              <a:t>) и сильной щелочью (</a:t>
            </a:r>
            <a:r>
              <a:rPr lang="ru-RU" sz="1200" dirty="0" err="1">
                <a:latin typeface="+mj-lt"/>
              </a:rPr>
              <a:t>NaOH</a:t>
            </a:r>
            <a:r>
              <a:rPr lang="ru-RU" sz="1200" dirty="0">
                <a:latin typeface="+mj-lt"/>
              </a:rPr>
              <a:t>). Поэтому для проведения титрования подойдет любая сильная кислота.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Дальнейшее применение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3 CuadroTexto"/>
          <p:cNvSpPr txBox="1">
            <a:spLocks noChangeArrowheads="1"/>
          </p:cNvSpPr>
          <p:nvPr/>
        </p:nvSpPr>
        <p:spPr bwMode="auto">
          <a:xfrm>
            <a:off x="971600" y="2839576"/>
            <a:ext cx="65389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latin typeface="+mn-lt"/>
              </a:rPr>
              <a:t>Титрование связано с нейтрализацией и уравновешиванием. Щелочной и кислотный растворы нейтрализуют друг друга. Когда неизвестно, является ли вещество кислотой или щелочью, мы добавляем противоположный компонент, пока оно не будет нейтрализовано. Количество добавленного вещества указывает на концентрацию исходного раствора. </a:t>
            </a:r>
          </a:p>
          <a:p>
            <a:pPr algn="just"/>
            <a:r>
              <a:rPr lang="ru-RU" sz="1400" dirty="0" smtClean="0">
                <a:latin typeface="+mn-lt"/>
              </a:rPr>
              <a:t> </a:t>
            </a:r>
          </a:p>
          <a:p>
            <a:pPr algn="just"/>
            <a:r>
              <a:rPr lang="ru-RU" sz="1400" dirty="0" smtClean="0">
                <a:latin typeface="+mn-lt"/>
              </a:rPr>
              <a:t>Первые эксперименты по титрованию имели место в конце восемнадцатого века, когда во Франции проводили волюметрический анализ. В то время ученые осваивали аналитическую химию, а первая бюретка была изготовлена Франсуа Антуаном Генри Декруазиль. В 1824 году Карл Фридрих Мор преобразовал цилиндрическую бюретку в лабораторный инструмент с запорным краном внизу, который мы знаем и используем сегодня.</a:t>
            </a:r>
          </a:p>
          <a:p>
            <a:pPr algn="just"/>
            <a:endParaRPr lang="ru-RU" sz="1400" dirty="0" smtClean="0">
              <a:latin typeface="+mj-lt"/>
            </a:endParaRPr>
          </a:p>
          <a:p>
            <a:endParaRPr lang="ru-RU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1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922588"/>
            <a:ext cx="640928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14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435" y="2779713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1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504184"/>
            <a:ext cx="6409283" cy="72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1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063" y="4362897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24 CuadroTexto"/>
          <p:cNvSpPr txBox="1">
            <a:spLocks noChangeArrowheads="1"/>
          </p:cNvSpPr>
          <p:nvPr/>
        </p:nvSpPr>
        <p:spPr bwMode="auto">
          <a:xfrm>
            <a:off x="1692060" y="4561964"/>
            <a:ext cx="60482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</a:rPr>
              <a:t>Что означает концентрация? </a:t>
            </a:r>
            <a:r>
              <a:rPr lang="ru-RU" sz="1400" b="1" dirty="0" smtClean="0">
                <a:latin typeface="+mj-lt"/>
              </a:rPr>
              <a:t>В чем она измеряется?</a:t>
            </a:r>
            <a:endParaRPr lang="ru-RU" sz="1400" b="1" dirty="0">
              <a:latin typeface="+mj-lt"/>
            </a:endParaRPr>
          </a:p>
        </p:txBody>
      </p:sp>
      <p:sp>
        <p:nvSpPr>
          <p:cNvPr id="14" name="24 CuadroTexto"/>
          <p:cNvSpPr txBox="1">
            <a:spLocks noChangeArrowheads="1"/>
          </p:cNvSpPr>
          <p:nvPr/>
        </p:nvSpPr>
        <p:spPr bwMode="auto">
          <a:xfrm>
            <a:off x="1692061" y="2996952"/>
            <a:ext cx="60482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</a:rPr>
              <a:t>Насколько важно в химии определять концентрацию реактивов, с которыми приходится работать?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1" name="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938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750" y="2509838"/>
            <a:ext cx="1497013" cy="3603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baseline="30000" dirty="0">
                <a:solidFill>
                  <a:schemeClr val="bg1"/>
                </a:solidFill>
                <a:latin typeface="+mj-lt"/>
              </a:rPr>
              <a:t>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813" name="11 CuadroTexto"/>
          <p:cNvSpPr txBox="1">
            <a:spLocks noChangeArrowheads="1"/>
          </p:cNvSpPr>
          <p:nvPr/>
        </p:nvSpPr>
        <p:spPr bwMode="auto">
          <a:xfrm>
            <a:off x="1476375" y="2997200"/>
            <a:ext cx="619283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+mn-lt"/>
              </a:rPr>
              <a:t>Как было сказано, титрование представляет собой количественный метод, применяемый для определения концентрации кислоты или щелочи неизвестной концентрации.</a:t>
            </a:r>
          </a:p>
          <a:p>
            <a:pPr algn="just"/>
            <a:endParaRPr lang="ru-RU" sz="1400">
              <a:latin typeface="+mn-lt"/>
            </a:endParaRPr>
          </a:p>
          <a:p>
            <a:pPr algn="just"/>
            <a:r>
              <a:rPr lang="ru-RU" sz="1400">
                <a:latin typeface="+mn-lt"/>
              </a:rPr>
              <a:t>При кислотно-щелочном титровании происходит химическая реакция. Общее химическое уравнение реакции сильной кислоты с сильной щелочью:</a:t>
            </a:r>
          </a:p>
          <a:p>
            <a:pPr algn="just"/>
            <a:endParaRPr lang="ru-RU" sz="1400">
              <a:latin typeface="+mn-lt"/>
            </a:endParaRPr>
          </a:p>
          <a:p>
            <a:pPr algn="just"/>
            <a:endParaRPr lang="ru-RU" sz="1400">
              <a:latin typeface="+mn-lt"/>
            </a:endParaRPr>
          </a:p>
          <a:p>
            <a:pPr algn="just"/>
            <a:r>
              <a:rPr lang="ru-RU" sz="1400">
                <a:latin typeface="+mn-lt"/>
              </a:rPr>
              <a:t>Из анализа этого уравнения понятно, что, если сильная кислота вступает в реакцию со стехиометрическим количеством сильной щелочи, получается вода (pH = 7). Точка, когда показатель pH раствора нейтрален, называется точкой равновесной концентрации, то есть полученный раствор является нейтральным. В этом случае количество молей кислоты эквивалентно количеству молей щелочи.</a:t>
            </a:r>
          </a:p>
        </p:txBody>
      </p:sp>
      <p:sp>
        <p:nvSpPr>
          <p:cNvPr id="338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2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24" name="Rectangle 1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30" name="29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" name="Ecuación" r:id="rId4" imgW="114151" imgH="215619" progId="Equation.3">
                  <p:embed/>
                </p:oleObj>
              </mc:Choice>
              <mc:Fallback>
                <p:oleObj name="Ecuación" r:id="rId4" imgW="114151" imgH="215619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3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668397"/>
              </p:ext>
            </p:extLst>
          </p:nvPr>
        </p:nvGraphicFramePr>
        <p:xfrm>
          <a:off x="2915816" y="4293096"/>
          <a:ext cx="2880320" cy="35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Ecuación" r:id="rId6" imgW="1866900" imgH="228600" progId="Equation.3">
                  <p:embed/>
                </p:oleObj>
              </mc:Choice>
              <mc:Fallback>
                <p:oleObj name="Ecuación" r:id="rId6" imgW="1866900" imgH="22860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293096"/>
                        <a:ext cx="2880320" cy="3526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6" name="11 CuadroTexto"/>
          <p:cNvSpPr txBox="1">
            <a:spLocks noChangeArrowheads="1"/>
          </p:cNvSpPr>
          <p:nvPr/>
        </p:nvSpPr>
        <p:spPr bwMode="auto">
          <a:xfrm>
            <a:off x="1403350" y="2780928"/>
            <a:ext cx="633700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Основываясь на этом, благодаря стехиометрии, можно вычислить концентрацию кислоты или щелочи неизвестной концентрации. Зная количество существующих молей в растворе и его объем, можно вычислить концентрацию.</a:t>
            </a:r>
          </a:p>
          <a:p>
            <a:pPr algn="just"/>
            <a:endParaRPr lang="ru-RU" sz="1400" dirty="0">
              <a:latin typeface="+mj-lt"/>
            </a:endParaRPr>
          </a:p>
          <a:p>
            <a:pPr algn="just"/>
            <a:r>
              <a:rPr lang="ru-RU" sz="1400" dirty="0">
                <a:latin typeface="+mj-lt"/>
              </a:rPr>
              <a:t>Для проведения такого эксперимента нужно использовать равновесное химическое уравнение:</a:t>
            </a:r>
          </a:p>
          <a:p>
            <a:pPr algn="just"/>
            <a:endParaRPr lang="ru-RU" sz="1400" dirty="0" smtClean="0">
              <a:latin typeface="+mj-lt"/>
            </a:endParaRPr>
          </a:p>
          <a:p>
            <a:pPr algn="just"/>
            <a:endParaRPr lang="ru-RU" sz="1400" dirty="0" smtClean="0">
              <a:latin typeface="+mj-lt"/>
            </a:endParaRPr>
          </a:p>
        </p:txBody>
      </p:sp>
      <p:sp>
        <p:nvSpPr>
          <p:cNvPr id="3586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5870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587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58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60" name="15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698600"/>
              </p:ext>
            </p:extLst>
          </p:nvPr>
        </p:nvGraphicFramePr>
        <p:xfrm>
          <a:off x="2133600" y="4495800"/>
          <a:ext cx="463816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name="Ecuación" r:id="rId3" imgW="2781300" imgH="215900" progId="Equation.3">
                  <p:embed/>
                </p:oleObj>
              </mc:Choice>
              <mc:Fallback>
                <p:oleObj name="Ecuación" r:id="rId3" imgW="2781300" imgH="21590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95800"/>
                        <a:ext cx="4638162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13 CuadroTexto"/>
          <p:cNvSpPr txBox="1">
            <a:spLocks noChangeArrowheads="1"/>
          </p:cNvSpPr>
          <p:nvPr/>
        </p:nvSpPr>
        <p:spPr bwMode="auto">
          <a:xfrm>
            <a:off x="1692275" y="2708275"/>
            <a:ext cx="6192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baseline="30000" dirty="0">
                <a:solidFill>
                  <a:srgbClr val="45B491"/>
                </a:solidFill>
                <a:latin typeface="Calibri" pitchFamily="34" charset="0"/>
              </a:rPr>
              <a:t>Теперь учащихся приглашают выдвинуть гипотезу, которая должна быть проверена экспериментально.</a:t>
            </a:r>
          </a:p>
        </p:txBody>
      </p:sp>
      <p:pic>
        <p:nvPicPr>
          <p:cNvPr id="36868" name="14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63" y="3786882"/>
            <a:ext cx="6267450" cy="7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15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645595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 redondeado"/>
          <p:cNvSpPr/>
          <p:nvPr/>
        </p:nvSpPr>
        <p:spPr>
          <a:xfrm>
            <a:off x="1614636" y="2563812"/>
            <a:ext cx="6267450" cy="729237"/>
          </a:xfrm>
          <a:prstGeom prst="roundRect">
            <a:avLst/>
          </a:prstGeom>
          <a:noFill/>
          <a:ln w="12700">
            <a:solidFill>
              <a:srgbClr val="45B4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16 CuadroTexto"/>
          <p:cNvSpPr txBox="1">
            <a:spLocks noChangeArrowheads="1"/>
          </p:cNvSpPr>
          <p:nvPr/>
        </p:nvSpPr>
        <p:spPr bwMode="auto">
          <a:xfrm>
            <a:off x="1763688" y="3861048"/>
            <a:ext cx="612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+mj-lt"/>
              </a:rPr>
              <a:t>Если у вас есть раствор сильной кислоты, и вы хотите узнать его концентрацию, как это можно сделать?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259631" y="2617788"/>
            <a:ext cx="6840761" cy="1675308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37892" name="9 CuadroTexto"/>
          <p:cNvSpPr txBox="1">
            <a:spLocks noChangeArrowheads="1"/>
          </p:cNvSpPr>
          <p:nvPr/>
        </p:nvSpPr>
        <p:spPr bwMode="auto">
          <a:xfrm>
            <a:off x="1475656" y="2723436"/>
            <a:ext cx="6408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Учащиеся проведут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кислотно-щелочное титрование для определения концентрации раствора соляной кислоты, используя встроенный датчик pH Labdisc. Затем они построят график с экспортом данных в Excel. Здесь они могут получить данные, необходимые для вычисления концентрации сильной кислоты. Полученные результаты можно сравнить с гипотезой.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4860032" y="4797152"/>
            <a:ext cx="3456384" cy="1584176"/>
          </a:xfrm>
          <a:prstGeom prst="rect">
            <a:avLst/>
          </a:prstGeom>
          <a:solidFill>
            <a:srgbClr val="3981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8914" name="6 CuadroTexto"/>
          <p:cNvSpPr txBox="1">
            <a:spLocks noChangeArrowheads="1"/>
          </p:cNvSpPr>
          <p:nvPr/>
        </p:nvSpPr>
        <p:spPr bwMode="auto">
          <a:xfrm>
            <a:off x="1258888" y="2276475"/>
            <a:ext cx="316909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Электрод pH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Кабель USB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NaOH 0,1 N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HCl 0,1 N (решение задачи)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Фенолфталеин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Бюретка 100 мл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Мерный стакан 150 мл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Универсальный штатив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Перчатки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2" y="2377281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62" y="2730499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0888"/>
            <a:ext cx="1943425" cy="135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199" y="2365884"/>
            <a:ext cx="2508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8395" y="2365884"/>
            <a:ext cx="2524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5004048" y="494116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+mn-lt"/>
              </a:rPr>
              <a:t>ПРИМЕЧАНИЕ: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Раствор HCl имеет неизвестную для учащихся концентрацию, которая определяется в ходе эксперимента.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 bwMode="auto">
          <a:xfrm>
            <a:off x="5652120" y="1159307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Титрование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1" y="1863725"/>
            <a:ext cx="3312368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7 CuadroTexto"/>
          <p:cNvSpPr txBox="1">
            <a:spLocks noChangeArrowheads="1"/>
          </p:cNvSpPr>
          <p:nvPr/>
        </p:nvSpPr>
        <p:spPr bwMode="auto">
          <a:xfrm>
            <a:off x="5652120" y="1454587"/>
            <a:ext cx="3009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Оценка кислотно-щелочных растворов</a:t>
            </a:r>
          </a:p>
        </p:txBody>
      </p:sp>
      <p:pic>
        <p:nvPicPr>
          <p:cNvPr id="36866" name="Picture 2" descr="C:\Users\Efecto13\Desktop\CLASES TRADUCCION\Clases Globisens\Titulación\Sens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0">
            <a:off x="5018359" y="1896670"/>
            <a:ext cx="986668" cy="32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6882</TotalTime>
  <Words>1216</Words>
  <Application>Microsoft Office PowerPoint</Application>
  <PresentationFormat>‫הצגה על המסך (4:3)</PresentationFormat>
  <Paragraphs>185</Paragraphs>
  <Slides>24</Slides>
  <Notes>6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6" baseType="lpstr">
      <vt:lpstr>Tema de Office</vt:lpstr>
      <vt:lpstr>Ecuación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327</cp:revision>
  <dcterms:created xsi:type="dcterms:W3CDTF">2012-09-11T15:34:37Z</dcterms:created>
  <dcterms:modified xsi:type="dcterms:W3CDTF">2017-11-27T19:03:55Z</dcterms:modified>
</cp:coreProperties>
</file>