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87" r:id="rId5"/>
    <p:sldId id="261" r:id="rId6"/>
    <p:sldId id="262" r:id="rId7"/>
    <p:sldId id="265" r:id="rId8"/>
    <p:sldId id="268" r:id="rId9"/>
    <p:sldId id="269" r:id="rId10"/>
    <p:sldId id="270" r:id="rId11"/>
    <p:sldId id="272" r:id="rId12"/>
    <p:sldId id="297" r:id="rId13"/>
    <p:sldId id="273" r:id="rId14"/>
    <p:sldId id="280" r:id="rId15"/>
    <p:sldId id="283" r:id="rId16"/>
    <p:sldId id="276" r:id="rId17"/>
    <p:sldId id="278" r:id="rId18"/>
    <p:sldId id="296" r:id="rId19"/>
    <p:sldId id="277" r:id="rId20"/>
    <p:sldId id="285" r:id="rId21"/>
    <p:sldId id="279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>
        <p:scale>
          <a:sx n="90" d="100"/>
          <a:sy n="90" d="100"/>
        </p:scale>
        <p:origin x="-58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25-11-2017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1772816"/>
            <a:ext cx="4104456" cy="576064"/>
          </a:xfrm>
        </p:spPr>
        <p:txBody>
          <a:bodyPr>
            <a:normAutofit/>
          </a:bodyPr>
          <a:lstStyle/>
          <a:p>
            <a:pPr algn="l"/>
            <a:r>
              <a:rPr lang="ru-RU" sz="1600" b="1">
                <a:solidFill>
                  <a:schemeClr val="bg1"/>
                </a:solidFill>
                <a:latin typeface="+mj-lt"/>
              </a:rPr>
              <a:t>Суточные </a:t>
            </a:r>
            <a:r>
              <a:rPr lang="ru-RU" sz="1600" b="1">
                <a:solidFill>
                  <a:schemeClr val="bg1"/>
                </a:solidFill>
                <a:latin typeface="+mj-lt"/>
              </a:rPr>
              <a:t>изменения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66"/>
                </a:solidFill>
              </a:rPr>
              <a:t>Измерение колебаний температуры и освещенности в течение суток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3596" r="11718" b="3174"/>
          <a:stretch/>
        </p:blipFill>
        <p:spPr bwMode="auto">
          <a:xfrm>
            <a:off x="3707904" y="4855643"/>
            <a:ext cx="1406269" cy="17417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40804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Кнопкой             </a:t>
            </a:r>
            <a:r>
              <a:rPr lang="ru-RU" sz="1400" dirty="0" smtClean="0"/>
              <a:t>              </a:t>
            </a:r>
            <a:r>
              <a:rPr lang="ru-RU" sz="1400" dirty="0"/>
              <a:t>выберите "10000", затем нажмите                    .</a:t>
            </a:r>
            <a:endParaRPr lang="ru-RU" sz="15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3240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87624" y="281470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Чтобы вернуться к измерению, три раза нажмите кнопку </a:t>
            </a:r>
            <a:r>
              <a:rPr lang="en-US" sz="1400" dirty="0"/>
              <a:t>			</a:t>
            </a:r>
            <a:r>
              <a:rPr lang="ru-RU" sz="1400" dirty="0"/>
              <a:t>. </a:t>
            </a:r>
            <a:endParaRPr lang="ru-RU" sz="15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1187624" y="323769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Затем нажмите на Labdisc кнопку </a:t>
            </a:r>
            <a:r>
              <a:rPr lang="en-US" sz="1400" dirty="0"/>
              <a:t>		</a:t>
            </a:r>
            <a:r>
              <a:rPr lang="ru-RU" sz="1400" dirty="0" smtClean="0"/>
              <a:t>, </a:t>
            </a:r>
            <a:r>
              <a:rPr lang="ru-RU" sz="1400" dirty="0"/>
              <a:t>чтобы начать измерения.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3698543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измерений остановите Labdisc. Для этого нажмите кнопку </a:t>
            </a:r>
            <a:r>
              <a:rPr lang="en-US" sz="1400" dirty="0"/>
              <a:t>	</a:t>
            </a:r>
            <a:r>
              <a:rPr lang="ru-RU" sz="1400" dirty="0" smtClean="0"/>
              <a:t> </a:t>
            </a:r>
            <a:r>
              <a:rPr lang="ru-RU" sz="1400" dirty="0"/>
              <a:t>(на экране появится подсказка "Нажмите клавишу "ПРОКРУТКА", чтобы ОСТАНОВИТЬ"), затем нажмите </a:t>
            </a:r>
            <a:r>
              <a:rPr lang="en-US" sz="1400" dirty="0"/>
              <a:t>				</a:t>
            </a:r>
            <a:r>
              <a:rPr lang="ru-RU" sz="1400" dirty="0"/>
              <a:t>. </a:t>
            </a:r>
            <a:endParaRPr lang="ru-RU" sz="1500" dirty="0" smtClean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52472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14702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38" y="3717247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28664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3700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007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34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43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95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Следующие шаги поясняют, как проводить эксперимент: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299695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Найдите место в помещении школы, где можно разместить Labdisc так, чтобы ему никто не мешал в течение всего дня. </a:t>
            </a:r>
            <a:endParaRPr lang="ru-RU" sz="1500" dirty="0" smtClean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2585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25118"/>
            <a:ext cx="2231950" cy="33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7624" y="242026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Поместите Labdisc в заранее выбранное место и активируйте регистрацию показаний температуры.</a:t>
            </a:r>
            <a:endParaRPr lang="ru-RU" sz="15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1187624" y="2977165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Зафиксируйте время активации датчика (выберите удобное время, например 9:00).</a:t>
            </a:r>
            <a:endParaRPr lang="ru-RU" sz="15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586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861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187624" y="35723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 истечении 24 часов остановите измерения.</a:t>
            </a:r>
            <a:endParaRPr lang="ru-RU" sz="1500" dirty="0" smtClean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239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Следующие шаги поясняют, как анализировать результаты эксперимента: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9969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Подключите Labdisc к компьютеру с помощью соединительного кабеля USB или беспроводного канала связи Bluetooth.</a:t>
            </a:r>
            <a:endParaRPr lang="ru-RU" sz="1500" dirty="0" smtClean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60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187624" y="352017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верхнем меню нажмите кнопку                    и выберите </a:t>
            </a:r>
            <a:r>
              <a:rPr lang="ru-RU" sz="1400"/>
              <a:t>кнопку               </a:t>
            </a:r>
            <a:r>
              <a:rPr lang="ru-RU" sz="1400" smtClean="0"/>
              <a:t>   </a:t>
            </a:r>
            <a:r>
              <a:rPr lang="ru-RU" sz="1400" dirty="0"/>
              <a:t>.</a:t>
            </a:r>
            <a:endParaRPr lang="ru-RU" sz="15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4812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144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8146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187624" y="400506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появившемся списке измерений выберите последний эксперимент.</a:t>
            </a:r>
            <a:endParaRPr lang="ru-RU" sz="15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187624" y="443711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Наблюдайте за построением графика на экране.</a:t>
            </a:r>
            <a:endParaRPr lang="ru-RU" sz="1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187624" y="484941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 и нанесите на график примечания, указав дату и время получения данных.</a:t>
            </a:r>
            <a:endParaRPr lang="ru-RU" sz="15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197288" y="5281463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</a:t>
            </a:r>
            <a:r>
              <a:rPr lang="en-US" sz="1400" dirty="0"/>
              <a:t>	</a:t>
            </a:r>
            <a:r>
              <a:rPr lang="ru-RU" sz="1400" dirty="0" smtClean="0"/>
              <a:t>, </a:t>
            </a:r>
            <a:r>
              <a:rPr lang="ru-RU" sz="1400" dirty="0"/>
              <a:t>чтобы выбрать точки на графике, затем отберите характерную точку для каждого периода времени (утро, средина дня, вторая половина дня, вечер, ночь, рассвет).</a:t>
            </a:r>
            <a:endParaRPr lang="ru-RU" sz="15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59" y="3538421"/>
            <a:ext cx="455297" cy="32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3538"/>
            <a:ext cx="370338" cy="31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84256"/>
            <a:ext cx="381230" cy="3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28" y="5209251"/>
            <a:ext cx="346374" cy="3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429000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625860"/>
            <a:ext cx="649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Если сравнить вашу местность и пустыню (например, Аризонскую), насколько </a:t>
            </a:r>
            <a:endParaRPr lang="ru-RU" sz="1400" b="1" dirty="0" smtClean="0"/>
          </a:p>
          <a:p>
            <a:r>
              <a:rPr lang="ru-RU" sz="1400" b="1" dirty="0" smtClean="0"/>
              <a:t>отличаются температурный диапазон и освещенность? Поясните. </a:t>
            </a:r>
            <a:endParaRPr lang="ru-RU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473732"/>
            <a:ext cx="596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Есть ли вы расхождение между тем, что зарегистрировал Labdisc, и тем, что предсказывала ваша гипотеза? В чем они состоят? </a:t>
            </a:r>
            <a:endParaRPr lang="ru-RU" sz="1400" dirty="0"/>
          </a:p>
        </p:txBody>
      </p:sp>
      <p:sp>
        <p:nvSpPr>
          <p:cNvPr id="16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257126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График ниже должен быть аналогичен графику, полученному учащимися. </a:t>
            </a:r>
            <a:endParaRPr lang="ru-RU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204864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70" y="2852936"/>
            <a:ext cx="536681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051720" y="2708920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1200" smtClean="0"/>
              <a:t>Температура и Свет в зависимости от Времени</a:t>
            </a:r>
            <a:endParaRPr lang="en-US" sz="1200"/>
          </a:p>
        </p:txBody>
      </p:sp>
      <p:sp>
        <p:nvSpPr>
          <p:cNvPr id="14" name="מלבן 13"/>
          <p:cNvSpPr/>
          <p:nvPr/>
        </p:nvSpPr>
        <p:spPr>
          <a:xfrm rot="16200000">
            <a:off x="1186978" y="4764607"/>
            <a:ext cx="11644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Температура</a:t>
            </a:r>
            <a:endParaRPr lang="en-US" sz="1200"/>
          </a:p>
        </p:txBody>
      </p:sp>
      <p:sp>
        <p:nvSpPr>
          <p:cNvPr id="15" name="מלבן 14"/>
          <p:cNvSpPr/>
          <p:nvPr/>
        </p:nvSpPr>
        <p:spPr>
          <a:xfrm>
            <a:off x="6723161" y="2874202"/>
            <a:ext cx="11408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smtClean="0"/>
              <a:t>Температура</a:t>
            </a:r>
            <a:endParaRPr lang="en-US" sz="900" smtClean="0"/>
          </a:p>
          <a:p>
            <a:r>
              <a:rPr lang="ru-RU" sz="900" smtClean="0"/>
              <a:t>Свет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21 Grupo"/>
          <p:cNvGrpSpPr/>
          <p:nvPr/>
        </p:nvGrpSpPr>
        <p:grpSpPr>
          <a:xfrm>
            <a:off x="1316070" y="4725144"/>
            <a:ext cx="6663160" cy="1457002"/>
            <a:chOff x="1321109" y="3224939"/>
            <a:chExt cx="6664289" cy="1699058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58650"/>
              <a:ext cx="6664289" cy="1365347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21 Grupo"/>
          <p:cNvGrpSpPr/>
          <p:nvPr/>
        </p:nvGrpSpPr>
        <p:grpSpPr>
          <a:xfrm>
            <a:off x="1320245" y="3099291"/>
            <a:ext cx="6663160" cy="1265814"/>
            <a:chOff x="1321109" y="3224939"/>
            <a:chExt cx="6664289" cy="1476107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17776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4" y="2957104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55624" y="3138934"/>
            <a:ext cx="70488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Наблюдались ли различия в температуре в течение разных временных периодов? </a:t>
            </a:r>
            <a:endParaRPr lang="ru-RU" sz="1400" dirty="0"/>
          </a:p>
          <a:p>
            <a:r>
              <a:rPr lang="ru-RU" sz="1400" b="1" dirty="0"/>
              <a:t>Какие именно? </a:t>
            </a:r>
          </a:p>
          <a:p>
            <a:endParaRPr lang="ru-RU" sz="1300" dirty="0"/>
          </a:p>
          <a:p>
            <a:r>
              <a:rPr lang="ru-RU" sz="1400" dirty="0"/>
              <a:t>Предполагается, что учащиеся прокомментируют график и отметят, что  </a:t>
            </a:r>
            <a:endParaRPr lang="ru-RU" sz="1400" dirty="0" smtClean="0"/>
          </a:p>
          <a:p>
            <a:r>
              <a:rPr lang="ru-RU" sz="1400" dirty="0" smtClean="0"/>
              <a:t>комнатная температура меняется в течение суток.</a:t>
            </a:r>
            <a:endParaRPr lang="ru-RU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381182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Ниже приведены несколько вопросов и ответов, которые должны развить учащиеся, чтобы сделать выводы.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4" y="4581128"/>
            <a:ext cx="428625" cy="438150"/>
          </a:xfrm>
          <a:prstGeom prst="ellipse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1555624" y="4797152"/>
            <a:ext cx="668878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Наблюдается ли связь между освещенностью и комнатной температурой? </a:t>
            </a:r>
            <a:endParaRPr lang="ru-RU" sz="1400" dirty="0"/>
          </a:p>
          <a:p>
            <a:r>
              <a:rPr lang="ru-RU" sz="1400" b="1" dirty="0"/>
              <a:t>Какова она?</a:t>
            </a:r>
          </a:p>
          <a:p>
            <a:endParaRPr lang="ru-RU" sz="1300" dirty="0"/>
          </a:p>
          <a:p>
            <a:r>
              <a:rPr lang="ru-RU" sz="1400" dirty="0"/>
              <a:t>Предполагается, что учащиеся проанализируют график и установят наличие связи между освещенностью и температурой (чем выше освещенность, тем выше температура).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21 Grupo"/>
          <p:cNvGrpSpPr/>
          <p:nvPr/>
        </p:nvGrpSpPr>
        <p:grpSpPr>
          <a:xfrm>
            <a:off x="1320245" y="4221088"/>
            <a:ext cx="6663160" cy="1584176"/>
            <a:chOff x="1321109" y="3224939"/>
            <a:chExt cx="6664289" cy="1847360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642622"/>
              <a:ext cx="6664289" cy="1429677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21 Grupo"/>
          <p:cNvGrpSpPr/>
          <p:nvPr/>
        </p:nvGrpSpPr>
        <p:grpSpPr>
          <a:xfrm>
            <a:off x="1320245" y="2313537"/>
            <a:ext cx="6663160" cy="1265814"/>
            <a:chOff x="1321109" y="3224939"/>
            <a:chExt cx="6664289" cy="1476107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17776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4" y="2165016"/>
            <a:ext cx="428625" cy="438150"/>
          </a:xfrm>
          <a:prstGeom prst="ellipse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555625" y="2346846"/>
            <a:ext cx="6328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Попытайтесь классифицировать перепады температур в вашей местности как большие, средние или низкие. Как это сделать, и почему?</a:t>
            </a:r>
          </a:p>
          <a:p>
            <a:endParaRPr lang="ru-RU" sz="1300" dirty="0"/>
          </a:p>
          <a:p>
            <a:r>
              <a:rPr lang="ru-RU" sz="1400" dirty="0"/>
              <a:t>Учащиеся должны классифицировать полученные температурные перепады. Они должны указать, почему и на каком основании делают это именно так. </a:t>
            </a: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3" y="4109812"/>
            <a:ext cx="428625" cy="438150"/>
          </a:xfrm>
          <a:prstGeom prst="ellipse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1475656" y="4291642"/>
            <a:ext cx="6507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Считаете ли вы важным знать прогноз погоды в отношении максимальной и минимальной дневной температуры? Почему? </a:t>
            </a:r>
            <a:r>
              <a:rPr lang="ru-RU" dirty="0" smtClean="0"/>
              <a:t> </a:t>
            </a:r>
          </a:p>
          <a:p>
            <a:endParaRPr lang="ru-RU" sz="600" dirty="0"/>
          </a:p>
          <a:p>
            <a:r>
              <a:rPr lang="ru-RU" sz="1400" dirty="0"/>
              <a:t>Предполагается, что учащиеся на основании своего опыта расскажут, было ли для них когда-нибудь </a:t>
            </a:r>
            <a:r>
              <a:rPr lang="ru-RU" sz="1400" dirty="0" smtClean="0"/>
              <a:t>важно знать прогноз максимальной и минимальной температуры </a:t>
            </a:r>
            <a:r>
              <a:rPr lang="ru-RU" sz="1400" smtClean="0"/>
              <a:t>в </a:t>
            </a:r>
            <a:r>
              <a:rPr lang="ru-RU" sz="1400" smtClean="0"/>
              <a:t>течение </a:t>
            </a:r>
            <a:r>
              <a:rPr lang="ru-RU" sz="1400" dirty="0" smtClean="0"/>
              <a:t>дня, например, чтобы подготовить одежду на следующий день. </a:t>
            </a:r>
            <a:endParaRPr lang="ru-RU" sz="1400" dirty="0"/>
          </a:p>
        </p:txBody>
      </p:sp>
      <p:sp>
        <p:nvSpPr>
          <p:cNvPr id="22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21 Grupo"/>
          <p:cNvGrpSpPr/>
          <p:nvPr/>
        </p:nvGrpSpPr>
        <p:grpSpPr>
          <a:xfrm>
            <a:off x="1320245" y="2298713"/>
            <a:ext cx="6663160" cy="1490325"/>
            <a:chOff x="1321109" y="3224939"/>
            <a:chExt cx="6664289" cy="1737917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617151"/>
              <a:ext cx="6664289" cy="134570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4" y="2165016"/>
            <a:ext cx="428625" cy="438150"/>
          </a:xfrm>
          <a:prstGeom prst="ellipse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555625" y="2346846"/>
            <a:ext cx="63287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Какие климатические и географические факторы влияют на колебания температуры в вашей </a:t>
            </a:r>
            <a:r>
              <a:rPr lang="ru-RU" sz="1400" b="1"/>
              <a:t>местности</a:t>
            </a:r>
            <a:r>
              <a:rPr lang="ru-RU" sz="1400" b="1" smtClean="0"/>
              <a:t>?</a:t>
            </a:r>
            <a:endParaRPr lang="en-US" sz="1400" b="1" smtClean="0"/>
          </a:p>
          <a:p>
            <a:endParaRPr lang="ru-RU" sz="900" dirty="0"/>
          </a:p>
          <a:p>
            <a:r>
              <a:rPr lang="ru-RU" sz="1400" dirty="0"/>
              <a:t>Учащиеся должны проанализировать обстановку и назвать факторы, которые, по их мнению, могли повлиять на определение температурных перепадов данного места, например наличие гор или возвышенностей, водоемы, облака и т. п.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46" y="4005064"/>
            <a:ext cx="66651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555624" y="4077072"/>
            <a:ext cx="6328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Предполагается, что студенты придут к следующим выводам. </a:t>
            </a:r>
            <a:endParaRPr lang="ru-RU" sz="1400" b="1" dirty="0" smtClean="0"/>
          </a:p>
          <a:p>
            <a:r>
              <a:rPr lang="ru-RU" dirty="0" smtClean="0"/>
              <a:t>  </a:t>
            </a:r>
            <a:endParaRPr lang="ru-RU" sz="1300" dirty="0"/>
          </a:p>
          <a:p>
            <a:r>
              <a:rPr lang="ru-RU" sz="1400" dirty="0"/>
              <a:t>Зафиксированная разница между самой высокой и самой низкой температурой в течение суток соответствует температурному диапазону и определяется географическим местоположением, временем года и т. п. Температура днем и ночью различна. Днем светит солнце, увеличивая окружающую температуру, а ночью, когда солнце освещает обратную сторону Земли, температура ниже. Таким образом, существует связь между освещенностью и температурой. </a:t>
            </a:r>
          </a:p>
        </p:txBody>
      </p:sp>
      <p:sp>
        <p:nvSpPr>
          <p:cNvPr id="16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21 Grupo"/>
          <p:cNvGrpSpPr/>
          <p:nvPr/>
        </p:nvGrpSpPr>
        <p:grpSpPr>
          <a:xfrm>
            <a:off x="1320245" y="4155844"/>
            <a:ext cx="6663160" cy="1577412"/>
            <a:chOff x="1321109" y="3224940"/>
            <a:chExt cx="6664289" cy="150359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50766"/>
              <a:ext cx="6664289" cy="117776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0"/>
              <a:ext cx="6664289" cy="579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024575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4275673"/>
            <a:ext cx="6383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Считаете ли вы, что на полюсах температурный диапазон большой? Обоснуйте. </a:t>
            </a:r>
            <a:endParaRPr lang="ru-RU" sz="1400" b="1" dirty="0" smtClean="0"/>
          </a:p>
          <a:p>
            <a:endParaRPr lang="ru-RU" sz="1400" dirty="0" smtClean="0"/>
          </a:p>
          <a:p>
            <a:r>
              <a:rPr lang="ru-RU" sz="1400" dirty="0"/>
              <a:t>Предполагается, что учащиеся понимают, что на полюсах не должно быть большого перепада температур, так как там максимальная и минимальная температуры в течение суток не очень отличаются, что связано с положением Земли относительно солнца. </a:t>
            </a:r>
            <a:endParaRPr lang="ru-RU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20888"/>
            <a:ext cx="63287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Цель данного раздела - чтобы учащиеся могли экстраполировать полученные на данном занятии знания путем применения их в различных контекстах и ситуациях. Кроме того, он предназначен, чтобы учащиеся задавали вопросы и представляли возможные объяснения явлений, которые наблюдают в ходе эксперимента.</a:t>
            </a:r>
          </a:p>
          <a:p>
            <a:r>
              <a:rPr lang="ru-RU" b="1" dirty="0" smtClean="0"/>
              <a:t> </a:t>
            </a:r>
            <a:r>
              <a:rPr lang="ru-RU" sz="1400" b="1" dirty="0" smtClean="0">
                <a:solidFill>
                  <a:srgbClr val="3490A6"/>
                </a:solidFill>
              </a:rPr>
              <a:t>Дальнейшие </a:t>
            </a:r>
            <a:r>
              <a:rPr lang="ru-RU" sz="1400" b="1" dirty="0">
                <a:solidFill>
                  <a:srgbClr val="3490A6"/>
                </a:solidFill>
              </a:rPr>
              <a:t>вопросы: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1224136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648" y="2636912"/>
            <a:ext cx="6120680" cy="14401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Изучить изменение температуры и освещенности в результате смены дня и ночи в конкретном регионе, выдвинуть гипотезу и проверить ее с помощью датчиков освещенности и температуры Labdisc. </a:t>
            </a:r>
            <a:endParaRPr lang="ru-RU" sz="1600" baseline="30000" dirty="0">
              <a:solidFill>
                <a:schemeClr val="bg1"/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1 Grupo"/>
          <p:cNvGrpSpPr/>
          <p:nvPr/>
        </p:nvGrpSpPr>
        <p:grpSpPr>
          <a:xfrm>
            <a:off x="1320245" y="4367603"/>
            <a:ext cx="6663160" cy="1490325"/>
            <a:chOff x="1321109" y="3224939"/>
            <a:chExt cx="6664289" cy="1737917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43957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21 Grupo"/>
          <p:cNvGrpSpPr/>
          <p:nvPr/>
        </p:nvGrpSpPr>
        <p:grpSpPr>
          <a:xfrm>
            <a:off x="1320245" y="2298713"/>
            <a:ext cx="6663160" cy="1490325"/>
            <a:chOff x="1321109" y="3224939"/>
            <a:chExt cx="6664289" cy="1737917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43957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1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86506"/>
            <a:ext cx="6282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Если бы вам надо было предсказать погоду, какие факторы вы бы учли? </a:t>
            </a:r>
            <a:endParaRPr lang="ru-RU" sz="1400" dirty="0"/>
          </a:p>
          <a:p>
            <a:r>
              <a:rPr lang="ru-RU" dirty="0" smtClean="0"/>
              <a:t> </a:t>
            </a:r>
            <a:endParaRPr lang="ru-RU" sz="1400" b="1" dirty="0"/>
          </a:p>
          <a:p>
            <a:r>
              <a:rPr lang="ru-RU" sz="1400" dirty="0"/>
              <a:t>Учащиеся должны указать, что необходимо учесть такие факторы, как влажность, географическое расположение, высота, </a:t>
            </a:r>
            <a:r>
              <a:rPr lang="ru-RU" sz="1400" dirty="0" smtClean="0"/>
              <a:t>наличие </a:t>
            </a:r>
            <a:r>
              <a:rPr lang="ru-RU" sz="1400" dirty="0"/>
              <a:t>или отсутствие водоемов, атмосферное давление, время года и т. д. </a:t>
            </a:r>
          </a:p>
          <a:p>
            <a:r>
              <a:rPr lang="ru-RU" sz="1400" dirty="0"/>
              <a:t> </a:t>
            </a:r>
            <a:endParaRPr lang="ru-RU" sz="13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214055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601686" y="4564285"/>
            <a:ext cx="6282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вы думаете, есть ли на Земле места, где ночью теплее, чем днем?</a:t>
            </a:r>
          </a:p>
          <a:p>
            <a:r>
              <a:rPr lang="ru-RU" dirty="0" smtClean="0"/>
              <a:t>  </a:t>
            </a:r>
            <a:endParaRPr lang="ru-RU" sz="1400" b="1" dirty="0"/>
          </a:p>
          <a:p>
            <a:r>
              <a:rPr lang="ru-RU" sz="1400" dirty="0"/>
              <a:t>Предполагается, что учащиеся ответят, что таких мест на Земле быть не должно, так как днем солнце нагревает атмосферу. </a:t>
            </a:r>
            <a:endParaRPr lang="ru-RU" sz="1300" dirty="0"/>
          </a:p>
        </p:txBody>
      </p:sp>
      <p:sp>
        <p:nvSpPr>
          <p:cNvPr id="16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39972" y="2564904"/>
            <a:ext cx="63091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Цель введения - сконцентрировать внимание учащихся на теме урока путем освежения приобретенных знаний и постановки вопросов, стимулирующих исследовательскую деятельность. Даются ключевые концепции теории, которая используется учащимися в данном уроке. 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36059" y="2564903"/>
            <a:ext cx="6581751" cy="95410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941767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4030380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4283804"/>
            <a:ext cx="683279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В течение дня, мы можем наблюдать различные изменения - влажности, атмосферного давления, шума, освещенности и других параметров, изменяющихся во времени. Можно даже предсказать, как некоторые из них будут меняться в течение суток. Например, можно утверждать, что температура в 7 часов утра ниже, чем в 3 часа дня, а с приближением ночи она снова снижается. </a:t>
            </a:r>
          </a:p>
        </p:txBody>
      </p:sp>
      <p:sp>
        <p:nvSpPr>
          <p:cNvPr id="28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29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96987" y="4534813"/>
            <a:ext cx="66167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Проведите со своим классом эксперимент, который позволит ответить на следующий вопрос: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64" y="5266861"/>
            <a:ext cx="6665153" cy="36781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3" y="5124675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380963" y="5326901"/>
            <a:ext cx="6499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отличаются температура и освещенность днем и </a:t>
            </a:r>
            <a:r>
              <a:rPr lang="ru-RU" sz="1400" b="1" dirty="0" smtClean="0"/>
              <a:t>ночью в вашей местности? </a:t>
            </a:r>
            <a:endParaRPr lang="ru-RU" sz="1400" dirty="0"/>
          </a:p>
        </p:txBody>
      </p:sp>
      <p:sp>
        <p:nvSpPr>
          <p:cNvPr id="9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grpSp>
        <p:nvGrpSpPr>
          <p:cNvPr id="11" name="22 Grupo"/>
          <p:cNvGrpSpPr/>
          <p:nvPr/>
        </p:nvGrpSpPr>
        <p:grpSpPr>
          <a:xfrm>
            <a:off x="940953" y="3259019"/>
            <a:ext cx="7004038" cy="954688"/>
            <a:chOff x="1115616" y="2560118"/>
            <a:chExt cx="7004038" cy="954688"/>
          </a:xfrm>
        </p:grpSpPr>
        <p:pic>
          <p:nvPicPr>
            <p:cNvPr id="12" name="2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7" y="2702303"/>
              <a:ext cx="6665153" cy="812503"/>
            </a:xfrm>
            <a:prstGeom prst="roundRect">
              <a:avLst/>
            </a:prstGeom>
          </p:spPr>
        </p:pic>
        <p:pic>
          <p:nvPicPr>
            <p:cNvPr id="13" name="2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560118"/>
              <a:ext cx="428625" cy="438150"/>
            </a:xfrm>
            <a:prstGeom prst="ellipse">
              <a:avLst/>
            </a:prstGeom>
          </p:spPr>
        </p:pic>
        <p:sp>
          <p:nvSpPr>
            <p:cNvPr id="14" name="25 CuadroTexto"/>
            <p:cNvSpPr txBox="1"/>
            <p:nvPr/>
          </p:nvSpPr>
          <p:spPr>
            <a:xfrm>
              <a:off x="1445711" y="2776142"/>
              <a:ext cx="66739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Перепады температуры заставляют нас одеваться больше или меньше, в </a:t>
              </a:r>
              <a:endParaRPr lang="ru-RU" sz="1400" b="1" dirty="0" smtClean="0"/>
            </a:p>
            <a:p>
              <a:r>
                <a:rPr lang="ru-RU" sz="1400" b="1" dirty="0" smtClean="0"/>
                <a:t>зависимости </a:t>
              </a:r>
              <a:r>
                <a:rPr lang="ru-RU" sz="1400" b="1" dirty="0"/>
                <a:t>от наших ощущений</a:t>
              </a:r>
              <a:r>
                <a:rPr lang="ru-RU" sz="1400" b="1" dirty="0" smtClean="0"/>
                <a:t>. Но </a:t>
              </a:r>
              <a:r>
                <a:rPr lang="ru-RU" sz="1400" b="1" dirty="0"/>
                <a:t>задумывались ли вы над тем, как животные </a:t>
              </a:r>
              <a:endParaRPr lang="ru-RU" sz="1400" b="1" dirty="0" smtClean="0"/>
            </a:p>
            <a:p>
              <a:r>
                <a:rPr lang="ru-RU" sz="1400" b="1" dirty="0" smtClean="0"/>
                <a:t>и </a:t>
              </a:r>
              <a:r>
                <a:rPr lang="ru-RU" sz="1400" b="1" dirty="0"/>
                <a:t>растения приспосабливаются к дневным колебаниям температуры? </a:t>
              </a:r>
              <a:r>
                <a:rPr lang="ru-RU" sz="1400" b="1" dirty="0" smtClean="0"/>
                <a:t> Поясните. </a:t>
              </a:r>
              <a:endParaRPr lang="ru-RU" sz="1400" dirty="0"/>
            </a:p>
          </p:txBody>
        </p:sp>
      </p:grpSp>
      <p:pic>
        <p:nvPicPr>
          <p:cNvPr id="16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11" y="2419057"/>
            <a:ext cx="6665153" cy="523220"/>
          </a:xfrm>
          <a:prstGeom prst="rect">
            <a:avLst/>
          </a:prstGeom>
        </p:spPr>
      </p:pic>
      <p:pic>
        <p:nvPicPr>
          <p:cNvPr id="17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428625" cy="438150"/>
          </a:xfrm>
          <a:prstGeom prst="ellipse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481226" y="2419057"/>
            <a:ext cx="6333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вы думаете, почему происходят колебания температуры в течение суток? </a:t>
            </a:r>
            <a:endParaRPr lang="ru-RU" sz="1400" b="1" dirty="0" smtClean="0"/>
          </a:p>
          <a:p>
            <a:r>
              <a:rPr lang="ru-RU" sz="1400" b="1" dirty="0" smtClean="0"/>
              <a:t>Поясните</a:t>
            </a:r>
            <a:r>
              <a:rPr lang="ru-RU" sz="1400" b="1" dirty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454568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442154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2982431"/>
            <a:ext cx="64957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Перепад температур (или тепловой диапазон) - это разница между наибольшим и наименьшим значениями температуры, зарегистрированными в определенном месте за определенный период времени. Их величина определяется, главным образом, географическим положением и влияет на деятельность живых организмов, живущих на данной территории. </a:t>
            </a:r>
          </a:p>
          <a:p>
            <a:pPr algn="just"/>
            <a:r>
              <a:rPr lang="ru-RU" sz="1400" dirty="0"/>
              <a:t>Например, жизнь в пустыне. Здесь образуется мало облаков, и солнце напрямую воздействует на почву, поэтому температура может быть очень высокой. Но ночью температура может резко опуститься даже ниже 0 ºC</a:t>
            </a:r>
            <a:r>
              <a:rPr lang="ru-RU" sz="1400"/>
              <a:t>, </a:t>
            </a:r>
            <a:r>
              <a:rPr lang="ru-RU" sz="1400" smtClean="0"/>
              <a:t>поэтому </a:t>
            </a:r>
            <a:r>
              <a:rPr lang="ru-RU" sz="1400" dirty="0"/>
              <a:t>перепады температур очень большие. Например, в Аризонской пустыне (США) перепады могут достигать 56º C, поэтому местные виды должны уметь приспосабливаться, чтобы противостоять такому климату. </a:t>
            </a:r>
            <a:endParaRPr lang="ru-RU" sz="1400" dirty="0" smtClean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Примером такой адаптации растений к жизни в пустыне могут служить очень маленькие листья, покрытые воском, длинные корни и специальные ткани, накапливающие влагу. </a:t>
            </a:r>
            <a:r>
              <a:rPr dirty="0"/>
              <a:t/>
            </a:r>
            <a:br>
              <a:rPr dirty="0"/>
            </a:br>
            <a:r>
              <a:rPr lang="ru-RU" sz="1400" dirty="0"/>
              <a:t>Все это необходимо для увеличения поглощения и уменьшения испарения влаги и предотвращения обезвоживания. Животные тоже приспосабливаются к окружающей среде. Например, они увеличивают свою внутреннюю температуру, чтобы избежать потери воды вследствие потоотделения. Моча таких животных имеет высокую концентрацию, что позволяет выводить отходы с помощью минимального объема воды. Их поведение также приспособлено к погодным условиям, например они охотятся по ночам и прячутся днем.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70619" y="4308196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2B89B"/>
                </a:solidFill>
              </a:rPr>
              <a:t>Теперь учащихся приглашают выдвинуть гипотезу, которая должна </a:t>
            </a:r>
            <a:r>
              <a:rPr lang="ru-RU" sz="1400" smtClean="0">
                <a:solidFill>
                  <a:srgbClr val="22B89B"/>
                </a:solidFill>
              </a:rPr>
              <a:t>быть </a:t>
            </a:r>
            <a:r>
              <a:rPr lang="en-US" sz="1400" smtClean="0">
                <a:solidFill>
                  <a:srgbClr val="22B89B"/>
                </a:solidFill>
              </a:rPr>
              <a:t/>
            </a:r>
            <a:br>
              <a:rPr lang="en-US" sz="1400" smtClean="0">
                <a:solidFill>
                  <a:srgbClr val="22B89B"/>
                </a:solidFill>
              </a:rPr>
            </a:br>
            <a:r>
              <a:rPr lang="ru-RU" sz="1400" smtClean="0">
                <a:solidFill>
                  <a:srgbClr val="22B89B"/>
                </a:solidFill>
              </a:rPr>
              <a:t>проверена </a:t>
            </a:r>
            <a:r>
              <a:rPr lang="ru-RU" sz="1400" dirty="0" smtClean="0">
                <a:solidFill>
                  <a:srgbClr val="22B89B"/>
                </a:solidFill>
              </a:rPr>
              <a:t>экспериментально. </a:t>
            </a:r>
            <a:endParaRPr lang="ru-RU" sz="1400" dirty="0">
              <a:solidFill>
                <a:srgbClr val="22B89B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518641" y="4308197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39" y="5169159"/>
            <a:ext cx="6665153" cy="63610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28" y="5026974"/>
            <a:ext cx="428625" cy="438150"/>
          </a:xfrm>
          <a:prstGeom prst="ellipse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660938" y="5229200"/>
            <a:ext cx="625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Если бы вам нужно было определить суточный температурный диапазон</a:t>
            </a:r>
          </a:p>
          <a:p>
            <a:r>
              <a:rPr lang="ru-RU" sz="1400" b="1" dirty="0" smtClean="0"/>
              <a:t>в том месте, где вы живете, как вы думаете, каким он может быть? </a:t>
            </a:r>
            <a:endParaRPr lang="ru-RU" sz="1400" dirty="0"/>
          </a:p>
        </p:txBody>
      </p:sp>
      <p:sp>
        <p:nvSpPr>
          <p:cNvPr id="18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97740" y="3068960"/>
            <a:ext cx="7344816" cy="1603631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50175" y="3232431"/>
            <a:ext cx="6911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Учащиеся будут измерять комнатную температуру и влажность в помещении школы в течение 24 часов, используя встроенные датчики температуры и освещенности Labdisc. Затем они построят график, чтобы наблюдать наличие корреляции  между колебаниями температуры в их регионе и количеством естественного света и сравнить результаты с гипотезой. 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3568"/>
            <a:ext cx="3813697" cy="418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Labdisc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93" y="256487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4" y="24373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827584" y="275753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Соединительный кабель USB 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8" y="277956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78" y="256487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276872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a. 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87624" y="24928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сбора данных измерений с помощью встроенных датчиков температуры и освещения Labdisc, необходимо сделать следующие настройки: </a:t>
            </a:r>
            <a:endParaRPr lang="ru-RU" sz="1500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1187624" y="306896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Включите Labdisc, нажав кнопку                . </a:t>
            </a:r>
            <a:endParaRPr lang="ru-RU" sz="15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58" y="3104156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187624" y="347561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и выберите “УСТАНОВКА” кнопкой                  . </a:t>
            </a:r>
            <a:endParaRPr lang="ru-RU" sz="1500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1187624" y="389860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пункт “ЗАДАТЬ ДАТЧИКИ” кнопкой                  . </a:t>
            </a:r>
            <a:endParaRPr lang="ru-RU" sz="15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187624" y="435945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только датчики комнатной температуры и освещенности, затем нажмите </a:t>
            </a:r>
            <a:endParaRPr lang="ru-RU" sz="1500" dirty="0" smtClean="0"/>
          </a:p>
        </p:txBody>
      </p:sp>
      <p:sp>
        <p:nvSpPr>
          <p:cNvPr id="27" name="26 CuadroTexto"/>
          <p:cNvSpPr txBox="1"/>
          <p:nvPr/>
        </p:nvSpPr>
        <p:spPr>
          <a:xfrm>
            <a:off x="1187624" y="483601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этого нажмите кнопку                  один раз и кнопкой                     выберите “ЧАСТОТА ВЫБОРКИ”. </a:t>
            </a:r>
            <a:endParaRPr lang="ru-RU" sz="1500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1187624" y="530219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Кнопкой                  выберите "1/мин", затем нажмите                    .</a:t>
            </a:r>
            <a:endParaRPr lang="ru-RU" sz="1500" dirty="0" smtClean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83" y="3492303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78786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4003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59459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54" y="4823096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786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230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527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8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580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321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58" y="5295563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52" y="4858040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27611"/>
            <a:ext cx="285750" cy="2857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1187624" y="571351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          и выберите "КОЛИЧЕСТВО ЗАМЕРОВ" с помощью                 </a:t>
            </a:r>
            <a:r>
              <a:rPr lang="ru-RU" sz="1400" dirty="0" smtClean="0"/>
              <a:t> </a:t>
            </a:r>
            <a:endParaRPr lang="ru-RU" sz="1500" dirty="0" smtClean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77" y="5394218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02" y="5711921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45" y="5739478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7 CuadroTexto"/>
          <p:cNvSpPr txBox="1"/>
          <p:nvPr/>
        </p:nvSpPr>
        <p:spPr>
          <a:xfrm>
            <a:off x="5508104" y="1412776"/>
            <a:ext cx="374441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Измерение колебаний температуры и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</a:rPr>
              <a:t>освещенности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течение суток</a:t>
            </a:r>
          </a:p>
        </p:txBody>
      </p:sp>
      <p:sp>
        <p:nvSpPr>
          <p:cNvPr id="49" name="2 Subtítulo"/>
          <p:cNvSpPr txBox="1">
            <a:spLocks/>
          </p:cNvSpPr>
          <p:nvPr/>
        </p:nvSpPr>
        <p:spPr>
          <a:xfrm>
            <a:off x="5436096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smtClean="0">
                <a:solidFill>
                  <a:schemeClr val="bg1"/>
                </a:solidFill>
                <a:latin typeface="+mj-lt"/>
              </a:rPr>
              <a:t>Суточные изменения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1411</Words>
  <Application>Microsoft Office PowerPoint</Application>
  <PresentationFormat>‫הצגה על המסך (4:3)</PresentationFormat>
  <Paragraphs>158</Paragraphs>
  <Slides>21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160</cp:revision>
  <dcterms:created xsi:type="dcterms:W3CDTF">2012-09-11T15:34:37Z</dcterms:created>
  <dcterms:modified xsi:type="dcterms:W3CDTF">2017-11-25T13:29:11Z</dcterms:modified>
</cp:coreProperties>
</file>