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87" r:id="rId5"/>
    <p:sldId id="261" r:id="rId6"/>
    <p:sldId id="262" r:id="rId7"/>
    <p:sldId id="298" r:id="rId8"/>
    <p:sldId id="299" r:id="rId9"/>
    <p:sldId id="265" r:id="rId10"/>
    <p:sldId id="268" r:id="rId11"/>
    <p:sldId id="269" r:id="rId12"/>
    <p:sldId id="270" r:id="rId13"/>
    <p:sldId id="272" r:id="rId14"/>
    <p:sldId id="273" r:id="rId15"/>
    <p:sldId id="300" r:id="rId16"/>
    <p:sldId id="301" r:id="rId17"/>
    <p:sldId id="280" r:id="rId18"/>
    <p:sldId id="283" r:id="rId19"/>
    <p:sldId id="302" r:id="rId20"/>
    <p:sldId id="276" r:id="rId21"/>
    <p:sldId id="278" r:id="rId22"/>
    <p:sldId id="296" r:id="rId23"/>
    <p:sldId id="277" r:id="rId24"/>
    <p:sldId id="285" r:id="rId25"/>
    <p:sldId id="303" r:id="rId26"/>
    <p:sldId id="304" r:id="rId27"/>
    <p:sldId id="279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r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0A6"/>
    <a:srgbClr val="29B19A"/>
    <a:srgbClr val="F7B047"/>
    <a:srgbClr val="4194A5"/>
    <a:srgbClr val="39818F"/>
    <a:srgbClr val="22B89B"/>
    <a:srgbClr val="34A6A1"/>
    <a:srgbClr val="FFFF66"/>
    <a:srgbClr val="47A1B3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>
      <p:cViewPr varScale="1">
        <p:scale>
          <a:sx n="107" d="100"/>
          <a:sy n="107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9217A-00BC-4D21-9DCF-6317BBB6FF6D}" type="datetimeFigureOut">
              <a:rPr lang="es-CL" smtClean="0"/>
              <a:pPr/>
              <a:t>13-11-2016</a:t>
            </a:fld>
            <a:endParaRPr lang="ru-RU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08E2C-BDF1-4481-ABB2-ADA2DD6DBB10}" type="slidenum">
              <a:rPr lang="es-CL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5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08E2C-BDF1-4481-ABB2-ADA2DD6DBB10}" type="slidenum">
              <a:rPr lang="es-CL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9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3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5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16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3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62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59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9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2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1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65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/>
              <a:pPr/>
              <a:t>13-11-2016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45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4048" y="1772816"/>
            <a:ext cx="4104456" cy="576064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Скорость движения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4048" y="2132856"/>
            <a:ext cx="413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FF66"/>
                </a:solidFill>
              </a:rPr>
              <a:t>Измерение скорости движущегося объекта в разных ситуациях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3596" r="11718" b="3174"/>
          <a:stretch/>
        </p:blipFill>
        <p:spPr bwMode="auto">
          <a:xfrm>
            <a:off x="3707904" y="4855643"/>
            <a:ext cx="1406269" cy="174170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3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35" b="28769"/>
          <a:stretch/>
        </p:blipFill>
        <p:spPr bwMode="auto">
          <a:xfrm>
            <a:off x="2051720" y="2636912"/>
            <a:ext cx="2843663" cy="297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71600" y="2708920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Labdisc</a:t>
            </a:r>
            <a:endParaRPr lang="ru-RU" sz="14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Ресурсы и материалы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val="3484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2800350" cy="323850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187624" y="2276872"/>
            <a:ext cx="282642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a. 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187624" y="249289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Для сбора показаний измерений с помощью встроенного датчика GPS, необходимо сделать следующие настройки регистратора данных Labdisc: 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187624" y="306896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Включите Labdisc нажатием                  .</a:t>
            </a:r>
            <a:endParaRPr lang="ru-RU" sz="1500" dirty="0" smtClean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27" y="3119723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1187624" y="347561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        </a:t>
            </a:r>
            <a:r>
              <a:rPr lang="ru-RU" sz="1400" dirty="0" smtClean="0"/>
              <a:t>             </a:t>
            </a:r>
            <a:r>
              <a:rPr lang="ru-RU" sz="1400" dirty="0"/>
              <a:t>и выберите "УСТАНОВКА", нажав                    </a:t>
            </a:r>
            <a:r>
              <a:rPr lang="ru-RU" dirty="0" smtClean="0"/>
              <a:t>.</a:t>
            </a:r>
            <a:endParaRPr lang="ru-RU" sz="1500" dirty="0" smtClean="0"/>
          </a:p>
        </p:txBody>
      </p:sp>
      <p:sp>
        <p:nvSpPr>
          <p:cNvPr id="25" name="24 CuadroTexto"/>
          <p:cNvSpPr txBox="1"/>
          <p:nvPr/>
        </p:nvSpPr>
        <p:spPr>
          <a:xfrm>
            <a:off x="1187624" y="3898606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Теперь выберите опцию "ЗАДАТЬ ДАТЧИКИ" с помощью                          . </a:t>
            </a:r>
            <a:endParaRPr lang="ru-RU" sz="15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187624" y="4359459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Выберите только датчик GPS и нажмите                     .  </a:t>
            </a:r>
            <a:endParaRPr lang="ru-RU" sz="1500" dirty="0" smtClean="0"/>
          </a:p>
        </p:txBody>
      </p:sp>
      <p:sp>
        <p:nvSpPr>
          <p:cNvPr id="27" name="26 CuadroTexto"/>
          <p:cNvSpPr txBox="1"/>
          <p:nvPr/>
        </p:nvSpPr>
        <p:spPr>
          <a:xfrm>
            <a:off x="1187624" y="477798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После этого вы вернетесь к настройкам. Нажмите                  один раз и выберите "СКОРОСТЬ ВЫБОРКИ" с помощью                                 .  </a:t>
            </a:r>
            <a:endParaRPr lang="ru-RU" sz="1500" dirty="0" smtClean="0"/>
          </a:p>
        </p:txBody>
      </p:sp>
      <p:sp>
        <p:nvSpPr>
          <p:cNvPr id="28" name="27 CuadroTexto"/>
          <p:cNvSpPr txBox="1"/>
          <p:nvPr/>
        </p:nvSpPr>
        <p:spPr>
          <a:xfrm>
            <a:off x="1187624" y="530219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Выберите "1/с" с помощью                 , затем нажмите                     .</a:t>
            </a:r>
            <a:endParaRPr lang="ru-RU" sz="1500" dirty="0" smtClean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94" y="3492303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30" y="3492303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67" y="3914003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93024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99" y="5009621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9786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9230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0527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8148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00015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1321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658" y="5330513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75" y="4746091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27611"/>
            <a:ext cx="285750" cy="2857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43 CuadroTexto"/>
          <p:cNvSpPr txBox="1"/>
          <p:nvPr/>
        </p:nvSpPr>
        <p:spPr>
          <a:xfrm>
            <a:off x="1187624" y="5713511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                          и выберите "КОЛИЧЕСТВО ЗАМЕРОВ" с помощью                            . </a:t>
            </a:r>
            <a:endParaRPr lang="ru-RU" sz="1500" dirty="0" smtClean="0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18" y="5305366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15" y="5711921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77" y="5731545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val="12423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87624" y="2408044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Выберите "10000" с помощью                 , затем нажмите                      . </a:t>
            </a:r>
            <a:endParaRPr lang="ru-RU" sz="15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015" y="2397444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187624" y="281470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Кнопкой                            выберите "Конфигурация" и нажмите                           . </a:t>
            </a:r>
            <a:endParaRPr lang="ru-RU" sz="1500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1187624" y="323769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                       один раз и выберите "Конфигурация GPS" с помощью                </a:t>
            </a:r>
            <a:r>
              <a:rPr lang="ru-RU" sz="1400" dirty="0" smtClean="0"/>
              <a:t>. </a:t>
            </a:r>
            <a:endParaRPr lang="ru-RU" sz="15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187624" y="3698543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Выберите опцию "GPS активирован" с помощью                    и выберите с помощью                   .</a:t>
            </a:r>
            <a:endParaRPr lang="ru-RU" sz="1500" dirty="0" smtClean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07" y="2397444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693866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84984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08" y="3712813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3007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2345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4435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0955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98" y="2828972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28" y="2807533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71" y="3251960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64" y="415143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325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1205239" y="412104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Выберите "10000" с помощью                 , затем нажмите                      . </a:t>
            </a:r>
            <a:endParaRPr lang="ru-RU" sz="1500" dirty="0" smtClean="0"/>
          </a:p>
        </p:txBody>
      </p:sp>
      <p:sp>
        <p:nvSpPr>
          <p:cNvPr id="30" name="29 CuadroTexto"/>
          <p:cNvSpPr txBox="1"/>
          <p:nvPr/>
        </p:nvSpPr>
        <p:spPr>
          <a:xfrm>
            <a:off x="1210151" y="4570114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Чтобы вернуться к измерениям, нажмите                      три раза. </a:t>
            </a:r>
            <a:endParaRPr lang="ru-RU" sz="1500" dirty="0" smtClean="0"/>
          </a:p>
        </p:txBody>
      </p:sp>
      <p:sp>
        <p:nvSpPr>
          <p:cNvPr id="31" name="30 CuadroTexto"/>
          <p:cNvSpPr txBox="1"/>
          <p:nvPr/>
        </p:nvSpPr>
        <p:spPr>
          <a:xfrm>
            <a:off x="1187624" y="5002311"/>
            <a:ext cx="7019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Затем нажмите                        , чтобы начать измерения. </a:t>
            </a:r>
          </a:p>
          <a:p>
            <a:r>
              <a:rPr lang="ru-RU" sz="1400" dirty="0"/>
              <a:t>Закончив измерения, остановите Labdisc. Для этого нажмите                          (увидите подсказку "Нажмите клавишу "ПРОКРУТКА", чтобы ОСТАНОВИТЬ") и нажмите                   . </a:t>
            </a:r>
            <a:endParaRPr lang="ru-RU" sz="1500" dirty="0" smtClean="0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42" y="4164790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08" y="4121040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98429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82" y="4997210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70" y="5147930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918" y="5447468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555625" y="2473150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490A6"/>
                </a:solidFill>
              </a:rPr>
              <a:t>Следующие шаги поясняют, как проводить эксперимент: </a:t>
            </a:r>
            <a:endParaRPr lang="ru-RU" sz="1400" dirty="0">
              <a:solidFill>
                <a:srgbClr val="3490A6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403647" y="2348880"/>
            <a:ext cx="6581751" cy="582371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87624" y="299695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Найдите большое открытое пространство рядом со школой, где можно свободно перемещаться (это может быть школьный двор). </a:t>
            </a:r>
            <a:endParaRPr lang="ru-RU" sz="1500" dirty="0" smtClean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4" y="302585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187624" y="350100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Один учащийся будет держать Labdisc и начнет идти. Через 30 секунд он/она начнет медленно бежать, а еще через 30 секунд - начнет быстро бежать (*). </a:t>
            </a:r>
            <a:endParaRPr lang="ru-RU" sz="1500" dirty="0" smtClean="0"/>
          </a:p>
        </p:txBody>
      </p:sp>
      <p:sp>
        <p:nvSpPr>
          <p:cNvPr id="13" name="12 CuadroTexto"/>
          <p:cNvSpPr txBox="1"/>
          <p:nvPr/>
        </p:nvSpPr>
        <p:spPr>
          <a:xfrm>
            <a:off x="1187624" y="405790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После завершения измерений, остановите датчик. </a:t>
            </a:r>
            <a:endParaRPr lang="ru-RU" sz="150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4" y="351660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4" y="407935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187624" y="4581128"/>
            <a:ext cx="66247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Повторите эксперимент с другим учащимся, чтобы можно было впоследствии сравнить их результаты. </a:t>
            </a:r>
          </a:p>
          <a:p>
            <a:endParaRPr lang="ru-RU" sz="1400" dirty="0"/>
          </a:p>
          <a:p>
            <a:r>
              <a:rPr lang="ru-RU" sz="1400" dirty="0"/>
              <a:t>(*) Можно это делать и по-другому, например с помощью велосипеда или во время эстафетной гонки. Каждый участник команды должен выполнить полное действие. </a:t>
            </a: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4" y="458112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55625" y="2401142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7B047"/>
                </a:solidFill>
              </a:rPr>
              <a:t>Следующие шаги поясняют, как анализировать результаты эксперимента: 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1403647" y="2276872"/>
            <a:ext cx="6581751" cy="582371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187624" y="299695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Подключите Labdisc к компьютеру. </a:t>
            </a:r>
            <a:endParaRPr lang="ru-RU" sz="1500" dirty="0" smtClean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1704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3148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160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1187624" y="352017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верхнем меню нажмите кнопку                   и выберите                  . </a:t>
            </a:r>
            <a:endParaRPr lang="ru-RU" sz="15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4812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7144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9806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187624" y="4005064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Выберите в списке последний эксперимент. </a:t>
            </a:r>
            <a:endParaRPr lang="ru-RU" sz="15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187624" y="443711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Посмотрите на график на экране. </a:t>
            </a:r>
            <a:endParaRPr lang="ru-RU" sz="15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187624" y="4849415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кнопку                  и нанесите на график примечания, указав действие, которое вы выполняли (быстрый бег, медленный бег, ходьба). </a:t>
            </a:r>
            <a:endParaRPr lang="ru-RU" sz="15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197288" y="549806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                     , чтобы выбрать точки данных на графике и отобрать по одной репрезентативной точке для каждого вида активности. </a:t>
            </a:r>
            <a:endParaRPr lang="ru-RU" sz="15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340" y="3485327"/>
            <a:ext cx="455297" cy="32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17714"/>
            <a:ext cx="370338" cy="31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84680"/>
            <a:ext cx="381230" cy="32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17" y="5372635"/>
            <a:ext cx="346374" cy="32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val="1311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187624" y="239103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верхнем меню инструментов нажмите кнопку                   и выберите                  </a:t>
            </a:r>
            <a:r>
              <a:rPr lang="ru-RU" sz="1400" dirty="0" smtClean="0"/>
              <a:t> </a:t>
            </a:r>
            <a:r>
              <a:rPr lang="ru-RU" sz="1400" dirty="0"/>
              <a:t>- на экране появится карта эксперимента. </a:t>
            </a:r>
            <a:endParaRPr lang="ru-RU" sz="1500" dirty="0" smtClean="0"/>
          </a:p>
        </p:txBody>
      </p:sp>
      <p:sp>
        <p:nvSpPr>
          <p:cNvPr id="17" name="16 CuadroTexto"/>
          <p:cNvSpPr txBox="1"/>
          <p:nvPr/>
        </p:nvSpPr>
        <p:spPr>
          <a:xfrm>
            <a:off x="1187624" y="294410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Нажмите правую кнопку мышки на шкале графика и выберите "Скорость GPS". </a:t>
            </a:r>
            <a:endParaRPr lang="ru-RU" sz="1500" dirty="0" smtClean="0"/>
          </a:p>
        </p:txBody>
      </p:sp>
      <p:sp>
        <p:nvSpPr>
          <p:cNvPr id="20" name="19 CuadroTexto"/>
          <p:cNvSpPr txBox="1"/>
          <p:nvPr/>
        </p:nvSpPr>
        <p:spPr>
          <a:xfrm>
            <a:off x="1187624" y="342900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Подгоните диапазон графика, нажав правую кнопку мыши на диапазоне графика, и выберите "Задать диапазон". </a:t>
            </a:r>
            <a:endParaRPr lang="ru-RU" sz="15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187624" y="4005064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Выберите в качестве минимального значения ноль, а максимального - значение, чуть больше того, которое показал учащийся. Чтобы проверить измерение, посмотрите на график скорости в зависимости от времени на шаге 4. </a:t>
            </a:r>
            <a:endParaRPr lang="ru-RU" sz="15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187624" y="4705399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Повторите предыдущие шаги, выбрав на шаге 3 предпоследний эксперимент, чтобы увидеть график двух учащихся, выполнявших эти действия. </a:t>
            </a:r>
            <a:endParaRPr lang="ru-RU" sz="1500" dirty="0"/>
          </a:p>
        </p:txBody>
      </p:sp>
      <p:sp>
        <p:nvSpPr>
          <p:cNvPr id="24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1306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5512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742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36457"/>
            <a:ext cx="385192" cy="28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50232"/>
            <a:ext cx="4667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2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187624" y="239103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Если хотите передавать данные по Bluetooth, синхронизируйте ноутбук с Labdisc, нажав на меню "Конфигурация Bluetooth" в датчике. </a:t>
            </a:r>
            <a:endParaRPr lang="ru-RU" sz="1500" dirty="0" smtClean="0"/>
          </a:p>
        </p:txBody>
      </p:sp>
      <p:sp>
        <p:nvSpPr>
          <p:cNvPr id="17" name="16 CuadroTexto"/>
          <p:cNvSpPr txBox="1"/>
          <p:nvPr/>
        </p:nvSpPr>
        <p:spPr>
          <a:xfrm>
            <a:off x="1187624" y="294410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Запустите программу GlobiLab и нажмите правую кнопку мыши на символе </a:t>
            </a:r>
            <a:r>
              <a:rPr lang="ru-RU" sz="1400" dirty="0" smtClean="0"/>
              <a:t>               в </a:t>
            </a:r>
            <a:r>
              <a:rPr lang="ru-RU" sz="1400" dirty="0"/>
              <a:t>нижнем правом углу экрана.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187624" y="342900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Выберите Labdisc, загрузите данные и обработайте график согласно шагам 2 - 6. </a:t>
            </a:r>
            <a:endParaRPr lang="ru-RU" sz="1500" dirty="0"/>
          </a:p>
        </p:txBody>
      </p:sp>
      <p:sp>
        <p:nvSpPr>
          <p:cNvPr id="24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1306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5595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7" y="2944108"/>
            <a:ext cx="3333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9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32910" y="2254524"/>
            <a:ext cx="6852488" cy="775497"/>
            <a:chOff x="1132910" y="2254524"/>
            <a:chExt cx="6852488" cy="775497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12 Grupo"/>
          <p:cNvGrpSpPr/>
          <p:nvPr/>
        </p:nvGrpSpPr>
        <p:grpSpPr>
          <a:xfrm>
            <a:off x="1132910" y="3140968"/>
            <a:ext cx="6852488" cy="775497"/>
            <a:chOff x="1132910" y="2254524"/>
            <a:chExt cx="6852488" cy="775497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22 CuadroTexto"/>
          <p:cNvSpPr txBox="1"/>
          <p:nvPr/>
        </p:nvSpPr>
        <p:spPr>
          <a:xfrm>
            <a:off x="1555626" y="3337828"/>
            <a:ext cx="6429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Какую разницу вы увидели между графиками и картами действий </a:t>
            </a:r>
            <a:endParaRPr lang="ru-RU" sz="1400" b="1" dirty="0" smtClean="0"/>
          </a:p>
          <a:p>
            <a:r>
              <a:rPr lang="ru-RU" sz="1400" b="1" dirty="0" smtClean="0"/>
              <a:t>учащихся? Какое сходство вы увидели? </a:t>
            </a:r>
            <a:endParaRPr lang="ru-RU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555626" y="2473732"/>
            <a:ext cx="5968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Во время какого действия вы получили самое высокое и самое низкое значение скорости? </a:t>
            </a:r>
            <a:endParaRPr lang="ru-RU" sz="1400" dirty="0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1132910" y="4021655"/>
            <a:ext cx="6852488" cy="775497"/>
            <a:chOff x="1132910" y="2254524"/>
            <a:chExt cx="6852488" cy="775497"/>
          </a:xfrm>
        </p:grpSpPr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20 CuadroTexto"/>
          <p:cNvSpPr txBox="1"/>
          <p:nvPr/>
        </p:nvSpPr>
        <p:spPr>
          <a:xfrm>
            <a:off x="1555626" y="4218515"/>
            <a:ext cx="616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 менялась скорость каждого учащегося</a:t>
            </a:r>
            <a:r>
              <a:rPr lang="ru-RU" sz="1400" b="1"/>
              <a:t>? </a:t>
            </a:r>
            <a:r>
              <a:rPr lang="en-US" sz="1400" b="1" smtClean="0"/>
              <a:t/>
            </a:r>
            <a:br>
              <a:rPr lang="en-US" sz="1400" b="1" smtClean="0"/>
            </a:br>
            <a:r>
              <a:rPr lang="ru-RU" sz="1400" b="1" smtClean="0"/>
              <a:t>Каковы </a:t>
            </a:r>
            <a:r>
              <a:rPr lang="ru-RU" sz="1400" b="1" dirty="0"/>
              <a:t>самое низкое </a:t>
            </a:r>
            <a:r>
              <a:rPr lang="ru-RU" sz="1400" b="1"/>
              <a:t>и </a:t>
            </a:r>
            <a:r>
              <a:rPr lang="ru-RU" sz="1400" b="1" smtClean="0"/>
              <a:t>самое </a:t>
            </a:r>
            <a:r>
              <a:rPr lang="ru-RU" sz="1400" b="1" dirty="0" smtClean="0"/>
              <a:t>высокое значения скорости? </a:t>
            </a:r>
            <a:endParaRPr lang="ru-RU" sz="1400" dirty="0"/>
          </a:p>
        </p:txBody>
      </p:sp>
      <p:grpSp>
        <p:nvGrpSpPr>
          <p:cNvPr id="26" name="25 Grupo"/>
          <p:cNvGrpSpPr/>
          <p:nvPr/>
        </p:nvGrpSpPr>
        <p:grpSpPr>
          <a:xfrm>
            <a:off x="1132910" y="4941168"/>
            <a:ext cx="6852488" cy="775497"/>
            <a:chOff x="1132910" y="2254524"/>
            <a:chExt cx="6852488" cy="775497"/>
          </a:xfrm>
        </p:grpSpPr>
        <p:pic>
          <p:nvPicPr>
            <p:cNvPr id="27" name="26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28 CuadroTexto"/>
          <p:cNvSpPr txBox="1"/>
          <p:nvPr/>
        </p:nvSpPr>
        <p:spPr>
          <a:xfrm>
            <a:off x="1555626" y="5229200"/>
            <a:ext cx="6163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Как бы вы объяснили промежутки между точками, отмеченными на карте?</a:t>
            </a:r>
            <a:r>
              <a:rPr lang="ru-RU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40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555625" y="2401143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7B047"/>
                </a:solidFill>
              </a:rPr>
              <a:t>График ниже должен быть аналогичен графику, полученному учащимися. </a:t>
            </a:r>
            <a:endParaRPr lang="ru-RU" sz="1400" dirty="0">
              <a:solidFill>
                <a:srgbClr val="F7B047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403647" y="2348881"/>
            <a:ext cx="6581751" cy="432047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6263" y="3174482"/>
            <a:ext cx="5332580" cy="323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7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051569" y="2401143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Карта зависимости скорости от времени: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282" y="2921474"/>
            <a:ext cx="6761086" cy="281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1403648" y="3213292"/>
            <a:ext cx="6004715" cy="7917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 redondeado"/>
          <p:cNvSpPr/>
          <p:nvPr/>
        </p:nvSpPr>
        <p:spPr>
          <a:xfrm>
            <a:off x="1403648" y="2636912"/>
            <a:ext cx="6004715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Цель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4812" y="2814027"/>
            <a:ext cx="5865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Цель данной работы - проанализировать изменение скорости объекта в разных ситуациях, выдвинуть гипотезу и проверить ее с помощью встроенного в Labdisc датчика GPS.</a:t>
            </a:r>
            <a:endParaRPr lang="ru-RU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890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45" y="4221088"/>
            <a:ext cx="6663160" cy="158603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21 Grupo"/>
          <p:cNvGrpSpPr/>
          <p:nvPr/>
        </p:nvGrpSpPr>
        <p:grpSpPr>
          <a:xfrm>
            <a:off x="1320245" y="3099290"/>
            <a:ext cx="6663160" cy="1841875"/>
            <a:chOff x="1321109" y="3224939"/>
            <a:chExt cx="6664289" cy="2147871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1"/>
              <a:ext cx="6664289" cy="1849529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714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4" y="2957104"/>
            <a:ext cx="428625" cy="438150"/>
          </a:xfrm>
          <a:prstGeom prst="ellipse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555625" y="3138934"/>
            <a:ext cx="6429773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Опишите полученные графики, объяснив величину ускорения и </a:t>
            </a:r>
            <a:endParaRPr lang="ru-RU" sz="1400" b="1" dirty="0" smtClean="0"/>
          </a:p>
          <a:p>
            <a:r>
              <a:rPr lang="ru-RU" sz="1400" b="1" dirty="0" smtClean="0"/>
              <a:t>замедления как функцию времени. </a:t>
            </a:r>
          </a:p>
          <a:p>
            <a:endParaRPr lang="ru-RU" sz="1300" dirty="0"/>
          </a:p>
          <a:p>
            <a:r>
              <a:rPr lang="ru-RU" sz="1400" dirty="0"/>
              <a:t>Учащиеся должны объяснить графики, описывая промежутки времени, когда имело место </a:t>
            </a:r>
            <a:r>
              <a:rPr lang="ru-RU" sz="1400" dirty="0" smtClean="0"/>
              <a:t>ускорение. Например, на приведенной выше карте учащийся повышает скорость (ускоряется) в течение 4 секунд до 7 км/час. Затем учащийся сохранял эту скорость постоянной в течение 26 секунд. Затем учащийся снова ускорялся в течение 8 секунд, пока его скорость не достигла примерно 13 км/час, и поддерживал эту скорость примерно 6 секунд. Через 43 секунды после начала, учащийся замедлился до скорости 11 км/час. Затем учащийся снова повышал скорость в течение 10 секунд, доведя ее до 27 км/час. Через 60 секунд после начала, учащийся снова начал замедляться, до завершения эксперимента.</a:t>
            </a:r>
            <a:endParaRPr lang="ru-RU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555625" y="2381182"/>
            <a:ext cx="65447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9B19A"/>
                </a:solidFill>
              </a:rPr>
              <a:t>Ниже приведены несколько вопросов и ответов, которые должны развить учащиеся, чтобы сделать выводы. 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1403647" y="2348881"/>
            <a:ext cx="6581751" cy="582371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val="18069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21 Grupo"/>
          <p:cNvGrpSpPr/>
          <p:nvPr/>
        </p:nvGrpSpPr>
        <p:grpSpPr>
          <a:xfrm>
            <a:off x="1320245" y="4221088"/>
            <a:ext cx="6663160" cy="1944216"/>
            <a:chOff x="1321109" y="3224939"/>
            <a:chExt cx="6664289" cy="2267215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642622"/>
              <a:ext cx="6664289" cy="1849532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714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21 Grupo"/>
          <p:cNvGrpSpPr/>
          <p:nvPr/>
        </p:nvGrpSpPr>
        <p:grpSpPr>
          <a:xfrm>
            <a:off x="1320245" y="2313538"/>
            <a:ext cx="6663160" cy="1633746"/>
            <a:chOff x="1321109" y="3224939"/>
            <a:chExt cx="6664289" cy="1905164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1"/>
              <a:ext cx="6664289" cy="1606822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714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4" y="2165016"/>
            <a:ext cx="428625" cy="438150"/>
          </a:xfrm>
          <a:prstGeom prst="ellipse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555625" y="2332618"/>
            <a:ext cx="63287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 соответствии с предыдущим вопросом, как скорость человека может меняться в течение дня? </a:t>
            </a:r>
            <a:endParaRPr lang="ru-RU" sz="1400" b="1" dirty="0" smtClean="0"/>
          </a:p>
          <a:p>
            <a:r>
              <a:rPr lang="ru-RU" dirty="0" smtClean="0"/>
              <a:t> </a:t>
            </a:r>
            <a:endParaRPr lang="ru-RU" sz="1300" dirty="0"/>
          </a:p>
          <a:p>
            <a:r>
              <a:rPr lang="ru-RU" sz="1300" dirty="0"/>
              <a:t>Учащиеся должны объяснить, что скорость человека меняется, уменьшаясь или увеличиваясь в соответствии с выполняемыми действиями. Они должны назвать несколько обычных значений скорости движения, например, скорость человека на предыдущем графике при ходьбе достигала 5 км/час, а при быстром беге - 27 км/час. </a:t>
            </a:r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23" y="4109812"/>
            <a:ext cx="428625" cy="438150"/>
          </a:xfrm>
          <a:prstGeom prst="ellipse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1555914" y="4291642"/>
            <a:ext cx="642749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Какой самый эффективный способ узнать, кто из двух учащихся был медленнее, а кто - быстрее? </a:t>
            </a:r>
            <a:r>
              <a:rPr lang="ru-RU" dirty="0" smtClean="0"/>
              <a:t>  </a:t>
            </a:r>
          </a:p>
          <a:p>
            <a:endParaRPr lang="ru-RU" sz="1300" dirty="0"/>
          </a:p>
          <a:p>
            <a:r>
              <a:rPr lang="ru-RU" sz="1300" dirty="0"/>
              <a:t>Учащиеся должны понимать, что легче и быстрее всего определить самую высокую и самую низкую скорость можно путем анализа графика, сравнивая минимальное и максимальное значения. Можно также анализировать диаграммы данных, находя максимальное и минимальное значение для каждого предмета. Однако этот способ более сложный и медленный, чем первый.</a:t>
            </a:r>
          </a:p>
        </p:txBody>
      </p:sp>
      <p:sp>
        <p:nvSpPr>
          <p:cNvPr id="22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val="26927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46" y="2492895"/>
            <a:ext cx="6665152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555624" y="2636912"/>
            <a:ext cx="63287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Учащиеся должны прийти к следующим выводам: </a:t>
            </a:r>
            <a:endParaRPr lang="ru-RU" sz="1400" b="1" dirty="0" smtClean="0"/>
          </a:p>
          <a:p>
            <a:r>
              <a:rPr lang="ru-RU" dirty="0" smtClean="0"/>
              <a:t>  </a:t>
            </a:r>
            <a:endParaRPr lang="ru-RU" sz="1300" dirty="0"/>
          </a:p>
          <a:p>
            <a:r>
              <a:rPr lang="ru-RU" sz="1400" dirty="0"/>
              <a:t>Скорость человека меняется в соответствии с выполняемыми действиями. Движение - это всегда континуум ускорений и замедлений. В то же время, при выполнении определенного действия, например при ходьбе, скорость может оставаться достаточно постоянной во времени.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Рассматривая карту GPS, можно заметить, что промежутки между измерениями увеличиваются, хотя временной интервал между замерами остается постоянным (1 в секунду). Это можно объяснить тем, что с ростом скорости увеличивается расстояние, покрываемое за каждый интервал времени, что свидетельствует об ускорении. </a:t>
            </a: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val="35726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45" y="4653136"/>
            <a:ext cx="6663160" cy="129614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21 Grupo"/>
          <p:cNvGrpSpPr/>
          <p:nvPr/>
        </p:nvGrpSpPr>
        <p:grpSpPr>
          <a:xfrm>
            <a:off x="1320245" y="3920309"/>
            <a:ext cx="6663160" cy="1112800"/>
            <a:chOff x="1321109" y="3224940"/>
            <a:chExt cx="6664289" cy="1297672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84"/>
            <a:stretch/>
          </p:blipFill>
          <p:spPr bwMode="auto">
            <a:xfrm>
              <a:off x="1321109" y="3550767"/>
              <a:ext cx="6664289" cy="971845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0"/>
              <a:ext cx="6664289" cy="579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3789040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555625" y="3983694"/>
            <a:ext cx="63837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Какие факторы ограничивают максимальную скорость, которой может достичь живой организм?</a:t>
            </a:r>
          </a:p>
          <a:p>
            <a:r>
              <a:rPr lang="ru-RU" sz="1300" dirty="0" smtClean="0"/>
              <a:t>Учащиеся </a:t>
            </a:r>
            <a:r>
              <a:rPr lang="ru-RU" sz="1300" dirty="0"/>
              <a:t>должны, на основании своего опыта, указать, что существуют биотические и абиотические факторы ограничения скорости. Например, абиотическими факторами, зависящими от взаимодействия организма с окружающей средой, могут быть вязкость, наличие внешних препятствий и т. п.. Биотическими факторами, связанными с физиологией, могут выступать гибкость тела, длина конечностей, возможность адаптироваться к конкретным условиям окружающей среды и т. п.. 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555625" y="2420888"/>
            <a:ext cx="632874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490A6"/>
                </a:solidFill>
              </a:rPr>
              <a:t>Цель данного раздела - чтобы учащиеся могли экстраполировать полученные на данном уроке знания путем применения их в различных контекстах и ситуациях. Кроме того, он предназначен, чтобы учащиеся  представляли возможные объяснения явлений, которые наблюдают в ходе эксперимента. </a:t>
            </a:r>
            <a:endParaRPr lang="ru-RU" sz="1400" dirty="0" smtClean="0">
              <a:solidFill>
                <a:srgbClr val="3490A6"/>
              </a:solidFill>
            </a:endParaRPr>
          </a:p>
          <a:p>
            <a:r>
              <a:rPr lang="ru-RU" dirty="0" smtClean="0"/>
              <a:t> </a:t>
            </a:r>
            <a:endParaRPr lang="ru-RU" sz="1400" dirty="0" smtClean="0">
              <a:solidFill>
                <a:srgbClr val="3490A6"/>
              </a:solidFill>
            </a:endParaRPr>
          </a:p>
          <a:p>
            <a:r>
              <a:rPr lang="ru-RU" sz="1400" b="1" dirty="0">
                <a:solidFill>
                  <a:srgbClr val="3490A6"/>
                </a:solidFill>
              </a:rPr>
              <a:t>Далее даны ответы на поставленные вопросы. 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403647" y="2348880"/>
            <a:ext cx="6581751" cy="1080120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val="12577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45" y="2996952"/>
            <a:ext cx="6663160" cy="123448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21 Grupo"/>
          <p:cNvGrpSpPr/>
          <p:nvPr/>
        </p:nvGrpSpPr>
        <p:grpSpPr>
          <a:xfrm>
            <a:off x="1320245" y="2298712"/>
            <a:ext cx="6663160" cy="1280732"/>
            <a:chOff x="1321109" y="3224939"/>
            <a:chExt cx="6664289" cy="1493504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78"/>
            <a:stretch/>
          </p:blipFill>
          <p:spPr bwMode="auto">
            <a:xfrm>
              <a:off x="1321109" y="3523282"/>
              <a:ext cx="6664289" cy="1195161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478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258288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1686" y="2348880"/>
            <a:ext cx="62826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 работает спидометр автомобиля? </a:t>
            </a:r>
          </a:p>
          <a:p>
            <a:r>
              <a:rPr lang="ru-RU" dirty="0" smtClean="0"/>
              <a:t> </a:t>
            </a:r>
            <a:endParaRPr lang="ru-RU" sz="1400" b="1" dirty="0"/>
          </a:p>
          <a:p>
            <a:r>
              <a:rPr lang="ru-RU" sz="1400" dirty="0"/>
              <a:t>Учащиеся должны вспомнить и проанализировать свой опыт, чтобы установить, что спидометр измеряет мгновенную скорость автомобиля, т. е. скорость на очень коротком промежутке времени. Для измерения расстояния, спидометр измеряет количество оборотов колес. Зная периметр колеса и число оборотов, можно вычислить пройденное расстояние, а время измеряется внутренним хронометром. </a:t>
            </a:r>
            <a:endParaRPr lang="ru-RU" sz="1300" dirty="0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val="31861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45" y="2996952"/>
            <a:ext cx="6663160" cy="123448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21 Grupo"/>
          <p:cNvGrpSpPr/>
          <p:nvPr/>
        </p:nvGrpSpPr>
        <p:grpSpPr>
          <a:xfrm>
            <a:off x="1320245" y="2298712"/>
            <a:ext cx="6663160" cy="1280732"/>
            <a:chOff x="1321109" y="3224939"/>
            <a:chExt cx="6664289" cy="1493504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78"/>
            <a:stretch/>
          </p:blipFill>
          <p:spPr bwMode="auto">
            <a:xfrm>
              <a:off x="1321109" y="3523282"/>
              <a:ext cx="6664289" cy="1195161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63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45" y="3789040"/>
            <a:ext cx="6663160" cy="123448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73" y="4537685"/>
            <a:ext cx="6663160" cy="184306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258288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75656" y="2348880"/>
            <a:ext cx="66247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На данном рисунке, какой самый быстрый способ спасти </a:t>
            </a:r>
            <a:r>
              <a:rPr lang="ru-RU" sz="1400" b="1" dirty="0" smtClean="0"/>
              <a:t>утопающего? </a:t>
            </a:r>
            <a:r>
              <a:rPr lang="ru-RU" dirty="0" smtClean="0"/>
              <a:t> </a:t>
            </a:r>
            <a:endParaRPr lang="ru-RU" sz="1400" b="1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Учащиеся должны установить, что спасателю следует выбрать путь В, потому что человек более приспособлен бегать по песку, чем плавать, поэтому он бегает быстрее, чем плавает. В связи с этим, несмотря на то, что путь В длиннее, человеку, вероятно, понадобится меньше времени, чтобы добраться до цели и спасти утопающего. Это - пример биотических и небиотических факторов, которые могут ограничивать скорость движения. </a:t>
            </a:r>
            <a:endParaRPr lang="ru-RU" sz="1300" dirty="0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44061"/>
            <a:ext cx="2160240" cy="206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6"/>
          <a:stretch/>
        </p:blipFill>
        <p:spPr bwMode="auto">
          <a:xfrm>
            <a:off x="1320245" y="2996953"/>
            <a:ext cx="6663160" cy="107084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21 Grupo"/>
          <p:cNvGrpSpPr/>
          <p:nvPr/>
        </p:nvGrpSpPr>
        <p:grpSpPr>
          <a:xfrm>
            <a:off x="1320245" y="2298712"/>
            <a:ext cx="6663160" cy="1280732"/>
            <a:chOff x="1321109" y="3224939"/>
            <a:chExt cx="6664289" cy="1493504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78"/>
            <a:stretch/>
          </p:blipFill>
          <p:spPr bwMode="auto">
            <a:xfrm>
              <a:off x="1321109" y="3523282"/>
              <a:ext cx="6664289" cy="1195161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646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258288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1601686" y="2348880"/>
            <a:ext cx="62826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Если построить графики скорости ходьбы, медленного бега и быстрого бега пяти разных людей, чем они будут похожи? Какие различия можно заметить?</a:t>
            </a:r>
          </a:p>
          <a:p>
            <a:r>
              <a:rPr lang="ru-RU" dirty="0" smtClean="0"/>
              <a:t>  </a:t>
            </a:r>
            <a:endParaRPr lang="ru-RU" sz="1400" b="1" dirty="0"/>
          </a:p>
          <a:p>
            <a:r>
              <a:rPr lang="ru-RU" sz="1400" dirty="0"/>
              <a:t>В качестве сходства, учащиеся должны заметить, что люди бегают быстрее, чем ходят. С другой стороны, минимальное и максимальное значения для каждого вида деятельности у всех людей будут разные, потому что у каждого - свой диапазон изменений.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9466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555626" y="2276872"/>
            <a:ext cx="63091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9B19A"/>
                </a:solidFill>
              </a:rPr>
              <a:t>Цель введения - сконцентрировать внимание учащихся на теме занятия путем освежения приобретенных знаний и постановки вопросов, стимулирующих исследовательскую деятельность. Затем подаются ключевые концепции теоретической базы, которые используются учащимися во время занятия. </a:t>
            </a:r>
            <a:endParaRPr lang="ru-RU" sz="1400" dirty="0">
              <a:solidFill>
                <a:srgbClr val="29B19A"/>
              </a:solidFill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403647" y="2276872"/>
            <a:ext cx="6581751" cy="954107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3356992"/>
            <a:ext cx="2800350" cy="323850"/>
          </a:xfrm>
          <a:prstGeom prst="rect">
            <a:avLst/>
          </a:prstGeom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1555626" y="3445605"/>
            <a:ext cx="1497112" cy="343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55626" y="3699029"/>
            <a:ext cx="683279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Мы ежедневно перемещаемся, не задумываясь о параметрах, влияющих на наше движение. Поэтому мы обычно не замечаем тех изменений скорости, которые происходят, когда мы торопимся, бежим или пользуемся транспортом, чтобы быстрее добраться куда-то. </a:t>
            </a: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1115616" y="4725144"/>
            <a:ext cx="6879464" cy="576064"/>
            <a:chOff x="1115616" y="2434686"/>
            <a:chExt cx="6879464" cy="576064"/>
          </a:xfrm>
        </p:grpSpPr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7" y="2576871"/>
              <a:ext cx="6665153" cy="433879"/>
            </a:xfrm>
            <a:prstGeom prst="rect">
              <a:avLst/>
            </a:prstGeom>
          </p:spPr>
        </p:pic>
        <p:pic>
          <p:nvPicPr>
            <p:cNvPr id="21" name="20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434686"/>
              <a:ext cx="428625" cy="438150"/>
            </a:xfrm>
            <a:prstGeom prst="ellipse">
              <a:avLst/>
            </a:prstGeom>
          </p:spPr>
        </p:pic>
        <p:sp>
          <p:nvSpPr>
            <p:cNvPr id="22" name="21 CuadroTexto"/>
            <p:cNvSpPr txBox="1"/>
            <p:nvPr/>
          </p:nvSpPr>
          <p:spPr>
            <a:xfrm>
              <a:off x="1555626" y="2650710"/>
              <a:ext cx="39370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В каких еще ситуациях мы меняем скорость? </a:t>
              </a:r>
              <a:endParaRPr lang="ru-RU" sz="1400" dirty="0"/>
            </a:p>
          </p:txBody>
        </p:sp>
      </p:grpSp>
      <p:sp>
        <p:nvSpPr>
          <p:cNvPr id="27" name="26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val="19786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555626" y="3140968"/>
            <a:ext cx="661677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В конце данного занятия вы сможете ответить на следующий вопрос и провести исследование! 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12" y="2423608"/>
            <a:ext cx="6883327" cy="492089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" y="2281423"/>
            <a:ext cx="428625" cy="438150"/>
          </a:xfrm>
          <a:prstGeom prst="ellipse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1567011" y="2483649"/>
            <a:ext cx="5760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Какие параметры, кроме скорости, связаны с движением тела?</a:t>
            </a:r>
            <a:endParaRPr lang="ru-RU" sz="1400" dirty="0"/>
          </a:p>
        </p:txBody>
      </p:sp>
      <p:sp>
        <p:nvSpPr>
          <p:cNvPr id="25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27" y="3873015"/>
            <a:ext cx="6894712" cy="492089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30830"/>
            <a:ext cx="428625" cy="438150"/>
          </a:xfrm>
          <a:prstGeom prst="ellipse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561990" y="3933056"/>
            <a:ext cx="589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Как меняется во времени скорость человека, выполняющего различные действия?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852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2454568"/>
            <a:ext cx="2800350" cy="32385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532608" y="2348880"/>
            <a:ext cx="258432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Теоретическая основа</a:t>
            </a:r>
            <a:r>
              <a:rPr lang="ru-RU" dirty="0" smtClean="0"/>
              <a:t> 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532608" y="2982431"/>
            <a:ext cx="63517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Скорость показывает, как быстро объект преодолевает расстояние. При повышении скорости в два раза, вдвое увеличится расстояние, пройденное за определенное количество времени, или вдвое уменьшится время, необходимое для прохождения заданного расстояния. Другими словами, скорость связана с тем, "как быстро движется объект". Поэтому она выражается зависимостью расстояния и времени в виде следующей формулы: </a:t>
            </a: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/>
              <a:t>s =</a:t>
            </a:r>
            <a:r>
              <a:rPr lang="ru-RU" dirty="0" smtClean="0"/>
              <a:t> </a:t>
            </a:r>
            <a:r>
              <a:rPr lang="ru-RU" sz="1400" dirty="0"/>
              <a:t>пройденное расстояние (м). </a:t>
            </a:r>
          </a:p>
          <a:p>
            <a:r>
              <a:rPr lang="ru-RU" sz="1400" dirty="0"/>
              <a:t>t = время (с).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Из данной формулы понятно, что скорость измеряется в единицах расстояния за единицу времени, например: метры в секунду, километры в час и т. д.. </a:t>
            </a: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53" y="4536702"/>
            <a:ext cx="14874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/>
          <p:cNvSpPr/>
          <p:nvPr/>
        </p:nvSpPr>
        <p:spPr>
          <a:xfrm>
            <a:off x="2390530" y="4456534"/>
            <a:ext cx="110152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/>
              <a:t>скорость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47664" y="2276872"/>
            <a:ext cx="63136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smtClean="0"/>
              <a:t>Скорость </a:t>
            </a:r>
            <a:r>
              <a:rPr lang="ru-RU" sz="1400" dirty="0"/>
              <a:t>может быть как скалярной, так и векторной величиной. В последнем случае она характеризуется направлением и величиной и может отображаться геометрически, с помощью стрелки, проведенной из точки А (точка отсчета) в точку В (как показано на рисунке ниже). Она обозначает "скорость изменения положения объекта" и отражает скорость не изменения расстояния во времени, а перемещения во времени. </a:t>
            </a: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319722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6"/>
          <p:cNvSpPr/>
          <p:nvPr/>
        </p:nvSpPr>
        <p:spPr>
          <a:xfrm>
            <a:off x="5083254" y="5003884"/>
            <a:ext cx="86337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mtClean="0"/>
              <a:t>Вектор</a:t>
            </a:r>
            <a:endParaRPr lang="en-US"/>
          </a:p>
        </p:txBody>
      </p:sp>
      <p:sp>
        <p:nvSpPr>
          <p:cNvPr id="8" name="מלבן 7"/>
          <p:cNvSpPr/>
          <p:nvPr/>
        </p:nvSpPr>
        <p:spPr>
          <a:xfrm>
            <a:off x="2627784" y="6212563"/>
            <a:ext cx="159861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Точка Отсчета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47664" y="2348880"/>
            <a:ext cx="6313686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Рассмотрим в качестве движущегося объекта автомобиль, едущий со скоростью 100 км/час по шоссе в северном направлении. Вектор его скорости имеет параметры: </a:t>
            </a:r>
          </a:p>
          <a:p>
            <a:endParaRPr lang="ru-RU" sz="1400" dirty="0"/>
          </a:p>
          <a:p>
            <a:r>
              <a:rPr lang="ru-RU" sz="1400" dirty="0"/>
              <a:t>Величина: 100 км/час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Направление: С севера на юг </a:t>
            </a:r>
          </a:p>
          <a:p>
            <a:endParaRPr lang="ru-RU" sz="1400" dirty="0"/>
          </a:p>
          <a:p>
            <a:r>
              <a:rPr lang="ru-RU" sz="1400" dirty="0"/>
              <a:t>Скалярная скорость равна величине векторной скорости; в данном случае - 100 км/час. </a:t>
            </a:r>
          </a:p>
          <a:p>
            <a:r>
              <a:rPr lang="ru-RU" sz="1400" dirty="0"/>
              <a:t>Ускорение - это степень изменения скорости за определенный промежуток времени. Поэтому говорят, что автомобиль, скорость которого меняется за промежуток времени, "ускоряется". </a:t>
            </a:r>
          </a:p>
          <a:p>
            <a:r>
              <a:rPr lang="ru-RU" sz="1400" dirty="0"/>
              <a:t>Формула ускорения: </a:t>
            </a: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89240"/>
            <a:ext cx="225583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6"/>
          <p:cNvSpPr/>
          <p:nvPr/>
        </p:nvSpPr>
        <p:spPr>
          <a:xfrm>
            <a:off x="2987824" y="5601306"/>
            <a:ext cx="171668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b="1"/>
              <a:t>Ускорение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294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12" y="3283153"/>
            <a:ext cx="6665153" cy="64990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" y="3140968"/>
            <a:ext cx="428625" cy="438150"/>
          </a:xfrm>
          <a:prstGeom prst="ellipse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567011" y="3343194"/>
            <a:ext cx="6245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 вы думаете, какой нормальный диапазон скорости человека при ходьбе, медленном беге </a:t>
            </a:r>
            <a:r>
              <a:rPr lang="ru-RU" sz="1400" b="1" dirty="0" smtClean="0"/>
              <a:t>и быстром беге? Насколько он отличается у разных людей? </a:t>
            </a:r>
            <a:endParaRPr lang="ru-RU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555626" y="2276872"/>
            <a:ext cx="63091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9B19A"/>
                </a:solidFill>
              </a:rPr>
              <a:t>Теперь учащихся приглашают выдвинуть гипотезу, которая должна быть проверена экспериментально. 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1403647" y="2276873"/>
            <a:ext cx="6581751" cy="576064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95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08009" y="2617457"/>
            <a:ext cx="7344816" cy="1171583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Описание работы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60444" y="2780928"/>
            <a:ext cx="6911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ходе данной работы учащиеся измерят скорость ходьбы, медленного бега и быстрого бега разных людей. Результаты будут нанесены на график для анализа и сравнения. 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01690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Скорость движения</a:t>
            </a:r>
            <a:endParaRPr lang="ru-RU" sz="1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484784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скорости движущегося объекта в разных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val="26157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2064</Words>
  <Application>Microsoft Office PowerPoint</Application>
  <PresentationFormat>‫הצגה על המסך (4:3)</PresentationFormat>
  <Paragraphs>212</Paragraphs>
  <Slides>27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28" baseType="lpstr">
      <vt:lpstr>Tema de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184</cp:revision>
  <dcterms:created xsi:type="dcterms:W3CDTF">2012-09-11T15:34:37Z</dcterms:created>
  <dcterms:modified xsi:type="dcterms:W3CDTF">2016-11-13T20:00:02Z</dcterms:modified>
</cp:coreProperties>
</file>