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9" r:id="rId4"/>
    <p:sldId id="287" r:id="rId5"/>
    <p:sldId id="261" r:id="rId6"/>
    <p:sldId id="262" r:id="rId7"/>
    <p:sldId id="288" r:id="rId8"/>
    <p:sldId id="264" r:id="rId9"/>
    <p:sldId id="265" r:id="rId10"/>
    <p:sldId id="268" r:id="rId11"/>
    <p:sldId id="269" r:id="rId12"/>
    <p:sldId id="270" r:id="rId13"/>
    <p:sldId id="291" r:id="rId14"/>
    <p:sldId id="272" r:id="rId15"/>
    <p:sldId id="292" r:id="rId16"/>
    <p:sldId id="273" r:id="rId17"/>
    <p:sldId id="280" r:id="rId18"/>
    <p:sldId id="283" r:id="rId19"/>
    <p:sldId id="276" r:id="rId20"/>
    <p:sldId id="278" r:id="rId21"/>
    <p:sldId id="296" r:id="rId22"/>
    <p:sldId id="277" r:id="rId23"/>
    <p:sldId id="285" r:id="rId24"/>
    <p:sldId id="286"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19A"/>
    <a:srgbClr val="3490A6"/>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8" autoAdjust="0"/>
    <p:restoredTop sz="94660"/>
  </p:normalViewPr>
  <p:slideViewPr>
    <p:cSldViewPr>
      <p:cViewPr>
        <p:scale>
          <a:sx n="70" d="100"/>
          <a:sy n="70" d="100"/>
        </p:scale>
        <p:origin x="-1152" y="-76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27-11-2017</a:t>
            </a:fld>
            <a:endParaRPr lang="ru-RU"/>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ru-RU"/>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ru-RU"/>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27-11-2017</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27-11-2017</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jpeg"/><Relationship Id="rId7"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37.png"/><Relationship Id="rId5" Type="http://schemas.openxmlformats.org/officeDocument/2006/relationships/image" Target="../media/image12.png"/><Relationship Id="rId10" Type="http://schemas.openxmlformats.org/officeDocument/2006/relationships/image" Target="../media/image36.png"/><Relationship Id="rId4" Type="http://schemas.openxmlformats.org/officeDocument/2006/relationships/image" Target="../media/image33.jpe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ru-RU" sz="2400" b="1" dirty="0" smtClean="0">
                <a:solidFill>
                  <a:schemeClr val="bg1"/>
                </a:solidFill>
                <a:latin typeface="+mj-lt"/>
              </a:rPr>
              <a:t>Свободное падение</a:t>
            </a:r>
            <a:endParaRPr lang="ru-RU" sz="2400" baseline="30000" dirty="0">
              <a:solidFill>
                <a:schemeClr val="bg1"/>
              </a:solidFill>
              <a:latin typeface="Frutiger 55 Roman" pitchFamily="34" charset="0"/>
            </a:endParaRPr>
          </a:p>
        </p:txBody>
      </p:sp>
      <p:sp>
        <p:nvSpPr>
          <p:cNvPr id="8" name="7 CuadroTexto"/>
          <p:cNvSpPr txBox="1"/>
          <p:nvPr/>
        </p:nvSpPr>
        <p:spPr>
          <a:xfrm>
            <a:off x="5004048" y="2132856"/>
            <a:ext cx="3456384" cy="461665"/>
          </a:xfrm>
          <a:prstGeom prst="rect">
            <a:avLst/>
          </a:prstGeom>
          <a:noFill/>
        </p:spPr>
        <p:txBody>
          <a:bodyPr wrap="square" rtlCol="0">
            <a:spAutoFit/>
          </a:bodyPr>
          <a:lstStyle/>
          <a:p>
            <a:r>
              <a:rPr lang="ru-RU" dirty="0" smtClean="0"/>
              <a:t>Наблюдение и анализ движения свободного падения прыгающего теннисного мячика</a:t>
            </a:r>
            <a:endParaRPr lang="ru-RU"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452" t="1117" r="4556" b="988"/>
          <a:stretch/>
        </p:blipFill>
        <p:spPr bwMode="auto">
          <a:xfrm>
            <a:off x="3635896" y="4880392"/>
            <a:ext cx="1512168" cy="164495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2707" y="2440961"/>
            <a:ext cx="5039766" cy="3881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ru-RU" sz="1400" dirty="0" smtClean="0"/>
              <a:t>Labdisc</a:t>
            </a:r>
            <a:endParaRPr lang="ru-RU"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Ресурсы и материалы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000" b="1" baseline="30000" dirty="0">
              <a:solidFill>
                <a:schemeClr val="bg1"/>
              </a:solidFill>
              <a:latin typeface="Frutiger 45 Light" pitchFamily="34" charset="0"/>
            </a:endParaRPr>
          </a:p>
        </p:txBody>
      </p:sp>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ru-RU" sz="1400" dirty="0"/>
              <a:t>Соединительный кабель USB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ru-RU" sz="1400" dirty="0"/>
              <a:t>Теннисный шарик</a:t>
            </a:r>
            <a:r>
              <a:rPr lang="ru-RU" dirty="0" smtClean="0"/>
              <a:t>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40" name="3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276855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04" y="31190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7273"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11995"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6917" y="47251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394176" y="1726461"/>
            <a:ext cx="4320480" cy="413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rPr>
              <a:t>Использование</a:t>
            </a:r>
            <a:r>
              <a:rPr lang="ru-RU" dirty="0" smtClean="0"/>
              <a:t> </a:t>
            </a:r>
            <a:r>
              <a:rPr lang="ru-RU" sz="2400" b="1" baseline="30000" dirty="0">
                <a:solidFill>
                  <a:schemeClr val="bg1"/>
                </a:solidFill>
              </a:rPr>
              <a:t>Labdisc</a:t>
            </a: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7" name="6 CuadroTexto"/>
          <p:cNvSpPr txBox="1"/>
          <p:nvPr/>
        </p:nvSpPr>
        <p:spPr>
          <a:xfrm>
            <a:off x="1187624" y="2708920"/>
            <a:ext cx="6624736" cy="523220"/>
          </a:xfrm>
          <a:prstGeom prst="rect">
            <a:avLst/>
          </a:prstGeom>
          <a:noFill/>
        </p:spPr>
        <p:txBody>
          <a:bodyPr wrap="square" rtlCol="0">
            <a:spAutoFit/>
          </a:bodyPr>
          <a:lstStyle/>
          <a:p>
            <a:r>
              <a:rPr lang="ru-RU" sz="1400" dirty="0"/>
              <a:t>Для сбора показаний измерений с помощью датчика расстояния Labdisc, необходимо сделать следующие настройки: </a:t>
            </a:r>
            <a:endParaRPr lang="ru-RU" sz="1500" dirty="0" smtClean="0"/>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a. Настройка </a:t>
            </a:r>
            <a:r>
              <a:rPr lang="ru-RU" sz="2400" b="1" baseline="30000" dirty="0" smtClean="0">
                <a:solidFill>
                  <a:schemeClr val="bg1"/>
                </a:solidFill>
              </a:rPr>
              <a:t>Labdisc</a:t>
            </a:r>
            <a:endParaRPr lang="ru-RU" sz="2400" b="1" baseline="30000" dirty="0">
              <a:solidFill>
                <a:schemeClr val="bg1"/>
              </a:solidFill>
            </a:endParaRPr>
          </a:p>
        </p:txBody>
      </p:sp>
      <p:sp>
        <p:nvSpPr>
          <p:cNvPr id="30" name="29 CuadroTexto"/>
          <p:cNvSpPr txBox="1"/>
          <p:nvPr/>
        </p:nvSpPr>
        <p:spPr>
          <a:xfrm>
            <a:off x="1187624" y="3418941"/>
            <a:ext cx="6624736" cy="307777"/>
          </a:xfrm>
          <a:prstGeom prst="rect">
            <a:avLst/>
          </a:prstGeom>
          <a:noFill/>
        </p:spPr>
        <p:txBody>
          <a:bodyPr wrap="square" rtlCol="0">
            <a:spAutoFit/>
          </a:bodyPr>
          <a:lstStyle/>
          <a:p>
            <a:r>
              <a:rPr lang="ru-RU" sz="1400" dirty="0"/>
              <a:t>Включите Labdisc нажатием </a:t>
            </a:r>
            <a:endParaRPr lang="ru-RU" sz="1500" dirty="0" smtClean="0"/>
          </a:p>
        </p:txBody>
      </p:sp>
      <p:sp>
        <p:nvSpPr>
          <p:cNvPr id="32" name="31 CuadroTexto"/>
          <p:cNvSpPr txBox="1"/>
          <p:nvPr/>
        </p:nvSpPr>
        <p:spPr>
          <a:xfrm>
            <a:off x="1187624" y="3902949"/>
            <a:ext cx="6624736" cy="1169551"/>
          </a:xfrm>
          <a:prstGeom prst="rect">
            <a:avLst/>
          </a:prstGeom>
          <a:noFill/>
        </p:spPr>
        <p:txBody>
          <a:bodyPr wrap="square" rtlCol="0">
            <a:spAutoFit/>
          </a:bodyPr>
          <a:lstStyle/>
          <a:p>
            <a:r>
              <a:rPr lang="ru-RU" sz="1400" dirty="0"/>
              <a:t>Если ваш компьютер поддерживает связь Bluetooth, мы рекомендуем использовать беспроводное соединение с Labdisc. Если ваш компьютер не поддерживает Bluetooth, можно воспользоваться кабелем USB для подключения компьютера к Labdisc. В "Руководстве по быстрому старту", поставляемом с Labdisc, можно найти инструкцию по установке соединения Bluetooth и сопряжению устройства с компьютером. </a:t>
            </a:r>
            <a:endParaRPr lang="ru-RU" sz="1500" dirty="0" smtClean="0"/>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4478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93533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5896" y="3437570"/>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51816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17 CuadroTexto"/>
          <p:cNvSpPr txBox="1"/>
          <p:nvPr/>
        </p:nvSpPr>
        <p:spPr>
          <a:xfrm>
            <a:off x="1187624" y="5157192"/>
            <a:ext cx="6624736" cy="307777"/>
          </a:xfrm>
          <a:prstGeom prst="rect">
            <a:avLst/>
          </a:prstGeom>
          <a:noFill/>
        </p:spPr>
        <p:txBody>
          <a:bodyPr wrap="square" rtlCol="0">
            <a:spAutoFit/>
          </a:bodyPr>
          <a:lstStyle/>
          <a:p>
            <a:r>
              <a:rPr lang="ru-RU" sz="1400" dirty="0" smtClean="0"/>
              <a:t>Откройте программу GlobiLab.</a:t>
            </a:r>
            <a:endParaRPr lang="ru-RU" sz="1200" dirty="0" smtClean="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20" name="19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rPr>
              <a:t>Использование</a:t>
            </a:r>
            <a:r>
              <a:rPr lang="ru-RU" dirty="0" smtClean="0"/>
              <a:t> </a:t>
            </a:r>
            <a:r>
              <a:rPr lang="ru-RU" sz="2400" b="1" baseline="30000" dirty="0">
                <a:solidFill>
                  <a:schemeClr val="bg1"/>
                </a:solidFill>
              </a:rPr>
              <a:t>Labdisc</a:t>
            </a: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2246769"/>
          </a:xfrm>
          <a:prstGeom prst="rect">
            <a:avLst/>
          </a:prstGeom>
          <a:noFill/>
        </p:spPr>
        <p:txBody>
          <a:bodyPr wrap="square" rtlCol="0">
            <a:spAutoFit/>
          </a:bodyPr>
          <a:lstStyle/>
          <a:p>
            <a:r>
              <a:rPr lang="ru-RU" sz="1400" dirty="0"/>
              <a:t>При использовании связи Bluetooth, нажмите </a:t>
            </a:r>
            <a:r>
              <a:rPr lang="ru-RU" sz="1400" dirty="0" smtClean="0"/>
              <a:t>правой кнопкой </a:t>
            </a:r>
            <a:r>
              <a:rPr lang="ru-RU" sz="1400" dirty="0"/>
              <a:t>мыши на пиктограмме Bluetooth в GlobiLab (в нижнем правом углу экрана GlobiLab) и выберите используемый Labdisc. Цвет пиктограммы изменится с серого на синий, что говорит о том, что Labdisc и компьютер теперь связаны через соединение Bluetooth</a:t>
            </a:r>
          </a:p>
          <a:p>
            <a:endParaRPr lang="ru-RU" sz="1400" dirty="0"/>
          </a:p>
          <a:p>
            <a:r>
              <a:rPr lang="ru-RU" sz="1400" dirty="0"/>
              <a:t>Чтобы использовать подключение по USB, соедините Labdisc и компьютер кабелем USB, входящим в комплект Labdisc. Нажмите на пиктограмму USB (в нижнем правом углу программы). Она станет синей, что говорит о том, что Labdisc подключен к компьютеру через USB.</a:t>
            </a:r>
            <a:endParaRPr lang="ru-RU" sz="1500" dirty="0" smtClean="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963"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5528" y="2996952"/>
            <a:ext cx="432072" cy="283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9011"/>
          <a:stretch/>
        </p:blipFill>
        <p:spPr bwMode="auto">
          <a:xfrm>
            <a:off x="3145160" y="4005064"/>
            <a:ext cx="360040" cy="264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rPr>
              <a:t>Использование</a:t>
            </a:r>
            <a:r>
              <a:rPr lang="ru-RU" dirty="0" smtClean="0"/>
              <a:t> </a:t>
            </a:r>
            <a:r>
              <a:rPr lang="ru-RU" sz="2400" b="1" baseline="30000" dirty="0">
                <a:solidFill>
                  <a:schemeClr val="bg1"/>
                </a:solidFill>
              </a:rPr>
              <a:t>Labdisc</a:t>
            </a: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47" name="46 CuadroTexto"/>
          <p:cNvSpPr txBox="1"/>
          <p:nvPr/>
        </p:nvSpPr>
        <p:spPr>
          <a:xfrm>
            <a:off x="1187624" y="2255387"/>
            <a:ext cx="6624736" cy="523220"/>
          </a:xfrm>
          <a:prstGeom prst="rect">
            <a:avLst/>
          </a:prstGeom>
          <a:noFill/>
        </p:spPr>
        <p:txBody>
          <a:bodyPr wrap="square" rtlCol="0">
            <a:spAutoFit/>
          </a:bodyPr>
          <a:lstStyle/>
          <a:p>
            <a:r>
              <a:rPr lang="ru-RU" sz="1400" dirty="0"/>
              <a:t>Нажмите кнопку           , чтобы настроить Labdisc. В окне "Настройки регистратора" выберите только расстояние датчика и скорость 25/с при выборке 1000.</a:t>
            </a:r>
            <a:endParaRPr lang="ru-RU" sz="1500" dirty="0" smtClean="0"/>
          </a:p>
        </p:txBody>
      </p:sp>
      <p:sp>
        <p:nvSpPr>
          <p:cNvPr id="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1" name="10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7327"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8540" y="2155361"/>
            <a:ext cx="404812" cy="36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351" y="2971800"/>
            <a:ext cx="302517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0051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ru-RU" sz="1400" dirty="0">
                <a:solidFill>
                  <a:srgbClr val="3490A6"/>
                </a:solidFill>
              </a:rPr>
              <a:t>Следующие шаги поясняют, как проводить эксперимент: </a:t>
            </a: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738664"/>
          </a:xfrm>
          <a:prstGeom prst="rect">
            <a:avLst/>
          </a:prstGeom>
          <a:noFill/>
        </p:spPr>
        <p:txBody>
          <a:bodyPr wrap="square" rtlCol="0">
            <a:spAutoFit/>
          </a:bodyPr>
          <a:lstStyle/>
          <a:p>
            <a:r>
              <a:rPr lang="ru-RU" sz="1400" dirty="0"/>
              <a:t>После настройки Labdisc, разместите его на высоте 1.2 м над полом. Удерживая датчик расстояния лицом к полу, начните запись данных, нажав клавишу "Выбрать" на Labdisc                 .</a:t>
            </a:r>
            <a:endParaRPr lang="ru-RU" sz="1500" dirty="0" smtClean="0"/>
          </a:p>
        </p:txBody>
      </p:sp>
      <p:sp>
        <p:nvSpPr>
          <p:cNvPr id="20" name="19 CuadroTexto"/>
          <p:cNvSpPr txBox="1"/>
          <p:nvPr/>
        </p:nvSpPr>
        <p:spPr>
          <a:xfrm>
            <a:off x="1187624" y="3769876"/>
            <a:ext cx="6624736" cy="738664"/>
          </a:xfrm>
          <a:prstGeom prst="rect">
            <a:avLst/>
          </a:prstGeom>
          <a:noFill/>
        </p:spPr>
        <p:txBody>
          <a:bodyPr wrap="square" rtlCol="0">
            <a:spAutoFit/>
          </a:bodyPr>
          <a:lstStyle/>
          <a:p>
            <a:r>
              <a:rPr lang="ru-RU" sz="1400" dirty="0"/>
              <a:t>Отпустите теннисный шарик с высоты 80 см прямо под датчиком расстояния. Labdisc должен </a:t>
            </a:r>
            <a:r>
              <a:rPr lang="ru-RU" sz="1400" b="1" dirty="0"/>
              <a:t>всегда</a:t>
            </a:r>
            <a:r>
              <a:rPr lang="ru-RU" sz="1400" dirty="0"/>
              <a:t> оставаться на одном расстоянии от пола. Наблюдайте за высотой шарика на экране компьютера. </a:t>
            </a:r>
            <a:endParaRPr lang="ru-RU"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78547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71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1720" y="3447931"/>
            <a:ext cx="584319" cy="287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Эксперимент</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9" name="8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14" name="13 CuadroTexto"/>
          <p:cNvSpPr txBox="1"/>
          <p:nvPr/>
        </p:nvSpPr>
        <p:spPr>
          <a:xfrm>
            <a:off x="1187624" y="2276872"/>
            <a:ext cx="7056784" cy="738664"/>
          </a:xfrm>
          <a:prstGeom prst="rect">
            <a:avLst/>
          </a:prstGeom>
          <a:noFill/>
        </p:spPr>
        <p:txBody>
          <a:bodyPr wrap="square" rtlCol="0">
            <a:spAutoFit/>
          </a:bodyPr>
          <a:lstStyle/>
          <a:p>
            <a:r>
              <a:rPr lang="ru-RU" sz="1400" dirty="0"/>
              <a:t>После получения графика с более чем тремя отскоками, остановите запись данных, нажав                 (вы увидите подсказку "Нажмите клавишу ПРОКРУТКА, </a:t>
            </a:r>
            <a:r>
              <a:rPr lang="en-US" sz="1400" dirty="0" smtClean="0"/>
              <a:t> </a:t>
            </a:r>
            <a:r>
              <a:rPr lang="ru-RU" sz="1400" dirty="0" smtClean="0"/>
              <a:t>чтобы </a:t>
            </a:r>
            <a:r>
              <a:rPr lang="ru-RU" sz="1400" dirty="0"/>
              <a:t>ОСТАНОВИТЬ), затем нажмите      </a:t>
            </a:r>
            <a:endParaRPr lang="ru-RU" sz="1500" dirty="0"/>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983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63483" y="2301854"/>
            <a:ext cx="575717" cy="28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57400" y="2683024"/>
            <a:ext cx="594386" cy="288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8047" y="2996952"/>
            <a:ext cx="2808089" cy="3621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319080" y="4340423"/>
            <a:ext cx="1443857" cy="307777"/>
          </a:xfrm>
          <a:prstGeom prst="rect">
            <a:avLst/>
          </a:prstGeom>
          <a:solidFill>
            <a:schemeClr val="bg1"/>
          </a:solidFill>
        </p:spPr>
        <p:txBody>
          <a:bodyPr wrap="none" rtlCol="0">
            <a:spAutoFit/>
          </a:bodyPr>
          <a:lstStyle/>
          <a:p>
            <a:r>
              <a:rPr lang="ru-RU" sz="1400" b="1" dirty="0" smtClean="0"/>
              <a:t>Минимум 40 см</a:t>
            </a:r>
            <a:endParaRPr lang="en-US" sz="1400" b="1" dirty="0"/>
          </a:p>
        </p:txBody>
      </p:sp>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4007" y="3591811"/>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9220" y="5445954"/>
            <a:ext cx="37465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295635" y="3393445"/>
            <a:ext cx="6797774" cy="738664"/>
          </a:xfrm>
          <a:prstGeom prst="rect">
            <a:avLst/>
          </a:prstGeom>
          <a:noFill/>
        </p:spPr>
        <p:txBody>
          <a:bodyPr wrap="square" rtlCol="0">
            <a:spAutoFit/>
          </a:bodyPr>
          <a:lstStyle/>
          <a:p>
            <a:r>
              <a:rPr lang="ru-RU" sz="1400" dirty="0"/>
              <a:t>Найдите участок графика, отражающий отскоки теннисного шарика. Затем активируйте маркеры            , разместив один в начальной, а второй - в конечной точке участка отскока.</a:t>
            </a:r>
            <a:endParaRPr lang="ru-RU" sz="1500" dirty="0" smtClean="0"/>
          </a:p>
        </p:txBody>
      </p:sp>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ru-RU" sz="1400" dirty="0">
                <a:solidFill>
                  <a:srgbClr val="F7B047"/>
                </a:solidFill>
              </a:rPr>
              <a:t>Следующие шаги поясняют, как анализировать результаты эксперимента: </a:t>
            </a: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307777"/>
          </a:xfrm>
          <a:prstGeom prst="rect">
            <a:avLst/>
          </a:prstGeom>
          <a:noFill/>
        </p:spPr>
        <p:txBody>
          <a:bodyPr wrap="square" rtlCol="0">
            <a:spAutoFit/>
          </a:bodyPr>
          <a:lstStyle/>
          <a:p>
            <a:r>
              <a:rPr lang="ru-RU" sz="1400" dirty="0"/>
              <a:t>Посмотрите на график на экране.</a:t>
            </a:r>
            <a:endParaRPr lang="ru-RU" sz="1500" dirty="0" smtClean="0"/>
          </a:p>
        </p:txBody>
      </p:sp>
      <p:sp>
        <p:nvSpPr>
          <p:cNvPr id="25" name="24 CuadroTexto"/>
          <p:cNvSpPr txBox="1"/>
          <p:nvPr/>
        </p:nvSpPr>
        <p:spPr>
          <a:xfrm>
            <a:off x="1187624" y="4346520"/>
            <a:ext cx="6624736" cy="738664"/>
          </a:xfrm>
          <a:prstGeom prst="rect">
            <a:avLst/>
          </a:prstGeom>
          <a:noFill/>
        </p:spPr>
        <p:txBody>
          <a:bodyPr wrap="square" rtlCol="0">
            <a:spAutoFit/>
          </a:bodyPr>
          <a:lstStyle/>
          <a:p>
            <a:r>
              <a:rPr lang="ru-RU" sz="1400" dirty="0"/>
              <a:t>Отрежьте данные справа и слева от маркеров - нажмите          и "принять" на появившемся сообщении. Теперь график будет содержать только выбранный участок между двумя маркерами. </a:t>
            </a:r>
            <a:endParaRPr lang="ru-RU" sz="1500" dirty="0"/>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35753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9" name="18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9218"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511191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567137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19 CuadroTexto"/>
          <p:cNvSpPr txBox="1"/>
          <p:nvPr/>
        </p:nvSpPr>
        <p:spPr>
          <a:xfrm>
            <a:off x="1187624" y="5066020"/>
            <a:ext cx="6624736" cy="523220"/>
          </a:xfrm>
          <a:prstGeom prst="rect">
            <a:avLst/>
          </a:prstGeom>
          <a:noFill/>
        </p:spPr>
        <p:txBody>
          <a:bodyPr wrap="square" rtlCol="0">
            <a:spAutoFit/>
          </a:bodyPr>
          <a:lstStyle/>
          <a:p>
            <a:r>
              <a:rPr lang="ru-RU" sz="1400" dirty="0"/>
              <a:t>Щелчок правой кнопкой мыши на легенде расстояния справа от окна графика изменит линейный график на иконки замеров.</a:t>
            </a:r>
            <a:endParaRPr lang="ru-RU" sz="1500" dirty="0"/>
          </a:p>
        </p:txBody>
      </p:sp>
      <p:sp>
        <p:nvSpPr>
          <p:cNvPr id="24" name="23 CuadroTexto"/>
          <p:cNvSpPr txBox="1"/>
          <p:nvPr/>
        </p:nvSpPr>
        <p:spPr>
          <a:xfrm>
            <a:off x="1244774" y="5589240"/>
            <a:ext cx="6624736" cy="523220"/>
          </a:xfrm>
          <a:prstGeom prst="rect">
            <a:avLst/>
          </a:prstGeom>
          <a:noFill/>
        </p:spPr>
        <p:txBody>
          <a:bodyPr wrap="square" rtlCol="0">
            <a:spAutoFit/>
          </a:bodyPr>
          <a:lstStyle/>
          <a:p>
            <a:r>
              <a:rPr lang="ru-RU" sz="1400" dirty="0"/>
              <a:t>Выберите начальную и конечную точки одного отскока             и нажмите кнопку квадратичной регрессии           , чтобы получить уравнение этой параболы.</a:t>
            </a:r>
            <a:endParaRPr lang="ru-RU" sz="1500" dirty="0"/>
          </a:p>
        </p:txBody>
      </p:sp>
      <p:pic>
        <p:nvPicPr>
          <p:cNvPr id="9222" name="Picture 6"/>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7871" t="7941" r="6630" b="3802"/>
          <a:stretch/>
        </p:blipFill>
        <p:spPr bwMode="auto">
          <a:xfrm>
            <a:off x="3231332" y="5850850"/>
            <a:ext cx="355428" cy="326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3" name="Picture 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52666" y="4294256"/>
            <a:ext cx="287759" cy="289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625860"/>
            <a:ext cx="5854103" cy="523220"/>
          </a:xfrm>
          <a:prstGeom prst="rect">
            <a:avLst/>
          </a:prstGeom>
          <a:noFill/>
        </p:spPr>
        <p:txBody>
          <a:bodyPr wrap="none" rtlCol="0">
            <a:spAutoFit/>
          </a:bodyPr>
          <a:lstStyle/>
          <a:p>
            <a:r>
              <a:rPr lang="ru-RU" sz="1400" b="1" dirty="0"/>
              <a:t>Нашли ли вы сходство между уравнением, которое выдала программа, </a:t>
            </a:r>
            <a:r>
              <a:rPr lang="ru-RU" sz="1400" b="1" dirty="0" smtClean="0"/>
              <a:t/>
            </a:r>
            <a:br>
              <a:rPr lang="ru-RU" sz="1400" b="1" dirty="0" smtClean="0"/>
            </a:br>
            <a:r>
              <a:rPr lang="ru-RU" sz="1400" b="1" dirty="0" smtClean="0"/>
              <a:t>и </a:t>
            </a:r>
            <a:r>
              <a:rPr lang="ru-RU" sz="1400" b="1" dirty="0"/>
              <a:t>последним </a:t>
            </a:r>
            <a:r>
              <a:rPr lang="ru-RU" sz="1400" b="1" dirty="0" smtClean="0"/>
              <a:t>уравнением теоретического раздела? </a:t>
            </a:r>
            <a:endParaRPr lang="ru-RU"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ru-RU" sz="1400" b="1" dirty="0"/>
              <a:t>Как эти результаты соотносятся с вашей начальной гипотезой? </a:t>
            </a:r>
          </a:p>
        </p:txBody>
      </p:sp>
      <p:grpSp>
        <p:nvGrpSpPr>
          <p:cNvPr id="18" name="17 Grupo"/>
          <p:cNvGrpSpPr/>
          <p:nvPr/>
        </p:nvGrpSpPr>
        <p:grpSpPr>
          <a:xfrm>
            <a:off x="1132910" y="4597719"/>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921423"/>
            <a:ext cx="5047536" cy="307777"/>
          </a:xfrm>
          <a:prstGeom prst="rect">
            <a:avLst/>
          </a:prstGeom>
          <a:noFill/>
        </p:spPr>
        <p:txBody>
          <a:bodyPr wrap="none" rtlCol="0">
            <a:spAutoFit/>
          </a:bodyPr>
          <a:lstStyle/>
          <a:p>
            <a:r>
              <a:rPr lang="ru-RU" sz="1400" b="1" dirty="0"/>
              <a:t>Что происходит с амплитудой параболы во время эксперимента?</a:t>
            </a:r>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25" name="24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Результаты и анализ</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ru-RU" sz="1400" dirty="0" smtClean="0">
                <a:solidFill>
                  <a:srgbClr val="F7B047"/>
                </a:solidFill>
              </a:rPr>
              <a:t>График ниже должен быть аналогичен графику, полученному учащимися. </a:t>
            </a:r>
            <a:endParaRPr lang="ru-RU"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9707" y="2971800"/>
            <a:ext cx="5380042" cy="3584909"/>
          </a:xfrm>
          <a:prstGeom prst="rect">
            <a:avLst/>
          </a:prstGeom>
          <a:ln w="3175">
            <a:solidFill>
              <a:schemeClr val="tx1"/>
            </a:solidFill>
          </a:ln>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0419" y="4562905"/>
            <a:ext cx="6663160" cy="196243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2" name="21 Grupo"/>
          <p:cNvGrpSpPr/>
          <p:nvPr/>
        </p:nvGrpSpPr>
        <p:grpSpPr>
          <a:xfrm>
            <a:off x="1240420" y="4031222"/>
            <a:ext cx="6663160" cy="1146542"/>
            <a:chOff x="1321109" y="3224939"/>
            <a:chExt cx="6664289" cy="133702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07252"/>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859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2827920"/>
            <a:ext cx="6663160" cy="1074534"/>
            <a:chOff x="1321109" y="3224939"/>
            <a:chExt cx="6664289" cy="1253049"/>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76400" y="5631921"/>
            <a:ext cx="5163511" cy="109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21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07" y="272975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3" name="12 CuadroTexto"/>
          <p:cNvSpPr txBox="1"/>
          <p:nvPr/>
        </p:nvSpPr>
        <p:spPr>
          <a:xfrm>
            <a:off x="1524000" y="2855893"/>
            <a:ext cx="7048823" cy="954107"/>
          </a:xfrm>
          <a:prstGeom prst="rect">
            <a:avLst/>
          </a:prstGeom>
          <a:noFill/>
        </p:spPr>
        <p:txBody>
          <a:bodyPr wrap="square" rtlCol="0">
            <a:spAutoFit/>
          </a:bodyPr>
          <a:lstStyle/>
          <a:p>
            <a:r>
              <a:rPr lang="ru-RU" sz="1400" b="1" dirty="0"/>
              <a:t>Согласно информации, представленной в теоретическом разделе, какова </a:t>
            </a:r>
            <a:endParaRPr lang="ru-RU" sz="1400" b="1" dirty="0" smtClean="0"/>
          </a:p>
          <a:p>
            <a:r>
              <a:rPr lang="ru-RU" sz="1400" b="1" dirty="0" smtClean="0"/>
              <a:t>начальная скорость свободного падения (в данном случае, скорость шарика)? </a:t>
            </a:r>
            <a:r>
              <a:rPr lang="ru-RU" sz="1400" dirty="0" smtClean="0"/>
              <a:t> </a:t>
            </a:r>
          </a:p>
          <a:p>
            <a:pPr>
              <a:spcAft>
                <a:spcPts val="600"/>
              </a:spcAft>
            </a:pPr>
            <a:r>
              <a:rPr lang="ru-RU" sz="1400" dirty="0" smtClean="0"/>
              <a:t>Учащиеся должны указать, что при свободном падении, когда объект бросается с определенной высоты (или расстояния), начальная скорость равна 0.</a:t>
            </a:r>
            <a:endParaRPr lang="ru-RU" sz="1400" dirty="0"/>
          </a:p>
        </p:txBody>
      </p:sp>
      <p:sp>
        <p:nvSpPr>
          <p:cNvPr id="16" name="15 CuadroTexto"/>
          <p:cNvSpPr txBox="1"/>
          <p:nvPr/>
        </p:nvSpPr>
        <p:spPr>
          <a:xfrm>
            <a:off x="1555625" y="2236293"/>
            <a:ext cx="6544767" cy="523220"/>
          </a:xfrm>
          <a:prstGeom prst="rect">
            <a:avLst/>
          </a:prstGeom>
          <a:noFill/>
          <a:ln>
            <a:noFill/>
          </a:ln>
        </p:spPr>
        <p:txBody>
          <a:bodyPr wrap="square" rtlCol="0">
            <a:spAutoFit/>
          </a:bodyPr>
          <a:lstStyle/>
          <a:p>
            <a:r>
              <a:rPr lang="ru-RU" sz="1400" dirty="0">
                <a:solidFill>
                  <a:srgbClr val="29B19A"/>
                </a:solidFill>
              </a:rPr>
              <a:t>Ниже приведены несколько вопросов и ответов, которые должны развить учащиеся, чтобы сделать выводы. </a:t>
            </a:r>
          </a:p>
        </p:txBody>
      </p:sp>
      <p:sp>
        <p:nvSpPr>
          <p:cNvPr id="17" name="16 Rectángulo redondeado"/>
          <p:cNvSpPr/>
          <p:nvPr/>
        </p:nvSpPr>
        <p:spPr>
          <a:xfrm>
            <a:off x="1403647" y="2203992"/>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23" name="22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29" name="28 CuadroTexto"/>
          <p:cNvSpPr txBox="1"/>
          <p:nvPr/>
        </p:nvSpPr>
        <p:spPr>
          <a:xfrm>
            <a:off x="1380901" y="4016648"/>
            <a:ext cx="6840760" cy="1600438"/>
          </a:xfrm>
          <a:prstGeom prst="rect">
            <a:avLst/>
          </a:prstGeom>
          <a:noFill/>
        </p:spPr>
        <p:txBody>
          <a:bodyPr wrap="square" rtlCol="0">
            <a:spAutoFit/>
          </a:bodyPr>
          <a:lstStyle/>
          <a:p>
            <a:r>
              <a:rPr lang="ru-RU" sz="1400" b="1" dirty="0"/>
              <a:t>Используя уравнение из графика и формулу высоты в теоретическом разделе, учащиеся должны вычислить значение экспериментального ускорения свободного падения. </a:t>
            </a:r>
            <a:endParaRPr lang="ru-RU" sz="1400" b="1" dirty="0" smtClean="0"/>
          </a:p>
          <a:p>
            <a:endParaRPr lang="ru-RU" sz="1400" dirty="0"/>
          </a:p>
          <a:p>
            <a:r>
              <a:rPr lang="ru-RU" sz="1400" dirty="0" smtClean="0"/>
              <a:t>Учащиеся должны понять, что выражение 1/2gt</a:t>
            </a:r>
            <a:r>
              <a:rPr lang="ru-RU" sz="1400" baseline="30000" dirty="0" smtClean="0"/>
              <a:t>2</a:t>
            </a:r>
            <a:r>
              <a:rPr lang="ru-RU" sz="1400" dirty="0" smtClean="0"/>
              <a:t> в формуле высоты равно первому</a:t>
            </a:r>
            <a:r>
              <a:rPr lang="ru-RU" sz="1400" dirty="0"/>
              <a:t> </a:t>
            </a:r>
            <a:r>
              <a:rPr lang="ru-RU" sz="1400" dirty="0" smtClean="0"/>
              <a:t> члену квадратичной регрессии, полученной на графике (e.g., 4.8 t</a:t>
            </a:r>
            <a:r>
              <a:rPr lang="ru-RU" sz="1400" baseline="30000" dirty="0"/>
              <a:t>2</a:t>
            </a:r>
            <a:r>
              <a:rPr lang="ru-RU" sz="1400" dirty="0" smtClean="0"/>
              <a:t>). </a:t>
            </a:r>
            <a:endParaRPr lang="ru-RU" sz="1400" dirty="0"/>
          </a:p>
          <a:p>
            <a:r>
              <a:rPr lang="ru-RU" sz="1400" dirty="0"/>
              <a:t>Мы можем установить равенство этих двух выражений по следующему уравнению: </a:t>
            </a:r>
          </a:p>
        </p:txBody>
      </p:sp>
      <p:pic>
        <p:nvPicPr>
          <p:cNvPr id="37" name="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6107" y="3933056"/>
            <a:ext cx="428625" cy="438150"/>
          </a:xfrm>
          <a:prstGeom prst="ellipse">
            <a:avLst/>
          </a:prstGeom>
        </p:spPr>
      </p:pic>
      <p:sp>
        <p:nvSpPr>
          <p:cNvPr id="3" name="Rectangle 2"/>
          <p:cNvSpPr/>
          <p:nvPr/>
        </p:nvSpPr>
        <p:spPr>
          <a:xfrm>
            <a:off x="1547648" y="5877580"/>
            <a:ext cx="1805152" cy="523220"/>
          </a:xfrm>
          <a:prstGeom prst="rect">
            <a:avLst/>
          </a:prstGeom>
          <a:solidFill>
            <a:schemeClr val="bg1">
              <a:lumMod val="95000"/>
            </a:schemeClr>
          </a:solidFill>
        </p:spPr>
        <p:txBody>
          <a:bodyPr wrap="square">
            <a:spAutoFit/>
          </a:bodyPr>
          <a:lstStyle/>
          <a:p>
            <a:r>
              <a:rPr lang="ru-RU" sz="1400" dirty="0" smtClean="0"/>
              <a:t>Поэтому мы можем установить что:</a:t>
            </a:r>
            <a:endParaRPr lang="en-US" sz="1400" dirty="0"/>
          </a:p>
        </p:txBody>
      </p:sp>
      <p:sp>
        <p:nvSpPr>
          <p:cNvPr id="26" name="Rectangle 25"/>
          <p:cNvSpPr/>
          <p:nvPr/>
        </p:nvSpPr>
        <p:spPr>
          <a:xfrm>
            <a:off x="1728079" y="6386290"/>
            <a:ext cx="4313111" cy="307777"/>
          </a:xfrm>
          <a:prstGeom prst="rect">
            <a:avLst/>
          </a:prstGeom>
          <a:solidFill>
            <a:schemeClr val="bg1">
              <a:lumMod val="95000"/>
            </a:schemeClr>
          </a:solidFill>
        </p:spPr>
        <p:txBody>
          <a:bodyPr wrap="square">
            <a:spAutoFit/>
          </a:bodyPr>
          <a:lstStyle/>
          <a:p>
            <a:r>
              <a:rPr lang="ru-RU" sz="1400" dirty="0" smtClean="0"/>
              <a:t>Помня единицы измерения:</a:t>
            </a:r>
            <a:endParaRPr lang="en-US" sz="1400" dirty="0"/>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Цель</a:t>
            </a:r>
            <a:endParaRPr lang="ru-RU" sz="2400" b="1" baseline="30000" dirty="0">
              <a:solidFill>
                <a:schemeClr val="bg1"/>
              </a:solidFill>
              <a:latin typeface="+mj-lt"/>
            </a:endParaRPr>
          </a:p>
          <a:p>
            <a:pPr marL="0" indent="0">
              <a:buNone/>
            </a:pPr>
            <a:endParaRPr lang="ru-RU" sz="2000" baseline="30000" dirty="0">
              <a:solidFill>
                <a:schemeClr val="bg1"/>
              </a:solidFill>
              <a:latin typeface="Frutiger 45 Light" pitchFamily="34" charset="0"/>
            </a:endParaRPr>
          </a:p>
        </p:txBody>
      </p:sp>
      <p:sp>
        <p:nvSpPr>
          <p:cNvPr id="3" name="2 CuadroTexto"/>
          <p:cNvSpPr txBox="1"/>
          <p:nvPr/>
        </p:nvSpPr>
        <p:spPr>
          <a:xfrm>
            <a:off x="1614812" y="2794337"/>
            <a:ext cx="5865559" cy="1015663"/>
          </a:xfrm>
          <a:prstGeom prst="rect">
            <a:avLst/>
          </a:prstGeom>
          <a:noFill/>
        </p:spPr>
        <p:txBody>
          <a:bodyPr wrap="square" rtlCol="0">
            <a:spAutoFit/>
          </a:bodyPr>
          <a:lstStyle/>
          <a:p>
            <a:r>
              <a:rPr lang="ru-RU" sz="2000" dirty="0">
                <a:solidFill>
                  <a:schemeClr val="bg1"/>
                </a:solidFill>
              </a:rPr>
              <a:t>Целью данной работы является вычисление ускорения свободного падения, подтверждающее 2й закон Ньютона. </a:t>
            </a:r>
            <a:endParaRPr lang="ru-RU" sz="2000" baseline="30000" dirty="0">
              <a:solidFill>
                <a:schemeClr val="bg1"/>
              </a:solidFill>
            </a:endParaRPr>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21 Grupo"/>
          <p:cNvGrpSpPr/>
          <p:nvPr/>
        </p:nvGrpSpPr>
        <p:grpSpPr>
          <a:xfrm>
            <a:off x="1240420" y="4823308"/>
            <a:ext cx="6663160" cy="1389617"/>
            <a:chOff x="1321109" y="3224939"/>
            <a:chExt cx="6664289" cy="1480974"/>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614290"/>
              <a:ext cx="6664289" cy="109162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7" name="36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4725144"/>
            <a:ext cx="428625" cy="438150"/>
          </a:xfrm>
          <a:prstGeom prst="ellipse">
            <a:avLst/>
          </a:prstGeom>
        </p:spPr>
      </p:pic>
      <p:grpSp>
        <p:nvGrpSpPr>
          <p:cNvPr id="30" name="21 Grupo"/>
          <p:cNvGrpSpPr/>
          <p:nvPr/>
        </p:nvGrpSpPr>
        <p:grpSpPr>
          <a:xfrm>
            <a:off x="1240420" y="3578602"/>
            <a:ext cx="6663160" cy="1074534"/>
            <a:chOff x="1321109" y="3224939"/>
            <a:chExt cx="6664289" cy="1253049"/>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3" name="3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3480436"/>
            <a:ext cx="428625" cy="438150"/>
          </a:xfrm>
          <a:prstGeom prst="ellipse">
            <a:avLst/>
          </a:prstGeom>
        </p:spPr>
      </p:pic>
      <p:grpSp>
        <p:nvGrpSpPr>
          <p:cNvPr id="25" name="21 Grupo"/>
          <p:cNvGrpSpPr/>
          <p:nvPr/>
        </p:nvGrpSpPr>
        <p:grpSpPr>
          <a:xfrm>
            <a:off x="1240420" y="2354466"/>
            <a:ext cx="6663160" cy="1074534"/>
            <a:chOff x="1321109" y="3224939"/>
            <a:chExt cx="6664289" cy="1253049"/>
          </a:xfrm>
        </p:grpSpPr>
        <p:pic>
          <p:nvPicPr>
            <p:cNvPr id="2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6107" y="2256300"/>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4" name="13 CuadroTexto"/>
          <p:cNvSpPr txBox="1"/>
          <p:nvPr/>
        </p:nvSpPr>
        <p:spPr>
          <a:xfrm>
            <a:off x="1555625" y="2346846"/>
            <a:ext cx="6328744" cy="1169551"/>
          </a:xfrm>
          <a:prstGeom prst="rect">
            <a:avLst/>
          </a:prstGeom>
          <a:noFill/>
        </p:spPr>
        <p:txBody>
          <a:bodyPr wrap="square" rtlCol="0">
            <a:spAutoFit/>
          </a:bodyPr>
          <a:lstStyle/>
          <a:p>
            <a:r>
              <a:rPr lang="ru-RU" sz="1400" b="1" dirty="0"/>
              <a:t>Вычислите ошибку наблюдений, сравнив свои эмпирические результаты с теоретическим значением g. </a:t>
            </a:r>
            <a:endParaRPr lang="ru-RU" sz="1400" b="1" dirty="0" smtClean="0"/>
          </a:p>
          <a:p>
            <a:r>
              <a:rPr lang="ru-RU" sz="1400" dirty="0" smtClean="0"/>
              <a:t>Учащиеся </a:t>
            </a:r>
            <a:r>
              <a:rPr lang="ru-RU" sz="1400" dirty="0"/>
              <a:t>должны вычислить разницу в процентах между двумя значениями g. Например, при использовании значения, полученного ранее (g=9.6 [</a:t>
            </a:r>
            <a:r>
              <a:rPr lang="ru-RU" sz="1400" dirty="0" smtClean="0"/>
              <a:t>м/с</a:t>
            </a:r>
            <a:r>
              <a:rPr lang="ru-RU" sz="1400" baseline="30000" dirty="0"/>
              <a:t>2</a:t>
            </a:r>
            <a:r>
              <a:rPr lang="ru-RU" sz="1400" dirty="0" smtClean="0"/>
              <a:t>]), </a:t>
            </a:r>
            <a:r>
              <a:rPr lang="ru-RU" sz="1400" dirty="0"/>
              <a:t>разница составляет 2.1%. </a:t>
            </a:r>
          </a:p>
        </p:txBody>
      </p:sp>
      <p:sp>
        <p:nvSpPr>
          <p:cNvPr id="27" name="26 CuadroTexto"/>
          <p:cNvSpPr txBox="1"/>
          <p:nvPr/>
        </p:nvSpPr>
        <p:spPr>
          <a:xfrm>
            <a:off x="1524000" y="3617893"/>
            <a:ext cx="7048823" cy="954107"/>
          </a:xfrm>
          <a:prstGeom prst="rect">
            <a:avLst/>
          </a:prstGeom>
          <a:noFill/>
        </p:spPr>
        <p:txBody>
          <a:bodyPr wrap="square" rtlCol="0">
            <a:spAutoFit/>
          </a:bodyPr>
          <a:lstStyle/>
          <a:p>
            <a:r>
              <a:rPr lang="ru-RU" sz="1400" b="1" dirty="0"/>
              <a:t>Чем вы объясните отличие теоретического и эмпирического </a:t>
            </a:r>
            <a:endParaRPr lang="ru-RU" sz="1400" b="1" dirty="0" smtClean="0"/>
          </a:p>
          <a:p>
            <a:r>
              <a:rPr lang="ru-RU" sz="1400" b="1" dirty="0" smtClean="0"/>
              <a:t>значений g? </a:t>
            </a:r>
          </a:p>
          <a:p>
            <a:r>
              <a:rPr lang="ru-RU" sz="1400" dirty="0" smtClean="0"/>
              <a:t>Учащиеся </a:t>
            </a:r>
            <a:r>
              <a:rPr lang="ru-RU" sz="1400" dirty="0"/>
              <a:t>должны установить, что воздействие силы трения воздуха на шарик </a:t>
            </a:r>
            <a:r>
              <a:rPr lang="ru-RU" sz="1400" dirty="0" smtClean="0"/>
              <a:t/>
            </a:r>
            <a:br>
              <a:rPr lang="ru-RU" sz="1400" dirty="0" smtClean="0"/>
            </a:br>
            <a:r>
              <a:rPr lang="ru-RU" sz="1400" dirty="0" smtClean="0"/>
              <a:t>может </a:t>
            </a:r>
            <a:r>
              <a:rPr lang="ru-RU" sz="1400" dirty="0"/>
              <a:t>изменить значение ускорения.</a:t>
            </a:r>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6" name="15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20" name="19 CuadroTexto"/>
          <p:cNvSpPr txBox="1"/>
          <p:nvPr/>
        </p:nvSpPr>
        <p:spPr>
          <a:xfrm>
            <a:off x="1555913" y="4827930"/>
            <a:ext cx="6328455" cy="1384995"/>
          </a:xfrm>
          <a:prstGeom prst="rect">
            <a:avLst/>
          </a:prstGeom>
          <a:noFill/>
        </p:spPr>
        <p:txBody>
          <a:bodyPr wrap="square" rtlCol="0">
            <a:spAutoFit/>
          </a:bodyPr>
          <a:lstStyle/>
          <a:p>
            <a:r>
              <a:rPr lang="ru-RU" sz="1400" b="1" dirty="0"/>
              <a:t>На каком участке графика наблюдалось положительное значение g? Наблюдалось ли отрицательное значение g?</a:t>
            </a:r>
          </a:p>
          <a:p>
            <a:r>
              <a:rPr lang="ru-RU" sz="1400" dirty="0" smtClean="0"/>
              <a:t> Учащиеся </a:t>
            </a:r>
            <a:r>
              <a:rPr lang="ru-RU" sz="1400" dirty="0"/>
              <a:t>должны помнить, что ускорение свободного падения положительно, когда объект приближается к поверхности земли, и отрицательно, когда удаляется от нее. Поэтому g будет положительным, когда шарик движется вниз, и отрицательным, когда он движется вверх. </a:t>
            </a:r>
            <a:endParaRPr lang="ru-RU" sz="1400" dirty="0" smtClean="0"/>
          </a:p>
        </p:txBody>
      </p:sp>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Выводы</a:t>
            </a:r>
            <a:endParaRPr lang="ru-RU" sz="2400" b="1" baseline="30000" dirty="0">
              <a:solidFill>
                <a:schemeClr val="bg1"/>
              </a:solidFill>
            </a:endParaRPr>
          </a:p>
          <a:p>
            <a:pPr marL="0" indent="0">
              <a:buNone/>
            </a:pP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pic>
        <p:nvPicPr>
          <p:cNvPr id="1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348" y="2348880"/>
            <a:ext cx="6383577" cy="328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CuadroTexto"/>
          <p:cNvSpPr txBox="1"/>
          <p:nvPr/>
        </p:nvSpPr>
        <p:spPr>
          <a:xfrm>
            <a:off x="1259633" y="2420888"/>
            <a:ext cx="5976664" cy="2662267"/>
          </a:xfrm>
          <a:prstGeom prst="rect">
            <a:avLst/>
          </a:prstGeom>
          <a:noFill/>
        </p:spPr>
        <p:txBody>
          <a:bodyPr wrap="square" rtlCol="0">
            <a:spAutoFit/>
          </a:bodyPr>
          <a:lstStyle/>
          <a:p>
            <a:r>
              <a:rPr lang="ru-RU" sz="1400" b="1" dirty="0"/>
              <a:t>Учащиеся должны прийти к следующим выводам: </a:t>
            </a:r>
            <a:endParaRPr lang="ru-RU" sz="1400" b="1" dirty="0" smtClean="0"/>
          </a:p>
          <a:p>
            <a:endParaRPr lang="ru-RU" sz="1300" dirty="0"/>
          </a:p>
          <a:p>
            <a:r>
              <a:rPr lang="ru-RU" sz="1400" dirty="0"/>
              <a:t>Если предметы падают с какой-то высоты, они движутся в свободном падении. Свободное падение может быть представлено в виде графика зависимости расстояния от времени. Если предмет отскакивает, на графике появляются очередные параболы. С помощью уравнений параболы можно получить различную информацию и сравнить ее с математическими выражениями из теоретической части. Например, можно вычислить экспериментальное значение ускорения свободного падения. </a:t>
            </a:r>
            <a:endParaRPr lang="ru-RU" sz="1400" dirty="0" smtClean="0"/>
          </a:p>
          <a:p>
            <a:endParaRPr lang="ru-RU" sz="1400" dirty="0"/>
          </a:p>
          <a:p>
            <a:r>
              <a:rPr lang="ru-RU" sz="1400" dirty="0"/>
              <a:t>С другой стороны, значение ускорения свободного падения может отличаться от теоретического вследствие ошибки измерений. Но самый главный фактор, который следует учитывать, это сила трения между предметом и воздухом. </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3572623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15870"/>
            <a:ext cx="6663160" cy="1617387"/>
            <a:chOff x="1321109" y="3224939"/>
            <a:chExt cx="6664289" cy="1886087"/>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1"/>
              <a:ext cx="6664289" cy="158774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4221088"/>
            <a:ext cx="6383712" cy="1384995"/>
          </a:xfrm>
          <a:prstGeom prst="rect">
            <a:avLst/>
          </a:prstGeom>
          <a:noFill/>
        </p:spPr>
        <p:txBody>
          <a:bodyPr wrap="square" rtlCol="0">
            <a:spAutoFit/>
          </a:bodyPr>
          <a:lstStyle/>
          <a:p>
            <a:r>
              <a:rPr lang="ru-RU" sz="1400" b="1" dirty="0"/>
              <a:t>Что происходит, когда кто-то прыгает с самолета с парашютом?</a:t>
            </a:r>
          </a:p>
          <a:p>
            <a:r>
              <a:rPr lang="ru-RU" dirty="0" smtClean="0"/>
              <a:t> </a:t>
            </a:r>
          </a:p>
          <a:p>
            <a:r>
              <a:rPr lang="ru-RU" sz="1400" dirty="0"/>
              <a:t>Учащиеся должны указать, что, когда во время падения открывается парашют, увеличивается площадь контакта с воздухом. Таким образом, система замедляется, поскольку сила трения резко возрастает по сравнению с той, которую создает человек без парашюта.</a:t>
            </a:r>
            <a:endParaRPr lang="ru-RU"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ru-RU" sz="1400" dirty="0">
                <a:solidFill>
                  <a:srgbClr val="3490A6"/>
                </a:solidFill>
              </a:rPr>
              <a:t>Цель данного раздела - чтобы учащиеся могли экстраполировать полученные на данном уроке знания путем применения их в различных контекстах и ситуациях. Кроме того, он предназначен, чтобы учащиеся проявили интерес и представили возможные объяснения явлений, которые наблюдают в ходе эксперимента. </a:t>
            </a:r>
            <a:endParaRPr lang="ru-RU" sz="1400" dirty="0" smtClean="0">
              <a:solidFill>
                <a:srgbClr val="3490A6"/>
              </a:solidFill>
            </a:endParaRPr>
          </a:p>
          <a:p>
            <a:endParaRPr lang="ru-RU" sz="1400" dirty="0" smtClean="0">
              <a:solidFill>
                <a:srgbClr val="3490A6"/>
              </a:solidFill>
            </a:endParaRPr>
          </a:p>
          <a:p>
            <a:r>
              <a:rPr lang="ru-RU" sz="1400" dirty="0">
                <a:solidFill>
                  <a:srgbClr val="3490A6"/>
                </a:solidFill>
              </a:rPr>
              <a:t>Дальнейшие вопросы: </a:t>
            </a:r>
          </a:p>
        </p:txBody>
      </p:sp>
      <p:sp>
        <p:nvSpPr>
          <p:cNvPr id="18" name="17 Rectángulo redondeado"/>
          <p:cNvSpPr/>
          <p:nvPr/>
        </p:nvSpPr>
        <p:spPr>
          <a:xfrm>
            <a:off x="1371600" y="2438400"/>
            <a:ext cx="6581751" cy="11563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4 Grupo"/>
          <p:cNvGrpSpPr/>
          <p:nvPr/>
        </p:nvGrpSpPr>
        <p:grpSpPr>
          <a:xfrm>
            <a:off x="1331217" y="2833834"/>
            <a:ext cx="6663160" cy="3691510"/>
            <a:chOff x="1331217" y="2833834"/>
            <a:chExt cx="6663160" cy="3547494"/>
          </a:xfrm>
        </p:grpSpPr>
        <p:grpSp>
          <p:nvGrpSpPr>
            <p:cNvPr id="3" name="2 Grupo"/>
            <p:cNvGrpSpPr/>
            <p:nvPr/>
          </p:nvGrpSpPr>
          <p:grpSpPr>
            <a:xfrm>
              <a:off x="1331217" y="2833834"/>
              <a:ext cx="6663160" cy="1917917"/>
              <a:chOff x="1331217" y="3430734"/>
              <a:chExt cx="6663160" cy="1321017"/>
            </a:xfrm>
          </p:grpSpPr>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2" name="21 Grupo"/>
            <p:cNvGrpSpPr/>
            <p:nvPr/>
          </p:nvGrpSpPr>
          <p:grpSpPr>
            <a:xfrm>
              <a:off x="1331217" y="4369635"/>
              <a:ext cx="6663160" cy="2011693"/>
              <a:chOff x="1331217" y="3430734"/>
              <a:chExt cx="6663160" cy="2011693"/>
            </a:xfrm>
          </p:grpSpPr>
          <p:pic>
            <p:nvPicPr>
              <p:cNvPr id="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2356198"/>
            <a:ext cx="6663160" cy="107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738664"/>
          </a:xfrm>
          <a:prstGeom prst="rect">
            <a:avLst/>
          </a:prstGeom>
          <a:noFill/>
        </p:spPr>
        <p:txBody>
          <a:bodyPr wrap="square" rtlCol="0">
            <a:spAutoFit/>
          </a:bodyPr>
          <a:lstStyle/>
          <a:p>
            <a:r>
              <a:rPr lang="ru-RU" sz="1400" b="1" dirty="0"/>
              <a:t>Отметьте на диаграмме моменты времени (A, B, C, D, E или F), когда скорость шарика равна нулю. Укажите, где на каждом из участков (1, 2, 3, 4 и 5) скорость шарика растет или снижается вследствие ускорения g. Объясните почему.</a:t>
            </a:r>
          </a:p>
        </p:txBody>
      </p:sp>
      <p:sp>
        <p:nvSpPr>
          <p:cNvPr id="16" name="15 CuadroTexto"/>
          <p:cNvSpPr txBox="1"/>
          <p:nvPr/>
        </p:nvSpPr>
        <p:spPr>
          <a:xfrm>
            <a:off x="1601686" y="5786680"/>
            <a:ext cx="6570714" cy="738664"/>
          </a:xfrm>
          <a:prstGeom prst="rect">
            <a:avLst/>
          </a:prstGeom>
          <a:noFill/>
        </p:spPr>
        <p:txBody>
          <a:bodyPr wrap="square" rtlCol="0">
            <a:spAutoFit/>
          </a:bodyPr>
          <a:lstStyle/>
          <a:p>
            <a:r>
              <a:rPr lang="ru-RU" sz="1400" dirty="0"/>
              <a:t>Учащиеся должны объяснить, что в точках A, C и E скорость шарика равна 0. На участках 1, 3 и 5 скорость растет из-за ускорения g. На участках 2 и 4 ускорение g замедляет скорость шарика. </a:t>
            </a:r>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8" name="1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1229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9000" y="3520567"/>
            <a:ext cx="1977753" cy="217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0" name="9 Grupo"/>
          <p:cNvGrpSpPr/>
          <p:nvPr/>
        </p:nvGrpSpPr>
        <p:grpSpPr>
          <a:xfrm>
            <a:off x="1331217" y="2520818"/>
            <a:ext cx="6663160" cy="3932518"/>
            <a:chOff x="1331217" y="2833834"/>
            <a:chExt cx="6663160" cy="3547494"/>
          </a:xfrm>
        </p:grpSpPr>
        <p:grpSp>
          <p:nvGrpSpPr>
            <p:cNvPr id="11" name="10 Grupo"/>
            <p:cNvGrpSpPr/>
            <p:nvPr/>
          </p:nvGrpSpPr>
          <p:grpSpPr>
            <a:xfrm>
              <a:off x="1331217" y="2833834"/>
              <a:ext cx="6663160" cy="1917917"/>
              <a:chOff x="1331217" y="3430734"/>
              <a:chExt cx="6663160" cy="1321017"/>
            </a:xfrm>
          </p:grpSpPr>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2" name="11 Grupo"/>
            <p:cNvGrpSpPr/>
            <p:nvPr/>
          </p:nvGrpSpPr>
          <p:grpSpPr>
            <a:xfrm>
              <a:off x="1331217" y="4369635"/>
              <a:ext cx="6663160" cy="2011693"/>
              <a:chOff x="1331217" y="3430734"/>
              <a:chExt cx="6663160" cy="2011693"/>
            </a:xfrm>
          </p:grpSpPr>
          <p:pic>
            <p:nvPicPr>
              <p:cNvPr id="13"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430734"/>
                <a:ext cx="6663160" cy="81869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217" y="3933056"/>
                <a:ext cx="6663160" cy="15093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31217" y="2239661"/>
            <a:ext cx="6663160" cy="59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4726"/>
          <a:stretch/>
        </p:blipFill>
        <p:spPr bwMode="auto">
          <a:xfrm>
            <a:off x="1692274" y="3581400"/>
            <a:ext cx="3311773" cy="2954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36722" y="2045166"/>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rPr>
              <a:t>Дальнейшее применение</a:t>
            </a:r>
            <a:endParaRPr lang="ru-RU" sz="2400" b="1" baseline="30000" dirty="0">
              <a:solidFill>
                <a:schemeClr val="bg1"/>
              </a:solidFill>
            </a:endParaRP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5" name="14 CuadroTexto"/>
          <p:cNvSpPr txBox="1"/>
          <p:nvPr/>
        </p:nvSpPr>
        <p:spPr>
          <a:xfrm>
            <a:off x="1601686" y="2251380"/>
            <a:ext cx="6383712" cy="1384995"/>
          </a:xfrm>
          <a:prstGeom prst="rect">
            <a:avLst/>
          </a:prstGeom>
          <a:noFill/>
        </p:spPr>
        <p:txBody>
          <a:bodyPr wrap="square" rtlCol="0">
            <a:spAutoFit/>
          </a:bodyPr>
          <a:lstStyle/>
          <a:p>
            <a:r>
              <a:rPr lang="ru-RU" sz="1400" b="1" dirty="0"/>
              <a:t>Падающий камень достигает земли за три секунды. С какой высоты упал камень? </a:t>
            </a:r>
            <a:endParaRPr lang="ru-RU" sz="1400" b="1" dirty="0" smtClean="0"/>
          </a:p>
          <a:p>
            <a:endParaRPr lang="ru-RU" sz="1400" b="1" dirty="0"/>
          </a:p>
          <a:p>
            <a:r>
              <a:rPr lang="ru-RU" sz="1400" dirty="0"/>
              <a:t>Учащиеся должны исходить из того, что начальная скорость камня равна нулю. Для решения задачи они должны воспользоваться последним уравнением из теоретической части. </a:t>
            </a:r>
          </a:p>
        </p:txBody>
      </p:sp>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20" name="Rectangle 19"/>
          <p:cNvSpPr/>
          <p:nvPr/>
        </p:nvSpPr>
        <p:spPr>
          <a:xfrm>
            <a:off x="1693411" y="4523192"/>
            <a:ext cx="1293687" cy="307777"/>
          </a:xfrm>
          <a:prstGeom prst="rect">
            <a:avLst/>
          </a:prstGeom>
          <a:solidFill>
            <a:schemeClr val="bg1">
              <a:lumMod val="95000"/>
            </a:schemeClr>
          </a:solidFill>
        </p:spPr>
        <p:txBody>
          <a:bodyPr wrap="square">
            <a:spAutoFit/>
          </a:bodyPr>
          <a:lstStyle/>
          <a:p>
            <a:r>
              <a:rPr lang="ru-RU" sz="1400" dirty="0" smtClean="0"/>
              <a:t>Ответ:</a:t>
            </a:r>
            <a:endParaRPr lang="en-US" sz="1400" dirty="0"/>
          </a:p>
        </p:txBody>
      </p:sp>
      <p:sp>
        <p:nvSpPr>
          <p:cNvPr id="21" name="Rectangle 20"/>
          <p:cNvSpPr/>
          <p:nvPr/>
        </p:nvSpPr>
        <p:spPr>
          <a:xfrm>
            <a:off x="1613848" y="3584751"/>
            <a:ext cx="1293687" cy="307777"/>
          </a:xfrm>
          <a:prstGeom prst="rect">
            <a:avLst/>
          </a:prstGeom>
          <a:solidFill>
            <a:schemeClr val="bg1">
              <a:lumMod val="95000"/>
            </a:schemeClr>
          </a:solidFill>
        </p:spPr>
        <p:txBody>
          <a:bodyPr wrap="square">
            <a:spAutoFit/>
          </a:bodyPr>
          <a:lstStyle/>
          <a:p>
            <a:r>
              <a:rPr lang="ru-RU" sz="1400" dirty="0" smtClean="0"/>
              <a:t>Данные:</a:t>
            </a:r>
            <a:endParaRPr lang="en-US" sz="1400" dirty="0"/>
          </a:p>
        </p:txBody>
      </p:sp>
    </p:spTree>
    <p:extLst>
      <p:ext uri="{BB962C8B-B14F-4D97-AF65-F5344CB8AC3E}">
        <p14:creationId xmlns:p14="http://schemas.microsoft.com/office/powerpoint/2010/main" val="37408737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276872"/>
            <a:ext cx="6544767" cy="954107"/>
          </a:xfrm>
          <a:prstGeom prst="rect">
            <a:avLst/>
          </a:prstGeom>
          <a:noFill/>
          <a:ln>
            <a:noFill/>
          </a:ln>
        </p:spPr>
        <p:txBody>
          <a:bodyPr wrap="square" rtlCol="0">
            <a:spAutoFit/>
          </a:bodyPr>
          <a:lstStyle/>
          <a:p>
            <a:r>
              <a:rPr lang="ru-RU" sz="1400" dirty="0">
                <a:solidFill>
                  <a:srgbClr val="29B19A"/>
                </a:solidFill>
              </a:rPr>
              <a:t>Цель введения - сконцентрировать внимание учащихся на теме урока путем освежения приобретенных знаний и постановки вопросов, стимулирующих исследовательскую деятельность. Даются ключевые концепции теории, которая используется учащимися в данном уроке.</a:t>
            </a: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9" name="8 Rectángulo redondeado"/>
          <p:cNvSpPr/>
          <p:nvPr/>
        </p:nvSpPr>
        <p:spPr>
          <a:xfrm>
            <a:off x="1403647" y="2204864"/>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429000"/>
            <a:ext cx="2800350" cy="323850"/>
          </a:xfrm>
          <a:prstGeom prst="rect">
            <a:avLst/>
          </a:prstGeom>
        </p:spPr>
      </p:pic>
      <p:sp>
        <p:nvSpPr>
          <p:cNvPr id="15" name="2 Subtítulo"/>
          <p:cNvSpPr txBox="1">
            <a:spLocks/>
          </p:cNvSpPr>
          <p:nvPr/>
        </p:nvSpPr>
        <p:spPr>
          <a:xfrm>
            <a:off x="1555626" y="3517613"/>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smtClean="0">
                <a:solidFill>
                  <a:schemeClr val="bg1"/>
                </a:solidFill>
                <a:latin typeface="+mj-lt"/>
              </a:rPr>
              <a:t>Введение</a:t>
            </a:r>
            <a:endParaRPr lang="ru-RU" sz="2400" b="1" baseline="30000" dirty="0">
              <a:solidFill>
                <a:schemeClr val="bg1"/>
              </a:solidFill>
              <a:latin typeface="+mj-lt"/>
            </a:endParaRPr>
          </a:p>
        </p:txBody>
      </p:sp>
      <p:sp>
        <p:nvSpPr>
          <p:cNvPr id="16" name="15 CuadroTexto"/>
          <p:cNvSpPr txBox="1"/>
          <p:nvPr/>
        </p:nvSpPr>
        <p:spPr>
          <a:xfrm>
            <a:off x="1555626" y="3771037"/>
            <a:ext cx="6544766" cy="1169551"/>
          </a:xfrm>
          <a:prstGeom prst="rect">
            <a:avLst/>
          </a:prstGeom>
          <a:noFill/>
          <a:ln>
            <a:noFill/>
          </a:ln>
        </p:spPr>
        <p:txBody>
          <a:bodyPr wrap="square" rtlCol="0">
            <a:spAutoFit/>
          </a:bodyPr>
          <a:lstStyle/>
          <a:p>
            <a:r>
              <a:rPr lang="ru-RU" sz="1400" dirty="0" smtClean="0"/>
              <a:t>Задумывались ли вы когда ни будь над вопросом - </a:t>
            </a:r>
            <a:r>
              <a:rPr lang="ru-RU" sz="1400" dirty="0"/>
              <a:t>почему мы не улетаем в космос, когда подпрыгиваем? Такой абсурдный на первый взгляд вопрос помогает осознать, что "нечто" удерживает нас на земле и не отпускает. То же явление мы наблюдаем при отскоке теннисного или баскетбольного мяча: достигнув определенной высоты, они всегда падают на землю. </a:t>
            </a: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7" name="16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26" name="25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
        <p:nvSpPr>
          <p:cNvPr id="27" name="26 CuadroTexto"/>
          <p:cNvSpPr txBox="1"/>
          <p:nvPr/>
        </p:nvSpPr>
        <p:spPr>
          <a:xfrm>
            <a:off x="1446302" y="4232920"/>
            <a:ext cx="6616774" cy="523220"/>
          </a:xfrm>
          <a:prstGeom prst="rect">
            <a:avLst/>
          </a:prstGeom>
          <a:noFill/>
          <a:ln>
            <a:noFill/>
          </a:ln>
        </p:spPr>
        <p:txBody>
          <a:bodyPr wrap="square" rtlCol="0">
            <a:spAutoFit/>
          </a:bodyPr>
          <a:lstStyle/>
          <a:p>
            <a:r>
              <a:rPr lang="ru-RU" sz="1400" dirty="0"/>
              <a:t>Проведите со своим классом эксперимент, который позволит ответить на следующий вопрос:</a:t>
            </a:r>
          </a:p>
        </p:txBody>
      </p:sp>
      <p:pic>
        <p:nvPicPr>
          <p:cNvPr id="28" name="2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988" y="4892959"/>
            <a:ext cx="6665153" cy="636105"/>
          </a:xfrm>
          <a:prstGeom prst="rect">
            <a:avLst/>
          </a:prstGeom>
        </p:spPr>
      </p:pic>
      <p:pic>
        <p:nvPicPr>
          <p:cNvPr id="29" name="28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677" y="4750774"/>
            <a:ext cx="428625" cy="438150"/>
          </a:xfrm>
          <a:prstGeom prst="ellipse">
            <a:avLst/>
          </a:prstGeom>
        </p:spPr>
      </p:pic>
      <p:sp>
        <p:nvSpPr>
          <p:cNvPr id="30" name="29 CuadroTexto"/>
          <p:cNvSpPr txBox="1"/>
          <p:nvPr/>
        </p:nvSpPr>
        <p:spPr>
          <a:xfrm>
            <a:off x="1457687" y="4953000"/>
            <a:ext cx="6432402" cy="523220"/>
          </a:xfrm>
          <a:prstGeom prst="rect">
            <a:avLst/>
          </a:prstGeom>
          <a:noFill/>
        </p:spPr>
        <p:txBody>
          <a:bodyPr wrap="none" rtlCol="0">
            <a:spAutoFit/>
          </a:bodyPr>
          <a:lstStyle/>
          <a:p>
            <a:r>
              <a:rPr lang="ru-RU" sz="1400" b="1" dirty="0"/>
              <a:t>Как изменяется расстояние от предмета до земли, когда предмет падает</a:t>
            </a:r>
          </a:p>
          <a:p>
            <a:r>
              <a:rPr lang="ru-RU" sz="1400" b="1" dirty="0" smtClean="0"/>
              <a:t>на землю и отскакивает? </a:t>
            </a:r>
            <a:endParaRPr lang="ru-RU" sz="1400" b="1" dirty="0"/>
          </a:p>
        </p:txBody>
      </p:sp>
      <p:pic>
        <p:nvPicPr>
          <p:cNvPr id="9"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4911" y="2473553"/>
            <a:ext cx="6665153" cy="726697"/>
          </a:xfrm>
          <a:prstGeom prst="rect">
            <a:avLst/>
          </a:prstGeom>
        </p:spPr>
      </p:pic>
      <p:pic>
        <p:nvPicPr>
          <p:cNvPr id="1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2209800"/>
            <a:ext cx="428625" cy="438150"/>
          </a:xfrm>
          <a:prstGeom prst="ellipse">
            <a:avLst/>
          </a:prstGeom>
        </p:spPr>
      </p:pic>
      <p:sp>
        <p:nvSpPr>
          <p:cNvPr id="11" name="20 CuadroTexto"/>
          <p:cNvSpPr txBox="1"/>
          <p:nvPr/>
        </p:nvSpPr>
        <p:spPr>
          <a:xfrm>
            <a:off x="1430611" y="2461586"/>
            <a:ext cx="6439454" cy="738664"/>
          </a:xfrm>
          <a:prstGeom prst="rect">
            <a:avLst/>
          </a:prstGeom>
          <a:noFill/>
        </p:spPr>
        <p:txBody>
          <a:bodyPr wrap="square" rtlCol="0">
            <a:spAutoFit/>
          </a:bodyPr>
          <a:lstStyle/>
          <a:p>
            <a:r>
              <a:rPr lang="ru-RU" sz="1400" b="1" dirty="0"/>
              <a:t>Предположим, вы подпрыгните как можно выше. Как бы вы описали свои ощущения в каждый момент прыжка, т.е. при подъеме, при достижении высшей точки и при движении вниз? </a:t>
            </a:r>
          </a:p>
        </p:txBody>
      </p:sp>
      <p:pic>
        <p:nvPicPr>
          <p:cNvPr id="12" name="21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6296" y="3273130"/>
            <a:ext cx="6665153" cy="597640"/>
          </a:xfrm>
          <a:prstGeom prst="rect">
            <a:avLst/>
          </a:prstGeom>
        </p:spPr>
      </p:pic>
      <p:pic>
        <p:nvPicPr>
          <p:cNvPr id="13" name="22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1985" y="3130944"/>
            <a:ext cx="428625" cy="438150"/>
          </a:xfrm>
          <a:prstGeom prst="ellipse">
            <a:avLst/>
          </a:prstGeom>
        </p:spPr>
      </p:pic>
      <p:sp>
        <p:nvSpPr>
          <p:cNvPr id="14" name="23 CuadroTexto"/>
          <p:cNvSpPr txBox="1"/>
          <p:nvPr/>
        </p:nvSpPr>
        <p:spPr>
          <a:xfrm>
            <a:off x="1441995" y="3294706"/>
            <a:ext cx="6405215" cy="523220"/>
          </a:xfrm>
          <a:prstGeom prst="rect">
            <a:avLst/>
          </a:prstGeom>
          <a:noFill/>
        </p:spPr>
        <p:txBody>
          <a:bodyPr wrap="none" rtlCol="0">
            <a:spAutoFit/>
          </a:bodyPr>
          <a:lstStyle/>
          <a:p>
            <a:r>
              <a:rPr lang="ru-RU" sz="1400" b="1" dirty="0"/>
              <a:t>Какие ощущения (психологические), по вашему мнению, испытывает человек, </a:t>
            </a:r>
            <a:endParaRPr lang="ru-RU" sz="1400" b="1" dirty="0" smtClean="0"/>
          </a:p>
          <a:p>
            <a:r>
              <a:rPr lang="ru-RU" sz="1400" b="1" dirty="0" smtClean="0"/>
              <a:t>выпрыгивающий </a:t>
            </a:r>
            <a:r>
              <a:rPr lang="ru-RU" sz="1400" b="1" dirty="0"/>
              <a:t>из </a:t>
            </a:r>
            <a:r>
              <a:rPr lang="ru-RU" sz="1400" b="1" dirty="0" smtClean="0"/>
              <a:t>самолета? Поясните. </a:t>
            </a:r>
            <a:endParaRPr lang="ru-RU" sz="1400" b="1" dirty="0"/>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2708920"/>
            <a:ext cx="2800350" cy="323850"/>
          </a:xfrm>
          <a:prstGeom prst="rect">
            <a:avLst/>
          </a:prstGeom>
        </p:spPr>
      </p:pic>
      <p:sp>
        <p:nvSpPr>
          <p:cNvPr id="10" name="2 Subtítulo"/>
          <p:cNvSpPr txBox="1">
            <a:spLocks/>
          </p:cNvSpPr>
          <p:nvPr/>
        </p:nvSpPr>
        <p:spPr>
          <a:xfrm>
            <a:off x="1555626" y="2687960"/>
            <a:ext cx="1497112"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baseline="30000" dirty="0" smtClean="0">
                <a:solidFill>
                  <a:schemeClr val="bg1"/>
                </a:solidFill>
                <a:latin typeface="+mj-lt"/>
              </a:rPr>
              <a:t>Теория</a:t>
            </a:r>
            <a:r>
              <a:rPr lang="ru-RU" sz="2800" dirty="0" smtClean="0"/>
              <a:t> </a:t>
            </a:r>
            <a:endParaRPr lang="ru-RU" sz="2000" b="1" baseline="30000" dirty="0">
              <a:solidFill>
                <a:schemeClr val="bg1"/>
              </a:solidFill>
              <a:latin typeface="+mj-lt"/>
            </a:endParaRPr>
          </a:p>
        </p:txBody>
      </p:sp>
      <p:sp>
        <p:nvSpPr>
          <p:cNvPr id="12" name="11 CuadroTexto"/>
          <p:cNvSpPr txBox="1"/>
          <p:nvPr/>
        </p:nvSpPr>
        <p:spPr>
          <a:xfrm>
            <a:off x="1532608" y="3236783"/>
            <a:ext cx="6351760" cy="2031325"/>
          </a:xfrm>
          <a:prstGeom prst="rect">
            <a:avLst/>
          </a:prstGeom>
          <a:noFill/>
        </p:spPr>
        <p:txBody>
          <a:bodyPr wrap="square" rtlCol="0">
            <a:spAutoFit/>
          </a:bodyPr>
          <a:lstStyle/>
          <a:p>
            <a:r>
              <a:rPr lang="ru-RU" sz="1400" dirty="0"/>
              <a:t>Предметы, падающие на землю с разной высоты, движутся не так, как предметы, перемещающиеся по поверхности. Движение в первом случае называется свободным падением. Это пример прямолинейного движения с постоянным ускорением. Теоретически, ни один реальный объект на Земле не движется таким образом, т.к. считается, что свободное падение происходит только, когда на объект не действуют никакие другие силы, кроме гравитации. Такое движение не зависело бы от формы или массы; оно может происходить только в вакууме, где нет силы трения. На Земле воздух (или другой газ или жидкость) создает силу трения на объект, изменяя условия падения. Но на коротком участке свободного падения влияние трения минимально. </a:t>
            </a:r>
            <a:endParaRPr lang="ru-RU"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4" name="13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259449"/>
            <a:ext cx="6313686" cy="1169551"/>
          </a:xfrm>
          <a:prstGeom prst="rect">
            <a:avLst/>
          </a:prstGeom>
          <a:noFill/>
          <a:ln>
            <a:noFill/>
          </a:ln>
        </p:spPr>
        <p:txBody>
          <a:bodyPr wrap="square" rtlCol="0">
            <a:spAutoFit/>
          </a:bodyPr>
          <a:lstStyle/>
          <a:p>
            <a:r>
              <a:rPr lang="ru-RU" sz="1400" dirty="0"/>
              <a:t>Ускорение, которое испытывают объекты во время свободного падения, называется </a:t>
            </a:r>
            <a:r>
              <a:rPr lang="ru-RU" sz="1400" b="1" dirty="0"/>
              <a:t>ускорением свободного падения</a:t>
            </a:r>
            <a:r>
              <a:rPr lang="ru-RU" sz="1400" dirty="0"/>
              <a:t> </a:t>
            </a:r>
            <a:r>
              <a:rPr lang="ru-RU" sz="1400" b="1" dirty="0"/>
              <a:t>(g)</a:t>
            </a:r>
            <a:r>
              <a:rPr lang="ru-RU" sz="1400" dirty="0"/>
              <a:t>. Его величина равна примерно 9.8 м/с</a:t>
            </a:r>
            <a:r>
              <a:rPr lang="ru-RU" sz="1400" baseline="30000" dirty="0"/>
              <a:t>2</a:t>
            </a:r>
            <a:r>
              <a:rPr lang="ru-RU" sz="1400" dirty="0"/>
              <a:t>. Оно вызвано силой гравитации, которая притягивает объекты к центру Земли. Ускорение 9.8 </a:t>
            </a:r>
            <a:r>
              <a:rPr lang="ru-RU" sz="1400" dirty="0" smtClean="0"/>
              <a:t>м/с</a:t>
            </a:r>
            <a:r>
              <a:rPr lang="ru-RU" sz="1400" baseline="30000" dirty="0"/>
              <a:t>2</a:t>
            </a:r>
            <a:r>
              <a:rPr lang="ru-RU" sz="1400" dirty="0" smtClean="0"/>
              <a:t> </a:t>
            </a:r>
            <a:r>
              <a:rPr lang="ru-RU" sz="1400" dirty="0"/>
              <a:t>означает, что скорость объекта каждую секунду увеличивается на 9.8 м/с , как показано на рисунке ниже.</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453" y="3577099"/>
            <a:ext cx="3024683" cy="3038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200400" y="4038600"/>
            <a:ext cx="915892" cy="307777"/>
          </a:xfrm>
          <a:prstGeom prst="rect">
            <a:avLst/>
          </a:prstGeom>
          <a:noFill/>
        </p:spPr>
        <p:txBody>
          <a:bodyPr wrap="none" rtlCol="0">
            <a:spAutoFit/>
          </a:bodyPr>
          <a:lstStyle/>
          <a:p>
            <a:r>
              <a:rPr lang="ru-RU" sz="1400" b="1" dirty="0" smtClean="0"/>
              <a:t>Время (с)</a:t>
            </a:r>
            <a:endParaRPr lang="en-US" sz="1400" b="1" dirty="0"/>
          </a:p>
        </p:txBody>
      </p:sp>
      <p:sp>
        <p:nvSpPr>
          <p:cNvPr id="9" name="TextBox 8"/>
          <p:cNvSpPr txBox="1"/>
          <p:nvPr/>
        </p:nvSpPr>
        <p:spPr>
          <a:xfrm>
            <a:off x="4319080" y="4038600"/>
            <a:ext cx="1319720" cy="307777"/>
          </a:xfrm>
          <a:prstGeom prst="rect">
            <a:avLst/>
          </a:prstGeom>
          <a:noFill/>
        </p:spPr>
        <p:txBody>
          <a:bodyPr wrap="none" rtlCol="0">
            <a:spAutoFit/>
          </a:bodyPr>
          <a:lstStyle/>
          <a:p>
            <a:r>
              <a:rPr lang="ru-RU" sz="1400" b="1" dirty="0" smtClean="0"/>
              <a:t>Скорость (</a:t>
            </a:r>
            <a:r>
              <a:rPr lang="ru-RU" sz="1400" b="1" dirty="0"/>
              <a:t>м/с</a:t>
            </a:r>
            <a:r>
              <a:rPr lang="ru-RU" sz="1400" b="1" dirty="0" smtClean="0"/>
              <a:t>)</a:t>
            </a:r>
            <a:endParaRPr lang="en-US" sz="1400" b="1" dirty="0"/>
          </a:p>
        </p:txBody>
      </p:sp>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11" name="10 CuadroTexto"/>
          <p:cNvSpPr txBox="1"/>
          <p:nvPr/>
        </p:nvSpPr>
        <p:spPr>
          <a:xfrm>
            <a:off x="1555626" y="2132856"/>
            <a:ext cx="7048822" cy="1846659"/>
          </a:xfrm>
          <a:prstGeom prst="rect">
            <a:avLst/>
          </a:prstGeom>
          <a:noFill/>
          <a:ln>
            <a:noFill/>
          </a:ln>
        </p:spPr>
        <p:txBody>
          <a:bodyPr wrap="square" rtlCol="0">
            <a:spAutoFit/>
          </a:bodyPr>
          <a:lstStyle/>
          <a:p>
            <a:r>
              <a:rPr lang="ru-RU" sz="1400" dirty="0"/>
              <a:t>Значение g будет положительным для тела, движущегося к поверхности земли, и отрицательным, если тело удаляется от земли (например, при выстреле вверх). </a:t>
            </a:r>
            <a:endParaRPr lang="ru-RU" sz="1400" dirty="0" smtClean="0"/>
          </a:p>
          <a:p>
            <a:endParaRPr lang="ru-RU" sz="1400" dirty="0"/>
          </a:p>
          <a:p>
            <a:r>
              <a:rPr lang="ru-RU" sz="1400" dirty="0"/>
              <a:t>Расстояние, пройденное объектом в свободном падении, равно высоте (h). </a:t>
            </a:r>
            <a:endParaRPr lang="ru-RU" sz="1400" dirty="0" smtClean="0"/>
          </a:p>
          <a:p>
            <a:endParaRPr lang="ru-RU" sz="1400" dirty="0"/>
          </a:p>
          <a:p>
            <a:r>
              <a:rPr lang="ru-RU" sz="1400" dirty="0"/>
              <a:t>Приведенные ниже формулы показывают связь между величинами, участвующими в свободном падении: </a:t>
            </a:r>
            <a:r>
              <a:rPr lang="ru-RU" sz="1400" dirty="0" smtClean="0"/>
              <a:t>Начальная скорость </a:t>
            </a:r>
            <a:r>
              <a:rPr lang="ru-RU" sz="1400" dirty="0"/>
              <a:t>(V</a:t>
            </a:r>
            <a:r>
              <a:rPr lang="ru-RU" sz="800" dirty="0"/>
              <a:t>i</a:t>
            </a:r>
            <a:r>
              <a:rPr lang="ru-RU" sz="1400" dirty="0"/>
              <a:t>), конечная скорость (V</a:t>
            </a:r>
            <a:r>
              <a:rPr lang="ru-RU" sz="800" dirty="0"/>
              <a:t>f</a:t>
            </a:r>
            <a:r>
              <a:rPr lang="ru-RU" sz="1400" dirty="0"/>
              <a:t>), ускорение свободного падения (g), высота (h) и время (t).</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6803" y="4135437"/>
            <a:ext cx="1319213"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739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latin typeface="+mj-lt"/>
              </a:rPr>
              <a:t>Введение и теория</a:t>
            </a:r>
          </a:p>
          <a:p>
            <a:pPr marL="0" indent="0">
              <a:buNone/>
            </a:pPr>
            <a:endParaRPr lang="ru-RU"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ru-RU" sz="1400" dirty="0" smtClean="0">
                <a:solidFill>
                  <a:srgbClr val="22B89B"/>
                </a:solidFill>
              </a:rPr>
              <a:t>Теперь пригласите учащихся выдвинуть гипотезу, которая должна быть проверена экспериментально. </a:t>
            </a:r>
            <a:endParaRPr lang="ru-RU"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852129"/>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7" y="3356992"/>
            <a:ext cx="6328742" cy="738664"/>
          </a:xfrm>
          <a:prstGeom prst="rect">
            <a:avLst/>
          </a:prstGeom>
          <a:noFill/>
        </p:spPr>
        <p:txBody>
          <a:bodyPr wrap="square" rtlCol="0">
            <a:spAutoFit/>
          </a:bodyPr>
          <a:lstStyle/>
          <a:p>
            <a:r>
              <a:rPr lang="ru-RU" sz="1400" b="1" dirty="0"/>
              <a:t>Допустим, бросив теннисный шарик, вы можете измерять изменение расстояния во время движения вниз в свободном падении от начальной точки. Какое изменение расстояния можно предположить? </a:t>
            </a: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12" name="11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387607"/>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400" b="1" baseline="30000" dirty="0">
                <a:solidFill>
                  <a:schemeClr val="bg1"/>
                </a:solidFill>
              </a:rPr>
              <a:t>Описание работы</a:t>
            </a:r>
          </a:p>
          <a:p>
            <a:pPr marL="0" indent="0">
              <a:buNone/>
            </a:pPr>
            <a:endParaRPr lang="ru-RU" sz="2400" b="1" baseline="30000" dirty="0">
              <a:solidFill>
                <a:schemeClr val="bg1"/>
              </a:solidFill>
              <a:latin typeface="+mj-lt"/>
            </a:endParaRPr>
          </a:p>
          <a:p>
            <a:pPr marL="0" indent="0">
              <a:buNone/>
            </a:pPr>
            <a:endParaRPr lang="ru-RU" sz="2000" b="1" baseline="30000" dirty="0">
              <a:solidFill>
                <a:schemeClr val="bg1"/>
              </a:solidFill>
              <a:latin typeface="Frutiger 45 Light" pitchFamily="34" charset="0"/>
            </a:endParaRPr>
          </a:p>
        </p:txBody>
      </p:sp>
      <p:sp>
        <p:nvSpPr>
          <p:cNvPr id="10" name="9 CuadroTexto"/>
          <p:cNvSpPr txBox="1"/>
          <p:nvPr/>
        </p:nvSpPr>
        <p:spPr>
          <a:xfrm>
            <a:off x="1037185" y="2743200"/>
            <a:ext cx="7344815" cy="1200329"/>
          </a:xfrm>
          <a:prstGeom prst="rect">
            <a:avLst/>
          </a:prstGeom>
          <a:noFill/>
        </p:spPr>
        <p:txBody>
          <a:bodyPr wrap="square" rtlCol="0">
            <a:spAutoFit/>
          </a:bodyPr>
          <a:lstStyle/>
          <a:p>
            <a:r>
              <a:rPr lang="ru-RU" dirty="0">
                <a:solidFill>
                  <a:schemeClr val="bg1"/>
                </a:solidFill>
              </a:rPr>
              <a:t>Студенты измерят изменение расстояния от шарика, брошенного с высоты 1.5 м, до земли. Они проанализируют данные и вычислят ускорение свободного падения на основании эмпирических результатов и сравнят его с информацией, полученной в теоретической части. </a:t>
            </a:r>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ru-RU" sz="2000" b="1" dirty="0">
                <a:solidFill>
                  <a:schemeClr val="bg1"/>
                </a:solidFill>
              </a:rPr>
              <a:t>Свободное падение</a:t>
            </a:r>
            <a:endParaRPr lang="ru-RU" sz="2000" baseline="30000" dirty="0">
              <a:solidFill>
                <a:schemeClr val="bg1"/>
              </a:solidFill>
              <a:latin typeface="Frutiger 55 Roman" pitchFamily="34" charset="0"/>
            </a:endParaRPr>
          </a:p>
        </p:txBody>
      </p:sp>
      <p:sp>
        <p:nvSpPr>
          <p:cNvPr id="8" name="7 CuadroTexto"/>
          <p:cNvSpPr txBox="1"/>
          <p:nvPr/>
        </p:nvSpPr>
        <p:spPr>
          <a:xfrm>
            <a:off x="5652120" y="1389722"/>
            <a:ext cx="3744416" cy="415498"/>
          </a:xfrm>
          <a:prstGeom prst="rect">
            <a:avLst/>
          </a:prstGeom>
          <a:noFill/>
        </p:spPr>
        <p:txBody>
          <a:bodyPr wrap="square" rtlCol="0" anchor="b">
            <a:spAutoFit/>
          </a:bodyPr>
          <a:lstStyle/>
          <a:p>
            <a:r>
              <a:rPr lang="ru-RU" sz="1050" dirty="0">
                <a:solidFill>
                  <a:schemeClr val="bg1">
                    <a:lumMod val="50000"/>
                  </a:schemeClr>
                </a:solidFill>
              </a:rPr>
              <a:t>Наблюдение и анализ движения свободного падения </a:t>
            </a:r>
            <a:endParaRPr lang="ru-RU" sz="1050" dirty="0" smtClean="0">
              <a:solidFill>
                <a:schemeClr val="bg1">
                  <a:lumMod val="50000"/>
                </a:schemeClr>
              </a:solidFill>
            </a:endParaRPr>
          </a:p>
          <a:p>
            <a:r>
              <a:rPr lang="ru-RU" sz="1050" dirty="0" smtClean="0">
                <a:solidFill>
                  <a:schemeClr val="bg1">
                    <a:lumMod val="50000"/>
                  </a:schemeClr>
                </a:solidFill>
              </a:rPr>
              <a:t>прыгающего теннисного мячика</a:t>
            </a:r>
            <a:endParaRPr lang="ru-RU"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1782</TotalTime>
  <Words>1895</Words>
  <Application>Microsoft Office PowerPoint</Application>
  <PresentationFormat>‫הצגה על המסך (4:3)</PresentationFormat>
  <Paragraphs>191</Paragraphs>
  <Slides>25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175</cp:revision>
  <dcterms:created xsi:type="dcterms:W3CDTF">2012-09-11T15:34:37Z</dcterms:created>
  <dcterms:modified xsi:type="dcterms:W3CDTF">2017-11-27T18:57:37Z</dcterms:modified>
</cp:coreProperties>
</file>