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2" r:id="rId7"/>
    <p:sldId id="264" r:id="rId8"/>
    <p:sldId id="265" r:id="rId9"/>
    <p:sldId id="268" r:id="rId10"/>
    <p:sldId id="269" r:id="rId11"/>
    <p:sldId id="270" r:id="rId12"/>
    <p:sldId id="272" r:id="rId13"/>
    <p:sldId id="273" r:id="rId14"/>
    <p:sldId id="274" r:id="rId15"/>
    <p:sldId id="275" r:id="rId16"/>
    <p:sldId id="280" r:id="rId17"/>
    <p:sldId id="283" r:id="rId18"/>
    <p:sldId id="282" r:id="rId19"/>
    <p:sldId id="281" r:id="rId20"/>
    <p:sldId id="276" r:id="rId21"/>
    <p:sldId id="278" r:id="rId22"/>
    <p:sldId id="284" r:id="rId23"/>
    <p:sldId id="277" r:id="rId24"/>
    <p:sldId id="285" r:id="rId25"/>
    <p:sldId id="286"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2" autoAdjust="0"/>
    <p:restoredTop sz="94660"/>
  </p:normalViewPr>
  <p:slideViewPr>
    <p:cSldViewPr>
      <p:cViewPr>
        <p:scale>
          <a:sx n="100" d="100"/>
          <a:sy n="100" d="100"/>
        </p:scale>
        <p:origin x="-28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9193-FF0B-4E44-9577-AB9C07824606}" type="datetimeFigureOut">
              <a:rPr lang="es-CL" smtClean="0"/>
              <a:pPr/>
              <a:t>23-11-2017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1D874-A2AA-439A-AABE-E15AE404962A}" type="slidenum">
              <a:rPr lang="es-CL" smtClean="0"/>
              <a:pPr/>
              <a:t>‹#›</a:t>
            </a:fld>
            <a:endParaRPr lang="ru-RU"/>
          </a:p>
        </p:txBody>
      </p:sp>
    </p:spTree>
    <p:extLst>
      <p:ext uri="{BB962C8B-B14F-4D97-AF65-F5344CB8AC3E}">
        <p14:creationId xmlns:p14="http://schemas.microsoft.com/office/powerpoint/2010/main" val="24091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271D874-A2AA-439A-AABE-E15AE404962A}" type="slidenum">
              <a:rPr lang="es-CL" smtClean="0"/>
              <a:pPr/>
              <a:t>20</a:t>
            </a:fld>
            <a:endParaRPr lang="ru-RU"/>
          </a:p>
        </p:txBody>
      </p:sp>
    </p:spTree>
    <p:extLst>
      <p:ext uri="{BB962C8B-B14F-4D97-AF65-F5344CB8AC3E}">
        <p14:creationId xmlns:p14="http://schemas.microsoft.com/office/powerpoint/2010/main" val="1929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23-11-2017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23-11-2017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52020" y="1682224"/>
            <a:ext cx="3600400" cy="576064"/>
          </a:xfrm>
        </p:spPr>
        <p:txBody>
          <a:bodyPr>
            <a:normAutofit/>
          </a:bodyPr>
          <a:lstStyle/>
          <a:p>
            <a:r>
              <a:rPr lang="ru-RU" sz="2400" b="1" dirty="0" smtClean="0">
                <a:solidFill>
                  <a:schemeClr val="bg1"/>
                </a:solidFill>
                <a:latin typeface="+mj-lt"/>
              </a:rPr>
              <a:t>Прогулка по городу</a:t>
            </a:r>
            <a:endParaRPr lang="ru-RU"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ru-RU" sz="1200" dirty="0" smtClean="0">
                <a:solidFill>
                  <a:srgbClr val="FFFF66"/>
                </a:solidFill>
              </a:rPr>
              <a:t>Замер температуры окружающей среды и влажности в зеленых зонах и городских районах</a:t>
            </a:r>
            <a:endParaRPr lang="ru-RU" sz="1200" dirty="0">
              <a:solidFill>
                <a:srgbClr val="FFFF66"/>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50" t="4562" r="3874" b="3956"/>
          <a:stretch/>
        </p:blipFill>
        <p:spPr bwMode="auto">
          <a:xfrm>
            <a:off x="3563596" y="4948014"/>
            <a:ext cx="1589518" cy="158097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708920"/>
            <a:ext cx="6624736" cy="538609"/>
          </a:xfrm>
          <a:prstGeom prst="rect">
            <a:avLst/>
          </a:prstGeom>
          <a:noFill/>
        </p:spPr>
        <p:txBody>
          <a:bodyPr wrap="square" rtlCol="0">
            <a:spAutoFit/>
          </a:bodyPr>
          <a:lstStyle/>
          <a:p>
            <a:r>
              <a:rPr lang="ru-RU" sz="1400" dirty="0"/>
              <a:t>Для сбора показаний измерений с помощью датчиков относительной влажности, внешней температуры и GPS Labdisc, необходимо сделать следующие настройки:</a:t>
            </a:r>
            <a:endParaRPr lang="ru-RU"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Использование Labdisc</a:t>
            </a:r>
            <a:endParaRPr lang="ru-RU" sz="2400" b="1" baseline="30000" dirty="0">
              <a:solidFill>
                <a:schemeClr val="bg1"/>
              </a:solidFill>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30" name="29 CuadroTexto"/>
          <p:cNvSpPr txBox="1"/>
          <p:nvPr/>
        </p:nvSpPr>
        <p:spPr>
          <a:xfrm>
            <a:off x="1187624" y="3218621"/>
            <a:ext cx="6624736" cy="307777"/>
          </a:xfrm>
          <a:prstGeom prst="rect">
            <a:avLst/>
          </a:prstGeom>
          <a:noFill/>
        </p:spPr>
        <p:txBody>
          <a:bodyPr wrap="square" rtlCol="0">
            <a:spAutoFit/>
          </a:bodyPr>
          <a:lstStyle/>
          <a:p>
            <a:r>
              <a:rPr lang="ru-RU" sz="1400" dirty="0"/>
              <a:t>Включите Labdisc нажатием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24752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702629"/>
            <a:ext cx="6624736" cy="307777"/>
          </a:xfrm>
          <a:prstGeom prst="rect">
            <a:avLst/>
          </a:prstGeom>
          <a:noFill/>
        </p:spPr>
        <p:txBody>
          <a:bodyPr wrap="square" rtlCol="0">
            <a:spAutoFit/>
          </a:bodyPr>
          <a:lstStyle/>
          <a:p>
            <a:r>
              <a:rPr lang="ru-RU" sz="1400" dirty="0" smtClean="0"/>
              <a:t>Нажмите                   и выберите "КОНФИГУРАЦИЯ", нажав </a:t>
            </a:r>
            <a:endParaRPr lang="ru-RU" sz="1500" dirty="0" smtClean="0"/>
          </a:p>
        </p:txBody>
      </p:sp>
      <p:sp>
        <p:nvSpPr>
          <p:cNvPr id="33" name="32 CuadroTexto"/>
          <p:cNvSpPr txBox="1"/>
          <p:nvPr/>
        </p:nvSpPr>
        <p:spPr>
          <a:xfrm>
            <a:off x="1187624" y="4192283"/>
            <a:ext cx="6624736" cy="523220"/>
          </a:xfrm>
          <a:prstGeom prst="rect">
            <a:avLst/>
          </a:prstGeom>
          <a:noFill/>
        </p:spPr>
        <p:txBody>
          <a:bodyPr wrap="square" rtlCol="0">
            <a:spAutoFit/>
          </a:bodyPr>
          <a:lstStyle/>
          <a:p>
            <a:r>
              <a:rPr lang="ru-RU" sz="1400" dirty="0"/>
              <a:t>С помощью                   перейдите в меню конфигурации GPS, нажав                  для входа и выбрав пункт “Активировать GPS” нажатием на </a:t>
            </a:r>
            <a:endParaRPr lang="ru-RU" sz="1500" dirty="0"/>
          </a:p>
        </p:txBody>
      </p:sp>
      <p:sp>
        <p:nvSpPr>
          <p:cNvPr id="34" name="33 CuadroTexto"/>
          <p:cNvSpPr txBox="1"/>
          <p:nvPr/>
        </p:nvSpPr>
        <p:spPr>
          <a:xfrm>
            <a:off x="1187624" y="4681938"/>
            <a:ext cx="6624736" cy="307777"/>
          </a:xfrm>
          <a:prstGeom prst="rect">
            <a:avLst/>
          </a:prstGeom>
          <a:noFill/>
        </p:spPr>
        <p:txBody>
          <a:bodyPr wrap="square" rtlCol="0">
            <a:spAutoFit/>
          </a:bodyPr>
          <a:lstStyle/>
          <a:p>
            <a:r>
              <a:rPr lang="ru-RU" sz="1400" dirty="0"/>
              <a:t>Нажмите                два раза, чтобы вернуться в меню. </a:t>
            </a:r>
            <a:endParaRPr lang="ru-RU" sz="1500" dirty="0" smtClean="0"/>
          </a:p>
        </p:txBody>
      </p:sp>
      <p:sp>
        <p:nvSpPr>
          <p:cNvPr id="35" name="34 CuadroTexto"/>
          <p:cNvSpPr txBox="1"/>
          <p:nvPr/>
        </p:nvSpPr>
        <p:spPr>
          <a:xfrm>
            <a:off x="1187624" y="5175670"/>
            <a:ext cx="6624736" cy="307777"/>
          </a:xfrm>
          <a:prstGeom prst="rect">
            <a:avLst/>
          </a:prstGeom>
          <a:noFill/>
        </p:spPr>
        <p:txBody>
          <a:bodyPr wrap="square" rtlCol="0">
            <a:spAutoFit/>
          </a:bodyPr>
          <a:lstStyle/>
          <a:p>
            <a:r>
              <a:rPr lang="ru-RU" sz="1400" dirty="0"/>
              <a:t>Перейдите к "УСТАНОВКА" с помощью кнопки                 и выберите этот пункт, нажав </a:t>
            </a:r>
            <a:endParaRPr lang="ru-RU" sz="1500" dirty="0" smtClean="0"/>
          </a:p>
        </p:txBody>
      </p:sp>
      <p:sp>
        <p:nvSpPr>
          <p:cNvPr id="36" name="35 CuadroTexto"/>
          <p:cNvSpPr txBox="1"/>
          <p:nvPr/>
        </p:nvSpPr>
        <p:spPr>
          <a:xfrm>
            <a:off x="1187624" y="5661248"/>
            <a:ext cx="6624736" cy="307777"/>
          </a:xfrm>
          <a:prstGeom prst="rect">
            <a:avLst/>
          </a:prstGeom>
          <a:noFill/>
        </p:spPr>
        <p:txBody>
          <a:bodyPr wrap="square" rtlCol="0">
            <a:spAutoFit/>
          </a:bodyPr>
          <a:lstStyle/>
          <a:p>
            <a:r>
              <a:rPr lang="ru-RU" sz="1400" dirty="0"/>
              <a:t>Затем выберите пункт "ЗАДАТЬ ДАТЧИКИ", нажав </a:t>
            </a:r>
            <a:endParaRPr lang="ru-RU"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186" y="367527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3955" y="370262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4552" y="422220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49414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3456" y="4208025"/>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7738" y="471550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520278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5604" y="521579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706" y="568337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Использование Labdisc</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2"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ru-RU" sz="1400" dirty="0" smtClean="0"/>
              <a:t>Выберите только датчики относительной влажности, внешней температуры и GPS и нажмите     		три раза. </a:t>
            </a:r>
            <a:endParaRPr lang="ru-RU" sz="1500" dirty="0" smtClean="0"/>
          </a:p>
        </p:txBody>
      </p:sp>
      <p:sp>
        <p:nvSpPr>
          <p:cNvPr id="48" name="47 CuadroTexto"/>
          <p:cNvSpPr txBox="1"/>
          <p:nvPr/>
        </p:nvSpPr>
        <p:spPr>
          <a:xfrm>
            <a:off x="1187624" y="2749119"/>
            <a:ext cx="6624736" cy="307777"/>
          </a:xfrm>
          <a:prstGeom prst="rect">
            <a:avLst/>
          </a:prstGeom>
          <a:noFill/>
        </p:spPr>
        <p:txBody>
          <a:bodyPr wrap="square" rtlCol="0">
            <a:spAutoFit/>
          </a:bodyPr>
          <a:lstStyle/>
          <a:p>
            <a:r>
              <a:rPr lang="ru-RU" sz="1400" dirty="0"/>
              <a:t>Нажмите                        , чтобы начать измерения. </a:t>
            </a:r>
          </a:p>
        </p:txBody>
      </p:sp>
      <p:sp>
        <p:nvSpPr>
          <p:cNvPr id="49" name="48 CuadroTexto"/>
          <p:cNvSpPr txBox="1"/>
          <p:nvPr/>
        </p:nvSpPr>
        <p:spPr>
          <a:xfrm>
            <a:off x="1187624" y="3265820"/>
            <a:ext cx="6624736" cy="523220"/>
          </a:xfrm>
          <a:prstGeom prst="rect">
            <a:avLst/>
          </a:prstGeom>
          <a:noFill/>
        </p:spPr>
        <p:txBody>
          <a:bodyPr wrap="square" rtlCol="0">
            <a:spAutoFit/>
          </a:bodyPr>
          <a:lstStyle/>
          <a:p>
            <a:r>
              <a:rPr lang="ru-RU" sz="1400" dirty="0"/>
              <a:t>После завершения измерений, остановите Labdisc, нажав                    (увидите указание "Нажмите кнопку ПРОКРУТКА, чтобы ОСТАНОВИТЬ") и нажмите </a:t>
            </a:r>
            <a:endParaRPr lang="ru-RU"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49653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4227" y="277387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27942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890" y="355367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ru-RU" sz="1400" dirty="0">
                <a:solidFill>
                  <a:srgbClr val="3490A6"/>
                </a:solidFill>
              </a:rPr>
              <a:t>Следующие шаги поясняют, как проводить эксперимент: </a:t>
            </a: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ru-RU" sz="1400" dirty="0"/>
              <a:t>Возьмите Labdisc и подключите зонд внешней температуры. Начните измерения от двери классной комнаты и двигайтесь в направлении ближайшей зеленой зоны. </a:t>
            </a:r>
            <a:endParaRPr lang="ru-RU" sz="1500" dirty="0" smtClean="0"/>
          </a:p>
        </p:txBody>
      </p:sp>
      <p:sp>
        <p:nvSpPr>
          <p:cNvPr id="20" name="19 CuadroTexto"/>
          <p:cNvSpPr txBox="1"/>
          <p:nvPr/>
        </p:nvSpPr>
        <p:spPr>
          <a:xfrm>
            <a:off x="1187624" y="3480959"/>
            <a:ext cx="6624736" cy="307777"/>
          </a:xfrm>
          <a:prstGeom prst="rect">
            <a:avLst/>
          </a:prstGeom>
          <a:noFill/>
        </p:spPr>
        <p:txBody>
          <a:bodyPr wrap="square" rtlCol="0">
            <a:spAutoFit/>
          </a:bodyPr>
          <a:lstStyle/>
          <a:p>
            <a:r>
              <a:rPr lang="ru-RU" sz="1400" dirty="0"/>
              <a:t>После регистрации данных в зеленой зоне, перейдите на заасфальтированный участок. </a:t>
            </a:r>
            <a:endParaRPr lang="ru-RU" sz="1500" dirty="0" smtClean="0"/>
          </a:p>
        </p:txBody>
      </p:sp>
      <p:sp>
        <p:nvSpPr>
          <p:cNvPr id="21" name="20 CuadroTexto"/>
          <p:cNvSpPr txBox="1"/>
          <p:nvPr/>
        </p:nvSpPr>
        <p:spPr>
          <a:xfrm>
            <a:off x="1187624" y="3970613"/>
            <a:ext cx="6624736" cy="307777"/>
          </a:xfrm>
          <a:prstGeom prst="rect">
            <a:avLst/>
          </a:prstGeom>
          <a:noFill/>
        </p:spPr>
        <p:txBody>
          <a:bodyPr wrap="square" rtlCol="0">
            <a:spAutoFit/>
          </a:bodyPr>
          <a:lstStyle/>
          <a:p>
            <a:r>
              <a:rPr lang="ru-RU" sz="1400" dirty="0"/>
              <a:t>Зафиксируйте наблюдения и точное местоположение в блокноте.</a:t>
            </a:r>
            <a:endParaRPr lang="ru-RU" sz="1500" dirty="0"/>
          </a:p>
        </p:txBody>
      </p:sp>
      <p:sp>
        <p:nvSpPr>
          <p:cNvPr id="22" name="21 CuadroTexto"/>
          <p:cNvSpPr txBox="1"/>
          <p:nvPr/>
        </p:nvSpPr>
        <p:spPr>
          <a:xfrm>
            <a:off x="1187624" y="4460268"/>
            <a:ext cx="6624736" cy="307777"/>
          </a:xfrm>
          <a:prstGeom prst="rect">
            <a:avLst/>
          </a:prstGeom>
          <a:noFill/>
        </p:spPr>
        <p:txBody>
          <a:bodyPr wrap="square" rtlCol="0">
            <a:spAutoFit/>
          </a:bodyPr>
          <a:lstStyle/>
          <a:p>
            <a:r>
              <a:rPr lang="ru-RU" sz="1400" dirty="0"/>
              <a:t>После завершения измерений выключите Labdisc. </a:t>
            </a:r>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141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706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602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3868" y="4803941"/>
            <a:ext cx="2232248" cy="188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ru-RU" sz="1400" dirty="0"/>
              <a:t>Подключите Labdisc к компьютеру с помощью соединительного кабеля USB или беспроводного канала связи Bluetooth.</a:t>
            </a:r>
            <a:endParaRPr lang="ru-RU" sz="1500" dirty="0" smtClean="0"/>
          </a:p>
        </p:txBody>
      </p:sp>
      <p:sp>
        <p:nvSpPr>
          <p:cNvPr id="24" name="23 CuadroTexto"/>
          <p:cNvSpPr txBox="1"/>
          <p:nvPr/>
        </p:nvSpPr>
        <p:spPr>
          <a:xfrm>
            <a:off x="1187624" y="3520172"/>
            <a:ext cx="6624736" cy="307777"/>
          </a:xfrm>
          <a:prstGeom prst="rect">
            <a:avLst/>
          </a:prstGeom>
          <a:noFill/>
        </p:spPr>
        <p:txBody>
          <a:bodyPr wrap="square" rtlCol="0">
            <a:spAutoFit/>
          </a:bodyPr>
          <a:lstStyle/>
          <a:p>
            <a:r>
              <a:rPr lang="ru-RU" sz="1400" dirty="0"/>
              <a:t>В верхнем меню нажмите кнопку                    и выберите кнопку                           .</a:t>
            </a:r>
            <a:endParaRPr lang="ru-RU" sz="1500" dirty="0" smtClean="0"/>
          </a:p>
        </p:txBody>
      </p:sp>
      <p:sp>
        <p:nvSpPr>
          <p:cNvPr id="25" name="24 CuadroTexto"/>
          <p:cNvSpPr txBox="1"/>
          <p:nvPr/>
        </p:nvSpPr>
        <p:spPr>
          <a:xfrm>
            <a:off x="1187624" y="4034911"/>
            <a:ext cx="6624736" cy="307777"/>
          </a:xfrm>
          <a:prstGeom prst="rect">
            <a:avLst/>
          </a:prstGeom>
          <a:noFill/>
        </p:spPr>
        <p:txBody>
          <a:bodyPr wrap="square" rtlCol="0">
            <a:spAutoFit/>
          </a:bodyPr>
          <a:lstStyle/>
          <a:p>
            <a:r>
              <a:rPr lang="ru-RU" sz="1400" dirty="0"/>
              <a:t>Выберите в списке последний эксперимент.</a:t>
            </a:r>
            <a:endParaRPr lang="ru-RU" sz="1500" dirty="0"/>
          </a:p>
        </p:txBody>
      </p:sp>
      <p:sp>
        <p:nvSpPr>
          <p:cNvPr id="26" name="25 CuadroTexto"/>
          <p:cNvSpPr txBox="1"/>
          <p:nvPr/>
        </p:nvSpPr>
        <p:spPr>
          <a:xfrm>
            <a:off x="1187624" y="4549350"/>
            <a:ext cx="6624736" cy="307777"/>
          </a:xfrm>
          <a:prstGeom prst="rect">
            <a:avLst/>
          </a:prstGeom>
          <a:noFill/>
        </p:spPr>
        <p:txBody>
          <a:bodyPr wrap="square" rtlCol="0">
            <a:spAutoFit/>
          </a:bodyPr>
          <a:lstStyle/>
          <a:p>
            <a:r>
              <a:rPr lang="ru-RU" sz="1400" dirty="0"/>
              <a:t>Посмотрите на график на экране.</a:t>
            </a:r>
            <a:endParaRPr lang="ru-RU"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0459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5603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0134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5892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CuadroTexto"/>
          <p:cNvSpPr txBox="1"/>
          <p:nvPr/>
        </p:nvSpPr>
        <p:spPr>
          <a:xfrm>
            <a:off x="1187624" y="5004661"/>
            <a:ext cx="6624736" cy="523220"/>
          </a:xfrm>
          <a:prstGeom prst="rect">
            <a:avLst/>
          </a:prstGeom>
          <a:noFill/>
        </p:spPr>
        <p:txBody>
          <a:bodyPr wrap="square" rtlCol="0">
            <a:spAutoFit/>
          </a:bodyPr>
          <a:lstStyle/>
          <a:p>
            <a:r>
              <a:rPr lang="ru-RU" sz="1400" dirty="0" smtClean="0"/>
              <a:t>Нажмите кнопку              и нанесите на график примечания с указанием данных наблюдений и момента их регистрации.</a:t>
            </a:r>
            <a:endParaRPr lang="ru-RU" sz="1500" dirty="0" smtClean="0"/>
          </a:p>
        </p:txBody>
      </p:sp>
      <p:sp>
        <p:nvSpPr>
          <p:cNvPr id="41" name="40 CuadroTexto"/>
          <p:cNvSpPr txBox="1"/>
          <p:nvPr/>
        </p:nvSpPr>
        <p:spPr>
          <a:xfrm>
            <a:off x="1187624" y="5589240"/>
            <a:ext cx="6624736" cy="523220"/>
          </a:xfrm>
          <a:prstGeom prst="rect">
            <a:avLst/>
          </a:prstGeom>
          <a:noFill/>
        </p:spPr>
        <p:txBody>
          <a:bodyPr wrap="square" rtlCol="0">
            <a:spAutoFit/>
          </a:bodyPr>
          <a:lstStyle/>
          <a:p>
            <a:r>
              <a:rPr lang="ru-RU" sz="1400" dirty="0"/>
              <a:t>Нажмите кнопку           и выберите точки на графике. Выберите по одной характерной точке для каждого места.</a:t>
            </a:r>
            <a:endParaRPr lang="ru-RU" sz="1500" dirty="0" smtClean="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1920" y="3501514"/>
            <a:ext cx="502556" cy="36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0192" y="3501008"/>
            <a:ext cx="360040" cy="3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5776" y="4846114"/>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55776" y="5517232"/>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31" name="30 CuadroTexto"/>
          <p:cNvSpPr txBox="1"/>
          <p:nvPr/>
        </p:nvSpPr>
        <p:spPr>
          <a:xfrm>
            <a:off x="1187624" y="2410456"/>
            <a:ext cx="6624736" cy="307777"/>
          </a:xfrm>
          <a:prstGeom prst="rect">
            <a:avLst/>
          </a:prstGeom>
          <a:noFill/>
        </p:spPr>
        <p:txBody>
          <a:bodyPr wrap="square" rtlCol="0">
            <a:spAutoFit/>
          </a:bodyPr>
          <a:lstStyle/>
          <a:p>
            <a:r>
              <a:rPr lang="ru-RU" sz="1400" dirty="0"/>
              <a:t>Выберите масштаб по оси Y в соответствии с диапазонов ваших данных.</a:t>
            </a:r>
            <a:endParaRPr lang="ru-RU" sz="1500" dirty="0" smtClean="0"/>
          </a:p>
        </p:txBody>
      </p:sp>
      <p:sp>
        <p:nvSpPr>
          <p:cNvPr id="32" name="31 CuadroTexto"/>
          <p:cNvSpPr txBox="1"/>
          <p:nvPr/>
        </p:nvSpPr>
        <p:spPr>
          <a:xfrm>
            <a:off x="1187624" y="2978368"/>
            <a:ext cx="6624736" cy="738664"/>
          </a:xfrm>
          <a:prstGeom prst="rect">
            <a:avLst/>
          </a:prstGeom>
          <a:noFill/>
        </p:spPr>
        <p:txBody>
          <a:bodyPr wrap="square" rtlCol="0">
            <a:spAutoFit/>
          </a:bodyPr>
          <a:lstStyle/>
          <a:p>
            <a:r>
              <a:rPr lang="ru-RU" sz="1400" dirty="0"/>
              <a:t>Кликнув правой кнопкой мыши на оси Y, задайте минимальное и максимальное значения из ваших замеров. Округлите минимальное значение в меньшую сторону, а максимальное - в большую, и введите эти цифры в поля "минимум" и "максимум". </a:t>
            </a:r>
            <a:endParaRPr lang="ru-RU" sz="1500" dirty="0" smtClean="0"/>
          </a:p>
        </p:txBody>
      </p:sp>
      <p:sp>
        <p:nvSpPr>
          <p:cNvPr id="34" name="33 CuadroTexto"/>
          <p:cNvSpPr txBox="1"/>
          <p:nvPr/>
        </p:nvSpPr>
        <p:spPr>
          <a:xfrm>
            <a:off x="1187624" y="3987424"/>
            <a:ext cx="5796644" cy="523220"/>
          </a:xfrm>
          <a:prstGeom prst="rect">
            <a:avLst/>
          </a:prstGeom>
          <a:noFill/>
        </p:spPr>
        <p:txBody>
          <a:bodyPr wrap="square" rtlCol="0">
            <a:spAutoFit/>
          </a:bodyPr>
          <a:lstStyle/>
          <a:p>
            <a:r>
              <a:rPr lang="ru-RU" sz="1400" dirty="0"/>
              <a:t>Чтобы посмотреть карту, нажмите на кнопку              в верхнем правом углу экрана GlobiLab, а затем - кнопку             . </a:t>
            </a:r>
            <a:endParaRPr lang="ru-RU" sz="1500" dirty="0" smtClean="0"/>
          </a:p>
        </p:txBody>
      </p:sp>
      <p:sp>
        <p:nvSpPr>
          <p:cNvPr id="41" name="40 CuadroTexto"/>
          <p:cNvSpPr txBox="1"/>
          <p:nvPr/>
        </p:nvSpPr>
        <p:spPr>
          <a:xfrm>
            <a:off x="1187624" y="4779149"/>
            <a:ext cx="6624736" cy="954107"/>
          </a:xfrm>
          <a:prstGeom prst="rect">
            <a:avLst/>
          </a:prstGeom>
          <a:noFill/>
        </p:spPr>
        <p:txBody>
          <a:bodyPr wrap="square" rtlCol="0">
            <a:spAutoFit/>
          </a:bodyPr>
          <a:lstStyle/>
          <a:p>
            <a:r>
              <a:rPr lang="ru-RU" sz="1400" dirty="0"/>
              <a:t>В правом верхнем углу карты увидите слова "карта" и "спутник". </a:t>
            </a:r>
          </a:p>
          <a:p>
            <a:r>
              <a:rPr lang="ru-RU" sz="1400" dirty="0"/>
              <a:t>Если выбрать "карта", будут видны только названия улиц. </a:t>
            </a:r>
          </a:p>
          <a:p>
            <a:r>
              <a:rPr lang="ru-RU" sz="1400" dirty="0"/>
              <a:t>Если выбрать "спутник", будет виден только спутниковый снимок. </a:t>
            </a:r>
          </a:p>
          <a:p>
            <a:r>
              <a:rPr lang="ru-RU" sz="1400" dirty="0"/>
              <a:t>Если нажать "спутник/метка", спутниковый снимок будет отображаться с названиями улиц. </a:t>
            </a:r>
            <a:endParaRPr lang="ru-RU" sz="1500" dirty="0" smtClean="0"/>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305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041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378" y="40098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378" y="47994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5367" y="3975528"/>
            <a:ext cx="432048" cy="29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4729" y="4225217"/>
            <a:ext cx="3905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0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428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12199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6682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803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515947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2434925"/>
            <a:ext cx="6624736" cy="523220"/>
          </a:xfrm>
          <a:prstGeom prst="rect">
            <a:avLst/>
          </a:prstGeom>
          <a:noFill/>
        </p:spPr>
        <p:txBody>
          <a:bodyPr wrap="square" rtlCol="0">
            <a:spAutoFit/>
          </a:bodyPr>
          <a:lstStyle/>
          <a:p>
            <a:r>
              <a:rPr lang="ru-RU" sz="1400" dirty="0"/>
              <a:t>Если нужно посмотреть точное значение в каждой точке, наведите курсор мыши на эту точку карты, и появится метка со значениями.</a:t>
            </a:r>
            <a:endParaRPr lang="ru-RU" sz="1500" dirty="0" smtClean="0"/>
          </a:p>
        </p:txBody>
      </p:sp>
      <p:sp>
        <p:nvSpPr>
          <p:cNvPr id="19" name="18 CuadroTexto"/>
          <p:cNvSpPr txBox="1"/>
          <p:nvPr/>
        </p:nvSpPr>
        <p:spPr>
          <a:xfrm>
            <a:off x="1187624" y="3121223"/>
            <a:ext cx="6624736" cy="307777"/>
          </a:xfrm>
          <a:prstGeom prst="rect">
            <a:avLst/>
          </a:prstGeom>
          <a:noFill/>
        </p:spPr>
        <p:txBody>
          <a:bodyPr wrap="square" rtlCol="0">
            <a:spAutoFit/>
          </a:bodyPr>
          <a:lstStyle/>
          <a:p>
            <a:r>
              <a:rPr lang="ru-RU" sz="1400" dirty="0"/>
              <a:t>В левом верхнем углу карты отображаются кнопки масштабирования и координаты.</a:t>
            </a:r>
          </a:p>
        </p:txBody>
      </p:sp>
      <p:sp>
        <p:nvSpPr>
          <p:cNvPr id="20" name="19 CuadroTexto"/>
          <p:cNvSpPr txBox="1"/>
          <p:nvPr/>
        </p:nvSpPr>
        <p:spPr>
          <a:xfrm>
            <a:off x="1187624" y="3645024"/>
            <a:ext cx="7056784" cy="738664"/>
          </a:xfrm>
          <a:prstGeom prst="rect">
            <a:avLst/>
          </a:prstGeom>
          <a:noFill/>
        </p:spPr>
        <p:txBody>
          <a:bodyPr wrap="square" rtlCol="0">
            <a:spAutoFit/>
          </a:bodyPr>
          <a:lstStyle/>
          <a:p>
            <a:r>
              <a:rPr lang="ru-RU" sz="1400" dirty="0"/>
              <a:t>В правой части карты показан масштаб. Изменять значения </a:t>
            </a:r>
            <a:endParaRPr lang="ru-RU" sz="1400" dirty="0" smtClean="0"/>
          </a:p>
          <a:p>
            <a:r>
              <a:rPr lang="ru-RU" sz="1400" dirty="0" smtClean="0"/>
              <a:t>(минимальное и максимальное) можно кнопкой            , нажав на ось Y и выбрав "Задать диапазон". </a:t>
            </a:r>
            <a:endParaRPr lang="ru-RU" sz="1500" dirty="0"/>
          </a:p>
        </p:txBody>
      </p:sp>
      <p:sp>
        <p:nvSpPr>
          <p:cNvPr id="21" name="20 CuadroTexto"/>
          <p:cNvSpPr txBox="1"/>
          <p:nvPr/>
        </p:nvSpPr>
        <p:spPr>
          <a:xfrm>
            <a:off x="1187624" y="4480314"/>
            <a:ext cx="6624736" cy="523220"/>
          </a:xfrm>
          <a:prstGeom prst="rect">
            <a:avLst/>
          </a:prstGeom>
          <a:noFill/>
        </p:spPr>
        <p:txBody>
          <a:bodyPr wrap="square" rtlCol="0">
            <a:spAutoFit/>
          </a:bodyPr>
          <a:lstStyle/>
          <a:p>
            <a:r>
              <a:rPr lang="ru-RU" sz="1400" dirty="0"/>
              <a:t>Для изменения переменных графика, кликните правой кнопкой мыши на оси Y и выберите переменную, которую хотите посмотреть.</a:t>
            </a:r>
            <a:endParaRPr lang="ru-RU" sz="1500" dirty="0" smtClean="0"/>
          </a:p>
        </p:txBody>
      </p:sp>
      <p:sp>
        <p:nvSpPr>
          <p:cNvPr id="27" name="26 CuadroTexto"/>
          <p:cNvSpPr txBox="1"/>
          <p:nvPr/>
        </p:nvSpPr>
        <p:spPr>
          <a:xfrm>
            <a:off x="1187624" y="5137447"/>
            <a:ext cx="6624736" cy="307777"/>
          </a:xfrm>
          <a:prstGeom prst="rect">
            <a:avLst/>
          </a:prstGeom>
          <a:noFill/>
        </p:spPr>
        <p:txBody>
          <a:bodyPr wrap="square" rtlCol="0">
            <a:spAutoFit/>
          </a:bodyPr>
          <a:lstStyle/>
          <a:p>
            <a:r>
              <a:rPr lang="ru-RU" sz="1400" dirty="0"/>
              <a:t>Чтобы сместить карту, нажмите на нее и передвиньте курсор мыши.</a:t>
            </a:r>
            <a:endParaRPr lang="ru-RU" sz="1500" dirty="0" smtClean="0"/>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3881461"/>
            <a:ext cx="326453" cy="4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53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316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4008676"/>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18 Grupo"/>
          <p:cNvGrpSpPr/>
          <p:nvPr/>
        </p:nvGrpSpPr>
        <p:grpSpPr>
          <a:xfrm>
            <a:off x="1132910" y="4885751"/>
            <a:ext cx="6852488" cy="775497"/>
            <a:chOff x="1132910" y="2254524"/>
            <a:chExt cx="6852488" cy="775497"/>
          </a:xfrm>
        </p:grpSpPr>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29172"/>
            <a:ext cx="6099811" cy="307777"/>
          </a:xfrm>
          <a:prstGeom prst="rect">
            <a:avLst/>
          </a:prstGeom>
          <a:noFill/>
        </p:spPr>
        <p:txBody>
          <a:bodyPr wrap="none" rtlCol="0">
            <a:spAutoFit/>
          </a:bodyPr>
          <a:lstStyle/>
          <a:p>
            <a:r>
              <a:rPr lang="ru-RU" sz="1400" b="1" dirty="0"/>
              <a:t>Отличаются ли значения влажности в разных местах? Объясните расхождения. </a:t>
            </a:r>
            <a:endParaRPr lang="ru-RU" sz="1400" dirty="0"/>
          </a:p>
        </p:txBody>
      </p:sp>
      <p:sp>
        <p:nvSpPr>
          <p:cNvPr id="24" name="23 CuadroTexto"/>
          <p:cNvSpPr txBox="1"/>
          <p:nvPr/>
        </p:nvSpPr>
        <p:spPr>
          <a:xfrm>
            <a:off x="1555626" y="2458839"/>
            <a:ext cx="5968702" cy="523220"/>
          </a:xfrm>
          <a:prstGeom prst="rect">
            <a:avLst/>
          </a:prstGeom>
          <a:noFill/>
        </p:spPr>
        <p:txBody>
          <a:bodyPr wrap="square" rtlCol="0">
            <a:spAutoFit/>
          </a:bodyPr>
          <a:lstStyle/>
          <a:p>
            <a:r>
              <a:rPr lang="ru-RU" sz="1400" b="1" dirty="0"/>
              <a:t>Отличаются ли фактические результаты то тех, что вы ожидали? Поясните. </a:t>
            </a:r>
            <a:endParaRPr lang="ru-RU" sz="1400" dirty="0"/>
          </a:p>
        </p:txBody>
      </p:sp>
      <p:sp>
        <p:nvSpPr>
          <p:cNvPr id="25" name="24 CuadroTexto"/>
          <p:cNvSpPr txBox="1"/>
          <p:nvPr/>
        </p:nvSpPr>
        <p:spPr>
          <a:xfrm>
            <a:off x="1555626" y="4306248"/>
            <a:ext cx="5079724" cy="307777"/>
          </a:xfrm>
          <a:prstGeom prst="rect">
            <a:avLst/>
          </a:prstGeom>
          <a:noFill/>
        </p:spPr>
        <p:txBody>
          <a:bodyPr wrap="none" rtlCol="0">
            <a:spAutoFit/>
          </a:bodyPr>
          <a:lstStyle/>
          <a:p>
            <a:r>
              <a:rPr lang="ru-RU" sz="1400" b="1" dirty="0"/>
              <a:t>В каком месте влажность была наибольшей? Опишите его.</a:t>
            </a:r>
            <a:endParaRPr lang="ru-RU" sz="1400" dirty="0"/>
          </a:p>
        </p:txBody>
      </p:sp>
      <p:sp>
        <p:nvSpPr>
          <p:cNvPr id="26" name="25 CuadroTexto"/>
          <p:cNvSpPr txBox="1"/>
          <p:nvPr/>
        </p:nvSpPr>
        <p:spPr>
          <a:xfrm>
            <a:off x="1555626" y="5183323"/>
            <a:ext cx="4710136" cy="307777"/>
          </a:xfrm>
          <a:prstGeom prst="rect">
            <a:avLst/>
          </a:prstGeom>
          <a:noFill/>
        </p:spPr>
        <p:txBody>
          <a:bodyPr wrap="none" rtlCol="0">
            <a:spAutoFit/>
          </a:bodyPr>
          <a:lstStyle/>
          <a:p>
            <a:r>
              <a:rPr lang="ru-RU" sz="1400" b="1" dirty="0"/>
              <a:t>Значение температуры оставалось постоянным или менялось? Поясните.</a:t>
            </a:r>
            <a:endParaRPr lang="ru-RU" sz="1400" dirty="0"/>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a:solidFill>
                  <a:srgbClr val="F7B047"/>
                </a:solidFill>
              </a:rPr>
              <a:t>График ниже должен быть аналогичен графику, полученному учащимися. </a:t>
            </a: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146" y="2833620"/>
            <a:ext cx="5557166" cy="371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ru-RU" sz="2000" dirty="0"/>
              <a:t>Зависимость температуры от времени</a:t>
            </a:r>
            <a:endParaRPr lang="ru-RU" sz="20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484246"/>
            <a:ext cx="7704856" cy="320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52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ru-RU" sz="2000" dirty="0"/>
              <a:t>Зависимость влажности от времени </a:t>
            </a:r>
            <a:endParaRPr lang="ru-RU" sz="2000" dirty="0" smtClean="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495550"/>
            <a:ext cx="7679155" cy="319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0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2" y="2814027"/>
            <a:ext cx="5865559" cy="1569660"/>
          </a:xfrm>
          <a:prstGeom prst="rect">
            <a:avLst/>
          </a:prstGeom>
          <a:noFill/>
        </p:spPr>
        <p:txBody>
          <a:bodyPr wrap="square" rtlCol="0">
            <a:spAutoFit/>
          </a:bodyPr>
          <a:lstStyle/>
          <a:p>
            <a:r>
              <a:rPr lang="ru-RU" sz="1600" dirty="0">
                <a:solidFill>
                  <a:schemeClr val="bg1"/>
                </a:solidFill>
              </a:rPr>
              <a:t>Цель данной работы - изучить взаимосвязь температуры и влажности в нескольких местах внутри здания школы и на улице, выдвинув гипотезу и проверив ее с помощью датчиков внешней температуры, относительной влажности и  GPS Labdisc. Задача - получить значения этих переменных в городских районах и зеленых зонах.</a:t>
            </a:r>
            <a:endParaRPr lang="ru-RU" sz="1600" baseline="30000" dirty="0">
              <a:solidFill>
                <a:schemeClr val="bg1"/>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1321109" y="5085184"/>
            <a:ext cx="6664289" cy="1085132"/>
            <a:chOff x="1321109" y="3224943"/>
            <a:chExt cx="6664289" cy="1085132"/>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56992"/>
              <a:ext cx="6664289" cy="95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2 Grupo"/>
          <p:cNvGrpSpPr/>
          <p:nvPr/>
        </p:nvGrpSpPr>
        <p:grpSpPr>
          <a:xfrm>
            <a:off x="1321109" y="3224943"/>
            <a:ext cx="6664289" cy="1785617"/>
            <a:chOff x="1321109" y="3224943"/>
            <a:chExt cx="6664289" cy="152878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56991"/>
              <a:ext cx="6664289" cy="139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850589"/>
            <a:ext cx="428625" cy="438150"/>
          </a:xfrm>
          <a:prstGeom prst="ellipse">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934" y="308275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9" name="8 CuadroTexto"/>
          <p:cNvSpPr txBox="1"/>
          <p:nvPr/>
        </p:nvSpPr>
        <p:spPr>
          <a:xfrm>
            <a:off x="1403647" y="3224943"/>
            <a:ext cx="6696745" cy="1384995"/>
          </a:xfrm>
          <a:prstGeom prst="rect">
            <a:avLst/>
          </a:prstGeom>
          <a:noFill/>
        </p:spPr>
        <p:txBody>
          <a:bodyPr wrap="square" rtlCol="0">
            <a:spAutoFit/>
          </a:bodyPr>
          <a:lstStyle/>
          <a:p>
            <a:r>
              <a:rPr lang="ru-RU" sz="1400" b="1" dirty="0"/>
              <a:t>Исходя из ваших результатов, как зеленые насаждения влияют на влажность? Поясните. </a:t>
            </a:r>
            <a:endParaRPr lang="ru-RU" sz="1400" b="1" dirty="0" smtClean="0"/>
          </a:p>
          <a:p>
            <a:r>
              <a:rPr lang="ru-RU" sz="1400" dirty="0" smtClean="0"/>
              <a:t>Учащиеся </a:t>
            </a:r>
            <a:r>
              <a:rPr lang="ru-RU" sz="1400" dirty="0"/>
              <a:t>должны понять, что листва удерживает влагу. Листва поддерживает определенный уровень влажности, перехватывая влажный воздух, образующийся в результате испарения воды с поверхности земли. Она также служит поверхностью конденсации и выделяет воду в процессе жизнедеятельности дерева. </a:t>
            </a:r>
          </a:p>
        </p:txBody>
      </p:sp>
      <p:sp>
        <p:nvSpPr>
          <p:cNvPr id="13" name="12 CuadroTexto"/>
          <p:cNvSpPr txBox="1"/>
          <p:nvPr/>
        </p:nvSpPr>
        <p:spPr>
          <a:xfrm>
            <a:off x="1555624" y="5159589"/>
            <a:ext cx="6256735" cy="938719"/>
          </a:xfrm>
          <a:prstGeom prst="rect">
            <a:avLst/>
          </a:prstGeom>
          <a:noFill/>
        </p:spPr>
        <p:txBody>
          <a:bodyPr wrap="square" rtlCol="0">
            <a:spAutoFit/>
          </a:bodyPr>
          <a:lstStyle/>
          <a:p>
            <a:r>
              <a:rPr lang="ru-RU" sz="1400" b="1" dirty="0"/>
              <a:t>Какие зеленые зоны наиболее эффективно сохраняют влагу? </a:t>
            </a:r>
            <a:endParaRPr lang="ru-RU" sz="1400" b="1" dirty="0" smtClean="0"/>
          </a:p>
          <a:p>
            <a:endParaRPr lang="ru-RU" sz="1300" dirty="0"/>
          </a:p>
          <a:p>
            <a:r>
              <a:rPr lang="ru-RU" sz="1400" dirty="0"/>
              <a:t>Результаты должны показать, что в крупных зеленых зонах с большой долей высоких деревьев влажность выше, значит, они лучше сохраняют влагу. </a:t>
            </a:r>
          </a:p>
        </p:txBody>
      </p:sp>
      <p:sp>
        <p:nvSpPr>
          <p:cNvPr id="14"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5" name="14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ru-RU" sz="1400" dirty="0" smtClean="0">
                <a:solidFill>
                  <a:srgbClr val="29B19A"/>
                </a:solidFill>
              </a:rPr>
              <a:t>Ниже приведены несколько вопросов и ответов, которые должны развить учащиеся, чтобы сделать выводы. </a:t>
            </a:r>
            <a:endParaRPr lang="ru-RU"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320246" y="4182335"/>
            <a:ext cx="6664289" cy="1694936"/>
            <a:chOff x="1321109" y="3224942"/>
            <a:chExt cx="6664289" cy="1814314"/>
          </a:xfrm>
        </p:grpSpPr>
        <p:pic>
          <p:nvPicPr>
            <p:cNvPr id="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51822"/>
              <a:ext cx="6664289" cy="138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321109" y="2540727"/>
            <a:ext cx="6664289" cy="1221144"/>
            <a:chOff x="1321109" y="3224942"/>
            <a:chExt cx="6664289" cy="1307149"/>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404982"/>
              <a:ext cx="6664289" cy="112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pic>
        <p:nvPicPr>
          <p:cNvPr id="17" name="1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290233"/>
            <a:ext cx="428625" cy="438150"/>
          </a:xfrm>
          <a:prstGeom prst="ellipse">
            <a:avLst/>
          </a:prstGeom>
        </p:spPr>
      </p:pic>
      <p:sp>
        <p:nvSpPr>
          <p:cNvPr id="18" name="17 CuadroTexto"/>
          <p:cNvSpPr txBox="1"/>
          <p:nvPr/>
        </p:nvSpPr>
        <p:spPr>
          <a:xfrm>
            <a:off x="1555624" y="2562870"/>
            <a:ext cx="6328743" cy="1154162"/>
          </a:xfrm>
          <a:prstGeom prst="rect">
            <a:avLst/>
          </a:prstGeom>
          <a:noFill/>
        </p:spPr>
        <p:txBody>
          <a:bodyPr wrap="square" rtlCol="0">
            <a:spAutoFit/>
          </a:bodyPr>
          <a:lstStyle/>
          <a:p>
            <a:r>
              <a:rPr lang="ru-RU" sz="1400" b="1" dirty="0"/>
              <a:t>Заметили ли вы связь между типом растительности и показаниями влажности? Опишите. </a:t>
            </a:r>
            <a:endParaRPr lang="ru-RU" sz="1400" b="1" dirty="0" smtClean="0"/>
          </a:p>
          <a:p>
            <a:endParaRPr lang="ru-RU" sz="1300" dirty="0"/>
          </a:p>
          <a:p>
            <a:r>
              <a:rPr lang="ru-RU" sz="1400" dirty="0"/>
              <a:t>Проанализировав карту, учащиеся должны найти связь между полученными экспериментальными данными и типом растений в каждом месте. </a:t>
            </a:r>
          </a:p>
        </p:txBody>
      </p:sp>
      <p:sp>
        <p:nvSpPr>
          <p:cNvPr id="23" name="22 CuadroTexto"/>
          <p:cNvSpPr txBox="1"/>
          <p:nvPr/>
        </p:nvSpPr>
        <p:spPr>
          <a:xfrm>
            <a:off x="1555625" y="4207289"/>
            <a:ext cx="5729266" cy="1585049"/>
          </a:xfrm>
          <a:prstGeom prst="rect">
            <a:avLst/>
          </a:prstGeom>
          <a:noFill/>
        </p:spPr>
        <p:txBody>
          <a:bodyPr wrap="square" rtlCol="0">
            <a:spAutoFit/>
          </a:bodyPr>
          <a:lstStyle/>
          <a:p>
            <a:r>
              <a:rPr lang="ru-RU" sz="1400" b="1" dirty="0"/>
              <a:t>Какую можно установить связь между влажностью и температурой, проанализировав график? Поясните. </a:t>
            </a:r>
            <a:endParaRPr lang="ru-RU" sz="1400" b="1" dirty="0" smtClean="0"/>
          </a:p>
          <a:p>
            <a:endParaRPr lang="ru-RU" sz="1300" dirty="0"/>
          </a:p>
          <a:p>
            <a:r>
              <a:rPr lang="ru-RU" sz="1400" dirty="0"/>
              <a:t>Учащиеся должны найти обратную зависимость между влажностью и температурой, проанализировав наклон графика и данные измерений. Они также должны сравнить цветовую шкалу карт.</a:t>
            </a:r>
          </a:p>
        </p:txBody>
      </p:sp>
      <p:pic>
        <p:nvPicPr>
          <p:cNvPr id="27" name="2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44" y="4020580"/>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020" y="2432418"/>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18" name="17 CuadroTexto"/>
          <p:cNvSpPr txBox="1"/>
          <p:nvPr/>
        </p:nvSpPr>
        <p:spPr>
          <a:xfrm>
            <a:off x="1555624" y="2562870"/>
            <a:ext cx="6256735" cy="1169551"/>
          </a:xfrm>
          <a:prstGeom prst="rect">
            <a:avLst/>
          </a:prstGeom>
          <a:noFill/>
        </p:spPr>
        <p:txBody>
          <a:bodyPr wrap="square" rtlCol="0">
            <a:spAutoFit/>
          </a:bodyPr>
          <a:lstStyle/>
          <a:p>
            <a:r>
              <a:rPr lang="ru-RU" sz="1400" b="1" dirty="0"/>
              <a:t>Учащиеся должны прийти к следующим выводам: </a:t>
            </a:r>
            <a:endParaRPr lang="ru-RU" sz="1400" b="1" dirty="0" smtClean="0"/>
          </a:p>
          <a:p>
            <a:endParaRPr lang="ru-RU" sz="1400" b="1" dirty="0"/>
          </a:p>
          <a:p>
            <a:r>
              <a:rPr lang="ru-RU" sz="1400" dirty="0"/>
              <a:t>Они должны прийти к выводу, что уровень влажности сильно отличается в разных местах одной зоны и зависит от растительности: Чем больше там деревьев и растений, тем выше влажность и ниже температура. </a:t>
            </a:r>
          </a:p>
        </p:txBody>
      </p:sp>
    </p:spTree>
    <p:extLst>
      <p:ext uri="{BB962C8B-B14F-4D97-AF65-F5344CB8AC3E}">
        <p14:creationId xmlns:p14="http://schemas.microsoft.com/office/powerpoint/2010/main" val="16366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11 Grupo"/>
          <p:cNvGrpSpPr/>
          <p:nvPr/>
        </p:nvGrpSpPr>
        <p:grpSpPr>
          <a:xfrm>
            <a:off x="1321109" y="4219074"/>
            <a:ext cx="6664289" cy="1874221"/>
            <a:chOff x="1321109" y="3224942"/>
            <a:chExt cx="6664289" cy="200622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2493"/>
              <a:ext cx="6664289" cy="161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4230789"/>
            <a:ext cx="6383712" cy="1800493"/>
          </a:xfrm>
          <a:prstGeom prst="rect">
            <a:avLst/>
          </a:prstGeom>
          <a:noFill/>
        </p:spPr>
        <p:txBody>
          <a:bodyPr wrap="square" rtlCol="0">
            <a:spAutoFit/>
          </a:bodyPr>
          <a:lstStyle/>
          <a:p>
            <a:r>
              <a:rPr lang="ru-RU" sz="1400" b="1" dirty="0"/>
              <a:t>Считаете ли вы, что зеленые зоны и деревья как-то связаны с расходом электроэнергии в летний период? Опишите и поясните. </a:t>
            </a:r>
            <a:endParaRPr lang="ru-RU" sz="1400" b="1" dirty="0" smtClean="0"/>
          </a:p>
          <a:p>
            <a:endParaRPr lang="ru-RU" sz="1300" dirty="0"/>
          </a:p>
          <a:p>
            <a:r>
              <a:rPr lang="ru-RU" sz="1400" dirty="0"/>
              <a:t>Поскольку деревья снижают температуру, бросают тень на строения и препятствуют ветру, зеленые зоны способствуют сокращению расхода электроэнергии. Поэтому они уменьшают вредные выбросы, связанные с процессом электрогенерации. Учащиеся должны подумать, как еще растения снижают энергопотребление, и обсудить тему энергосбережения. </a:t>
            </a:r>
            <a:endParaRPr lang="ru-RU"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17" name="16 CuadroTexto"/>
          <p:cNvSpPr txBox="1"/>
          <p:nvPr/>
        </p:nvSpPr>
        <p:spPr>
          <a:xfrm>
            <a:off x="1555625" y="2378993"/>
            <a:ext cx="6328743" cy="1600438"/>
          </a:xfrm>
          <a:prstGeom prst="rect">
            <a:avLst/>
          </a:prstGeom>
          <a:noFill/>
          <a:ln>
            <a:noFill/>
          </a:ln>
        </p:spPr>
        <p:txBody>
          <a:bodyPr wrap="square" rtlCol="0">
            <a:spAutoFit/>
          </a:bodyPr>
          <a:lstStyle/>
          <a:p>
            <a:r>
              <a:rPr lang="ru-RU" sz="1400" dirty="0">
                <a:solidFill>
                  <a:srgbClr val="3490A6"/>
                </a:solidFill>
              </a:rPr>
              <a:t>Цель данного раздела - чтобы учащиеся могли экстраполировать полученные на данном занятии знания путем применения их в различных контекстах и ситуациях. Кроме того, он предназначен, чтобы учащиеся задавали вопросы и представляли возможные объяснения явлений, которые наблюдают в ходе эксперимента. </a:t>
            </a:r>
          </a:p>
          <a:p>
            <a:endParaRPr lang="ru-RU" sz="1400" dirty="0" smtClean="0">
              <a:solidFill>
                <a:srgbClr val="3490A6"/>
              </a:solidFill>
            </a:endParaRPr>
          </a:p>
          <a:p>
            <a:endParaRPr lang="ru-RU" sz="1400" dirty="0" smtClean="0">
              <a:solidFill>
                <a:srgbClr val="3490A6"/>
              </a:solidFill>
            </a:endParaRPr>
          </a:p>
          <a:p>
            <a:r>
              <a:rPr lang="ru-RU" sz="1400" dirty="0">
                <a:solidFill>
                  <a:srgbClr val="3490A6"/>
                </a:solidFill>
              </a:rPr>
              <a:t>Дальнейшие вопросы: </a:t>
            </a:r>
          </a:p>
        </p:txBody>
      </p:sp>
      <p:sp>
        <p:nvSpPr>
          <p:cNvPr id="18" name="17 Rectángulo redondeado"/>
          <p:cNvSpPr/>
          <p:nvPr/>
        </p:nvSpPr>
        <p:spPr>
          <a:xfrm>
            <a:off x="1403647" y="2348880"/>
            <a:ext cx="6581751" cy="1224136"/>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9" name="28 Grupo"/>
          <p:cNvGrpSpPr/>
          <p:nvPr/>
        </p:nvGrpSpPr>
        <p:grpSpPr>
          <a:xfrm>
            <a:off x="1331217" y="2396681"/>
            <a:ext cx="6664289" cy="1752399"/>
            <a:chOff x="1321109" y="3224942"/>
            <a:chExt cx="6664289" cy="1662610"/>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405013"/>
              <a:ext cx="6664289" cy="14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21 Grupo"/>
          <p:cNvGrpSpPr/>
          <p:nvPr/>
        </p:nvGrpSpPr>
        <p:grpSpPr>
          <a:xfrm>
            <a:off x="1321109" y="4352451"/>
            <a:ext cx="6664289" cy="1668837"/>
            <a:chOff x="1321109" y="3224942"/>
            <a:chExt cx="6664289" cy="155513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12494"/>
              <a:ext cx="6664289" cy="116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384995"/>
          </a:xfrm>
          <a:prstGeom prst="rect">
            <a:avLst/>
          </a:prstGeom>
          <a:noFill/>
        </p:spPr>
        <p:txBody>
          <a:bodyPr wrap="square" rtlCol="0">
            <a:spAutoFit/>
          </a:bodyPr>
          <a:lstStyle/>
          <a:p>
            <a:r>
              <a:rPr lang="ru-RU" sz="1400" b="1" dirty="0"/>
              <a:t>Какую пользу приносят зеленые зоны? Опишите и поясните. </a:t>
            </a:r>
            <a:endParaRPr lang="ru-RU" sz="1400" b="1" dirty="0" smtClean="0"/>
          </a:p>
          <a:p>
            <a:endParaRPr lang="ru-RU" sz="1400" b="1" dirty="0"/>
          </a:p>
          <a:p>
            <a:r>
              <a:rPr lang="ru-RU" sz="1400" dirty="0"/>
              <a:t>Учащиеся могут указать на разные положительные качества зеленых зон. Например, они служат средой обитания для фауны, обеспечивают охлаждение в летний период, позволяют изучать природу, имеют эстетическое значение, в них можно отдыхать, они снижают загрязнение, вырабатывают кислород, защищают от эрозии, а также регулируют температуру и влажность. </a:t>
            </a:r>
            <a:endParaRPr lang="ru-RU"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221087"/>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492277"/>
            <a:ext cx="6383712" cy="1384995"/>
          </a:xfrm>
          <a:prstGeom prst="rect">
            <a:avLst/>
          </a:prstGeom>
          <a:noFill/>
        </p:spPr>
        <p:txBody>
          <a:bodyPr wrap="square" rtlCol="0">
            <a:spAutoFit/>
          </a:bodyPr>
          <a:lstStyle/>
          <a:p>
            <a:r>
              <a:rPr lang="ru-RU" sz="1400" b="1" dirty="0"/>
              <a:t>Как можно улучшить влажность и температуру в классе? Поясните. </a:t>
            </a:r>
            <a:endParaRPr lang="ru-RU" sz="1400" b="1" dirty="0" smtClean="0"/>
          </a:p>
          <a:p>
            <a:endParaRPr lang="ru-RU" sz="1400" b="1" dirty="0"/>
          </a:p>
          <a:p>
            <a:r>
              <a:rPr lang="ru-RU" sz="1400" dirty="0"/>
              <a:t>Учащиеся должны обсудить возможные пути улучшения своей повседневной среды. Это могут быть: выращивание комнатных растений, улучшение вентиляции, использование штор, которые снижают теплоотдачу, но пропускают свет, и т. д. </a:t>
            </a:r>
            <a:endParaRPr lang="ru-RU" sz="13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8 Grupo"/>
          <p:cNvGrpSpPr/>
          <p:nvPr/>
        </p:nvGrpSpPr>
        <p:grpSpPr>
          <a:xfrm>
            <a:off x="1321109" y="2420886"/>
            <a:ext cx="6664289" cy="2592290"/>
            <a:chOff x="1321109" y="3224942"/>
            <a:chExt cx="6664289" cy="2312387"/>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379102"/>
              <a:ext cx="6664289" cy="215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2031325"/>
          </a:xfrm>
          <a:prstGeom prst="rect">
            <a:avLst/>
          </a:prstGeom>
          <a:noFill/>
        </p:spPr>
        <p:txBody>
          <a:bodyPr wrap="square" rtlCol="0">
            <a:spAutoFit/>
          </a:bodyPr>
          <a:lstStyle/>
          <a:p>
            <a:r>
              <a:rPr lang="ru-RU" sz="1400" b="1" dirty="0"/>
              <a:t>Как можно увеличить количество зеленых зон в вашей школе? Поясните. </a:t>
            </a:r>
            <a:r>
              <a:rPr lang="ru-RU" dirty="0" smtClean="0"/>
              <a:t> </a:t>
            </a:r>
          </a:p>
          <a:p>
            <a:endParaRPr lang="ru-RU" sz="1400" b="1" dirty="0"/>
          </a:p>
          <a:p>
            <a:r>
              <a:rPr lang="ru-RU" sz="1400" dirty="0"/>
              <a:t>Учащиеся должны предложить улучшения для обустройства школы. Например, можно подумать о том, как позаботиться и сохранить существующие зеленые зоны, выращивать растения в классных комнатах, организовать школьный сад и заботиться о нем, посадить лиственные растения (они дают тень летом и пропускают солнечный свет зимой). Кроме того, можно посадить эндемические растения (не требующие много воды) для защиты от ветра, заменить некоторые асфальтированные участки на зеленые зоны, посадить растения на крыше или обустроить вертикальные сады и стены из растений. </a:t>
            </a:r>
            <a:endParaRPr lang="ru-RU"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ru-RU" sz="1400" dirty="0">
                <a:solidFill>
                  <a:srgbClr val="22B89B"/>
                </a:solidFill>
              </a:rPr>
              <a:t>Цель введения - сконцентрировать внимание учащихся на теме урока путем освежения приобретенных знаний и постановки вопросов, стимулирующих исследовательскую деятельность. Даются ключевые концепции теории, которая используется учащимися в данном уроке.</a:t>
            </a: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555626" y="3843045"/>
            <a:ext cx="6313686" cy="954107"/>
          </a:xfrm>
          <a:prstGeom prst="rect">
            <a:avLst/>
          </a:prstGeom>
          <a:noFill/>
          <a:ln>
            <a:noFill/>
          </a:ln>
        </p:spPr>
        <p:txBody>
          <a:bodyPr wrap="square" rtlCol="0">
            <a:spAutoFit/>
          </a:bodyPr>
          <a:lstStyle/>
          <a:p>
            <a:r>
              <a:rPr lang="ru-RU" sz="1400" dirty="0"/>
              <a:t>Деревья и зеленые насаждения в целом положительно влияют на солнечное излучение, температуру, ветер, влажность, испарение и транспирацию, а также осадки. Поэтому люди считают важным заботиться о таких местах, даже в центральной части городов, где, в основном, расположены здания и промышленные предприятия.</a:t>
            </a:r>
          </a:p>
        </p:txBody>
      </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4822917"/>
            <a:ext cx="6858026" cy="564097"/>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680732"/>
            <a:ext cx="428625" cy="438150"/>
          </a:xfrm>
          <a:prstGeom prst="ellipse">
            <a:avLst/>
          </a:prstGeom>
        </p:spPr>
      </p:pic>
      <p:sp>
        <p:nvSpPr>
          <p:cNvPr id="24" name="23 CuadroTexto"/>
          <p:cNvSpPr txBox="1"/>
          <p:nvPr/>
        </p:nvSpPr>
        <p:spPr>
          <a:xfrm>
            <a:off x="1555626" y="4810950"/>
            <a:ext cx="6632328" cy="307777"/>
          </a:xfrm>
          <a:prstGeom prst="rect">
            <a:avLst/>
          </a:prstGeom>
          <a:noFill/>
        </p:spPr>
        <p:txBody>
          <a:bodyPr wrap="none" rtlCol="0">
            <a:spAutoFit/>
          </a:bodyPr>
          <a:lstStyle/>
          <a:p>
            <a:r>
              <a:rPr lang="ru-RU" sz="1400" b="1" dirty="0"/>
              <a:t>Когда вы используете зеленые зоны? Расскажите, чем вы любите там </a:t>
            </a:r>
            <a:r>
              <a:rPr lang="ru-RU" sz="1400" b="1"/>
              <a:t>заниматься</a:t>
            </a:r>
            <a:r>
              <a:rPr lang="ru-RU" sz="1400" b="1" smtClean="0"/>
              <a:t>.</a:t>
            </a:r>
            <a:endParaRPr lang="ru-RU" sz="1400" b="1" dirty="0"/>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5601207"/>
            <a:ext cx="6858026"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459022"/>
            <a:ext cx="428625" cy="438150"/>
          </a:xfrm>
          <a:prstGeom prst="ellipse">
            <a:avLst/>
          </a:prstGeom>
        </p:spPr>
      </p:pic>
      <p:sp>
        <p:nvSpPr>
          <p:cNvPr id="27" name="26 CuadroTexto"/>
          <p:cNvSpPr txBox="1"/>
          <p:nvPr/>
        </p:nvSpPr>
        <p:spPr>
          <a:xfrm>
            <a:off x="1555626" y="5603038"/>
            <a:ext cx="6231065" cy="584775"/>
          </a:xfrm>
          <a:prstGeom prst="rect">
            <a:avLst/>
          </a:prstGeom>
          <a:noFill/>
        </p:spPr>
        <p:txBody>
          <a:bodyPr wrap="none" rtlCol="0">
            <a:spAutoFit/>
          </a:bodyPr>
          <a:lstStyle/>
          <a:p>
            <a:r>
              <a:rPr lang="ru-RU" sz="1400" b="1" dirty="0"/>
              <a:t>Случалось ли вам заходить в парк после длительной прогулки под солнцем? </a:t>
            </a:r>
            <a:endParaRPr lang="ru-RU" sz="1400" b="1" dirty="0" smtClean="0"/>
          </a:p>
          <a:p>
            <a:r>
              <a:rPr lang="ru-RU" sz="1400" b="1" dirty="0" smtClean="0"/>
              <a:t>Опишите ваши</a:t>
            </a:r>
            <a:r>
              <a:rPr lang="ru-RU" dirty="0" smtClean="0"/>
              <a:t> </a:t>
            </a:r>
            <a:r>
              <a:rPr lang="ru-RU" sz="1400" b="1" dirty="0"/>
              <a:t>впечатления. </a:t>
            </a:r>
            <a:endParaRPr lang="ru-RU" sz="140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2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22" name="21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6" name="25 CuadroTexto"/>
          <p:cNvSpPr txBox="1"/>
          <p:nvPr/>
        </p:nvSpPr>
        <p:spPr>
          <a:xfrm>
            <a:off x="1555626" y="2420888"/>
            <a:ext cx="6313686" cy="523220"/>
          </a:xfrm>
          <a:prstGeom prst="rect">
            <a:avLst/>
          </a:prstGeom>
          <a:noFill/>
          <a:ln>
            <a:noFill/>
          </a:ln>
        </p:spPr>
        <p:txBody>
          <a:bodyPr wrap="square" rtlCol="0">
            <a:spAutoFit/>
          </a:bodyPr>
          <a:lstStyle/>
          <a:p>
            <a:r>
              <a:rPr lang="ru-RU" sz="1400" dirty="0"/>
              <a:t>Проведите со своим классом эксперимент, который позволит ответить на следующий вопрос:</a:t>
            </a:r>
          </a:p>
        </p:txBody>
      </p:sp>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9" name="28 CuadroTexto"/>
          <p:cNvSpPr txBox="1"/>
          <p:nvPr/>
        </p:nvSpPr>
        <p:spPr>
          <a:xfrm>
            <a:off x="1555626" y="3337247"/>
            <a:ext cx="5393721" cy="307777"/>
          </a:xfrm>
          <a:prstGeom prst="rect">
            <a:avLst/>
          </a:prstGeom>
          <a:noFill/>
        </p:spPr>
        <p:txBody>
          <a:bodyPr wrap="none" rtlCol="0">
            <a:spAutoFit/>
          </a:bodyPr>
          <a:lstStyle/>
          <a:p>
            <a:r>
              <a:rPr lang="ru-RU" sz="1400" b="1" dirty="0"/>
              <a:t>Как зеленые зоны влияют на температуру и влажность окружающей среды? </a:t>
            </a:r>
            <a:endParaRPr lang="ru-RU" sz="1400"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80431" y="2734678"/>
            <a:ext cx="1497112"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Теория</a:t>
            </a:r>
            <a:r>
              <a:rPr lang="ru-RU" dirty="0" smtClean="0"/>
              <a:t> </a:t>
            </a:r>
            <a:endParaRPr lang="ru-RU" sz="2400" b="1" baseline="30000" dirty="0">
              <a:solidFill>
                <a:schemeClr val="bg1"/>
              </a:solidFill>
              <a:latin typeface="+mj-lt"/>
            </a:endParaRPr>
          </a:p>
        </p:txBody>
      </p:sp>
      <p:sp>
        <p:nvSpPr>
          <p:cNvPr id="12" name="11 CuadroTexto"/>
          <p:cNvSpPr txBox="1"/>
          <p:nvPr/>
        </p:nvSpPr>
        <p:spPr>
          <a:xfrm>
            <a:off x="1532608" y="3236783"/>
            <a:ext cx="6351760" cy="2893100"/>
          </a:xfrm>
          <a:prstGeom prst="rect">
            <a:avLst/>
          </a:prstGeom>
          <a:noFill/>
        </p:spPr>
        <p:txBody>
          <a:bodyPr wrap="square" rtlCol="0">
            <a:spAutoFit/>
          </a:bodyPr>
          <a:lstStyle/>
          <a:p>
            <a:r>
              <a:rPr lang="ru-RU" sz="1400" dirty="0"/>
              <a:t>Население городов растет примерно в 2-3 раза быстрее, чем население сельских районов. В результате, количество зданий, промышленных предприятий и дорог растет, а деревьев и зеленых зон в городах становится меньше. Это вызывает изменение микроклимата и зачастую влияет на качество жизни горожан. </a:t>
            </a:r>
            <a:endParaRPr lang="ru-RU" sz="1400" dirty="0" smtClean="0"/>
          </a:p>
          <a:p>
            <a:endParaRPr lang="ru-RU" sz="1400" dirty="0"/>
          </a:p>
          <a:p>
            <a:r>
              <a:rPr lang="ru-RU" sz="1400" dirty="0"/>
              <a:t>Есть несколько видов зеленых зон в городах: Сады, водоемы, лесополосы, садовые участки, нетронутые территории и традиционные парки. Парки существенно меняют окружающую среду, улучшая качество воздуха и фильтруя большое количество дождевой воды. В зависимости от величины, парк может также служить средой обитания для птиц, рыб, насекомых и других животных, а также способствовать сохранению разнообразия флоры. Кроме того, зеленые зоны - отличное место для занятий спортом и отдыха, для прогулок и развлечений с друзьями и семьей. </a:t>
            </a:r>
            <a:endParaRPr lang="ru-RU"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0" name="9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11" name="10 CuadroTexto"/>
          <p:cNvSpPr txBox="1"/>
          <p:nvPr/>
        </p:nvSpPr>
        <p:spPr>
          <a:xfrm>
            <a:off x="1555626" y="2132856"/>
            <a:ext cx="6313686" cy="1600438"/>
          </a:xfrm>
          <a:prstGeom prst="rect">
            <a:avLst/>
          </a:prstGeom>
          <a:noFill/>
          <a:ln>
            <a:noFill/>
          </a:ln>
        </p:spPr>
        <p:txBody>
          <a:bodyPr wrap="square" rtlCol="0">
            <a:spAutoFit/>
          </a:bodyPr>
          <a:lstStyle/>
          <a:p>
            <a:r>
              <a:rPr lang="ru-RU" sz="1400" dirty="0"/>
              <a:t>Здесь можно найти широкое разнообразие растений, цветов, трав, кустарника и деревьев. Здесь можно увидеть хвойные и лиственные растения с пышной листвой. Они могут быть эндемическими (дикие местные виды) или завезенными из других стран. Одна из важнейших функций растений - транспирация воды, которая способствует сохранению грунтовой влаги. Таким образом, растения, а особенно деревья, способствуют снижению температуры воздуха.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8" t="13445" r="7472" b="2202"/>
          <a:stretch/>
        </p:blipFill>
        <p:spPr bwMode="auto">
          <a:xfrm>
            <a:off x="2427006" y="3789040"/>
            <a:ext cx="3913973" cy="282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 и теория</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1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19" name="18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ru-RU" sz="1400" dirty="0" smtClean="0">
                <a:solidFill>
                  <a:srgbClr val="22B89B"/>
                </a:solidFill>
              </a:rPr>
              <a:t>Теперь учащихся приглашают выдвинуть гипотезу, которая должна быть проверена экспериментально. </a:t>
            </a:r>
            <a:endParaRPr lang="ru-RU"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37247"/>
            <a:ext cx="6439455" cy="523220"/>
          </a:xfrm>
          <a:prstGeom prst="rect">
            <a:avLst/>
          </a:prstGeom>
          <a:noFill/>
        </p:spPr>
        <p:txBody>
          <a:bodyPr wrap="none" rtlCol="0">
            <a:spAutoFit/>
          </a:bodyPr>
          <a:lstStyle/>
          <a:p>
            <a:r>
              <a:rPr lang="ru-RU" sz="1400" b="1" dirty="0"/>
              <a:t>Как, по вашему, меняются температура и влажность на открытой местности</a:t>
            </a:r>
          </a:p>
          <a:p>
            <a:r>
              <a:rPr lang="ru-RU" sz="1400" b="1" dirty="0" smtClean="0"/>
              <a:t>при приближении к обширной зеленой зоне? Почему это происходит? </a:t>
            </a:r>
            <a:endParaRPr lang="ru-RU" sz="1400" dirty="0"/>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Описание работы</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188435" y="2737179"/>
            <a:ext cx="6983964" cy="1323439"/>
          </a:xfrm>
          <a:prstGeom prst="rect">
            <a:avLst/>
          </a:prstGeom>
          <a:noFill/>
        </p:spPr>
        <p:txBody>
          <a:bodyPr wrap="square" rtlCol="0">
            <a:spAutoFit/>
          </a:bodyPr>
          <a:lstStyle/>
          <a:p>
            <a:r>
              <a:rPr lang="ru-RU" sz="1600" dirty="0">
                <a:solidFill>
                  <a:schemeClr val="bg1"/>
                </a:solidFill>
              </a:rPr>
              <a:t>Учащиеся измерят и изучат колебания температуры и влажности в разных средах (открытых и закрытых пространствах) по мере приближения к зеленым зонам, начиная с классной комнаты. Они найдут количественные характеристики, которые позволят объяснить положительное влияние городской растительности. </a:t>
            </a:r>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0907" y="2806457"/>
            <a:ext cx="3815389" cy="356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2736304" cy="1169551"/>
          </a:xfrm>
          <a:prstGeom prst="rect">
            <a:avLst/>
          </a:prstGeom>
          <a:noFill/>
        </p:spPr>
        <p:txBody>
          <a:bodyPr wrap="square" rtlCol="0">
            <a:spAutoFit/>
          </a:bodyPr>
          <a:lstStyle/>
          <a:p>
            <a:pPr lvl="0"/>
            <a:r>
              <a:rPr lang="ru-RU" sz="1400" dirty="0" smtClean="0"/>
              <a:t>Labdisc</a:t>
            </a:r>
            <a:endParaRPr lang="ru-RU" sz="1400" dirty="0"/>
          </a:p>
          <a:p>
            <a:pPr lvl="0"/>
            <a:endParaRPr lang="ru-RU" sz="1400" dirty="0" smtClean="0"/>
          </a:p>
          <a:p>
            <a:pPr lvl="0"/>
            <a:r>
              <a:rPr lang="ru-RU" sz="1400" dirty="0" smtClean="0"/>
              <a:t>Соединительный кабель USB </a:t>
            </a:r>
          </a:p>
          <a:p>
            <a:pPr lvl="0"/>
            <a:endParaRPr lang="ru-RU" sz="1400" dirty="0" smtClean="0"/>
          </a:p>
          <a:p>
            <a:pPr lvl="0"/>
            <a:r>
              <a:rPr lang="ru-RU" dirty="0" smtClean="0"/>
              <a:t>Температурный зонд </a:t>
            </a:r>
            <a:endParaRPr lang="ru-RU"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3000" b="1" baseline="30000" dirty="0">
                <a:solidFill>
                  <a:schemeClr val="bg1"/>
                </a:solidFill>
                <a:latin typeface="+mj-lt"/>
              </a:rPr>
              <a:t>Прогулка по городу</a:t>
            </a:r>
            <a:endParaRPr lang="ru-RU"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ru-RU" sz="1050" dirty="0">
                <a:solidFill>
                  <a:schemeClr val="bg1">
                    <a:lumMod val="50000"/>
                  </a:schemeClr>
                </a:solidFill>
              </a:rPr>
              <a:t>Замер температуры окружающей среды и влажности в зеленых зонах и городских районах</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089" y="26503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2058" y="26374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314" y="443557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796"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96" y="28605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796" y="32837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1995</Words>
  <Application>Microsoft Office PowerPoint</Application>
  <PresentationFormat>‫הצגה על המסך (4:3)</PresentationFormat>
  <Paragraphs>184</Paragraphs>
  <Slides>26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112</cp:revision>
  <dcterms:created xsi:type="dcterms:W3CDTF">2012-09-11T15:34:37Z</dcterms:created>
  <dcterms:modified xsi:type="dcterms:W3CDTF">2017-11-23T16:31:36Z</dcterms:modified>
</cp:coreProperties>
</file>