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1" r:id="rId2"/>
    <p:sldId id="257" r:id="rId3"/>
    <p:sldId id="259" r:id="rId4"/>
    <p:sldId id="260" r:id="rId5"/>
    <p:sldId id="261" r:id="rId6"/>
    <p:sldId id="262" r:id="rId7"/>
    <p:sldId id="264" r:id="rId8"/>
    <p:sldId id="265" r:id="rId9"/>
    <p:sldId id="268" r:id="rId10"/>
    <p:sldId id="269" r:id="rId11"/>
    <p:sldId id="270" r:id="rId12"/>
    <p:sldId id="271" r:id="rId13"/>
    <p:sldId id="272" r:id="rId14"/>
    <p:sldId id="280" r:id="rId15"/>
    <p:sldId id="273" r:id="rId16"/>
    <p:sldId id="274" r:id="rId17"/>
    <p:sldId id="275" r:id="rId18"/>
    <p:sldId id="276" r:id="rId19"/>
    <p:sldId id="278" r:id="rId20"/>
    <p:sldId id="283" r:id="rId21"/>
    <p:sldId id="277" r:id="rId22"/>
    <p:sldId id="282" r:id="rId23"/>
    <p:sldId id="279" r:id="rId24"/>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ebecca" initials="rc" lastIdx="5"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A918E"/>
    <a:srgbClr val="23BFBF"/>
    <a:srgbClr val="5CBBE6"/>
    <a:srgbClr val="5BD0E7"/>
    <a:srgbClr val="98E1F0"/>
    <a:srgbClr val="4194A5"/>
    <a:srgbClr val="39818F"/>
    <a:srgbClr val="47A1B3"/>
    <a:srgbClr val="3490A6"/>
    <a:srgbClr val="34A6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Estilo claro 1 - Acento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Estilo claro 1 - Acento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Estilo claro 1 - Acento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D7AC3CCA-C797-4891-BE02-D94E43425B78}" styleName="Estilo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38" autoAdjust="0"/>
    <p:restoredTop sz="94660"/>
  </p:normalViewPr>
  <p:slideViewPr>
    <p:cSldViewPr>
      <p:cViewPr>
        <p:scale>
          <a:sx n="90" d="100"/>
          <a:sy n="90" d="100"/>
        </p:scale>
        <p:origin x="-774" y="-3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892D14BE-FEB0-4772-B671-A5ED69CE1B0D}" type="datetimeFigureOut">
              <a:rPr lang="es-CL" smtClean="0"/>
              <a:pPr/>
              <a:t>25-11-2017</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val="2528394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892D14BE-FEB0-4772-B671-A5ED69CE1B0D}" type="datetimeFigureOut">
              <a:rPr lang="es-CL" smtClean="0"/>
              <a:pPr/>
              <a:t>25-11-2017</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val="66551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892D14BE-FEB0-4772-B671-A5ED69CE1B0D}" type="datetimeFigureOut">
              <a:rPr lang="es-CL" smtClean="0"/>
              <a:pPr/>
              <a:t>25-11-2017</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val="2500163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892D14BE-FEB0-4772-B671-A5ED69CE1B0D}" type="datetimeFigureOut">
              <a:rPr lang="es-CL" smtClean="0"/>
              <a:pPr/>
              <a:t>25-11-2017</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val="3803300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892D14BE-FEB0-4772-B671-A5ED69CE1B0D}" type="datetimeFigureOut">
              <a:rPr lang="es-CL" smtClean="0"/>
              <a:pPr/>
              <a:t>25-11-2017</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val="411233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892D14BE-FEB0-4772-B671-A5ED69CE1B0D}" type="datetimeFigureOut">
              <a:rPr lang="es-CL" smtClean="0"/>
              <a:pPr/>
              <a:t>25-11-2017</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val="1928622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892D14BE-FEB0-4772-B671-A5ED69CE1B0D}" type="datetimeFigureOut">
              <a:rPr lang="es-CL" smtClean="0"/>
              <a:pPr/>
              <a:t>25-11-2017</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val="2839592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892D14BE-FEB0-4772-B671-A5ED69CE1B0D}" type="datetimeFigureOut">
              <a:rPr lang="es-CL" smtClean="0"/>
              <a:pPr/>
              <a:t>25-11-2017</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val="3083909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92D14BE-FEB0-4772-B671-A5ED69CE1B0D}" type="datetimeFigureOut">
              <a:rPr lang="es-CL" smtClean="0"/>
              <a:pPr/>
              <a:t>25-11-2017</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val="3541209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92D14BE-FEB0-4772-B671-A5ED69CE1B0D}" type="datetimeFigureOut">
              <a:rPr lang="es-CL" smtClean="0"/>
              <a:pPr/>
              <a:t>25-11-2017</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val="3560116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92D14BE-FEB0-4772-B671-A5ED69CE1B0D}" type="datetimeFigureOut">
              <a:rPr lang="es-CL" smtClean="0"/>
              <a:pPr/>
              <a:t>25-11-2017</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val="2995652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2D14BE-FEB0-4772-B671-A5ED69CE1B0D}" type="datetimeFigureOut">
              <a:rPr lang="es-CL" smtClean="0"/>
              <a:pPr/>
              <a:t>25-11-2017</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E4F7F0-D864-4D1F-9C06-B4C39C73B53B}" type="slidenum">
              <a:rPr lang="es-CL" smtClean="0"/>
              <a:pPr/>
              <a:t>‹#›</a:t>
            </a:fld>
            <a:endParaRPr lang="es-CL"/>
          </a:p>
        </p:txBody>
      </p:sp>
    </p:spTree>
    <p:extLst>
      <p:ext uri="{BB962C8B-B14F-4D97-AF65-F5344CB8AC3E}">
        <p14:creationId xmlns:p14="http://schemas.microsoft.com/office/powerpoint/2010/main" val="7645381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_rels/slide1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27.jpeg"/></Relationships>
</file>

<file path=ppt/slides/_rels/slide17.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29.jpeg"/></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9.jpeg"/><Relationship Id="rId1" Type="http://schemas.openxmlformats.org/officeDocument/2006/relationships/slideLayout" Target="../slideLayouts/slideLayout2.xml"/><Relationship Id="rId4" Type="http://schemas.openxmlformats.org/officeDocument/2006/relationships/image" Target="../media/image27.jpeg"/></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30.jpeg"/></Relationships>
</file>

<file path=ppt/slides/_rels/slide22.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0"/>
            <a:ext cx="9163050" cy="6867525"/>
          </a:xfrm>
          <a:prstGeom prst="rect">
            <a:avLst/>
          </a:prstGeom>
          <a:noFill/>
          <a:ln w="9525">
            <a:noFill/>
            <a:miter lim="800000"/>
            <a:headEnd/>
            <a:tailEnd/>
          </a:ln>
        </p:spPr>
      </p:pic>
      <p:sp>
        <p:nvSpPr>
          <p:cNvPr id="5" name="2 Subtítulo"/>
          <p:cNvSpPr txBox="1">
            <a:spLocks/>
          </p:cNvSpPr>
          <p:nvPr/>
        </p:nvSpPr>
        <p:spPr>
          <a:xfrm>
            <a:off x="4427984" y="1682224"/>
            <a:ext cx="3600400" cy="576064"/>
          </a:xfrm>
          <a:prstGeom prst="rect">
            <a:avLst/>
          </a:prstGeom>
        </p:spPr>
        <p:txBody>
          <a:bodyPr>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ru-RU" sz="2400" b="1" i="0" u="none" strike="noStrike" kern="1200" cap="none" spc="0" normalizeH="0" baseline="0" noProof="0" dirty="0" smtClean="0">
                <a:ln>
                  <a:noFill/>
                </a:ln>
                <a:solidFill>
                  <a:schemeClr val="bg1"/>
                </a:solidFill>
                <a:effectLst/>
                <a:uLnTx/>
                <a:uFillTx/>
                <a:latin typeface="+mj-lt"/>
              </a:rPr>
              <a:t>         Потообразование</a:t>
            </a:r>
            <a:endParaRPr kumimoji="0" lang="ru-RU" sz="2400" b="1" i="0" u="none" strike="noStrike" kern="1200" cap="none" spc="0" normalizeH="0" baseline="0" noProof="0" dirty="0" smtClean="0">
              <a:ln>
                <a:noFill/>
              </a:ln>
              <a:solidFill>
                <a:schemeClr val="bg1"/>
              </a:solidFill>
              <a:effectLst/>
              <a:uLnTx/>
              <a:uFillTx/>
              <a:latin typeface="+mj-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ru-RU" sz="2400" b="0" i="0" u="none" strike="noStrike" kern="1200" cap="none" spc="0" normalizeH="0" baseline="30000" noProof="0" dirty="0">
              <a:ln>
                <a:noFill/>
              </a:ln>
              <a:solidFill>
                <a:schemeClr val="bg1"/>
              </a:solidFill>
              <a:effectLst/>
              <a:uLnTx/>
              <a:uFillTx/>
              <a:latin typeface="Frutiger 55 Roman" pitchFamily="34" charset="0"/>
              <a:ea typeface="+mn-ea"/>
              <a:cs typeface="+mn-cs"/>
            </a:endParaRPr>
          </a:p>
        </p:txBody>
      </p:sp>
      <p:sp>
        <p:nvSpPr>
          <p:cNvPr id="6" name="5 CuadroTexto"/>
          <p:cNvSpPr txBox="1"/>
          <p:nvPr/>
        </p:nvSpPr>
        <p:spPr>
          <a:xfrm>
            <a:off x="5004048" y="2132856"/>
            <a:ext cx="3096344" cy="461665"/>
          </a:xfrm>
          <a:prstGeom prst="rect">
            <a:avLst/>
          </a:prstGeom>
          <a:noFill/>
        </p:spPr>
        <p:txBody>
          <a:bodyPr wrap="square" rtlCol="0">
            <a:spAutoFit/>
          </a:bodyPr>
          <a:lstStyle/>
          <a:p>
            <a:r>
              <a:rPr lang="ru-RU" sz="1200" dirty="0" smtClean="0">
                <a:solidFill>
                  <a:srgbClr val="FFFF66"/>
                </a:solidFill>
              </a:rPr>
              <a:t>Измерение изменений температуры и влажности в связи с потоотделением</a:t>
            </a:r>
            <a:endParaRPr lang="ru-RU" sz="1200" dirty="0">
              <a:solidFill>
                <a:srgbClr val="FFFF66"/>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Elipse"/>
          <p:cNvSpPr/>
          <p:nvPr/>
        </p:nvSpPr>
        <p:spPr>
          <a:xfrm>
            <a:off x="995384" y="4142335"/>
            <a:ext cx="206732" cy="206732"/>
          </a:xfrm>
          <a:prstGeom prst="ellipse">
            <a:avLst/>
          </a:prstGeom>
          <a:solidFill>
            <a:srgbClr val="8EDAB4"/>
          </a:solidFill>
          <a:ln>
            <a:solidFill>
              <a:schemeClr val="bg1">
                <a:lumMod val="75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t"/>
          <a:lstStyle/>
          <a:p>
            <a:pPr algn="ctr"/>
            <a:endParaRPr lang="es-CL"/>
          </a:p>
        </p:txBody>
      </p:sp>
      <p:sp>
        <p:nvSpPr>
          <p:cNvPr id="6"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2400" b="1" baseline="30000" dirty="0" smtClean="0">
                <a:solidFill>
                  <a:schemeClr val="bg1"/>
                </a:solidFill>
              </a:rPr>
              <a:t>Использование Labdisc</a:t>
            </a:r>
            <a:endParaRPr lang="ru-RU" sz="2400" b="1" baseline="30000" dirty="0">
              <a:solidFill>
                <a:schemeClr val="bg1"/>
              </a:solidFill>
            </a:endParaRPr>
          </a:p>
          <a:p>
            <a:pPr marL="0" indent="0">
              <a:buNone/>
            </a:pPr>
            <a:endParaRPr lang="ru-RU" sz="2400" b="1" baseline="30000" dirty="0">
              <a:solidFill>
                <a:schemeClr val="bg1"/>
              </a:solidFill>
            </a:endParaRPr>
          </a:p>
          <a:p>
            <a:pPr marL="0" indent="0">
              <a:buNone/>
            </a:pPr>
            <a:endParaRPr lang="ru-RU" sz="2400" b="1" baseline="30000" dirty="0">
              <a:solidFill>
                <a:schemeClr val="bg1"/>
              </a:solidFill>
              <a:latin typeface="+mj-lt"/>
            </a:endParaRPr>
          </a:p>
          <a:p>
            <a:pPr marL="0" indent="0">
              <a:buNone/>
            </a:pPr>
            <a:endParaRPr lang="ru-RU" sz="2000" b="1" baseline="30000" dirty="0">
              <a:solidFill>
                <a:schemeClr val="bg1"/>
              </a:solidFill>
              <a:latin typeface="Frutiger 45 Light" pitchFamily="34" charset="0"/>
            </a:endParaRPr>
          </a:p>
        </p:txBody>
      </p:sp>
      <p:sp>
        <p:nvSpPr>
          <p:cNvPr id="7" name="6 CuadroTexto"/>
          <p:cNvSpPr txBox="1"/>
          <p:nvPr/>
        </p:nvSpPr>
        <p:spPr>
          <a:xfrm>
            <a:off x="1187624" y="2708920"/>
            <a:ext cx="6624736" cy="2754600"/>
          </a:xfrm>
          <a:prstGeom prst="rect">
            <a:avLst/>
          </a:prstGeom>
          <a:noFill/>
        </p:spPr>
        <p:txBody>
          <a:bodyPr wrap="square" rtlCol="0">
            <a:spAutoFit/>
          </a:bodyPr>
          <a:lstStyle/>
          <a:p>
            <a:r>
              <a:rPr lang="ru-RU" sz="1400" dirty="0"/>
              <a:t>Для сбора показаний измерений с помощью Labdisc и термопарного датчика, необходимо сделать следующие настройки:</a:t>
            </a:r>
          </a:p>
          <a:p>
            <a:r>
              <a:rPr lang="ru-RU" sz="1500" dirty="0"/>
              <a:t> </a:t>
            </a:r>
            <a:endParaRPr lang="ru-RU" sz="1500" dirty="0" smtClean="0"/>
          </a:p>
          <a:p>
            <a:endParaRPr lang="ru-RU" sz="1500" dirty="0"/>
          </a:p>
          <a:p>
            <a:pPr lvl="0"/>
            <a:r>
              <a:rPr lang="ru-RU" sz="1500" dirty="0" smtClean="0"/>
              <a:t>Включите Labdisc</a:t>
            </a:r>
          </a:p>
          <a:p>
            <a:pPr lvl="0"/>
            <a:endParaRPr lang="ru-RU" sz="1500" dirty="0"/>
          </a:p>
          <a:p>
            <a:pPr lvl="0"/>
            <a:r>
              <a:rPr lang="ru-RU" sz="1400" dirty="0" smtClean="0"/>
              <a:t>Если ваш компьютер поддерживает Bluetooth, мы рекомендуем использовать беспроводное соединение с Labdisc. Если ваш компьютер не поддерживает Bluetooth, можно воспользоваться кабелем USB для подключения компьютера к Labdisc. В "Руководстве по быстрому старту", поставляемом с Labdisc, можно посмотреть, как установить соединение Bluetooth и провести сопряжение Labdisc с компьютером. </a:t>
            </a:r>
          </a:p>
          <a:p>
            <a:endParaRPr lang="ru-RU" sz="1500" dirty="0"/>
          </a:p>
        </p:txBody>
      </p:sp>
      <p:sp>
        <p:nvSpPr>
          <p:cNvPr id="8" name="7 Elipse"/>
          <p:cNvSpPr/>
          <p:nvPr/>
        </p:nvSpPr>
        <p:spPr>
          <a:xfrm>
            <a:off x="995384" y="3682159"/>
            <a:ext cx="206732" cy="206732"/>
          </a:xfrm>
          <a:prstGeom prst="ellipse">
            <a:avLst/>
          </a:prstGeom>
          <a:solidFill>
            <a:srgbClr val="8EDAB4"/>
          </a:solidFill>
          <a:ln>
            <a:solidFill>
              <a:schemeClr val="bg1">
                <a:lumMod val="75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t"/>
          <a:lstStyle/>
          <a:p>
            <a:pPr algn="ctr"/>
            <a:endParaRPr lang="es-CL"/>
          </a:p>
        </p:txBody>
      </p:sp>
      <p:sp>
        <p:nvSpPr>
          <p:cNvPr id="9" name="8 CuadroTexto"/>
          <p:cNvSpPr txBox="1"/>
          <p:nvPr/>
        </p:nvSpPr>
        <p:spPr>
          <a:xfrm>
            <a:off x="965479" y="3625991"/>
            <a:ext cx="276038" cy="307777"/>
          </a:xfrm>
          <a:prstGeom prst="rect">
            <a:avLst/>
          </a:prstGeom>
          <a:noFill/>
        </p:spPr>
        <p:txBody>
          <a:bodyPr wrap="none" rtlCol="0">
            <a:spAutoFit/>
          </a:bodyPr>
          <a:lstStyle/>
          <a:p>
            <a:r>
              <a:rPr lang="ru-RU" sz="1400" dirty="0" smtClean="0"/>
              <a:t>1</a:t>
            </a:r>
          </a:p>
        </p:txBody>
      </p:sp>
      <p:sp>
        <p:nvSpPr>
          <p:cNvPr id="11" name="10 CuadroTexto"/>
          <p:cNvSpPr txBox="1"/>
          <p:nvPr/>
        </p:nvSpPr>
        <p:spPr>
          <a:xfrm>
            <a:off x="965479" y="4091812"/>
            <a:ext cx="276038" cy="307777"/>
          </a:xfrm>
          <a:prstGeom prst="rect">
            <a:avLst/>
          </a:prstGeom>
          <a:noFill/>
        </p:spPr>
        <p:txBody>
          <a:bodyPr wrap="none" rtlCol="0">
            <a:spAutoFit/>
          </a:bodyPr>
          <a:lstStyle/>
          <a:p>
            <a:r>
              <a:rPr lang="ru-RU" sz="1400" dirty="0" smtClean="0"/>
              <a:t>2</a:t>
            </a:r>
          </a:p>
        </p:txBody>
      </p:sp>
      <p:pic>
        <p:nvPicPr>
          <p:cNvPr id="13" name="12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3608" y="2276872"/>
            <a:ext cx="2800350" cy="323850"/>
          </a:xfrm>
          <a:prstGeom prst="rect">
            <a:avLst/>
          </a:prstGeom>
        </p:spPr>
      </p:pic>
      <p:sp>
        <p:nvSpPr>
          <p:cNvPr id="14" name="2 Subtítulo"/>
          <p:cNvSpPr txBox="1">
            <a:spLocks/>
          </p:cNvSpPr>
          <p:nvPr/>
        </p:nvSpPr>
        <p:spPr>
          <a:xfrm>
            <a:off x="1241517" y="2348880"/>
            <a:ext cx="2826427" cy="3600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2400" b="1" baseline="30000" dirty="0" smtClean="0">
                <a:solidFill>
                  <a:schemeClr val="bg1"/>
                </a:solidFill>
                <a:latin typeface="+mj-lt"/>
              </a:rPr>
              <a:t>Настройка Labdisc</a:t>
            </a:r>
            <a:endParaRPr lang="ru-RU" sz="2400" b="1" baseline="30000" dirty="0">
              <a:solidFill>
                <a:schemeClr val="bg1"/>
              </a:solidFill>
              <a:latin typeface="+mj-lt"/>
            </a:endParaRPr>
          </a:p>
        </p:txBody>
      </p:sp>
      <p:sp>
        <p:nvSpPr>
          <p:cNvPr id="19"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3000" b="1" baseline="30000" dirty="0" smtClean="0">
                <a:solidFill>
                  <a:schemeClr val="bg1"/>
                </a:solidFill>
                <a:latin typeface="+mj-lt"/>
              </a:rPr>
              <a:t>Потообразование</a:t>
            </a:r>
            <a:endParaRPr lang="ru-RU" sz="3000" b="1" baseline="30000" dirty="0">
              <a:solidFill>
                <a:schemeClr val="bg1"/>
              </a:solidFill>
              <a:latin typeface="+mj-lt"/>
              <a:cs typeface="Calibri" pitchFamily="34" charset="0"/>
            </a:endParaRPr>
          </a:p>
        </p:txBody>
      </p:sp>
      <p:sp>
        <p:nvSpPr>
          <p:cNvPr id="20" name="19 CuadroTexto"/>
          <p:cNvSpPr txBox="1"/>
          <p:nvPr/>
        </p:nvSpPr>
        <p:spPr>
          <a:xfrm>
            <a:off x="5652120" y="1389722"/>
            <a:ext cx="3333970" cy="415498"/>
          </a:xfrm>
          <a:prstGeom prst="rect">
            <a:avLst/>
          </a:prstGeom>
          <a:noFill/>
        </p:spPr>
        <p:txBody>
          <a:bodyPr wrap="square" rtlCol="0" anchor="b">
            <a:spAutoFit/>
          </a:bodyPr>
          <a:lstStyle/>
          <a:p>
            <a:r>
              <a:rPr lang="ru-RU" sz="1050" dirty="0" smtClean="0">
                <a:solidFill>
                  <a:schemeClr val="bg1">
                    <a:lumMod val="50000"/>
                  </a:schemeClr>
                </a:solidFill>
              </a:rPr>
              <a:t>Измерение изменений температуры и влажности в связи с потоотделением </a:t>
            </a:r>
            <a:endParaRPr lang="ru-RU" sz="1050" dirty="0">
              <a:solidFill>
                <a:schemeClr val="bg1">
                  <a:lumMod val="50000"/>
                </a:schemeClr>
              </a:solidFill>
            </a:endParaRPr>
          </a:p>
        </p:txBody>
      </p:sp>
    </p:spTree>
    <p:extLst>
      <p:ext uri="{BB962C8B-B14F-4D97-AF65-F5344CB8AC3E}">
        <p14:creationId xmlns:p14="http://schemas.microsoft.com/office/powerpoint/2010/main" val="12423245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2400" b="1" baseline="30000" dirty="0" smtClean="0">
                <a:solidFill>
                  <a:schemeClr val="bg1"/>
                </a:solidFill>
              </a:rPr>
              <a:t>Использование Labdisc</a:t>
            </a:r>
            <a:endParaRPr lang="ru-RU" sz="2400" b="1" baseline="30000" dirty="0">
              <a:solidFill>
                <a:schemeClr val="bg1"/>
              </a:solidFill>
            </a:endParaRPr>
          </a:p>
          <a:p>
            <a:pPr marL="0" indent="0">
              <a:buNone/>
            </a:pPr>
            <a:endParaRPr lang="ru-RU" sz="2400" b="1" baseline="30000" dirty="0">
              <a:solidFill>
                <a:schemeClr val="bg1"/>
              </a:solidFill>
            </a:endParaRPr>
          </a:p>
          <a:p>
            <a:pPr marL="0" indent="0">
              <a:buNone/>
            </a:pPr>
            <a:endParaRPr lang="ru-RU" sz="2400" b="1" baseline="30000" dirty="0">
              <a:solidFill>
                <a:schemeClr val="bg1"/>
              </a:solidFill>
              <a:latin typeface="+mj-lt"/>
            </a:endParaRPr>
          </a:p>
          <a:p>
            <a:pPr marL="0" indent="0">
              <a:buNone/>
            </a:pPr>
            <a:endParaRPr lang="ru-RU" sz="2000" b="1" baseline="30000" dirty="0">
              <a:solidFill>
                <a:schemeClr val="bg1"/>
              </a:solidFill>
              <a:latin typeface="Frutiger 45 Light" pitchFamily="34" charset="0"/>
            </a:endParaRPr>
          </a:p>
        </p:txBody>
      </p:sp>
      <p:sp>
        <p:nvSpPr>
          <p:cNvPr id="12"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3000" b="1" baseline="30000" dirty="0" smtClean="0">
                <a:solidFill>
                  <a:schemeClr val="bg1"/>
                </a:solidFill>
                <a:latin typeface="+mj-lt"/>
              </a:rPr>
              <a:t>Потообразование</a:t>
            </a:r>
            <a:endParaRPr lang="ru-RU" sz="3000" b="1" baseline="30000" dirty="0">
              <a:solidFill>
                <a:schemeClr val="bg1"/>
              </a:solidFill>
              <a:latin typeface="+mj-lt"/>
              <a:cs typeface="Calibri" pitchFamily="34" charset="0"/>
            </a:endParaRPr>
          </a:p>
        </p:txBody>
      </p:sp>
      <p:sp>
        <p:nvSpPr>
          <p:cNvPr id="16" name="15 CuadroTexto"/>
          <p:cNvSpPr txBox="1"/>
          <p:nvPr/>
        </p:nvSpPr>
        <p:spPr>
          <a:xfrm>
            <a:off x="5652120" y="1389722"/>
            <a:ext cx="3333970" cy="415498"/>
          </a:xfrm>
          <a:prstGeom prst="rect">
            <a:avLst/>
          </a:prstGeom>
          <a:noFill/>
        </p:spPr>
        <p:txBody>
          <a:bodyPr wrap="square" rtlCol="0" anchor="b">
            <a:spAutoFit/>
          </a:bodyPr>
          <a:lstStyle/>
          <a:p>
            <a:r>
              <a:rPr lang="ru-RU" sz="1050" dirty="0" smtClean="0">
                <a:solidFill>
                  <a:schemeClr val="bg1">
                    <a:lumMod val="50000"/>
                  </a:schemeClr>
                </a:solidFill>
              </a:rPr>
              <a:t>Измерение изменений температуры и влажности в связи с потоотделением </a:t>
            </a:r>
            <a:endParaRPr lang="ru-RU" sz="1050" dirty="0">
              <a:solidFill>
                <a:schemeClr val="bg1">
                  <a:lumMod val="50000"/>
                </a:schemeClr>
              </a:solidFill>
            </a:endParaRPr>
          </a:p>
        </p:txBody>
      </p:sp>
      <p:pic>
        <p:nvPicPr>
          <p:cNvPr id="17" name="16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75684" y="3451670"/>
            <a:ext cx="533400" cy="219075"/>
          </a:xfrm>
          <a:prstGeom prst="rect">
            <a:avLst/>
          </a:prstGeom>
        </p:spPr>
      </p:pic>
      <p:pic>
        <p:nvPicPr>
          <p:cNvPr id="18" name="17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19872" y="4540348"/>
            <a:ext cx="533400" cy="219075"/>
          </a:xfrm>
          <a:prstGeom prst="rect">
            <a:avLst/>
          </a:prstGeom>
        </p:spPr>
      </p:pic>
      <p:sp>
        <p:nvSpPr>
          <p:cNvPr id="19" name="18 CuadroTexto"/>
          <p:cNvSpPr txBox="1"/>
          <p:nvPr/>
        </p:nvSpPr>
        <p:spPr>
          <a:xfrm>
            <a:off x="1247825" y="2276872"/>
            <a:ext cx="6624736" cy="2693045"/>
          </a:xfrm>
          <a:prstGeom prst="rect">
            <a:avLst/>
          </a:prstGeom>
          <a:noFill/>
        </p:spPr>
        <p:txBody>
          <a:bodyPr wrap="square" rtlCol="0">
            <a:spAutoFit/>
          </a:bodyPr>
          <a:lstStyle/>
          <a:p>
            <a:pPr lvl="0"/>
            <a:r>
              <a:rPr lang="ru-RU" sz="1400" dirty="0" smtClean="0"/>
              <a:t>Откройте программу GlobiLab</a:t>
            </a:r>
          </a:p>
          <a:p>
            <a:pPr lvl="0"/>
            <a:endParaRPr lang="ru-RU" sz="1400" dirty="0" smtClean="0"/>
          </a:p>
          <a:p>
            <a:pPr lvl="0"/>
            <a:r>
              <a:rPr lang="ru-RU" sz="1400" dirty="0" smtClean="0"/>
              <a:t>При использовании связи Bluetooth, нажмите правую кнопку мыши на пиктограмме Bluetooth в нижнем правом углу экрана GlobiLab и выберите используемый Labdisc. Цвет пиктограммы изменится с серого на синий, что говорит о том, что Labdisc и компьютер теперь связаны через соединение </a:t>
            </a:r>
            <a:r>
              <a:rPr lang="ru-RU" sz="1400" dirty="0" err="1" smtClean="0"/>
              <a:t>Bluetooth</a:t>
            </a:r>
            <a:r>
              <a:rPr lang="ru-RU" sz="1400" dirty="0" smtClean="0"/>
              <a:t>.</a:t>
            </a:r>
          </a:p>
          <a:p>
            <a:r>
              <a:rPr lang="ru-RU" sz="1400" dirty="0" smtClean="0"/>
              <a:t> </a:t>
            </a:r>
          </a:p>
          <a:p>
            <a:r>
              <a:rPr lang="ru-RU" sz="1400" dirty="0" smtClean="0"/>
              <a:t>Чтобы использовать подключение по USB, соедините Labdisc и компьютер кабелем USB, входящим в комплект Labdisc. Нажмите на пиктограмму USB в нижнем правом углу экрана программы. Она станет синей, что говорит о том, что Labdisc подключен к компьютеру через USB                        .</a:t>
            </a:r>
          </a:p>
          <a:p>
            <a:endParaRPr lang="ru-RU" sz="1500" dirty="0"/>
          </a:p>
        </p:txBody>
      </p:sp>
      <p:pic>
        <p:nvPicPr>
          <p:cNvPr id="24" name="Picture 3"/>
          <p:cNvPicPr>
            <a:picLocks noChangeAspect="1" noChangeArrowheads="1"/>
          </p:cNvPicPr>
          <p:nvPr/>
        </p:nvPicPr>
        <p:blipFill>
          <a:blip r:embed="rId4" cstate="print"/>
          <a:srcRect/>
          <a:stretch>
            <a:fillRect/>
          </a:stretch>
        </p:blipFill>
        <p:spPr bwMode="auto">
          <a:xfrm>
            <a:off x="971600" y="2708920"/>
            <a:ext cx="295275" cy="304800"/>
          </a:xfrm>
          <a:prstGeom prst="rect">
            <a:avLst/>
          </a:prstGeom>
          <a:noFill/>
          <a:ln w="9525">
            <a:noFill/>
            <a:miter lim="800000"/>
            <a:headEnd/>
            <a:tailEnd/>
          </a:ln>
          <a:effectLst/>
        </p:spPr>
      </p:pic>
      <p:pic>
        <p:nvPicPr>
          <p:cNvPr id="25" name="Picture 4"/>
          <p:cNvPicPr>
            <a:picLocks noChangeAspect="1" noChangeArrowheads="1"/>
          </p:cNvPicPr>
          <p:nvPr/>
        </p:nvPicPr>
        <p:blipFill>
          <a:blip r:embed="rId5" cstate="print"/>
          <a:srcRect/>
          <a:stretch>
            <a:fillRect/>
          </a:stretch>
        </p:blipFill>
        <p:spPr bwMode="auto">
          <a:xfrm>
            <a:off x="971600" y="3789040"/>
            <a:ext cx="314325" cy="323850"/>
          </a:xfrm>
          <a:prstGeom prst="rect">
            <a:avLst/>
          </a:prstGeom>
          <a:noFill/>
          <a:ln w="9525">
            <a:noFill/>
            <a:miter lim="800000"/>
            <a:headEnd/>
            <a:tailEnd/>
          </a:ln>
          <a:effectLst/>
        </p:spPr>
      </p:pic>
      <p:pic>
        <p:nvPicPr>
          <p:cNvPr id="26" name="Picture 2"/>
          <p:cNvPicPr>
            <a:picLocks noChangeAspect="1" noChangeArrowheads="1"/>
          </p:cNvPicPr>
          <p:nvPr/>
        </p:nvPicPr>
        <p:blipFill>
          <a:blip r:embed="rId6" cstate="print"/>
          <a:srcRect/>
          <a:stretch>
            <a:fillRect/>
          </a:stretch>
        </p:blipFill>
        <p:spPr bwMode="auto">
          <a:xfrm>
            <a:off x="971600" y="2204864"/>
            <a:ext cx="276225" cy="323850"/>
          </a:xfrm>
          <a:prstGeom prst="rect">
            <a:avLst/>
          </a:prstGeom>
          <a:noFill/>
          <a:ln w="9525">
            <a:noFill/>
            <a:miter lim="800000"/>
            <a:headEnd/>
            <a:tailEnd/>
          </a:ln>
          <a:effectLst/>
        </p:spPr>
      </p:pic>
    </p:spTree>
    <p:extLst>
      <p:ext uri="{BB962C8B-B14F-4D97-AF65-F5344CB8AC3E}">
        <p14:creationId xmlns:p14="http://schemas.microsoft.com/office/powerpoint/2010/main" val="456699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1259632" y="2420888"/>
            <a:ext cx="7128792" cy="830997"/>
          </a:xfrm>
          <a:prstGeom prst="rect">
            <a:avLst/>
          </a:prstGeom>
          <a:noFill/>
        </p:spPr>
        <p:txBody>
          <a:bodyPr wrap="square" rtlCol="0">
            <a:spAutoFit/>
          </a:bodyPr>
          <a:lstStyle/>
          <a:p>
            <a:r>
              <a:rPr lang="ru-RU" sz="1600" dirty="0" smtClean="0"/>
              <a:t>Нажмите            , чтобы настроить Labdisc. В окне "Установка регистратора" выберите датчики внешней температуры и влажности. Выберите частоту 1/с и количество замеров 1000.</a:t>
            </a:r>
            <a:endParaRPr lang="ru-RU" sz="1600" dirty="0"/>
          </a:p>
        </p:txBody>
      </p:sp>
      <p:sp>
        <p:nvSpPr>
          <p:cNvPr id="14"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2400" b="1" baseline="30000" dirty="0" smtClean="0">
                <a:solidFill>
                  <a:schemeClr val="bg1"/>
                </a:solidFill>
              </a:rPr>
              <a:t>Использование Labdisc</a:t>
            </a:r>
            <a:endParaRPr lang="ru-RU" sz="2400" b="1" baseline="30000" dirty="0">
              <a:solidFill>
                <a:schemeClr val="bg1"/>
              </a:solidFill>
            </a:endParaRPr>
          </a:p>
          <a:p>
            <a:pPr marL="0" indent="0">
              <a:buNone/>
            </a:pPr>
            <a:endParaRPr lang="ru-RU" sz="2400" b="1" baseline="30000" dirty="0">
              <a:solidFill>
                <a:schemeClr val="bg1"/>
              </a:solidFill>
            </a:endParaRPr>
          </a:p>
          <a:p>
            <a:pPr marL="0" indent="0">
              <a:buNone/>
            </a:pPr>
            <a:endParaRPr lang="ru-RU" sz="2400" b="1" baseline="30000" dirty="0">
              <a:solidFill>
                <a:schemeClr val="bg1"/>
              </a:solidFill>
              <a:latin typeface="+mj-lt"/>
            </a:endParaRPr>
          </a:p>
          <a:p>
            <a:pPr marL="0" indent="0">
              <a:buNone/>
            </a:pPr>
            <a:endParaRPr lang="ru-RU" sz="2000" b="1" baseline="30000" dirty="0">
              <a:solidFill>
                <a:schemeClr val="bg1"/>
              </a:solidFill>
              <a:latin typeface="Frutiger 45 Light" pitchFamily="34" charset="0"/>
            </a:endParaRPr>
          </a:p>
        </p:txBody>
      </p:sp>
      <p:sp>
        <p:nvSpPr>
          <p:cNvPr id="17"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3000" b="1" baseline="30000" dirty="0" smtClean="0">
                <a:solidFill>
                  <a:schemeClr val="bg1"/>
                </a:solidFill>
                <a:latin typeface="+mj-lt"/>
              </a:rPr>
              <a:t>Потообразование</a:t>
            </a:r>
            <a:endParaRPr lang="ru-RU" sz="3000" b="1" baseline="30000" dirty="0">
              <a:solidFill>
                <a:schemeClr val="bg1"/>
              </a:solidFill>
              <a:latin typeface="+mj-lt"/>
              <a:cs typeface="Calibri" pitchFamily="34" charset="0"/>
            </a:endParaRPr>
          </a:p>
        </p:txBody>
      </p:sp>
      <p:sp>
        <p:nvSpPr>
          <p:cNvPr id="18" name="17 CuadroTexto"/>
          <p:cNvSpPr txBox="1"/>
          <p:nvPr/>
        </p:nvSpPr>
        <p:spPr>
          <a:xfrm>
            <a:off x="5652120" y="1389722"/>
            <a:ext cx="3333970" cy="415498"/>
          </a:xfrm>
          <a:prstGeom prst="rect">
            <a:avLst/>
          </a:prstGeom>
          <a:noFill/>
        </p:spPr>
        <p:txBody>
          <a:bodyPr wrap="square" rtlCol="0" anchor="b">
            <a:spAutoFit/>
          </a:bodyPr>
          <a:lstStyle/>
          <a:p>
            <a:r>
              <a:rPr lang="ru-RU" sz="1050" dirty="0" smtClean="0">
                <a:solidFill>
                  <a:schemeClr val="bg1">
                    <a:lumMod val="50000"/>
                  </a:schemeClr>
                </a:solidFill>
              </a:rPr>
              <a:t>Измерение изменений температуры и влажности в связи с потоотделением </a:t>
            </a:r>
            <a:endParaRPr lang="ru-RU" sz="1050" dirty="0">
              <a:solidFill>
                <a:schemeClr val="bg1">
                  <a:lumMod val="50000"/>
                </a:schemeClr>
              </a:solidFill>
            </a:endParaRPr>
          </a:p>
        </p:txBody>
      </p:sp>
      <p:pic>
        <p:nvPicPr>
          <p:cNvPr id="22" name="Picture 5"/>
          <p:cNvPicPr>
            <a:picLocks noChangeAspect="1" noChangeArrowheads="1"/>
          </p:cNvPicPr>
          <p:nvPr/>
        </p:nvPicPr>
        <p:blipFill>
          <a:blip r:embed="rId2" cstate="print"/>
          <a:srcRect/>
          <a:stretch>
            <a:fillRect/>
          </a:stretch>
        </p:blipFill>
        <p:spPr bwMode="auto">
          <a:xfrm>
            <a:off x="899592" y="2420888"/>
            <a:ext cx="314325" cy="295275"/>
          </a:xfrm>
          <a:prstGeom prst="rect">
            <a:avLst/>
          </a:prstGeom>
          <a:noFill/>
          <a:ln w="9525">
            <a:noFill/>
            <a:miter lim="800000"/>
            <a:headEnd/>
            <a:tailEnd/>
          </a:ln>
          <a:effectLst/>
        </p:spPr>
      </p:pic>
      <p:pic>
        <p:nvPicPr>
          <p:cNvPr id="23" name="22 Imagen"/>
          <p:cNvPicPr/>
          <p:nvPr/>
        </p:nvPicPr>
        <p:blipFill>
          <a:blip r:embed="rId3" cstate="print"/>
          <a:srcRect/>
          <a:stretch>
            <a:fillRect/>
          </a:stretch>
        </p:blipFill>
        <p:spPr bwMode="auto">
          <a:xfrm>
            <a:off x="3275856" y="3284984"/>
            <a:ext cx="2808312" cy="3212976"/>
          </a:xfrm>
          <a:prstGeom prst="rect">
            <a:avLst/>
          </a:prstGeom>
          <a:noFill/>
          <a:ln w="9525">
            <a:noFill/>
            <a:miter lim="800000"/>
            <a:headEnd/>
            <a:tailEnd/>
          </a:ln>
        </p:spPr>
      </p:pic>
      <p:pic>
        <p:nvPicPr>
          <p:cNvPr id="24" name="23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44886" y="2276872"/>
            <a:ext cx="386333" cy="362919"/>
          </a:xfrm>
          <a:prstGeom prst="rect">
            <a:avLst/>
          </a:prstGeom>
        </p:spPr>
      </p:pic>
    </p:spTree>
    <p:extLst>
      <p:ext uri="{BB962C8B-B14F-4D97-AF65-F5344CB8AC3E}">
        <p14:creationId xmlns:p14="http://schemas.microsoft.com/office/powerpoint/2010/main" val="38583389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6"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2400" b="1" baseline="30000" dirty="0" smtClean="0">
                <a:solidFill>
                  <a:schemeClr val="bg1"/>
                </a:solidFill>
              </a:rPr>
              <a:t>Эксперимент</a:t>
            </a:r>
            <a:endParaRPr lang="ru-RU" sz="2400" b="1" baseline="30000" dirty="0">
              <a:solidFill>
                <a:schemeClr val="bg1"/>
              </a:solidFill>
            </a:endParaRPr>
          </a:p>
          <a:p>
            <a:pPr marL="0" indent="0">
              <a:buNone/>
            </a:pPr>
            <a:endParaRPr lang="ru-RU" sz="2400" b="1" baseline="30000" dirty="0">
              <a:solidFill>
                <a:schemeClr val="bg1"/>
              </a:solidFill>
            </a:endParaRPr>
          </a:p>
          <a:p>
            <a:pPr marL="0" indent="0">
              <a:buNone/>
            </a:pPr>
            <a:endParaRPr lang="ru-RU" sz="2400" b="1" baseline="30000" dirty="0">
              <a:solidFill>
                <a:schemeClr val="bg1"/>
              </a:solidFill>
              <a:latin typeface="+mj-lt"/>
            </a:endParaRPr>
          </a:p>
          <a:p>
            <a:pPr marL="0" indent="0">
              <a:buNone/>
            </a:pPr>
            <a:endParaRPr lang="ru-RU" sz="2000" b="1" baseline="30000" dirty="0">
              <a:solidFill>
                <a:schemeClr val="bg1"/>
              </a:solidFill>
              <a:latin typeface="Frutiger 45 Light" pitchFamily="34" charset="0"/>
            </a:endParaRPr>
          </a:p>
        </p:txBody>
      </p:sp>
      <p:sp>
        <p:nvSpPr>
          <p:cNvPr id="12" name="11 CuadroTexto"/>
          <p:cNvSpPr txBox="1"/>
          <p:nvPr/>
        </p:nvSpPr>
        <p:spPr>
          <a:xfrm>
            <a:off x="1464855" y="2348880"/>
            <a:ext cx="6347505" cy="2369880"/>
          </a:xfrm>
          <a:prstGeom prst="rect">
            <a:avLst/>
          </a:prstGeom>
          <a:noFill/>
        </p:spPr>
        <p:txBody>
          <a:bodyPr wrap="square" rtlCol="0">
            <a:spAutoFit/>
          </a:bodyPr>
          <a:lstStyle/>
          <a:p>
            <a:pPr lvl="0"/>
            <a:r>
              <a:rPr lang="ru-RU" sz="1600" dirty="0" smtClean="0"/>
              <a:t>Возьмите в одну руку Labdisc, держа двумя пальцами зонд внешней температуры. </a:t>
            </a:r>
          </a:p>
          <a:p>
            <a:pPr lvl="0"/>
            <a:endParaRPr lang="ru-RU" sz="1600" dirty="0"/>
          </a:p>
          <a:p>
            <a:pPr lvl="0"/>
            <a:r>
              <a:rPr lang="ru-RU" sz="1600" dirty="0" smtClean="0"/>
              <a:t>Начните измерения, </a:t>
            </a:r>
            <a:r>
              <a:rPr lang="ru-RU" sz="1600" smtClean="0"/>
              <a:t>нажав            </a:t>
            </a:r>
            <a:r>
              <a:rPr lang="ru-RU" sz="1600" smtClean="0"/>
              <a:t> </a:t>
            </a:r>
            <a:r>
              <a:rPr lang="ru-RU" sz="1600" dirty="0" smtClean="0"/>
              <a:t>.</a:t>
            </a:r>
          </a:p>
          <a:p>
            <a:pPr lvl="0"/>
            <a:endParaRPr lang="ru-RU" sz="1600" dirty="0" smtClean="0"/>
          </a:p>
          <a:p>
            <a:r>
              <a:rPr lang="ru-RU" sz="1600" dirty="0" smtClean="0"/>
              <a:t>Покройте руку с Labdisc пластиковым пакетом.</a:t>
            </a:r>
          </a:p>
          <a:p>
            <a:pPr lvl="0"/>
            <a:r>
              <a:rPr lang="ru-RU" dirty="0" smtClean="0"/>
              <a:t>   </a:t>
            </a:r>
          </a:p>
          <a:p>
            <a:pPr lvl="0"/>
            <a:endParaRPr lang="ru-RU" sz="1600" dirty="0"/>
          </a:p>
          <a:p>
            <a:endParaRPr lang="ru-RU" dirty="0"/>
          </a:p>
        </p:txBody>
      </p:sp>
      <p:sp>
        <p:nvSpPr>
          <p:cNvPr id="11"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3000" b="1" baseline="30000" dirty="0" smtClean="0">
                <a:solidFill>
                  <a:schemeClr val="bg1"/>
                </a:solidFill>
                <a:latin typeface="+mj-lt"/>
              </a:rPr>
              <a:t>Потообразование</a:t>
            </a:r>
            <a:endParaRPr lang="ru-RU" sz="3000" b="1" baseline="30000" dirty="0">
              <a:solidFill>
                <a:schemeClr val="bg1"/>
              </a:solidFill>
              <a:latin typeface="+mj-lt"/>
              <a:cs typeface="Calibri" pitchFamily="34" charset="0"/>
            </a:endParaRPr>
          </a:p>
        </p:txBody>
      </p:sp>
      <p:sp>
        <p:nvSpPr>
          <p:cNvPr id="13" name="12 CuadroTexto"/>
          <p:cNvSpPr txBox="1"/>
          <p:nvPr/>
        </p:nvSpPr>
        <p:spPr>
          <a:xfrm>
            <a:off x="5652120" y="1389722"/>
            <a:ext cx="3333970" cy="415498"/>
          </a:xfrm>
          <a:prstGeom prst="rect">
            <a:avLst/>
          </a:prstGeom>
          <a:noFill/>
        </p:spPr>
        <p:txBody>
          <a:bodyPr wrap="square" rtlCol="0" anchor="b">
            <a:spAutoFit/>
          </a:bodyPr>
          <a:lstStyle/>
          <a:p>
            <a:r>
              <a:rPr lang="ru-RU" sz="1050" dirty="0" smtClean="0">
                <a:solidFill>
                  <a:schemeClr val="bg1">
                    <a:lumMod val="50000"/>
                  </a:schemeClr>
                </a:solidFill>
              </a:rPr>
              <a:t>Измерение изменений температуры и влажности в связи с потоотделением </a:t>
            </a:r>
            <a:endParaRPr lang="ru-RU" sz="1050" dirty="0">
              <a:solidFill>
                <a:schemeClr val="bg1">
                  <a:lumMod val="50000"/>
                </a:schemeClr>
              </a:solidFill>
            </a:endParaRPr>
          </a:p>
        </p:txBody>
      </p:sp>
      <p:pic>
        <p:nvPicPr>
          <p:cNvPr id="14" name="13 Imagen"/>
          <p:cNvPicPr/>
          <p:nvPr/>
        </p:nvPicPr>
        <p:blipFill>
          <a:blip r:embed="rId3" cstate="print"/>
          <a:srcRect/>
          <a:stretch>
            <a:fillRect/>
          </a:stretch>
        </p:blipFill>
        <p:spPr bwMode="auto">
          <a:xfrm>
            <a:off x="3995936" y="2852936"/>
            <a:ext cx="421640" cy="516890"/>
          </a:xfrm>
          <a:prstGeom prst="rect">
            <a:avLst/>
          </a:prstGeom>
          <a:noFill/>
          <a:ln w="9525">
            <a:noFill/>
            <a:miter lim="800000"/>
            <a:headEnd/>
            <a:tailEnd/>
          </a:ln>
        </p:spPr>
      </p:pic>
      <p:pic>
        <p:nvPicPr>
          <p:cNvPr id="17" name="16 Imagen"/>
          <p:cNvPicPr/>
          <p:nvPr/>
        </p:nvPicPr>
        <p:blipFill>
          <a:blip r:embed="rId4" cstate="print"/>
          <a:srcRect/>
          <a:stretch>
            <a:fillRect/>
          </a:stretch>
        </p:blipFill>
        <p:spPr bwMode="auto">
          <a:xfrm>
            <a:off x="2987824" y="4077072"/>
            <a:ext cx="3240360" cy="2564904"/>
          </a:xfrm>
          <a:prstGeom prst="rect">
            <a:avLst/>
          </a:prstGeom>
          <a:noFill/>
          <a:ln w="9525">
            <a:noFill/>
            <a:miter lim="800000"/>
            <a:headEnd/>
            <a:tailEnd/>
          </a:ln>
        </p:spPr>
      </p:pic>
      <p:pic>
        <p:nvPicPr>
          <p:cNvPr id="18" name="Picture 6"/>
          <p:cNvPicPr>
            <a:picLocks noChangeAspect="1" noChangeArrowheads="1"/>
          </p:cNvPicPr>
          <p:nvPr/>
        </p:nvPicPr>
        <p:blipFill>
          <a:blip r:embed="rId5" cstate="print"/>
          <a:srcRect/>
          <a:stretch>
            <a:fillRect/>
          </a:stretch>
        </p:blipFill>
        <p:spPr bwMode="auto">
          <a:xfrm>
            <a:off x="1115616" y="3573016"/>
            <a:ext cx="304800" cy="314325"/>
          </a:xfrm>
          <a:prstGeom prst="rect">
            <a:avLst/>
          </a:prstGeom>
          <a:noFill/>
          <a:ln w="9525">
            <a:noFill/>
            <a:miter lim="800000"/>
            <a:headEnd/>
            <a:tailEnd/>
          </a:ln>
          <a:effectLst/>
        </p:spPr>
      </p:pic>
      <p:pic>
        <p:nvPicPr>
          <p:cNvPr id="20" name="Picture 2"/>
          <p:cNvPicPr>
            <a:picLocks noChangeAspect="1" noChangeArrowheads="1"/>
          </p:cNvPicPr>
          <p:nvPr/>
        </p:nvPicPr>
        <p:blipFill>
          <a:blip r:embed="rId6" cstate="print"/>
          <a:srcRect/>
          <a:stretch>
            <a:fillRect/>
          </a:stretch>
        </p:blipFill>
        <p:spPr bwMode="auto">
          <a:xfrm>
            <a:off x="1115616" y="2348880"/>
            <a:ext cx="333375" cy="333375"/>
          </a:xfrm>
          <a:prstGeom prst="rect">
            <a:avLst/>
          </a:prstGeom>
          <a:noFill/>
          <a:ln w="9525">
            <a:noFill/>
            <a:miter lim="800000"/>
            <a:headEnd/>
            <a:tailEnd/>
          </a:ln>
          <a:effectLst/>
        </p:spPr>
      </p:pic>
      <p:pic>
        <p:nvPicPr>
          <p:cNvPr id="21" name="Picture 3"/>
          <p:cNvPicPr>
            <a:picLocks noChangeAspect="1" noChangeArrowheads="1"/>
          </p:cNvPicPr>
          <p:nvPr/>
        </p:nvPicPr>
        <p:blipFill>
          <a:blip r:embed="rId7" cstate="print"/>
          <a:srcRect/>
          <a:stretch>
            <a:fillRect/>
          </a:stretch>
        </p:blipFill>
        <p:spPr bwMode="auto">
          <a:xfrm>
            <a:off x="1115616" y="3068960"/>
            <a:ext cx="314325" cy="304800"/>
          </a:xfrm>
          <a:prstGeom prst="rect">
            <a:avLst/>
          </a:prstGeom>
          <a:noFill/>
          <a:ln w="9525">
            <a:noFill/>
            <a:miter lim="800000"/>
            <a:headEnd/>
            <a:tailEnd/>
          </a:ln>
          <a:effectLst/>
        </p:spPr>
      </p:pic>
    </p:spTree>
    <p:extLst>
      <p:ext uri="{BB962C8B-B14F-4D97-AF65-F5344CB8AC3E}">
        <p14:creationId xmlns:p14="http://schemas.microsoft.com/office/powerpoint/2010/main" val="14406696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2400" b="1" baseline="30000" dirty="0" smtClean="0">
                <a:solidFill>
                  <a:schemeClr val="bg1"/>
                </a:solidFill>
              </a:rPr>
              <a:t>Эксперимент</a:t>
            </a:r>
            <a:endParaRPr lang="ru-RU" sz="2400" b="1" baseline="30000" dirty="0">
              <a:solidFill>
                <a:schemeClr val="bg1"/>
              </a:solidFill>
            </a:endParaRPr>
          </a:p>
          <a:p>
            <a:pPr marL="0" indent="0">
              <a:buNone/>
            </a:pPr>
            <a:endParaRPr lang="ru-RU" sz="2400" b="1" baseline="30000" dirty="0">
              <a:solidFill>
                <a:schemeClr val="bg1"/>
              </a:solidFill>
            </a:endParaRPr>
          </a:p>
          <a:p>
            <a:pPr marL="0" indent="0">
              <a:buNone/>
            </a:pPr>
            <a:endParaRPr lang="ru-RU" sz="2400" b="1" baseline="30000" dirty="0">
              <a:solidFill>
                <a:schemeClr val="bg1"/>
              </a:solidFill>
              <a:latin typeface="+mj-lt"/>
            </a:endParaRPr>
          </a:p>
          <a:p>
            <a:pPr marL="0" indent="0">
              <a:buNone/>
            </a:pPr>
            <a:endParaRPr lang="ru-RU" sz="2000" b="1" baseline="30000" dirty="0">
              <a:solidFill>
                <a:schemeClr val="bg1"/>
              </a:solidFill>
              <a:latin typeface="Frutiger 45 Light" pitchFamily="34" charset="0"/>
            </a:endParaRPr>
          </a:p>
        </p:txBody>
      </p:sp>
      <p:sp>
        <p:nvSpPr>
          <p:cNvPr id="2" name="1 CuadroTexto"/>
          <p:cNvSpPr txBox="1"/>
          <p:nvPr/>
        </p:nvSpPr>
        <p:spPr>
          <a:xfrm>
            <a:off x="1619672" y="2348880"/>
            <a:ext cx="6347505" cy="2462213"/>
          </a:xfrm>
          <a:prstGeom prst="rect">
            <a:avLst/>
          </a:prstGeom>
          <a:noFill/>
        </p:spPr>
        <p:txBody>
          <a:bodyPr wrap="square" rtlCol="0">
            <a:spAutoFit/>
          </a:bodyPr>
          <a:lstStyle/>
          <a:p>
            <a:pPr lvl="0"/>
            <a:endParaRPr lang="ru-RU" sz="1400" dirty="0" smtClean="0"/>
          </a:p>
          <a:p>
            <a:pPr lvl="0"/>
            <a:r>
              <a:rPr lang="ru-RU" sz="1600" dirty="0" smtClean="0"/>
              <a:t>Загерметизируйте систему липкой лентой и фиксируйте свои ощущения и наблюдения во время эксперимента. </a:t>
            </a:r>
          </a:p>
          <a:p>
            <a:pPr lvl="0"/>
            <a:endParaRPr lang="ru-RU" sz="2800" dirty="0" smtClean="0"/>
          </a:p>
          <a:p>
            <a:pPr lvl="0"/>
            <a:r>
              <a:rPr lang="ru-RU" sz="1600" dirty="0" smtClean="0"/>
              <a:t>Через 10 минут снимите пакет.</a:t>
            </a:r>
          </a:p>
          <a:p>
            <a:pPr lvl="0"/>
            <a:endParaRPr lang="ru-RU" sz="1200" dirty="0" smtClean="0"/>
          </a:p>
          <a:p>
            <a:pPr lvl="0"/>
            <a:endParaRPr lang="ru-RU" sz="1600" dirty="0" smtClean="0"/>
          </a:p>
          <a:p>
            <a:pPr lvl="0"/>
            <a:r>
              <a:rPr lang="ru-RU" sz="1600" dirty="0" smtClean="0"/>
              <a:t>Остановите Labdisc, нажав в программе              .</a:t>
            </a:r>
          </a:p>
          <a:p>
            <a:endParaRPr lang="ru-RU" dirty="0"/>
          </a:p>
        </p:txBody>
      </p:sp>
      <p:sp>
        <p:nvSpPr>
          <p:cNvPr id="14" name="13 CuadroTexto"/>
          <p:cNvSpPr txBox="1"/>
          <p:nvPr/>
        </p:nvSpPr>
        <p:spPr>
          <a:xfrm>
            <a:off x="1187624" y="4293096"/>
            <a:ext cx="348046" cy="307777"/>
          </a:xfrm>
          <a:prstGeom prst="rect">
            <a:avLst/>
          </a:prstGeom>
          <a:noFill/>
        </p:spPr>
        <p:txBody>
          <a:bodyPr wrap="square" rtlCol="0">
            <a:spAutoFit/>
          </a:bodyPr>
          <a:lstStyle/>
          <a:p>
            <a:r>
              <a:rPr lang="ru-RU" dirty="0" smtClean="0"/>
              <a:t> </a:t>
            </a:r>
          </a:p>
        </p:txBody>
      </p:sp>
      <p:sp>
        <p:nvSpPr>
          <p:cNvPr id="10"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3000" b="1" baseline="30000" dirty="0" smtClean="0">
                <a:solidFill>
                  <a:schemeClr val="bg1"/>
                </a:solidFill>
                <a:latin typeface="+mj-lt"/>
              </a:rPr>
              <a:t>Потообразование</a:t>
            </a:r>
            <a:endParaRPr lang="ru-RU" sz="3000" b="1" baseline="30000" dirty="0">
              <a:solidFill>
                <a:schemeClr val="bg1"/>
              </a:solidFill>
              <a:latin typeface="+mj-lt"/>
              <a:cs typeface="Calibri" pitchFamily="34" charset="0"/>
            </a:endParaRPr>
          </a:p>
        </p:txBody>
      </p:sp>
      <p:sp>
        <p:nvSpPr>
          <p:cNvPr id="17" name="16 CuadroTexto"/>
          <p:cNvSpPr txBox="1"/>
          <p:nvPr/>
        </p:nvSpPr>
        <p:spPr>
          <a:xfrm>
            <a:off x="5652120" y="1389722"/>
            <a:ext cx="3333970" cy="415498"/>
          </a:xfrm>
          <a:prstGeom prst="rect">
            <a:avLst/>
          </a:prstGeom>
          <a:noFill/>
        </p:spPr>
        <p:txBody>
          <a:bodyPr wrap="square" rtlCol="0" anchor="b">
            <a:spAutoFit/>
          </a:bodyPr>
          <a:lstStyle/>
          <a:p>
            <a:r>
              <a:rPr lang="ru-RU" sz="1050" dirty="0" smtClean="0">
                <a:solidFill>
                  <a:schemeClr val="bg1">
                    <a:lumMod val="50000"/>
                  </a:schemeClr>
                </a:solidFill>
              </a:rPr>
              <a:t>Измерение изменений температуры и влажности в связи с потоотделением </a:t>
            </a:r>
            <a:endParaRPr lang="ru-RU" sz="1050" dirty="0">
              <a:solidFill>
                <a:schemeClr val="bg1">
                  <a:lumMod val="50000"/>
                </a:schemeClr>
              </a:solidFill>
            </a:endParaRPr>
          </a:p>
        </p:txBody>
      </p:sp>
      <p:pic>
        <p:nvPicPr>
          <p:cNvPr id="19" name="18 Imagen"/>
          <p:cNvPicPr/>
          <p:nvPr/>
        </p:nvPicPr>
        <p:blipFill>
          <a:blip r:embed="rId2" cstate="print"/>
          <a:srcRect/>
          <a:stretch>
            <a:fillRect/>
          </a:stretch>
        </p:blipFill>
        <p:spPr bwMode="auto">
          <a:xfrm>
            <a:off x="5247243" y="4050526"/>
            <a:ext cx="476885" cy="485140"/>
          </a:xfrm>
          <a:prstGeom prst="rect">
            <a:avLst/>
          </a:prstGeom>
          <a:noFill/>
          <a:ln w="9525">
            <a:noFill/>
            <a:miter lim="800000"/>
            <a:headEnd/>
            <a:tailEnd/>
          </a:ln>
        </p:spPr>
      </p:pic>
      <p:pic>
        <p:nvPicPr>
          <p:cNvPr id="9220" name="Picture 4"/>
          <p:cNvPicPr>
            <a:picLocks noChangeAspect="1" noChangeArrowheads="1"/>
          </p:cNvPicPr>
          <p:nvPr/>
        </p:nvPicPr>
        <p:blipFill>
          <a:blip r:embed="rId3" cstate="print"/>
          <a:srcRect/>
          <a:stretch>
            <a:fillRect/>
          </a:stretch>
        </p:blipFill>
        <p:spPr bwMode="auto">
          <a:xfrm>
            <a:off x="1259633" y="2420888"/>
            <a:ext cx="288032" cy="2068593"/>
          </a:xfrm>
          <a:prstGeom prst="rect">
            <a:avLst/>
          </a:prstGeom>
          <a:noFill/>
          <a:ln w="9525">
            <a:noFill/>
            <a:miter lim="800000"/>
            <a:headEnd/>
            <a:tailEnd/>
          </a:ln>
        </p:spPr>
      </p:pic>
    </p:spTree>
    <p:extLst>
      <p:ext uri="{BB962C8B-B14F-4D97-AF65-F5344CB8AC3E}">
        <p14:creationId xmlns:p14="http://schemas.microsoft.com/office/powerpoint/2010/main" val="14406696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 name="2 Subtítulo"/>
          <p:cNvSpPr txBox="1">
            <a:spLocks/>
          </p:cNvSpPr>
          <p:nvPr/>
        </p:nvSpPr>
        <p:spPr>
          <a:xfrm>
            <a:off x="5652120" y="1844824"/>
            <a:ext cx="3570645"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2400" b="1" baseline="30000" dirty="0" smtClean="0">
                <a:solidFill>
                  <a:schemeClr val="bg1"/>
                </a:solidFill>
              </a:rPr>
              <a:t>Результаты и анализ</a:t>
            </a:r>
            <a:endParaRPr lang="ru-RU" sz="2400" b="1" baseline="30000" dirty="0">
              <a:solidFill>
                <a:schemeClr val="bg1"/>
              </a:solidFill>
            </a:endParaRPr>
          </a:p>
          <a:p>
            <a:pPr marL="0" indent="0">
              <a:buNone/>
            </a:pPr>
            <a:endParaRPr lang="ru-RU" sz="2400" b="1" baseline="30000" dirty="0">
              <a:solidFill>
                <a:schemeClr val="bg1"/>
              </a:solidFill>
            </a:endParaRPr>
          </a:p>
          <a:p>
            <a:pPr marL="0" indent="0">
              <a:buNone/>
            </a:pPr>
            <a:endParaRPr lang="ru-RU" sz="2400" b="1" baseline="30000" dirty="0">
              <a:solidFill>
                <a:schemeClr val="bg1"/>
              </a:solidFill>
              <a:latin typeface="+mj-lt"/>
            </a:endParaRPr>
          </a:p>
          <a:p>
            <a:pPr marL="0" indent="0">
              <a:buNone/>
            </a:pPr>
            <a:endParaRPr lang="ru-RU" sz="2000" b="1" baseline="30000" dirty="0">
              <a:solidFill>
                <a:schemeClr val="bg1"/>
              </a:solidFill>
              <a:latin typeface="Frutiger 45 Light" pitchFamily="34" charset="0"/>
            </a:endParaRPr>
          </a:p>
        </p:txBody>
      </p:sp>
      <p:sp>
        <p:nvSpPr>
          <p:cNvPr id="2" name="1 CuadroTexto"/>
          <p:cNvSpPr txBox="1"/>
          <p:nvPr/>
        </p:nvSpPr>
        <p:spPr>
          <a:xfrm>
            <a:off x="1547664" y="2780928"/>
            <a:ext cx="6192688" cy="2092881"/>
          </a:xfrm>
          <a:prstGeom prst="rect">
            <a:avLst/>
          </a:prstGeom>
          <a:noFill/>
        </p:spPr>
        <p:txBody>
          <a:bodyPr wrap="square" rtlCol="0">
            <a:spAutoFit/>
          </a:bodyPr>
          <a:lstStyle/>
          <a:p>
            <a:pPr lvl="0"/>
            <a:r>
              <a:rPr lang="ru-RU" sz="1600" dirty="0" smtClean="0"/>
              <a:t>Посмотрите на график на экране.</a:t>
            </a:r>
          </a:p>
          <a:p>
            <a:pPr lvl="0"/>
            <a:endParaRPr lang="ru-RU" sz="1600" dirty="0" smtClean="0"/>
          </a:p>
          <a:p>
            <a:pPr lvl="0"/>
            <a:r>
              <a:rPr lang="ru-RU" sz="1600" dirty="0" smtClean="0"/>
              <a:t>Найдите максимальное значение и установившееся значение кривых влажности и температуры, соответственно. </a:t>
            </a:r>
          </a:p>
          <a:p>
            <a:pPr lvl="0"/>
            <a:endParaRPr lang="ru-RU" sz="1600" dirty="0" smtClean="0"/>
          </a:p>
          <a:p>
            <a:pPr lvl="0"/>
            <a:r>
              <a:rPr lang="ru-RU" sz="1600" dirty="0" smtClean="0"/>
              <a:t>Активируйте маркеры          и выберите эти точки на каждой кривой. Если хотите, снабдите каждую пометкой, </a:t>
            </a:r>
            <a:r>
              <a:rPr lang="ru-RU" sz="1600" smtClean="0"/>
              <a:t>нажав</a:t>
            </a:r>
            <a:r>
              <a:rPr lang="ru-RU" smtClean="0"/>
              <a:t>         </a:t>
            </a:r>
            <a:r>
              <a:rPr lang="ru-RU" sz="1600" smtClean="0"/>
              <a:t>. </a:t>
            </a:r>
            <a:endParaRPr lang="ru-RU" sz="1600" dirty="0" smtClean="0"/>
          </a:p>
          <a:p>
            <a:endParaRPr lang="ru-RU" sz="1600" dirty="0"/>
          </a:p>
        </p:txBody>
      </p:sp>
      <p:pic>
        <p:nvPicPr>
          <p:cNvPr id="8" name="7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68144" y="4291359"/>
            <a:ext cx="371475" cy="352425"/>
          </a:xfrm>
          <a:prstGeom prst="rect">
            <a:avLst/>
          </a:prstGeom>
        </p:spPr>
      </p:pic>
      <p:sp>
        <p:nvSpPr>
          <p:cNvPr id="11" name="10 Elipse"/>
          <p:cNvSpPr/>
          <p:nvPr/>
        </p:nvSpPr>
        <p:spPr>
          <a:xfrm>
            <a:off x="1340932" y="2831451"/>
            <a:ext cx="206732" cy="206732"/>
          </a:xfrm>
          <a:prstGeom prst="ellipse">
            <a:avLst/>
          </a:prstGeom>
          <a:solidFill>
            <a:srgbClr val="ECA902"/>
          </a:solidFill>
          <a:ln>
            <a:solidFill>
              <a:schemeClr val="bg1">
                <a:lumMod val="6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t"/>
          <a:lstStyle/>
          <a:p>
            <a:pPr algn="ctr"/>
            <a:endParaRPr lang="es-CL"/>
          </a:p>
        </p:txBody>
      </p:sp>
      <p:sp>
        <p:nvSpPr>
          <p:cNvPr id="12" name="11 CuadroTexto"/>
          <p:cNvSpPr txBox="1"/>
          <p:nvPr/>
        </p:nvSpPr>
        <p:spPr>
          <a:xfrm>
            <a:off x="1115616" y="2780928"/>
            <a:ext cx="476412" cy="307777"/>
          </a:xfrm>
          <a:prstGeom prst="rect">
            <a:avLst/>
          </a:prstGeom>
          <a:noFill/>
        </p:spPr>
        <p:txBody>
          <a:bodyPr wrap="none" rtlCol="0">
            <a:spAutoFit/>
          </a:bodyPr>
          <a:lstStyle/>
          <a:p>
            <a:r>
              <a:rPr lang="ru-RU" sz="1400" dirty="0" smtClean="0"/>
              <a:t>     1</a:t>
            </a:r>
          </a:p>
        </p:txBody>
      </p:sp>
      <p:sp>
        <p:nvSpPr>
          <p:cNvPr id="13" name="12 Elipse"/>
          <p:cNvSpPr/>
          <p:nvPr/>
        </p:nvSpPr>
        <p:spPr>
          <a:xfrm>
            <a:off x="1332868" y="3366284"/>
            <a:ext cx="206732" cy="206732"/>
          </a:xfrm>
          <a:prstGeom prst="ellipse">
            <a:avLst/>
          </a:prstGeom>
          <a:solidFill>
            <a:srgbClr val="ECA902"/>
          </a:solidFill>
          <a:ln>
            <a:solidFill>
              <a:schemeClr val="bg1">
                <a:lumMod val="6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t"/>
          <a:lstStyle/>
          <a:p>
            <a:pPr algn="ctr"/>
            <a:endParaRPr lang="es-CL"/>
          </a:p>
        </p:txBody>
      </p:sp>
      <p:sp>
        <p:nvSpPr>
          <p:cNvPr id="14" name="13 CuadroTexto"/>
          <p:cNvSpPr txBox="1"/>
          <p:nvPr/>
        </p:nvSpPr>
        <p:spPr>
          <a:xfrm>
            <a:off x="1187624" y="3337247"/>
            <a:ext cx="420054" cy="307777"/>
          </a:xfrm>
          <a:prstGeom prst="rect">
            <a:avLst/>
          </a:prstGeom>
          <a:noFill/>
        </p:spPr>
        <p:txBody>
          <a:bodyPr wrap="square" rtlCol="0">
            <a:spAutoFit/>
          </a:bodyPr>
          <a:lstStyle/>
          <a:p>
            <a:r>
              <a:rPr lang="ru-RU" sz="1400" dirty="0" smtClean="0"/>
              <a:t>   2</a:t>
            </a:r>
          </a:p>
        </p:txBody>
      </p:sp>
      <p:sp>
        <p:nvSpPr>
          <p:cNvPr id="15" name="14 Elipse"/>
          <p:cNvSpPr/>
          <p:nvPr/>
        </p:nvSpPr>
        <p:spPr>
          <a:xfrm>
            <a:off x="1362773" y="4077072"/>
            <a:ext cx="206732" cy="206732"/>
          </a:xfrm>
          <a:prstGeom prst="ellipse">
            <a:avLst/>
          </a:prstGeom>
          <a:solidFill>
            <a:srgbClr val="ECA902"/>
          </a:solidFill>
          <a:ln>
            <a:solidFill>
              <a:schemeClr val="bg1">
                <a:lumMod val="6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t"/>
          <a:lstStyle/>
          <a:p>
            <a:pPr algn="ctr"/>
            <a:endParaRPr lang="es-CL"/>
          </a:p>
        </p:txBody>
      </p:sp>
      <p:sp>
        <p:nvSpPr>
          <p:cNvPr id="16" name="15 CuadroTexto"/>
          <p:cNvSpPr txBox="1"/>
          <p:nvPr/>
        </p:nvSpPr>
        <p:spPr>
          <a:xfrm>
            <a:off x="1331640" y="4057327"/>
            <a:ext cx="276038" cy="307777"/>
          </a:xfrm>
          <a:prstGeom prst="rect">
            <a:avLst/>
          </a:prstGeom>
          <a:noFill/>
        </p:spPr>
        <p:txBody>
          <a:bodyPr wrap="none" rtlCol="0">
            <a:spAutoFit/>
          </a:bodyPr>
          <a:lstStyle/>
          <a:p>
            <a:r>
              <a:rPr lang="ru-RU" sz="1400" dirty="0" smtClean="0"/>
              <a:t>3</a:t>
            </a:r>
          </a:p>
        </p:txBody>
      </p:sp>
      <p:sp>
        <p:nvSpPr>
          <p:cNvPr id="19"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3000" b="1" baseline="30000" dirty="0" smtClean="0">
                <a:solidFill>
                  <a:schemeClr val="bg1"/>
                </a:solidFill>
                <a:latin typeface="+mj-lt"/>
              </a:rPr>
              <a:t>Потообразование</a:t>
            </a:r>
            <a:endParaRPr lang="ru-RU" sz="3000" b="1" baseline="30000" dirty="0">
              <a:solidFill>
                <a:schemeClr val="bg1"/>
              </a:solidFill>
              <a:latin typeface="+mj-lt"/>
              <a:cs typeface="Calibri" pitchFamily="34" charset="0"/>
            </a:endParaRPr>
          </a:p>
        </p:txBody>
      </p:sp>
      <p:sp>
        <p:nvSpPr>
          <p:cNvPr id="20" name="19 CuadroTexto"/>
          <p:cNvSpPr txBox="1"/>
          <p:nvPr/>
        </p:nvSpPr>
        <p:spPr>
          <a:xfrm>
            <a:off x="5652120" y="1389722"/>
            <a:ext cx="3333970" cy="415498"/>
          </a:xfrm>
          <a:prstGeom prst="rect">
            <a:avLst/>
          </a:prstGeom>
          <a:noFill/>
        </p:spPr>
        <p:txBody>
          <a:bodyPr wrap="square" rtlCol="0" anchor="b">
            <a:spAutoFit/>
          </a:bodyPr>
          <a:lstStyle/>
          <a:p>
            <a:r>
              <a:rPr lang="ru-RU" sz="1050" dirty="0" smtClean="0">
                <a:solidFill>
                  <a:schemeClr val="bg1">
                    <a:lumMod val="50000"/>
                  </a:schemeClr>
                </a:solidFill>
              </a:rPr>
              <a:t>Измерение изменений температуры и влажности в связи с потоотделением </a:t>
            </a:r>
            <a:endParaRPr lang="ru-RU" sz="1050" dirty="0">
              <a:solidFill>
                <a:schemeClr val="bg1">
                  <a:lumMod val="50000"/>
                </a:schemeClr>
              </a:solidFill>
            </a:endParaRPr>
          </a:p>
        </p:txBody>
      </p:sp>
      <p:pic>
        <p:nvPicPr>
          <p:cNvPr id="21" name="20 Imagen"/>
          <p:cNvPicPr/>
          <p:nvPr/>
        </p:nvPicPr>
        <p:blipFill>
          <a:blip r:embed="rId4" cstate="print"/>
          <a:srcRect/>
          <a:stretch>
            <a:fillRect/>
          </a:stretch>
        </p:blipFill>
        <p:spPr bwMode="auto">
          <a:xfrm>
            <a:off x="3575447" y="3933056"/>
            <a:ext cx="311150" cy="311150"/>
          </a:xfrm>
          <a:prstGeom prst="rect">
            <a:avLst/>
          </a:prstGeom>
          <a:noFill/>
          <a:ln w="9525">
            <a:noFill/>
            <a:miter lim="800000"/>
            <a:headEnd/>
            <a:tailEnd/>
          </a:ln>
        </p:spPr>
      </p:pic>
    </p:spTree>
    <p:extLst>
      <p:ext uri="{BB962C8B-B14F-4D97-AF65-F5344CB8AC3E}">
        <p14:creationId xmlns:p14="http://schemas.microsoft.com/office/powerpoint/2010/main" val="13112050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7" name="6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7961" y="2708922"/>
            <a:ext cx="6267450" cy="648070"/>
          </a:xfrm>
          <a:prstGeom prst="rect">
            <a:avLst/>
          </a:prstGeom>
        </p:spPr>
      </p:pic>
      <p:pic>
        <p:nvPicPr>
          <p:cNvPr id="2" name="1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39776" y="2636913"/>
            <a:ext cx="504825" cy="447675"/>
          </a:xfrm>
          <a:prstGeom prst="rect">
            <a:avLst/>
          </a:prstGeom>
        </p:spPr>
      </p:pic>
      <p:sp>
        <p:nvSpPr>
          <p:cNvPr id="8" name="2 Subtítulo"/>
          <p:cNvSpPr txBox="1">
            <a:spLocks/>
          </p:cNvSpPr>
          <p:nvPr/>
        </p:nvSpPr>
        <p:spPr>
          <a:xfrm>
            <a:off x="5652120" y="1844824"/>
            <a:ext cx="3570645"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2400" b="1" baseline="30000" dirty="0" smtClean="0">
                <a:solidFill>
                  <a:schemeClr val="bg1"/>
                </a:solidFill>
              </a:rPr>
              <a:t>Результаты и анализ</a:t>
            </a:r>
            <a:endParaRPr lang="ru-RU" sz="2400" b="1" baseline="30000" dirty="0">
              <a:solidFill>
                <a:schemeClr val="bg1"/>
              </a:solidFill>
            </a:endParaRPr>
          </a:p>
          <a:p>
            <a:pPr marL="0" indent="0">
              <a:buNone/>
            </a:pPr>
            <a:endParaRPr lang="ru-RU" sz="2400" b="1" baseline="30000" dirty="0">
              <a:solidFill>
                <a:schemeClr val="bg1"/>
              </a:solidFill>
              <a:latin typeface="+mj-lt"/>
            </a:endParaRPr>
          </a:p>
          <a:p>
            <a:pPr marL="0" indent="0">
              <a:buNone/>
            </a:pPr>
            <a:endParaRPr lang="ru-RU" sz="2000" b="1" baseline="30000" dirty="0">
              <a:solidFill>
                <a:schemeClr val="bg1"/>
              </a:solidFill>
              <a:latin typeface="Frutiger 45 Light" pitchFamily="34" charset="0"/>
            </a:endParaRPr>
          </a:p>
        </p:txBody>
      </p:sp>
      <p:sp>
        <p:nvSpPr>
          <p:cNvPr id="11" name="10 CuadroTexto"/>
          <p:cNvSpPr txBox="1"/>
          <p:nvPr/>
        </p:nvSpPr>
        <p:spPr>
          <a:xfrm>
            <a:off x="1835698" y="2780928"/>
            <a:ext cx="5729266" cy="523220"/>
          </a:xfrm>
          <a:prstGeom prst="rect">
            <a:avLst/>
          </a:prstGeom>
          <a:noFill/>
        </p:spPr>
        <p:txBody>
          <a:bodyPr wrap="square" rtlCol="0">
            <a:spAutoFit/>
          </a:bodyPr>
          <a:lstStyle/>
          <a:p>
            <a:r>
              <a:rPr lang="ru-RU" sz="1400" b="1" dirty="0" smtClean="0"/>
              <a:t>Какое сходство вы нашли между кривыми температуры и влажности? Поясните.</a:t>
            </a:r>
            <a:endParaRPr lang="ru-RU" sz="1400" dirty="0"/>
          </a:p>
        </p:txBody>
      </p:sp>
      <p:pic>
        <p:nvPicPr>
          <p:cNvPr id="12" name="11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7961" y="3501009"/>
            <a:ext cx="6267450" cy="576064"/>
          </a:xfrm>
          <a:prstGeom prst="rect">
            <a:avLst/>
          </a:prstGeom>
        </p:spPr>
      </p:pic>
      <p:pic>
        <p:nvPicPr>
          <p:cNvPr id="13" name="12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39776" y="3429000"/>
            <a:ext cx="504825" cy="447675"/>
          </a:xfrm>
          <a:prstGeom prst="rect">
            <a:avLst/>
          </a:prstGeom>
        </p:spPr>
      </p:pic>
      <p:sp>
        <p:nvSpPr>
          <p:cNvPr id="14" name="13 CuadroTexto"/>
          <p:cNvSpPr txBox="1"/>
          <p:nvPr/>
        </p:nvSpPr>
        <p:spPr>
          <a:xfrm>
            <a:off x="1835697" y="3573016"/>
            <a:ext cx="5977707" cy="523220"/>
          </a:xfrm>
          <a:prstGeom prst="rect">
            <a:avLst/>
          </a:prstGeom>
          <a:noFill/>
        </p:spPr>
        <p:txBody>
          <a:bodyPr wrap="square" rtlCol="0">
            <a:spAutoFit/>
          </a:bodyPr>
          <a:lstStyle/>
          <a:p>
            <a:r>
              <a:rPr lang="ru-RU" sz="1400" b="1" dirty="0" smtClean="0"/>
              <a:t>Как вы объясните временную задержку между максимальными значениями обеих кривых?</a:t>
            </a:r>
            <a:endParaRPr lang="ru-RU" sz="1400" dirty="0"/>
          </a:p>
        </p:txBody>
      </p:sp>
      <p:pic>
        <p:nvPicPr>
          <p:cNvPr id="15" name="14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7960" y="4312841"/>
            <a:ext cx="6267450" cy="772343"/>
          </a:xfrm>
          <a:prstGeom prst="rect">
            <a:avLst/>
          </a:prstGeom>
        </p:spPr>
      </p:pic>
      <p:pic>
        <p:nvPicPr>
          <p:cNvPr id="16" name="15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39775" y="4240833"/>
            <a:ext cx="504825" cy="447675"/>
          </a:xfrm>
          <a:prstGeom prst="rect">
            <a:avLst/>
          </a:prstGeom>
        </p:spPr>
      </p:pic>
      <p:sp>
        <p:nvSpPr>
          <p:cNvPr id="17" name="16 CuadroTexto"/>
          <p:cNvSpPr txBox="1"/>
          <p:nvPr/>
        </p:nvSpPr>
        <p:spPr>
          <a:xfrm>
            <a:off x="1835696" y="4446985"/>
            <a:ext cx="5977707" cy="523220"/>
          </a:xfrm>
          <a:prstGeom prst="rect">
            <a:avLst/>
          </a:prstGeom>
          <a:noFill/>
        </p:spPr>
        <p:txBody>
          <a:bodyPr wrap="square" rtlCol="0">
            <a:spAutoFit/>
          </a:bodyPr>
          <a:lstStyle/>
          <a:p>
            <a:r>
              <a:rPr lang="ru-RU" sz="1400" b="1" dirty="0" smtClean="0"/>
              <a:t>Как результаты на графике соотносятся с вашими ощущениями во время эксперимента?</a:t>
            </a:r>
            <a:endParaRPr lang="ru-RU" sz="1400" dirty="0"/>
          </a:p>
        </p:txBody>
      </p:sp>
      <p:sp>
        <p:nvSpPr>
          <p:cNvPr id="23"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3000" b="1" baseline="30000" dirty="0" smtClean="0">
                <a:solidFill>
                  <a:schemeClr val="bg1"/>
                </a:solidFill>
                <a:latin typeface="+mj-lt"/>
              </a:rPr>
              <a:t>Потообразование</a:t>
            </a:r>
            <a:endParaRPr lang="ru-RU" sz="3000" b="1" baseline="30000" dirty="0">
              <a:solidFill>
                <a:schemeClr val="bg1"/>
              </a:solidFill>
              <a:latin typeface="+mj-lt"/>
              <a:cs typeface="Calibri" pitchFamily="34" charset="0"/>
            </a:endParaRPr>
          </a:p>
        </p:txBody>
      </p:sp>
      <p:sp>
        <p:nvSpPr>
          <p:cNvPr id="24" name="23 CuadroTexto"/>
          <p:cNvSpPr txBox="1"/>
          <p:nvPr/>
        </p:nvSpPr>
        <p:spPr>
          <a:xfrm>
            <a:off x="5652120" y="1389722"/>
            <a:ext cx="3333970" cy="415498"/>
          </a:xfrm>
          <a:prstGeom prst="rect">
            <a:avLst/>
          </a:prstGeom>
          <a:noFill/>
        </p:spPr>
        <p:txBody>
          <a:bodyPr wrap="square" rtlCol="0" anchor="b">
            <a:spAutoFit/>
          </a:bodyPr>
          <a:lstStyle/>
          <a:p>
            <a:r>
              <a:rPr lang="ru-RU" sz="1050" dirty="0" smtClean="0">
                <a:solidFill>
                  <a:schemeClr val="bg1">
                    <a:lumMod val="50000"/>
                  </a:schemeClr>
                </a:solidFill>
              </a:rPr>
              <a:t>Измерение изменений температуры и влажности в связи с потоотделением </a:t>
            </a:r>
            <a:endParaRPr lang="ru-RU" sz="1050" dirty="0">
              <a:solidFill>
                <a:schemeClr val="bg1">
                  <a:lumMod val="50000"/>
                </a:schemeClr>
              </a:solidFill>
            </a:endParaRPr>
          </a:p>
        </p:txBody>
      </p:sp>
    </p:spTree>
    <p:extLst>
      <p:ext uri="{BB962C8B-B14F-4D97-AF65-F5344CB8AC3E}">
        <p14:creationId xmlns:p14="http://schemas.microsoft.com/office/powerpoint/2010/main" val="14493090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 name="2 Subtítulo"/>
          <p:cNvSpPr txBox="1">
            <a:spLocks/>
          </p:cNvSpPr>
          <p:nvPr/>
        </p:nvSpPr>
        <p:spPr>
          <a:xfrm>
            <a:off x="5652120" y="1844824"/>
            <a:ext cx="3570645"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2400" b="1" baseline="30000" dirty="0" smtClean="0">
                <a:solidFill>
                  <a:schemeClr val="bg1"/>
                </a:solidFill>
              </a:rPr>
              <a:t>Результаты и анализ</a:t>
            </a:r>
            <a:endParaRPr lang="ru-RU" sz="2400" b="1" baseline="30000" dirty="0">
              <a:solidFill>
                <a:schemeClr val="bg1"/>
              </a:solidFill>
            </a:endParaRPr>
          </a:p>
          <a:p>
            <a:pPr marL="0" indent="0">
              <a:buNone/>
            </a:pPr>
            <a:endParaRPr lang="ru-RU" sz="2400" b="1" baseline="30000" dirty="0">
              <a:solidFill>
                <a:schemeClr val="bg1"/>
              </a:solidFill>
            </a:endParaRPr>
          </a:p>
          <a:p>
            <a:pPr marL="0" indent="0">
              <a:buNone/>
            </a:pPr>
            <a:endParaRPr lang="ru-RU" sz="2400" b="1" baseline="30000" dirty="0">
              <a:solidFill>
                <a:schemeClr val="bg1"/>
              </a:solidFill>
              <a:latin typeface="+mj-lt"/>
            </a:endParaRPr>
          </a:p>
          <a:p>
            <a:pPr marL="0" indent="0">
              <a:buNone/>
            </a:pPr>
            <a:endParaRPr lang="ru-RU" sz="2000" b="1" baseline="30000" dirty="0">
              <a:solidFill>
                <a:schemeClr val="bg1"/>
              </a:solidFill>
              <a:latin typeface="Frutiger 45 Light" pitchFamily="34" charset="0"/>
            </a:endParaRPr>
          </a:p>
        </p:txBody>
      </p:sp>
      <p:sp>
        <p:nvSpPr>
          <p:cNvPr id="2" name="1 Rectángulo redondeado"/>
          <p:cNvSpPr/>
          <p:nvPr/>
        </p:nvSpPr>
        <p:spPr>
          <a:xfrm>
            <a:off x="1475656" y="2204864"/>
            <a:ext cx="6218873" cy="504056"/>
          </a:xfrm>
          <a:prstGeom prst="roundRect">
            <a:avLst/>
          </a:prstGeom>
          <a:ln>
            <a:solidFill>
              <a:srgbClr val="F7B047"/>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CL"/>
          </a:p>
        </p:txBody>
      </p:sp>
      <p:sp>
        <p:nvSpPr>
          <p:cNvPr id="3" name="2 CuadroTexto"/>
          <p:cNvSpPr txBox="1"/>
          <p:nvPr/>
        </p:nvSpPr>
        <p:spPr>
          <a:xfrm>
            <a:off x="1763688" y="2276872"/>
            <a:ext cx="5654625" cy="523220"/>
          </a:xfrm>
          <a:prstGeom prst="rect">
            <a:avLst/>
          </a:prstGeom>
          <a:noFill/>
        </p:spPr>
        <p:txBody>
          <a:bodyPr wrap="none" rtlCol="0">
            <a:spAutoFit/>
          </a:bodyPr>
          <a:lstStyle/>
          <a:p>
            <a:r>
              <a:rPr lang="ru-RU" sz="1400" b="1" dirty="0">
                <a:solidFill>
                  <a:srgbClr val="F7B047"/>
                </a:solidFill>
              </a:rPr>
              <a:t>График ниже должен быть аналогичен графику, полученному учащимися:</a:t>
            </a:r>
            <a:r>
              <a:rPr lang="ru-RU" dirty="0" smtClean="0"/>
              <a:t> </a:t>
            </a:r>
            <a:endParaRPr lang="ru-RU" sz="1400" dirty="0">
              <a:solidFill>
                <a:srgbClr val="F7B047"/>
              </a:solidFill>
            </a:endParaRPr>
          </a:p>
          <a:p>
            <a:endParaRPr lang="ru-RU" sz="1400" dirty="0"/>
          </a:p>
        </p:txBody>
      </p:sp>
      <p:sp>
        <p:nvSpPr>
          <p:cNvPr id="11"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3000" b="1" baseline="30000" dirty="0" smtClean="0">
                <a:solidFill>
                  <a:schemeClr val="bg1"/>
                </a:solidFill>
                <a:latin typeface="+mj-lt"/>
              </a:rPr>
              <a:t>Потообразование</a:t>
            </a:r>
            <a:endParaRPr lang="ru-RU" sz="3000" b="1" baseline="30000" dirty="0">
              <a:solidFill>
                <a:schemeClr val="bg1"/>
              </a:solidFill>
              <a:latin typeface="+mj-lt"/>
              <a:cs typeface="Calibri" pitchFamily="34" charset="0"/>
            </a:endParaRPr>
          </a:p>
        </p:txBody>
      </p:sp>
      <p:sp>
        <p:nvSpPr>
          <p:cNvPr id="12" name="11 CuadroTexto"/>
          <p:cNvSpPr txBox="1"/>
          <p:nvPr/>
        </p:nvSpPr>
        <p:spPr>
          <a:xfrm>
            <a:off x="5652120" y="1389722"/>
            <a:ext cx="3333970" cy="415498"/>
          </a:xfrm>
          <a:prstGeom prst="rect">
            <a:avLst/>
          </a:prstGeom>
          <a:noFill/>
        </p:spPr>
        <p:txBody>
          <a:bodyPr wrap="square" rtlCol="0" anchor="b">
            <a:spAutoFit/>
          </a:bodyPr>
          <a:lstStyle/>
          <a:p>
            <a:r>
              <a:rPr lang="ru-RU" sz="1050" dirty="0" smtClean="0">
                <a:solidFill>
                  <a:schemeClr val="bg1">
                    <a:lumMod val="50000"/>
                  </a:schemeClr>
                </a:solidFill>
              </a:rPr>
              <a:t>Измерение изменений температуры и влажности в связи с потоотделением </a:t>
            </a:r>
            <a:endParaRPr lang="ru-RU" sz="1050" dirty="0">
              <a:solidFill>
                <a:schemeClr val="bg1">
                  <a:lumMod val="50000"/>
                </a:schemeClr>
              </a:solidFill>
            </a:endParaRPr>
          </a:p>
        </p:txBody>
      </p:sp>
      <p:pic>
        <p:nvPicPr>
          <p:cNvPr id="13" name="12 Imagen" descr="graf.jpg"/>
          <p:cNvPicPr>
            <a:picLocks noChangeAspect="1"/>
          </p:cNvPicPr>
          <p:nvPr/>
        </p:nvPicPr>
        <p:blipFill>
          <a:blip r:embed="rId3" cstate="print"/>
          <a:stretch>
            <a:fillRect/>
          </a:stretch>
        </p:blipFill>
        <p:spPr>
          <a:xfrm>
            <a:off x="2483768" y="2924944"/>
            <a:ext cx="4248472" cy="3663305"/>
          </a:xfrm>
          <a:prstGeom prst="rect">
            <a:avLst/>
          </a:prstGeom>
        </p:spPr>
      </p:pic>
      <p:sp>
        <p:nvSpPr>
          <p:cNvPr id="4" name="מלבן 3"/>
          <p:cNvSpPr/>
          <p:nvPr/>
        </p:nvSpPr>
        <p:spPr>
          <a:xfrm>
            <a:off x="2286000" y="2780928"/>
            <a:ext cx="4572000" cy="307777"/>
          </a:xfrm>
          <a:prstGeom prst="rect">
            <a:avLst/>
          </a:prstGeom>
          <a:solidFill>
            <a:schemeClr val="bg1"/>
          </a:solidFill>
        </p:spPr>
        <p:txBody>
          <a:bodyPr>
            <a:spAutoFit/>
          </a:bodyPr>
          <a:lstStyle/>
          <a:p>
            <a:r>
              <a:rPr lang="ru-RU" sz="1400"/>
              <a:t>Влажность </a:t>
            </a:r>
            <a:r>
              <a:rPr lang="ru-RU" sz="1400"/>
              <a:t>и </a:t>
            </a:r>
            <a:r>
              <a:rPr lang="ru-RU" sz="1400" smtClean="0"/>
              <a:t>Температура </a:t>
            </a:r>
            <a:r>
              <a:rPr lang="ru-RU" sz="1400"/>
              <a:t>в зависимости </a:t>
            </a:r>
            <a:r>
              <a:rPr lang="ru-RU" sz="1400"/>
              <a:t>от </a:t>
            </a:r>
            <a:r>
              <a:rPr lang="ru-RU" sz="1400" smtClean="0"/>
              <a:t>Времени</a:t>
            </a:r>
            <a:endParaRPr lang="en-US" sz="1400"/>
          </a:p>
        </p:txBody>
      </p:sp>
      <p:sp>
        <p:nvSpPr>
          <p:cNvPr id="5" name="מלבן 4"/>
          <p:cNvSpPr/>
          <p:nvPr/>
        </p:nvSpPr>
        <p:spPr>
          <a:xfrm rot="16200000">
            <a:off x="2102758" y="5071392"/>
            <a:ext cx="971355" cy="276999"/>
          </a:xfrm>
          <a:prstGeom prst="rect">
            <a:avLst/>
          </a:prstGeom>
          <a:solidFill>
            <a:schemeClr val="bg1"/>
          </a:solidFill>
        </p:spPr>
        <p:txBody>
          <a:bodyPr wrap="square">
            <a:spAutoFit/>
          </a:bodyPr>
          <a:lstStyle/>
          <a:p>
            <a:pPr algn="ctr"/>
            <a:r>
              <a:rPr lang="ru-RU" sz="1200"/>
              <a:t>Влажность </a:t>
            </a:r>
            <a:endParaRPr lang="en-US" sz="1200"/>
          </a:p>
        </p:txBody>
      </p:sp>
      <p:sp>
        <p:nvSpPr>
          <p:cNvPr id="10" name="מלבן 9"/>
          <p:cNvSpPr/>
          <p:nvPr/>
        </p:nvSpPr>
        <p:spPr>
          <a:xfrm rot="16200000">
            <a:off x="5777067" y="4890597"/>
            <a:ext cx="1013952" cy="276999"/>
          </a:xfrm>
          <a:prstGeom prst="rect">
            <a:avLst/>
          </a:prstGeom>
          <a:solidFill>
            <a:schemeClr val="bg1"/>
          </a:solidFill>
        </p:spPr>
        <p:txBody>
          <a:bodyPr wrap="square">
            <a:spAutoFit/>
          </a:bodyPr>
          <a:lstStyle/>
          <a:p>
            <a:pPr algn="ctr"/>
            <a:r>
              <a:rPr lang="ru-RU" sz="1200"/>
              <a:t>Температура</a:t>
            </a:r>
            <a:endParaRPr lang="en-US" sz="1200"/>
          </a:p>
        </p:txBody>
      </p:sp>
    </p:spTree>
    <p:extLst>
      <p:ext uri="{BB962C8B-B14F-4D97-AF65-F5344CB8AC3E}">
        <p14:creationId xmlns:p14="http://schemas.microsoft.com/office/powerpoint/2010/main" val="40425378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2 Subtítulo"/>
          <p:cNvSpPr txBox="1">
            <a:spLocks/>
          </p:cNvSpPr>
          <p:nvPr/>
        </p:nvSpPr>
        <p:spPr>
          <a:xfrm>
            <a:off x="5652120" y="1844824"/>
            <a:ext cx="3570645"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2400" b="1" baseline="30000" dirty="0" smtClean="0">
                <a:solidFill>
                  <a:schemeClr val="bg1"/>
                </a:solidFill>
              </a:rPr>
              <a:t>Заключение</a:t>
            </a:r>
            <a:endParaRPr lang="ru-RU" sz="2400" b="1" baseline="30000" dirty="0">
              <a:solidFill>
                <a:schemeClr val="bg1"/>
              </a:solidFill>
            </a:endParaRPr>
          </a:p>
          <a:p>
            <a:pPr marL="0" indent="0">
              <a:buNone/>
            </a:pPr>
            <a:endParaRPr lang="ru-RU" sz="2400" b="1" baseline="30000" dirty="0">
              <a:solidFill>
                <a:schemeClr val="bg1"/>
              </a:solidFill>
            </a:endParaRPr>
          </a:p>
          <a:p>
            <a:pPr marL="0" indent="0">
              <a:buNone/>
            </a:pPr>
            <a:endParaRPr lang="ru-RU" sz="2400" b="1" baseline="30000" dirty="0">
              <a:solidFill>
                <a:schemeClr val="bg1"/>
              </a:solidFill>
              <a:latin typeface="+mj-lt"/>
            </a:endParaRPr>
          </a:p>
          <a:p>
            <a:pPr marL="0" indent="0">
              <a:buNone/>
            </a:pPr>
            <a:endParaRPr lang="ru-RU" sz="2000" b="1" baseline="30000" dirty="0">
              <a:solidFill>
                <a:schemeClr val="bg1"/>
              </a:solidFill>
              <a:latin typeface="Frutiger 45 Light" pitchFamily="34" charset="0"/>
            </a:endParaRPr>
          </a:p>
        </p:txBody>
      </p:sp>
      <p:sp>
        <p:nvSpPr>
          <p:cNvPr id="14"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3000" b="1" baseline="30000" dirty="0" smtClean="0">
                <a:solidFill>
                  <a:schemeClr val="bg1"/>
                </a:solidFill>
                <a:latin typeface="+mj-lt"/>
              </a:rPr>
              <a:t>Потообразование</a:t>
            </a:r>
            <a:endParaRPr lang="ru-RU" sz="3000" b="1" baseline="30000" dirty="0">
              <a:solidFill>
                <a:schemeClr val="bg1"/>
              </a:solidFill>
              <a:latin typeface="+mj-lt"/>
              <a:cs typeface="Calibri" pitchFamily="34" charset="0"/>
            </a:endParaRPr>
          </a:p>
        </p:txBody>
      </p:sp>
      <p:sp>
        <p:nvSpPr>
          <p:cNvPr id="15" name="14 CuadroTexto"/>
          <p:cNvSpPr txBox="1"/>
          <p:nvPr/>
        </p:nvSpPr>
        <p:spPr>
          <a:xfrm>
            <a:off x="5652120" y="1389722"/>
            <a:ext cx="3333970" cy="415498"/>
          </a:xfrm>
          <a:prstGeom prst="rect">
            <a:avLst/>
          </a:prstGeom>
          <a:noFill/>
        </p:spPr>
        <p:txBody>
          <a:bodyPr wrap="square" rtlCol="0" anchor="b">
            <a:spAutoFit/>
          </a:bodyPr>
          <a:lstStyle/>
          <a:p>
            <a:r>
              <a:rPr lang="ru-RU" sz="1050" dirty="0" smtClean="0">
                <a:solidFill>
                  <a:schemeClr val="bg1">
                    <a:lumMod val="50000"/>
                  </a:schemeClr>
                </a:solidFill>
              </a:rPr>
              <a:t>Измерение изменений температуры и влажности в связи с потоотделением </a:t>
            </a:r>
            <a:endParaRPr lang="ru-RU" sz="1050" dirty="0">
              <a:solidFill>
                <a:schemeClr val="bg1">
                  <a:lumMod val="50000"/>
                </a:schemeClr>
              </a:solidFill>
            </a:endParaRPr>
          </a:p>
        </p:txBody>
      </p:sp>
      <p:pic>
        <p:nvPicPr>
          <p:cNvPr id="16" name="15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21793" y="2152601"/>
            <a:ext cx="6267450" cy="772343"/>
          </a:xfrm>
          <a:prstGeom prst="rect">
            <a:avLst/>
          </a:prstGeom>
        </p:spPr>
      </p:pic>
      <p:pic>
        <p:nvPicPr>
          <p:cNvPr id="17" name="16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3608" y="2080593"/>
            <a:ext cx="504825" cy="447675"/>
          </a:xfrm>
          <a:prstGeom prst="rect">
            <a:avLst/>
          </a:prstGeom>
        </p:spPr>
      </p:pic>
      <p:sp>
        <p:nvSpPr>
          <p:cNvPr id="18" name="17 CuadroTexto"/>
          <p:cNvSpPr txBox="1"/>
          <p:nvPr/>
        </p:nvSpPr>
        <p:spPr>
          <a:xfrm>
            <a:off x="1539529" y="2286745"/>
            <a:ext cx="5977707" cy="523220"/>
          </a:xfrm>
          <a:prstGeom prst="rect">
            <a:avLst/>
          </a:prstGeom>
          <a:noFill/>
        </p:spPr>
        <p:txBody>
          <a:bodyPr wrap="square" rtlCol="0">
            <a:spAutoFit/>
          </a:bodyPr>
          <a:lstStyle/>
          <a:p>
            <a:r>
              <a:rPr lang="ru-RU" sz="1400" b="1" dirty="0" smtClean="0"/>
              <a:t>Как меняется влажность внутри пластикового пакета после того, как начинает расти температура?</a:t>
            </a:r>
          </a:p>
        </p:txBody>
      </p:sp>
      <p:pic>
        <p:nvPicPr>
          <p:cNvPr id="19" name="18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31640" y="2852936"/>
            <a:ext cx="6267450" cy="1035964"/>
          </a:xfrm>
          <a:prstGeom prst="rect">
            <a:avLst/>
          </a:prstGeom>
        </p:spPr>
      </p:pic>
      <p:sp>
        <p:nvSpPr>
          <p:cNvPr id="20" name="19 CuadroTexto"/>
          <p:cNvSpPr txBox="1"/>
          <p:nvPr/>
        </p:nvSpPr>
        <p:spPr>
          <a:xfrm>
            <a:off x="1547664" y="2924944"/>
            <a:ext cx="5904656" cy="954107"/>
          </a:xfrm>
          <a:prstGeom prst="rect">
            <a:avLst/>
          </a:prstGeom>
          <a:noFill/>
        </p:spPr>
        <p:txBody>
          <a:bodyPr wrap="square" rtlCol="0">
            <a:spAutoFit/>
          </a:bodyPr>
          <a:lstStyle/>
          <a:p>
            <a:r>
              <a:rPr lang="ru-RU" sz="1400" dirty="0" smtClean="0"/>
              <a:t>Учащиеся должны найти на графике момент начала повышения температуры (примерно ½ минуты). В этот момент кривая влажности начинает резко расти, что означает, что увеличивается количество молекул воды в воздухе внутри пакета.</a:t>
            </a:r>
            <a:endParaRPr lang="ru-RU" sz="1400" dirty="0"/>
          </a:p>
        </p:txBody>
      </p:sp>
      <p:pic>
        <p:nvPicPr>
          <p:cNvPr id="21" name="20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49785" y="4077072"/>
            <a:ext cx="6267450" cy="772343"/>
          </a:xfrm>
          <a:prstGeom prst="rect">
            <a:avLst/>
          </a:prstGeom>
        </p:spPr>
      </p:pic>
      <p:pic>
        <p:nvPicPr>
          <p:cNvPr id="22" name="21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1600" y="4005064"/>
            <a:ext cx="504825" cy="447675"/>
          </a:xfrm>
          <a:prstGeom prst="rect">
            <a:avLst/>
          </a:prstGeom>
        </p:spPr>
      </p:pic>
      <p:pic>
        <p:nvPicPr>
          <p:cNvPr id="23" name="22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59632" y="4653136"/>
            <a:ext cx="6267450" cy="1308027"/>
          </a:xfrm>
          <a:prstGeom prst="rect">
            <a:avLst/>
          </a:prstGeom>
        </p:spPr>
      </p:pic>
      <p:sp>
        <p:nvSpPr>
          <p:cNvPr id="24" name="23 CuadroTexto"/>
          <p:cNvSpPr txBox="1"/>
          <p:nvPr/>
        </p:nvSpPr>
        <p:spPr>
          <a:xfrm>
            <a:off x="1475656" y="4149080"/>
            <a:ext cx="6120680" cy="1600438"/>
          </a:xfrm>
          <a:prstGeom prst="rect">
            <a:avLst/>
          </a:prstGeom>
          <a:noFill/>
        </p:spPr>
        <p:txBody>
          <a:bodyPr wrap="square" rtlCol="0">
            <a:spAutoFit/>
          </a:bodyPr>
          <a:lstStyle/>
          <a:p>
            <a:r>
              <a:rPr lang="ru-RU" sz="1400" b="1" dirty="0" smtClean="0"/>
              <a:t>Что происходит с температурой, начиная с момента, когда относительная влажность достигает максимума? Поясните. </a:t>
            </a:r>
          </a:p>
          <a:p>
            <a:endParaRPr lang="ru-RU" sz="1400" b="1" dirty="0" smtClean="0"/>
          </a:p>
          <a:p>
            <a:r>
              <a:rPr lang="ru-RU" sz="1400" dirty="0" smtClean="0"/>
              <a:t>Учащиеся должны заметить, что, начиная с момента, когда влажность достигает точки максимума (t= примерно 3 минуты), скорость изменения кривой температуры меняется. Температура продолжает расти, но наклон кривой постепенно уменьшается, т. е. становится жарко, но не так быстро.</a:t>
            </a:r>
            <a:endParaRPr lang="ru-RU" sz="1400" dirty="0"/>
          </a:p>
        </p:txBody>
      </p:sp>
    </p:spTree>
    <p:extLst>
      <p:ext uri="{BB962C8B-B14F-4D97-AF65-F5344CB8AC3E}">
        <p14:creationId xmlns:p14="http://schemas.microsoft.com/office/powerpoint/2010/main" val="18069220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9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31218" y="2609060"/>
            <a:ext cx="6267450" cy="1035964"/>
          </a:xfrm>
          <a:prstGeom prst="rect">
            <a:avLst/>
          </a:prstGeom>
        </p:spPr>
      </p:pic>
      <p:sp>
        <p:nvSpPr>
          <p:cNvPr id="6" name="2 Subtítulo"/>
          <p:cNvSpPr txBox="1">
            <a:spLocks/>
          </p:cNvSpPr>
          <p:nvPr/>
        </p:nvSpPr>
        <p:spPr>
          <a:xfrm>
            <a:off x="5652120" y="1844824"/>
            <a:ext cx="3570645"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2400" b="1" baseline="30000" dirty="0" smtClean="0">
                <a:solidFill>
                  <a:schemeClr val="bg1"/>
                </a:solidFill>
              </a:rPr>
              <a:t>Заключение</a:t>
            </a:r>
            <a:endParaRPr lang="ru-RU" sz="2400" b="1" baseline="30000" dirty="0">
              <a:solidFill>
                <a:schemeClr val="bg1"/>
              </a:solidFill>
            </a:endParaRPr>
          </a:p>
          <a:p>
            <a:pPr marL="0" indent="0">
              <a:buNone/>
            </a:pPr>
            <a:endParaRPr lang="ru-RU" sz="2400" b="1" baseline="30000" dirty="0">
              <a:solidFill>
                <a:schemeClr val="bg1"/>
              </a:solidFill>
            </a:endParaRPr>
          </a:p>
          <a:p>
            <a:pPr marL="0" indent="0">
              <a:buNone/>
            </a:pPr>
            <a:endParaRPr lang="ru-RU" sz="2400" b="1" baseline="30000" dirty="0">
              <a:solidFill>
                <a:schemeClr val="bg1"/>
              </a:solidFill>
              <a:latin typeface="+mj-lt"/>
            </a:endParaRPr>
          </a:p>
          <a:p>
            <a:pPr marL="0" indent="0">
              <a:buNone/>
            </a:pPr>
            <a:endParaRPr lang="ru-RU" sz="2000" b="1" baseline="30000" dirty="0">
              <a:solidFill>
                <a:schemeClr val="bg1"/>
              </a:solidFill>
              <a:latin typeface="Frutiger 45 Light" pitchFamily="34" charset="0"/>
            </a:endParaRPr>
          </a:p>
        </p:txBody>
      </p:sp>
      <p:sp>
        <p:nvSpPr>
          <p:cNvPr id="9" name="8 CuadroTexto"/>
          <p:cNvSpPr txBox="1"/>
          <p:nvPr/>
        </p:nvSpPr>
        <p:spPr>
          <a:xfrm>
            <a:off x="1601686" y="2431563"/>
            <a:ext cx="5835755" cy="1107996"/>
          </a:xfrm>
          <a:prstGeom prst="rect">
            <a:avLst/>
          </a:prstGeom>
          <a:noFill/>
        </p:spPr>
        <p:txBody>
          <a:bodyPr wrap="square" rtlCol="0">
            <a:spAutoFit/>
          </a:bodyPr>
          <a:lstStyle/>
          <a:p>
            <a:r>
              <a:rPr lang="ru-RU" sz="1400" b="1" dirty="0"/>
              <a:t>Почему в верхней и средней частях пламя имеет теплые оттенки? </a:t>
            </a:r>
            <a:endParaRPr lang="ru-RU" sz="1400" dirty="0"/>
          </a:p>
          <a:p>
            <a:endParaRPr lang="ru-RU" sz="1300" dirty="0"/>
          </a:p>
          <a:p>
            <a:r>
              <a:rPr lang="ru-RU" sz="1300" dirty="0"/>
              <a:t>Учащиеся должны вспомнить из теории, что частицы углерода нагреваются экзотермической энергией. В результате, углерод раскаляется и излучает свет, близкий к инфракрасному спектру. </a:t>
            </a:r>
          </a:p>
        </p:txBody>
      </p:sp>
      <p:sp>
        <p:nvSpPr>
          <p:cNvPr id="11"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3000" b="1" baseline="30000" dirty="0" smtClean="0">
                <a:solidFill>
                  <a:schemeClr val="bg1"/>
                </a:solidFill>
                <a:latin typeface="+mj-lt"/>
              </a:rPr>
              <a:t>Потообразование</a:t>
            </a:r>
            <a:endParaRPr lang="ru-RU" sz="3000" b="1" baseline="30000" dirty="0">
              <a:solidFill>
                <a:schemeClr val="bg1"/>
              </a:solidFill>
              <a:latin typeface="+mj-lt"/>
              <a:cs typeface="Calibri" pitchFamily="34" charset="0"/>
            </a:endParaRPr>
          </a:p>
        </p:txBody>
      </p:sp>
      <p:sp>
        <p:nvSpPr>
          <p:cNvPr id="12" name="11 CuadroTexto"/>
          <p:cNvSpPr txBox="1"/>
          <p:nvPr/>
        </p:nvSpPr>
        <p:spPr>
          <a:xfrm>
            <a:off x="5652120" y="1389722"/>
            <a:ext cx="3333970" cy="415498"/>
          </a:xfrm>
          <a:prstGeom prst="rect">
            <a:avLst/>
          </a:prstGeom>
          <a:noFill/>
        </p:spPr>
        <p:txBody>
          <a:bodyPr wrap="square" rtlCol="0" anchor="b">
            <a:spAutoFit/>
          </a:bodyPr>
          <a:lstStyle/>
          <a:p>
            <a:r>
              <a:rPr lang="ru-RU" sz="1050" dirty="0" smtClean="0">
                <a:solidFill>
                  <a:schemeClr val="bg1">
                    <a:lumMod val="50000"/>
                  </a:schemeClr>
                </a:solidFill>
              </a:rPr>
              <a:t>Измерение изменений температуры и влажности в связи с потоотделением </a:t>
            </a:r>
            <a:endParaRPr lang="ru-RU" sz="1050" dirty="0">
              <a:solidFill>
                <a:schemeClr val="bg1">
                  <a:lumMod val="50000"/>
                </a:schemeClr>
              </a:solidFill>
            </a:endParaRPr>
          </a:p>
        </p:txBody>
      </p:sp>
      <p:pic>
        <p:nvPicPr>
          <p:cNvPr id="13" name="12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21793" y="2276872"/>
            <a:ext cx="6267450" cy="628327"/>
          </a:xfrm>
          <a:prstGeom prst="rect">
            <a:avLst/>
          </a:prstGeom>
        </p:spPr>
      </p:pic>
      <p:pic>
        <p:nvPicPr>
          <p:cNvPr id="14" name="13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3608" y="2189237"/>
            <a:ext cx="504825" cy="447675"/>
          </a:xfrm>
          <a:prstGeom prst="rect">
            <a:avLst/>
          </a:prstGeom>
        </p:spPr>
      </p:pic>
      <p:pic>
        <p:nvPicPr>
          <p:cNvPr id="15" name="14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31640" y="2852936"/>
            <a:ext cx="6267450" cy="1035964"/>
          </a:xfrm>
          <a:prstGeom prst="rect">
            <a:avLst/>
          </a:prstGeom>
        </p:spPr>
      </p:pic>
      <p:pic>
        <p:nvPicPr>
          <p:cNvPr id="16" name="15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49785" y="4077072"/>
            <a:ext cx="6267450" cy="772343"/>
          </a:xfrm>
          <a:prstGeom prst="rect">
            <a:avLst/>
          </a:prstGeom>
        </p:spPr>
      </p:pic>
      <p:pic>
        <p:nvPicPr>
          <p:cNvPr id="17" name="16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71600" y="4005064"/>
            <a:ext cx="504825" cy="447675"/>
          </a:xfrm>
          <a:prstGeom prst="rect">
            <a:avLst/>
          </a:prstGeom>
        </p:spPr>
      </p:pic>
      <p:pic>
        <p:nvPicPr>
          <p:cNvPr id="18" name="17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59632" y="4653136"/>
            <a:ext cx="6267450" cy="1728192"/>
          </a:xfrm>
          <a:prstGeom prst="rect">
            <a:avLst/>
          </a:prstGeom>
        </p:spPr>
      </p:pic>
      <p:sp>
        <p:nvSpPr>
          <p:cNvPr id="19" name="18 CuadroTexto"/>
          <p:cNvSpPr txBox="1"/>
          <p:nvPr/>
        </p:nvSpPr>
        <p:spPr>
          <a:xfrm>
            <a:off x="1539529" y="2286745"/>
            <a:ext cx="5977707" cy="1384995"/>
          </a:xfrm>
          <a:prstGeom prst="rect">
            <a:avLst/>
          </a:prstGeom>
          <a:noFill/>
        </p:spPr>
        <p:txBody>
          <a:bodyPr wrap="square" rtlCol="0">
            <a:spAutoFit/>
          </a:bodyPr>
          <a:lstStyle/>
          <a:p>
            <a:r>
              <a:rPr lang="ru-RU" sz="1400" b="1" dirty="0" smtClean="0"/>
              <a:t>Почему температура растет в то время, когда влажность достигает максимума? </a:t>
            </a:r>
          </a:p>
          <a:p>
            <a:endParaRPr lang="ru-RU" sz="1400" b="1" dirty="0" smtClean="0"/>
          </a:p>
          <a:p>
            <a:r>
              <a:rPr lang="ru-RU" sz="1400" dirty="0" smtClean="0"/>
              <a:t>Учащиеся должны обсудить увеличение тепла, когда рука закрыта пластиковым мешком, который не дает поту испаряться. В результате, процесс испарения прекращается, и рука охлаждается.</a:t>
            </a:r>
            <a:endParaRPr lang="ru-RU" sz="1400" b="1" dirty="0" smtClean="0"/>
          </a:p>
        </p:txBody>
      </p:sp>
      <p:sp>
        <p:nvSpPr>
          <p:cNvPr id="20" name="19 CuadroTexto"/>
          <p:cNvSpPr txBox="1"/>
          <p:nvPr/>
        </p:nvSpPr>
        <p:spPr>
          <a:xfrm>
            <a:off x="1475656" y="4149080"/>
            <a:ext cx="5977707" cy="1815882"/>
          </a:xfrm>
          <a:prstGeom prst="rect">
            <a:avLst/>
          </a:prstGeom>
          <a:noFill/>
        </p:spPr>
        <p:txBody>
          <a:bodyPr wrap="square" rtlCol="0">
            <a:spAutoFit/>
          </a:bodyPr>
          <a:lstStyle/>
          <a:p>
            <a:r>
              <a:rPr lang="ru-RU" sz="1400" b="1" dirty="0" smtClean="0"/>
              <a:t>Как вы думаете, почему на последнем участке влажность падает по отношению к температуре? </a:t>
            </a:r>
          </a:p>
          <a:p>
            <a:endParaRPr lang="ru-RU" sz="1000" b="1" dirty="0" smtClean="0"/>
          </a:p>
          <a:p>
            <a:r>
              <a:rPr lang="ru-RU" sz="1400" dirty="0" smtClean="0"/>
              <a:t>На последнем временном отрезке концентрация молекул воды в пластиковом пакете снижается. Это происходит из-за того, что она достигает точки насыщения пара, и вода начинает снова конденсироваться в жидкую фазу. Важно заметить, что температура остается постоянной, так как она достигла температурного равновесия с паром раньше, чем начался процесс конденсации.</a:t>
            </a:r>
            <a:endParaRPr lang="ru-RU" sz="1400" b="1" dirty="0" smtClean="0"/>
          </a:p>
        </p:txBody>
      </p:sp>
    </p:spTree>
    <p:extLst>
      <p:ext uri="{BB962C8B-B14F-4D97-AF65-F5344CB8AC3E}">
        <p14:creationId xmlns:p14="http://schemas.microsoft.com/office/powerpoint/2010/main" val="26927537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4 Rectángulo redondeado"/>
          <p:cNvSpPr/>
          <p:nvPr/>
        </p:nvSpPr>
        <p:spPr>
          <a:xfrm>
            <a:off x="1403648" y="2636912"/>
            <a:ext cx="6004715" cy="1224136"/>
          </a:xfrm>
          <a:prstGeom prst="roundRect">
            <a:avLst/>
          </a:prstGeom>
          <a:solidFill>
            <a:schemeClr val="accent5">
              <a:lumMod val="75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CL"/>
          </a:p>
        </p:txBody>
      </p:sp>
      <p:sp>
        <p:nvSpPr>
          <p:cNvPr id="7"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3000" b="1" baseline="30000" dirty="0" smtClean="0">
                <a:solidFill>
                  <a:schemeClr val="bg1"/>
                </a:solidFill>
                <a:latin typeface="+mj-lt"/>
              </a:rPr>
              <a:t>Потообразование</a:t>
            </a:r>
            <a:endParaRPr lang="ru-RU" sz="3000" b="1" baseline="30000" dirty="0">
              <a:solidFill>
                <a:schemeClr val="bg1"/>
              </a:solidFill>
              <a:latin typeface="+mj-lt"/>
              <a:cs typeface="Calibri" pitchFamily="34" charset="0"/>
            </a:endParaRPr>
          </a:p>
        </p:txBody>
      </p:sp>
      <p:sp>
        <p:nvSpPr>
          <p:cNvPr id="8" name="7 CuadroTexto"/>
          <p:cNvSpPr txBox="1"/>
          <p:nvPr/>
        </p:nvSpPr>
        <p:spPr>
          <a:xfrm>
            <a:off x="5652120" y="1389722"/>
            <a:ext cx="3333970" cy="415498"/>
          </a:xfrm>
          <a:prstGeom prst="rect">
            <a:avLst/>
          </a:prstGeom>
          <a:noFill/>
        </p:spPr>
        <p:txBody>
          <a:bodyPr wrap="square" rtlCol="0" anchor="b">
            <a:spAutoFit/>
          </a:bodyPr>
          <a:lstStyle/>
          <a:p>
            <a:r>
              <a:rPr lang="ru-RU" sz="1050" dirty="0" smtClean="0">
                <a:solidFill>
                  <a:schemeClr val="bg1">
                    <a:lumMod val="50000"/>
                  </a:schemeClr>
                </a:solidFill>
              </a:rPr>
              <a:t>Измерение изменений температуры и влажности в связи с потоотделением </a:t>
            </a:r>
            <a:endParaRPr lang="ru-RU" sz="1050" dirty="0">
              <a:solidFill>
                <a:schemeClr val="bg1">
                  <a:lumMod val="50000"/>
                </a:schemeClr>
              </a:solidFill>
            </a:endParaRPr>
          </a:p>
        </p:txBody>
      </p:sp>
      <p:sp>
        <p:nvSpPr>
          <p:cNvPr id="4"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2400" b="1" baseline="30000" dirty="0" smtClean="0">
                <a:solidFill>
                  <a:schemeClr val="bg1"/>
                </a:solidFill>
                <a:latin typeface="+mj-lt"/>
              </a:rPr>
              <a:t>Цель</a:t>
            </a:r>
            <a:endParaRPr lang="ru-RU" sz="2400" b="1" baseline="30000" dirty="0">
              <a:solidFill>
                <a:schemeClr val="bg1"/>
              </a:solidFill>
              <a:latin typeface="+mj-lt"/>
            </a:endParaRPr>
          </a:p>
          <a:p>
            <a:pPr marL="0" indent="0">
              <a:buNone/>
            </a:pPr>
            <a:endParaRPr lang="ru-RU" sz="2000" baseline="30000" dirty="0">
              <a:solidFill>
                <a:schemeClr val="bg1"/>
              </a:solidFill>
              <a:latin typeface="Frutiger 45 Light" pitchFamily="34" charset="0"/>
            </a:endParaRPr>
          </a:p>
        </p:txBody>
      </p:sp>
      <p:sp>
        <p:nvSpPr>
          <p:cNvPr id="3" name="2 CuadroTexto"/>
          <p:cNvSpPr txBox="1"/>
          <p:nvPr/>
        </p:nvSpPr>
        <p:spPr>
          <a:xfrm>
            <a:off x="1547664" y="2708920"/>
            <a:ext cx="5865559" cy="1077218"/>
          </a:xfrm>
          <a:prstGeom prst="rect">
            <a:avLst/>
          </a:prstGeom>
          <a:noFill/>
        </p:spPr>
        <p:txBody>
          <a:bodyPr wrap="square" rtlCol="0">
            <a:spAutoFit/>
          </a:bodyPr>
          <a:lstStyle/>
          <a:p>
            <a:r>
              <a:rPr lang="ru-RU" sz="1600" dirty="0" smtClean="0">
                <a:solidFill>
                  <a:schemeClr val="bg1"/>
                </a:solidFill>
              </a:rPr>
              <a:t>Целью данной работы является изучение системы охлаждения организма человека путем измерения температуры кожи и потообразования. Мы выдвинем гипотезу и проверим ее с помощью датчиков влажности и температуры Labidisc.</a:t>
            </a:r>
            <a:endParaRPr lang="ru-RU" sz="1600" dirty="0">
              <a:solidFill>
                <a:schemeClr val="bg1"/>
              </a:solidFill>
            </a:endParaRPr>
          </a:p>
        </p:txBody>
      </p:sp>
    </p:spTree>
    <p:extLst>
      <p:ext uri="{BB962C8B-B14F-4D97-AF65-F5344CB8AC3E}">
        <p14:creationId xmlns:p14="http://schemas.microsoft.com/office/powerpoint/2010/main" val="8901064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2 Subtítulo"/>
          <p:cNvSpPr txBox="1">
            <a:spLocks/>
          </p:cNvSpPr>
          <p:nvPr/>
        </p:nvSpPr>
        <p:spPr>
          <a:xfrm>
            <a:off x="5652120" y="1844824"/>
            <a:ext cx="3570645"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2400" b="1" baseline="30000" dirty="0" smtClean="0">
                <a:solidFill>
                  <a:schemeClr val="bg1"/>
                </a:solidFill>
              </a:rPr>
              <a:t>Заключение</a:t>
            </a:r>
            <a:endParaRPr lang="ru-RU" sz="2400" b="1" baseline="30000" dirty="0">
              <a:solidFill>
                <a:schemeClr val="bg1"/>
              </a:solidFill>
            </a:endParaRPr>
          </a:p>
          <a:p>
            <a:pPr marL="0" indent="0">
              <a:buNone/>
            </a:pPr>
            <a:endParaRPr lang="ru-RU" sz="2400" b="1" baseline="30000" dirty="0">
              <a:solidFill>
                <a:schemeClr val="bg1"/>
              </a:solidFill>
            </a:endParaRPr>
          </a:p>
          <a:p>
            <a:pPr marL="0" indent="0">
              <a:buNone/>
            </a:pPr>
            <a:endParaRPr lang="ru-RU" sz="2400" b="1" baseline="30000" dirty="0">
              <a:solidFill>
                <a:schemeClr val="bg1"/>
              </a:solidFill>
              <a:latin typeface="+mj-lt"/>
            </a:endParaRPr>
          </a:p>
          <a:p>
            <a:pPr marL="0" indent="0">
              <a:buNone/>
            </a:pPr>
            <a:endParaRPr lang="ru-RU" sz="2000" b="1" baseline="30000" dirty="0">
              <a:solidFill>
                <a:schemeClr val="bg1"/>
              </a:solidFill>
              <a:latin typeface="Frutiger 45 Light" pitchFamily="34" charset="0"/>
            </a:endParaRPr>
          </a:p>
        </p:txBody>
      </p:sp>
      <p:sp>
        <p:nvSpPr>
          <p:cNvPr id="11"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3000" b="1" baseline="30000" dirty="0" smtClean="0">
                <a:solidFill>
                  <a:schemeClr val="bg1"/>
                </a:solidFill>
                <a:latin typeface="+mj-lt"/>
              </a:rPr>
              <a:t>Потообразование</a:t>
            </a:r>
            <a:endParaRPr lang="ru-RU" sz="3000" b="1" baseline="30000" dirty="0">
              <a:solidFill>
                <a:schemeClr val="bg1"/>
              </a:solidFill>
              <a:latin typeface="+mj-lt"/>
              <a:cs typeface="Calibri" pitchFamily="34" charset="0"/>
            </a:endParaRPr>
          </a:p>
        </p:txBody>
      </p:sp>
      <p:sp>
        <p:nvSpPr>
          <p:cNvPr id="12" name="11 CuadroTexto"/>
          <p:cNvSpPr txBox="1"/>
          <p:nvPr/>
        </p:nvSpPr>
        <p:spPr>
          <a:xfrm>
            <a:off x="5652120" y="1389722"/>
            <a:ext cx="3333970" cy="415498"/>
          </a:xfrm>
          <a:prstGeom prst="rect">
            <a:avLst/>
          </a:prstGeom>
          <a:noFill/>
        </p:spPr>
        <p:txBody>
          <a:bodyPr wrap="square" rtlCol="0" anchor="b">
            <a:spAutoFit/>
          </a:bodyPr>
          <a:lstStyle/>
          <a:p>
            <a:r>
              <a:rPr lang="ru-RU" sz="1050" dirty="0" smtClean="0">
                <a:solidFill>
                  <a:schemeClr val="bg1">
                    <a:lumMod val="50000"/>
                  </a:schemeClr>
                </a:solidFill>
              </a:rPr>
              <a:t>Измерение изменений температуры и влажности в связи с потоотделением </a:t>
            </a:r>
            <a:endParaRPr lang="ru-RU" sz="1050" dirty="0">
              <a:solidFill>
                <a:schemeClr val="bg1">
                  <a:lumMod val="50000"/>
                </a:schemeClr>
              </a:solidFill>
            </a:endParaRPr>
          </a:p>
        </p:txBody>
      </p:sp>
      <p:pic>
        <p:nvPicPr>
          <p:cNvPr id="14" name="17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13104" y="2662735"/>
            <a:ext cx="6859296" cy="3338193"/>
          </a:xfrm>
          <a:prstGeom prst="rect">
            <a:avLst/>
          </a:prstGeom>
        </p:spPr>
      </p:pic>
      <p:pic>
        <p:nvPicPr>
          <p:cNvPr id="16" name="15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03256" y="2204864"/>
            <a:ext cx="6859299" cy="673896"/>
          </a:xfrm>
          <a:prstGeom prst="rect">
            <a:avLst/>
          </a:prstGeom>
        </p:spPr>
      </p:pic>
      <p:sp>
        <p:nvSpPr>
          <p:cNvPr id="17" name="33 CuadroTexto"/>
          <p:cNvSpPr txBox="1"/>
          <p:nvPr/>
        </p:nvSpPr>
        <p:spPr>
          <a:xfrm>
            <a:off x="1601136" y="2374703"/>
            <a:ext cx="6265739" cy="3631763"/>
          </a:xfrm>
          <a:prstGeom prst="rect">
            <a:avLst/>
          </a:prstGeom>
          <a:noFill/>
        </p:spPr>
        <p:txBody>
          <a:bodyPr wrap="square" rtlCol="0">
            <a:spAutoFit/>
          </a:bodyPr>
          <a:lstStyle/>
          <a:p>
            <a:r>
              <a:rPr lang="ru-RU" sz="1400" b="1" dirty="0" smtClean="0"/>
              <a:t> Учащиеся должны прийти к следующим выводам:</a:t>
            </a:r>
          </a:p>
          <a:p>
            <a:endParaRPr lang="ru-RU" sz="1000" b="1" dirty="0" smtClean="0"/>
          </a:p>
          <a:p>
            <a:endParaRPr lang="ru-RU" sz="1000" b="1" dirty="0" smtClean="0"/>
          </a:p>
          <a:p>
            <a:r>
              <a:rPr lang="ru-RU" sz="1400" dirty="0" smtClean="0"/>
              <a:t>Учащиеся должны понимать, что кожа руки достигает температурного равновесия с окружающим воздухом путем следующих процессов: </a:t>
            </a:r>
          </a:p>
          <a:p>
            <a:endParaRPr lang="ru-RU" sz="1400" dirty="0" smtClean="0"/>
          </a:p>
          <a:p>
            <a:r>
              <a:rPr lang="ru-RU" sz="1400" dirty="0" smtClean="0"/>
              <a:t>• Теплопередача: Передача тепла в виде излучения от руки воздуху. В результате этого процесса, температура воздуха повышается, запуская процесс потоотделения. Выделяемый через кожу пот имеет ту же температуру, что и весь организм. </a:t>
            </a:r>
          </a:p>
          <a:p>
            <a:r>
              <a:rPr lang="ru-RU" sz="1400" dirty="0" smtClean="0"/>
              <a:t>• Испарение пота внутри пакета: Пространство внутри пакета насыщается паром, имеющим температуру тела, вследствие чего повышается температура в пакете. </a:t>
            </a:r>
          </a:p>
          <a:p>
            <a:r>
              <a:rPr lang="ru-RU" sz="1400" dirty="0" smtClean="0"/>
              <a:t>• Теплопередача: Теплообмен между паром и воздухом, достижение теплового равновесия, повышение температуры пакета. </a:t>
            </a:r>
          </a:p>
          <a:p>
            <a:r>
              <a:rPr lang="ru-RU" sz="1400" dirty="0" smtClean="0"/>
              <a:t>• Насыщение воздуха: Процесс конденсации приводит к уменьшению влажности, не вызывая понижения окружающей температуры.</a:t>
            </a:r>
            <a:endParaRPr lang="ru-RU" sz="1400" b="1" dirty="0" smtClean="0"/>
          </a:p>
        </p:txBody>
      </p:sp>
    </p:spTree>
    <p:extLst>
      <p:ext uri="{BB962C8B-B14F-4D97-AF65-F5344CB8AC3E}">
        <p14:creationId xmlns:p14="http://schemas.microsoft.com/office/powerpoint/2010/main" val="26927537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8" name="7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31218" y="2681068"/>
            <a:ext cx="6267450" cy="1179980"/>
          </a:xfrm>
          <a:prstGeom prst="rect">
            <a:avLst/>
          </a:prstGeom>
        </p:spPr>
      </p:pic>
      <p:pic>
        <p:nvPicPr>
          <p:cNvPr id="12" name="11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4993" y="2339727"/>
            <a:ext cx="6543675" cy="657225"/>
          </a:xfrm>
          <a:prstGeom prst="rect">
            <a:avLst/>
          </a:prstGeom>
        </p:spPr>
      </p:pic>
      <p:sp>
        <p:nvSpPr>
          <p:cNvPr id="4" name="2 Subtítulo"/>
          <p:cNvSpPr txBox="1">
            <a:spLocks/>
          </p:cNvSpPr>
          <p:nvPr/>
        </p:nvSpPr>
        <p:spPr>
          <a:xfrm>
            <a:off x="5652120" y="1844824"/>
            <a:ext cx="3570645"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2400" b="1" baseline="30000" dirty="0" smtClean="0">
                <a:solidFill>
                  <a:schemeClr val="bg1"/>
                </a:solidFill>
              </a:rPr>
              <a:t>Дальнейшее применение</a:t>
            </a:r>
            <a:endParaRPr lang="ru-RU" sz="2400" b="1" baseline="30000" dirty="0">
              <a:solidFill>
                <a:schemeClr val="bg1"/>
              </a:solidFill>
            </a:endParaRPr>
          </a:p>
          <a:p>
            <a:pPr marL="0" indent="0">
              <a:buNone/>
            </a:pPr>
            <a:endParaRPr lang="ru-RU" sz="2400" b="1" baseline="30000" dirty="0">
              <a:solidFill>
                <a:schemeClr val="bg1"/>
              </a:solidFill>
              <a:latin typeface="+mj-lt"/>
            </a:endParaRPr>
          </a:p>
          <a:p>
            <a:pPr marL="0" indent="0">
              <a:buNone/>
            </a:pPr>
            <a:endParaRPr lang="ru-RU" sz="2000" b="1" baseline="30000" dirty="0">
              <a:solidFill>
                <a:schemeClr val="bg1"/>
              </a:solidFill>
              <a:latin typeface="Frutiger 45 Light" pitchFamily="34" charset="0"/>
            </a:endParaRPr>
          </a:p>
        </p:txBody>
      </p:sp>
      <p:sp>
        <p:nvSpPr>
          <p:cNvPr id="10" name="9 CuadroTexto"/>
          <p:cNvSpPr txBox="1"/>
          <p:nvPr/>
        </p:nvSpPr>
        <p:spPr>
          <a:xfrm>
            <a:off x="1619672" y="2492896"/>
            <a:ext cx="5996982" cy="1384995"/>
          </a:xfrm>
          <a:prstGeom prst="rect">
            <a:avLst/>
          </a:prstGeom>
          <a:noFill/>
        </p:spPr>
        <p:txBody>
          <a:bodyPr wrap="square" rtlCol="0">
            <a:spAutoFit/>
          </a:bodyPr>
          <a:lstStyle/>
          <a:p>
            <a:r>
              <a:rPr lang="ru-RU" sz="1400" b="1" dirty="0" smtClean="0"/>
              <a:t>Что бы вы сделали для охлаждения поверхности дороги в солнечный день? </a:t>
            </a:r>
          </a:p>
          <a:p>
            <a:r>
              <a:rPr lang="ru-RU" sz="1400" dirty="0" smtClean="0"/>
              <a:t>Учащиеся должны предложить смачивание поверхности дороги холодной водой, чтобы оба материала могли достичь теплового равновесия. При этом вода поглотит значительную тепловую энергию без существенного повышения температуры воды.</a:t>
            </a:r>
            <a:endParaRPr lang="ru-RU" sz="1300" dirty="0"/>
          </a:p>
        </p:txBody>
      </p:sp>
      <p:pic>
        <p:nvPicPr>
          <p:cNvPr id="13" name="12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31218" y="4409260"/>
            <a:ext cx="6267450" cy="1468012"/>
          </a:xfrm>
          <a:prstGeom prst="rect">
            <a:avLst/>
          </a:prstGeom>
        </p:spPr>
      </p:pic>
      <p:pic>
        <p:nvPicPr>
          <p:cNvPr id="14" name="13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4993" y="4067919"/>
            <a:ext cx="6543675" cy="657225"/>
          </a:xfrm>
          <a:prstGeom prst="rect">
            <a:avLst/>
          </a:prstGeom>
        </p:spPr>
      </p:pic>
      <p:sp>
        <p:nvSpPr>
          <p:cNvPr id="15" name="14 CuadroTexto"/>
          <p:cNvSpPr txBox="1"/>
          <p:nvPr/>
        </p:nvSpPr>
        <p:spPr>
          <a:xfrm>
            <a:off x="1601686" y="4250992"/>
            <a:ext cx="5996982" cy="1554272"/>
          </a:xfrm>
          <a:prstGeom prst="rect">
            <a:avLst/>
          </a:prstGeom>
          <a:noFill/>
        </p:spPr>
        <p:txBody>
          <a:bodyPr wrap="square" rtlCol="0">
            <a:spAutoFit/>
          </a:bodyPr>
          <a:lstStyle/>
          <a:p>
            <a:r>
              <a:rPr lang="ru-RU" sz="1400" b="1" dirty="0" smtClean="0"/>
              <a:t>Как вы объясните, что вода в пруду ночью кажется теплее, чем днем? </a:t>
            </a:r>
          </a:p>
          <a:p>
            <a:endParaRPr lang="ru-RU" sz="1100" b="1" dirty="0" smtClean="0"/>
          </a:p>
          <a:p>
            <a:r>
              <a:rPr lang="ru-RU" sz="1400" dirty="0" smtClean="0"/>
              <a:t>Учащиеся должны соотнести этот вопрос с тепловой инерцией воды. Согласно этой концепции, пруд весь день получает тепло от солнца, чтобы достичь теплового равновесия. В ночное время, он отдает тепло очень медленно, достигая теплового равновесия с прохладным ночным воздухом.</a:t>
            </a:r>
            <a:endParaRPr lang="ru-RU" sz="1300" dirty="0"/>
          </a:p>
        </p:txBody>
      </p:sp>
      <p:sp>
        <p:nvSpPr>
          <p:cNvPr id="11"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3000" b="1" baseline="30000" dirty="0" smtClean="0">
                <a:solidFill>
                  <a:schemeClr val="bg1"/>
                </a:solidFill>
                <a:latin typeface="+mj-lt"/>
              </a:rPr>
              <a:t>Потообразование</a:t>
            </a:r>
            <a:endParaRPr lang="ru-RU" sz="3000" b="1" baseline="30000" dirty="0">
              <a:solidFill>
                <a:schemeClr val="bg1"/>
              </a:solidFill>
              <a:latin typeface="+mj-lt"/>
              <a:cs typeface="Calibri" pitchFamily="34" charset="0"/>
            </a:endParaRPr>
          </a:p>
        </p:txBody>
      </p:sp>
      <p:sp>
        <p:nvSpPr>
          <p:cNvPr id="16" name="15 CuadroTexto"/>
          <p:cNvSpPr txBox="1"/>
          <p:nvPr/>
        </p:nvSpPr>
        <p:spPr>
          <a:xfrm>
            <a:off x="5652120" y="1389722"/>
            <a:ext cx="3333970" cy="415498"/>
          </a:xfrm>
          <a:prstGeom prst="rect">
            <a:avLst/>
          </a:prstGeom>
          <a:noFill/>
        </p:spPr>
        <p:txBody>
          <a:bodyPr wrap="square" rtlCol="0" anchor="b">
            <a:spAutoFit/>
          </a:bodyPr>
          <a:lstStyle/>
          <a:p>
            <a:r>
              <a:rPr lang="ru-RU" sz="1050" dirty="0" smtClean="0">
                <a:solidFill>
                  <a:schemeClr val="bg1">
                    <a:lumMod val="50000"/>
                  </a:schemeClr>
                </a:solidFill>
              </a:rPr>
              <a:t>Измерение изменений температуры и влажности в связи с потоотделением </a:t>
            </a:r>
            <a:endParaRPr lang="ru-RU" sz="1050" dirty="0">
              <a:solidFill>
                <a:schemeClr val="bg1">
                  <a:lumMod val="50000"/>
                </a:schemeClr>
              </a:solidFill>
            </a:endParaRPr>
          </a:p>
        </p:txBody>
      </p:sp>
    </p:spTree>
    <p:extLst>
      <p:ext uri="{BB962C8B-B14F-4D97-AF65-F5344CB8AC3E}">
        <p14:creationId xmlns:p14="http://schemas.microsoft.com/office/powerpoint/2010/main" val="12577484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7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31218" y="2681068"/>
            <a:ext cx="6267450" cy="1468012"/>
          </a:xfrm>
          <a:prstGeom prst="rect">
            <a:avLst/>
          </a:prstGeom>
        </p:spPr>
      </p:pic>
      <p:pic>
        <p:nvPicPr>
          <p:cNvPr id="12" name="11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4993" y="2339727"/>
            <a:ext cx="6543675" cy="657225"/>
          </a:xfrm>
          <a:prstGeom prst="rect">
            <a:avLst/>
          </a:prstGeom>
        </p:spPr>
      </p:pic>
      <p:sp>
        <p:nvSpPr>
          <p:cNvPr id="4" name="2 Subtítulo"/>
          <p:cNvSpPr txBox="1">
            <a:spLocks/>
          </p:cNvSpPr>
          <p:nvPr/>
        </p:nvSpPr>
        <p:spPr>
          <a:xfrm>
            <a:off x="5652120" y="1844824"/>
            <a:ext cx="3570645"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2400" b="1" baseline="30000" dirty="0" smtClean="0">
                <a:solidFill>
                  <a:schemeClr val="bg1"/>
                </a:solidFill>
              </a:rPr>
              <a:t>Дальнейшее применение</a:t>
            </a:r>
            <a:endParaRPr lang="ru-RU" sz="2400" b="1" baseline="30000" dirty="0">
              <a:solidFill>
                <a:schemeClr val="bg1"/>
              </a:solidFill>
            </a:endParaRPr>
          </a:p>
          <a:p>
            <a:pPr marL="0" indent="0">
              <a:buNone/>
            </a:pPr>
            <a:endParaRPr lang="ru-RU" sz="2400" b="1" baseline="30000" dirty="0">
              <a:solidFill>
                <a:schemeClr val="bg1"/>
              </a:solidFill>
              <a:latin typeface="+mj-lt"/>
            </a:endParaRPr>
          </a:p>
          <a:p>
            <a:pPr marL="0" indent="0">
              <a:buNone/>
            </a:pPr>
            <a:endParaRPr lang="ru-RU" sz="2000" b="1" baseline="30000" dirty="0">
              <a:solidFill>
                <a:schemeClr val="bg1"/>
              </a:solidFill>
              <a:latin typeface="Frutiger 45 Light" pitchFamily="34" charset="0"/>
            </a:endParaRPr>
          </a:p>
        </p:txBody>
      </p:sp>
      <p:sp>
        <p:nvSpPr>
          <p:cNvPr id="10" name="9 CuadroTexto"/>
          <p:cNvSpPr txBox="1"/>
          <p:nvPr/>
        </p:nvSpPr>
        <p:spPr>
          <a:xfrm>
            <a:off x="1547664" y="2564904"/>
            <a:ext cx="5996982" cy="1384995"/>
          </a:xfrm>
          <a:prstGeom prst="rect">
            <a:avLst/>
          </a:prstGeom>
          <a:noFill/>
        </p:spPr>
        <p:txBody>
          <a:bodyPr wrap="square" rtlCol="0">
            <a:spAutoFit/>
          </a:bodyPr>
          <a:lstStyle/>
          <a:p>
            <a:r>
              <a:rPr lang="ru-RU" sz="1400" b="1" dirty="0" smtClean="0"/>
              <a:t>Почему опасно погружаться в очень холодную воду? Поясните. </a:t>
            </a:r>
          </a:p>
          <a:p>
            <a:endParaRPr lang="ru-RU" sz="1400" b="1" dirty="0" smtClean="0"/>
          </a:p>
          <a:p>
            <a:r>
              <a:rPr lang="ru-RU" sz="1400" dirty="0" smtClean="0"/>
              <a:t>Учащиеся должны указать на то, что наш организм состоит, в основном, из воды, которая способна поглощать или отдавать тепло без существенного изменения своей температуры. Опасность полного погружения в холодную воду состоит в переохлаждении вследствие отдачи большого количества тепла холодной воде для достижения теплового равновесия.</a:t>
            </a:r>
            <a:endParaRPr lang="ru-RU" sz="1300" dirty="0"/>
          </a:p>
        </p:txBody>
      </p:sp>
      <p:pic>
        <p:nvPicPr>
          <p:cNvPr id="13" name="12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31218" y="4625284"/>
            <a:ext cx="6267450" cy="1323996"/>
          </a:xfrm>
          <a:prstGeom prst="rect">
            <a:avLst/>
          </a:prstGeom>
        </p:spPr>
      </p:pic>
      <p:pic>
        <p:nvPicPr>
          <p:cNvPr id="14" name="13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4993" y="4283943"/>
            <a:ext cx="6543675" cy="657225"/>
          </a:xfrm>
          <a:prstGeom prst="rect">
            <a:avLst/>
          </a:prstGeom>
        </p:spPr>
      </p:pic>
      <p:sp>
        <p:nvSpPr>
          <p:cNvPr id="15" name="14 CuadroTexto"/>
          <p:cNvSpPr txBox="1"/>
          <p:nvPr/>
        </p:nvSpPr>
        <p:spPr>
          <a:xfrm>
            <a:off x="1547664" y="4445322"/>
            <a:ext cx="6048672" cy="1440160"/>
          </a:xfrm>
          <a:prstGeom prst="rect">
            <a:avLst/>
          </a:prstGeom>
          <a:noFill/>
        </p:spPr>
        <p:txBody>
          <a:bodyPr wrap="square" rtlCol="0">
            <a:spAutoFit/>
          </a:bodyPr>
          <a:lstStyle/>
          <a:p>
            <a:r>
              <a:rPr lang="ru-RU" sz="1400" b="1" dirty="0" smtClean="0"/>
              <a:t>Как вы объясните, что температура в прибрежных регионах колеблется незначительно?</a:t>
            </a:r>
          </a:p>
          <a:p>
            <a:r>
              <a:rPr lang="ru-RU" dirty="0" smtClean="0"/>
              <a:t> </a:t>
            </a:r>
            <a:r>
              <a:rPr lang="ru-RU" sz="1400" dirty="0" smtClean="0"/>
              <a:t>Учащиеся должны указать на высокую концентрацию частиц воды в атмосфере таких регионов, что вызвано близостью моря. Таким образом создается температурный буфер, в течение всего года поглощающий или отдающий тепло в зависимости от погодных условий.</a:t>
            </a:r>
            <a:endParaRPr lang="ru-RU" sz="1300" dirty="0"/>
          </a:p>
        </p:txBody>
      </p:sp>
      <p:sp>
        <p:nvSpPr>
          <p:cNvPr id="11"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3000" b="1" baseline="30000" dirty="0" smtClean="0">
                <a:solidFill>
                  <a:schemeClr val="bg1"/>
                </a:solidFill>
                <a:latin typeface="+mj-lt"/>
              </a:rPr>
              <a:t>Потообразование</a:t>
            </a:r>
            <a:endParaRPr lang="ru-RU" sz="3000" b="1" baseline="30000" dirty="0">
              <a:solidFill>
                <a:schemeClr val="bg1"/>
              </a:solidFill>
              <a:latin typeface="+mj-lt"/>
              <a:cs typeface="Calibri" pitchFamily="34" charset="0"/>
            </a:endParaRPr>
          </a:p>
        </p:txBody>
      </p:sp>
      <p:sp>
        <p:nvSpPr>
          <p:cNvPr id="16" name="15 CuadroTexto"/>
          <p:cNvSpPr txBox="1"/>
          <p:nvPr/>
        </p:nvSpPr>
        <p:spPr>
          <a:xfrm>
            <a:off x="5652120" y="1389722"/>
            <a:ext cx="3333970" cy="415498"/>
          </a:xfrm>
          <a:prstGeom prst="rect">
            <a:avLst/>
          </a:prstGeom>
          <a:noFill/>
        </p:spPr>
        <p:txBody>
          <a:bodyPr wrap="square" rtlCol="0" anchor="b">
            <a:spAutoFit/>
          </a:bodyPr>
          <a:lstStyle/>
          <a:p>
            <a:r>
              <a:rPr lang="ru-RU" sz="1050" dirty="0" smtClean="0">
                <a:solidFill>
                  <a:schemeClr val="bg1">
                    <a:lumMod val="50000"/>
                  </a:schemeClr>
                </a:solidFill>
              </a:rPr>
              <a:t>Измерение изменений температуры и влажности в связи с потоотделением </a:t>
            </a:r>
            <a:endParaRPr lang="ru-RU" sz="1050" dirty="0">
              <a:solidFill>
                <a:schemeClr val="bg1">
                  <a:lumMod val="50000"/>
                </a:schemeClr>
              </a:solidFill>
            </a:endParaRPr>
          </a:p>
        </p:txBody>
      </p:sp>
    </p:spTree>
    <p:extLst>
      <p:ext uri="{BB962C8B-B14F-4D97-AF65-F5344CB8AC3E}">
        <p14:creationId xmlns:p14="http://schemas.microsoft.com/office/powerpoint/2010/main" val="12577484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49995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13 CuadroTexto"/>
          <p:cNvSpPr txBox="1"/>
          <p:nvPr/>
        </p:nvSpPr>
        <p:spPr>
          <a:xfrm>
            <a:off x="1259632" y="2924944"/>
            <a:ext cx="6537672" cy="1815882"/>
          </a:xfrm>
          <a:prstGeom prst="rect">
            <a:avLst/>
          </a:prstGeom>
          <a:noFill/>
        </p:spPr>
        <p:txBody>
          <a:bodyPr wrap="square" rtlCol="0">
            <a:spAutoFit/>
          </a:bodyPr>
          <a:lstStyle/>
          <a:p>
            <a:r>
              <a:rPr lang="ru-RU" sz="1600" dirty="0" smtClean="0"/>
              <a:t>У вас когда-нибудь была очень высокая температура</a:t>
            </a:r>
            <a:r>
              <a:rPr lang="ru-RU" sz="1600" smtClean="0"/>
              <a:t>? </a:t>
            </a:r>
            <a:endParaRPr lang="en-US" sz="1600" smtClean="0"/>
          </a:p>
          <a:p>
            <a:r>
              <a:rPr lang="ru-RU" sz="1600" smtClean="0"/>
              <a:t>Находились </a:t>
            </a:r>
            <a:r>
              <a:rPr lang="ru-RU" sz="1600" dirty="0" smtClean="0"/>
              <a:t>ли вы в состоянии крайнего стресса? Организм реагирует на это выделением капелек воды через поры кожи. </a:t>
            </a:r>
          </a:p>
          <a:p>
            <a:r>
              <a:rPr lang="ru-RU" sz="1600" dirty="0" smtClean="0"/>
              <a:t>Это обычно неприятно и раздражает, так как одежда намокает, и появляется плохой запах. Тем не менее, потоотделение - очень важный физиологический процесс, призванный регулировать температуру тела за счет испарения воды. </a:t>
            </a:r>
            <a:endParaRPr lang="ru-RU" sz="1600" dirty="0"/>
          </a:p>
        </p:txBody>
      </p:sp>
      <p:sp>
        <p:nvSpPr>
          <p:cNvPr id="19"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2400" b="1" baseline="30000" dirty="0" smtClean="0">
                <a:solidFill>
                  <a:schemeClr val="bg1"/>
                </a:solidFill>
                <a:latin typeface="+mj-lt"/>
              </a:rPr>
              <a:t>Введение и теория</a:t>
            </a:r>
            <a:endParaRPr lang="ru-RU" sz="2400" b="1" baseline="30000" dirty="0">
              <a:solidFill>
                <a:schemeClr val="bg1"/>
              </a:solidFill>
              <a:latin typeface="+mj-lt"/>
            </a:endParaRPr>
          </a:p>
          <a:p>
            <a:pPr marL="0" indent="0">
              <a:buNone/>
            </a:pPr>
            <a:endParaRPr lang="ru-RU" sz="2000" baseline="30000" dirty="0">
              <a:solidFill>
                <a:schemeClr val="bg1"/>
              </a:solidFill>
              <a:latin typeface="Frutiger 45 Light" pitchFamily="34" charset="0"/>
            </a:endParaRPr>
          </a:p>
        </p:txBody>
      </p:sp>
      <p:sp>
        <p:nvSpPr>
          <p:cNvPr id="7"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3000" b="1" baseline="30000" dirty="0" smtClean="0">
                <a:solidFill>
                  <a:schemeClr val="bg1"/>
                </a:solidFill>
                <a:latin typeface="+mj-lt"/>
              </a:rPr>
              <a:t>Потообразование</a:t>
            </a:r>
            <a:endParaRPr lang="ru-RU" sz="3000" b="1" baseline="30000" dirty="0">
              <a:solidFill>
                <a:schemeClr val="bg1"/>
              </a:solidFill>
              <a:latin typeface="+mj-lt"/>
              <a:cs typeface="Calibri" pitchFamily="34" charset="0"/>
            </a:endParaRPr>
          </a:p>
        </p:txBody>
      </p:sp>
      <p:sp>
        <p:nvSpPr>
          <p:cNvPr id="8" name="7 CuadroTexto"/>
          <p:cNvSpPr txBox="1"/>
          <p:nvPr/>
        </p:nvSpPr>
        <p:spPr>
          <a:xfrm>
            <a:off x="5652120" y="1389722"/>
            <a:ext cx="3333970" cy="415498"/>
          </a:xfrm>
          <a:prstGeom prst="rect">
            <a:avLst/>
          </a:prstGeom>
          <a:noFill/>
        </p:spPr>
        <p:txBody>
          <a:bodyPr wrap="square" rtlCol="0" anchor="b">
            <a:spAutoFit/>
          </a:bodyPr>
          <a:lstStyle/>
          <a:p>
            <a:r>
              <a:rPr lang="ru-RU" sz="1050" dirty="0" smtClean="0">
                <a:solidFill>
                  <a:schemeClr val="bg1">
                    <a:lumMod val="50000"/>
                  </a:schemeClr>
                </a:solidFill>
              </a:rPr>
              <a:t>Измерение изменений температуры и влажности в связи с потоотделением </a:t>
            </a:r>
            <a:endParaRPr lang="ru-RU" sz="1050" dirty="0">
              <a:solidFill>
                <a:schemeClr val="bg1">
                  <a:lumMod val="50000"/>
                </a:schemeClr>
              </a:solidFill>
            </a:endParaRPr>
          </a:p>
        </p:txBody>
      </p:sp>
    </p:spTree>
    <p:extLst>
      <p:ext uri="{BB962C8B-B14F-4D97-AF65-F5344CB8AC3E}">
        <p14:creationId xmlns:p14="http://schemas.microsoft.com/office/powerpoint/2010/main" val="19786670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11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89971" y="2637414"/>
            <a:ext cx="6267450" cy="447675"/>
          </a:xfrm>
          <a:prstGeom prst="rect">
            <a:avLst/>
          </a:prstGeom>
        </p:spPr>
      </p:pic>
      <p:pic>
        <p:nvPicPr>
          <p:cNvPr id="11" name="10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75658" y="2495228"/>
            <a:ext cx="428625" cy="438150"/>
          </a:xfrm>
          <a:prstGeom prst="rect">
            <a:avLst/>
          </a:prstGeom>
        </p:spPr>
      </p:pic>
      <p:sp>
        <p:nvSpPr>
          <p:cNvPr id="13" name="12 CuadroTexto"/>
          <p:cNvSpPr txBox="1"/>
          <p:nvPr/>
        </p:nvSpPr>
        <p:spPr>
          <a:xfrm>
            <a:off x="2112783" y="2708920"/>
            <a:ext cx="4969950" cy="307777"/>
          </a:xfrm>
          <a:prstGeom prst="rect">
            <a:avLst/>
          </a:prstGeom>
          <a:noFill/>
        </p:spPr>
        <p:txBody>
          <a:bodyPr wrap="none" rtlCol="0">
            <a:spAutoFit/>
          </a:bodyPr>
          <a:lstStyle/>
          <a:p>
            <a:r>
              <a:rPr lang="ru-RU" sz="1400" b="1" dirty="0" smtClean="0"/>
              <a:t>В каких ситуациях мы обычно сильно потеем? </a:t>
            </a:r>
            <a:endParaRPr lang="ru-RU" sz="1400" dirty="0"/>
          </a:p>
        </p:txBody>
      </p:sp>
      <p:pic>
        <p:nvPicPr>
          <p:cNvPr id="14" name="1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3688" y="4869160"/>
            <a:ext cx="6267450" cy="650913"/>
          </a:xfrm>
          <a:prstGeom prst="rect">
            <a:avLst/>
          </a:prstGeom>
        </p:spPr>
      </p:pic>
      <p:sp>
        <p:nvSpPr>
          <p:cNvPr id="16" name="15 CuadroTexto"/>
          <p:cNvSpPr txBox="1"/>
          <p:nvPr/>
        </p:nvSpPr>
        <p:spPr>
          <a:xfrm>
            <a:off x="2112783" y="3356992"/>
            <a:ext cx="5729265" cy="307777"/>
          </a:xfrm>
          <a:prstGeom prst="rect">
            <a:avLst/>
          </a:prstGeom>
          <a:noFill/>
        </p:spPr>
        <p:txBody>
          <a:bodyPr wrap="square" rtlCol="0">
            <a:spAutoFit/>
          </a:bodyPr>
          <a:lstStyle/>
          <a:p>
            <a:r>
              <a:rPr lang="ru-RU" sz="1400" b="1" dirty="0" smtClean="0"/>
              <a:t>Что мы ощущаем, когда пот испаряется с поверхности кожи? </a:t>
            </a:r>
            <a:endParaRPr lang="ru-RU" sz="1400" dirty="0"/>
          </a:p>
        </p:txBody>
      </p:sp>
      <p:sp>
        <p:nvSpPr>
          <p:cNvPr id="17" name="16 CuadroTexto"/>
          <p:cNvSpPr txBox="1"/>
          <p:nvPr/>
        </p:nvSpPr>
        <p:spPr>
          <a:xfrm>
            <a:off x="1907704" y="3933056"/>
            <a:ext cx="5934344" cy="707886"/>
          </a:xfrm>
          <a:prstGeom prst="rect">
            <a:avLst/>
          </a:prstGeom>
          <a:noFill/>
        </p:spPr>
        <p:txBody>
          <a:bodyPr wrap="square" rtlCol="0">
            <a:spAutoFit/>
          </a:bodyPr>
          <a:lstStyle/>
          <a:p>
            <a:endParaRPr lang="ru-RU" sz="1200" dirty="0" smtClean="0"/>
          </a:p>
          <a:p>
            <a:r>
              <a:rPr lang="ru-RU" sz="1400" b="1" dirty="0" smtClean="0"/>
              <a:t>Проведите со своим классом эксперимент, который позволит ответить на следующий вопрос: </a:t>
            </a:r>
            <a:r>
              <a:rPr lang="ru-RU" dirty="0" smtClean="0"/>
              <a:t> </a:t>
            </a:r>
            <a:endParaRPr lang="ru-RU" sz="1400" dirty="0"/>
          </a:p>
        </p:txBody>
      </p:sp>
      <p:pic>
        <p:nvPicPr>
          <p:cNvPr id="18" name="17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91680" y="3284984"/>
            <a:ext cx="6267450" cy="435471"/>
          </a:xfrm>
          <a:prstGeom prst="rect">
            <a:avLst/>
          </a:prstGeom>
        </p:spPr>
      </p:pic>
      <p:pic>
        <p:nvPicPr>
          <p:cNvPr id="19" name="18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47664" y="4725144"/>
            <a:ext cx="428625" cy="438150"/>
          </a:xfrm>
          <a:prstGeom prst="rect">
            <a:avLst/>
          </a:prstGeom>
        </p:spPr>
      </p:pic>
      <p:sp>
        <p:nvSpPr>
          <p:cNvPr id="20" name="19 CuadroTexto"/>
          <p:cNvSpPr txBox="1"/>
          <p:nvPr/>
        </p:nvSpPr>
        <p:spPr>
          <a:xfrm>
            <a:off x="2051720" y="4941168"/>
            <a:ext cx="5729266" cy="523220"/>
          </a:xfrm>
          <a:prstGeom prst="rect">
            <a:avLst/>
          </a:prstGeom>
          <a:noFill/>
        </p:spPr>
        <p:txBody>
          <a:bodyPr wrap="square" rtlCol="0">
            <a:spAutoFit/>
          </a:bodyPr>
          <a:lstStyle/>
          <a:p>
            <a:r>
              <a:rPr lang="ru-RU" sz="1400" b="1" dirty="0" smtClean="0"/>
              <a:t>В процессе потоотделения, какова связь между влажностью тела и температурой окружающей среды? </a:t>
            </a:r>
            <a:endParaRPr lang="ru-RU" sz="1400" dirty="0"/>
          </a:p>
        </p:txBody>
      </p:sp>
      <p:sp>
        <p:nvSpPr>
          <p:cNvPr id="23"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2400" b="1" baseline="30000" dirty="0" smtClean="0">
                <a:solidFill>
                  <a:schemeClr val="bg1"/>
                </a:solidFill>
                <a:latin typeface="+mj-lt"/>
              </a:rPr>
              <a:t>Введение и теория</a:t>
            </a:r>
            <a:endParaRPr lang="ru-RU" sz="2400" b="1" baseline="30000" dirty="0">
              <a:solidFill>
                <a:schemeClr val="bg1"/>
              </a:solidFill>
              <a:latin typeface="+mj-lt"/>
            </a:endParaRPr>
          </a:p>
          <a:p>
            <a:pPr marL="0" indent="0">
              <a:buNone/>
            </a:pPr>
            <a:endParaRPr lang="ru-RU" sz="2000" baseline="30000" dirty="0">
              <a:solidFill>
                <a:schemeClr val="bg1"/>
              </a:solidFill>
              <a:latin typeface="Frutiger 45 Light" pitchFamily="34" charset="0"/>
            </a:endParaRPr>
          </a:p>
        </p:txBody>
      </p:sp>
      <p:pic>
        <p:nvPicPr>
          <p:cNvPr id="21" name="20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75657" y="3143300"/>
            <a:ext cx="428625" cy="438150"/>
          </a:xfrm>
          <a:prstGeom prst="rect">
            <a:avLst/>
          </a:prstGeom>
        </p:spPr>
      </p:pic>
      <p:sp>
        <p:nvSpPr>
          <p:cNvPr id="22" name="21 Rectángulo"/>
          <p:cNvSpPr/>
          <p:nvPr/>
        </p:nvSpPr>
        <p:spPr>
          <a:xfrm>
            <a:off x="2051720" y="3356992"/>
            <a:ext cx="5238328" cy="307777"/>
          </a:xfrm>
          <a:prstGeom prst="rect">
            <a:avLst/>
          </a:prstGeom>
        </p:spPr>
        <p:txBody>
          <a:bodyPr wrap="square">
            <a:spAutoFit/>
          </a:bodyPr>
          <a:lstStyle/>
          <a:p>
            <a:r>
              <a:rPr lang="ru-RU" sz="1400" b="1" dirty="0" smtClean="0"/>
              <a:t>Что мы ощущаем, когда пот испаряется с поверхности кожи? </a:t>
            </a:r>
            <a:endParaRPr lang="ru-RU" sz="1400" dirty="0"/>
          </a:p>
        </p:txBody>
      </p:sp>
      <p:sp>
        <p:nvSpPr>
          <p:cNvPr id="26"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3000" b="1" baseline="30000" dirty="0" smtClean="0">
                <a:solidFill>
                  <a:schemeClr val="bg1"/>
                </a:solidFill>
                <a:latin typeface="+mj-lt"/>
              </a:rPr>
              <a:t>Потообразование</a:t>
            </a:r>
            <a:endParaRPr lang="ru-RU" sz="3000" b="1" baseline="30000" dirty="0">
              <a:solidFill>
                <a:schemeClr val="bg1"/>
              </a:solidFill>
              <a:latin typeface="+mj-lt"/>
              <a:cs typeface="Calibri" pitchFamily="34" charset="0"/>
            </a:endParaRPr>
          </a:p>
        </p:txBody>
      </p:sp>
      <p:sp>
        <p:nvSpPr>
          <p:cNvPr id="27" name="26 CuadroTexto"/>
          <p:cNvSpPr txBox="1"/>
          <p:nvPr/>
        </p:nvSpPr>
        <p:spPr>
          <a:xfrm>
            <a:off x="5652120" y="1389722"/>
            <a:ext cx="3333970" cy="415498"/>
          </a:xfrm>
          <a:prstGeom prst="rect">
            <a:avLst/>
          </a:prstGeom>
          <a:noFill/>
        </p:spPr>
        <p:txBody>
          <a:bodyPr wrap="square" rtlCol="0" anchor="b">
            <a:spAutoFit/>
          </a:bodyPr>
          <a:lstStyle/>
          <a:p>
            <a:r>
              <a:rPr lang="ru-RU" sz="1050" dirty="0" smtClean="0">
                <a:solidFill>
                  <a:schemeClr val="bg1">
                    <a:lumMod val="50000"/>
                  </a:schemeClr>
                </a:solidFill>
              </a:rPr>
              <a:t>Измерение изменений температуры и влажности в связи с потоотделением </a:t>
            </a:r>
            <a:endParaRPr lang="ru-RU" sz="1050" dirty="0">
              <a:solidFill>
                <a:schemeClr val="bg1">
                  <a:lumMod val="50000"/>
                </a:schemeClr>
              </a:solidFill>
            </a:endParaRPr>
          </a:p>
        </p:txBody>
      </p:sp>
    </p:spTree>
    <p:extLst>
      <p:ext uri="{BB962C8B-B14F-4D97-AF65-F5344CB8AC3E}">
        <p14:creationId xmlns:p14="http://schemas.microsoft.com/office/powerpoint/2010/main" val="5500189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8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87624" y="2420888"/>
            <a:ext cx="2800350" cy="323850"/>
          </a:xfrm>
          <a:prstGeom prst="rect">
            <a:avLst/>
          </a:prstGeom>
        </p:spPr>
      </p:pic>
      <p:sp>
        <p:nvSpPr>
          <p:cNvPr id="10" name="2 Subtítulo"/>
          <p:cNvSpPr txBox="1">
            <a:spLocks/>
          </p:cNvSpPr>
          <p:nvPr/>
        </p:nvSpPr>
        <p:spPr>
          <a:xfrm>
            <a:off x="1251670" y="2420888"/>
            <a:ext cx="1497112" cy="36004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2400" b="1" baseline="30000" dirty="0" smtClean="0">
                <a:solidFill>
                  <a:schemeClr val="bg1"/>
                </a:solidFill>
                <a:latin typeface="+mj-lt"/>
              </a:rPr>
              <a:t>Теория</a:t>
            </a:r>
            <a:r>
              <a:rPr lang="ru-RU" sz="2400" dirty="0" smtClean="0"/>
              <a:t> </a:t>
            </a:r>
            <a:endParaRPr lang="ru-RU" sz="2400" b="1" baseline="30000" dirty="0">
              <a:solidFill>
                <a:schemeClr val="bg1"/>
              </a:solidFill>
              <a:latin typeface="+mj-lt"/>
            </a:endParaRPr>
          </a:p>
        </p:txBody>
      </p:sp>
      <p:sp>
        <p:nvSpPr>
          <p:cNvPr id="12" name="11 CuadroTexto"/>
          <p:cNvSpPr txBox="1"/>
          <p:nvPr/>
        </p:nvSpPr>
        <p:spPr>
          <a:xfrm>
            <a:off x="1187699" y="2931018"/>
            <a:ext cx="6719762" cy="2893100"/>
          </a:xfrm>
          <a:prstGeom prst="rect">
            <a:avLst/>
          </a:prstGeom>
          <a:noFill/>
        </p:spPr>
        <p:txBody>
          <a:bodyPr wrap="square" rtlCol="0">
            <a:spAutoFit/>
          </a:bodyPr>
          <a:lstStyle/>
          <a:p>
            <a:pPr algn="just"/>
            <a:r>
              <a:rPr lang="ru-RU" sz="1400" dirty="0" smtClean="0"/>
              <a:t>Потоотделение - это физиологический механизм, который используется растениями и животными для разных целей</a:t>
            </a:r>
            <a:r>
              <a:rPr lang="ru-RU" sz="1400" smtClean="0"/>
              <a:t>,  </a:t>
            </a:r>
            <a:r>
              <a:rPr lang="ru-RU" sz="1400" smtClean="0"/>
              <a:t>например </a:t>
            </a:r>
            <a:r>
              <a:rPr lang="ru-RU" sz="1400" dirty="0" smtClean="0"/>
              <a:t>для выведения солей, токсинов и других продуктов жизнедеятельности</a:t>
            </a:r>
            <a:r>
              <a:rPr lang="ru-RU" sz="1400" smtClean="0"/>
              <a:t>. </a:t>
            </a:r>
            <a:endParaRPr lang="en-US" sz="1400" smtClean="0"/>
          </a:p>
          <a:p>
            <a:pPr algn="just"/>
            <a:r>
              <a:rPr lang="ru-RU" sz="1400" smtClean="0"/>
              <a:t>Применительно </a:t>
            </a:r>
            <a:r>
              <a:rPr lang="ru-RU" sz="1400" dirty="0" smtClean="0"/>
              <a:t>к растениям</a:t>
            </a:r>
            <a:r>
              <a:rPr lang="ru-RU" sz="1400" smtClean="0"/>
              <a:t>, </a:t>
            </a:r>
            <a:r>
              <a:rPr lang="ru-RU" sz="1400" smtClean="0"/>
              <a:t>процесс </a:t>
            </a:r>
            <a:r>
              <a:rPr lang="ru-RU" sz="1400" dirty="0" smtClean="0"/>
              <a:t>вывода избытка воды, выработанной в результате фотосинтеза или в жарких условиях, называется транспирацией. Эти организмы способны контролировать данный механизм путем блокировки устьиц (микроскопические поры на эпидермисе наземных растений, которые также служат для газообменных процессов</a:t>
            </a:r>
            <a:r>
              <a:rPr lang="ru-RU" sz="1400" smtClean="0"/>
              <a:t>). </a:t>
            </a:r>
            <a:endParaRPr lang="en-US" sz="1400" smtClean="0"/>
          </a:p>
          <a:p>
            <a:pPr algn="just"/>
            <a:r>
              <a:rPr lang="ru-RU" sz="1400" smtClean="0"/>
              <a:t>Это </a:t>
            </a:r>
            <a:r>
              <a:rPr lang="ru-RU" sz="1400" dirty="0" smtClean="0"/>
              <a:t>позволяет растениям избежать потери воды вследствие эвапотранспирации. Применительно к животным и человеку, эта влага называется потом. Пот выделяется через поры кожи, выводя токсины. Такая реакция организма позволяет поддерживать температуру тела постоянной, чтобы сохранить стабильное нормальное функционирование клеток. </a:t>
            </a:r>
          </a:p>
        </p:txBody>
      </p:sp>
      <p:sp>
        <p:nvSpPr>
          <p:cNvPr id="16"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2400" b="1" baseline="30000" dirty="0" smtClean="0">
                <a:solidFill>
                  <a:schemeClr val="bg1"/>
                </a:solidFill>
                <a:latin typeface="+mj-lt"/>
              </a:rPr>
              <a:t>Введение и теория</a:t>
            </a:r>
            <a:endParaRPr lang="ru-RU" sz="2400" b="1" baseline="30000" dirty="0">
              <a:solidFill>
                <a:schemeClr val="bg1"/>
              </a:solidFill>
              <a:latin typeface="+mj-lt"/>
            </a:endParaRPr>
          </a:p>
          <a:p>
            <a:pPr marL="0" indent="0">
              <a:buNone/>
            </a:pPr>
            <a:endParaRPr lang="ru-RU" sz="2000" baseline="30000" dirty="0">
              <a:solidFill>
                <a:schemeClr val="bg1"/>
              </a:solidFill>
              <a:latin typeface="Frutiger 45 Light" pitchFamily="34" charset="0"/>
            </a:endParaRPr>
          </a:p>
        </p:txBody>
      </p:sp>
      <p:sp>
        <p:nvSpPr>
          <p:cNvPr id="8"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3000" b="1" baseline="30000" dirty="0" smtClean="0">
                <a:solidFill>
                  <a:schemeClr val="bg1"/>
                </a:solidFill>
                <a:latin typeface="+mj-lt"/>
              </a:rPr>
              <a:t>Потообразование</a:t>
            </a:r>
            <a:endParaRPr lang="ru-RU" sz="3000" b="1" baseline="30000" dirty="0">
              <a:solidFill>
                <a:schemeClr val="bg1"/>
              </a:solidFill>
              <a:latin typeface="+mj-lt"/>
              <a:cs typeface="Calibri" pitchFamily="34" charset="0"/>
            </a:endParaRPr>
          </a:p>
        </p:txBody>
      </p:sp>
      <p:sp>
        <p:nvSpPr>
          <p:cNvPr id="13" name="12 CuadroTexto"/>
          <p:cNvSpPr txBox="1"/>
          <p:nvPr/>
        </p:nvSpPr>
        <p:spPr>
          <a:xfrm>
            <a:off x="5652120" y="1389722"/>
            <a:ext cx="3333970" cy="415498"/>
          </a:xfrm>
          <a:prstGeom prst="rect">
            <a:avLst/>
          </a:prstGeom>
          <a:noFill/>
        </p:spPr>
        <p:txBody>
          <a:bodyPr wrap="square" rtlCol="0" anchor="b">
            <a:spAutoFit/>
          </a:bodyPr>
          <a:lstStyle/>
          <a:p>
            <a:r>
              <a:rPr lang="ru-RU" sz="1050" dirty="0" smtClean="0">
                <a:solidFill>
                  <a:schemeClr val="bg1">
                    <a:lumMod val="50000"/>
                  </a:schemeClr>
                </a:solidFill>
              </a:rPr>
              <a:t>Измерение изменений температуры и влажности в связи с потоотделением </a:t>
            </a:r>
            <a:endParaRPr lang="ru-RU" sz="1050" dirty="0">
              <a:solidFill>
                <a:schemeClr val="bg1">
                  <a:lumMod val="50000"/>
                </a:schemeClr>
              </a:solidFill>
            </a:endParaRPr>
          </a:p>
        </p:txBody>
      </p:sp>
    </p:spTree>
    <p:extLst>
      <p:ext uri="{BB962C8B-B14F-4D97-AF65-F5344CB8AC3E}">
        <p14:creationId xmlns:p14="http://schemas.microsoft.com/office/powerpoint/2010/main" val="17629858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2400" b="1" baseline="30000" dirty="0" smtClean="0">
                <a:solidFill>
                  <a:schemeClr val="bg1"/>
                </a:solidFill>
                <a:latin typeface="+mj-lt"/>
              </a:rPr>
              <a:t>Введение и теория</a:t>
            </a:r>
            <a:endParaRPr lang="ru-RU" sz="2400" b="1" baseline="30000" dirty="0">
              <a:solidFill>
                <a:schemeClr val="bg1"/>
              </a:solidFill>
              <a:latin typeface="+mj-lt"/>
            </a:endParaRPr>
          </a:p>
          <a:p>
            <a:pPr marL="0" indent="0">
              <a:buNone/>
            </a:pPr>
            <a:endParaRPr lang="ru-RU" sz="2000" baseline="30000" dirty="0">
              <a:solidFill>
                <a:schemeClr val="bg1"/>
              </a:solidFill>
              <a:latin typeface="Frutiger 45 Light" pitchFamily="34" charset="0"/>
            </a:endParaRPr>
          </a:p>
        </p:txBody>
      </p:sp>
      <p:sp>
        <p:nvSpPr>
          <p:cNvPr id="2" name="1 Rectángulo"/>
          <p:cNvSpPr/>
          <p:nvPr/>
        </p:nvSpPr>
        <p:spPr>
          <a:xfrm>
            <a:off x="1115616" y="2564904"/>
            <a:ext cx="6840760" cy="3108543"/>
          </a:xfrm>
          <a:prstGeom prst="rect">
            <a:avLst/>
          </a:prstGeom>
        </p:spPr>
        <p:txBody>
          <a:bodyPr wrap="square">
            <a:noAutofit/>
          </a:bodyPr>
          <a:lstStyle/>
          <a:p>
            <a:pPr algn="just"/>
            <a:r>
              <a:rPr lang="ru-RU" sz="1400" dirty="0" smtClean="0"/>
              <a:t>Молекулярный состав воды обладает уникальными химическими и физическими свойствами. Одно из них - высокая удельная теплоемкость. Вода способна поглощать много тепла без повышения температуры (это свойство называется тепловой инерцией). Для повышения или понижения температуры на один градус по Цельсию вода должна поглотить или высвободить много тепловой энергии. Для изменения физической фазы с жидкой на газообразную, вода высвобождает дополнительную энергию (скрытая теплота) без изменения температуры. </a:t>
            </a:r>
          </a:p>
          <a:p>
            <a:pPr algn="just"/>
            <a:r>
              <a:rPr lang="ru-RU" sz="1400" dirty="0" smtClean="0"/>
              <a:t>Это важные характеристики, так как они влияют на окружающую температуру, если рассматривать влажность окружающей среды как большое количество молекул воды, взвешенных в воздухе. При достижении определенной точки на кривой насыщенного пара, вода начинает конденсироваться, не меняя своей температуры. </a:t>
            </a:r>
          </a:p>
          <a:p>
            <a:pPr algn="just"/>
            <a:r>
              <a:rPr lang="ru-RU" sz="1400" dirty="0" smtClean="0"/>
              <a:t>Можно сказать, что вода служит температурным регулятором между жидкой и газообразной фазами, медленно передавая теплоту от одной к другой, пока не будет достигнуто тепловое равновесие. </a:t>
            </a:r>
            <a:endParaRPr lang="ru-RU" sz="1400" dirty="0"/>
          </a:p>
        </p:txBody>
      </p:sp>
      <p:sp>
        <p:nvSpPr>
          <p:cNvPr id="9"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3000" b="1" baseline="30000" dirty="0" smtClean="0">
                <a:solidFill>
                  <a:schemeClr val="bg1"/>
                </a:solidFill>
                <a:latin typeface="+mj-lt"/>
              </a:rPr>
              <a:t>Потообразование</a:t>
            </a:r>
            <a:endParaRPr lang="ru-RU" sz="3000" b="1" baseline="30000" dirty="0">
              <a:solidFill>
                <a:schemeClr val="bg1"/>
              </a:solidFill>
              <a:latin typeface="+mj-lt"/>
              <a:cs typeface="Calibri" pitchFamily="34" charset="0"/>
            </a:endParaRPr>
          </a:p>
        </p:txBody>
      </p:sp>
      <p:sp>
        <p:nvSpPr>
          <p:cNvPr id="10" name="9 CuadroTexto"/>
          <p:cNvSpPr txBox="1"/>
          <p:nvPr/>
        </p:nvSpPr>
        <p:spPr>
          <a:xfrm>
            <a:off x="5652120" y="1389722"/>
            <a:ext cx="3333970" cy="415498"/>
          </a:xfrm>
          <a:prstGeom prst="rect">
            <a:avLst/>
          </a:prstGeom>
          <a:noFill/>
        </p:spPr>
        <p:txBody>
          <a:bodyPr wrap="square" rtlCol="0" anchor="b">
            <a:spAutoFit/>
          </a:bodyPr>
          <a:lstStyle/>
          <a:p>
            <a:r>
              <a:rPr lang="ru-RU" sz="1050" dirty="0" smtClean="0">
                <a:solidFill>
                  <a:schemeClr val="bg1">
                    <a:lumMod val="50000"/>
                  </a:schemeClr>
                </a:solidFill>
              </a:rPr>
              <a:t>Измерение изменений температуры и влажности в связи с потоотделением </a:t>
            </a:r>
            <a:endParaRPr lang="ru-RU" sz="1050" dirty="0">
              <a:solidFill>
                <a:schemeClr val="bg1">
                  <a:lumMod val="50000"/>
                </a:schemeClr>
              </a:solidFill>
            </a:endParaRPr>
          </a:p>
        </p:txBody>
      </p:sp>
    </p:spTree>
    <p:extLst>
      <p:ext uri="{BB962C8B-B14F-4D97-AF65-F5344CB8AC3E}">
        <p14:creationId xmlns:p14="http://schemas.microsoft.com/office/powerpoint/2010/main" val="41309160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2400" b="1" baseline="30000" dirty="0" smtClean="0">
                <a:solidFill>
                  <a:schemeClr val="bg1"/>
                </a:solidFill>
                <a:latin typeface="+mj-lt"/>
              </a:rPr>
              <a:t>Введение и теория</a:t>
            </a:r>
            <a:endParaRPr lang="ru-RU" sz="2400" b="1" baseline="30000" dirty="0">
              <a:solidFill>
                <a:schemeClr val="bg1"/>
              </a:solidFill>
              <a:latin typeface="+mj-lt"/>
            </a:endParaRPr>
          </a:p>
          <a:p>
            <a:pPr marL="0" indent="0">
              <a:buNone/>
            </a:pPr>
            <a:endParaRPr lang="ru-RU" sz="2000" baseline="30000" dirty="0">
              <a:solidFill>
                <a:schemeClr val="bg1"/>
              </a:solidFill>
              <a:latin typeface="Frutiger 45 Light" pitchFamily="34" charset="0"/>
            </a:endParaRPr>
          </a:p>
        </p:txBody>
      </p:sp>
      <p:pic>
        <p:nvPicPr>
          <p:cNvPr id="13" name="12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17961" y="2420888"/>
            <a:ext cx="6267450" cy="648072"/>
          </a:xfrm>
          <a:prstGeom prst="rect">
            <a:avLst/>
          </a:prstGeom>
        </p:spPr>
      </p:pic>
      <p:sp>
        <p:nvSpPr>
          <p:cNvPr id="14" name="13 CuadroTexto"/>
          <p:cNvSpPr txBox="1"/>
          <p:nvPr/>
        </p:nvSpPr>
        <p:spPr>
          <a:xfrm>
            <a:off x="1763688" y="2556193"/>
            <a:ext cx="5826735" cy="584775"/>
          </a:xfrm>
          <a:prstGeom prst="rect">
            <a:avLst/>
          </a:prstGeom>
          <a:noFill/>
        </p:spPr>
        <p:txBody>
          <a:bodyPr wrap="square" rtlCol="0">
            <a:spAutoFit/>
          </a:bodyPr>
          <a:lstStyle/>
          <a:p>
            <a:r>
              <a:rPr lang="ru-RU" sz="2400" baseline="30000" dirty="0">
                <a:solidFill>
                  <a:srgbClr val="00CC99"/>
                </a:solidFill>
              </a:rPr>
              <a:t>Теперь учащихся приглашают выдвинуть гипотезу, которая должна быть проверена экспериментально.</a:t>
            </a:r>
          </a:p>
        </p:txBody>
      </p:sp>
      <p:pic>
        <p:nvPicPr>
          <p:cNvPr id="15" name="14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7961" y="3499178"/>
            <a:ext cx="6267450" cy="649902"/>
          </a:xfrm>
          <a:prstGeom prst="rect">
            <a:avLst/>
          </a:prstGeom>
        </p:spPr>
      </p:pic>
      <p:pic>
        <p:nvPicPr>
          <p:cNvPr id="16" name="15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03648" y="3356992"/>
            <a:ext cx="428625" cy="438150"/>
          </a:xfrm>
          <a:prstGeom prst="rect">
            <a:avLst/>
          </a:prstGeom>
        </p:spPr>
      </p:pic>
      <p:sp>
        <p:nvSpPr>
          <p:cNvPr id="17" name="16 CuadroTexto"/>
          <p:cNvSpPr txBox="1"/>
          <p:nvPr/>
        </p:nvSpPr>
        <p:spPr>
          <a:xfrm>
            <a:off x="1907704" y="3554432"/>
            <a:ext cx="5729266" cy="523220"/>
          </a:xfrm>
          <a:prstGeom prst="rect">
            <a:avLst/>
          </a:prstGeom>
          <a:noFill/>
        </p:spPr>
        <p:txBody>
          <a:bodyPr wrap="square" rtlCol="0">
            <a:spAutoFit/>
          </a:bodyPr>
          <a:lstStyle/>
          <a:p>
            <a:r>
              <a:rPr lang="ru-RU" sz="1400" b="1" dirty="0" smtClean="0"/>
              <a:t>Как вы думаете, что происходит с влажностью и температурой воздуха вокруг обильно потеющего тела? </a:t>
            </a:r>
            <a:endParaRPr lang="ru-RU" sz="1400" dirty="0"/>
          </a:p>
        </p:txBody>
      </p:sp>
      <p:sp>
        <p:nvSpPr>
          <p:cNvPr id="18"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3000" b="1" baseline="30000" dirty="0" smtClean="0">
                <a:solidFill>
                  <a:schemeClr val="bg1"/>
                </a:solidFill>
                <a:latin typeface="+mj-lt"/>
              </a:rPr>
              <a:t>Потообразование</a:t>
            </a:r>
            <a:endParaRPr lang="ru-RU" sz="3000" b="1" baseline="30000" dirty="0">
              <a:solidFill>
                <a:schemeClr val="bg1"/>
              </a:solidFill>
              <a:latin typeface="+mj-lt"/>
              <a:cs typeface="Calibri" pitchFamily="34" charset="0"/>
            </a:endParaRPr>
          </a:p>
        </p:txBody>
      </p:sp>
      <p:sp>
        <p:nvSpPr>
          <p:cNvPr id="19" name="18 CuadroTexto"/>
          <p:cNvSpPr txBox="1"/>
          <p:nvPr/>
        </p:nvSpPr>
        <p:spPr>
          <a:xfrm>
            <a:off x="5652120" y="1389722"/>
            <a:ext cx="3333970" cy="415498"/>
          </a:xfrm>
          <a:prstGeom prst="rect">
            <a:avLst/>
          </a:prstGeom>
          <a:noFill/>
        </p:spPr>
        <p:txBody>
          <a:bodyPr wrap="square" rtlCol="0" anchor="b">
            <a:spAutoFit/>
          </a:bodyPr>
          <a:lstStyle/>
          <a:p>
            <a:r>
              <a:rPr lang="ru-RU" sz="1050" dirty="0" smtClean="0">
                <a:solidFill>
                  <a:schemeClr val="bg1">
                    <a:lumMod val="50000"/>
                  </a:schemeClr>
                </a:solidFill>
              </a:rPr>
              <a:t>Измерение изменений температуры и влажности в связи с потоотделением </a:t>
            </a:r>
            <a:endParaRPr lang="ru-RU" sz="1050" dirty="0">
              <a:solidFill>
                <a:schemeClr val="bg1">
                  <a:lumMod val="50000"/>
                </a:schemeClr>
              </a:solidFill>
            </a:endParaRPr>
          </a:p>
        </p:txBody>
      </p:sp>
    </p:spTree>
    <p:extLst>
      <p:ext uri="{BB962C8B-B14F-4D97-AF65-F5344CB8AC3E}">
        <p14:creationId xmlns:p14="http://schemas.microsoft.com/office/powerpoint/2010/main" val="29305422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1 Rectángulo redondeado"/>
          <p:cNvSpPr/>
          <p:nvPr/>
        </p:nvSpPr>
        <p:spPr>
          <a:xfrm>
            <a:off x="1008009" y="2617457"/>
            <a:ext cx="7344816" cy="2611743"/>
          </a:xfrm>
          <a:prstGeom prst="roundRect">
            <a:avLst/>
          </a:prstGeom>
          <a:solidFill>
            <a:srgbClr val="4194A5"/>
          </a:solidFill>
          <a:ln>
            <a:solidFill>
              <a:srgbClr val="4194A5"/>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CL"/>
          </a:p>
        </p:txBody>
      </p:sp>
      <p:sp>
        <p:nvSpPr>
          <p:cNvPr id="9"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2400" b="1" baseline="30000" dirty="0" smtClean="0">
                <a:solidFill>
                  <a:schemeClr val="bg1"/>
                </a:solidFill>
              </a:rPr>
              <a:t>Описание работы</a:t>
            </a:r>
            <a:endParaRPr lang="ru-RU" sz="2400" b="1" baseline="30000" dirty="0">
              <a:solidFill>
                <a:schemeClr val="bg1"/>
              </a:solidFill>
            </a:endParaRPr>
          </a:p>
          <a:p>
            <a:pPr marL="0" indent="0">
              <a:buNone/>
            </a:pPr>
            <a:endParaRPr lang="ru-RU" sz="2400" b="1" baseline="30000" dirty="0">
              <a:solidFill>
                <a:schemeClr val="bg1"/>
              </a:solidFill>
              <a:latin typeface="+mj-lt"/>
            </a:endParaRPr>
          </a:p>
          <a:p>
            <a:pPr marL="0" indent="0">
              <a:buNone/>
            </a:pPr>
            <a:endParaRPr lang="ru-RU" sz="2000" b="1" baseline="30000" dirty="0">
              <a:solidFill>
                <a:schemeClr val="bg1"/>
              </a:solidFill>
              <a:latin typeface="Frutiger 45 Light" pitchFamily="34" charset="0"/>
            </a:endParaRPr>
          </a:p>
        </p:txBody>
      </p:sp>
      <p:sp>
        <p:nvSpPr>
          <p:cNvPr id="10" name="9 CuadroTexto"/>
          <p:cNvSpPr txBox="1"/>
          <p:nvPr/>
        </p:nvSpPr>
        <p:spPr>
          <a:xfrm>
            <a:off x="1242188" y="2784264"/>
            <a:ext cx="6983964" cy="2308324"/>
          </a:xfrm>
          <a:prstGeom prst="rect">
            <a:avLst/>
          </a:prstGeom>
          <a:noFill/>
        </p:spPr>
        <p:txBody>
          <a:bodyPr wrap="square" rtlCol="0">
            <a:spAutoFit/>
          </a:bodyPr>
          <a:lstStyle/>
          <a:p>
            <a:pPr algn="just"/>
            <a:r>
              <a:rPr lang="ru-RU" sz="1600" dirty="0" smtClean="0">
                <a:solidFill>
                  <a:schemeClr val="bg1"/>
                </a:solidFill>
              </a:rPr>
              <a:t>В ходе данной работы мы изолируем систему, состоящую из ладони учащегося и Labdisc, от окружающей среды с помощью пластикового пакета и липкой ленты. В течение 10 минут мы будем контролировать температуру и влажность внутри пакета с помощью программы GlobiLab, наблюдая за графиком изменения описанных выше параметров. Учащиеся должны соотнести физиологическую реакцию, проявляющуюся в виде потоотделения, с изменениями влажности и температуры окружающей среды. Они должны понять важную роль воды как естественного регулятора температуры между двумя разными внешними условиями. </a:t>
            </a:r>
            <a:endParaRPr lang="ru-RU" sz="1600" dirty="0">
              <a:solidFill>
                <a:schemeClr val="bg1"/>
              </a:solidFill>
            </a:endParaRPr>
          </a:p>
        </p:txBody>
      </p:sp>
      <p:sp>
        <p:nvSpPr>
          <p:cNvPr id="7"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3000" b="1" baseline="30000" dirty="0" smtClean="0">
                <a:solidFill>
                  <a:schemeClr val="bg1"/>
                </a:solidFill>
                <a:latin typeface="+mj-lt"/>
              </a:rPr>
              <a:t>Потообразование</a:t>
            </a:r>
            <a:endParaRPr lang="ru-RU" sz="3000" b="1" baseline="30000" dirty="0">
              <a:solidFill>
                <a:schemeClr val="bg1"/>
              </a:solidFill>
              <a:latin typeface="+mj-lt"/>
              <a:cs typeface="Calibri" pitchFamily="34" charset="0"/>
            </a:endParaRPr>
          </a:p>
        </p:txBody>
      </p:sp>
      <p:sp>
        <p:nvSpPr>
          <p:cNvPr id="8" name="7 CuadroTexto"/>
          <p:cNvSpPr txBox="1"/>
          <p:nvPr/>
        </p:nvSpPr>
        <p:spPr>
          <a:xfrm>
            <a:off x="5652120" y="1389722"/>
            <a:ext cx="3333970" cy="415498"/>
          </a:xfrm>
          <a:prstGeom prst="rect">
            <a:avLst/>
          </a:prstGeom>
          <a:noFill/>
        </p:spPr>
        <p:txBody>
          <a:bodyPr wrap="square" rtlCol="0" anchor="b">
            <a:spAutoFit/>
          </a:bodyPr>
          <a:lstStyle/>
          <a:p>
            <a:r>
              <a:rPr lang="ru-RU" sz="1050" dirty="0" smtClean="0">
                <a:solidFill>
                  <a:schemeClr val="bg1">
                    <a:lumMod val="50000"/>
                  </a:schemeClr>
                </a:solidFill>
              </a:rPr>
              <a:t>Измерение изменений температуры и влажности в связи с потоотделением </a:t>
            </a:r>
            <a:endParaRPr lang="ru-RU" sz="1050" dirty="0">
              <a:solidFill>
                <a:schemeClr val="bg1">
                  <a:lumMod val="50000"/>
                </a:schemeClr>
              </a:solidFill>
            </a:endParaRPr>
          </a:p>
        </p:txBody>
      </p:sp>
    </p:spTree>
    <p:extLst>
      <p:ext uri="{BB962C8B-B14F-4D97-AF65-F5344CB8AC3E}">
        <p14:creationId xmlns:p14="http://schemas.microsoft.com/office/powerpoint/2010/main" val="26157864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 name="6 CuadroTexto"/>
          <p:cNvSpPr txBox="1"/>
          <p:nvPr/>
        </p:nvSpPr>
        <p:spPr>
          <a:xfrm>
            <a:off x="827584" y="2399977"/>
            <a:ext cx="4752528" cy="1477328"/>
          </a:xfrm>
          <a:prstGeom prst="rect">
            <a:avLst/>
          </a:prstGeom>
          <a:noFill/>
        </p:spPr>
        <p:txBody>
          <a:bodyPr wrap="square" rtlCol="0">
            <a:spAutoFit/>
          </a:bodyPr>
          <a:lstStyle/>
          <a:p>
            <a:pPr lvl="0"/>
            <a:r>
              <a:rPr lang="ru-RU" dirty="0" smtClean="0"/>
              <a:t>Labdisc</a:t>
            </a:r>
            <a:endParaRPr lang="ru-RU" dirty="0"/>
          </a:p>
          <a:p>
            <a:pPr lvl="0"/>
            <a:r>
              <a:rPr lang="ru-RU" dirty="0" smtClean="0"/>
              <a:t>Зонд внешней температуры Labdisc </a:t>
            </a:r>
            <a:endParaRPr lang="ru-RU" dirty="0"/>
          </a:p>
          <a:p>
            <a:pPr lvl="0"/>
            <a:r>
              <a:rPr lang="ru-RU" dirty="0" smtClean="0"/>
              <a:t>Пластиковый пакет</a:t>
            </a:r>
          </a:p>
          <a:p>
            <a:pPr lvl="0"/>
            <a:r>
              <a:rPr lang="ru-RU" dirty="0" smtClean="0"/>
              <a:t>Липкая лента</a:t>
            </a:r>
            <a:endParaRPr lang="ru-RU" dirty="0"/>
          </a:p>
          <a:p>
            <a:endParaRPr lang="ru-RU" dirty="0"/>
          </a:p>
        </p:txBody>
      </p:sp>
      <p:sp>
        <p:nvSpPr>
          <p:cNvPr id="11"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2400" b="1" baseline="30000" dirty="0" smtClean="0">
                <a:solidFill>
                  <a:schemeClr val="bg1"/>
                </a:solidFill>
              </a:rPr>
              <a:t>Ресурсы и материалы</a:t>
            </a:r>
            <a:endParaRPr lang="ru-RU" sz="2400" b="1" baseline="30000" dirty="0">
              <a:solidFill>
                <a:schemeClr val="bg1"/>
              </a:solidFill>
            </a:endParaRPr>
          </a:p>
          <a:p>
            <a:pPr marL="0" indent="0">
              <a:buNone/>
            </a:pPr>
            <a:endParaRPr lang="ru-RU" sz="2400" b="1" baseline="30000" dirty="0">
              <a:solidFill>
                <a:schemeClr val="bg1"/>
              </a:solidFill>
            </a:endParaRPr>
          </a:p>
          <a:p>
            <a:pPr marL="0" indent="0">
              <a:buNone/>
            </a:pPr>
            <a:endParaRPr lang="ru-RU" sz="2400" b="1" baseline="30000" dirty="0">
              <a:solidFill>
                <a:schemeClr val="bg1"/>
              </a:solidFill>
              <a:latin typeface="+mj-lt"/>
            </a:endParaRPr>
          </a:p>
          <a:p>
            <a:pPr marL="0" indent="0">
              <a:buNone/>
            </a:pPr>
            <a:endParaRPr lang="ru-RU" sz="2000" b="1" baseline="30000" dirty="0">
              <a:solidFill>
                <a:schemeClr val="bg1"/>
              </a:solidFill>
              <a:latin typeface="Frutiger 45 Light" pitchFamily="34" charset="0"/>
            </a:endParaRPr>
          </a:p>
        </p:txBody>
      </p:sp>
      <p:sp>
        <p:nvSpPr>
          <p:cNvPr id="14" name="13 Elipse"/>
          <p:cNvSpPr/>
          <p:nvPr/>
        </p:nvSpPr>
        <p:spPr>
          <a:xfrm>
            <a:off x="614968" y="2492896"/>
            <a:ext cx="206732" cy="206732"/>
          </a:xfrm>
          <a:prstGeom prst="ellipse">
            <a:avLst/>
          </a:prstGeom>
          <a:solidFill>
            <a:srgbClr val="ECA902"/>
          </a:solidFill>
          <a:ln>
            <a:solidFill>
              <a:schemeClr val="bg1">
                <a:lumMod val="6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t"/>
          <a:lstStyle/>
          <a:p>
            <a:pPr algn="ctr"/>
            <a:endParaRPr lang="es-CL"/>
          </a:p>
        </p:txBody>
      </p:sp>
      <p:sp>
        <p:nvSpPr>
          <p:cNvPr id="15" name="14 Elipse"/>
          <p:cNvSpPr/>
          <p:nvPr/>
        </p:nvSpPr>
        <p:spPr>
          <a:xfrm>
            <a:off x="614968" y="2766526"/>
            <a:ext cx="206732" cy="206732"/>
          </a:xfrm>
          <a:prstGeom prst="ellipse">
            <a:avLst/>
          </a:prstGeom>
          <a:solidFill>
            <a:srgbClr val="ECA902"/>
          </a:solidFill>
          <a:ln>
            <a:solidFill>
              <a:schemeClr val="bg1">
                <a:lumMod val="6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t"/>
          <a:lstStyle/>
          <a:p>
            <a:pPr algn="ctr"/>
            <a:endParaRPr lang="es-CL"/>
          </a:p>
        </p:txBody>
      </p:sp>
      <p:sp>
        <p:nvSpPr>
          <p:cNvPr id="16" name="15 Elipse"/>
          <p:cNvSpPr/>
          <p:nvPr/>
        </p:nvSpPr>
        <p:spPr>
          <a:xfrm>
            <a:off x="614968" y="3040156"/>
            <a:ext cx="206732" cy="206732"/>
          </a:xfrm>
          <a:prstGeom prst="ellipse">
            <a:avLst/>
          </a:prstGeom>
          <a:solidFill>
            <a:srgbClr val="ECA902"/>
          </a:solidFill>
          <a:ln>
            <a:solidFill>
              <a:schemeClr val="bg1">
                <a:lumMod val="6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t"/>
          <a:lstStyle/>
          <a:p>
            <a:pPr algn="ctr"/>
            <a:endParaRPr lang="es-CL"/>
          </a:p>
        </p:txBody>
      </p:sp>
      <p:sp>
        <p:nvSpPr>
          <p:cNvPr id="17" name="16 Elipse"/>
          <p:cNvSpPr/>
          <p:nvPr/>
        </p:nvSpPr>
        <p:spPr>
          <a:xfrm>
            <a:off x="614968" y="3313786"/>
            <a:ext cx="206732" cy="206732"/>
          </a:xfrm>
          <a:prstGeom prst="ellipse">
            <a:avLst/>
          </a:prstGeom>
          <a:solidFill>
            <a:srgbClr val="ECA902"/>
          </a:solidFill>
          <a:ln>
            <a:solidFill>
              <a:schemeClr val="bg1">
                <a:lumMod val="6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t"/>
          <a:lstStyle/>
          <a:p>
            <a:pPr algn="ctr"/>
            <a:endParaRPr lang="es-CL" sz="1200" dirty="0"/>
          </a:p>
        </p:txBody>
      </p:sp>
      <p:sp>
        <p:nvSpPr>
          <p:cNvPr id="26" name="25 CuadroTexto"/>
          <p:cNvSpPr txBox="1"/>
          <p:nvPr/>
        </p:nvSpPr>
        <p:spPr>
          <a:xfrm>
            <a:off x="585063" y="2442373"/>
            <a:ext cx="276038" cy="307777"/>
          </a:xfrm>
          <a:prstGeom prst="rect">
            <a:avLst/>
          </a:prstGeom>
          <a:noFill/>
        </p:spPr>
        <p:txBody>
          <a:bodyPr wrap="none" rtlCol="0">
            <a:spAutoFit/>
          </a:bodyPr>
          <a:lstStyle/>
          <a:p>
            <a:r>
              <a:rPr lang="ru-RU" sz="1400" dirty="0" smtClean="0"/>
              <a:t>1</a:t>
            </a:r>
          </a:p>
        </p:txBody>
      </p:sp>
      <p:sp>
        <p:nvSpPr>
          <p:cNvPr id="27" name="26 CuadroTexto"/>
          <p:cNvSpPr txBox="1"/>
          <p:nvPr/>
        </p:nvSpPr>
        <p:spPr>
          <a:xfrm>
            <a:off x="580315" y="2716003"/>
            <a:ext cx="276038" cy="307777"/>
          </a:xfrm>
          <a:prstGeom prst="rect">
            <a:avLst/>
          </a:prstGeom>
          <a:noFill/>
        </p:spPr>
        <p:txBody>
          <a:bodyPr wrap="none" rtlCol="0">
            <a:spAutoFit/>
          </a:bodyPr>
          <a:lstStyle/>
          <a:p>
            <a:r>
              <a:rPr lang="ru-RU" sz="1400" dirty="0" smtClean="0"/>
              <a:t>2</a:t>
            </a:r>
          </a:p>
        </p:txBody>
      </p:sp>
      <p:sp>
        <p:nvSpPr>
          <p:cNvPr id="28" name="27 CuadroTexto"/>
          <p:cNvSpPr txBox="1"/>
          <p:nvPr/>
        </p:nvSpPr>
        <p:spPr>
          <a:xfrm>
            <a:off x="580315" y="2989633"/>
            <a:ext cx="276038" cy="307777"/>
          </a:xfrm>
          <a:prstGeom prst="rect">
            <a:avLst/>
          </a:prstGeom>
          <a:noFill/>
        </p:spPr>
        <p:txBody>
          <a:bodyPr wrap="none" rtlCol="0">
            <a:spAutoFit/>
          </a:bodyPr>
          <a:lstStyle/>
          <a:p>
            <a:r>
              <a:rPr lang="ru-RU" sz="1400" dirty="0" smtClean="0"/>
              <a:t>3</a:t>
            </a:r>
          </a:p>
        </p:txBody>
      </p:sp>
      <p:sp>
        <p:nvSpPr>
          <p:cNvPr id="22" name="21 CuadroTexto"/>
          <p:cNvSpPr txBox="1"/>
          <p:nvPr/>
        </p:nvSpPr>
        <p:spPr>
          <a:xfrm>
            <a:off x="467544" y="3284984"/>
            <a:ext cx="420054" cy="307777"/>
          </a:xfrm>
          <a:prstGeom prst="rect">
            <a:avLst/>
          </a:prstGeom>
          <a:noFill/>
        </p:spPr>
        <p:txBody>
          <a:bodyPr wrap="square" rtlCol="0">
            <a:spAutoFit/>
          </a:bodyPr>
          <a:lstStyle/>
          <a:p>
            <a:r>
              <a:rPr lang="ru-RU" sz="1400" dirty="0" smtClean="0"/>
              <a:t>   4</a:t>
            </a:r>
          </a:p>
        </p:txBody>
      </p:sp>
      <p:sp>
        <p:nvSpPr>
          <p:cNvPr id="23" name="2 Subtítulo"/>
          <p:cNvSpPr txBox="1">
            <a:spLocks/>
          </p:cNvSpPr>
          <p:nvPr/>
        </p:nvSpPr>
        <p:spPr>
          <a:xfrm>
            <a:off x="5652120" y="1176313"/>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3000" b="1" baseline="30000" dirty="0" smtClean="0">
                <a:solidFill>
                  <a:schemeClr val="bg1"/>
                </a:solidFill>
                <a:latin typeface="+mj-lt"/>
              </a:rPr>
              <a:t>Потообразование</a:t>
            </a:r>
            <a:endParaRPr lang="ru-RU" sz="3000" b="1" baseline="30000" dirty="0">
              <a:solidFill>
                <a:schemeClr val="bg1"/>
              </a:solidFill>
              <a:latin typeface="+mj-lt"/>
              <a:cs typeface="Calibri" pitchFamily="34" charset="0"/>
            </a:endParaRPr>
          </a:p>
        </p:txBody>
      </p:sp>
      <p:sp>
        <p:nvSpPr>
          <p:cNvPr id="24" name="23 CuadroTexto"/>
          <p:cNvSpPr txBox="1"/>
          <p:nvPr/>
        </p:nvSpPr>
        <p:spPr>
          <a:xfrm>
            <a:off x="5652120" y="1389722"/>
            <a:ext cx="3333970" cy="415498"/>
          </a:xfrm>
          <a:prstGeom prst="rect">
            <a:avLst/>
          </a:prstGeom>
          <a:noFill/>
        </p:spPr>
        <p:txBody>
          <a:bodyPr wrap="square" rtlCol="0" anchor="b">
            <a:spAutoFit/>
          </a:bodyPr>
          <a:lstStyle/>
          <a:p>
            <a:r>
              <a:rPr lang="ru-RU" sz="1050" dirty="0" smtClean="0">
                <a:solidFill>
                  <a:schemeClr val="bg1">
                    <a:lumMod val="50000"/>
                  </a:schemeClr>
                </a:solidFill>
              </a:rPr>
              <a:t>Измерение изменений температуры и влажности в связи с потоотделением </a:t>
            </a:r>
            <a:endParaRPr lang="ru-RU" sz="1050" dirty="0">
              <a:solidFill>
                <a:schemeClr val="bg1">
                  <a:lumMod val="50000"/>
                </a:schemeClr>
              </a:solidFill>
            </a:endParaRPr>
          </a:p>
        </p:txBody>
      </p:sp>
      <p:pic>
        <p:nvPicPr>
          <p:cNvPr id="25" name="24 Imagen" descr="labdisc enviro.jpg"/>
          <p:cNvPicPr>
            <a:picLocks noChangeAspect="1"/>
          </p:cNvPicPr>
          <p:nvPr/>
        </p:nvPicPr>
        <p:blipFill>
          <a:blip r:embed="rId3" cstate="print"/>
          <a:stretch>
            <a:fillRect/>
          </a:stretch>
        </p:blipFill>
        <p:spPr>
          <a:xfrm>
            <a:off x="4661918" y="2564904"/>
            <a:ext cx="3151438" cy="2520280"/>
          </a:xfrm>
          <a:prstGeom prst="rect">
            <a:avLst/>
          </a:prstGeom>
        </p:spPr>
      </p:pic>
    </p:spTree>
    <p:extLst>
      <p:ext uri="{BB962C8B-B14F-4D97-AF65-F5344CB8AC3E}">
        <p14:creationId xmlns:p14="http://schemas.microsoft.com/office/powerpoint/2010/main" val="348426066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1025</TotalTime>
  <Words>1656</Words>
  <Application>Microsoft Office PowerPoint</Application>
  <PresentationFormat>‫הצגה על המסך (4:3)</PresentationFormat>
  <Paragraphs>181</Paragraphs>
  <Slides>23</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23</vt:i4>
      </vt:variant>
    </vt:vector>
  </HeadingPairs>
  <TitlesOfParts>
    <vt:vector size="24" baseType="lpstr">
      <vt:lpstr>Tema de Office</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Diseño8</dc:creator>
  <cp:lastModifiedBy>Jen</cp:lastModifiedBy>
  <cp:revision>78</cp:revision>
  <dcterms:created xsi:type="dcterms:W3CDTF">2012-09-11T15:34:37Z</dcterms:created>
  <dcterms:modified xsi:type="dcterms:W3CDTF">2017-11-25T13:16:41Z</dcterms:modified>
</cp:coreProperties>
</file>